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2"/>
  </p:notesMasterIdLst>
  <p:sldIdLst>
    <p:sldId id="256" r:id="rId2"/>
    <p:sldId id="265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</p:sldIdLst>
  <p:sldSz cx="9144000" cy="6858000" type="screen4x3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1pPr>
    <a:lvl2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2pPr>
    <a:lvl3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3pPr>
    <a:lvl4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4pPr>
    <a:lvl5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5pPr>
    <a:lvl6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6pPr>
    <a:lvl7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7pPr>
    <a:lvl8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8pPr>
    <a:lvl9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</p:showPr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FD7E7"/>
          </a:solidFill>
        </a:fill>
      </a:tcStyle>
    </a:wholeTbl>
    <a:band2H>
      <a:tcTxStyle/>
      <a:tcStyle>
        <a:tcBdr/>
        <a:fill>
          <a:solidFill>
            <a:srgbClr val="E8ECF4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FD7E7"/>
          </a:solidFill>
        </a:fill>
      </a:tcStyle>
    </a:wholeTbl>
    <a:band2H>
      <a:tcTxStyle/>
      <a:tcStyle>
        <a:tcBdr/>
        <a:fill>
          <a:solidFill>
            <a:srgbClr val="E8ECF4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EE7D0"/>
          </a:solidFill>
        </a:fill>
      </a:tcStyle>
    </a:wholeTbl>
    <a:band2H>
      <a:tcTxStyle/>
      <a:tcStyle>
        <a:tcBdr/>
        <a:fill>
          <a:solidFill>
            <a:srgbClr val="EFF3E9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FCDCCE"/>
          </a:solidFill>
        </a:fill>
      </a:tcStyle>
    </a:wholeTbl>
    <a:band2H>
      <a:tcTxStyle/>
      <a:tcStyle>
        <a:tcBdr/>
        <a:fill>
          <a:solidFill>
            <a:srgbClr val="FDEEE8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Shape 104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05" name="Shape 105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latinLnBrk="0">
      <a:spcBef>
        <a:spcPts val="400"/>
      </a:spcBef>
      <a:defRPr sz="1200">
        <a:latin typeface="+mn-lt"/>
        <a:ea typeface="+mn-ea"/>
        <a:cs typeface="+mn-cs"/>
        <a:sym typeface="Calibri"/>
      </a:defRPr>
    </a:lvl1pPr>
    <a:lvl2pPr indent="228600" latinLnBrk="0">
      <a:spcBef>
        <a:spcPts val="400"/>
      </a:spcBef>
      <a:defRPr sz="1200">
        <a:latin typeface="+mn-lt"/>
        <a:ea typeface="+mn-ea"/>
        <a:cs typeface="+mn-cs"/>
        <a:sym typeface="Calibri"/>
      </a:defRPr>
    </a:lvl2pPr>
    <a:lvl3pPr indent="457200" latinLnBrk="0">
      <a:spcBef>
        <a:spcPts val="400"/>
      </a:spcBef>
      <a:defRPr sz="1200">
        <a:latin typeface="+mn-lt"/>
        <a:ea typeface="+mn-ea"/>
        <a:cs typeface="+mn-cs"/>
        <a:sym typeface="Calibri"/>
      </a:defRPr>
    </a:lvl3pPr>
    <a:lvl4pPr indent="685800" latinLnBrk="0">
      <a:spcBef>
        <a:spcPts val="400"/>
      </a:spcBef>
      <a:defRPr sz="1200">
        <a:latin typeface="+mn-lt"/>
        <a:ea typeface="+mn-ea"/>
        <a:cs typeface="+mn-cs"/>
        <a:sym typeface="Calibri"/>
      </a:defRPr>
    </a:lvl4pPr>
    <a:lvl5pPr indent="914400" latinLnBrk="0">
      <a:spcBef>
        <a:spcPts val="400"/>
      </a:spcBef>
      <a:defRPr sz="1200">
        <a:latin typeface="+mn-lt"/>
        <a:ea typeface="+mn-ea"/>
        <a:cs typeface="+mn-cs"/>
        <a:sym typeface="Calibri"/>
      </a:defRPr>
    </a:lvl5pPr>
    <a:lvl6pPr indent="1143000" latinLnBrk="0">
      <a:spcBef>
        <a:spcPts val="400"/>
      </a:spcBef>
      <a:defRPr sz="1200">
        <a:latin typeface="+mn-lt"/>
        <a:ea typeface="+mn-ea"/>
        <a:cs typeface="+mn-cs"/>
        <a:sym typeface="Calibri"/>
      </a:defRPr>
    </a:lvl6pPr>
    <a:lvl7pPr indent="1371600" latinLnBrk="0">
      <a:spcBef>
        <a:spcPts val="400"/>
      </a:spcBef>
      <a:defRPr sz="1200">
        <a:latin typeface="+mn-lt"/>
        <a:ea typeface="+mn-ea"/>
        <a:cs typeface="+mn-cs"/>
        <a:sym typeface="Calibri"/>
      </a:defRPr>
    </a:lvl7pPr>
    <a:lvl8pPr indent="1600200" latinLnBrk="0">
      <a:spcBef>
        <a:spcPts val="400"/>
      </a:spcBef>
      <a:defRPr sz="1200">
        <a:latin typeface="+mn-lt"/>
        <a:ea typeface="+mn-ea"/>
        <a:cs typeface="+mn-cs"/>
        <a:sym typeface="Calibri"/>
      </a:defRPr>
    </a:lvl8pPr>
    <a:lvl9pPr indent="1828800" latinLnBrk="0">
      <a:spcBef>
        <a:spcPts val="400"/>
      </a:spcBef>
      <a:defRPr sz="1200">
        <a:latin typeface="+mn-lt"/>
        <a:ea typeface="+mn-ea"/>
        <a:cs typeface="+mn-cs"/>
        <a:sym typeface="Calibri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Shape 114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15" name="Shape 115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>
              <a:spcBef>
                <a:spcPts val="0"/>
              </a:spcBef>
            </a:pPr>
            <a:endParaRPr/>
          </a:p>
          <a:p>
            <a:pPr>
              <a:spcBef>
                <a:spcPts val="0"/>
              </a:spcBef>
            </a:pPr>
            <a:r>
              <a:t>Now we are going to present the rationale of the CAN-MDS system as a “coordinated response” of relevant sectors and professionals to CAN underreporting.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Shape 174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75" name="Shape 175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Summarizing: </a:t>
            </a:r>
          </a:p>
          <a:p>
            <a:pPr>
              <a:spcBef>
                <a:spcPts val="0"/>
              </a:spcBef>
            </a:pPr>
            <a:r>
              <a:t>Lack of coordination among sectors and lack of commonly accepted definitions and recording policies (namely a common protocol for administering CAN cases) lead to fragmented monitoring of child abuse and neglect; available data are neither adequate (in terms of quantity) nor comparable (in terms of quality) for providing a reliable picture of the magnitude of the problem, which is usually underestimated; without these crucial data, effectiveness evaluation of currently applied policies and practices is not feasible, and data-driven further preventive efforts could not be made.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Text"/>
          <p:cNvSpPr txBox="1">
            <a:spLocks noGrp="1"/>
          </p:cNvSpPr>
          <p:nvPr>
            <p:ph type="title"/>
          </p:nvPr>
        </p:nvSpPr>
        <p:spPr>
          <a:xfrm>
            <a:off x="685800" y="2130430"/>
            <a:ext cx="7772400" cy="1470029"/>
          </a:xfrm>
          <a:prstGeom prst="rect">
            <a:avLst/>
          </a:prstGeom>
        </p:spPr>
        <p:txBody>
          <a:bodyPr/>
          <a:lstStyle>
            <a:lvl1pPr>
              <a:defRPr sz="4400" b="0" spc="0">
                <a:solidFill>
                  <a:srgbClr val="000000"/>
                </a:solidFill>
                <a:latin typeface="+mn-lt"/>
                <a:ea typeface="+mn-ea"/>
                <a:cs typeface="+mn-cs"/>
                <a:sym typeface="Calibri"/>
              </a:defRPr>
            </a:lvl1pPr>
          </a:lstStyle>
          <a:p>
            <a:pPr>
              <a:defRPr>
                <a:effectLst/>
              </a:defRPr>
            </a:pPr>
            <a:r>
              <a:t>Title Text</a:t>
            </a:r>
          </a:p>
        </p:txBody>
      </p:sp>
      <p:sp>
        <p:nvSpPr>
          <p:cNvPr id="16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00000"/>
              </a:lnSpc>
              <a:spcBef>
                <a:spcPts val="700"/>
              </a:spcBef>
              <a:buClrTx/>
              <a:buSzTx/>
              <a:buNone/>
              <a:defRPr sz="3200">
                <a:solidFill>
                  <a:srgbClr val="888888"/>
                </a:solidFill>
              </a:defRPr>
            </a:lvl1pPr>
            <a:lvl2pPr marL="0" indent="0" algn="ctr">
              <a:lnSpc>
                <a:spcPct val="100000"/>
              </a:lnSpc>
              <a:spcBef>
                <a:spcPts val="700"/>
              </a:spcBef>
              <a:buClrTx/>
              <a:buSzTx/>
              <a:buNone/>
              <a:defRPr sz="3200">
                <a:solidFill>
                  <a:srgbClr val="888888"/>
                </a:solidFill>
              </a:defRPr>
            </a:lvl2pPr>
            <a:lvl3pPr marL="0" indent="0" algn="ctr">
              <a:lnSpc>
                <a:spcPct val="100000"/>
              </a:lnSpc>
              <a:spcBef>
                <a:spcPts val="700"/>
              </a:spcBef>
              <a:buClrTx/>
              <a:buSzTx/>
              <a:buNone/>
              <a:defRPr sz="3200">
                <a:solidFill>
                  <a:srgbClr val="888888"/>
                </a:solidFill>
              </a:defRPr>
            </a:lvl3pPr>
            <a:lvl4pPr marL="0" indent="0" algn="ctr">
              <a:lnSpc>
                <a:spcPct val="100000"/>
              </a:lnSpc>
              <a:spcBef>
                <a:spcPts val="700"/>
              </a:spcBef>
              <a:buClrTx/>
              <a:buSzTx/>
              <a:buNone/>
              <a:defRPr sz="3200">
                <a:solidFill>
                  <a:srgbClr val="888888"/>
                </a:solidFill>
              </a:defRPr>
            </a:lvl4pPr>
            <a:lvl5pPr marL="0" indent="0" algn="ctr">
              <a:lnSpc>
                <a:spcPct val="100000"/>
              </a:lnSpc>
              <a:spcBef>
                <a:spcPts val="700"/>
              </a:spcBef>
              <a:buClrTx/>
              <a:buSzTx/>
              <a:buNone/>
              <a:defRPr sz="3200">
                <a:solidFill>
                  <a:srgbClr val="888888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7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422823" y="6404294"/>
            <a:ext cx="263979" cy="26923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Title Text"/>
          <p:cNvSpPr txBox="1">
            <a:spLocks noGrp="1"/>
          </p:cNvSpPr>
          <p:nvPr>
            <p:ph type="title"/>
          </p:nvPr>
        </p:nvSpPr>
        <p:spPr>
          <a:xfrm>
            <a:off x="685800" y="2455073"/>
            <a:ext cx="7772400" cy="1102524"/>
          </a:xfrm>
          <a:prstGeom prst="rect">
            <a:avLst/>
          </a:prstGeom>
        </p:spPr>
        <p:txBody>
          <a:bodyPr/>
          <a:lstStyle>
            <a:lvl1pPr defTabSz="1219200">
              <a:defRPr sz="5800" b="0" spc="0">
                <a:solidFill>
                  <a:srgbClr val="000000"/>
                </a:solidFill>
                <a:latin typeface="+mn-lt"/>
                <a:ea typeface="+mn-ea"/>
                <a:cs typeface="+mn-cs"/>
                <a:sym typeface="Calibri"/>
              </a:defRPr>
            </a:lvl1pPr>
          </a:lstStyle>
          <a:p>
            <a:pPr>
              <a:defRPr>
                <a:effectLst/>
              </a:defRPr>
            </a:pPr>
            <a:r>
              <a:t>Title Text</a:t>
            </a:r>
          </a:p>
        </p:txBody>
      </p:sp>
      <p:sp>
        <p:nvSpPr>
          <p:cNvPr id="97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371600" y="3771900"/>
            <a:ext cx="6400800" cy="1314450"/>
          </a:xfrm>
          <a:prstGeom prst="rect">
            <a:avLst/>
          </a:prstGeom>
        </p:spPr>
        <p:txBody>
          <a:bodyPr/>
          <a:lstStyle>
            <a:lvl1pPr marL="0" indent="0" algn="ctr" defTabSz="1219200">
              <a:lnSpc>
                <a:spcPct val="100000"/>
              </a:lnSpc>
              <a:spcBef>
                <a:spcPts val="1000"/>
              </a:spcBef>
              <a:buClrTx/>
              <a:buSzTx/>
              <a:buNone/>
              <a:defRPr sz="4200">
                <a:solidFill>
                  <a:srgbClr val="888888"/>
                </a:solidFill>
              </a:defRPr>
            </a:lvl1pPr>
            <a:lvl2pPr marL="0" indent="0" algn="ctr" defTabSz="1219200">
              <a:lnSpc>
                <a:spcPct val="100000"/>
              </a:lnSpc>
              <a:spcBef>
                <a:spcPts val="1000"/>
              </a:spcBef>
              <a:buClrTx/>
              <a:buSzTx/>
              <a:buNone/>
              <a:defRPr sz="4200">
                <a:solidFill>
                  <a:srgbClr val="888888"/>
                </a:solidFill>
              </a:defRPr>
            </a:lvl2pPr>
            <a:lvl3pPr marL="0" indent="0" algn="ctr" defTabSz="1219200">
              <a:lnSpc>
                <a:spcPct val="100000"/>
              </a:lnSpc>
              <a:spcBef>
                <a:spcPts val="1000"/>
              </a:spcBef>
              <a:buClrTx/>
              <a:buSzTx/>
              <a:buNone/>
              <a:defRPr sz="4200">
                <a:solidFill>
                  <a:srgbClr val="888888"/>
                </a:solidFill>
              </a:defRPr>
            </a:lvl3pPr>
            <a:lvl4pPr marL="0" indent="0" algn="ctr" defTabSz="1219200">
              <a:lnSpc>
                <a:spcPct val="100000"/>
              </a:lnSpc>
              <a:spcBef>
                <a:spcPts val="1000"/>
              </a:spcBef>
              <a:buClrTx/>
              <a:buSzTx/>
              <a:buNone/>
              <a:defRPr sz="4200">
                <a:solidFill>
                  <a:srgbClr val="888888"/>
                </a:solidFill>
              </a:defRPr>
            </a:lvl4pPr>
            <a:lvl5pPr marL="0" indent="0" algn="ctr" defTabSz="1219200">
              <a:lnSpc>
                <a:spcPct val="100000"/>
              </a:lnSpc>
              <a:spcBef>
                <a:spcPts val="1000"/>
              </a:spcBef>
              <a:buClrTx/>
              <a:buSzTx/>
              <a:buNone/>
              <a:defRPr sz="4200">
                <a:solidFill>
                  <a:srgbClr val="888888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98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369542" y="5595067"/>
            <a:ext cx="317259" cy="332737"/>
          </a:xfrm>
          <a:prstGeom prst="rect">
            <a:avLst/>
          </a:prstGeom>
        </p:spPr>
        <p:txBody>
          <a:bodyPr/>
          <a:lstStyle>
            <a:lvl1pPr defTabSz="1219200">
              <a:defRPr sz="1600"/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25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Title Text"/>
          <p:cNvSpPr txBox="1">
            <a:spLocks noGrp="1"/>
          </p:cNvSpPr>
          <p:nvPr>
            <p:ph type="title"/>
          </p:nvPr>
        </p:nvSpPr>
        <p:spPr>
          <a:xfrm>
            <a:off x="722312" y="4406901"/>
            <a:ext cx="7772401" cy="1362079"/>
          </a:xfrm>
          <a:prstGeom prst="rect">
            <a:avLst/>
          </a:prstGeom>
        </p:spPr>
        <p:txBody>
          <a:bodyPr anchor="t"/>
          <a:lstStyle>
            <a:lvl1pPr algn="l">
              <a:defRPr cap="all" spc="0">
                <a:solidFill>
                  <a:srgbClr val="000000"/>
                </a:solidFill>
                <a:latin typeface="+mn-lt"/>
                <a:ea typeface="+mn-ea"/>
                <a:cs typeface="+mn-cs"/>
                <a:sym typeface="Calibri"/>
              </a:defRPr>
            </a:lvl1pPr>
          </a:lstStyle>
          <a:p>
            <a:pPr>
              <a:defRPr>
                <a:effectLst/>
              </a:defRPr>
            </a:pPr>
            <a:r>
              <a:t>Title Text</a:t>
            </a:r>
          </a:p>
        </p:txBody>
      </p:sp>
      <p:sp>
        <p:nvSpPr>
          <p:cNvPr id="34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722312" y="2906713"/>
            <a:ext cx="7772401" cy="1500191"/>
          </a:xfrm>
          <a:prstGeom prst="rect">
            <a:avLst/>
          </a:prstGeom>
        </p:spPr>
        <p:txBody>
          <a:bodyPr anchor="b"/>
          <a:lstStyle>
            <a:lvl1pPr marL="0" indent="0">
              <a:lnSpc>
                <a:spcPct val="100000"/>
              </a:lnSpc>
              <a:buClrTx/>
              <a:buSzTx/>
              <a:buNone/>
              <a:defRPr sz="2000">
                <a:solidFill>
                  <a:srgbClr val="888888"/>
                </a:solidFill>
              </a:defRPr>
            </a:lvl1pPr>
            <a:lvl2pPr marL="0" indent="0">
              <a:lnSpc>
                <a:spcPct val="100000"/>
              </a:lnSpc>
              <a:buClrTx/>
              <a:buSzTx/>
              <a:buNone/>
              <a:defRPr sz="2000">
                <a:solidFill>
                  <a:srgbClr val="888888"/>
                </a:solidFill>
              </a:defRPr>
            </a:lvl2pPr>
            <a:lvl3pPr marL="0" indent="0">
              <a:lnSpc>
                <a:spcPct val="100000"/>
              </a:lnSpc>
              <a:buClrTx/>
              <a:buSzTx/>
              <a:buNone/>
              <a:defRPr sz="2000">
                <a:solidFill>
                  <a:srgbClr val="888888"/>
                </a:solidFill>
              </a:defRPr>
            </a:lvl3pPr>
            <a:lvl4pPr marL="0" indent="0">
              <a:lnSpc>
                <a:spcPct val="100000"/>
              </a:lnSpc>
              <a:buClrTx/>
              <a:buSzTx/>
              <a:buNone/>
              <a:defRPr sz="2000">
                <a:solidFill>
                  <a:srgbClr val="888888"/>
                </a:solidFill>
              </a:defRPr>
            </a:lvl4pPr>
            <a:lvl5pPr marL="0" indent="0">
              <a:lnSpc>
                <a:spcPct val="100000"/>
              </a:lnSpc>
              <a:buClrTx/>
              <a:buSzTx/>
              <a:buNone/>
              <a:defRPr sz="2000">
                <a:solidFill>
                  <a:srgbClr val="888888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422823" y="6404294"/>
            <a:ext cx="263979" cy="26923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Title Text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1"/>
          </a:xfrm>
          <a:prstGeom prst="rect">
            <a:avLst/>
          </a:prstGeom>
        </p:spPr>
        <p:txBody>
          <a:bodyPr/>
          <a:lstStyle>
            <a:lvl1pPr>
              <a:defRPr sz="4400" b="0" spc="0">
                <a:solidFill>
                  <a:srgbClr val="000000"/>
                </a:solidFill>
                <a:latin typeface="+mn-lt"/>
                <a:ea typeface="+mn-ea"/>
                <a:cs typeface="+mn-cs"/>
                <a:sym typeface="Calibri"/>
              </a:defRPr>
            </a:lvl1pPr>
          </a:lstStyle>
          <a:p>
            <a:pPr>
              <a:defRPr>
                <a:effectLst/>
              </a:defRPr>
            </a:pPr>
            <a:r>
              <a:t>Title Text</a:t>
            </a:r>
          </a:p>
        </p:txBody>
      </p:sp>
      <p:sp>
        <p:nvSpPr>
          <p:cNvPr id="43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5"/>
          </a:xfrm>
          <a:prstGeom prst="rect">
            <a:avLst/>
          </a:prstGeom>
        </p:spPr>
        <p:txBody>
          <a:bodyPr/>
          <a:lstStyle>
            <a:lvl1pPr marL="342900" indent="-342900">
              <a:lnSpc>
                <a:spcPct val="100000"/>
              </a:lnSpc>
              <a:spcBef>
                <a:spcPts val="600"/>
              </a:spcBef>
              <a:buClrTx/>
              <a:buSzPct val="100000"/>
              <a:buFont typeface="Arial"/>
              <a:buChar char="•"/>
              <a:defRPr sz="2800"/>
            </a:lvl1pPr>
            <a:lvl2pPr marL="790575" indent="-333375">
              <a:lnSpc>
                <a:spcPct val="100000"/>
              </a:lnSpc>
              <a:spcBef>
                <a:spcPts val="600"/>
              </a:spcBef>
              <a:buClrTx/>
              <a:buSzPct val="100000"/>
              <a:buFont typeface="Arial"/>
              <a:buChar char="–"/>
              <a:defRPr sz="2800"/>
            </a:lvl2pPr>
            <a:lvl3pPr marL="1234438" indent="-320038">
              <a:lnSpc>
                <a:spcPct val="100000"/>
              </a:lnSpc>
              <a:spcBef>
                <a:spcPts val="600"/>
              </a:spcBef>
              <a:buClrTx/>
              <a:buSzPct val="100000"/>
              <a:buFont typeface="Arial"/>
              <a:buChar char="•"/>
              <a:defRPr sz="2800"/>
            </a:lvl3pPr>
            <a:lvl4pPr marL="1727200" indent="-355600">
              <a:lnSpc>
                <a:spcPct val="100000"/>
              </a:lnSpc>
              <a:spcBef>
                <a:spcPts val="600"/>
              </a:spcBef>
              <a:buClrTx/>
              <a:buSzPct val="100000"/>
              <a:buFont typeface="Arial"/>
              <a:buChar char="–"/>
              <a:defRPr sz="2800"/>
            </a:lvl4pPr>
            <a:lvl5pPr marL="2184400" indent="-355600">
              <a:lnSpc>
                <a:spcPct val="100000"/>
              </a:lnSpc>
              <a:spcBef>
                <a:spcPts val="600"/>
              </a:spcBef>
              <a:buClrTx/>
              <a:buSzPct val="100000"/>
              <a:buFont typeface="Arial"/>
              <a:buChar char="»"/>
              <a:defRPr sz="28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422823" y="6404294"/>
            <a:ext cx="263979" cy="26923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Title Text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1"/>
          </a:xfrm>
          <a:prstGeom prst="rect">
            <a:avLst/>
          </a:prstGeom>
        </p:spPr>
        <p:txBody>
          <a:bodyPr/>
          <a:lstStyle>
            <a:lvl1pPr>
              <a:defRPr sz="4400" b="0" spc="0">
                <a:solidFill>
                  <a:srgbClr val="000000"/>
                </a:solidFill>
                <a:latin typeface="+mn-lt"/>
                <a:ea typeface="+mn-ea"/>
                <a:cs typeface="+mn-cs"/>
                <a:sym typeface="Calibri"/>
              </a:defRPr>
            </a:lvl1pPr>
          </a:lstStyle>
          <a:p>
            <a:pPr>
              <a:defRPr>
                <a:effectLst/>
              </a:defRPr>
            </a:pPr>
            <a:r>
              <a:t>Title Text</a:t>
            </a:r>
          </a:p>
        </p:txBody>
      </p:sp>
      <p:sp>
        <p:nvSpPr>
          <p:cNvPr id="5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57200" y="1535112"/>
            <a:ext cx="4040188" cy="639767"/>
          </a:xfrm>
          <a:prstGeom prst="rect">
            <a:avLst/>
          </a:prstGeom>
        </p:spPr>
        <p:txBody>
          <a:bodyPr anchor="b"/>
          <a:lstStyle>
            <a:lvl1pPr marL="0" indent="0">
              <a:lnSpc>
                <a:spcPct val="100000"/>
              </a:lnSpc>
              <a:spcBef>
                <a:spcPts val="500"/>
              </a:spcBef>
              <a:buClrTx/>
              <a:buSzTx/>
              <a:buNone/>
              <a:defRPr sz="2400" b="1"/>
            </a:lvl1pPr>
            <a:lvl2pPr marL="0" indent="0">
              <a:lnSpc>
                <a:spcPct val="100000"/>
              </a:lnSpc>
              <a:spcBef>
                <a:spcPts val="500"/>
              </a:spcBef>
              <a:buClrTx/>
              <a:buSzTx/>
              <a:buNone/>
              <a:defRPr sz="2400" b="1"/>
            </a:lvl2pPr>
            <a:lvl3pPr marL="0" indent="0">
              <a:lnSpc>
                <a:spcPct val="100000"/>
              </a:lnSpc>
              <a:spcBef>
                <a:spcPts val="500"/>
              </a:spcBef>
              <a:buClrTx/>
              <a:buSzTx/>
              <a:buNone/>
              <a:defRPr sz="2400" b="1"/>
            </a:lvl3pPr>
            <a:lvl4pPr marL="0" indent="0">
              <a:lnSpc>
                <a:spcPct val="100000"/>
              </a:lnSpc>
              <a:spcBef>
                <a:spcPts val="500"/>
              </a:spcBef>
              <a:buClrTx/>
              <a:buSzTx/>
              <a:buNone/>
              <a:defRPr sz="2400" b="1"/>
            </a:lvl4pPr>
            <a:lvl5pPr marL="0" indent="0">
              <a:lnSpc>
                <a:spcPct val="100000"/>
              </a:lnSpc>
              <a:spcBef>
                <a:spcPts val="500"/>
              </a:spcBef>
              <a:buClrTx/>
              <a:buSzTx/>
              <a:buNone/>
              <a:defRPr sz="2400" b="1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3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4645033" y="1535112"/>
            <a:ext cx="4041779" cy="639768"/>
          </a:xfrm>
          <a:prstGeom prst="rect">
            <a:avLst/>
          </a:prstGeom>
        </p:spPr>
        <p:txBody>
          <a:bodyPr anchor="b"/>
          <a:lstStyle/>
          <a:p>
            <a:endParaRPr/>
          </a:p>
        </p:txBody>
      </p:sp>
      <p:sp>
        <p:nvSpPr>
          <p:cNvPr id="5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422823" y="6404294"/>
            <a:ext cx="263979" cy="26923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Title Text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1"/>
          </a:xfrm>
          <a:prstGeom prst="rect">
            <a:avLst/>
          </a:prstGeom>
        </p:spPr>
        <p:txBody>
          <a:bodyPr/>
          <a:lstStyle>
            <a:lvl1pPr>
              <a:defRPr sz="4400" b="0" spc="0">
                <a:solidFill>
                  <a:srgbClr val="000000"/>
                </a:solidFill>
                <a:latin typeface="+mn-lt"/>
                <a:ea typeface="+mn-ea"/>
                <a:cs typeface="+mn-cs"/>
                <a:sym typeface="Calibri"/>
              </a:defRPr>
            </a:lvl1pPr>
          </a:lstStyle>
          <a:p>
            <a:pPr>
              <a:defRPr>
                <a:effectLst/>
              </a:defRPr>
            </a:pPr>
            <a:r>
              <a:t>Title Text</a:t>
            </a:r>
          </a:p>
        </p:txBody>
      </p:sp>
      <p:sp>
        <p:nvSpPr>
          <p:cNvPr id="62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422823" y="6404294"/>
            <a:ext cx="263979" cy="26923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422823" y="6404294"/>
            <a:ext cx="263979" cy="26923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Title Text"/>
          <p:cNvSpPr txBox="1">
            <a:spLocks noGrp="1"/>
          </p:cNvSpPr>
          <p:nvPr>
            <p:ph type="title"/>
          </p:nvPr>
        </p:nvSpPr>
        <p:spPr>
          <a:xfrm>
            <a:off x="457206" y="273049"/>
            <a:ext cx="3008316" cy="1162051"/>
          </a:xfrm>
          <a:prstGeom prst="rect">
            <a:avLst/>
          </a:prstGeom>
        </p:spPr>
        <p:txBody>
          <a:bodyPr anchor="b"/>
          <a:lstStyle>
            <a:lvl1pPr algn="l">
              <a:defRPr sz="2000" spc="0">
                <a:solidFill>
                  <a:srgbClr val="000000"/>
                </a:solidFill>
                <a:latin typeface="+mn-lt"/>
                <a:ea typeface="+mn-ea"/>
                <a:cs typeface="+mn-cs"/>
                <a:sym typeface="Calibri"/>
              </a:defRPr>
            </a:lvl1pPr>
          </a:lstStyle>
          <a:p>
            <a:pPr>
              <a:defRPr>
                <a:effectLst/>
              </a:defRPr>
            </a:pPr>
            <a:r>
              <a:t>Title Text</a:t>
            </a:r>
          </a:p>
        </p:txBody>
      </p:sp>
      <p:sp>
        <p:nvSpPr>
          <p:cNvPr id="77" name="Body Level One…"/>
          <p:cNvSpPr txBox="1">
            <a:spLocks noGrp="1"/>
          </p:cNvSpPr>
          <p:nvPr>
            <p:ph type="body" idx="1"/>
          </p:nvPr>
        </p:nvSpPr>
        <p:spPr>
          <a:xfrm>
            <a:off x="3575050" y="273056"/>
            <a:ext cx="5111750" cy="5853113"/>
          </a:xfrm>
          <a:prstGeom prst="rect">
            <a:avLst/>
          </a:prstGeom>
        </p:spPr>
        <p:txBody>
          <a:bodyPr/>
          <a:lstStyle>
            <a:lvl1pPr marL="342900" indent="-342900">
              <a:lnSpc>
                <a:spcPct val="100000"/>
              </a:lnSpc>
              <a:spcBef>
                <a:spcPts val="700"/>
              </a:spcBef>
              <a:buClrTx/>
              <a:buSzPct val="100000"/>
              <a:buFont typeface="Arial"/>
              <a:buChar char="•"/>
              <a:defRPr sz="3200"/>
            </a:lvl1pPr>
            <a:lvl2pPr marL="783771" indent="-326571">
              <a:lnSpc>
                <a:spcPct val="100000"/>
              </a:lnSpc>
              <a:spcBef>
                <a:spcPts val="700"/>
              </a:spcBef>
              <a:buClrTx/>
              <a:buSzPct val="100000"/>
              <a:buFont typeface="Arial"/>
              <a:buChar char="–"/>
              <a:defRPr sz="3200"/>
            </a:lvl2pPr>
            <a:lvl3pPr marL="1219200" indent="-304800">
              <a:lnSpc>
                <a:spcPct val="100000"/>
              </a:lnSpc>
              <a:spcBef>
                <a:spcPts val="700"/>
              </a:spcBef>
              <a:buClrTx/>
              <a:buSzPct val="100000"/>
              <a:buFont typeface="Arial"/>
              <a:buChar char="•"/>
              <a:defRPr sz="3200"/>
            </a:lvl3pPr>
            <a:lvl4pPr marL="1737360" indent="-365760">
              <a:lnSpc>
                <a:spcPct val="100000"/>
              </a:lnSpc>
              <a:spcBef>
                <a:spcPts val="700"/>
              </a:spcBef>
              <a:buClrTx/>
              <a:buSzPct val="100000"/>
              <a:buFont typeface="Arial"/>
              <a:buChar char="–"/>
              <a:defRPr sz="3200"/>
            </a:lvl4pPr>
            <a:lvl5pPr marL="2194560" indent="-365760">
              <a:lnSpc>
                <a:spcPct val="100000"/>
              </a:lnSpc>
              <a:spcBef>
                <a:spcPts val="700"/>
              </a:spcBef>
              <a:buClrTx/>
              <a:buSzPct val="100000"/>
              <a:buFont typeface="Arial"/>
              <a:buChar char="»"/>
              <a:defRPr sz="32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8" name="Text Placeholder 3"/>
          <p:cNvSpPr>
            <a:spLocks noGrp="1"/>
          </p:cNvSpPr>
          <p:nvPr>
            <p:ph type="body" sz="half" idx="13"/>
          </p:nvPr>
        </p:nvSpPr>
        <p:spPr>
          <a:xfrm>
            <a:off x="457206" y="1435104"/>
            <a:ext cx="3008317" cy="4691063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79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422823" y="6404294"/>
            <a:ext cx="263979" cy="26923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Title Text"/>
          <p:cNvSpPr txBox="1">
            <a:spLocks noGrp="1"/>
          </p:cNvSpPr>
          <p:nvPr>
            <p:ph type="title"/>
          </p:nvPr>
        </p:nvSpPr>
        <p:spPr>
          <a:xfrm>
            <a:off x="1792288" y="4800601"/>
            <a:ext cx="5486404" cy="566743"/>
          </a:xfrm>
          <a:prstGeom prst="rect">
            <a:avLst/>
          </a:prstGeom>
        </p:spPr>
        <p:txBody>
          <a:bodyPr anchor="b"/>
          <a:lstStyle>
            <a:lvl1pPr algn="l">
              <a:defRPr sz="2000" spc="0">
                <a:solidFill>
                  <a:srgbClr val="000000"/>
                </a:solidFill>
                <a:latin typeface="+mn-lt"/>
                <a:ea typeface="+mn-ea"/>
                <a:cs typeface="+mn-cs"/>
                <a:sym typeface="Calibri"/>
              </a:defRPr>
            </a:lvl1pPr>
          </a:lstStyle>
          <a:p>
            <a:pPr>
              <a:defRPr>
                <a:effectLst/>
              </a:defRPr>
            </a:pPr>
            <a:r>
              <a:t>Title Text</a:t>
            </a:r>
          </a:p>
        </p:txBody>
      </p:sp>
      <p:sp>
        <p:nvSpPr>
          <p:cNvPr id="87" name="Picture Placeholder 2"/>
          <p:cNvSpPr>
            <a:spLocks noGrp="1"/>
          </p:cNvSpPr>
          <p:nvPr>
            <p:ph type="pic" sz="half" idx="13"/>
          </p:nvPr>
        </p:nvSpPr>
        <p:spPr>
          <a:xfrm>
            <a:off x="1792288" y="612775"/>
            <a:ext cx="5486404" cy="41148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88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792288" y="5367342"/>
            <a:ext cx="5486404" cy="804867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300"/>
              </a:spcBef>
              <a:buClrTx/>
              <a:buSzTx/>
              <a:buNone/>
              <a:defRPr sz="1400"/>
            </a:lvl1pPr>
            <a:lvl2pPr marL="0" indent="0">
              <a:lnSpc>
                <a:spcPct val="100000"/>
              </a:lnSpc>
              <a:spcBef>
                <a:spcPts val="300"/>
              </a:spcBef>
              <a:buClrTx/>
              <a:buSzTx/>
              <a:buNone/>
              <a:defRPr sz="1400"/>
            </a:lvl2pPr>
            <a:lvl3pPr marL="0" indent="0">
              <a:lnSpc>
                <a:spcPct val="100000"/>
              </a:lnSpc>
              <a:spcBef>
                <a:spcPts val="300"/>
              </a:spcBef>
              <a:buClrTx/>
              <a:buSzTx/>
              <a:buNone/>
              <a:defRPr sz="1400"/>
            </a:lvl3pPr>
            <a:lvl4pPr marL="0" indent="0">
              <a:lnSpc>
                <a:spcPct val="100000"/>
              </a:lnSpc>
              <a:spcBef>
                <a:spcPts val="300"/>
              </a:spcBef>
              <a:buClrTx/>
              <a:buSzTx/>
              <a:buNone/>
              <a:defRPr sz="1400"/>
            </a:lvl4pPr>
            <a:lvl5pPr marL="0" indent="0">
              <a:lnSpc>
                <a:spcPct val="100000"/>
              </a:lnSpc>
              <a:spcBef>
                <a:spcPts val="300"/>
              </a:spcBef>
              <a:buClrTx/>
              <a:buSzTx/>
              <a:buNone/>
              <a:defRPr sz="1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89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422823" y="6404294"/>
            <a:ext cx="263979" cy="26923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icture 2"/>
          <p:cNvPicPr>
            <a:picLocks noChangeAspect="1"/>
          </p:cNvPicPr>
          <p:nvPr/>
        </p:nvPicPr>
        <p:blipFill>
          <a:blip r:embed="rId12">
            <a:extLst/>
          </a:blip>
          <a:stretch>
            <a:fillRect/>
          </a:stretch>
        </p:blipFill>
        <p:spPr>
          <a:xfrm>
            <a:off x="5770562" y="6311900"/>
            <a:ext cx="3132141" cy="546100"/>
          </a:xfrm>
          <a:prstGeom prst="rect">
            <a:avLst/>
          </a:prstGeom>
          <a:ln w="12700">
            <a:miter lim="400000"/>
          </a:ln>
        </p:spPr>
      </p:pic>
      <p:sp>
        <p:nvSpPr>
          <p:cNvPr id="3" name="Rectangle 3"/>
          <p:cNvSpPr txBox="1"/>
          <p:nvPr/>
        </p:nvSpPr>
        <p:spPr>
          <a:xfrm>
            <a:off x="1648915" y="6307454"/>
            <a:ext cx="4002588" cy="54863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 anchor="ctr">
            <a:spAutoFit/>
          </a:bodyPr>
          <a:lstStyle/>
          <a:p>
            <a:pPr algn="r">
              <a:tabLst>
                <a:tab pos="2628900" algn="r"/>
                <a:tab pos="5270500" algn="r"/>
              </a:tabLst>
              <a:defRPr sz="1000">
                <a:solidFill>
                  <a:srgbClr val="595959"/>
                </a:solidFill>
                <a:latin typeface="Agency FB"/>
                <a:ea typeface="Agency FB"/>
                <a:cs typeface="Agency FB"/>
                <a:sym typeface="Agency FB"/>
              </a:defRPr>
            </a:pPr>
            <a:r>
              <a:t>Project “Coordinated Response to Child Abuse &amp; Neglect via Minimum Data Set” [JUST/2012/DAP/AG/3250]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algn="r">
              <a:tabLst>
                <a:tab pos="2628900" algn="r"/>
                <a:tab pos="5270500" algn="r"/>
              </a:tabLst>
              <a:defRPr sz="1000" b="1">
                <a:solidFill>
                  <a:srgbClr val="595959"/>
                </a:solidFill>
                <a:latin typeface="Agency FB"/>
                <a:ea typeface="Agency FB"/>
                <a:cs typeface="Agency FB"/>
                <a:sym typeface="Agency FB"/>
              </a:defRPr>
            </a:pPr>
            <a:r>
              <a:t>Train of Trainers Seminar, 9 April 2014 Sofia, Bulgaria</a:t>
            </a:r>
          </a:p>
        </p:txBody>
      </p:sp>
      <p:sp>
        <p:nvSpPr>
          <p:cNvPr id="4" name="Straight Connector 10"/>
          <p:cNvSpPr/>
          <p:nvPr/>
        </p:nvSpPr>
        <p:spPr>
          <a:xfrm>
            <a:off x="-2" y="6353175"/>
            <a:ext cx="9144005" cy="0"/>
          </a:xfrm>
          <a:prstGeom prst="line">
            <a:avLst/>
          </a:prstGeom>
          <a:ln>
            <a:solidFill>
              <a:srgbClr val="4A7EBB"/>
            </a:solidFill>
          </a:ln>
        </p:spPr>
        <p:txBody>
          <a:bodyPr lIns="45718" tIns="45718" rIns="45718" bIns="45718"/>
          <a:lstStyle/>
          <a:p>
            <a:endParaRPr/>
          </a:p>
        </p:txBody>
      </p:sp>
      <p:pic>
        <p:nvPicPr>
          <p:cNvPr id="5" name="Picture 16" descr="Picture 16"/>
          <p:cNvPicPr>
            <a:picLocks noChangeAspect="1"/>
          </p:cNvPicPr>
          <p:nvPr/>
        </p:nvPicPr>
        <p:blipFill>
          <a:blip r:embed="rId13" cstate="print">
            <a:extLst/>
          </a:blip>
          <a:stretch>
            <a:fillRect/>
          </a:stretch>
        </p:blipFill>
        <p:spPr>
          <a:xfrm>
            <a:off x="-40003" y="6231590"/>
            <a:ext cx="1740102" cy="519605"/>
          </a:xfrm>
          <a:prstGeom prst="rect">
            <a:avLst/>
          </a:prstGeom>
          <a:ln w="12700">
            <a:miter lim="400000"/>
          </a:ln>
        </p:spPr>
      </p:pic>
      <p:sp>
        <p:nvSpPr>
          <p:cNvPr id="6" name="Title Text"/>
          <p:cNvSpPr txBox="1">
            <a:spLocks noGrp="1"/>
          </p:cNvSpPr>
          <p:nvPr>
            <p:ph type="title"/>
          </p:nvPr>
        </p:nvSpPr>
        <p:spPr>
          <a:xfrm>
            <a:off x="251518" y="327796"/>
            <a:ext cx="8640965" cy="86896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 anchor="ctr">
            <a:normAutofit/>
          </a:bodyPr>
          <a:lstStyle/>
          <a:p>
            <a:r>
              <a:t>Title Text</a:t>
            </a:r>
          </a:p>
        </p:txBody>
      </p:sp>
      <p:sp>
        <p:nvSpPr>
          <p:cNvPr id="7" name="Body Level One…"/>
          <p:cNvSpPr txBox="1">
            <a:spLocks noGrp="1"/>
          </p:cNvSpPr>
          <p:nvPr>
            <p:ph type="body" idx="1"/>
          </p:nvPr>
        </p:nvSpPr>
        <p:spPr>
          <a:xfrm>
            <a:off x="251518" y="1412775"/>
            <a:ext cx="8640965" cy="489654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8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289223" y="6221732"/>
            <a:ext cx="263978" cy="269237"/>
          </a:xfrm>
          <a:prstGeom prst="rect">
            <a:avLst/>
          </a:prstGeom>
          <a:ln w="12700">
            <a:miter lim="400000"/>
          </a:ln>
        </p:spPr>
        <p:txBody>
          <a:bodyPr wrap="none" lIns="45718" tIns="45718" rIns="45718" bIns="45718" anchor="ctr">
            <a:spAutoFit/>
          </a:bodyPr>
          <a:lstStyle>
            <a:lvl1pPr algn="r">
              <a:defRPr sz="1200">
                <a:solidFill>
                  <a:srgbClr val="888888"/>
                </a:solidFill>
              </a:defRPr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ransition spd="med"/>
  <p:txStyles>
    <p:titleStyle>
      <a:lvl1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000" b="1" i="0" u="none" strike="noStrike" cap="none" spc="50" baseline="0">
          <a:ln>
            <a:noFill/>
          </a:ln>
          <a:solidFill>
            <a:srgbClr val="376092"/>
          </a:solidFill>
          <a:effectLst>
            <a:outerShdw blurRad="76200" dist="50800" dir="5400000" rotWithShape="0">
              <a:srgbClr val="000000">
                <a:alpha val="64999"/>
              </a:srgbClr>
            </a:outerShdw>
          </a:effectLst>
          <a:uFillTx/>
          <a:latin typeface="Tahoma"/>
          <a:ea typeface="Tahoma"/>
          <a:cs typeface="Tahoma"/>
          <a:sym typeface="Tahoma"/>
        </a:defRPr>
      </a:lvl1pPr>
      <a:lvl2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000" b="1" i="0" u="none" strike="noStrike" cap="none" spc="50" baseline="0">
          <a:ln>
            <a:noFill/>
          </a:ln>
          <a:solidFill>
            <a:srgbClr val="376092"/>
          </a:solidFill>
          <a:effectLst>
            <a:outerShdw blurRad="76200" dist="50800" dir="5400000" rotWithShape="0">
              <a:srgbClr val="000000">
                <a:alpha val="64999"/>
              </a:srgbClr>
            </a:outerShdw>
          </a:effectLst>
          <a:uFillTx/>
          <a:latin typeface="Tahoma"/>
          <a:ea typeface="Tahoma"/>
          <a:cs typeface="Tahoma"/>
          <a:sym typeface="Tahoma"/>
        </a:defRPr>
      </a:lvl2pPr>
      <a:lvl3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000" b="1" i="0" u="none" strike="noStrike" cap="none" spc="50" baseline="0">
          <a:ln>
            <a:noFill/>
          </a:ln>
          <a:solidFill>
            <a:srgbClr val="376092"/>
          </a:solidFill>
          <a:effectLst>
            <a:outerShdw blurRad="76200" dist="50800" dir="5400000" rotWithShape="0">
              <a:srgbClr val="000000">
                <a:alpha val="64999"/>
              </a:srgbClr>
            </a:outerShdw>
          </a:effectLst>
          <a:uFillTx/>
          <a:latin typeface="Tahoma"/>
          <a:ea typeface="Tahoma"/>
          <a:cs typeface="Tahoma"/>
          <a:sym typeface="Tahoma"/>
        </a:defRPr>
      </a:lvl3pPr>
      <a:lvl4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000" b="1" i="0" u="none" strike="noStrike" cap="none" spc="50" baseline="0">
          <a:ln>
            <a:noFill/>
          </a:ln>
          <a:solidFill>
            <a:srgbClr val="376092"/>
          </a:solidFill>
          <a:effectLst>
            <a:outerShdw blurRad="76200" dist="50800" dir="5400000" rotWithShape="0">
              <a:srgbClr val="000000">
                <a:alpha val="64999"/>
              </a:srgbClr>
            </a:outerShdw>
          </a:effectLst>
          <a:uFillTx/>
          <a:latin typeface="Tahoma"/>
          <a:ea typeface="Tahoma"/>
          <a:cs typeface="Tahoma"/>
          <a:sym typeface="Tahoma"/>
        </a:defRPr>
      </a:lvl4pPr>
      <a:lvl5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000" b="1" i="0" u="none" strike="noStrike" cap="none" spc="50" baseline="0">
          <a:ln>
            <a:noFill/>
          </a:ln>
          <a:solidFill>
            <a:srgbClr val="376092"/>
          </a:solidFill>
          <a:effectLst>
            <a:outerShdw blurRad="76200" dist="50800" dir="5400000" rotWithShape="0">
              <a:srgbClr val="000000">
                <a:alpha val="64999"/>
              </a:srgbClr>
            </a:outerShdw>
          </a:effectLst>
          <a:uFillTx/>
          <a:latin typeface="Tahoma"/>
          <a:ea typeface="Tahoma"/>
          <a:cs typeface="Tahoma"/>
          <a:sym typeface="Tahoma"/>
        </a:defRPr>
      </a:lvl5pPr>
      <a:lvl6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000" b="1" i="0" u="none" strike="noStrike" cap="none" spc="50" baseline="0">
          <a:ln>
            <a:noFill/>
          </a:ln>
          <a:solidFill>
            <a:srgbClr val="376092"/>
          </a:solidFill>
          <a:effectLst>
            <a:outerShdw blurRad="76200" dist="50800" dir="5400000" rotWithShape="0">
              <a:srgbClr val="000000">
                <a:alpha val="64999"/>
              </a:srgbClr>
            </a:outerShdw>
          </a:effectLst>
          <a:uFillTx/>
          <a:latin typeface="Tahoma"/>
          <a:ea typeface="Tahoma"/>
          <a:cs typeface="Tahoma"/>
          <a:sym typeface="Tahoma"/>
        </a:defRPr>
      </a:lvl6pPr>
      <a:lvl7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000" b="1" i="0" u="none" strike="noStrike" cap="none" spc="50" baseline="0">
          <a:ln>
            <a:noFill/>
          </a:ln>
          <a:solidFill>
            <a:srgbClr val="376092"/>
          </a:solidFill>
          <a:effectLst>
            <a:outerShdw blurRad="76200" dist="50800" dir="5400000" rotWithShape="0">
              <a:srgbClr val="000000">
                <a:alpha val="64999"/>
              </a:srgbClr>
            </a:outerShdw>
          </a:effectLst>
          <a:uFillTx/>
          <a:latin typeface="Tahoma"/>
          <a:ea typeface="Tahoma"/>
          <a:cs typeface="Tahoma"/>
          <a:sym typeface="Tahoma"/>
        </a:defRPr>
      </a:lvl7pPr>
      <a:lvl8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000" b="1" i="0" u="none" strike="noStrike" cap="none" spc="50" baseline="0">
          <a:ln>
            <a:noFill/>
          </a:ln>
          <a:solidFill>
            <a:srgbClr val="376092"/>
          </a:solidFill>
          <a:effectLst>
            <a:outerShdw blurRad="76200" dist="50800" dir="5400000" rotWithShape="0">
              <a:srgbClr val="000000">
                <a:alpha val="64999"/>
              </a:srgbClr>
            </a:outerShdw>
          </a:effectLst>
          <a:uFillTx/>
          <a:latin typeface="Tahoma"/>
          <a:ea typeface="Tahoma"/>
          <a:cs typeface="Tahoma"/>
          <a:sym typeface="Tahoma"/>
        </a:defRPr>
      </a:lvl8pPr>
      <a:lvl9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000" b="1" i="0" u="none" strike="noStrike" cap="none" spc="50" baseline="0">
          <a:ln>
            <a:noFill/>
          </a:ln>
          <a:solidFill>
            <a:srgbClr val="376092"/>
          </a:solidFill>
          <a:effectLst>
            <a:outerShdw blurRad="76200" dist="50800" dir="5400000" rotWithShape="0">
              <a:srgbClr val="000000">
                <a:alpha val="64999"/>
              </a:srgbClr>
            </a:outerShdw>
          </a:effectLst>
          <a:uFillTx/>
          <a:latin typeface="Tahoma"/>
          <a:ea typeface="Tahoma"/>
          <a:cs typeface="Tahoma"/>
          <a:sym typeface="Tahoma"/>
        </a:defRPr>
      </a:lvl9pPr>
    </p:titleStyle>
    <p:bodyStyle>
      <a:lvl1pPr marL="182563" marR="0" indent="-182563" algn="l" defTabSz="914400" rtl="0" latinLnBrk="0">
        <a:lnSpc>
          <a:spcPct val="114000"/>
        </a:lnSpc>
        <a:spcBef>
          <a:spcPts val="400"/>
        </a:spcBef>
        <a:spcAft>
          <a:spcPts val="0"/>
        </a:spcAft>
        <a:buClr>
          <a:schemeClr val="accent1"/>
        </a:buClr>
        <a:buSzPct val="80000"/>
        <a:buFontTx/>
        <a:buChar char="●"/>
        <a:tabLst/>
        <a:defRPr sz="18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1pPr>
      <a:lvl2pPr marL="358775" marR="0" indent="-168275" algn="l" defTabSz="914400" rtl="0" latinLnBrk="0">
        <a:lnSpc>
          <a:spcPct val="114000"/>
        </a:lnSpc>
        <a:spcBef>
          <a:spcPts val="400"/>
        </a:spcBef>
        <a:spcAft>
          <a:spcPts val="0"/>
        </a:spcAft>
        <a:buClr>
          <a:schemeClr val="accent1"/>
        </a:buClr>
        <a:buSzPct val="80000"/>
        <a:buFontTx/>
        <a:buChar char="●"/>
        <a:tabLst/>
        <a:defRPr sz="18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2pPr>
      <a:lvl3pPr marL="541337" marR="0" indent="-182562" algn="l" defTabSz="914400" rtl="0" latinLnBrk="0">
        <a:lnSpc>
          <a:spcPct val="114000"/>
        </a:lnSpc>
        <a:spcBef>
          <a:spcPts val="400"/>
        </a:spcBef>
        <a:spcAft>
          <a:spcPts val="0"/>
        </a:spcAft>
        <a:buClr>
          <a:schemeClr val="accent1"/>
        </a:buClr>
        <a:buSzPct val="80000"/>
        <a:buFontTx/>
        <a:buChar char="●"/>
        <a:tabLst/>
        <a:defRPr sz="18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3pPr>
      <a:lvl4pPr marL="715962" marR="0" indent="-174625" algn="l" defTabSz="914400" rtl="0" latinLnBrk="0">
        <a:lnSpc>
          <a:spcPct val="114000"/>
        </a:lnSpc>
        <a:spcBef>
          <a:spcPts val="400"/>
        </a:spcBef>
        <a:spcAft>
          <a:spcPts val="0"/>
        </a:spcAft>
        <a:buClr>
          <a:schemeClr val="accent1"/>
        </a:buClr>
        <a:buSzPct val="80000"/>
        <a:buFontTx/>
        <a:buChar char="●"/>
        <a:tabLst/>
        <a:defRPr sz="18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4pPr>
      <a:lvl5pPr marL="898525" marR="0" indent="-182562" algn="l" defTabSz="914400" rtl="0" latinLnBrk="0">
        <a:lnSpc>
          <a:spcPct val="114000"/>
        </a:lnSpc>
        <a:spcBef>
          <a:spcPts val="400"/>
        </a:spcBef>
        <a:spcAft>
          <a:spcPts val="0"/>
        </a:spcAft>
        <a:buClr>
          <a:schemeClr val="accent1"/>
        </a:buClr>
        <a:buSzPct val="80000"/>
        <a:buFontTx/>
        <a:buChar char="●"/>
        <a:tabLst/>
        <a:defRPr sz="18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5pPr>
      <a:lvl6pPr marL="2491738" marR="0" indent="-205738" algn="l" defTabSz="914400" rtl="0" latinLnBrk="0">
        <a:lnSpc>
          <a:spcPct val="114000"/>
        </a:lnSpc>
        <a:spcBef>
          <a:spcPts val="400"/>
        </a:spcBef>
        <a:spcAft>
          <a:spcPts val="0"/>
        </a:spcAft>
        <a:buClr>
          <a:schemeClr val="accent1"/>
        </a:buClr>
        <a:buSzPct val="100000"/>
        <a:buFontTx/>
        <a:buChar char="•"/>
        <a:tabLst/>
        <a:defRPr sz="18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6pPr>
      <a:lvl7pPr marL="2948938" marR="0" indent="-205738" algn="l" defTabSz="914400" rtl="0" latinLnBrk="0">
        <a:lnSpc>
          <a:spcPct val="114000"/>
        </a:lnSpc>
        <a:spcBef>
          <a:spcPts val="400"/>
        </a:spcBef>
        <a:spcAft>
          <a:spcPts val="0"/>
        </a:spcAft>
        <a:buClr>
          <a:schemeClr val="accent1"/>
        </a:buClr>
        <a:buSzPct val="100000"/>
        <a:buFontTx/>
        <a:buChar char="•"/>
        <a:tabLst/>
        <a:defRPr sz="18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7pPr>
      <a:lvl8pPr marL="3406140" marR="0" indent="-205738" algn="l" defTabSz="914400" rtl="0" latinLnBrk="0">
        <a:lnSpc>
          <a:spcPct val="114000"/>
        </a:lnSpc>
        <a:spcBef>
          <a:spcPts val="400"/>
        </a:spcBef>
        <a:spcAft>
          <a:spcPts val="0"/>
        </a:spcAft>
        <a:buClr>
          <a:schemeClr val="accent1"/>
        </a:buClr>
        <a:buSzPct val="100000"/>
        <a:buFontTx/>
        <a:buChar char="•"/>
        <a:tabLst/>
        <a:defRPr sz="18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8pPr>
      <a:lvl9pPr marL="3863340" marR="0" indent="-205740" algn="l" defTabSz="914400" rtl="0" latinLnBrk="0">
        <a:lnSpc>
          <a:spcPct val="114000"/>
        </a:lnSpc>
        <a:spcBef>
          <a:spcPts val="400"/>
        </a:spcBef>
        <a:spcAft>
          <a:spcPts val="0"/>
        </a:spcAft>
        <a:buClr>
          <a:schemeClr val="accent1"/>
        </a:buClr>
        <a:buSzPct val="100000"/>
        <a:buFontTx/>
        <a:buChar char="•"/>
        <a:tabLst/>
        <a:defRPr sz="18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9pPr>
    </p:bodyStyle>
    <p:otherStyle>
      <a:lvl1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1pPr>
      <a:lvl2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2pPr>
      <a:lvl3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3pPr>
      <a:lvl4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4pPr>
      <a:lvl5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5pPr>
      <a:lvl6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6pPr>
      <a:lvl7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7pPr>
      <a:lvl8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8pPr>
      <a:lvl9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2.jpe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s://outoftheshadows.eiu.com/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Subtitle 17"/>
          <p:cNvSpPr txBox="1">
            <a:spLocks noGrp="1"/>
          </p:cNvSpPr>
          <p:nvPr>
            <p:ph type="body" sz="half" idx="1"/>
          </p:nvPr>
        </p:nvSpPr>
        <p:spPr>
          <a:xfrm>
            <a:off x="323527" y="3608856"/>
            <a:ext cx="8568954" cy="1477498"/>
          </a:xfrm>
          <a:prstGeom prst="rect">
            <a:avLst/>
          </a:prstGeom>
        </p:spPr>
        <p:txBody>
          <a:bodyPr anchor="ctr"/>
          <a:lstStyle/>
          <a:p>
            <a:pPr defTabSz="914400">
              <a:spcBef>
                <a:spcPts val="700"/>
              </a:spcBef>
              <a:defRPr sz="3200" b="1">
                <a:solidFill>
                  <a:srgbClr val="0D0D0D"/>
                </a:solidFill>
                <a:latin typeface="Aharoni"/>
                <a:ea typeface="Aharoni"/>
                <a:cs typeface="Aharoni"/>
                <a:sym typeface="Aharoni"/>
              </a:defRPr>
            </a:pPr>
            <a:r>
              <a:t>DE CE ESTE IMPORTANTĂ COLECTAREA DE DATE</a:t>
            </a:r>
            <a:r>
              <a:rPr sz="4400"/>
              <a:t>?</a:t>
            </a:r>
          </a:p>
        </p:txBody>
      </p:sp>
      <p:sp>
        <p:nvSpPr>
          <p:cNvPr id="108" name="Title 7"/>
          <p:cNvSpPr txBox="1">
            <a:spLocks noGrp="1"/>
          </p:cNvSpPr>
          <p:nvPr>
            <p:ph type="title"/>
          </p:nvPr>
        </p:nvSpPr>
        <p:spPr>
          <a:xfrm>
            <a:off x="251519" y="889623"/>
            <a:ext cx="8568954" cy="2667975"/>
          </a:xfrm>
          <a:prstGeom prst="rect">
            <a:avLst/>
          </a:prstGeom>
          <a:solidFill>
            <a:srgbClr val="E46C0A"/>
          </a:solidFill>
        </p:spPr>
        <p:txBody>
          <a:bodyPr/>
          <a:lstStyle/>
          <a:p>
            <a:pPr defTabSz="768094">
              <a:defRPr sz="3600" b="1">
                <a:effectLst/>
                <a:latin typeface="Segoe UI Emoji"/>
                <a:ea typeface="Segoe UI Emoji"/>
                <a:cs typeface="Segoe UI Emoji"/>
                <a:sym typeface="Segoe UI Emoji"/>
              </a:defRPr>
            </a:pPr>
            <a:r>
              <a:t>Sistemul minimal de date </a:t>
            </a:r>
            <a:endParaRPr sz="3200">
              <a:latin typeface="Segoe UI Light"/>
              <a:ea typeface="Segoe UI Light"/>
              <a:cs typeface="Segoe UI Light"/>
              <a:sym typeface="Segoe UI Light"/>
            </a:endParaRPr>
          </a:p>
          <a:p>
            <a:pPr defTabSz="768094">
              <a:defRPr sz="3600" b="1">
                <a:effectLst/>
                <a:latin typeface="Segoe UI Emoji"/>
                <a:ea typeface="Segoe UI Emoji"/>
                <a:cs typeface="Segoe UI Emoji"/>
                <a:sym typeface="Segoe UI Emoji"/>
              </a:defRPr>
            </a:pPr>
            <a:r>
              <a:t>privind copilul abuzat și neglijat</a:t>
            </a:r>
            <a:br/>
            <a:r>
              <a:rPr sz="4400"/>
              <a:t>SMD 2</a:t>
            </a:r>
          </a:p>
        </p:txBody>
      </p:sp>
      <p:sp>
        <p:nvSpPr>
          <p:cNvPr id="109" name="Straight Connector 10"/>
          <p:cNvSpPr/>
          <p:nvPr/>
        </p:nvSpPr>
        <p:spPr>
          <a:xfrm>
            <a:off x="-11577" y="5429263"/>
            <a:ext cx="9155581" cy="1594"/>
          </a:xfrm>
          <a:prstGeom prst="line">
            <a:avLst/>
          </a:prstGeom>
          <a:ln w="3175">
            <a:solidFill>
              <a:srgbClr val="4A7EBB"/>
            </a:solidFill>
          </a:ln>
        </p:spPr>
        <p:txBody>
          <a:bodyPr lIns="45718" tIns="45718" rIns="45718" bIns="45718"/>
          <a:lstStyle/>
          <a:p>
            <a:endParaRPr/>
          </a:p>
        </p:txBody>
      </p:sp>
      <p:pic>
        <p:nvPicPr>
          <p:cNvPr id="110" name="Picture 2" descr="Picture 2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6249392" y="5459969"/>
            <a:ext cx="2915945" cy="508409"/>
          </a:xfrm>
          <a:prstGeom prst="rect">
            <a:avLst/>
          </a:prstGeom>
          <a:ln w="12700">
            <a:miter lim="400000"/>
          </a:ln>
        </p:spPr>
      </p:pic>
      <p:sp>
        <p:nvSpPr>
          <p:cNvPr id="111" name="Rectangle 3"/>
          <p:cNvSpPr txBox="1"/>
          <p:nvPr/>
        </p:nvSpPr>
        <p:spPr>
          <a:xfrm>
            <a:off x="2130985" y="5239622"/>
            <a:ext cx="4104283" cy="98043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 anchor="ctr">
            <a:spAutoFit/>
          </a:bodyPr>
          <a:lstStyle/>
          <a:p>
            <a:pPr algn="r" defTabSz="1219200">
              <a:tabLst>
                <a:tab pos="3505200" algn="r"/>
                <a:tab pos="7023100" algn="r"/>
              </a:tabLst>
              <a:defRPr sz="1200">
                <a:solidFill>
                  <a:srgbClr val="595959"/>
                </a:solidFill>
                <a:latin typeface="Agency FB"/>
                <a:ea typeface="Agency FB"/>
                <a:cs typeface="Agency FB"/>
                <a:sym typeface="Agency FB"/>
              </a:defRPr>
            </a:pPr>
            <a:r>
              <a:t>“Coordinated Response to Child Abuse &amp; Neglect via Minimum Data Set: from planning to practice” [GA Nr: 810508 — CAN-MDS II — Funded by EU REC Programme 2014-2020]1</a:t>
            </a:r>
          </a:p>
          <a:p>
            <a:pPr algn="ctr" defTabSz="1219200">
              <a:tabLst>
                <a:tab pos="3505200" algn="r"/>
                <a:tab pos="7023100" algn="r"/>
              </a:tabLst>
              <a:defRPr sz="1200" b="1">
                <a:solidFill>
                  <a:schemeClr val="accent1"/>
                </a:solidFill>
                <a:latin typeface="Agency FB"/>
                <a:ea typeface="Agency FB"/>
                <a:cs typeface="Agency FB"/>
                <a:sym typeface="Agency FB"/>
              </a:defRPr>
            </a:pPr>
            <a:r>
              <a:t>CAN-MDS Operator’s Seminar</a:t>
            </a:r>
          </a:p>
        </p:txBody>
      </p:sp>
      <p:pic>
        <p:nvPicPr>
          <p:cNvPr id="112" name="Picture 19" descr="Picture 19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1740829" y="5585893"/>
            <a:ext cx="471337" cy="312401"/>
          </a:xfrm>
          <a:prstGeom prst="rect">
            <a:avLst/>
          </a:prstGeom>
          <a:ln w="12700">
            <a:miter lim="400000"/>
          </a:ln>
        </p:spPr>
      </p:pic>
      <p:pic>
        <p:nvPicPr>
          <p:cNvPr id="113" name="Picture 16" descr="Picture 16"/>
          <p:cNvPicPr>
            <a:picLocks noChangeAspect="1"/>
          </p:cNvPicPr>
          <p:nvPr/>
        </p:nvPicPr>
        <p:blipFill>
          <a:blip r:embed="rId5" cstate="print">
            <a:extLst/>
          </a:blip>
          <a:stretch>
            <a:fillRect/>
          </a:stretch>
        </p:blipFill>
        <p:spPr>
          <a:xfrm>
            <a:off x="36197" y="5482290"/>
            <a:ext cx="1740102" cy="519605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Title 1"/>
          <p:cNvSpPr txBox="1">
            <a:spLocks noGrp="1"/>
          </p:cNvSpPr>
          <p:nvPr>
            <p:ph type="title"/>
          </p:nvPr>
        </p:nvSpPr>
        <p:spPr>
          <a:xfrm>
            <a:off x="257869" y="127764"/>
            <a:ext cx="8640962" cy="792095"/>
          </a:xfrm>
          <a:prstGeom prst="rect">
            <a:avLst/>
          </a:prstGeom>
        </p:spPr>
        <p:txBody>
          <a:bodyPr/>
          <a:lstStyle/>
          <a:p>
            <a:pPr>
              <a:defRPr sz="2000" spc="0">
                <a:solidFill>
                  <a:srgbClr val="000000"/>
                </a:solidFill>
                <a:effectLst/>
                <a:latin typeface="+mn-lt"/>
                <a:ea typeface="+mn-ea"/>
                <a:cs typeface="+mn-cs"/>
                <a:sym typeface="Calibri"/>
              </a:defRPr>
            </a:pPr>
            <a:r>
              <a:t>AVANTAJE ALE FOLOSIREII BAZEI MINIMALE DE DATE </a:t>
            </a:r>
            <a:br/>
            <a:r>
              <a:t>PRIVIND COPIII EXPUŞI VIOLENŢEI</a:t>
            </a:r>
          </a:p>
        </p:txBody>
      </p:sp>
      <p:sp>
        <p:nvSpPr>
          <p:cNvPr id="178" name="Content Placeholder 2"/>
          <p:cNvSpPr txBox="1">
            <a:spLocks noGrp="1"/>
          </p:cNvSpPr>
          <p:nvPr>
            <p:ph type="body" idx="1"/>
          </p:nvPr>
        </p:nvSpPr>
        <p:spPr>
          <a:xfrm>
            <a:off x="107504" y="919858"/>
            <a:ext cx="8928991" cy="5388868"/>
          </a:xfrm>
          <a:prstGeom prst="rect">
            <a:avLst/>
          </a:prstGeom>
          <a:solidFill>
            <a:srgbClr val="FDEADA"/>
          </a:solidFill>
          <a:ln>
            <a:solidFill>
              <a:srgbClr val="00B050"/>
            </a:solidFill>
          </a:ln>
        </p:spPr>
        <p:txBody>
          <a:bodyPr/>
          <a:lstStyle/>
          <a:p>
            <a:pPr marL="180737" indent="-180737" defTabSz="905255">
              <a:spcBef>
                <a:spcPts val="500"/>
              </a:spcBef>
              <a:defRPr sz="2000"/>
            </a:pPr>
            <a:r>
              <a:t>Îmbunătăţirea serviciilor acordate copiilor victime ale violenţei şi prevenirii repetării situaţiilor odată înregistrate</a:t>
            </a:r>
          </a:p>
          <a:p>
            <a:pPr marL="180737" indent="-180737" defTabSz="905255">
              <a:spcBef>
                <a:spcPts val="500"/>
              </a:spcBef>
              <a:defRPr sz="2000"/>
            </a:pPr>
            <a:r>
              <a:t>Îmbunătăţirea gestionării datelor privind violenţa împotriva copiilor, fără costuri financiare semnificative</a:t>
            </a:r>
          </a:p>
          <a:p>
            <a:pPr marL="180737" indent="-180737" defTabSz="905255">
              <a:spcBef>
                <a:spcPts val="500"/>
              </a:spcBef>
              <a:defRPr sz="2000"/>
            </a:pPr>
            <a:r>
              <a:t>Acţiunea colaborativă în interesul copiilor</a:t>
            </a:r>
          </a:p>
          <a:p>
            <a:pPr marL="180737" indent="-180737" defTabSz="905255">
              <a:spcBef>
                <a:spcPts val="500"/>
              </a:spcBef>
              <a:defRPr sz="2000"/>
            </a:pPr>
            <a:r>
              <a:t>Distribuirea echitabilă a sarcinilor (corectitudine procedurală)</a:t>
            </a:r>
          </a:p>
          <a:p>
            <a:pPr marL="180737" indent="-180737" defTabSz="905255">
              <a:spcBef>
                <a:spcPts val="500"/>
              </a:spcBef>
              <a:defRPr sz="2000"/>
            </a:pPr>
            <a:r>
              <a:t>Protejarea intimității și a confidențialității  tuturor celor implicaţi: copii, familii şi profesionişti </a:t>
            </a:r>
          </a:p>
          <a:p>
            <a:pPr marL="180737" indent="-180737" defTabSz="905255">
              <a:spcBef>
                <a:spcPts val="500"/>
              </a:spcBef>
              <a:defRPr sz="2000"/>
            </a:pPr>
            <a:r>
              <a:t>Respectarea angajamentelor pe plan naţional şi internaţional, privind monitorizarea fenomenului violenţei </a:t>
            </a:r>
          </a:p>
          <a:p>
            <a:pPr marL="180737" indent="-180737" defTabSz="905255">
              <a:spcBef>
                <a:spcPts val="500"/>
              </a:spcBef>
              <a:defRPr sz="2000"/>
            </a:pPr>
            <a:r>
              <a:t>Incurajarea și menținerea încrederii celor implicaţi</a:t>
            </a:r>
            <a:endParaRPr sz="2100"/>
          </a:p>
          <a:p>
            <a:pPr marL="0" indent="0" algn="ctr" defTabSz="905255">
              <a:spcBef>
                <a:spcPts val="500"/>
              </a:spcBef>
              <a:buSzTx/>
              <a:buNone/>
              <a:defRPr sz="2100" b="1"/>
            </a:pPr>
            <a:endParaRPr/>
          </a:p>
          <a:p>
            <a:pPr marL="0" indent="0" algn="ctr" defTabSz="905255">
              <a:spcBef>
                <a:spcPts val="500"/>
              </a:spcBef>
              <a:buSzTx/>
              <a:buNone/>
              <a:defRPr sz="2100" b="1"/>
            </a:pPr>
            <a:r>
              <a:t>Aşadar: utilitate, eficacitate, proporționalitate cost beneficiu, transparența.</a:t>
            </a:r>
          </a:p>
        </p:txBody>
      </p:sp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0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l-GR"/>
          </a:p>
        </p:txBody>
      </p:sp>
      <p:pic>
        <p:nvPicPr>
          <p:cNvPr id="2049" name="Image 7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2815333"/>
            <a:ext cx="1028700" cy="9017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2536796" y="2777710"/>
            <a:ext cx="5131548" cy="7694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altLang="el-GR" sz="1100" i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This publication was funded by the European Union</a:t>
            </a:r>
            <a:r>
              <a:rPr lang="en-GB" altLang="el-GR" sz="1100" i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’</a:t>
            </a:r>
            <a:r>
              <a:rPr lang="en-GB" altLang="el-GR" sz="1100" i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 Rights, Equality and Citizenship Programme (REC 2014-2020). The content of this publication represents only the views of the authors and is their sole responsibility. </a:t>
            </a:r>
            <a:r>
              <a:rPr lang="en-GB" altLang="el-GR" sz="1100" i="1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The European Commission does not accept any responsibility for use that may be made of the information it contains.</a:t>
            </a:r>
            <a:endParaRPr kumimoji="0" lang="en-GB" altLang="el-G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538370416"/>
      </p:ext>
    </p:extLst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Content Placeholder 2"/>
          <p:cNvSpPr txBox="1">
            <a:spLocks noGrp="1"/>
          </p:cNvSpPr>
          <p:nvPr>
            <p:ph type="body" idx="1"/>
          </p:nvPr>
        </p:nvSpPr>
        <p:spPr>
          <a:xfrm>
            <a:off x="3275853" y="370703"/>
            <a:ext cx="5760645" cy="5638971"/>
          </a:xfrm>
          <a:prstGeom prst="rect">
            <a:avLst/>
          </a:prstGeom>
        </p:spPr>
        <p:txBody>
          <a:bodyPr/>
          <a:lstStyle/>
          <a:p>
            <a:pPr marL="0" indent="0" defTabSz="868680">
              <a:spcBef>
                <a:spcPts val="600"/>
              </a:spcBef>
              <a:buSzTx/>
              <a:buNone/>
              <a:defRPr sz="2600" i="1"/>
            </a:pPr>
            <a:r>
              <a:t>“adevărata măsură a violenţei împotriva copiilor este necunoscută“</a:t>
            </a:r>
            <a:endParaRPr sz="2300"/>
          </a:p>
          <a:p>
            <a:pPr marL="0" indent="0" defTabSz="868680">
              <a:spcBef>
                <a:spcPts val="600"/>
              </a:spcBef>
              <a:buSzTx/>
              <a:buNone/>
              <a:defRPr sz="2600" i="1"/>
            </a:pPr>
            <a:endParaRPr/>
          </a:p>
          <a:p>
            <a:pPr marL="0" indent="0" defTabSz="868680">
              <a:spcBef>
                <a:spcPts val="600"/>
              </a:spcBef>
              <a:buSzTx/>
              <a:buNone/>
              <a:defRPr sz="2600" i="1"/>
            </a:pPr>
            <a:r>
              <a:t>“între jumătate și 4/5 din totalul cazurilor de  violenţă nu sunt cunoscute de către serviciile de protecție a copilului“</a:t>
            </a:r>
            <a:endParaRPr sz="2300"/>
          </a:p>
          <a:p>
            <a:pPr marL="0" indent="0" defTabSz="868680">
              <a:spcBef>
                <a:spcPts val="600"/>
              </a:spcBef>
              <a:buSzTx/>
              <a:buNone/>
              <a:defRPr sz="2600" i="1"/>
            </a:pPr>
            <a:endParaRPr/>
          </a:p>
          <a:p>
            <a:pPr marL="0" indent="0" defTabSz="868680">
              <a:spcBef>
                <a:spcPts val="600"/>
              </a:spcBef>
              <a:buSzTx/>
              <a:buNone/>
              <a:defRPr sz="2600"/>
            </a:pPr>
            <a:r>
              <a:t>”</a:t>
            </a:r>
            <a:r>
              <a:rPr i="1"/>
              <a:t>analogia vârful gheţarului caracterizează cel mai bine fenomenul“</a:t>
            </a:r>
          </a:p>
        </p:txBody>
      </p:sp>
      <p:pic>
        <p:nvPicPr>
          <p:cNvPr id="118" name="Picture 2" descr="Picture 2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39551" y="2132856"/>
            <a:ext cx="2884105" cy="3876820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121" name="Rectangle 4"/>
          <p:cNvGrpSpPr/>
          <p:nvPr/>
        </p:nvGrpSpPr>
        <p:grpSpPr>
          <a:xfrm>
            <a:off x="213448" y="548675"/>
            <a:ext cx="2736311" cy="1224144"/>
            <a:chOff x="-1" y="0"/>
            <a:chExt cx="2736310" cy="1224143"/>
          </a:xfrm>
        </p:grpSpPr>
        <p:sp>
          <p:nvSpPr>
            <p:cNvPr id="119" name="Rectangle"/>
            <p:cNvSpPr/>
            <p:nvPr/>
          </p:nvSpPr>
          <p:spPr>
            <a:xfrm>
              <a:off x="-2" y="-1"/>
              <a:ext cx="2736311" cy="1224144"/>
            </a:xfrm>
            <a:prstGeom prst="rect">
              <a:avLst/>
            </a:prstGeom>
            <a:solidFill>
              <a:schemeClr val="accent1"/>
            </a:solidFill>
            <a:ln w="25400" cap="flat">
              <a:solidFill>
                <a:srgbClr val="3A5E8A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20" name="GHEŢARUL PLUTITOR AL VIOLENŢEI  ÎN LUME"/>
            <p:cNvSpPr txBox="1"/>
            <p:nvPr/>
          </p:nvSpPr>
          <p:spPr>
            <a:xfrm>
              <a:off x="-2" y="299649"/>
              <a:ext cx="2736311" cy="62483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45718" tIns="45718" rIns="45718" bIns="45718" numCol="1" anchor="ctr">
              <a:spAutoFit/>
            </a:bodyPr>
            <a:lstStyle>
              <a:lvl1pPr algn="ctr">
                <a:defRPr>
                  <a:solidFill>
                    <a:srgbClr val="FFFFFF"/>
                  </a:solidFill>
                </a:defRPr>
              </a:lvl1pPr>
            </a:lstStyle>
            <a:p>
              <a:r>
                <a:t>GHEŢARUL PLUTITOR AL VIOLENŢEI  ÎN LUME</a:t>
              </a:r>
            </a:p>
          </p:txBody>
        </p:sp>
      </p:grp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8" grpId="1" animBg="1" advAuto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Title 1"/>
          <p:cNvSpPr txBox="1">
            <a:spLocks noGrp="1"/>
          </p:cNvSpPr>
          <p:nvPr>
            <p:ph type="title"/>
          </p:nvPr>
        </p:nvSpPr>
        <p:spPr>
          <a:xfrm>
            <a:off x="-1" y="98854"/>
            <a:ext cx="6390654" cy="760444"/>
          </a:xfrm>
          <a:prstGeom prst="rect">
            <a:avLst/>
          </a:prstGeom>
          <a:solidFill>
            <a:srgbClr val="F2DCDB"/>
          </a:solidFill>
        </p:spPr>
        <p:txBody>
          <a:bodyPr/>
          <a:lstStyle>
            <a:lvl1pPr algn="l">
              <a:defRPr sz="3600" spc="0">
                <a:solidFill>
                  <a:srgbClr val="000000"/>
                </a:solidFill>
                <a:latin typeface="+mn-lt"/>
                <a:ea typeface="+mn-ea"/>
                <a:cs typeface="+mn-cs"/>
                <a:sym typeface="Calibri"/>
              </a:defRPr>
            </a:lvl1pPr>
          </a:lstStyle>
          <a:p>
            <a:pPr>
              <a:defRPr>
                <a:effectLst/>
              </a:defRPr>
            </a:pPr>
            <a:r>
              <a:t>	Observaţii</a:t>
            </a:r>
          </a:p>
        </p:txBody>
      </p:sp>
      <p:grpSp>
        <p:nvGrpSpPr>
          <p:cNvPr id="139" name="Διάγραμμα 5"/>
          <p:cNvGrpSpPr/>
          <p:nvPr/>
        </p:nvGrpSpPr>
        <p:grpSpPr>
          <a:xfrm>
            <a:off x="14770" y="920863"/>
            <a:ext cx="9063339" cy="5232739"/>
            <a:chOff x="0" y="-1"/>
            <a:chExt cx="9063337" cy="5232738"/>
          </a:xfrm>
        </p:grpSpPr>
        <p:grpSp>
          <p:nvGrpSpPr>
            <p:cNvPr id="126" name="Group"/>
            <p:cNvGrpSpPr/>
            <p:nvPr/>
          </p:nvGrpSpPr>
          <p:grpSpPr>
            <a:xfrm>
              <a:off x="0" y="-2"/>
              <a:ext cx="7694500" cy="1249675"/>
              <a:chOff x="0" y="0"/>
              <a:chExt cx="7694499" cy="1249674"/>
            </a:xfrm>
          </p:grpSpPr>
          <p:sp>
            <p:nvSpPr>
              <p:cNvPr id="124" name="Rounded Rectangle"/>
              <p:cNvSpPr/>
              <p:nvPr/>
            </p:nvSpPr>
            <p:spPr>
              <a:xfrm>
                <a:off x="0" y="55319"/>
                <a:ext cx="7694500" cy="1139039"/>
              </a:xfrm>
              <a:prstGeom prst="roundRect">
                <a:avLst>
                  <a:gd name="adj" fmla="val 10000"/>
                </a:avLst>
              </a:prstGeom>
              <a:solidFill>
                <a:srgbClr val="DCE6F2"/>
              </a:solidFill>
              <a:ln w="12700" cap="flat">
                <a:solidFill>
                  <a:srgbClr val="F2DCDB"/>
                </a:solidFill>
                <a:prstDash val="solid"/>
                <a:miter lim="400000"/>
              </a:ln>
              <a:effectLst>
                <a:outerShdw blurRad="381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 defTabSz="1066800">
                  <a:lnSpc>
                    <a:spcPct val="90000"/>
                  </a:lnSpc>
                  <a:spcBef>
                    <a:spcPts val="700"/>
                  </a:spcBef>
                  <a:defRPr sz="2400">
                    <a:solidFill>
                      <a:srgbClr val="FFFFFF"/>
                    </a:solidFill>
                    <a:latin typeface="Segoe UI Light"/>
                    <a:ea typeface="Segoe UI Light"/>
                    <a:cs typeface="Segoe UI Light"/>
                    <a:sym typeface="Segoe UI Light"/>
                  </a:defRPr>
                </a:pPr>
                <a:endParaRPr/>
              </a:p>
            </p:txBody>
          </p:sp>
          <p:sp>
            <p:nvSpPr>
              <p:cNvPr id="125" name="Până în prezent monitorizarea este fragmentată, în anumite momente, nu încontinuu"/>
              <p:cNvSpPr txBox="1"/>
              <p:nvPr/>
            </p:nvSpPr>
            <p:spPr>
              <a:xfrm>
                <a:off x="31545" y="0"/>
                <a:ext cx="6314638" cy="1249675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 wrap="square" lIns="91436" tIns="91436" rIns="91436" bIns="91436" numCol="1" anchor="ctr">
                <a:spAutoFit/>
              </a:bodyPr>
              <a:lstStyle>
                <a:lvl1pPr>
                  <a:spcBef>
                    <a:spcPts val="400"/>
                  </a:spcBef>
                  <a:defRPr sz="2400"/>
                </a:lvl1pPr>
              </a:lstStyle>
              <a:p>
                <a:r>
                  <a:t>Până în prezent monitorizarea este fragmentată, ea are loc in unele momente, nu are continuitate</a:t>
                </a:r>
              </a:p>
            </p:txBody>
          </p:sp>
        </p:grpSp>
        <p:grpSp>
          <p:nvGrpSpPr>
            <p:cNvPr id="129" name="Group"/>
            <p:cNvGrpSpPr/>
            <p:nvPr/>
          </p:nvGrpSpPr>
          <p:grpSpPr>
            <a:xfrm>
              <a:off x="377290" y="1374584"/>
              <a:ext cx="7393640" cy="1139039"/>
              <a:chOff x="0" y="0"/>
              <a:chExt cx="7393639" cy="1139038"/>
            </a:xfrm>
          </p:grpSpPr>
          <p:sp>
            <p:nvSpPr>
              <p:cNvPr id="127" name="Rounded Rectangle"/>
              <p:cNvSpPr/>
              <p:nvPr/>
            </p:nvSpPr>
            <p:spPr>
              <a:xfrm>
                <a:off x="0" y="-1"/>
                <a:ext cx="7393640" cy="1139040"/>
              </a:xfrm>
              <a:prstGeom prst="roundRect">
                <a:avLst>
                  <a:gd name="adj" fmla="val 10000"/>
                </a:avLst>
              </a:prstGeom>
              <a:solidFill>
                <a:srgbClr val="FFFF00"/>
              </a:solidFill>
              <a:ln w="12700" cap="flat">
                <a:noFill/>
                <a:miter lim="400000"/>
              </a:ln>
              <a:effectLst>
                <a:outerShdw blurRad="381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 defTabSz="1066800">
                  <a:lnSpc>
                    <a:spcPct val="90000"/>
                  </a:lnSpc>
                  <a:spcBef>
                    <a:spcPts val="700"/>
                  </a:spcBef>
                  <a:defRPr sz="2400">
                    <a:solidFill>
                      <a:srgbClr val="FFFFFF"/>
                    </a:solidFill>
                    <a:latin typeface="Segoe UI Light"/>
                    <a:ea typeface="Segoe UI Light"/>
                    <a:cs typeface="Segoe UI Light"/>
                    <a:sym typeface="Segoe UI Light"/>
                  </a:defRPr>
                </a:pPr>
                <a:endParaRPr/>
              </a:p>
            </p:txBody>
          </p:sp>
          <p:sp>
            <p:nvSpPr>
              <p:cNvPr id="128" name="Datele colectate indică existenţa unor definiri diferite a fenomenelor de violenţă împotriva                copiilor în diferite judeţe şi localităţi"/>
              <p:cNvSpPr txBox="1"/>
              <p:nvPr/>
            </p:nvSpPr>
            <p:spPr>
              <a:xfrm>
                <a:off x="31547" y="39930"/>
                <a:ext cx="5967044" cy="1059175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 wrap="square" lIns="91436" tIns="91436" rIns="91436" bIns="91436" numCol="1" anchor="ctr">
                <a:spAutoFit/>
              </a:bodyPr>
              <a:lstStyle>
                <a:lvl1pPr>
                  <a:spcBef>
                    <a:spcPts val="400"/>
                  </a:spcBef>
                  <a:defRPr sz="2000"/>
                </a:lvl1pPr>
              </a:lstStyle>
              <a:p>
                <a:r>
                  <a:t>Datele colectate indică existenţa unor definiţii diferite ale fenomenelor de violenţă împotriva copiilor în diferite judeţe şi localităţi </a:t>
                </a:r>
              </a:p>
            </p:txBody>
          </p:sp>
        </p:grpSp>
        <p:grpSp>
          <p:nvGrpSpPr>
            <p:cNvPr id="132" name="Group"/>
            <p:cNvGrpSpPr/>
            <p:nvPr/>
          </p:nvGrpSpPr>
          <p:grpSpPr>
            <a:xfrm>
              <a:off x="1417279" y="2747573"/>
              <a:ext cx="7172404" cy="1139038"/>
              <a:chOff x="0" y="0"/>
              <a:chExt cx="7172403" cy="1139036"/>
            </a:xfrm>
          </p:grpSpPr>
          <p:sp>
            <p:nvSpPr>
              <p:cNvPr id="130" name="Rounded Rectangle"/>
              <p:cNvSpPr/>
              <p:nvPr/>
            </p:nvSpPr>
            <p:spPr>
              <a:xfrm>
                <a:off x="0" y="-1"/>
                <a:ext cx="7172404" cy="1139038"/>
              </a:xfrm>
              <a:prstGeom prst="roundRect">
                <a:avLst>
                  <a:gd name="adj" fmla="val 10000"/>
                </a:avLst>
              </a:prstGeom>
              <a:solidFill>
                <a:srgbClr val="C3D69B"/>
              </a:solidFill>
              <a:ln w="12700" cap="flat">
                <a:noFill/>
                <a:miter lim="400000"/>
              </a:ln>
              <a:effectLst>
                <a:outerShdw blurRad="381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 defTabSz="889000">
                  <a:lnSpc>
                    <a:spcPct val="90000"/>
                  </a:lnSpc>
                  <a:spcBef>
                    <a:spcPts val="700"/>
                  </a:spcBef>
                  <a:defRPr sz="2000">
                    <a:solidFill>
                      <a:srgbClr val="FFFFFF"/>
                    </a:solidFill>
                    <a:latin typeface="Segoe UI Light"/>
                    <a:ea typeface="Segoe UI Light"/>
                    <a:cs typeface="Segoe UI Light"/>
                    <a:sym typeface="Segoe UI Light"/>
                  </a:defRPr>
                </a:pPr>
                <a:endParaRPr/>
              </a:p>
            </p:txBody>
          </p:sp>
          <p:sp>
            <p:nvSpPr>
              <p:cNvPr id="131" name="Politicile locale care ţin de organizarea serviciilor de protecţie nu ţin cont de datele existente la nivel local"/>
              <p:cNvSpPr txBox="1"/>
              <p:nvPr/>
            </p:nvSpPr>
            <p:spPr>
              <a:xfrm>
                <a:off x="31547" y="55165"/>
                <a:ext cx="5795574" cy="102870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 wrap="square" lIns="76200" tIns="76200" rIns="76200" bIns="76200" numCol="1" anchor="ctr">
                <a:spAutoFit/>
              </a:bodyPr>
              <a:lstStyle>
                <a:lvl1pPr>
                  <a:spcBef>
                    <a:spcPts val="400"/>
                  </a:spcBef>
                  <a:defRPr sz="2000"/>
                </a:lvl1pPr>
              </a:lstStyle>
              <a:p>
                <a:r>
                  <a:t>Politicile locale care ţin de organizarea serviciilor de protecţie nu ţin cont de datele existente la nivel local</a:t>
                </a:r>
              </a:p>
            </p:txBody>
          </p:sp>
        </p:grpSp>
        <p:grpSp>
          <p:nvGrpSpPr>
            <p:cNvPr id="135" name="Group"/>
            <p:cNvGrpSpPr/>
            <p:nvPr/>
          </p:nvGrpSpPr>
          <p:grpSpPr>
            <a:xfrm>
              <a:off x="2108550" y="4093699"/>
              <a:ext cx="6954789" cy="1139038"/>
              <a:chOff x="0" y="0"/>
              <a:chExt cx="6954787" cy="1139037"/>
            </a:xfrm>
          </p:grpSpPr>
          <p:sp>
            <p:nvSpPr>
              <p:cNvPr id="133" name="Rounded Rectangle"/>
              <p:cNvSpPr/>
              <p:nvPr/>
            </p:nvSpPr>
            <p:spPr>
              <a:xfrm>
                <a:off x="0" y="0"/>
                <a:ext cx="6954789" cy="1139038"/>
              </a:xfrm>
              <a:prstGeom prst="roundRect">
                <a:avLst>
                  <a:gd name="adj" fmla="val 10000"/>
                </a:avLst>
              </a:prstGeom>
              <a:solidFill>
                <a:srgbClr val="FAC090"/>
              </a:solidFill>
              <a:ln w="12700" cap="flat">
                <a:noFill/>
                <a:miter lim="400000"/>
              </a:ln>
              <a:effectLst>
                <a:outerShdw blurRad="381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 defTabSz="889000">
                  <a:lnSpc>
                    <a:spcPct val="90000"/>
                  </a:lnSpc>
                  <a:spcBef>
                    <a:spcPts val="700"/>
                  </a:spcBef>
                  <a:defRPr sz="2000">
                    <a:solidFill>
                      <a:srgbClr val="FFFFFF"/>
                    </a:solidFill>
                    <a:latin typeface="Segoe UI Light"/>
                    <a:ea typeface="Segoe UI Light"/>
                    <a:cs typeface="Segoe UI Light"/>
                    <a:sym typeface="Segoe UI Light"/>
                  </a:defRPr>
                </a:pPr>
                <a:endParaRPr/>
              </a:p>
            </p:txBody>
          </p:sp>
          <p:sp>
            <p:nvSpPr>
              <p:cNvPr id="134" name="La nivelul managementului de caz există riscul revictimizării coplului, fiindca nu toate datele privind violenţa din trecut sunt cunoscute de diferitele servicii"/>
              <p:cNvSpPr txBox="1"/>
              <p:nvPr/>
            </p:nvSpPr>
            <p:spPr>
              <a:xfrm>
                <a:off x="31545" y="55166"/>
                <a:ext cx="6449588" cy="102870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 wrap="square" lIns="76200" tIns="76200" rIns="76200" bIns="76200" numCol="1" anchor="ctr">
                <a:spAutoFit/>
              </a:bodyPr>
              <a:lstStyle>
                <a:lvl1pPr>
                  <a:spcBef>
                    <a:spcPts val="400"/>
                  </a:spcBef>
                  <a:defRPr sz="2000"/>
                </a:lvl1pPr>
              </a:lstStyle>
              <a:p>
                <a:r>
                  <a:t>La nivelul managementului de caz există riscul revictimizării coplului, fiindca nu toate datele privind violenţa din trecut sunt cunoscute de diferitele servicii</a:t>
                </a:r>
              </a:p>
            </p:txBody>
          </p:sp>
        </p:grpSp>
        <p:sp>
          <p:nvSpPr>
            <p:cNvPr id="136" name="Shape"/>
            <p:cNvSpPr/>
            <p:nvPr/>
          </p:nvSpPr>
          <p:spPr>
            <a:xfrm>
              <a:off x="6624530" y="927712"/>
              <a:ext cx="700110" cy="74037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11880"/>
                  </a:moveTo>
                  <a:lnTo>
                    <a:pt x="4860" y="11880"/>
                  </a:lnTo>
                  <a:lnTo>
                    <a:pt x="4860" y="0"/>
                  </a:lnTo>
                  <a:lnTo>
                    <a:pt x="16740" y="0"/>
                  </a:lnTo>
                  <a:lnTo>
                    <a:pt x="16740" y="11880"/>
                  </a:lnTo>
                  <a:lnTo>
                    <a:pt x="21600" y="11880"/>
                  </a:lnTo>
                  <a:lnTo>
                    <a:pt x="10800" y="21600"/>
                  </a:lnTo>
                  <a:close/>
                </a:path>
              </a:pathLst>
            </a:custGeom>
            <a:solidFill>
              <a:srgbClr val="FFFFFF">
                <a:alpha val="90000"/>
              </a:srgbClr>
            </a:solidFill>
            <a:ln w="25400" cap="flat">
              <a:solidFill>
                <a:schemeClr val="accent6">
                  <a:alpha val="90000"/>
                </a:schemeClr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 algn="ctr" defTabSz="711200">
                <a:lnSpc>
                  <a:spcPct val="90000"/>
                </a:lnSpc>
                <a:spcBef>
                  <a:spcPts val="700"/>
                </a:spcBef>
                <a:defRPr sz="1600">
                  <a:solidFill>
                    <a:srgbClr val="FFFFFF"/>
                  </a:solidFill>
                  <a:latin typeface="Segoe UI Light"/>
                  <a:ea typeface="Segoe UI Light"/>
                  <a:cs typeface="Segoe UI Light"/>
                  <a:sym typeface="Segoe UI Light"/>
                </a:defRPr>
              </a:pPr>
              <a:endParaRPr/>
            </a:p>
          </p:txBody>
        </p:sp>
        <p:sp>
          <p:nvSpPr>
            <p:cNvPr id="137" name="Shape"/>
            <p:cNvSpPr/>
            <p:nvPr/>
          </p:nvSpPr>
          <p:spPr>
            <a:xfrm>
              <a:off x="7206992" y="2273839"/>
              <a:ext cx="700110" cy="74037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11880"/>
                  </a:moveTo>
                  <a:lnTo>
                    <a:pt x="4860" y="11880"/>
                  </a:lnTo>
                  <a:lnTo>
                    <a:pt x="4860" y="0"/>
                  </a:lnTo>
                  <a:lnTo>
                    <a:pt x="16740" y="0"/>
                  </a:lnTo>
                  <a:lnTo>
                    <a:pt x="16740" y="11880"/>
                  </a:lnTo>
                  <a:lnTo>
                    <a:pt x="21600" y="11880"/>
                  </a:lnTo>
                  <a:lnTo>
                    <a:pt x="10800" y="21600"/>
                  </a:lnTo>
                  <a:close/>
                </a:path>
              </a:pathLst>
            </a:custGeom>
            <a:solidFill>
              <a:srgbClr val="FFFFFF">
                <a:alpha val="90000"/>
              </a:srgbClr>
            </a:solidFill>
            <a:ln w="25400" cap="flat">
              <a:solidFill>
                <a:schemeClr val="accent6">
                  <a:alpha val="90000"/>
                </a:schemeClr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 algn="ctr" defTabSz="711200">
                <a:lnSpc>
                  <a:spcPct val="90000"/>
                </a:lnSpc>
                <a:spcBef>
                  <a:spcPts val="700"/>
                </a:spcBef>
                <a:defRPr sz="1600">
                  <a:solidFill>
                    <a:srgbClr val="FFFFFF"/>
                  </a:solidFill>
                  <a:latin typeface="Segoe UI Light"/>
                  <a:ea typeface="Segoe UI Light"/>
                  <a:cs typeface="Segoe UI Light"/>
                  <a:sym typeface="Segoe UI Light"/>
                </a:defRPr>
              </a:pPr>
              <a:endParaRPr/>
            </a:p>
          </p:txBody>
        </p:sp>
        <p:sp>
          <p:nvSpPr>
            <p:cNvPr id="138" name="Shape"/>
            <p:cNvSpPr/>
            <p:nvPr/>
          </p:nvSpPr>
          <p:spPr>
            <a:xfrm>
              <a:off x="7780763" y="3619967"/>
              <a:ext cx="700110" cy="74037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11880"/>
                  </a:moveTo>
                  <a:lnTo>
                    <a:pt x="4860" y="11880"/>
                  </a:lnTo>
                  <a:lnTo>
                    <a:pt x="4860" y="0"/>
                  </a:lnTo>
                  <a:lnTo>
                    <a:pt x="16740" y="0"/>
                  </a:lnTo>
                  <a:lnTo>
                    <a:pt x="16740" y="11880"/>
                  </a:lnTo>
                  <a:lnTo>
                    <a:pt x="21600" y="11880"/>
                  </a:lnTo>
                  <a:lnTo>
                    <a:pt x="10800" y="21600"/>
                  </a:lnTo>
                  <a:close/>
                </a:path>
              </a:pathLst>
            </a:custGeom>
            <a:solidFill>
              <a:srgbClr val="FFFFFF">
                <a:alpha val="90000"/>
              </a:srgbClr>
            </a:solidFill>
            <a:ln w="25400" cap="flat">
              <a:solidFill>
                <a:schemeClr val="accent6">
                  <a:alpha val="90000"/>
                </a:schemeClr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 algn="ctr" defTabSz="711200">
                <a:lnSpc>
                  <a:spcPct val="90000"/>
                </a:lnSpc>
                <a:spcBef>
                  <a:spcPts val="700"/>
                </a:spcBef>
                <a:defRPr sz="1600">
                  <a:solidFill>
                    <a:srgbClr val="FFFFFF"/>
                  </a:solidFill>
                  <a:latin typeface="Segoe UI Light"/>
                  <a:ea typeface="Segoe UI Light"/>
                  <a:cs typeface="Segoe UI Light"/>
                  <a:sym typeface="Segoe UI Light"/>
                </a:defRPr>
              </a:pPr>
              <a:endParaRPr/>
            </a:p>
          </p:txBody>
        </p:sp>
      </p:grp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9" grpId="1" animBg="1" advAuto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1" name="Table 1"/>
          <p:cNvGraphicFramePr/>
          <p:nvPr/>
        </p:nvGraphicFramePr>
        <p:xfrm>
          <a:off x="74139" y="998796"/>
          <a:ext cx="8985708" cy="5169463"/>
        </p:xfrm>
        <a:graphic>
          <a:graphicData uri="http://schemas.openxmlformats.org/drawingml/2006/table">
            <a:tbl>
              <a:tblPr bandRow="1">
                <a:tableStyleId>{4C3C2611-4C71-4FC5-86AE-919BDF0F9419}</a:tableStyleId>
              </a:tblPr>
              <a:tblGrid>
                <a:gridCol w="1394558"/>
                <a:gridCol w="946349"/>
                <a:gridCol w="554865"/>
                <a:gridCol w="686114"/>
                <a:gridCol w="1928449"/>
                <a:gridCol w="1057230"/>
                <a:gridCol w="1005184"/>
                <a:gridCol w="846780"/>
                <a:gridCol w="566179"/>
              </a:tblGrid>
              <a:tr h="455009">
                <a:tc rowSpan="2">
                  <a:txBody>
                    <a:bodyPr/>
                    <a:lstStyle/>
                    <a:p>
                      <a:pPr algn="ctr">
                        <a:defRPr sz="2800" b="1"/>
                      </a:pPr>
                      <a:r>
                        <a:t>Regiune/</a:t>
                      </a:r>
                      <a:endParaRPr sz="1700">
                        <a:solidFill>
                          <a:srgbClr val="FFFFFF"/>
                        </a:solidFill>
                      </a:endParaRPr>
                    </a:p>
                    <a:p>
                      <a:pPr algn="ctr">
                        <a:defRPr sz="2800" b="1"/>
                      </a:pPr>
                      <a:r>
                        <a:t>Judeţ 2018</a:t>
                      </a:r>
                    </a:p>
                  </a:txBody>
                  <a:tcPr marL="8304" marR="8304" marT="8304" marB="8304" anchor="ctr" horzOverflow="overflow"/>
                </a:tc>
                <a:tc gridSpan="8"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2400" b="1"/>
                        <a:t>CONFIRMĂRI CAZURI ABUZ/NEGLIJARE/EXPLOATARE </a:t>
                      </a:r>
                    </a:p>
                  </a:txBody>
                  <a:tcPr marL="8304" marR="8304" marT="8304" marB="8304" anchor="ctr" horzOverflow="overflow">
                    <a:lnB w="12700">
                      <a:solidFill>
                        <a:srgbClr val="000000"/>
                      </a:solidFill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09168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 sz="2000"/>
                        <a:t>abuz emoţional</a:t>
                      </a:r>
                    </a:p>
                  </a:txBody>
                  <a:tcPr marL="8304" marR="8304" marT="8304" marB="8304" anchor="ctr" horzOverflow="overflow">
                    <a:lnT w="12700">
                      <a:solidFill>
                        <a:srgbClr val="000000"/>
                      </a:solidFill>
                    </a:lnT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 sz="2000"/>
                        <a:t>abuz fizic</a:t>
                      </a:r>
                    </a:p>
                  </a:txBody>
                  <a:tcPr marL="8304" marR="8304" marT="8304" marB="8304" anchor="ctr" horzOverflow="overflow">
                    <a:lnT w="12700">
                      <a:solidFill>
                        <a:srgbClr val="000000"/>
                      </a:solidFill>
                    </a:lnT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 sz="2000"/>
                        <a:t>abuz sexual</a:t>
                      </a:r>
                    </a:p>
                  </a:txBody>
                  <a:tcPr marL="8304" marR="8304" marT="8304" marB="8304" anchor="ctr" horzOverflow="overflow">
                    <a:lnT w="12700">
                      <a:solidFill>
                        <a:srgbClr val="000000"/>
                      </a:solidFill>
                    </a:lnT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 sz="2000"/>
                        <a:t>exploatare pentru comitere de infracţiuni</a:t>
                      </a:r>
                    </a:p>
                  </a:txBody>
                  <a:tcPr marL="8304" marR="8304" marT="8304" marB="8304" anchor="ctr" horzOverflow="overflow">
                    <a:lnT w="12700">
                      <a:solidFill>
                        <a:srgbClr val="000000"/>
                      </a:solidFill>
                    </a:lnT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 sz="2000"/>
                        <a:t>exploatare prin muncă</a:t>
                      </a:r>
                    </a:p>
                  </a:txBody>
                  <a:tcPr marL="8304" marR="8304" marT="8304" marB="8304" anchor="ctr" horzOverflow="overflow">
                    <a:lnT w="12700">
                      <a:solidFill>
                        <a:srgbClr val="000000"/>
                      </a:solidFill>
                    </a:lnT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 sz="2000"/>
                        <a:t>exploatare sexuală</a:t>
                      </a:r>
                    </a:p>
                  </a:txBody>
                  <a:tcPr marL="8304" marR="8304" marT="8304" marB="8304" anchor="ctr" horzOverflow="overflow">
                    <a:lnT w="12700">
                      <a:solidFill>
                        <a:srgbClr val="000000"/>
                      </a:solidFill>
                    </a:lnT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 sz="2000"/>
                        <a:t>neglijare</a:t>
                      </a:r>
                    </a:p>
                  </a:txBody>
                  <a:tcPr marL="8304" marR="8304" marT="8304" marB="8304" anchor="ctr" horzOverflow="overflow">
                    <a:lnT w="12700">
                      <a:solidFill>
                        <a:srgbClr val="000000"/>
                      </a:solidFill>
                    </a:lnT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2000"/>
                        <a:t>Total</a:t>
                      </a:r>
                    </a:p>
                  </a:txBody>
                  <a:tcPr marL="8304" marR="8304" marT="8304" marB="8304" anchor="ctr" horzOverflow="overflow">
                    <a:lnT w="12700">
                      <a:solidFill>
                        <a:srgbClr val="000000"/>
                      </a:solidFill>
                    </a:lnT>
                  </a:tcPr>
                </a:tc>
              </a:tr>
              <a:tr h="393614"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 sz="1700" b="1"/>
                        <a:t>TOTAL ţară</a:t>
                      </a:r>
                    </a:p>
                  </a:txBody>
                  <a:tcPr marL="8304" marR="8304" marT="8304" marB="8304" anchor="b" horzOverflow="overflow"/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700" b="1"/>
                        <a:t>978</a:t>
                      </a:r>
                    </a:p>
                  </a:txBody>
                  <a:tcPr marL="8304" marR="8304" marT="8304" marB="8304" anchor="b" horzOverflow="overflow"/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700" b="1"/>
                        <a:t>686</a:t>
                      </a:r>
                    </a:p>
                  </a:txBody>
                  <a:tcPr marL="8304" marR="8304" marT="8304" marB="8304" anchor="b" horzOverflow="overflow"/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700" b="1"/>
                        <a:t>426</a:t>
                      </a:r>
                    </a:p>
                  </a:txBody>
                  <a:tcPr marL="8304" marR="8304" marT="8304" marB="8304" anchor="b" horzOverflow="overflow"/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700" b="1"/>
                        <a:t>37</a:t>
                      </a:r>
                    </a:p>
                  </a:txBody>
                  <a:tcPr marL="8304" marR="8304" marT="8304" marB="8304" anchor="b" horzOverflow="overflow"/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700" b="1"/>
                        <a:t>156</a:t>
                      </a:r>
                    </a:p>
                  </a:txBody>
                  <a:tcPr marL="8304" marR="8304" marT="8304" marB="8304" anchor="b" horzOverflow="overflow"/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700" b="1"/>
                        <a:t>25</a:t>
                      </a:r>
                    </a:p>
                  </a:txBody>
                  <a:tcPr marL="8304" marR="8304" marT="8304" marB="8304" anchor="b" horzOverflow="overflow"/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700" b="1"/>
                        <a:t>5381</a:t>
                      </a:r>
                    </a:p>
                  </a:txBody>
                  <a:tcPr marL="8304" marR="8304" marT="8304" marB="8304" anchor="b" horzOverflow="overflow"/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700" b="1"/>
                        <a:t>7689</a:t>
                      </a:r>
                    </a:p>
                  </a:txBody>
                  <a:tcPr marL="8304" marR="8304" marT="8304" marB="8304" anchor="b" horzOverflow="overflow"/>
                </a:tc>
              </a:tr>
              <a:tr h="393614"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 sz="1700"/>
                        <a:t>Nord-Vest</a:t>
                      </a:r>
                    </a:p>
                  </a:txBody>
                  <a:tcPr marL="8304" marR="8304" marT="8304" marB="8304" anchor="b" horzOverflow="overflow"/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700"/>
                        <a:t>150</a:t>
                      </a:r>
                    </a:p>
                  </a:txBody>
                  <a:tcPr marL="8304" marR="8304" marT="8304" marB="8304" anchor="b" horzOverflow="overflow"/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700"/>
                        <a:t>74</a:t>
                      </a:r>
                    </a:p>
                  </a:txBody>
                  <a:tcPr marL="8304" marR="8304" marT="8304" marB="8304" anchor="b" horzOverflow="overflow"/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700"/>
                        <a:t>45</a:t>
                      </a:r>
                    </a:p>
                  </a:txBody>
                  <a:tcPr marL="8304" marR="8304" marT="8304" marB="8304" anchor="b" horzOverflow="overflow"/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700"/>
                        <a:t>0</a:t>
                      </a:r>
                    </a:p>
                  </a:txBody>
                  <a:tcPr marL="8304" marR="8304" marT="8304" marB="8304" anchor="b" horzOverflow="overflow"/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700"/>
                        <a:t>2</a:t>
                      </a:r>
                    </a:p>
                  </a:txBody>
                  <a:tcPr marL="8304" marR="8304" marT="8304" marB="8304" anchor="b" horzOverflow="overflow"/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700"/>
                        <a:t>1</a:t>
                      </a:r>
                    </a:p>
                  </a:txBody>
                  <a:tcPr marL="8304" marR="8304" marT="8304" marB="8304" anchor="b" horzOverflow="overflow"/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700"/>
                        <a:t>479</a:t>
                      </a:r>
                    </a:p>
                  </a:txBody>
                  <a:tcPr marL="8304" marR="8304" marT="8304" marB="8304" anchor="b" horzOverflow="overflow"/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700"/>
                        <a:t>751</a:t>
                      </a:r>
                    </a:p>
                  </a:txBody>
                  <a:tcPr marL="8304" marR="8304" marT="8304" marB="8304" anchor="b" horzOverflow="overflow"/>
                </a:tc>
              </a:tr>
              <a:tr h="393614"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 sz="1700"/>
                        <a:t>Bihor</a:t>
                      </a:r>
                    </a:p>
                  </a:txBody>
                  <a:tcPr marL="8304" marR="8304" marT="8304" marB="8304" anchor="b" horzOverflow="overflow"/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700" b="1"/>
                        <a:t>5</a:t>
                      </a:r>
                    </a:p>
                  </a:txBody>
                  <a:tcPr marL="8304" marR="8304" marT="8304" marB="8304" anchor="b" horzOverflow="overflow"/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700"/>
                        <a:t>12</a:t>
                      </a:r>
                    </a:p>
                  </a:txBody>
                  <a:tcPr marL="8304" marR="8304" marT="8304" marB="8304" anchor="b" horzOverflow="overflow"/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700"/>
                        <a:t>4</a:t>
                      </a:r>
                    </a:p>
                  </a:txBody>
                  <a:tcPr marL="8304" marR="8304" marT="8304" marB="8304" anchor="b" horzOverflow="overflow"/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700"/>
                        <a:t>0</a:t>
                      </a:r>
                    </a:p>
                  </a:txBody>
                  <a:tcPr marL="8304" marR="8304" marT="8304" marB="8304" anchor="b" horzOverflow="overflow"/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700"/>
                        <a:t>1</a:t>
                      </a:r>
                    </a:p>
                  </a:txBody>
                  <a:tcPr marL="8304" marR="8304" marT="8304" marB="8304" anchor="b" horzOverflow="overflow"/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700"/>
                        <a:t>0</a:t>
                      </a:r>
                    </a:p>
                  </a:txBody>
                  <a:tcPr marL="8304" marR="8304" marT="8304" marB="8304" anchor="b" horzOverflow="overflow"/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700"/>
                        <a:t>19</a:t>
                      </a:r>
                    </a:p>
                  </a:txBody>
                  <a:tcPr marL="8304" marR="8304" marT="8304" marB="8304" anchor="b" horzOverflow="overflow"/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700"/>
                        <a:t>41</a:t>
                      </a:r>
                    </a:p>
                  </a:txBody>
                  <a:tcPr marL="8304" marR="8304" marT="8304" marB="8304" anchor="b" horzOverflow="overflow"/>
                </a:tc>
              </a:tr>
              <a:tr h="867469"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 sz="1700"/>
                        <a:t>Bistrita Nasaud</a:t>
                      </a:r>
                    </a:p>
                  </a:txBody>
                  <a:tcPr marL="8304" marR="8304" marT="8304" marB="8304" anchor="b" horzOverflow="overflow"/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700"/>
                        <a:t>7</a:t>
                      </a:r>
                    </a:p>
                  </a:txBody>
                  <a:tcPr marL="8304" marR="8304" marT="8304" marB="8304" anchor="b" horzOverflow="overflow"/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700"/>
                        <a:t>16</a:t>
                      </a:r>
                    </a:p>
                  </a:txBody>
                  <a:tcPr marL="8304" marR="8304" marT="8304" marB="8304" anchor="b" horzOverflow="overflow"/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700"/>
                        <a:t>10</a:t>
                      </a:r>
                    </a:p>
                  </a:txBody>
                  <a:tcPr marL="8304" marR="8304" marT="8304" marB="8304" anchor="b" horzOverflow="overflow"/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700"/>
                        <a:t>0</a:t>
                      </a:r>
                    </a:p>
                  </a:txBody>
                  <a:tcPr marL="8304" marR="8304" marT="8304" marB="8304" anchor="b" horzOverflow="overflow"/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700"/>
                        <a:t>0</a:t>
                      </a:r>
                    </a:p>
                  </a:txBody>
                  <a:tcPr marL="8304" marR="8304" marT="8304" marB="8304" anchor="b" horzOverflow="overflow"/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700"/>
                        <a:t>0</a:t>
                      </a:r>
                    </a:p>
                  </a:txBody>
                  <a:tcPr marL="8304" marR="8304" marT="8304" marB="8304" anchor="b" horzOverflow="overflow"/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700"/>
                        <a:t>188</a:t>
                      </a:r>
                    </a:p>
                  </a:txBody>
                  <a:tcPr marL="8304" marR="8304" marT="8304" marB="8304" anchor="b" horzOverflow="overflow"/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700"/>
                        <a:t>221</a:t>
                      </a:r>
                    </a:p>
                  </a:txBody>
                  <a:tcPr marL="8304" marR="8304" marT="8304" marB="8304" anchor="b" horzOverflow="overflow"/>
                </a:tc>
              </a:tr>
              <a:tr h="393614"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 sz="1700"/>
                        <a:t>Cluj</a:t>
                      </a:r>
                    </a:p>
                  </a:txBody>
                  <a:tcPr marL="8304" marR="8304" marT="8304" marB="8304" anchor="b" horzOverflow="overflow"/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700"/>
                        <a:t>42</a:t>
                      </a:r>
                    </a:p>
                  </a:txBody>
                  <a:tcPr marL="8304" marR="8304" marT="8304" marB="8304" anchor="b" horzOverflow="overflow"/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700"/>
                        <a:t>15</a:t>
                      </a:r>
                    </a:p>
                  </a:txBody>
                  <a:tcPr marL="8304" marR="8304" marT="8304" marB="8304" anchor="b" horzOverflow="overflow"/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700"/>
                        <a:t>4</a:t>
                      </a:r>
                    </a:p>
                  </a:txBody>
                  <a:tcPr marL="8304" marR="8304" marT="8304" marB="8304" anchor="b" horzOverflow="overflow"/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700"/>
                        <a:t>0</a:t>
                      </a:r>
                    </a:p>
                  </a:txBody>
                  <a:tcPr marL="8304" marR="8304" marT="8304" marB="8304" anchor="b" horzOverflow="overflow"/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700"/>
                        <a:t>0</a:t>
                      </a:r>
                    </a:p>
                  </a:txBody>
                  <a:tcPr marL="8304" marR="8304" marT="8304" marB="8304" anchor="b" horzOverflow="overflow"/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700"/>
                        <a:t>0</a:t>
                      </a:r>
                    </a:p>
                  </a:txBody>
                  <a:tcPr marL="8304" marR="8304" marT="8304" marB="8304" anchor="b" horzOverflow="overflow"/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700"/>
                        <a:t>16</a:t>
                      </a:r>
                    </a:p>
                  </a:txBody>
                  <a:tcPr marL="8304" marR="8304" marT="8304" marB="8304" anchor="b" horzOverflow="overflow"/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700"/>
                        <a:t>77</a:t>
                      </a:r>
                    </a:p>
                  </a:txBody>
                  <a:tcPr marL="8304" marR="8304" marT="8304" marB="8304" anchor="b" horzOverflow="overflow"/>
                </a:tc>
              </a:tr>
              <a:tr h="393614"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 sz="1700"/>
                        <a:t>Maramures</a:t>
                      </a:r>
                    </a:p>
                  </a:txBody>
                  <a:tcPr marL="8304" marR="8304" marT="8304" marB="8304" anchor="b" horzOverflow="overflow"/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700" b="1"/>
                        <a:t>81</a:t>
                      </a:r>
                    </a:p>
                  </a:txBody>
                  <a:tcPr marL="8304" marR="8304" marT="8304" marB="8304" anchor="b" horzOverflow="overflow"/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700"/>
                        <a:t>17</a:t>
                      </a:r>
                    </a:p>
                  </a:txBody>
                  <a:tcPr marL="8304" marR="8304" marT="8304" marB="8304" anchor="b" horzOverflow="overflow"/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700"/>
                        <a:t>7</a:t>
                      </a:r>
                    </a:p>
                  </a:txBody>
                  <a:tcPr marL="8304" marR="8304" marT="8304" marB="8304" anchor="b" horzOverflow="overflow"/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700"/>
                        <a:t>0</a:t>
                      </a:r>
                    </a:p>
                  </a:txBody>
                  <a:tcPr marL="8304" marR="8304" marT="8304" marB="8304" anchor="b" horzOverflow="overflow"/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700"/>
                        <a:t>1</a:t>
                      </a:r>
                    </a:p>
                  </a:txBody>
                  <a:tcPr marL="8304" marR="8304" marT="8304" marB="8304" anchor="b" horzOverflow="overflow"/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700"/>
                        <a:t>0</a:t>
                      </a:r>
                    </a:p>
                  </a:txBody>
                  <a:tcPr marL="8304" marR="8304" marT="8304" marB="8304" anchor="b" horzOverflow="overflow"/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700"/>
                        <a:t>135</a:t>
                      </a:r>
                    </a:p>
                  </a:txBody>
                  <a:tcPr marL="8304" marR="8304" marT="8304" marB="8304" anchor="b" horzOverflow="overflow"/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700"/>
                        <a:t>241</a:t>
                      </a:r>
                    </a:p>
                  </a:txBody>
                  <a:tcPr marL="8304" marR="8304" marT="8304" marB="8304" anchor="b" horzOverflow="overflow"/>
                </a:tc>
              </a:tr>
              <a:tr h="393614"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 sz="1700"/>
                        <a:t>Salaj</a:t>
                      </a:r>
                    </a:p>
                  </a:txBody>
                  <a:tcPr marL="8304" marR="8304" marT="8304" marB="8304" anchor="b" horzOverflow="overflow"/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700"/>
                        <a:t>3</a:t>
                      </a:r>
                    </a:p>
                  </a:txBody>
                  <a:tcPr marL="8304" marR="8304" marT="8304" marB="8304" anchor="b" horzOverflow="overflow"/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700"/>
                        <a:t>2</a:t>
                      </a:r>
                    </a:p>
                  </a:txBody>
                  <a:tcPr marL="8304" marR="8304" marT="8304" marB="8304" anchor="b" horzOverflow="overflow"/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700"/>
                        <a:t>0</a:t>
                      </a:r>
                    </a:p>
                  </a:txBody>
                  <a:tcPr marL="8304" marR="8304" marT="8304" marB="8304" anchor="b" horzOverflow="overflow"/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700"/>
                        <a:t>0</a:t>
                      </a:r>
                    </a:p>
                  </a:txBody>
                  <a:tcPr marL="8304" marR="8304" marT="8304" marB="8304" anchor="b" horzOverflow="overflow"/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700"/>
                        <a:t>0</a:t>
                      </a:r>
                    </a:p>
                  </a:txBody>
                  <a:tcPr marL="8304" marR="8304" marT="8304" marB="8304" anchor="b" horzOverflow="overflow"/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700"/>
                        <a:t>0</a:t>
                      </a:r>
                    </a:p>
                  </a:txBody>
                  <a:tcPr marL="8304" marR="8304" marT="8304" marB="8304" anchor="b" horzOverflow="overflow"/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700"/>
                        <a:t>4</a:t>
                      </a:r>
                    </a:p>
                  </a:txBody>
                  <a:tcPr marL="8304" marR="8304" marT="8304" marB="8304" anchor="b" horzOverflow="overflow"/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700"/>
                        <a:t>9</a:t>
                      </a:r>
                    </a:p>
                  </a:txBody>
                  <a:tcPr marL="8304" marR="8304" marT="8304" marB="8304" anchor="b" horzOverflow="overflow"/>
                </a:tc>
              </a:tr>
              <a:tr h="393614"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 sz="1700"/>
                        <a:t>Satu-Mare</a:t>
                      </a:r>
                    </a:p>
                  </a:txBody>
                  <a:tcPr marL="8304" marR="8304" marT="8304" marB="8304" anchor="b" horzOverflow="overflow"/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700"/>
                        <a:t>12</a:t>
                      </a:r>
                    </a:p>
                  </a:txBody>
                  <a:tcPr marL="8304" marR="8304" marT="8304" marB="8304" anchor="b" horzOverflow="overflow"/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700"/>
                        <a:t>12</a:t>
                      </a:r>
                    </a:p>
                  </a:txBody>
                  <a:tcPr marL="8304" marR="8304" marT="8304" marB="8304" anchor="b" horzOverflow="overflow"/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700"/>
                        <a:t>20</a:t>
                      </a:r>
                    </a:p>
                  </a:txBody>
                  <a:tcPr marL="8304" marR="8304" marT="8304" marB="8304" anchor="b" horzOverflow="overflow"/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700"/>
                        <a:t>0</a:t>
                      </a:r>
                    </a:p>
                  </a:txBody>
                  <a:tcPr marL="8304" marR="8304" marT="8304" marB="8304" anchor="b" horzOverflow="overflow"/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700"/>
                        <a:t>0</a:t>
                      </a:r>
                    </a:p>
                  </a:txBody>
                  <a:tcPr marL="8304" marR="8304" marT="8304" marB="8304" anchor="b" horzOverflow="overflow"/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700"/>
                        <a:t>1</a:t>
                      </a:r>
                    </a:p>
                  </a:txBody>
                  <a:tcPr marL="8304" marR="8304" marT="8304" marB="8304" anchor="b" horzOverflow="overflow"/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700"/>
                        <a:t>117</a:t>
                      </a:r>
                    </a:p>
                  </a:txBody>
                  <a:tcPr marL="8304" marR="8304" marT="8304" marB="8304" anchor="b" horzOverflow="overflow"/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700"/>
                        <a:t>162</a:t>
                      </a:r>
                    </a:p>
                  </a:txBody>
                  <a:tcPr marL="8304" marR="8304" marT="8304" marB="8304" anchor="b" horzOverflow="overflow"/>
                </a:tc>
              </a:tr>
            </a:tbl>
          </a:graphicData>
        </a:graphic>
      </p:graphicFrame>
      <p:sp>
        <p:nvSpPr>
          <p:cNvPr id="142" name="Title 2"/>
          <p:cNvSpPr txBox="1">
            <a:spLocks noGrp="1"/>
          </p:cNvSpPr>
          <p:nvPr>
            <p:ph type="title"/>
          </p:nvPr>
        </p:nvSpPr>
        <p:spPr>
          <a:xfrm>
            <a:off x="457200" y="151071"/>
            <a:ext cx="8229600" cy="590334"/>
          </a:xfrm>
          <a:prstGeom prst="rect">
            <a:avLst/>
          </a:prstGeom>
        </p:spPr>
        <p:txBody>
          <a:bodyPr/>
          <a:lstStyle>
            <a:lvl1pPr>
              <a:defRPr sz="2800" b="1"/>
            </a:lvl1pPr>
          </a:lstStyle>
          <a:p>
            <a:pPr>
              <a:defRPr>
                <a:effectLst/>
              </a:defRPr>
            </a:pPr>
            <a:r>
              <a:t>Date privind România – extras Regiunea NV</a:t>
            </a:r>
          </a:p>
        </p:txBody>
      </p:sp>
      <p:sp>
        <p:nvSpPr>
          <p:cNvPr id="143" name="Slide Number Placeholder 3"/>
          <p:cNvSpPr txBox="1">
            <a:spLocks noGrp="1"/>
          </p:cNvSpPr>
          <p:nvPr>
            <p:ph type="sldNum" sz="quarter" idx="4294967295"/>
          </p:nvPr>
        </p:nvSpPr>
        <p:spPr>
          <a:xfrm>
            <a:off x="8502739" y="6404292"/>
            <a:ext cx="184057" cy="269237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rPr/>
              <a:pPr/>
              <a:t>5</a:t>
            </a:fld>
            <a:endParaRPr/>
          </a:p>
        </p:txBody>
      </p:sp>
    </p:spTree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Title 4"/>
          <p:cNvSpPr txBox="1">
            <a:spLocks noGrp="1"/>
          </p:cNvSpPr>
          <p:nvPr>
            <p:ph type="title"/>
          </p:nvPr>
        </p:nvSpPr>
        <p:spPr>
          <a:xfrm>
            <a:off x="298937" y="105507"/>
            <a:ext cx="3093798" cy="2757990"/>
          </a:xfrm>
          <a:prstGeom prst="rect">
            <a:avLst/>
          </a:prstGeom>
        </p:spPr>
        <p:txBody>
          <a:bodyPr/>
          <a:lstStyle/>
          <a:p>
            <a:pPr algn="l">
              <a:defRPr sz="2400" spc="0">
                <a:solidFill>
                  <a:srgbClr val="000000"/>
                </a:solidFill>
                <a:effectLst/>
                <a:latin typeface="+mn-lt"/>
                <a:ea typeface="+mn-ea"/>
                <a:cs typeface="+mn-cs"/>
                <a:sym typeface="Calibri"/>
              </a:defRPr>
            </a:pPr>
            <a:r>
              <a:t>Profilul României în privinţa răspunsului la </a:t>
            </a:r>
            <a:r>
              <a:rPr sz="2800"/>
              <a:t>abuzului sexual</a:t>
            </a:r>
            <a:br>
              <a:rPr sz="2800"/>
            </a:br>
            <a:r>
              <a:rPr b="0" u="sng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hlinkClick r:id="rId2"/>
              </a:rPr>
              <a:t>https://outoftheshadows.eiu.com</a:t>
            </a:r>
            <a:r>
              <a:t/>
            </a:r>
            <a:br/>
            <a:endParaRPr/>
          </a:p>
        </p:txBody>
      </p:sp>
      <p:graphicFrame>
        <p:nvGraphicFramePr>
          <p:cNvPr id="146" name="Table 14"/>
          <p:cNvGraphicFramePr/>
          <p:nvPr/>
        </p:nvGraphicFramePr>
        <p:xfrm>
          <a:off x="3392735" y="-11429"/>
          <a:ext cx="5452328" cy="5172380"/>
        </p:xfrm>
        <a:graphic>
          <a:graphicData uri="http://schemas.openxmlformats.org/drawingml/2006/table">
            <a:tbl>
              <a:tblPr firstRow="1" bandRow="1">
                <a:tableStyleId>{4C3C2611-4C71-4FC5-86AE-919BDF0F9419}</a:tableStyleId>
              </a:tblPr>
              <a:tblGrid>
                <a:gridCol w="4275404"/>
                <a:gridCol w="1176924"/>
              </a:tblGrid>
              <a:tr h="876104">
                <a:tc>
                  <a:txBody>
                    <a:bodyPr/>
                    <a:lstStyle/>
                    <a:p>
                      <a:pPr algn="l"/>
                      <a:endParaRPr/>
                    </a:p>
                  </a:txBody>
                  <a:tcPr marL="31652" marR="31652" marT="31652" marB="31652" horzOverflow="overflow"/>
                </a:tc>
                <a:tc>
                  <a:txBody>
                    <a:bodyPr/>
                    <a:lstStyle/>
                    <a:p>
                      <a:pPr algn="l"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b="1">
                          <a:solidFill>
                            <a:srgbClr val="FFFFFF"/>
                          </a:solidFill>
                        </a:rPr>
                        <a:t>Din 100 de puncte</a:t>
                      </a:r>
                    </a:p>
                  </a:txBody>
                  <a:tcPr marL="31652" marR="31652" marT="31652" marB="31652" horzOverflow="overflow"/>
                </a:tc>
              </a:tr>
              <a:tr h="460663"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 sz="2200"/>
                        <a:t>GENERAL SCORE</a:t>
                      </a:r>
                    </a:p>
                  </a:txBody>
                  <a:tcPr marL="31652" marR="31652" marT="31652" marB="31652" horzOverflow="overflow"/>
                </a:tc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 sz="1900"/>
                        <a:t>53.1</a:t>
                      </a:r>
                    </a:p>
                  </a:txBody>
                  <a:tcPr marL="31652" marR="31652" marT="31652" marB="31652" horzOverflow="overflow"/>
                </a:tc>
              </a:tr>
              <a:tr h="812937"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 sz="2200"/>
                        <a:t>1. Mediu nefavorabil violenţei sexuale</a:t>
                      </a:r>
                    </a:p>
                  </a:txBody>
                  <a:tcPr marL="31652" marR="31652" marT="31652" marB="31652" horzOverflow="overflow"/>
                </a:tc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 sz="1900"/>
                        <a:t>60.8</a:t>
                      </a:r>
                    </a:p>
                  </a:txBody>
                  <a:tcPr marL="31652" marR="31652" marT="31652" marB="31652" horzOverflow="overflow"/>
                </a:tc>
              </a:tr>
              <a:tr h="460663"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 sz="2200"/>
                        <a:t>2. Context legal</a:t>
                      </a:r>
                    </a:p>
                  </a:txBody>
                  <a:tcPr marL="31652" marR="31652" marT="31652" marB="31652" horzOverflow="overflow"/>
                </a:tc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 sz="1900"/>
                        <a:t>68.1</a:t>
                      </a:r>
                    </a:p>
                  </a:txBody>
                  <a:tcPr marL="31652" marR="31652" marT="31652" marB="31652" horzOverflow="overflow"/>
                </a:tc>
              </a:tr>
              <a:tr h="1396804"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 sz="2200"/>
                        <a:t>3. Angajarea guvernamentală şi capacitatea statului de a răspunde situaţiilor de violenţă</a:t>
                      </a:r>
                    </a:p>
                  </a:txBody>
                  <a:tcPr marL="31652" marR="31652" marT="31652" marB="31652" horzOverflow="overflow"/>
                </a:tc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 sz="1900"/>
                        <a:t>47.3</a:t>
                      </a:r>
                    </a:p>
                  </a:txBody>
                  <a:tcPr marL="31652" marR="31652" marT="31652" marB="31652" horzOverflow="overflow"/>
                </a:tc>
              </a:tr>
              <a:tr h="1165209"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 sz="2200"/>
                        <a:t>4. Angajarea din partea companiilor, societăţii civile şi a mass-mediei</a:t>
                      </a:r>
                    </a:p>
                  </a:txBody>
                  <a:tcPr marL="31652" marR="31652" marT="31652" marB="31652" horzOverflow="overflow"/>
                </a:tc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 sz="1900"/>
                        <a:t>39.7</a:t>
                      </a:r>
                    </a:p>
                  </a:txBody>
                  <a:tcPr marL="31652" marR="31652" marT="31652" marB="31652" horzOverflow="overflow"/>
                </a:tc>
              </a:tr>
            </a:tbl>
          </a:graphicData>
        </a:graphic>
      </p:graphicFrame>
      <p:sp>
        <p:nvSpPr>
          <p:cNvPr id="147" name="TextBox 1"/>
          <p:cNvSpPr txBox="1"/>
          <p:nvPr/>
        </p:nvSpPr>
        <p:spPr>
          <a:xfrm>
            <a:off x="279766" y="5389083"/>
            <a:ext cx="8315277" cy="47243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>
            <a:spAutoFit/>
          </a:bodyPr>
          <a:lstStyle>
            <a:lvl1pPr>
              <a:spcBef>
                <a:spcPts val="300"/>
              </a:spcBef>
              <a:defRPr sz="1300"/>
            </a:lvl1pPr>
          </a:lstStyle>
          <a:p>
            <a:r>
              <a:t>The Economist Intelligence Unit. 2018. Out of the shadows: Shining light on the response to child sexual abuse and exploitation- a 40 country benchmarking index. Romania country summary. EIU, New York, NY.</a:t>
            </a:r>
          </a:p>
        </p:txBody>
      </p:sp>
    </p:spTree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Title 1"/>
          <p:cNvSpPr txBox="1">
            <a:spLocks noGrp="1"/>
          </p:cNvSpPr>
          <p:nvPr>
            <p:ph type="title"/>
          </p:nvPr>
        </p:nvSpPr>
        <p:spPr>
          <a:xfrm>
            <a:off x="-1" y="836709"/>
            <a:ext cx="2347785" cy="5089774"/>
          </a:xfrm>
          <a:prstGeom prst="rect">
            <a:avLst/>
          </a:prstGeom>
          <a:ln>
            <a:solidFill>
              <a:srgbClr val="00B050"/>
            </a:solidFill>
          </a:ln>
        </p:spPr>
        <p:txBody>
          <a:bodyPr/>
          <a:lstStyle>
            <a:lvl1pPr algn="l">
              <a:defRPr sz="2800" spc="0">
                <a:solidFill>
                  <a:srgbClr val="000000"/>
                </a:solidFill>
                <a:latin typeface="+mn-lt"/>
                <a:ea typeface="+mn-ea"/>
                <a:cs typeface="+mn-cs"/>
                <a:sym typeface="Calibri"/>
              </a:defRPr>
            </a:lvl1pPr>
          </a:lstStyle>
          <a:p>
            <a:pPr>
              <a:defRPr>
                <a:effectLst/>
              </a:defRPr>
            </a:pPr>
            <a:r>
              <a:t>Profilul României privind răspunsul la abuzul sexual împotriva copilului (%)</a:t>
            </a:r>
          </a:p>
        </p:txBody>
      </p:sp>
      <p:sp>
        <p:nvSpPr>
          <p:cNvPr id="150" name="Content Placeholder 2"/>
          <p:cNvSpPr txBox="1">
            <a:spLocks noGrp="1"/>
          </p:cNvSpPr>
          <p:nvPr>
            <p:ph type="body" idx="1"/>
          </p:nvPr>
        </p:nvSpPr>
        <p:spPr>
          <a:xfrm>
            <a:off x="2605988" y="506624"/>
            <a:ext cx="6538012" cy="5419859"/>
          </a:xfrm>
          <a:prstGeom prst="rect">
            <a:avLst/>
          </a:prstGeom>
          <a:solidFill>
            <a:srgbClr val="D7E4BD"/>
          </a:solidFill>
        </p:spPr>
        <p:txBody>
          <a:bodyPr anchor="ctr"/>
          <a:lstStyle/>
          <a:p>
            <a:pPr marL="0" indent="0">
              <a:lnSpc>
                <a:spcPct val="88000"/>
              </a:lnSpc>
              <a:spcBef>
                <a:spcPts val="500"/>
              </a:spcBef>
              <a:buSzTx/>
              <a:buNone/>
              <a:defRPr sz="2400" b="1"/>
            </a:pPr>
            <a:endParaRPr/>
          </a:p>
          <a:p>
            <a:pPr marL="182560" indent="-182560">
              <a:lnSpc>
                <a:spcPct val="88000"/>
              </a:lnSpc>
              <a:spcBef>
                <a:spcPts val="500"/>
              </a:spcBef>
              <a:defRPr sz="2300"/>
            </a:pPr>
            <a:r>
              <a:t>protecţia sociala acordată cazurilor 43,2 </a:t>
            </a:r>
            <a:r>
              <a:rPr b="1"/>
              <a:t>din 100; </a:t>
            </a:r>
          </a:p>
          <a:p>
            <a:pPr marL="182560" indent="-182560">
              <a:lnSpc>
                <a:spcPct val="88000"/>
              </a:lnSpc>
              <a:spcBef>
                <a:spcPts val="500"/>
              </a:spcBef>
              <a:defRPr sz="2300"/>
            </a:pPr>
            <a:r>
              <a:t>Existenţa personalului de sprijin in teren, 25%</a:t>
            </a:r>
            <a:endParaRPr sz="2800"/>
          </a:p>
          <a:p>
            <a:pPr marL="182560" indent="-182560">
              <a:lnSpc>
                <a:spcPct val="88000"/>
              </a:lnSpc>
              <a:spcBef>
                <a:spcPts val="500"/>
              </a:spcBef>
              <a:defRPr sz="2300"/>
            </a:pPr>
            <a:r>
              <a:t>atitudinea faţă de aplicarea legii 46.8%</a:t>
            </a:r>
            <a:endParaRPr sz="2800"/>
          </a:p>
          <a:p>
            <a:pPr marL="182560" indent="-182560">
              <a:lnSpc>
                <a:spcPct val="88000"/>
              </a:lnSpc>
              <a:spcBef>
                <a:spcPts val="500"/>
              </a:spcBef>
              <a:defRPr sz="2300"/>
            </a:pPr>
            <a:r>
              <a:t>mecanisme de plângere 33%</a:t>
            </a:r>
            <a:endParaRPr sz="2800"/>
          </a:p>
          <a:p>
            <a:pPr marL="182560" indent="-182560">
              <a:lnSpc>
                <a:spcPct val="88000"/>
              </a:lnSpc>
              <a:spcBef>
                <a:spcPts val="500"/>
              </a:spcBef>
              <a:defRPr sz="2300"/>
            </a:pPr>
            <a:r>
              <a:t>programe pt agresori, 0%; </a:t>
            </a:r>
          </a:p>
          <a:p>
            <a:pPr marL="182560" indent="-182560">
              <a:lnSpc>
                <a:spcPct val="88000"/>
              </a:lnSpc>
              <a:spcBef>
                <a:spcPts val="500"/>
              </a:spcBef>
              <a:defRPr sz="2300"/>
            </a:pPr>
            <a:r>
              <a:t>date de prevalenţă analizabile, 0%, </a:t>
            </a:r>
          </a:p>
          <a:p>
            <a:pPr marL="182560" indent="-182560">
              <a:lnSpc>
                <a:spcPct val="88000"/>
              </a:lnSpc>
              <a:spcBef>
                <a:spcPts val="500"/>
              </a:spcBef>
              <a:defRPr sz="2300"/>
            </a:pPr>
            <a:r>
              <a:t>protejarea interesului superior al copilului, 0%.</a:t>
            </a:r>
          </a:p>
          <a:p>
            <a:pPr marL="182560" indent="-182560">
              <a:lnSpc>
                <a:spcPct val="88000"/>
              </a:lnSpc>
              <a:spcBef>
                <a:spcPts val="500"/>
              </a:spcBef>
              <a:defRPr sz="2300"/>
            </a:pPr>
            <a:r>
              <a:t>contextul legal general, 50%; </a:t>
            </a:r>
          </a:p>
          <a:p>
            <a:pPr marL="182560" indent="-182560">
              <a:lnSpc>
                <a:spcPct val="88000"/>
              </a:lnSpc>
              <a:spcBef>
                <a:spcPts val="500"/>
              </a:spcBef>
              <a:defRPr sz="2300"/>
            </a:pPr>
            <a:r>
              <a:t>legi privind relaţiile sexuale, 100%; </a:t>
            </a:r>
          </a:p>
          <a:p>
            <a:pPr marL="182560" indent="-182560">
              <a:lnSpc>
                <a:spcPct val="88000"/>
              </a:lnSpc>
              <a:spcBef>
                <a:spcPts val="500"/>
              </a:spcBef>
              <a:defRPr sz="2300"/>
            </a:pPr>
            <a:r>
              <a:t>convenţii internaţionale, 90%; </a:t>
            </a:r>
          </a:p>
          <a:p>
            <a:pPr marL="182562" indent="-182562">
              <a:lnSpc>
                <a:spcPct val="88000"/>
              </a:lnSpc>
              <a:spcBef>
                <a:spcPts val="500"/>
              </a:spcBef>
            </a:pPr>
            <a:endParaRPr sz="2300"/>
          </a:p>
          <a:p>
            <a:pPr marL="0" indent="0">
              <a:lnSpc>
                <a:spcPct val="88000"/>
              </a:lnSpc>
              <a:spcBef>
                <a:spcPts val="500"/>
              </a:spcBef>
              <a:buSzTx/>
              <a:buNone/>
              <a:defRPr sz="1700"/>
            </a:pPr>
            <a:r>
              <a:t>https://outoftheshadows.eiu.com/wp-content/uploads/2019/01/RO_ROMANIA_PROFILE.pdf</a:t>
            </a:r>
          </a:p>
        </p:txBody>
      </p:sp>
    </p:spTree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Title 1"/>
          <p:cNvSpPr txBox="1">
            <a:spLocks noGrp="1"/>
          </p:cNvSpPr>
          <p:nvPr>
            <p:ph type="title"/>
          </p:nvPr>
        </p:nvSpPr>
        <p:spPr>
          <a:xfrm>
            <a:off x="251519" y="0"/>
            <a:ext cx="8640962" cy="1191668"/>
          </a:xfrm>
          <a:prstGeom prst="rect">
            <a:avLst/>
          </a:prstGeom>
        </p:spPr>
        <p:txBody>
          <a:bodyPr/>
          <a:lstStyle>
            <a:lvl1pPr algn="l" defTabSz="868680">
              <a:defRPr sz="3200" b="0" spc="0">
                <a:solidFill>
                  <a:srgbClr val="000000"/>
                </a:solidFill>
                <a:latin typeface="+mn-lt"/>
                <a:ea typeface="+mn-ea"/>
                <a:cs typeface="+mn-cs"/>
                <a:sym typeface="Calibri"/>
              </a:defRPr>
            </a:lvl1pPr>
          </a:lstStyle>
          <a:p>
            <a:pPr>
              <a:defRPr>
                <a:effectLst/>
              </a:defRPr>
            </a:pPr>
            <a:r>
              <a:t>Scopul elaborării bazei de date CAN-set minimal de date (Minimal Data Set)</a:t>
            </a:r>
          </a:p>
        </p:txBody>
      </p:sp>
      <p:sp>
        <p:nvSpPr>
          <p:cNvPr id="153" name="Content Placeholder 2"/>
          <p:cNvSpPr txBox="1">
            <a:spLocks noGrp="1"/>
          </p:cNvSpPr>
          <p:nvPr>
            <p:ph type="body" sz="half" idx="1"/>
          </p:nvPr>
        </p:nvSpPr>
        <p:spPr>
          <a:xfrm>
            <a:off x="683568" y="1196749"/>
            <a:ext cx="8208913" cy="3051736"/>
          </a:xfrm>
          <a:prstGeom prst="rect">
            <a:avLst/>
          </a:prstGeom>
          <a:solidFill>
            <a:schemeClr val="accent1"/>
          </a:solidFill>
          <a:ln w="25400">
            <a:solidFill>
              <a:srgbClr val="3A5E8A"/>
            </a:solidFill>
            <a:miter lim="800000"/>
          </a:ln>
        </p:spPr>
        <p:txBody>
          <a:bodyPr/>
          <a:lstStyle/>
          <a:p>
            <a:pPr marL="0" indent="0" defTabSz="878096">
              <a:lnSpc>
                <a:spcPct val="102600"/>
              </a:lnSpc>
              <a:buSzTx/>
              <a:buNone/>
              <a:defRPr>
                <a:solidFill>
                  <a:srgbClr val="FFFFFF"/>
                </a:solidFill>
              </a:defRPr>
            </a:pPr>
            <a:r>
              <a:t>- </a:t>
            </a:r>
            <a:r>
              <a:rPr sz="2300"/>
              <a:t>Combaterea violenţei împotriva copiilor printr-o mai bună colaborare şi informare reciprocă privind managementul de caz</a:t>
            </a:r>
            <a:endParaRPr sz="2500"/>
          </a:p>
          <a:p>
            <a:pPr marL="0" indent="0" defTabSz="878096">
              <a:lnSpc>
                <a:spcPct val="102600"/>
              </a:lnSpc>
              <a:buSzTx/>
              <a:buNone/>
              <a:defRPr sz="2300">
                <a:solidFill>
                  <a:srgbClr val="FFFFFF"/>
                </a:solidFill>
              </a:defRPr>
            </a:pPr>
            <a:r>
              <a:t>- Mai bună monitorizare a dimensiunilor fenomenului, la nivel local, judeţean şi naţional, pornind de la înregistrarea cazurilor concrete</a:t>
            </a:r>
          </a:p>
          <a:p>
            <a:pPr marL="0" indent="0" defTabSz="878096">
              <a:lnSpc>
                <a:spcPct val="102600"/>
              </a:lnSpc>
              <a:buSzTx/>
              <a:buNone/>
              <a:defRPr sz="2300">
                <a:solidFill>
                  <a:srgbClr val="FFFFFF"/>
                </a:solidFill>
              </a:defRPr>
            </a:pPr>
            <a:r>
              <a:t>- Respectarea angajamentelor României aşa cum sunt cuprinse in strategia pentru copii şi tratate naţionale</a:t>
            </a:r>
          </a:p>
        </p:txBody>
      </p:sp>
      <p:sp>
        <p:nvSpPr>
          <p:cNvPr id="154" name="Rectangle 2"/>
          <p:cNvSpPr/>
          <p:nvPr/>
        </p:nvSpPr>
        <p:spPr>
          <a:xfrm>
            <a:off x="541338" y="4845148"/>
            <a:ext cx="8027986" cy="30778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45718" tIns="45718" rIns="45718" bIns="45718" anchor="ctr"/>
          <a:lstStyle/>
          <a:p>
            <a:pPr>
              <a:defRPr sz="2000" i="1"/>
            </a:pPr>
            <a:endParaRPr/>
          </a:p>
        </p:txBody>
      </p:sp>
      <p:sp>
        <p:nvSpPr>
          <p:cNvPr id="155" name="Arrow: Down 4"/>
          <p:cNvSpPr/>
          <p:nvPr/>
        </p:nvSpPr>
        <p:spPr>
          <a:xfrm>
            <a:off x="4427982" y="4009940"/>
            <a:ext cx="720084" cy="114786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14825"/>
                </a:moveTo>
                <a:lnTo>
                  <a:pt x="5400" y="14825"/>
                </a:lnTo>
                <a:lnTo>
                  <a:pt x="5400" y="0"/>
                </a:lnTo>
                <a:lnTo>
                  <a:pt x="16200" y="0"/>
                </a:lnTo>
                <a:lnTo>
                  <a:pt x="16200" y="14825"/>
                </a:lnTo>
                <a:lnTo>
                  <a:pt x="21600" y="14825"/>
                </a:lnTo>
                <a:lnTo>
                  <a:pt x="10800" y="21600"/>
                </a:lnTo>
                <a:close/>
              </a:path>
            </a:pathLst>
          </a:custGeom>
          <a:solidFill>
            <a:schemeClr val="accent1"/>
          </a:solidFill>
          <a:ln w="25400">
            <a:solidFill>
              <a:srgbClr val="3A5E8A"/>
            </a:solidFill>
          </a:ln>
        </p:spPr>
        <p:txBody>
          <a:bodyPr lIns="45718" tIns="45718" rIns="45718" bIns="45718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grpSp>
        <p:nvGrpSpPr>
          <p:cNvPr id="158" name="Rectangle: Diagonal Corners Snipped 6"/>
          <p:cNvGrpSpPr/>
          <p:nvPr/>
        </p:nvGrpSpPr>
        <p:grpSpPr>
          <a:xfrm>
            <a:off x="860919" y="5085183"/>
            <a:ext cx="7741747" cy="914408"/>
            <a:chOff x="-1" y="-1"/>
            <a:chExt cx="7741746" cy="914407"/>
          </a:xfrm>
        </p:grpSpPr>
        <p:sp>
          <p:nvSpPr>
            <p:cNvPr id="156" name="Shape"/>
            <p:cNvSpPr/>
            <p:nvPr/>
          </p:nvSpPr>
          <p:spPr>
            <a:xfrm>
              <a:off x="-2" y="-2"/>
              <a:ext cx="7741748" cy="91440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175" y="0"/>
                  </a:lnTo>
                  <a:lnTo>
                    <a:pt x="21600" y="3600"/>
                  </a:lnTo>
                  <a:lnTo>
                    <a:pt x="21600" y="21600"/>
                  </a:lnTo>
                  <a:lnTo>
                    <a:pt x="425" y="21600"/>
                  </a:lnTo>
                  <a:lnTo>
                    <a:pt x="0" y="1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25400" cap="flat">
              <a:solidFill>
                <a:srgbClr val="3A5E8A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 algn="ctr">
                <a:defRPr sz="2800" b="1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57" name="Necesitatea monitorizării digitalizate prin baze de date minimale (MDS)"/>
            <p:cNvSpPr txBox="1"/>
            <p:nvPr/>
          </p:nvSpPr>
          <p:spPr>
            <a:xfrm>
              <a:off x="76201" y="5078"/>
              <a:ext cx="7589341" cy="90423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45718" tIns="45718" rIns="45718" bIns="45718" numCol="1" anchor="ctr">
              <a:spAutoFit/>
            </a:bodyPr>
            <a:lstStyle/>
            <a:p>
              <a:pPr algn="ctr">
                <a:defRPr sz="2800" b="1" i="1">
                  <a:solidFill>
                    <a:srgbClr val="FFFFFF"/>
                  </a:solidFill>
                </a:defRPr>
              </a:pPr>
              <a:r>
                <a:t>Necesitatea </a:t>
              </a:r>
              <a:r>
                <a:rPr i="0"/>
                <a:t>monitorizării digitalizate prin baze de date minimale (MDS)</a:t>
              </a:r>
            </a:p>
          </p:txBody>
        </p:sp>
      </p:grpSp>
    </p:spTree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Rectangle 2"/>
          <p:cNvSpPr txBox="1">
            <a:spLocks noGrp="1"/>
          </p:cNvSpPr>
          <p:nvPr>
            <p:ph type="title"/>
          </p:nvPr>
        </p:nvSpPr>
        <p:spPr>
          <a:xfrm>
            <a:off x="0" y="116631"/>
            <a:ext cx="9144000" cy="1240668"/>
          </a:xfrm>
          <a:prstGeom prst="rect">
            <a:avLst/>
          </a:prstGeom>
        </p:spPr>
        <p:txBody>
          <a:bodyPr/>
          <a:lstStyle/>
          <a:p>
            <a:pPr>
              <a:defRPr sz="2000" spc="0">
                <a:solidFill>
                  <a:srgbClr val="000000"/>
                </a:solidFill>
                <a:effectLst/>
                <a:latin typeface="+mn-lt"/>
                <a:ea typeface="+mn-ea"/>
                <a:cs typeface="+mn-cs"/>
                <a:sym typeface="Calibri"/>
              </a:defRPr>
            </a:pPr>
            <a:r>
              <a:t>Situaţia curentă </a:t>
            </a:r>
            <a:r>
              <a:rPr b="0">
                <a:latin typeface="Wingdings"/>
                <a:ea typeface="Wingdings"/>
                <a:cs typeface="Wingdings"/>
                <a:sym typeface="Wingdings"/>
              </a:rPr>
              <a:t> </a:t>
            </a:r>
            <a:r>
              <a:t>Evaluare </a:t>
            </a:r>
            <a:r>
              <a:rPr b="0">
                <a:latin typeface="Wingdings"/>
                <a:ea typeface="Wingdings"/>
                <a:cs typeface="Wingdings"/>
                <a:sym typeface="Wingdings"/>
              </a:rPr>
              <a:t> </a:t>
            </a:r>
            <a:r>
              <a:rPr b="0">
                <a:latin typeface="Trebuchet MS"/>
                <a:ea typeface="Trebuchet MS"/>
                <a:cs typeface="Trebuchet MS"/>
                <a:sym typeface="Trebuchet MS"/>
              </a:rPr>
              <a:t>P</a:t>
            </a:r>
            <a:r>
              <a:t>lanificare serviciilor</a:t>
            </a:r>
          </a:p>
        </p:txBody>
      </p:sp>
      <p:grpSp>
        <p:nvGrpSpPr>
          <p:cNvPr id="173" name="Διάγραμμα 3"/>
          <p:cNvGrpSpPr/>
          <p:nvPr/>
        </p:nvGrpSpPr>
        <p:grpSpPr>
          <a:xfrm>
            <a:off x="-22243" y="1357296"/>
            <a:ext cx="8869684" cy="4519983"/>
            <a:chOff x="0" y="0"/>
            <a:chExt cx="8869683" cy="4519981"/>
          </a:xfrm>
        </p:grpSpPr>
        <p:grpSp>
          <p:nvGrpSpPr>
            <p:cNvPr id="163" name="Group"/>
            <p:cNvGrpSpPr/>
            <p:nvPr/>
          </p:nvGrpSpPr>
          <p:grpSpPr>
            <a:xfrm>
              <a:off x="0" y="-1"/>
              <a:ext cx="8869684" cy="1729589"/>
              <a:chOff x="0" y="0"/>
              <a:chExt cx="8869683" cy="1729587"/>
            </a:xfrm>
          </p:grpSpPr>
          <p:sp>
            <p:nvSpPr>
              <p:cNvPr id="161" name="Arrow"/>
              <p:cNvSpPr/>
              <p:nvPr/>
            </p:nvSpPr>
            <p:spPr>
              <a:xfrm>
                <a:off x="1" y="0"/>
                <a:ext cx="8869683" cy="1729588"/>
              </a:xfrm>
              <a:prstGeom prst="rightArrow">
                <a:avLst>
                  <a:gd name="adj1" fmla="val 50000"/>
                  <a:gd name="adj2" fmla="val 50000"/>
                </a:avLst>
              </a:prstGeom>
              <a:solidFill>
                <a:schemeClr val="accent4"/>
              </a:solidFill>
              <a:ln w="25400" cap="flat">
                <a:solidFill>
                  <a:srgbClr val="FFFFFF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 defTabSz="889000">
                  <a:lnSpc>
                    <a:spcPct val="90000"/>
                  </a:lnSpc>
                  <a:spcBef>
                    <a:spcPts val="700"/>
                  </a:spcBef>
                  <a:defRPr sz="20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162" name="Nevoie de coordonare între sectoare, agenţiii, servicii"/>
              <p:cNvSpPr txBox="1"/>
              <p:nvPr/>
            </p:nvSpPr>
            <p:spPr>
              <a:xfrm>
                <a:off x="0" y="604440"/>
                <a:ext cx="8372434" cy="52070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 wrap="square" lIns="76200" tIns="76200" rIns="76200" bIns="76200" numCol="1" anchor="ctr">
                <a:spAutoFit/>
              </a:bodyPr>
              <a:lstStyle>
                <a:lvl1pPr defTabSz="889000">
                  <a:lnSpc>
                    <a:spcPct val="90000"/>
                  </a:lnSpc>
                  <a:spcBef>
                    <a:spcPts val="800"/>
                  </a:spcBef>
                  <a:defRPr sz="2400">
                    <a:solidFill>
                      <a:srgbClr val="FFFFFF"/>
                    </a:solidFill>
                    <a:latin typeface="Segoe UI Light"/>
                    <a:ea typeface="Segoe UI Light"/>
                    <a:cs typeface="Segoe UI Light"/>
                    <a:sym typeface="Segoe UI Light"/>
                  </a:defRPr>
                </a:lvl1pPr>
              </a:lstStyle>
              <a:p>
                <a:r>
                  <a:t>Nevoie de coordonare între sectoare, agenţiii, servicii</a:t>
                </a:r>
              </a:p>
            </p:txBody>
          </p:sp>
        </p:grpSp>
        <p:grpSp>
          <p:nvGrpSpPr>
            <p:cNvPr id="166" name="Group"/>
            <p:cNvGrpSpPr/>
            <p:nvPr/>
          </p:nvGrpSpPr>
          <p:grpSpPr>
            <a:xfrm>
              <a:off x="397625" y="1423620"/>
              <a:ext cx="2219283" cy="3084607"/>
              <a:chOff x="0" y="0"/>
              <a:chExt cx="2219281" cy="3084606"/>
            </a:xfrm>
          </p:grpSpPr>
          <p:sp>
            <p:nvSpPr>
              <p:cNvPr id="164" name="Rectangle"/>
              <p:cNvSpPr/>
              <p:nvPr/>
            </p:nvSpPr>
            <p:spPr>
              <a:xfrm>
                <a:off x="-1" y="-1"/>
                <a:ext cx="2219283" cy="3084608"/>
              </a:xfrm>
              <a:prstGeom prst="rect">
                <a:avLst/>
              </a:prstGeom>
              <a:solidFill>
                <a:srgbClr val="FFFFFF"/>
              </a:solidFill>
              <a:ln w="25400" cap="flat">
                <a:solidFill>
                  <a:schemeClr val="accent4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 defTabSz="889000">
                  <a:lnSpc>
                    <a:spcPct val="90000"/>
                  </a:lnSpc>
                  <a:spcBef>
                    <a:spcPts val="700"/>
                  </a:spcBef>
                  <a:defRPr sz="2000">
                    <a:latin typeface="Segoe UI Light"/>
                    <a:ea typeface="Segoe UI Light"/>
                    <a:cs typeface="Segoe UI Light"/>
                    <a:sym typeface="Segoe UI Light"/>
                  </a:defRPr>
                </a:pPr>
                <a:endParaRPr/>
              </a:p>
            </p:txBody>
          </p:sp>
          <p:sp>
            <p:nvSpPr>
              <p:cNvPr id="165" name="Sănătate…"/>
              <p:cNvSpPr txBox="1"/>
              <p:nvPr/>
            </p:nvSpPr>
            <p:spPr>
              <a:xfrm>
                <a:off x="-1" y="2"/>
                <a:ext cx="2219283" cy="277368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 wrap="square" lIns="76200" tIns="76200" rIns="76200" bIns="76200" numCol="1" anchor="t">
                <a:spAutoFit/>
              </a:bodyPr>
              <a:lstStyle/>
              <a:p>
                <a:pPr defTabSz="889000">
                  <a:lnSpc>
                    <a:spcPct val="90000"/>
                  </a:lnSpc>
                  <a:spcBef>
                    <a:spcPts val="800"/>
                  </a:spcBef>
                  <a:defRPr sz="2200">
                    <a:latin typeface="Segoe UI Light"/>
                    <a:ea typeface="Segoe UI Light"/>
                    <a:cs typeface="Segoe UI Light"/>
                    <a:sym typeface="Segoe UI Light"/>
                  </a:defRPr>
                </a:pPr>
                <a:r>
                  <a:t>Sănătate</a:t>
                </a:r>
              </a:p>
              <a:p>
                <a:pPr defTabSz="889000">
                  <a:lnSpc>
                    <a:spcPct val="90000"/>
                  </a:lnSpc>
                  <a:spcBef>
                    <a:spcPts val="800"/>
                  </a:spcBef>
                  <a:defRPr sz="2200">
                    <a:latin typeface="Segoe UI Light"/>
                    <a:ea typeface="Segoe UI Light"/>
                    <a:cs typeface="Segoe UI Light"/>
                    <a:sym typeface="Segoe UI Light"/>
                  </a:defRPr>
                </a:pPr>
                <a:r>
                  <a:t>Protecţie socială</a:t>
                </a:r>
              </a:p>
              <a:p>
                <a:pPr defTabSz="889000">
                  <a:lnSpc>
                    <a:spcPct val="90000"/>
                  </a:lnSpc>
                  <a:spcBef>
                    <a:spcPts val="800"/>
                  </a:spcBef>
                  <a:defRPr sz="2200">
                    <a:latin typeface="Segoe UI Light"/>
                    <a:ea typeface="Segoe UI Light"/>
                    <a:cs typeface="Segoe UI Light"/>
                    <a:sym typeface="Segoe UI Light"/>
                  </a:defRPr>
                </a:pPr>
                <a:r>
                  <a:t>Justiţie</a:t>
                </a:r>
              </a:p>
              <a:p>
                <a:pPr defTabSz="889000">
                  <a:lnSpc>
                    <a:spcPct val="90000"/>
                  </a:lnSpc>
                  <a:spcBef>
                    <a:spcPts val="800"/>
                  </a:spcBef>
                  <a:defRPr sz="2200">
                    <a:latin typeface="Segoe UI Light"/>
                    <a:ea typeface="Segoe UI Light"/>
                    <a:cs typeface="Segoe UI Light"/>
                    <a:sym typeface="Segoe UI Light"/>
                  </a:defRPr>
                </a:pPr>
                <a:r>
                  <a:t>Serviciile locale</a:t>
                </a:r>
                <a:endParaRPr sz="2000"/>
              </a:p>
              <a:p>
                <a:pPr defTabSz="889000">
                  <a:lnSpc>
                    <a:spcPct val="90000"/>
                  </a:lnSpc>
                  <a:spcBef>
                    <a:spcPts val="800"/>
                  </a:spcBef>
                  <a:defRPr sz="2200">
                    <a:latin typeface="Segoe UI Light"/>
                    <a:ea typeface="Segoe UI Light"/>
                    <a:cs typeface="Segoe UI Light"/>
                    <a:sym typeface="Segoe UI Light"/>
                  </a:defRPr>
                </a:pPr>
                <a:r>
                  <a:t>Sectorul educational</a:t>
                </a:r>
                <a:endParaRPr sz="2000"/>
              </a:p>
              <a:p>
                <a:pPr defTabSz="889000">
                  <a:lnSpc>
                    <a:spcPct val="90000"/>
                  </a:lnSpc>
                  <a:spcBef>
                    <a:spcPts val="800"/>
                  </a:spcBef>
                  <a:defRPr sz="2200">
                    <a:latin typeface="Segoe UI Light"/>
                    <a:ea typeface="Segoe UI Light"/>
                    <a:cs typeface="Segoe UI Light"/>
                    <a:sym typeface="Segoe UI Light"/>
                  </a:defRPr>
                </a:pPr>
                <a:r>
                  <a:t>Poliţie</a:t>
                </a:r>
              </a:p>
            </p:txBody>
          </p:sp>
        </p:grpSp>
        <p:grpSp>
          <p:nvGrpSpPr>
            <p:cNvPr id="169" name="Group"/>
            <p:cNvGrpSpPr/>
            <p:nvPr/>
          </p:nvGrpSpPr>
          <p:grpSpPr>
            <a:xfrm>
              <a:off x="2731411" y="1705780"/>
              <a:ext cx="2716116" cy="2814202"/>
              <a:chOff x="-1" y="0"/>
              <a:chExt cx="2716115" cy="2814200"/>
            </a:xfrm>
          </p:grpSpPr>
          <p:sp>
            <p:nvSpPr>
              <p:cNvPr id="167" name="Rectangle"/>
              <p:cNvSpPr/>
              <p:nvPr/>
            </p:nvSpPr>
            <p:spPr>
              <a:xfrm>
                <a:off x="-2" y="-1"/>
                <a:ext cx="2716116" cy="2814201"/>
              </a:xfrm>
              <a:prstGeom prst="rect">
                <a:avLst/>
              </a:prstGeom>
              <a:solidFill>
                <a:srgbClr val="FFFFFF"/>
              </a:solidFill>
              <a:ln w="25400" cap="flat">
                <a:solidFill>
                  <a:schemeClr val="accent5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 defTabSz="889000">
                  <a:lnSpc>
                    <a:spcPct val="90000"/>
                  </a:lnSpc>
                  <a:spcBef>
                    <a:spcPts val="700"/>
                  </a:spcBef>
                  <a:defRPr sz="2000">
                    <a:latin typeface="Segoe UI Light"/>
                    <a:ea typeface="Segoe UI Light"/>
                    <a:cs typeface="Segoe UI Light"/>
                    <a:sym typeface="Segoe UI Light"/>
                  </a:defRPr>
                </a:pPr>
                <a:endParaRPr/>
              </a:p>
            </p:txBody>
          </p:sp>
          <p:sp>
            <p:nvSpPr>
              <p:cNvPr id="168" name="Definiţii comune…"/>
              <p:cNvSpPr txBox="1"/>
              <p:nvPr/>
            </p:nvSpPr>
            <p:spPr>
              <a:xfrm>
                <a:off x="0" y="1"/>
                <a:ext cx="2716112" cy="217170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 wrap="square" lIns="76200" tIns="76200" rIns="76200" bIns="76200" numCol="1" anchor="t">
                <a:spAutoFit/>
              </a:bodyPr>
              <a:lstStyle/>
              <a:p>
                <a:pPr defTabSz="889000">
                  <a:lnSpc>
                    <a:spcPct val="90000"/>
                  </a:lnSpc>
                  <a:spcBef>
                    <a:spcPts val="800"/>
                  </a:spcBef>
                  <a:defRPr sz="2200">
                    <a:latin typeface="Segoe UI Light"/>
                    <a:ea typeface="Segoe UI Light"/>
                    <a:cs typeface="Segoe UI Light"/>
                    <a:sym typeface="Segoe UI Light"/>
                  </a:defRPr>
                </a:pPr>
                <a:r>
                  <a:t>Definiţii comune</a:t>
                </a:r>
              </a:p>
              <a:p>
                <a:pPr defTabSz="889000">
                  <a:lnSpc>
                    <a:spcPct val="90000"/>
                  </a:lnSpc>
                  <a:spcBef>
                    <a:spcPts val="800"/>
                  </a:spcBef>
                  <a:defRPr sz="2200">
                    <a:latin typeface="Segoe UI Light"/>
                    <a:ea typeface="Segoe UI Light"/>
                    <a:cs typeface="Segoe UI Light"/>
                    <a:sym typeface="Segoe UI Light"/>
                  </a:defRPr>
                </a:pPr>
                <a:r>
                  <a:t>Criterii comune de raportare</a:t>
                </a:r>
              </a:p>
              <a:p>
                <a:pPr defTabSz="889000">
                  <a:lnSpc>
                    <a:spcPct val="90000"/>
                  </a:lnSpc>
                  <a:spcBef>
                    <a:spcPts val="800"/>
                  </a:spcBef>
                  <a:defRPr sz="2200">
                    <a:latin typeface="Segoe UI Light"/>
                    <a:ea typeface="Segoe UI Light"/>
                    <a:cs typeface="Segoe UI Light"/>
                    <a:sym typeface="Segoe UI Light"/>
                  </a:defRPr>
                </a:pPr>
                <a:r>
                  <a:t>Instrumente comune de raportare, evaluare şi urmărire</a:t>
                </a:r>
              </a:p>
            </p:txBody>
          </p:sp>
        </p:grpSp>
        <p:grpSp>
          <p:nvGrpSpPr>
            <p:cNvPr id="172" name="Group"/>
            <p:cNvGrpSpPr/>
            <p:nvPr/>
          </p:nvGrpSpPr>
          <p:grpSpPr>
            <a:xfrm>
              <a:off x="5448949" y="2361126"/>
              <a:ext cx="3386323" cy="2158855"/>
              <a:chOff x="0" y="0"/>
              <a:chExt cx="3386322" cy="2158853"/>
            </a:xfrm>
          </p:grpSpPr>
          <p:sp>
            <p:nvSpPr>
              <p:cNvPr id="170" name="Arrow"/>
              <p:cNvSpPr/>
              <p:nvPr/>
            </p:nvSpPr>
            <p:spPr>
              <a:xfrm>
                <a:off x="1" y="0"/>
                <a:ext cx="3386322" cy="2158854"/>
              </a:xfrm>
              <a:prstGeom prst="rightArrow">
                <a:avLst>
                  <a:gd name="adj1" fmla="val 50000"/>
                  <a:gd name="adj2" fmla="val 50000"/>
                </a:avLst>
              </a:prstGeom>
              <a:solidFill>
                <a:schemeClr val="accent5"/>
              </a:solidFill>
              <a:ln w="25400" cap="flat">
                <a:solidFill>
                  <a:srgbClr val="FFFFFF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 defTabSz="889000">
                  <a:lnSpc>
                    <a:spcPct val="90000"/>
                  </a:lnSpc>
                  <a:spcBef>
                    <a:spcPts val="700"/>
                  </a:spcBef>
                  <a:defRPr sz="20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171" name="Protocoale comune la nivel central si local"/>
              <p:cNvSpPr txBox="1"/>
              <p:nvPr/>
            </p:nvSpPr>
            <p:spPr>
              <a:xfrm>
                <a:off x="-1" y="689534"/>
                <a:ext cx="3216407" cy="77978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 wrap="square" lIns="76200" tIns="76200" rIns="76200" bIns="76200" numCol="1" anchor="ctr">
                <a:spAutoFit/>
              </a:bodyPr>
              <a:lstStyle>
                <a:lvl1pPr defTabSz="889000">
                  <a:lnSpc>
                    <a:spcPct val="90000"/>
                  </a:lnSpc>
                  <a:spcBef>
                    <a:spcPts val="800"/>
                  </a:spcBef>
                  <a:defRPr sz="2200">
                    <a:solidFill>
                      <a:srgbClr val="FFFFFF"/>
                    </a:solidFill>
                  </a:defRPr>
                </a:lvl1pPr>
              </a:lstStyle>
              <a:p>
                <a:r>
                  <a:t>Protocoale comune la nivel central si local </a:t>
                </a:r>
              </a:p>
            </p:txBody>
          </p:sp>
        </p:grpSp>
      </p:grp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3" grpId="1" animBg="1" advAuto="0"/>
    </p:bld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FF00FF"/>
      </a:folHlink>
    </a:clrScheme>
    <a:fontScheme name="Office Theme">
      <a:majorFont>
        <a:latin typeface="Helvetica"/>
        <a:ea typeface="Helvetica"/>
        <a:cs typeface="Helvetica"/>
      </a:majorFont>
      <a:minorFont>
        <a:latin typeface="Calibri"/>
        <a:ea typeface="Calibri"/>
        <a:cs typeface="Calibri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>
          <a:outerShdw blurRad="38100" dist="23000" dir="5400000" rotWithShape="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45718" tIns="45718" rIns="45718" bIns="45718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38100" dist="23000" dir="5400000" rotWithShape="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8" tIns="45718" rIns="45718" bIns="45718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FF00FF"/>
      </a:folHlink>
    </a:clrScheme>
    <a:fontScheme name="Office Theme">
      <a:majorFont>
        <a:latin typeface="Helvetica"/>
        <a:ea typeface="Helvetica"/>
        <a:cs typeface="Helvetica"/>
      </a:majorFont>
      <a:minorFont>
        <a:latin typeface="Calibri"/>
        <a:ea typeface="Calibri"/>
        <a:cs typeface="Calibri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>
          <a:outerShdw blurRad="38100" dist="23000" dir="5400000" rotWithShape="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45718" tIns="45718" rIns="45718" bIns="45718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38100" dist="23000" dir="5400000" rotWithShape="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8" tIns="45718" rIns="45718" bIns="45718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853</Words>
  <PresentationFormat>On-screen Show (4:3)</PresentationFormat>
  <Paragraphs>160</Paragraphs>
  <Slides>10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Sistemul minimal de date  privind copilul abuzat și neglijat SMD 2</vt:lpstr>
      <vt:lpstr>Slide 2</vt:lpstr>
      <vt:lpstr>Slide 3</vt:lpstr>
      <vt:lpstr> Observaţii</vt:lpstr>
      <vt:lpstr>Date privind România – extras Regiunea NV</vt:lpstr>
      <vt:lpstr>Profilul României în privinţa răspunsului la abuzului sexual https://outoftheshadows.eiu.com </vt:lpstr>
      <vt:lpstr>Profilul României privind răspunsul la abuzul sexual împotriva copilului (%)</vt:lpstr>
      <vt:lpstr>Scopul elaborării bazei de date CAN-set minimal de date (Minimal Data Set)</vt:lpstr>
      <vt:lpstr>Situaţia curentă  Evaluare  Planificare serviciilor</vt:lpstr>
      <vt:lpstr>AVANTAJE ALE FOLOSIREII BAZEI MINIMALE DE DATE  PRIVIND COPIII EXPUŞI VIOLENŢEI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Sistemul minimal de date  privind copilul abuzat și neglijat SMD 2</dc:title>
  <cp:lastModifiedBy>iyplaptop1</cp:lastModifiedBy>
  <cp:revision>1</cp:revision>
  <dcterms:modified xsi:type="dcterms:W3CDTF">2022-02-01T18:04:23Z</dcterms:modified>
</cp:coreProperties>
</file>