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8"/>
  </p:notesMasterIdLst>
  <p:sldIdLst>
    <p:sldId id="256" r:id="rId2"/>
    <p:sldId id="392" r:id="rId3"/>
    <p:sldId id="387" r:id="rId4"/>
    <p:sldId id="388" r:id="rId5"/>
    <p:sldId id="389" r:id="rId6"/>
    <p:sldId id="391" r:id="rId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0215" autoAdjust="0"/>
    <p:restoredTop sz="88889" autoAdjust="0"/>
  </p:normalViewPr>
  <p:slideViewPr>
    <p:cSldViewPr snapToGrid="0">
      <p:cViewPr varScale="1">
        <p:scale>
          <a:sx n="61" d="100"/>
          <a:sy n="61" d="100"/>
        </p:scale>
        <p:origin x="-1170" y="-7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p14="http://schemas.microsoft.com/office/powerpoint/2010/main" xmlns="" val="3638204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p14="http://schemas.microsoft.com/office/powerpoint/2010/main" xmlns="" val="1291648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In this last part we are going to sum up the objectives of the CAN-MDS System. Moreover to make clear what is expected by the professionals who trained as Operators to contribute in the system during the pilot phase and, hopefully, afterwards as well as what CAN-MDS can provide to professionals-operators.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&lt;present the objectives following the animation in the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&lt;see slide&gt;</a:t>
            </a:r>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&lt;see slide&gt;</a:t>
            </a:r>
          </a:p>
          <a:p>
            <a:r>
              <a:rPr lang="en-US" sz="1200" kern="1200" dirty="0">
                <a:solidFill>
                  <a:schemeClr val="tx1"/>
                </a:solidFill>
                <a:latin typeface="+mn-lt"/>
                <a:ea typeface="+mn-ea"/>
                <a:cs typeface="+mn-cs"/>
              </a:rPr>
              <a:t>After the end of this presentation please proceed with the completion of the post-questionnaire; take care to remind trainees to fill-in the code in the right up corner of the document.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l-GR"/>
          </a:p>
        </p:txBody>
      </p:sp>
    </p:spTree>
    <p:extLst>
      <p:ext uri="{BB962C8B-B14F-4D97-AF65-F5344CB8AC3E}">
        <p14:creationId xmlns:p14="http://schemas.microsoft.com/office/powerpoint/2010/main" xmlns="" val="3595249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p14="http://schemas.microsoft.com/office/powerpoint/2010/main" xmlns=""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p14="http://schemas.microsoft.com/office/powerpoint/2010/main" xmlns="" val="3303490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190627"/>
          </a:xfrm>
        </p:spPr>
        <p:txBody>
          <a:bodyPr/>
          <a:lstStyle/>
          <a:p>
            <a:r>
              <a:rPr lang="en-US" dirty="0"/>
              <a:t>Click to edit Master title style</a:t>
            </a:r>
            <a:endParaRPr lang="el-GR" dirty="0"/>
          </a:p>
        </p:txBody>
      </p:sp>
      <p:sp>
        <p:nvSpPr>
          <p:cNvPr id="3" name="Content Placeholder 2"/>
          <p:cNvSpPr>
            <a:spLocks noGrp="1"/>
          </p:cNvSpPr>
          <p:nvPr>
            <p:ph idx="1"/>
          </p:nvPr>
        </p:nvSpPr>
        <p:spPr/>
        <p:txBody>
          <a:bodyPr/>
          <a:lstStyle>
            <a:lvl1pPr marL="361942" indent="-361942">
              <a:buClr>
                <a:schemeClr val="accent1"/>
              </a:buClr>
              <a:buFont typeface="Wingdings 3" panose="05040102010807070707" pitchFamily="18" charset="2"/>
              <a:buChar char="´"/>
              <a:defRPr/>
            </a:lvl1pPr>
            <a:lvl2pPr marL="809605" indent="-352417">
              <a:buClr>
                <a:schemeClr val="accent1">
                  <a:lumMod val="75000"/>
                </a:schemeClr>
              </a:buClr>
              <a:buFont typeface="Wingdings 3" panose="05040102010807070707" pitchFamily="18" charset="2"/>
              <a:buChar char="´"/>
              <a:defRPr/>
            </a:lvl2pPr>
            <a:lvl3pPr marL="1257269" indent="-342891">
              <a:buClr>
                <a:schemeClr val="accent1">
                  <a:lumMod val="50000"/>
                </a:schemeClr>
              </a:buClr>
              <a:buFont typeface="Wingdings 3" panose="05040102010807070707" pitchFamily="18" charset="2"/>
              <a:buChar char="´"/>
              <a:defRPr/>
            </a:lvl3pPr>
            <a:lvl4pPr marL="1704932" indent="-333366">
              <a:buClr>
                <a:schemeClr val="tx2">
                  <a:lumMod val="50000"/>
                </a:schemeClr>
              </a:buClr>
              <a:buFont typeface="Wingdings 3" panose="05040102010807070707" pitchFamily="18" charset="2"/>
              <a:buChar char="´"/>
              <a:defRPr/>
            </a:lvl4pPr>
            <a:lvl5pPr marL="2152597" indent="-323843">
              <a:buClr>
                <a:schemeClr val="tx2">
                  <a:lumMod val="75000"/>
                </a:schemeClr>
              </a:buClr>
              <a:buFont typeface="Wingdings 3" panose="05040102010807070707" pitchFamily="18"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cxnSp>
        <p:nvCxnSpPr>
          <p:cNvPr id="8" name="Straight Connector 7"/>
          <p:cNvCxnSpPr/>
          <p:nvPr userDrawn="1"/>
        </p:nvCxnSpPr>
        <p:spPr>
          <a:xfrm>
            <a:off x="838200" y="1563363"/>
            <a:ext cx="10515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867924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l-G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xmlns=""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p14="http://schemas.microsoft.com/office/powerpoint/2010/main" xmlns=""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l-G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p14="http://schemas.microsoft.com/office/powerpoint/2010/main" xmlns=""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Tree>
    <p:extLst>
      <p:ext uri="{BB962C8B-B14F-4D97-AF65-F5344CB8AC3E}">
        <p14:creationId xmlns:p14="http://schemas.microsoft.com/office/powerpoint/2010/main" xmlns=""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Tree>
    <p:extLst>
      <p:ext uri="{BB962C8B-B14F-4D97-AF65-F5344CB8AC3E}">
        <p14:creationId xmlns:p14="http://schemas.microsoft.com/office/powerpoint/2010/main" xmlns=""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Tree>
    <p:extLst>
      <p:ext uri="{BB962C8B-B14F-4D97-AF65-F5344CB8AC3E}">
        <p14:creationId xmlns:p14="http://schemas.microsoft.com/office/powerpoint/2010/main" xmlns=""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pic>
        <p:nvPicPr>
          <p:cNvPr id="8" name="Picture 2"/>
          <p:cNvPicPr>
            <a:picLocks noChangeAspect="1" noChangeArrowheads="1"/>
          </p:cNvPicPr>
          <p:nvPr userDrawn="1"/>
        </p:nvPicPr>
        <p:blipFill>
          <a:blip r:embed="rId13" cstate="print"/>
          <a:srcRect/>
          <a:stretch>
            <a:fillRect/>
          </a:stretch>
        </p:blipFill>
        <p:spPr bwMode="auto">
          <a:xfrm>
            <a:off x="8964911" y="6311902"/>
            <a:ext cx="2915940" cy="508405"/>
          </a:xfrm>
          <a:prstGeom prst="rect">
            <a:avLst/>
          </a:prstGeom>
          <a:noFill/>
          <a:ln w="9525">
            <a:noFill/>
            <a:miter lim="800000"/>
            <a:headEnd/>
            <a:tailEnd/>
          </a:ln>
        </p:spPr>
      </p:pic>
      <p:cxnSp>
        <p:nvCxnSpPr>
          <p:cNvPr id="10" name="Straight Connector 10"/>
          <p:cNvCxnSpPr/>
          <p:nvPr userDrawn="1"/>
        </p:nvCxnSpPr>
        <p:spPr>
          <a:xfrm>
            <a:off x="-11575" y="6303500"/>
            <a:ext cx="12204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a:solidFill>
                  <a:srgbClr val="595959"/>
                </a:solidFill>
                <a:latin typeface="Agency FB" pitchFamily="34" charset="0"/>
                <a:cs typeface="Times New Roman" pitchFamily="18" charset="0"/>
              </a:rPr>
              <a:t>“Coordinated Response to Child Abuse &amp; Neglect via Minimum Data Set: </a:t>
            </a:r>
            <a:r>
              <a:rPr lang="en-US" sz="1000" i="1" dirty="0">
                <a:solidFill>
                  <a:srgbClr val="595959"/>
                </a:solidFill>
                <a:latin typeface="Agency FB" pitchFamily="34" charset="0"/>
                <a:cs typeface="Times New Roman" pitchFamily="18" charset="0"/>
              </a:rPr>
              <a:t>from planning to practice</a:t>
            </a:r>
            <a:r>
              <a:rPr lang="en-US" sz="1000" dirty="0">
                <a:solidFill>
                  <a:srgbClr val="595959"/>
                </a:solidFill>
                <a:latin typeface="Agency FB" pitchFamily="34" charset="0"/>
                <a:cs typeface="Times New Roman" pitchFamily="18" charset="0"/>
              </a:rPr>
              <a:t>” [GA</a:t>
            </a:r>
            <a:r>
              <a:rPr lang="en-US" sz="1000" baseline="0" dirty="0">
                <a:solidFill>
                  <a:srgbClr val="595959"/>
                </a:solidFill>
                <a:latin typeface="Agency FB" pitchFamily="34" charset="0"/>
                <a:cs typeface="Times New Roman" pitchFamily="18" charset="0"/>
              </a:rPr>
              <a:t> </a:t>
            </a:r>
            <a:r>
              <a:rPr lang="en-US" sz="1000" baseline="0" dirty="0" err="1">
                <a:solidFill>
                  <a:srgbClr val="595959"/>
                </a:solidFill>
                <a:latin typeface="Agency FB" pitchFamily="34" charset="0"/>
                <a:cs typeface="Times New Roman" pitchFamily="18" charset="0"/>
              </a:rPr>
              <a:t>Nr</a:t>
            </a:r>
            <a:r>
              <a:rPr lang="en-US" sz="1000" dirty="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n-US" sz="1000" b="1" dirty="0">
                <a:solidFill>
                  <a:schemeClr val="accent1"/>
                </a:solidFill>
                <a:latin typeface="Agency FB" pitchFamily="34" charset="0"/>
                <a:cs typeface="Times New Roman" pitchFamily="18" charset="0"/>
              </a:rPr>
              <a:t>CAN-MDS Operators Seminar</a:t>
            </a:r>
            <a:endParaRPr lang="en-US" sz="1400" b="1" dirty="0">
              <a:solidFill>
                <a:schemeClr val="accent1"/>
              </a:solidFill>
            </a:endParaRPr>
          </a:p>
        </p:txBody>
      </p:sp>
      <p:pic>
        <p:nvPicPr>
          <p:cNvPr id="14" name="Picture 13"/>
          <p:cNvPicPr>
            <a:picLocks noChangeAspect="1"/>
          </p:cNvPicPr>
          <p:nvPr userDrawn="1"/>
        </p:nvPicPr>
        <p:blipFill>
          <a:blip r:embed="rId14" cstate="print"/>
          <a:stretch>
            <a:fillRect/>
          </a:stretch>
        </p:blipFill>
        <p:spPr>
          <a:xfrm>
            <a:off x="1769420" y="6464922"/>
            <a:ext cx="471335" cy="312397"/>
          </a:xfrm>
          <a:prstGeom prst="rect">
            <a:avLst/>
          </a:prstGeom>
        </p:spPr>
      </p:pic>
      <p:sp>
        <p:nvSpPr>
          <p:cNvPr id="15" name="Rectangle 14"/>
          <p:cNvSpPr/>
          <p:nvPr userDrawn="1"/>
        </p:nvSpPr>
        <p:spPr>
          <a:xfrm>
            <a:off x="177800" y="6362700"/>
            <a:ext cx="1511300" cy="4064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a:solidFill>
                  <a:srgbClr val="FF0000"/>
                </a:solidFill>
              </a:rPr>
              <a:t>Your logo</a:t>
            </a:r>
            <a:endParaRPr lang="el-GR" dirty="0">
              <a:solidFill>
                <a:srgbClr val="FF0000"/>
              </a:solidFill>
            </a:endParaRPr>
          </a:p>
        </p:txBody>
      </p:sp>
    </p:spTree>
    <p:extLst>
      <p:ext uri="{BB962C8B-B14F-4D97-AF65-F5344CB8AC3E}">
        <p14:creationId xmlns:p14="http://schemas.microsoft.com/office/powerpoint/2010/main" xmlns=""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ro-RO" sz="4000" dirty="0">
                <a:latin typeface="Segoe UI Light" pitchFamily="34" charset="0"/>
                <a:cs typeface="Segoe UI Light" pitchFamily="34" charset="0"/>
              </a:rPr>
              <a:t>Pilotarea CAN-MDS</a:t>
            </a:r>
            <a:endParaRPr lang="el-GR" sz="4000" dirty="0">
              <a:latin typeface="Segoe UI Light" pitchFamily="34" charset="0"/>
              <a:cs typeface="Segoe UI Light" pitchFamily="34" charset="0"/>
            </a:endParaRPr>
          </a:p>
        </p:txBody>
      </p:sp>
      <p:sp>
        <p:nvSpPr>
          <p:cNvPr id="3" name="Subtitle 2"/>
          <p:cNvSpPr>
            <a:spLocks noGrp="1"/>
          </p:cNvSpPr>
          <p:nvPr>
            <p:ph type="subTitle" idx="1"/>
          </p:nvPr>
        </p:nvSpPr>
        <p:spPr>
          <a:xfrm>
            <a:off x="945266" y="3602038"/>
            <a:ext cx="10316901" cy="1655762"/>
          </a:xfrm>
        </p:spPr>
        <p:txBody>
          <a:bodyPr>
            <a:noAutofit/>
          </a:bodyPr>
          <a:lstStyle/>
          <a:p>
            <a:endParaRPr lang="en-US" dirty="0">
              <a:solidFill>
                <a:schemeClr val="bg1">
                  <a:lumMod val="50000"/>
                </a:schemeClr>
              </a:solidFill>
              <a:latin typeface="Segoe UI Black" panose="020B0A02040204020203" pitchFamily="34" charset="0"/>
              <a:ea typeface="Segoe UI Black" panose="020B0A02040204020203" pitchFamily="34" charset="0"/>
              <a:cs typeface="+mj-cs"/>
            </a:endParaRPr>
          </a:p>
          <a:p>
            <a:r>
              <a:rPr lang="ro-RO" dirty="0">
                <a:solidFill>
                  <a:schemeClr val="tx1">
                    <a:lumMod val="50000"/>
                    <a:lumOff val="50000"/>
                  </a:schemeClr>
                </a:solidFill>
              </a:rPr>
              <a:t>Așteptările operatorilor și așteptările de la operatori</a:t>
            </a:r>
            <a:endParaRPr lang="en-US" dirty="0">
              <a:solidFill>
                <a:schemeClr val="tx1">
                  <a:lumMod val="50000"/>
                  <a:lumOff val="50000"/>
                </a:schemeClr>
              </a:solidFill>
            </a:endParaRPr>
          </a:p>
        </p:txBody>
      </p:sp>
      <p:pic>
        <p:nvPicPr>
          <p:cNvPr id="4" name="Picture 1" descr="siglaFONPCRO">
            <a:extLst>
              <a:ext uri="{FF2B5EF4-FFF2-40B4-BE49-F238E27FC236}">
                <a16:creationId xmlns:a16="http://schemas.microsoft.com/office/drawing/2014/main" xmlns="" id="{F830D1A3-60F0-41DC-8B2E-593F4BA6FA7E}"/>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extLst>
      <p:ext uri="{BB962C8B-B14F-4D97-AF65-F5344CB8AC3E}">
        <p14:creationId xmlns:p14="http://schemas.microsoft.com/office/powerpoint/2010/main" xmlns="" val="2950040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246280" cy="4001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17" tIns="60958" rIns="121917" bIns="60958"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71531" y="2815333"/>
            <a:ext cx="1371600" cy="90170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3382395" y="2777710"/>
            <a:ext cx="6842064" cy="1277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21917" tIns="60958" rIns="121917" bIns="60958" numCol="1" anchor="ctr" anchorCtr="0" compatLnSpc="1">
            <a:prstTxWarp prst="textNoShape">
              <a:avLst/>
            </a:prstTxWarp>
            <a:spAutoFit/>
          </a:bodyPr>
          <a:lstStyle/>
          <a:p>
            <a:pPr lvl="0" algn="just" eaLnBrk="0" fontAlgn="base" hangingPunct="0">
              <a:spcBef>
                <a:spcPct val="0"/>
              </a:spcBef>
              <a:spcAft>
                <a:spcPct val="0"/>
              </a:spcAft>
            </a:pP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5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lang="en-GB" altLang="el-GR" sz="2400" dirty="0" smtClean="0">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Important:</a:t>
            </a:r>
            <a:endParaRPr lang="en-US" dirty="0"/>
          </a:p>
        </p:txBody>
      </p:sp>
      <p:sp>
        <p:nvSpPr>
          <p:cNvPr id="3" name="Content Placeholder 2"/>
          <p:cNvSpPr>
            <a:spLocks noGrp="1"/>
          </p:cNvSpPr>
          <p:nvPr>
            <p:ph idx="1"/>
          </p:nvPr>
        </p:nvSpPr>
        <p:spPr/>
        <p:txBody>
          <a:bodyPr/>
          <a:lstStyle/>
          <a:p>
            <a:r>
              <a:rPr lang="ro-RO" i="1" dirty="0">
                <a:ea typeface="Times New Roman" pitchFamily="18" charset="0"/>
              </a:rPr>
              <a:t>Rezumat- obiective CAN-SMD</a:t>
            </a:r>
            <a:endParaRPr lang="en-US" i="1" dirty="0">
              <a:ea typeface="Times New Roman" pitchFamily="18" charset="0"/>
            </a:endParaRPr>
          </a:p>
          <a:p>
            <a:pPr lvl="0"/>
            <a:r>
              <a:rPr lang="ro-RO" i="1" dirty="0">
                <a:ea typeface="Times New Roman" pitchFamily="18" charset="0"/>
              </a:rPr>
              <a:t>Care sunt așteptările privind contribuția la sistemul CAN-SMD de la operatori </a:t>
            </a:r>
          </a:p>
          <a:p>
            <a:pPr lvl="0"/>
            <a:r>
              <a:rPr lang="ro-RO" i="1" dirty="0">
                <a:ea typeface="Times New Roman" pitchFamily="18" charset="0"/>
              </a:rPr>
              <a:t>Ce oferă CAN-SMD profesioniștilor- operatori</a:t>
            </a:r>
            <a:endParaRPr lang="en-US" dirty="0"/>
          </a:p>
        </p:txBody>
      </p:sp>
      <p:pic>
        <p:nvPicPr>
          <p:cNvPr id="4" name="Picture 1" descr="siglaFONPCRO">
            <a:extLst>
              <a:ext uri="{FF2B5EF4-FFF2-40B4-BE49-F238E27FC236}">
                <a16:creationId xmlns:a16="http://schemas.microsoft.com/office/drawing/2014/main" xmlns="" id="{DADF2381-DC48-4494-B782-FFB1F1849C86}"/>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391894" y="2248224"/>
            <a:ext cx="2775855" cy="3139321"/>
          </a:xfrm>
          <a:prstGeom prst="rect">
            <a:avLst/>
          </a:prstGeom>
          <a:solidFill>
            <a:schemeClr val="tx2">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
                <a:schemeClr val="accent1"/>
              </a:buClr>
              <a:buSzTx/>
              <a:tabLst/>
            </a:pPr>
            <a:r>
              <a:rPr kumimoji="0" lang="ro-RO" sz="2200" b="1" i="0" u="none" strike="noStrike" cap="none" normalizeH="0" baseline="0" dirty="0">
                <a:ln>
                  <a:noFill/>
                </a:ln>
                <a:solidFill>
                  <a:schemeClr val="accent1">
                    <a:lumMod val="75000"/>
                  </a:schemeClr>
                </a:solidFill>
                <a:effectLst/>
                <a:latin typeface="Segoe UI Light" panose="020B0502040204020203" pitchFamily="34" charset="0"/>
                <a:ea typeface="Times New Roman" pitchFamily="18" charset="0"/>
                <a:cs typeface="Segoe UI Light" panose="020B0502040204020203" pitchFamily="34" charset="0"/>
              </a:rPr>
              <a:t>Pentru măsurarea periodică a incidenței CAN și a formelor specifice de abuz și neglijare,</a:t>
            </a:r>
            <a:r>
              <a:rPr kumimoji="0" lang="ro-RO" sz="2200" b="1" i="0" u="none" strike="noStrike" cap="none" normalizeH="0" dirty="0">
                <a:ln>
                  <a:noFill/>
                </a:ln>
                <a:solidFill>
                  <a:schemeClr val="accent1">
                    <a:lumMod val="75000"/>
                  </a:schemeClr>
                </a:solidFill>
                <a:effectLst/>
                <a:latin typeface="Segoe UI Light" panose="020B0502040204020203" pitchFamily="34" charset="0"/>
                <a:ea typeface="Times New Roman" pitchFamily="18" charset="0"/>
                <a:cs typeface="Segoe UI Light" panose="020B0502040204020203" pitchFamily="34" charset="0"/>
              </a:rPr>
              <a:t> a caracteristicilor familiei/tutorilor, a modului cum intervin sectoarele implicate</a:t>
            </a:r>
            <a:endParaRPr kumimoji="0" lang="en-US" sz="2200" b="1" i="0" u="none" strike="noStrike" cap="none" normalizeH="0" baseline="0" dirty="0">
              <a:ln>
                <a:noFill/>
              </a:ln>
              <a:solidFill>
                <a:schemeClr val="accent1">
                  <a:lumMod val="75000"/>
                </a:schemeClr>
              </a:solidFill>
              <a:effectLst/>
              <a:latin typeface="Segoe UI Light" panose="020B0502040204020203" pitchFamily="34" charset="0"/>
              <a:cs typeface="Segoe UI Light" panose="020B0502040204020203" pitchFamily="34" charset="0"/>
            </a:endParaRPr>
          </a:p>
        </p:txBody>
      </p:sp>
      <p:sp>
        <p:nvSpPr>
          <p:cNvPr id="5" name="Rectangle 4"/>
          <p:cNvSpPr/>
          <p:nvPr/>
        </p:nvSpPr>
        <p:spPr>
          <a:xfrm>
            <a:off x="375567" y="174558"/>
            <a:ext cx="11576954" cy="584775"/>
          </a:xfrm>
          <a:prstGeom prst="rect">
            <a:avLst/>
          </a:prstGeom>
        </p:spPr>
        <p:txBody>
          <a:bodyPr wrap="square">
            <a:spAutoFit/>
          </a:bodyPr>
          <a:lstStyle/>
          <a:p>
            <a:pPr lvl="0" fontAlgn="base">
              <a:spcBef>
                <a:spcPct val="0"/>
              </a:spcBef>
              <a:spcAft>
                <a:spcPct val="0"/>
              </a:spcAft>
            </a:pPr>
            <a:r>
              <a:rPr lang="ro-RO" sz="3200" dirty="0">
                <a:latin typeface="Segoe UI Black" pitchFamily="34" charset="0"/>
                <a:ea typeface="Segoe UI Black" pitchFamily="34" charset="0"/>
                <a:cs typeface="Arial" pitchFamily="34" charset="0"/>
              </a:rPr>
              <a:t>Rezumat obiective CAN-SMD</a:t>
            </a:r>
            <a:endParaRPr lang="en-US" sz="3200" dirty="0">
              <a:latin typeface="Segoe UI Black" pitchFamily="34" charset="0"/>
              <a:ea typeface="Segoe UI Black" pitchFamily="34" charset="0"/>
              <a:cs typeface="Arial" pitchFamily="34" charset="0"/>
            </a:endParaRPr>
          </a:p>
        </p:txBody>
      </p:sp>
      <p:sp>
        <p:nvSpPr>
          <p:cNvPr id="4" name="Rectangle 3"/>
          <p:cNvSpPr/>
          <p:nvPr/>
        </p:nvSpPr>
        <p:spPr>
          <a:xfrm>
            <a:off x="402776" y="803507"/>
            <a:ext cx="11304814" cy="461665"/>
          </a:xfrm>
          <a:prstGeom prst="rect">
            <a:avLst/>
          </a:prstGeom>
        </p:spPr>
        <p:txBody>
          <a:bodyPr wrap="square">
            <a:spAutoFit/>
          </a:bodyPr>
          <a:lstStyle/>
          <a:p>
            <a:pPr lvl="0" eaLnBrk="0" fontAlgn="base" hangingPunct="0">
              <a:spcBef>
                <a:spcPct val="0"/>
              </a:spcBef>
              <a:spcAft>
                <a:spcPct val="0"/>
              </a:spcAft>
            </a:pPr>
            <a:r>
              <a:rPr lang="en-US" sz="2400" dirty="0" err="1">
                <a:latin typeface="Segoe UI Light" panose="020B0502040204020203" pitchFamily="34" charset="0"/>
                <a:ea typeface="Times New Roman" pitchFamily="18" charset="0"/>
                <a:cs typeface="Segoe UI Light" panose="020B0502040204020203" pitchFamily="34" charset="0"/>
              </a:rPr>
              <a:t>Dat</a:t>
            </a:r>
            <a:r>
              <a:rPr lang="ro-RO" sz="2400" dirty="0">
                <a:latin typeface="Segoe UI Light" panose="020B0502040204020203" pitchFamily="34" charset="0"/>
                <a:ea typeface="Times New Roman" pitchFamily="18" charset="0"/>
                <a:cs typeface="Segoe UI Light" panose="020B0502040204020203" pitchFamily="34" charset="0"/>
              </a:rPr>
              <a:t>ele colectate prin sistem pot fi folosite</a:t>
            </a:r>
            <a:r>
              <a:rPr lang="en-US" sz="2400" dirty="0">
                <a:latin typeface="Segoe UI Light" panose="020B0502040204020203" pitchFamily="34" charset="0"/>
                <a:ea typeface="Times New Roman" pitchFamily="18" charset="0"/>
                <a:cs typeface="Segoe UI Light" panose="020B0502040204020203" pitchFamily="34" charset="0"/>
              </a:rPr>
              <a:t>:</a:t>
            </a:r>
          </a:p>
        </p:txBody>
      </p:sp>
      <p:sp>
        <p:nvSpPr>
          <p:cNvPr id="6" name="Rectangle 1"/>
          <p:cNvSpPr>
            <a:spLocks noChangeArrowheads="1"/>
          </p:cNvSpPr>
          <p:nvPr/>
        </p:nvSpPr>
        <p:spPr bwMode="auto">
          <a:xfrm>
            <a:off x="3392719" y="1878893"/>
            <a:ext cx="2329541" cy="3139321"/>
          </a:xfrm>
          <a:prstGeom prst="rect">
            <a:avLst/>
          </a:prstGeom>
          <a:solidFill>
            <a:schemeClr val="accent1">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
                <a:schemeClr val="accent1"/>
              </a:buClr>
              <a:buSzTx/>
              <a:tabLst/>
            </a:pPr>
            <a:r>
              <a:rPr lang="ro-RO" sz="2200" b="1" dirty="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Pentru monitorizarea tendințelor privind maltratarea copiilor (caracteristici la nivel local, național și internațional)</a:t>
            </a:r>
            <a:endParaRPr kumimoji="0" lang="en-US" sz="2000" b="0" i="1" u="none" strike="noStrike" cap="none" normalizeH="0" baseline="0" dirty="0">
              <a:ln>
                <a:noFill/>
              </a:ln>
              <a:solidFill>
                <a:schemeClr val="tx1"/>
              </a:solidFill>
              <a:effectLst/>
              <a:latin typeface="Segoe UI Light" panose="020B0502040204020203" pitchFamily="34" charset="0"/>
              <a:cs typeface="Segoe UI Light" panose="020B0502040204020203" pitchFamily="34" charset="0"/>
            </a:endParaRPr>
          </a:p>
        </p:txBody>
      </p:sp>
      <p:sp>
        <p:nvSpPr>
          <p:cNvPr id="7" name="Rectangle 1"/>
          <p:cNvSpPr>
            <a:spLocks noChangeArrowheads="1"/>
          </p:cNvSpPr>
          <p:nvPr/>
        </p:nvSpPr>
        <p:spPr bwMode="auto">
          <a:xfrm>
            <a:off x="5947230" y="1417228"/>
            <a:ext cx="2024742" cy="2800767"/>
          </a:xfrm>
          <a:prstGeom prst="rect">
            <a:avLst/>
          </a:prstGeom>
          <a:solidFill>
            <a:schemeClr val="accent3">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
                <a:schemeClr val="accent1"/>
              </a:buClr>
              <a:buSzTx/>
              <a:tabLst/>
            </a:pPr>
            <a:r>
              <a:rPr lang="ro-RO" sz="2200" b="1" dirty="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Pentru a furniza indicii cu referire la noile tendințe privind CAN, categorii de copii aflate în situații de risc</a:t>
            </a:r>
            <a:endParaRPr kumimoji="0" lang="en-US" sz="2200" b="0" i="1" u="none" strike="noStrike" cap="none" normalizeH="0" baseline="0" dirty="0">
              <a:ln>
                <a:noFill/>
              </a:ln>
              <a:solidFill>
                <a:schemeClr val="tx1"/>
              </a:solidFill>
              <a:effectLst/>
              <a:latin typeface="Segoe UI Light" panose="020B0502040204020203" pitchFamily="34" charset="0"/>
              <a:cs typeface="Segoe UI Light" panose="020B0502040204020203" pitchFamily="34" charset="0"/>
            </a:endParaRPr>
          </a:p>
        </p:txBody>
      </p:sp>
      <p:sp>
        <p:nvSpPr>
          <p:cNvPr id="8" name="Rectangle 1"/>
          <p:cNvSpPr>
            <a:spLocks noChangeArrowheads="1"/>
          </p:cNvSpPr>
          <p:nvPr/>
        </p:nvSpPr>
        <p:spPr bwMode="auto">
          <a:xfrm>
            <a:off x="8196942" y="1986614"/>
            <a:ext cx="3739243" cy="3477875"/>
          </a:xfrm>
          <a:prstGeom prst="rect">
            <a:avLst/>
          </a:prstGeom>
          <a:solidFill>
            <a:schemeClr val="accent3">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
                <a:schemeClr val="accent1"/>
              </a:buClr>
              <a:buSzTx/>
              <a:tabLst/>
            </a:pPr>
            <a:r>
              <a:rPr kumimoji="0" lang="ro-RO" sz="2200" b="1" i="0" u="none" strike="noStrike" cap="none" normalizeH="0" baseline="0" dirty="0">
                <a:ln>
                  <a:noFill/>
                </a:ln>
                <a:solidFill>
                  <a:schemeClr val="accent1">
                    <a:lumMod val="75000"/>
                  </a:schemeClr>
                </a:solidFill>
                <a:effectLst/>
                <a:latin typeface="Segoe UI Light" panose="020B0502040204020203" pitchFamily="34" charset="0"/>
                <a:ea typeface="Times New Roman" pitchFamily="18" charset="0"/>
                <a:cs typeface="Segoe UI Light" panose="020B0502040204020203" pitchFamily="34" charset="0"/>
              </a:rPr>
              <a:t>Pentru a fi folosit ca bază pentru</a:t>
            </a:r>
            <a:r>
              <a:rPr kumimoji="0" lang="ro-RO" sz="2200" b="1" i="0" u="none" strike="noStrike" cap="none" normalizeH="0" dirty="0">
                <a:ln>
                  <a:noFill/>
                </a:ln>
                <a:solidFill>
                  <a:schemeClr val="accent1">
                    <a:lumMod val="75000"/>
                  </a:schemeClr>
                </a:solidFill>
                <a:effectLst/>
                <a:latin typeface="Segoe UI Light" panose="020B0502040204020203" pitchFamily="34" charset="0"/>
                <a:ea typeface="Times New Roman" pitchFamily="18" charset="0"/>
                <a:cs typeface="Segoe UI Light" panose="020B0502040204020203" pitchFamily="34" charset="0"/>
              </a:rPr>
              <a:t> evaluarea nevoilor serviciilor privind CAN, </a:t>
            </a:r>
            <a:r>
              <a:rPr kumimoji="0" lang="ro-RO" sz="2200" b="1" i="0" u="none" strike="noStrike" cap="none" normalizeH="0" dirty="0" err="1">
                <a:ln>
                  <a:noFill/>
                </a:ln>
                <a:solidFill>
                  <a:schemeClr val="accent1">
                    <a:lumMod val="75000"/>
                  </a:schemeClr>
                </a:solidFill>
                <a:effectLst/>
                <a:latin typeface="Segoe UI Light" panose="020B0502040204020203" pitchFamily="34" charset="0"/>
                <a:ea typeface="Times New Roman" pitchFamily="18" charset="0"/>
                <a:cs typeface="Segoe UI Light" panose="020B0502040204020203" pitchFamily="34" charset="0"/>
              </a:rPr>
              <a:t>eficienșei</a:t>
            </a:r>
            <a:r>
              <a:rPr kumimoji="0" lang="ro-RO" sz="2200" b="1" i="0" u="none" strike="noStrike" cap="none" normalizeH="0" dirty="0">
                <a:ln>
                  <a:noFill/>
                </a:ln>
                <a:solidFill>
                  <a:schemeClr val="accent1">
                    <a:lumMod val="75000"/>
                  </a:schemeClr>
                </a:solidFill>
                <a:effectLst/>
                <a:latin typeface="Segoe UI Light" panose="020B0502040204020203" pitchFamily="34" charset="0"/>
                <a:ea typeface="Times New Roman" pitchFamily="18" charset="0"/>
                <a:cs typeface="Segoe UI Light" panose="020B0502040204020203" pitchFamily="34" charset="0"/>
              </a:rPr>
              <a:t> practicilor de prevenire a CAN (inclusiv identificarea de bune practici), eficienței politicilor de prevenire (pentru planificarea și ela</a:t>
            </a:r>
            <a:r>
              <a:rPr lang="ro-RO" sz="2200" b="1" dirty="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borarea unor alte politici și/sau legi)</a:t>
            </a:r>
            <a:endParaRPr kumimoji="0" lang="en-US" sz="2200" b="1" i="0" u="none" strike="noStrike" cap="none" normalizeH="0" baseline="0" dirty="0">
              <a:ln>
                <a:noFill/>
              </a:ln>
              <a:solidFill>
                <a:schemeClr val="accent1">
                  <a:lumMod val="75000"/>
                </a:schemeClr>
              </a:solidFill>
              <a:effectLst/>
              <a:latin typeface="Segoe UI Light" panose="020B0502040204020203" pitchFamily="34" charset="0"/>
              <a:cs typeface="Segoe UI Light" panose="020B0502040204020203" pitchFamily="34" charset="0"/>
            </a:endParaRPr>
          </a:p>
        </p:txBody>
      </p:sp>
      <p:pic>
        <p:nvPicPr>
          <p:cNvPr id="9" name="Picture 1" descr="siglaFONPCRO">
            <a:extLst>
              <a:ext uri="{FF2B5EF4-FFF2-40B4-BE49-F238E27FC236}">
                <a16:creationId xmlns:a16="http://schemas.microsoft.com/office/drawing/2014/main" xmlns="" id="{A07FB7E3-F921-42C1-A913-99916F92865D}"/>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5"/>
                                        </p:tgtEl>
                                        <p:attrNameLst>
                                          <p:attrName>style.visibility</p:attrName>
                                        </p:attrNameLst>
                                      </p:cBhvr>
                                      <p:to>
                                        <p:strVal val="visible"/>
                                      </p:to>
                                    </p:set>
                                    <p:anim calcmode="lin" valueType="num">
                                      <p:cBhvr additive="base">
                                        <p:cTn id="7" dur="500" fill="hold"/>
                                        <p:tgtEl>
                                          <p:spTgt spid="6145"/>
                                        </p:tgtEl>
                                        <p:attrNameLst>
                                          <p:attrName>ppt_x</p:attrName>
                                        </p:attrNameLst>
                                      </p:cBhvr>
                                      <p:tavLst>
                                        <p:tav tm="0">
                                          <p:val>
                                            <p:strVal val="#ppt_x"/>
                                          </p:val>
                                        </p:tav>
                                        <p:tav tm="100000">
                                          <p:val>
                                            <p:strVal val="#ppt_x"/>
                                          </p:val>
                                        </p:tav>
                                      </p:tavLst>
                                    </p:anim>
                                    <p:anim calcmode="lin" valueType="num">
                                      <p:cBhvr additive="base">
                                        <p:cTn id="8" dur="500" fill="hold"/>
                                        <p:tgtEl>
                                          <p:spTgt spid="614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P spid="6"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1273628" y="1759512"/>
            <a:ext cx="9731829" cy="3847207"/>
          </a:xfrm>
          <a:prstGeom prst="rect">
            <a:avLst/>
          </a:prstGeom>
          <a:solidFill>
            <a:schemeClr val="accent1">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1" u="none" strike="noStrike" cap="none" normalizeH="0" baseline="0" dirty="0">
              <a:ln>
                <a:noFill/>
              </a:ln>
              <a:solidFill>
                <a:srgbClr val="4F81BD"/>
              </a:solidFill>
              <a:effectLst/>
              <a:latin typeface="Segoe UI Light" panose="020B0502040204020203" pitchFamily="34" charset="0"/>
              <a:ea typeface="Times New Roman" pitchFamily="18" charset="0"/>
              <a:cs typeface="Segoe UI Light" panose="020B0502040204020203"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o-RO" sz="2800" b="1" u="none" strike="noStrike" cap="none" normalizeH="0" baseline="0" dirty="0">
                <a:ln>
                  <a:noFill/>
                </a:ln>
                <a:solidFill>
                  <a:srgbClr val="4F81BD"/>
                </a:solidFill>
                <a:effectLst/>
                <a:latin typeface="Segoe UI Light" panose="020B0502040204020203" pitchFamily="34" charset="0"/>
                <a:ea typeface="Times New Roman" pitchFamily="18" charset="0"/>
                <a:cs typeface="Segoe UI Light" panose="020B0502040204020203" pitchFamily="34" charset="0"/>
              </a:rPr>
              <a:t>Cum poate contribui un operator</a:t>
            </a:r>
            <a:endParaRPr kumimoji="0" lang="en-US" sz="2800" b="1" u="none" strike="noStrike" cap="none" normalizeH="0" baseline="0" dirty="0">
              <a:ln>
                <a:noFill/>
              </a:ln>
              <a:solidFill>
                <a:srgbClr val="4F81BD"/>
              </a:solidFill>
              <a:effectLst/>
              <a:latin typeface="Segoe UI Light" panose="020B0502040204020203" pitchFamily="34" charset="0"/>
              <a:ea typeface="Times New Roman" pitchFamily="18" charset="0"/>
              <a:cs typeface="Segoe UI Light" panose="020B0502040204020203"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u="none" strike="noStrike" cap="none" normalizeH="0" baseline="0" dirty="0">
              <a:ln>
                <a:noFill/>
              </a:ln>
              <a:solidFill>
                <a:schemeClr val="tx1"/>
              </a:solidFill>
              <a:effectLst/>
              <a:latin typeface="Segoe UI Light" panose="020B0502040204020203" pitchFamily="34" charset="0"/>
              <a:cs typeface="Segoe UI Light" panose="020B0502040204020203" pitchFamily="34" charset="0"/>
            </a:endParaRPr>
          </a:p>
          <a:p>
            <a:pPr marL="342900" marR="0" lvl="0" indent="-342900" algn="ctr"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ro-RO" sz="2800" b="0"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Să înregistreze noi incidente CAN pentru noi cazuri identificate</a:t>
            </a:r>
            <a:r>
              <a:rPr kumimoji="0" lang="ro-RO" sz="2800" b="0" u="none" strike="noStrike" cap="none" normalizeH="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sau în </a:t>
            </a:r>
            <a:r>
              <a:rPr lang="ro-RO" sz="2800" dirty="0">
                <a:latin typeface="Segoe UI Light" panose="020B0502040204020203" pitchFamily="34" charset="0"/>
                <a:ea typeface="Calibri" pitchFamily="34" charset="0"/>
                <a:cs typeface="Segoe UI Light" panose="020B0502040204020203" pitchFamily="34" charset="0"/>
              </a:rPr>
              <a:t>u</a:t>
            </a:r>
            <a:r>
              <a:rPr kumimoji="0" lang="ro-RO" sz="2800" b="0" u="none" strike="noStrike" cap="none" normalizeH="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rma unui raport</a:t>
            </a:r>
            <a:endParaRPr kumimoji="0" lang="en-US" sz="2800" b="0"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endParaRPr>
          </a:p>
          <a:p>
            <a:pPr marL="342900" marR="0" lvl="0" indent="-342900" algn="ctr"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ro-RO" sz="2800" b="0"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Să adauge date pentru noi incidente în</a:t>
            </a:r>
            <a:r>
              <a:rPr kumimoji="0" lang="ro-RO" sz="2800" b="0" u="none" strike="noStrike" cap="none" normalizeH="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cazuri deja cunoscute</a:t>
            </a:r>
            <a:endParaRPr kumimoji="0" lang="en-US" sz="2800" b="0"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endParaRPr>
          </a:p>
          <a:p>
            <a:pPr marL="342900" marR="0" lvl="0" indent="-342900" algn="ctr"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ro-RO" sz="2800" b="0"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Să actualizeze datele pentru cazuri deja înregistrate </a:t>
            </a:r>
            <a:r>
              <a:rPr kumimoji="0" lang="en-US" sz="2800" b="0"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(follow-up)</a:t>
            </a:r>
          </a:p>
          <a:p>
            <a:pPr marL="342900" marR="0" lvl="0" indent="-342900" algn="ctr"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endParaRPr lang="en-US" sz="2400" dirty="0">
              <a:latin typeface="Segoe UI Light" panose="020B0502040204020203" pitchFamily="34" charset="0"/>
              <a:cs typeface="Segoe UI Light" panose="020B0502040204020203" pitchFamily="34" charset="0"/>
            </a:endParaRPr>
          </a:p>
        </p:txBody>
      </p:sp>
      <p:sp>
        <p:nvSpPr>
          <p:cNvPr id="4" name="Rectangle 3"/>
          <p:cNvSpPr/>
          <p:nvPr/>
        </p:nvSpPr>
        <p:spPr>
          <a:xfrm>
            <a:off x="1180006" y="386835"/>
            <a:ext cx="10527579" cy="584775"/>
          </a:xfrm>
          <a:prstGeom prst="rect">
            <a:avLst/>
          </a:prstGeom>
        </p:spPr>
        <p:txBody>
          <a:bodyPr wrap="square">
            <a:spAutoFit/>
          </a:bodyPr>
          <a:lstStyle/>
          <a:p>
            <a:pPr lvl="0" fontAlgn="base">
              <a:spcBef>
                <a:spcPct val="0"/>
              </a:spcBef>
              <a:spcAft>
                <a:spcPct val="0"/>
              </a:spcAft>
            </a:pPr>
            <a:r>
              <a:rPr lang="ro-RO" sz="3200" b="1" dirty="0">
                <a:solidFill>
                  <a:srgbClr val="4F81BD"/>
                </a:solidFill>
                <a:latin typeface="Segoe UI Black" pitchFamily="34" charset="0"/>
                <a:ea typeface="Segoe UI Black" pitchFamily="34" charset="0"/>
                <a:cs typeface="Times New Roman" pitchFamily="18" charset="0"/>
              </a:rPr>
              <a:t>În timpul pilotării și după</a:t>
            </a:r>
            <a:r>
              <a:rPr lang="en-US" sz="3200" b="1" dirty="0">
                <a:solidFill>
                  <a:srgbClr val="4F81BD"/>
                </a:solidFill>
                <a:latin typeface="Segoe UI Black" pitchFamily="34" charset="0"/>
                <a:ea typeface="Segoe UI Black" pitchFamily="34" charset="0"/>
                <a:cs typeface="Times New Roman" pitchFamily="18" charset="0"/>
              </a:rPr>
              <a:t>…</a:t>
            </a:r>
            <a:endParaRPr lang="en-US" sz="3200" dirty="0">
              <a:latin typeface="Segoe UI Black" pitchFamily="34" charset="0"/>
              <a:ea typeface="Segoe UI Black" pitchFamily="34" charset="0"/>
              <a:cs typeface="Arial" pitchFamily="34" charset="0"/>
            </a:endParaRPr>
          </a:p>
        </p:txBody>
      </p:sp>
      <p:pic>
        <p:nvPicPr>
          <p:cNvPr id="5" name="Picture 1" descr="siglaFONPCRO">
            <a:extLst>
              <a:ext uri="{FF2B5EF4-FFF2-40B4-BE49-F238E27FC236}">
                <a16:creationId xmlns:a16="http://schemas.microsoft.com/office/drawing/2014/main" xmlns="" id="{6D012624-F14A-4252-B3B6-4E304814F43C}"/>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2529">
                                            <p:bg/>
                                          </p:spTgt>
                                        </p:tgtEl>
                                        <p:attrNameLst>
                                          <p:attrName>style.visibility</p:attrName>
                                        </p:attrNameLst>
                                      </p:cBhvr>
                                      <p:to>
                                        <p:strVal val="visible"/>
                                      </p:to>
                                    </p:set>
                                    <p:anim calcmode="lin" valueType="num">
                                      <p:cBhvr>
                                        <p:cTn id="7" dur="500" fill="hold"/>
                                        <p:tgtEl>
                                          <p:spTgt spid="22529">
                                            <p:bg/>
                                          </p:spTgt>
                                        </p:tgtEl>
                                        <p:attrNameLst>
                                          <p:attrName>ppt_w</p:attrName>
                                        </p:attrNameLst>
                                      </p:cBhvr>
                                      <p:tavLst>
                                        <p:tav tm="0">
                                          <p:val>
                                            <p:fltVal val="0"/>
                                          </p:val>
                                        </p:tav>
                                        <p:tav tm="100000">
                                          <p:val>
                                            <p:strVal val="#ppt_w"/>
                                          </p:val>
                                        </p:tav>
                                      </p:tavLst>
                                    </p:anim>
                                    <p:anim calcmode="lin" valueType="num">
                                      <p:cBhvr>
                                        <p:cTn id="8" dur="500" fill="hold"/>
                                        <p:tgtEl>
                                          <p:spTgt spid="22529">
                                            <p:bg/>
                                          </p:spTgt>
                                        </p:tgtEl>
                                        <p:attrNameLst>
                                          <p:attrName>ppt_h</p:attrName>
                                        </p:attrNameLst>
                                      </p:cBhvr>
                                      <p:tavLst>
                                        <p:tav tm="0">
                                          <p:val>
                                            <p:fltVal val="0"/>
                                          </p:val>
                                        </p:tav>
                                        <p:tav tm="100000">
                                          <p:val>
                                            <p:strVal val="#ppt_h"/>
                                          </p:val>
                                        </p:tav>
                                      </p:tavLst>
                                    </p:anim>
                                    <p:animEffect transition="in" filter="fade">
                                      <p:cBhvr>
                                        <p:cTn id="9" dur="500"/>
                                        <p:tgtEl>
                                          <p:spTgt spid="22529">
                                            <p:bg/>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2529">
                                            <p:txEl>
                                              <p:pRg st="1" end="1"/>
                                            </p:txEl>
                                          </p:spTgt>
                                        </p:tgtEl>
                                        <p:attrNameLst>
                                          <p:attrName>style.visibility</p:attrName>
                                        </p:attrNameLst>
                                      </p:cBhvr>
                                      <p:to>
                                        <p:strVal val="visible"/>
                                      </p:to>
                                    </p:set>
                                    <p:anim calcmode="lin" valueType="num">
                                      <p:cBhvr>
                                        <p:cTn id="14" dur="500" fill="hold"/>
                                        <p:tgtEl>
                                          <p:spTgt spid="22529">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22529">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22529">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2529">
                                            <p:txEl>
                                              <p:pRg st="3" end="3"/>
                                            </p:txEl>
                                          </p:spTgt>
                                        </p:tgtEl>
                                        <p:attrNameLst>
                                          <p:attrName>style.visibility</p:attrName>
                                        </p:attrNameLst>
                                      </p:cBhvr>
                                      <p:to>
                                        <p:strVal val="visible"/>
                                      </p:to>
                                    </p:set>
                                    <p:anim calcmode="lin" valueType="num">
                                      <p:cBhvr>
                                        <p:cTn id="21" dur="500" fill="hold"/>
                                        <p:tgtEl>
                                          <p:spTgt spid="22529">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22529">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22529">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22529">
                                            <p:txEl>
                                              <p:pRg st="4" end="4"/>
                                            </p:txEl>
                                          </p:spTgt>
                                        </p:tgtEl>
                                        <p:attrNameLst>
                                          <p:attrName>style.visibility</p:attrName>
                                        </p:attrNameLst>
                                      </p:cBhvr>
                                      <p:to>
                                        <p:strVal val="visible"/>
                                      </p:to>
                                    </p:set>
                                    <p:anim calcmode="lin" valueType="num">
                                      <p:cBhvr>
                                        <p:cTn id="28" dur="500" fill="hold"/>
                                        <p:tgtEl>
                                          <p:spTgt spid="22529">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22529">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22529">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22529">
                                            <p:txEl>
                                              <p:pRg st="5" end="5"/>
                                            </p:txEl>
                                          </p:spTgt>
                                        </p:tgtEl>
                                        <p:attrNameLst>
                                          <p:attrName>style.visibility</p:attrName>
                                        </p:attrNameLst>
                                      </p:cBhvr>
                                      <p:to>
                                        <p:strVal val="visible"/>
                                      </p:to>
                                    </p:set>
                                    <p:anim calcmode="lin" valueType="num">
                                      <p:cBhvr>
                                        <p:cTn id="35" dur="500" fill="hold"/>
                                        <p:tgtEl>
                                          <p:spTgt spid="22529">
                                            <p:txEl>
                                              <p:pRg st="5" end="5"/>
                                            </p:txEl>
                                          </p:spTgt>
                                        </p:tgtEl>
                                        <p:attrNameLst>
                                          <p:attrName>ppt_w</p:attrName>
                                        </p:attrNameLst>
                                      </p:cBhvr>
                                      <p:tavLst>
                                        <p:tav tm="0">
                                          <p:val>
                                            <p:fltVal val="0"/>
                                          </p:val>
                                        </p:tav>
                                        <p:tav tm="100000">
                                          <p:val>
                                            <p:strVal val="#ppt_w"/>
                                          </p:val>
                                        </p:tav>
                                      </p:tavLst>
                                    </p:anim>
                                    <p:anim calcmode="lin" valueType="num">
                                      <p:cBhvr>
                                        <p:cTn id="36" dur="500" fill="hold"/>
                                        <p:tgtEl>
                                          <p:spTgt spid="22529">
                                            <p:txEl>
                                              <p:pRg st="5" end="5"/>
                                            </p:txEl>
                                          </p:spTgt>
                                        </p:tgtEl>
                                        <p:attrNameLst>
                                          <p:attrName>ppt_h</p:attrName>
                                        </p:attrNameLst>
                                      </p:cBhvr>
                                      <p:tavLst>
                                        <p:tav tm="0">
                                          <p:val>
                                            <p:fltVal val="0"/>
                                          </p:val>
                                        </p:tav>
                                        <p:tav tm="100000">
                                          <p:val>
                                            <p:strVal val="#ppt_h"/>
                                          </p:val>
                                        </p:tav>
                                      </p:tavLst>
                                    </p:anim>
                                    <p:animEffect transition="in" filter="fade">
                                      <p:cBhvr>
                                        <p:cTn id="37" dur="500"/>
                                        <p:tgtEl>
                                          <p:spTgt spid="2252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80006" y="386835"/>
            <a:ext cx="10527579" cy="584775"/>
          </a:xfrm>
          <a:prstGeom prst="rect">
            <a:avLst/>
          </a:prstGeom>
        </p:spPr>
        <p:txBody>
          <a:bodyPr wrap="square">
            <a:spAutoFit/>
          </a:bodyPr>
          <a:lstStyle/>
          <a:p>
            <a:pPr lvl="0" fontAlgn="base">
              <a:spcBef>
                <a:spcPct val="0"/>
              </a:spcBef>
              <a:spcAft>
                <a:spcPct val="0"/>
              </a:spcAft>
            </a:pPr>
            <a:r>
              <a:rPr lang="ro-RO" sz="3200" b="1" dirty="0">
                <a:solidFill>
                  <a:srgbClr val="4F81BD"/>
                </a:solidFill>
                <a:latin typeface="Segoe UI Black" pitchFamily="34" charset="0"/>
                <a:ea typeface="Segoe UI Black" pitchFamily="34" charset="0"/>
                <a:cs typeface="Times New Roman" pitchFamily="18" charset="0"/>
              </a:rPr>
              <a:t>În urma pilotării și după….</a:t>
            </a:r>
            <a:endParaRPr lang="en-US" sz="3200" dirty="0">
              <a:latin typeface="Segoe UI Black" pitchFamily="34" charset="0"/>
              <a:ea typeface="Segoe UI Black" pitchFamily="34" charset="0"/>
              <a:cs typeface="Arial" pitchFamily="34" charset="0"/>
            </a:endParaRPr>
          </a:p>
        </p:txBody>
      </p:sp>
      <p:sp>
        <p:nvSpPr>
          <p:cNvPr id="5" name="Rectangle 1"/>
          <p:cNvSpPr>
            <a:spLocks noChangeArrowheads="1"/>
          </p:cNvSpPr>
          <p:nvPr/>
        </p:nvSpPr>
        <p:spPr bwMode="auto">
          <a:xfrm>
            <a:off x="506186" y="1537435"/>
            <a:ext cx="11539847" cy="41242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o-RO" sz="2400" b="1" i="1" u="none" strike="noStrike" cap="none" normalizeH="0" baseline="0" dirty="0">
                <a:ln>
                  <a:noFill/>
                </a:ln>
                <a:solidFill>
                  <a:srgbClr val="4F81BD"/>
                </a:solidFill>
                <a:effectLst/>
                <a:latin typeface="Segoe UI Light" panose="020B0502040204020203" pitchFamily="34" charset="0"/>
                <a:ea typeface="Times New Roman" pitchFamily="18" charset="0"/>
                <a:cs typeface="Segoe UI Light" panose="020B0502040204020203" pitchFamily="34" charset="0"/>
              </a:rPr>
              <a:t>Cum poate fi folositor sistemul unui profesionist</a:t>
            </a:r>
            <a:endParaRPr kumimoji="0" lang="en-US" sz="2400" b="1" i="1" u="none" strike="noStrike" cap="none" normalizeH="0" baseline="0" dirty="0">
              <a:ln>
                <a:noFill/>
              </a:ln>
              <a:solidFill>
                <a:srgbClr val="4F81BD"/>
              </a:solidFill>
              <a:effectLst/>
              <a:latin typeface="Segoe UI Light" panose="020B0502040204020203" pitchFamily="34" charset="0"/>
              <a:ea typeface="Times New Roman" pitchFamily="18" charset="0"/>
              <a:cs typeface="Segoe UI Light" panose="020B0502040204020203"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400" b="1" i="1" u="none" strike="noStrike" cap="none" normalizeH="0" baseline="0" dirty="0">
              <a:ln>
                <a:noFill/>
              </a:ln>
              <a:solidFill>
                <a:srgbClr val="4F81BD"/>
              </a:solidFill>
              <a:effectLst/>
              <a:latin typeface="Segoe UI Light" panose="020B0502040204020203" pitchFamily="34" charset="0"/>
              <a:ea typeface="Times New Roman" pitchFamily="18"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ro-RO" sz="2400"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Un</a:t>
            </a:r>
            <a:r>
              <a:rPr kumimoji="0" lang="ro-RO" sz="2400" b="0" i="1" u="none" strike="noStrike" cap="none" normalizeH="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instrument prietenos pentru:</a:t>
            </a:r>
            <a:endParaRPr kumimoji="0" lang="en-US" sz="2400"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endParaRPr>
          </a:p>
          <a:p>
            <a:pPr marL="522287"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ro-RO" sz="2000"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Raportarea incidentelor</a:t>
            </a:r>
            <a:r>
              <a:rPr kumimoji="0" lang="ro-RO" sz="2000" b="0" i="1" u="none" strike="noStrike" cap="none" normalizeH="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CAN (în special pentru profesioniști care sunt mandatați să raporteze)</a:t>
            </a:r>
            <a:endParaRPr kumimoji="0" lang="en-US" sz="2000" b="0" i="0" u="none" strike="noStrike" cap="none" normalizeH="0" baseline="0" dirty="0">
              <a:ln>
                <a:noFill/>
              </a:ln>
              <a:solidFill>
                <a:schemeClr val="tx1"/>
              </a:solidFill>
              <a:effectLst/>
              <a:latin typeface="Segoe UI Light" panose="020B0502040204020203" pitchFamily="34" charset="0"/>
              <a:cs typeface="Segoe UI Light" panose="020B0502040204020203" pitchFamily="34" charset="0"/>
            </a:endParaRPr>
          </a:p>
          <a:p>
            <a:pPr marL="522287"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lang="ro-RO" sz="2000" i="1" dirty="0">
                <a:latin typeface="Segoe UI Light" panose="020B0502040204020203" pitchFamily="34" charset="0"/>
                <a:ea typeface="Calibri" pitchFamily="34" charset="0"/>
                <a:cs typeface="Segoe UI Light" panose="020B0502040204020203" pitchFamily="34" charset="0"/>
              </a:rPr>
              <a:t>Stocarea</a:t>
            </a:r>
            <a:r>
              <a:rPr kumimoji="0" lang="ro-RO" sz="2000"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informațiilor de bază pentru incidentele</a:t>
            </a:r>
            <a:r>
              <a:rPr kumimoji="0" lang="ro-RO" sz="2000" b="0" i="1" u="none" strike="noStrike" cap="none" normalizeH="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noi CAN </a:t>
            </a:r>
            <a:endParaRPr kumimoji="0" lang="ro-RO" sz="2000"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endParaRPr>
          </a:p>
          <a:p>
            <a:pPr marL="522287"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ro-RO" sz="2000"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Urmărirea</a:t>
            </a:r>
            <a:r>
              <a:rPr kumimoji="0" lang="ro-RO" sz="2000" b="0" i="1" u="none" strike="noStrike" cap="none" normalizeH="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datelor statistice (prin rapoartele care se pot genera automat pe baza datelor introduse)</a:t>
            </a:r>
            <a:endParaRPr kumimoji="0" lang="en-US" sz="1000"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ro-RO" sz="2400"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Un canal de comunicare cu alți profesioniști din sectoare</a:t>
            </a:r>
            <a:r>
              <a:rPr kumimoji="0" lang="ro-RO" sz="2400" b="0" i="1" u="none" strike="noStrike" cap="none" normalizeH="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diferite</a:t>
            </a:r>
            <a:endParaRPr kumimoji="0" lang="en-US" sz="1000" b="1" i="1" u="none" strike="noStrike" cap="none" normalizeH="0" baseline="0" dirty="0">
              <a:ln>
                <a:noFill/>
              </a:ln>
              <a:solidFill>
                <a:schemeClr val="accent1"/>
              </a:solidFill>
              <a:effectLst/>
              <a:latin typeface="Segoe UI Light" panose="020B0502040204020203" pitchFamily="34" charset="0"/>
              <a:ea typeface="Calibri" pitchFamily="34"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ro-RO" sz="2400"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Informații de bază în legătură cu incidentele</a:t>
            </a:r>
            <a:r>
              <a:rPr kumimoji="0" lang="ro-RO" sz="2400" b="0" i="1" u="none" strike="noStrike" cap="none" normalizeH="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anterioare de CAN (în funcție de nivelul de acces)</a:t>
            </a:r>
            <a:endParaRPr kumimoji="0" lang="en-US" sz="2400" b="0" i="0" u="none" strike="noStrike" cap="none" normalizeH="0" baseline="0" dirty="0">
              <a:ln>
                <a:noFill/>
              </a:ln>
              <a:solidFill>
                <a:schemeClr val="tx1"/>
              </a:solidFill>
              <a:effectLst/>
              <a:latin typeface="Segoe UI Light" panose="020B0502040204020203" pitchFamily="34"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endParaRPr kumimoji="0" lang="en-US" sz="1000"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ro-RO" sz="2400"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Un instrument care poate fi folosit de agenții/instituții</a:t>
            </a:r>
            <a:r>
              <a:rPr kumimoji="0" lang="ro-RO" sz="2400" b="0" i="1" u="none" strike="noStrike" cap="none" normalizeH="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care poate să notifice profesioniștii în legătură cu incidente noi de CAN.</a:t>
            </a:r>
            <a:endParaRPr kumimoji="0" lang="en-US" sz="2000" b="0" i="0" u="none" strike="noStrike" cap="none" normalizeH="0" baseline="0" dirty="0">
              <a:ln>
                <a:noFill/>
              </a:ln>
              <a:solidFill>
                <a:schemeClr val="tx1"/>
              </a:solidFill>
              <a:effectLst/>
              <a:latin typeface="Segoe UI Light" panose="020B0502040204020203" pitchFamily="34" charset="0"/>
              <a:cs typeface="Segoe UI Light" panose="020B0502040204020203" pitchFamily="34" charset="0"/>
            </a:endParaRPr>
          </a:p>
        </p:txBody>
      </p:sp>
      <p:pic>
        <p:nvPicPr>
          <p:cNvPr id="6" name="Picture 1" descr="siglaFONPCRO">
            <a:extLst>
              <a:ext uri="{FF2B5EF4-FFF2-40B4-BE49-F238E27FC236}">
                <a16:creationId xmlns:a16="http://schemas.microsoft.com/office/drawing/2014/main" xmlns="" id="{996F6E27-20C6-4693-9B15-4196A862FEA8}"/>
              </a:ext>
            </a:extLst>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187510" y="6205632"/>
            <a:ext cx="1382209" cy="590362"/>
          </a:xfrm>
          <a:prstGeom prst="rect">
            <a:avLst/>
          </a:prstGeom>
          <a:noFill/>
          <a:ln>
            <a:noFill/>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 calcmode="lin" valueType="num">
                                      <p:cBhvr additive="base">
                                        <p:cTn id="2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 calcmode="lin" valueType="num">
                                      <p:cBhvr additive="base">
                                        <p:cTn id="3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 calcmode="lin" valueType="num">
                                      <p:cBhvr additive="base">
                                        <p:cTn id="37"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7" end="7"/>
                                            </p:txEl>
                                          </p:spTgt>
                                        </p:tgtEl>
                                        <p:attrNameLst>
                                          <p:attrName>style.visibility</p:attrName>
                                        </p:attrNameLst>
                                      </p:cBhvr>
                                      <p:to>
                                        <p:strVal val="visible"/>
                                      </p:to>
                                    </p:set>
                                    <p:anim calcmode="lin" valueType="num">
                                      <p:cBhvr additive="base">
                                        <p:cTn id="43"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9" end="9"/>
                                            </p:txEl>
                                          </p:spTgt>
                                        </p:tgtEl>
                                        <p:attrNameLst>
                                          <p:attrName>style.visibility</p:attrName>
                                        </p:attrNameLst>
                                      </p:cBhvr>
                                      <p:to>
                                        <p:strVal val="visible"/>
                                      </p:to>
                                    </p:set>
                                    <p:anim calcmode="lin" valueType="num">
                                      <p:cBhvr additive="base">
                                        <p:cTn id="49"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462</Words>
  <Application>Microsoft Office PowerPoint</Application>
  <PresentationFormat>Custom</PresentationFormat>
  <Paragraphs>42</Paragraphs>
  <Slides>6</Slides>
  <Notes>5</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Pilotarea CAN-MDS</vt:lpstr>
      <vt:lpstr>Slide 2</vt:lpstr>
      <vt:lpstr>Important:</vt:lpstr>
      <vt:lpstr>Slide 4</vt:lpstr>
      <vt:lpstr>Slide 5</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102</cp:revision>
  <dcterms:created xsi:type="dcterms:W3CDTF">2018-11-08T14:12:16Z</dcterms:created>
  <dcterms:modified xsi:type="dcterms:W3CDTF">2022-02-01T18:03:58Z</dcterms:modified>
</cp:coreProperties>
</file>