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2"/>
  </p:notesMasterIdLst>
  <p:sldIdLst>
    <p:sldId id="256" r:id="rId2"/>
    <p:sldId id="393" r:id="rId3"/>
    <p:sldId id="389" r:id="rId4"/>
    <p:sldId id="390" r:id="rId5"/>
    <p:sldId id="391" r:id="rId6"/>
    <p:sldId id="392" r:id="rId7"/>
    <p:sldId id="384" r:id="rId8"/>
    <p:sldId id="385" r:id="rId9"/>
    <p:sldId id="386" r:id="rId10"/>
    <p:sldId id="387" r:id="rId1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15" autoAdjust="0"/>
    <p:restoredTop sz="90502" autoAdjust="0"/>
  </p:normalViewPr>
  <p:slideViewPr>
    <p:cSldViewPr snapToGrid="0">
      <p:cViewPr varScale="1">
        <p:scale>
          <a:sx n="62" d="100"/>
          <a:sy n="62" d="100"/>
        </p:scale>
        <p:origin x="-112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The aim of this part is to make clear why CAN-MDS Operators are granted with different level of access in the information included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Any professional who belongs to one of the following groups, has a valid professional license or is legally certified and is subjected to a professional code of ethics or a similar condition, depending on the profession</a:t>
            </a:r>
            <a:endParaRPr lang="en-GB"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[Suggestion: You can ask trainees to inform their own colleagues who are eligible and belong to the above categories to participate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Four different levels of access are provisioned for a CAN-MDS. Assignment of access level to an Operator depends on his/her professional responsibilities concerning CAN incidents (if any), namely if his/her role focuses exclusively on reporting CAN incidents (without further involvement in cases’ administration) or includes responsibilities related to administration of cases (such as assessment, care, and support) or making decisions on legal consequences (e.g. for (alleged) offenders). </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Specifically:</a:t>
            </a:r>
          </a:p>
          <a:p>
            <a:r>
              <a:rPr lang="en-GB" sz="1200" kern="1200" dirty="0">
                <a:solidFill>
                  <a:schemeClr val="tx1"/>
                </a:solidFill>
                <a:latin typeface="+mn-lt"/>
                <a:ea typeface="+mn-ea"/>
                <a:cs typeface="+mn-cs"/>
              </a:rPr>
              <a:t>&lt;see</a:t>
            </a:r>
            <a:r>
              <a:rPr lang="en-GB" sz="1200" kern="1200" baseline="0" dirty="0">
                <a:solidFill>
                  <a:schemeClr val="tx1"/>
                </a:solidFill>
                <a:latin typeface="+mn-lt"/>
                <a:ea typeface="+mn-ea"/>
                <a:cs typeface="+mn-cs"/>
              </a:rPr>
              <a:t> slide&gt;</a:t>
            </a:r>
            <a:endParaRPr lang="en-GB"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8215" y="1122363"/>
            <a:ext cx="11430000" cy="2387600"/>
          </a:xfrm>
        </p:spPr>
        <p:txBody>
          <a:bodyPr>
            <a:noAutofit/>
          </a:bodyPr>
          <a:lstStyle/>
          <a:p>
            <a:r>
              <a:rPr lang="ro-RO" sz="4000" dirty="0">
                <a:latin typeface="Segoe UI Light" pitchFamily="34" charset="0"/>
                <a:cs typeface="Segoe UI Light" pitchFamily="34" charset="0"/>
              </a:rPr>
              <a:t>Operatorii CAN-SMD</a:t>
            </a:r>
            <a:r>
              <a:rPr lang="en-US" sz="4000" dirty="0">
                <a:latin typeface="Segoe UI Light" pitchFamily="34" charset="0"/>
                <a:cs typeface="Segoe UI Light" pitchFamily="34" charset="0"/>
              </a:rPr>
              <a:t>:</a:t>
            </a:r>
            <a:r>
              <a:rPr lang="ro-RO" sz="4000" dirty="0">
                <a:latin typeface="Segoe UI Light" pitchFamily="34" charset="0"/>
                <a:cs typeface="Segoe UI Light" pitchFamily="34" charset="0"/>
              </a:rPr>
              <a:t> Nivele de acces diferite</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ea typeface="Segoe UI Black" panose="020B0A02040204020203" pitchFamily="34" charset="0"/>
            </a:endParaRPr>
          </a:p>
          <a:p>
            <a:r>
              <a:rPr lang="ro-RO" dirty="0">
                <a:solidFill>
                  <a:schemeClr val="bg1">
                    <a:lumMod val="50000"/>
                  </a:schemeClr>
                </a:solidFill>
                <a:ea typeface="Segoe UI Black" panose="020B0A02040204020203" pitchFamily="34" charset="0"/>
              </a:rPr>
              <a:t>Roluri și responsabilități ale operatorilor în managementul CAN</a:t>
            </a:r>
            <a:endParaRPr lang="en-US" dirty="0">
              <a:solidFill>
                <a:schemeClr val="bg1">
                  <a:lumMod val="50000"/>
                </a:schemeClr>
              </a:solidFill>
              <a:ea typeface="Segoe UI Black" panose="020B0A02040204020203" pitchFamily="34" charset="0"/>
            </a:endParaRPr>
          </a:p>
        </p:txBody>
      </p:sp>
      <p:pic>
        <p:nvPicPr>
          <p:cNvPr id="4" name="Picture 1" descr="siglaFONPCRO">
            <a:extLst>
              <a:ext uri="{FF2B5EF4-FFF2-40B4-BE49-F238E27FC236}">
                <a16:creationId xmlns:a16="http://schemas.microsoft.com/office/drawing/2014/main" xmlns="" id="{CCBF09AE-10A1-46A3-9733-22987B8626E7}"/>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2950040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591005409"/>
              </p:ext>
            </p:extLst>
          </p:nvPr>
        </p:nvGraphicFramePr>
        <p:xfrm>
          <a:off x="0" y="287329"/>
          <a:ext cx="12192001" cy="5809488"/>
        </p:xfrm>
        <a:graphic>
          <a:graphicData uri="http://schemas.openxmlformats.org/drawingml/2006/table">
            <a:tbl>
              <a:tblPr/>
              <a:tblGrid>
                <a:gridCol w="3457575">
                  <a:extLst>
                    <a:ext uri="{9D8B030D-6E8A-4147-A177-3AD203B41FA5}">
                      <a16:colId xmlns:a16="http://schemas.microsoft.com/office/drawing/2014/main" xmlns="" val="20000"/>
                    </a:ext>
                  </a:extLst>
                </a:gridCol>
                <a:gridCol w="1485900">
                  <a:extLst>
                    <a:ext uri="{9D8B030D-6E8A-4147-A177-3AD203B41FA5}">
                      <a16:colId xmlns:a16="http://schemas.microsoft.com/office/drawing/2014/main" xmlns="" val="20001"/>
                    </a:ext>
                  </a:extLst>
                </a:gridCol>
                <a:gridCol w="7248526">
                  <a:extLst>
                    <a:ext uri="{9D8B030D-6E8A-4147-A177-3AD203B41FA5}">
                      <a16:colId xmlns:a16="http://schemas.microsoft.com/office/drawing/2014/main" xmlns="" val="20002"/>
                    </a:ext>
                  </a:extLst>
                </a:gridCol>
              </a:tblGrid>
              <a:tr h="113670">
                <a:tc>
                  <a:txBody>
                    <a:bodyPr/>
                    <a:lstStyle/>
                    <a:p>
                      <a:pPr algn="l">
                        <a:lnSpc>
                          <a:spcPct val="115000"/>
                        </a:lnSpc>
                        <a:spcAft>
                          <a:spcPts val="0"/>
                        </a:spcAft>
                      </a:pPr>
                      <a:r>
                        <a:rPr lang="ro-RO" sz="2200" b="1" dirty="0">
                          <a:latin typeface="Calibri"/>
                          <a:ea typeface="Times New Roman"/>
                          <a:cs typeface="Times New Roman"/>
                        </a:rPr>
                        <a:t>Responsabilități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ro-RO" sz="2200" b="1" dirty="0">
                          <a:latin typeface="Calibri"/>
                          <a:ea typeface="Times New Roman"/>
                          <a:cs typeface="Times New Roman"/>
                        </a:rPr>
                        <a:t>Nivel de acces</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ro-RO" sz="2200" b="1" dirty="0">
                          <a:latin typeface="Calibri"/>
                          <a:ea typeface="Times New Roman"/>
                          <a:cs typeface="Times New Roman"/>
                        </a:rPr>
                        <a:t>Atribuții și „drepturi”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0"/>
                  </a:ext>
                </a:extLst>
              </a:tr>
              <a:tr h="1159063">
                <a:tc>
                  <a:txBody>
                    <a:bodyPr/>
                    <a:lstStyle/>
                    <a:p>
                      <a:pPr marL="342900" lvl="0" indent="-342900" algn="l">
                        <a:spcAft>
                          <a:spcPts val="0"/>
                        </a:spcAft>
                        <a:buFont typeface="Calibri"/>
                        <a:buChar char="-"/>
                      </a:pPr>
                      <a:r>
                        <a:rPr lang="ro-RO" sz="2000" kern="1200" dirty="0">
                          <a:solidFill>
                            <a:schemeClr val="accent4">
                              <a:lumMod val="75000"/>
                            </a:schemeClr>
                          </a:solidFill>
                          <a:effectLst/>
                          <a:latin typeface="+mn-lt"/>
                          <a:ea typeface="+mn-ea"/>
                          <a:cs typeface="+mn-cs"/>
                        </a:rPr>
                        <a:t>Notificarea (opțional) a autorităților privind cazurile CAN (suspectate)</a:t>
                      </a:r>
                    </a:p>
                    <a:p>
                      <a:pPr marL="342900" lvl="0" indent="-342900" algn="l">
                        <a:spcAft>
                          <a:spcPts val="0"/>
                        </a:spcAft>
                        <a:buFont typeface="Calibri"/>
                        <a:buChar char="-"/>
                      </a:pPr>
                      <a:r>
                        <a:rPr lang="ro-RO" sz="2000" kern="1200" dirty="0">
                          <a:solidFill>
                            <a:schemeClr val="accent4">
                              <a:lumMod val="75000"/>
                            </a:schemeClr>
                          </a:solidFill>
                          <a:effectLst/>
                          <a:latin typeface="+mn-lt"/>
                          <a:ea typeface="+mn-ea"/>
                          <a:cs typeface="+mn-cs"/>
                        </a:rPr>
                        <a:t>Raportarea obligatorie (suspectată) a cazurilor CAN</a:t>
                      </a:r>
                    </a:p>
                    <a:p>
                      <a:pPr marL="342900" lvl="0" indent="-342900" algn="l">
                        <a:spcAft>
                          <a:spcPts val="0"/>
                        </a:spcAft>
                        <a:buFont typeface="Calibri"/>
                        <a:buChar char="-"/>
                      </a:pPr>
                      <a:r>
                        <a:rPr lang="ro-RO" sz="2000" kern="1200" dirty="0">
                          <a:solidFill>
                            <a:schemeClr val="accent4">
                              <a:lumMod val="75000"/>
                            </a:schemeClr>
                          </a:solidFill>
                          <a:effectLst/>
                          <a:latin typeface="+mn-lt"/>
                          <a:ea typeface="+mn-ea"/>
                          <a:cs typeface="+mn-cs"/>
                        </a:rPr>
                        <a:t>Aplicarea </a:t>
                      </a:r>
                      <a:r>
                        <a:rPr lang="ro-RO" sz="2000" kern="1200" dirty="0" err="1">
                          <a:solidFill>
                            <a:schemeClr val="accent4">
                              <a:lumMod val="75000"/>
                            </a:schemeClr>
                          </a:solidFill>
                          <a:effectLst/>
                          <a:latin typeface="+mn-lt"/>
                          <a:ea typeface="+mn-ea"/>
                          <a:cs typeface="+mn-cs"/>
                        </a:rPr>
                        <a:t>screeningului</a:t>
                      </a:r>
                      <a:r>
                        <a:rPr lang="ro-RO" sz="2000" kern="1200" dirty="0">
                          <a:solidFill>
                            <a:schemeClr val="accent4">
                              <a:lumMod val="75000"/>
                            </a:schemeClr>
                          </a:solidFill>
                          <a:effectLst/>
                          <a:latin typeface="+mn-lt"/>
                          <a:ea typeface="+mn-ea"/>
                          <a:cs typeface="+mn-cs"/>
                        </a:rPr>
                        <a:t> în populația generală de copii pentru CAN</a:t>
                      </a:r>
                    </a:p>
                    <a:p>
                      <a:pPr marL="342900" lvl="0" indent="-342900" algn="l">
                        <a:spcAft>
                          <a:spcPts val="0"/>
                        </a:spcAft>
                        <a:buFont typeface="Calibri"/>
                        <a:buChar char="-"/>
                      </a:pPr>
                      <a:r>
                        <a:rPr lang="ro-RO" sz="2000" kern="1200" dirty="0">
                          <a:solidFill>
                            <a:schemeClr val="accent4">
                              <a:lumMod val="75000"/>
                            </a:schemeClr>
                          </a:solidFill>
                          <a:effectLst/>
                          <a:latin typeface="+mn-lt"/>
                          <a:ea typeface="+mn-ea"/>
                          <a:cs typeface="+mn-cs"/>
                        </a:rPr>
                        <a:t>Asigurarea măsurilor de protecție de urgență victimelor CAN</a:t>
                      </a:r>
                    </a:p>
                    <a:p>
                      <a:pPr marL="342900" lvl="0" indent="-342900" algn="l">
                        <a:spcAft>
                          <a:spcPts val="0"/>
                        </a:spcAft>
                        <a:buFont typeface="Calibri"/>
                        <a:buChar char="-"/>
                      </a:pPr>
                      <a:r>
                        <a:rPr lang="ro-RO" sz="2000" kern="1200" dirty="0">
                          <a:solidFill>
                            <a:schemeClr val="accent4">
                              <a:lumMod val="75000"/>
                            </a:schemeClr>
                          </a:solidFill>
                          <a:effectLst/>
                          <a:latin typeface="+mn-lt"/>
                          <a:ea typeface="+mn-ea"/>
                          <a:cs typeface="+mn-cs"/>
                        </a:rPr>
                        <a:t>Oferirea de consiliere juridică / consultare / </a:t>
                      </a:r>
                      <a:r>
                        <a:rPr lang="ro-RO" sz="2000" kern="1200" dirty="0" err="1">
                          <a:solidFill>
                            <a:schemeClr val="accent4">
                              <a:lumMod val="75000"/>
                            </a:schemeClr>
                          </a:solidFill>
                          <a:effectLst/>
                          <a:latin typeface="+mn-lt"/>
                          <a:ea typeface="+mn-ea"/>
                          <a:cs typeface="+mn-cs"/>
                        </a:rPr>
                        <a:t>advocacy</a:t>
                      </a:r>
                      <a:r>
                        <a:rPr lang="ro-RO" sz="2000" kern="1200" dirty="0">
                          <a:solidFill>
                            <a:schemeClr val="accent4">
                              <a:lumMod val="75000"/>
                            </a:schemeClr>
                          </a:solidFill>
                          <a:effectLst/>
                          <a:latin typeface="+mn-lt"/>
                          <a:ea typeface="+mn-ea"/>
                          <a:cs typeface="+mn-cs"/>
                        </a:rPr>
                        <a:t> pentru cazurile CAN</a:t>
                      </a:r>
                      <a:endParaRPr lang="en-US" sz="2000" dirty="0">
                        <a:solidFill>
                          <a:schemeClr val="accent4">
                            <a:lumMod val="75000"/>
                          </a:schemeClr>
                        </a:solidFill>
                        <a:latin typeface="Times New Roman"/>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ro-RO" sz="2200" b="1" dirty="0">
                          <a:solidFill>
                            <a:srgbClr val="F79646"/>
                          </a:solidFill>
                          <a:latin typeface="Calibri"/>
                          <a:ea typeface="Times New Roman"/>
                          <a:cs typeface="Calibri"/>
                        </a:rPr>
                        <a:t>Access Limitat</a:t>
                      </a:r>
                      <a:endParaRPr lang="en-US" sz="2200" dirty="0">
                        <a:latin typeface="Calibri"/>
                        <a:ea typeface="Times New Roman"/>
                        <a:cs typeface="Times New Roman"/>
                      </a:endParaRPr>
                    </a:p>
                    <a:p>
                      <a:pPr algn="ctr">
                        <a:lnSpc>
                          <a:spcPct val="115000"/>
                        </a:lnSpc>
                        <a:spcAft>
                          <a:spcPts val="0"/>
                        </a:spcAft>
                      </a:pPr>
                      <a:r>
                        <a:rPr lang="en-GB" sz="2200" b="1" dirty="0">
                          <a:solidFill>
                            <a:srgbClr val="F79646"/>
                          </a:solidFill>
                          <a:latin typeface="Calibri"/>
                          <a:ea typeface="Times New Roman"/>
                          <a:cs typeface="Calibri"/>
                        </a:rPr>
                        <a:t>(</a:t>
                      </a:r>
                      <a:r>
                        <a:rPr lang="ro-RO" sz="2200" b="1" dirty="0">
                          <a:solidFill>
                            <a:srgbClr val="F79646"/>
                          </a:solidFill>
                          <a:latin typeface="Calibri"/>
                          <a:ea typeface="Times New Roman"/>
                          <a:cs typeface="Calibri"/>
                        </a:rPr>
                        <a:t>Nivel</a:t>
                      </a:r>
                      <a:r>
                        <a:rPr lang="en-GB" sz="2200" b="1" dirty="0">
                          <a:solidFill>
                            <a:srgbClr val="F79646"/>
                          </a:solidFill>
                          <a:latin typeface="Calibri"/>
                          <a:ea typeface="Times New Roman"/>
                          <a:cs typeface="Calibri"/>
                        </a:rPr>
                        <a:t> 3)</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r>
                        <a:rPr lang="ro-RO" sz="2000" kern="1200" dirty="0">
                          <a:solidFill>
                            <a:schemeClr val="tx1"/>
                          </a:solidFill>
                          <a:effectLst/>
                          <a:latin typeface="+mn-lt"/>
                          <a:ea typeface="+mn-ea"/>
                          <a:cs typeface="+mn-cs"/>
                        </a:rPr>
                        <a:t>Poate să vizualizeze rapoarte complete despre incidentele existente înregistrate de el însuși și o scurtă descriere a incidentelor înregistrate de orice alt operator, dar numai pentru documentele de identitate ale copiilor înregistrate de el însuși; </a:t>
                      </a:r>
                    </a:p>
                    <a:p>
                      <a:r>
                        <a:rPr lang="ro-RO" sz="2000" kern="1200" dirty="0">
                          <a:solidFill>
                            <a:schemeClr val="tx1"/>
                          </a:solidFill>
                          <a:effectLst/>
                          <a:latin typeface="+mn-lt"/>
                          <a:ea typeface="+mn-ea"/>
                          <a:cs typeface="+mn-cs"/>
                        </a:rPr>
                        <a:t>Introduce date pentru incidente noi pentru ID-urile copiilor necunoscuți și cunoscuți, utilizând fie ID copil sau cod temporar; </a:t>
                      </a:r>
                    </a:p>
                    <a:p>
                      <a:r>
                        <a:rPr lang="ro-RO" sz="2000" kern="1200" dirty="0">
                          <a:solidFill>
                            <a:schemeClr val="tx1"/>
                          </a:solidFill>
                          <a:effectLst/>
                          <a:latin typeface="+mn-lt"/>
                          <a:ea typeface="+mn-ea"/>
                          <a:cs typeface="+mn-cs"/>
                        </a:rPr>
                        <a:t>În cazul unui copil cunoscut, acesta are acces pentru a vizualiza o descriere succintă a incidentelor existente care au fost înregistrate de el sau de către alți operatori (dar nu editează / actualizează niciun incident existent);</a:t>
                      </a:r>
                    </a:p>
                    <a:p>
                      <a:r>
                        <a:rPr lang="ro-RO" sz="2000" kern="1200" dirty="0">
                          <a:solidFill>
                            <a:schemeClr val="tx1"/>
                          </a:solidFill>
                          <a:effectLst/>
                          <a:latin typeface="+mn-lt"/>
                          <a:ea typeface="+mn-ea"/>
                          <a:cs typeface="+mn-cs"/>
                        </a:rPr>
                        <a:t>În cazul unui copil cunoscut, acesta are acces pentru a vizualiza datele de contact ale operatorului care a lucrat cu copilul specific în trecut;</a:t>
                      </a:r>
                    </a:p>
                    <a:p>
                      <a:r>
                        <a:rPr lang="ro-RO" sz="2000" kern="1200" dirty="0">
                          <a:solidFill>
                            <a:schemeClr val="tx1"/>
                          </a:solidFill>
                          <a:effectLst/>
                          <a:latin typeface="+mn-lt"/>
                          <a:ea typeface="+mn-ea"/>
                          <a:cs typeface="+mn-cs"/>
                        </a:rPr>
                        <a:t>Are acces la actualizarea propriilor sale date de contact și parolă.</a:t>
                      </a:r>
                    </a:p>
                    <a:p>
                      <a:pPr marL="0" lvl="0" indent="0" algn="l">
                        <a:lnSpc>
                          <a:spcPct val="115000"/>
                        </a:lnSpc>
                        <a:spcAft>
                          <a:spcPts val="0"/>
                        </a:spcAft>
                        <a:buFont typeface="Symbol"/>
                        <a:buNone/>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79646"/>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79646"/>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79646"/>
                    </a:solidFill>
                  </a:tcPr>
                </a:tc>
                <a:extLst>
                  <a:ext uri="{0D108BD9-81ED-4DB2-BD59-A6C34878D82A}">
                    <a16:rowId xmlns:a16="http://schemas.microsoft.com/office/drawing/2014/main" xmlns="" val="10002"/>
                  </a:ext>
                </a:extLst>
              </a:tr>
            </a:tbl>
          </a:graphicData>
        </a:graphic>
      </p:graphicFrame>
      <p:pic>
        <p:nvPicPr>
          <p:cNvPr id="3" name="Picture 1" descr="siglaFONPCRO">
            <a:extLst>
              <a:ext uri="{FF2B5EF4-FFF2-40B4-BE49-F238E27FC236}">
                <a16:creationId xmlns:a16="http://schemas.microsoft.com/office/drawing/2014/main" xmlns="" id="{471F8869-2450-489D-AB11-ABF1F4A13DB0}"/>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Important</a:t>
            </a:r>
            <a:endParaRPr lang="en-US" dirty="0"/>
          </a:p>
        </p:txBody>
      </p:sp>
      <p:sp>
        <p:nvSpPr>
          <p:cNvPr id="3" name="Content Placeholder 2"/>
          <p:cNvSpPr>
            <a:spLocks noGrp="1"/>
          </p:cNvSpPr>
          <p:nvPr>
            <p:ph idx="1"/>
          </p:nvPr>
        </p:nvSpPr>
        <p:spPr/>
        <p:txBody>
          <a:bodyPr/>
          <a:lstStyle/>
          <a:p>
            <a:r>
              <a:rPr lang="ro-RO" dirty="0"/>
              <a:t>Cine poate deveni operator CAN-SMD?</a:t>
            </a:r>
            <a:endParaRPr lang="en-US" dirty="0"/>
          </a:p>
          <a:p>
            <a:r>
              <a:rPr lang="ro-RO" dirty="0"/>
              <a:t>Cerințe preliminare pentru profesioniști eligibili să devină operatori CAN-SMD</a:t>
            </a:r>
          </a:p>
          <a:p>
            <a:r>
              <a:rPr lang="ro-RO" dirty="0"/>
              <a:t>Definirea nivelului de acces la CAN-SMD potrivit responsabilităților părților interesate în gestionarea cazurilor de abuz și neglijare ale copiilor </a:t>
            </a:r>
          </a:p>
          <a:p>
            <a:pPr marL="0" indent="0">
              <a:buNone/>
            </a:pPr>
            <a:r>
              <a:rPr lang="ro-RO" dirty="0"/>
              <a:t>       -</a:t>
            </a:r>
            <a:r>
              <a:rPr lang="en-US" dirty="0"/>
              <a:t>Ex</a:t>
            </a:r>
            <a:r>
              <a:rPr lang="ro-RO" dirty="0" err="1"/>
              <a:t>emple</a:t>
            </a:r>
            <a:endParaRPr lang="en-US" dirty="0"/>
          </a:p>
          <a:p>
            <a:r>
              <a:rPr lang="ro-RO" dirty="0"/>
              <a:t>Atribute și „drepturi” pe nivel de acces</a:t>
            </a:r>
            <a:r>
              <a:rPr lang="en-GB" dirty="0"/>
              <a:t/>
            </a:r>
            <a:br>
              <a:rPr lang="en-GB" dirty="0"/>
            </a:br>
            <a:endParaRPr lang="en-US" dirty="0"/>
          </a:p>
        </p:txBody>
      </p:sp>
      <p:pic>
        <p:nvPicPr>
          <p:cNvPr id="4" name="Picture 1" descr="siglaFONPCRO">
            <a:extLst>
              <a:ext uri="{FF2B5EF4-FFF2-40B4-BE49-F238E27FC236}">
                <a16:creationId xmlns:a16="http://schemas.microsoft.com/office/drawing/2014/main" xmlns="" id="{FE421942-FF2B-43B5-B1D1-0CADAD5DAB08}"/>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b="1" i="1" dirty="0"/>
              <a:t>Cine poate deveni operator CAN-SMD și cum?</a:t>
            </a:r>
            <a:r>
              <a:rPr lang="en-GB" i="1" dirty="0"/>
              <a:t/>
            </a:r>
            <a:br>
              <a:rPr lang="en-GB" i="1" dirty="0"/>
            </a:br>
            <a:r>
              <a:rPr lang="ro-RO" i="1" dirty="0"/>
              <a:t>Profesioniști eligibili</a:t>
            </a:r>
            <a:endParaRPr lang="en-US" dirty="0">
              <a:latin typeface="Segoe UI Light" pitchFamily="34" charset="0"/>
              <a:cs typeface="Segoe UI Light" pitchFamily="34" charset="0"/>
            </a:endParaRPr>
          </a:p>
        </p:txBody>
      </p:sp>
      <p:sp>
        <p:nvSpPr>
          <p:cNvPr id="3" name="Content Placeholder 2"/>
          <p:cNvSpPr>
            <a:spLocks noGrp="1"/>
          </p:cNvSpPr>
          <p:nvPr>
            <p:ph idx="1"/>
          </p:nvPr>
        </p:nvSpPr>
        <p:spPr>
          <a:xfrm>
            <a:off x="838199" y="1711322"/>
            <a:ext cx="11130643" cy="4351338"/>
          </a:xfrm>
        </p:spPr>
        <p:txBody>
          <a:bodyPr>
            <a:noAutofit/>
          </a:bodyPr>
          <a:lstStyle/>
          <a:p>
            <a:r>
              <a:rPr lang="ro-RO" sz="1600" b="1" dirty="0"/>
              <a:t>Profesii din domeniul social:: </a:t>
            </a:r>
            <a:r>
              <a:rPr lang="ro-RO" sz="1600" dirty="0" err="1"/>
              <a:t>asistenţi</a:t>
            </a:r>
            <a:r>
              <a:rPr lang="ro-RO" sz="1600" dirty="0"/>
              <a:t> sociali, furnizori ai serviciilor de îngrijire din </a:t>
            </a:r>
            <a:r>
              <a:rPr lang="ro-RO" sz="1600" dirty="0" err="1"/>
              <a:t>instituţii</a:t>
            </a:r>
            <a:r>
              <a:rPr lang="ro-RO" sz="1600" dirty="0"/>
              <a:t>, alt personal (de ex., care lucrează în </a:t>
            </a:r>
            <a:r>
              <a:rPr lang="ro-RO" sz="1600" dirty="0" err="1"/>
              <a:t>agenţiile</a:t>
            </a:r>
            <a:r>
              <a:rPr lang="ro-RO" sz="1600" dirty="0"/>
              <a:t> anti- trafic,, referenții sociali, mediatorii comunitari, lucrătorii din </a:t>
            </a:r>
            <a:r>
              <a:rPr lang="ro-RO" sz="1600" dirty="0" err="1"/>
              <a:t>direcţiile</a:t>
            </a:r>
            <a:r>
              <a:rPr lang="ro-RO" sz="1600" dirty="0"/>
              <a:t> pentru persoanele cu </a:t>
            </a:r>
            <a:r>
              <a:rPr lang="ro-RO" sz="1600" dirty="0" err="1"/>
              <a:t>dizabilităţi</a:t>
            </a:r>
            <a:r>
              <a:rPr lang="ro-RO" sz="1600" dirty="0"/>
              <a:t>, reprezentanții instituției, Avocatul Poporului, etc.)</a:t>
            </a:r>
          </a:p>
          <a:p>
            <a:r>
              <a:rPr lang="ro-RO" sz="1600" b="1" dirty="0"/>
              <a:t>Profesii din domeniul </a:t>
            </a:r>
            <a:r>
              <a:rPr lang="ro-RO" sz="1600" b="1" dirty="0" err="1"/>
              <a:t>justiţiei</a:t>
            </a:r>
            <a:r>
              <a:rPr lang="ro-RO" sz="1600" b="1" dirty="0"/>
              <a:t>: </a:t>
            </a:r>
            <a:r>
              <a:rPr lang="ro-RO" sz="1600" dirty="0"/>
              <a:t> judecători (din </a:t>
            </a:r>
            <a:r>
              <a:rPr lang="ro-RO" sz="1600" dirty="0" err="1"/>
              <a:t>instanţele</a:t>
            </a:r>
            <a:r>
              <a:rPr lang="ro-RO" sz="1600" dirty="0"/>
              <a:t> tribunalelor de familie, tribunalelor pentru minori), consilieri de </a:t>
            </a:r>
            <a:r>
              <a:rPr lang="ro-RO" sz="1600" dirty="0" err="1"/>
              <a:t>probaţiune</a:t>
            </a:r>
            <a:r>
              <a:rPr lang="ro-RO" sz="1600" dirty="0"/>
              <a:t>, procurori, </a:t>
            </a:r>
            <a:r>
              <a:rPr lang="ro-RO" sz="1600" dirty="0" err="1"/>
              <a:t>specialişti</a:t>
            </a:r>
            <a:r>
              <a:rPr lang="ro-RO" sz="1600" dirty="0"/>
              <a:t> în medicina legală, </a:t>
            </a:r>
            <a:r>
              <a:rPr lang="ro-RO" sz="1600" dirty="0" err="1"/>
              <a:t>avocaţi</a:t>
            </a:r>
            <a:r>
              <a:rPr lang="ro-RO" sz="1600" dirty="0"/>
              <a:t>, </a:t>
            </a:r>
            <a:r>
              <a:rPr lang="ro-RO" sz="1600" dirty="0" err="1"/>
              <a:t>alţi</a:t>
            </a:r>
            <a:r>
              <a:rPr lang="ro-RO" sz="1600" dirty="0"/>
              <a:t> </a:t>
            </a:r>
            <a:r>
              <a:rPr lang="ro-RO" sz="1600" dirty="0" err="1"/>
              <a:t>profesionişti</a:t>
            </a:r>
            <a:r>
              <a:rPr lang="ro-RO" sz="1600" dirty="0"/>
              <a:t> din </a:t>
            </a:r>
            <a:r>
              <a:rPr lang="ro-RO" sz="1600" dirty="0" err="1"/>
              <a:t>justiţie</a:t>
            </a:r>
            <a:r>
              <a:rPr lang="ro-RO" sz="1600" dirty="0"/>
              <a:t>)</a:t>
            </a:r>
          </a:p>
          <a:p>
            <a:r>
              <a:rPr lang="ro-RO" sz="1600" b="1" dirty="0"/>
              <a:t>Profesii din domeniul </a:t>
            </a:r>
            <a:r>
              <a:rPr lang="ro-RO" sz="1600" b="1" dirty="0" err="1"/>
              <a:t>sănătăţii</a:t>
            </a:r>
            <a:r>
              <a:rPr lang="ro-RO" sz="1600" b="1" dirty="0"/>
              <a:t>: </a:t>
            </a:r>
            <a:r>
              <a:rPr lang="ro-RO" sz="1600" dirty="0"/>
              <a:t>medici (de medicină generală </a:t>
            </a:r>
            <a:r>
              <a:rPr lang="ro-RO" sz="1600" dirty="0" err="1"/>
              <a:t>şi</a:t>
            </a:r>
            <a:r>
              <a:rPr lang="ro-RO" sz="1600" dirty="0"/>
              <a:t> de specialitate, cum ar fi ginecologi, pediatri, ortopezi, radiologi), </a:t>
            </a:r>
            <a:r>
              <a:rPr lang="ro-RO" sz="1600" dirty="0" err="1"/>
              <a:t>moaşe</a:t>
            </a:r>
            <a:r>
              <a:rPr lang="ro-RO" sz="1600" dirty="0"/>
              <a:t>, </a:t>
            </a:r>
            <a:r>
              <a:rPr lang="ro-RO" sz="1600" dirty="0" err="1"/>
              <a:t>asistenţi</a:t>
            </a:r>
            <a:r>
              <a:rPr lang="ro-RO" sz="1600" dirty="0"/>
              <a:t> medicali </a:t>
            </a:r>
            <a:r>
              <a:rPr lang="ro-RO" sz="1600" dirty="0" err="1"/>
              <a:t>şi</a:t>
            </a:r>
            <a:r>
              <a:rPr lang="ro-RO" sz="1600" dirty="0"/>
              <a:t> stomatologi, medici de familie)</a:t>
            </a:r>
          </a:p>
          <a:p>
            <a:r>
              <a:rPr lang="ro-RO" sz="1600" b="1" dirty="0"/>
              <a:t>Profesii din domeniul </a:t>
            </a:r>
            <a:r>
              <a:rPr lang="ro-RO" sz="1600" b="1" dirty="0" err="1"/>
              <a:t>sănătăţii</a:t>
            </a:r>
            <a:r>
              <a:rPr lang="ro-RO" sz="1600" b="1" dirty="0"/>
              <a:t> mentale: </a:t>
            </a:r>
            <a:r>
              <a:rPr lang="ro-RO" sz="1600" dirty="0"/>
              <a:t>psihiatri pentru copii </a:t>
            </a:r>
            <a:r>
              <a:rPr lang="ro-RO" sz="1600" dirty="0" err="1"/>
              <a:t>şi</a:t>
            </a:r>
            <a:r>
              <a:rPr lang="ro-RO" sz="1600" dirty="0"/>
              <a:t> </a:t>
            </a:r>
            <a:r>
              <a:rPr lang="ro-RO" sz="1600" dirty="0" err="1"/>
              <a:t>adulţi</a:t>
            </a:r>
            <a:r>
              <a:rPr lang="ro-RO" sz="1600" dirty="0"/>
              <a:t>, psihologi, consilieri </a:t>
            </a:r>
            <a:r>
              <a:rPr lang="ro-RO" sz="1600" dirty="0" err="1"/>
              <a:t>autorizati</a:t>
            </a:r>
            <a:r>
              <a:rPr lang="ro-RO" sz="1600" dirty="0"/>
              <a:t> (pentru tineri, de familie, etc.)</a:t>
            </a:r>
          </a:p>
          <a:p>
            <a:r>
              <a:rPr lang="ro-RO" sz="1600" b="1" dirty="0"/>
              <a:t>Profesii din domeniul de aplicare a legii: </a:t>
            </a:r>
            <a:r>
              <a:rPr lang="ro-RO" sz="1600" dirty="0" err="1"/>
              <a:t>ofiţeri</a:t>
            </a:r>
            <a:r>
              <a:rPr lang="ro-RO" sz="1600" dirty="0"/>
              <a:t> de </a:t>
            </a:r>
            <a:r>
              <a:rPr lang="ro-RO" sz="1600" dirty="0" err="1"/>
              <a:t>poliţie</a:t>
            </a:r>
            <a:r>
              <a:rPr lang="ro-RO" sz="1600" dirty="0"/>
              <a:t> (anchetatori în general </a:t>
            </a:r>
            <a:r>
              <a:rPr lang="ro-RO" sz="1600" dirty="0" err="1"/>
              <a:t>şi</a:t>
            </a:r>
            <a:r>
              <a:rPr lang="ro-RO" sz="1600" dirty="0"/>
              <a:t> </a:t>
            </a:r>
            <a:r>
              <a:rPr lang="ro-RO" sz="1600" dirty="0" err="1"/>
              <a:t>specializaţi</a:t>
            </a:r>
            <a:r>
              <a:rPr lang="ro-RO" sz="1600" dirty="0"/>
              <a:t>, de exemplu în interviuri medico-legale, în cazurile de crime împotriva minorilor, etc.)</a:t>
            </a:r>
          </a:p>
          <a:p>
            <a:r>
              <a:rPr lang="ro-RO" sz="1600" b="1" dirty="0"/>
              <a:t>Profesii din domeniul </a:t>
            </a:r>
            <a:r>
              <a:rPr lang="ro-RO" sz="1600" b="1" dirty="0" err="1"/>
              <a:t>educaţiei</a:t>
            </a:r>
            <a:r>
              <a:rPr lang="ro-RO" sz="1600" b="1" dirty="0"/>
              <a:t>: </a:t>
            </a:r>
            <a:r>
              <a:rPr lang="ro-RO" sz="1600" dirty="0"/>
              <a:t>cadre didactice și educatori (din învățământul </a:t>
            </a:r>
            <a:r>
              <a:rPr lang="ro-RO" sz="1600" dirty="0" err="1"/>
              <a:t>preşcolar</a:t>
            </a:r>
            <a:r>
              <a:rPr lang="ro-RO" sz="1600" dirty="0"/>
              <a:t>, </a:t>
            </a:r>
            <a:r>
              <a:rPr lang="ro-RO" sz="1600" dirty="0" err="1"/>
              <a:t>învăţământul</a:t>
            </a:r>
            <a:r>
              <a:rPr lang="ro-RO" sz="1600" dirty="0"/>
              <a:t> primar </a:t>
            </a:r>
            <a:r>
              <a:rPr lang="ro-RO" sz="1600" dirty="0" err="1"/>
              <a:t>şi</a:t>
            </a:r>
            <a:r>
              <a:rPr lang="ro-RO" sz="1600" dirty="0"/>
              <a:t> secundar, pentru copii cu nevoi speciale), directori de </a:t>
            </a:r>
            <a:r>
              <a:rPr lang="ro-RO" sz="1600" dirty="0" err="1"/>
              <a:t>şcoală</a:t>
            </a:r>
            <a:r>
              <a:rPr lang="ro-RO" sz="1600" dirty="0"/>
              <a:t>, consilieri școlari, psihologi, asistenți sociali școlari, mediatori școlari, logopezi, psihopedagogi, pedagogi din instituții școlare și alte instituții de educație pentru copii</a:t>
            </a:r>
          </a:p>
          <a:p>
            <a:r>
              <a:rPr lang="ro-RO" sz="1600" b="1" dirty="0" err="1"/>
              <a:t>Alţi</a:t>
            </a:r>
            <a:r>
              <a:rPr lang="ro-RO" sz="1600" b="1" dirty="0"/>
              <a:t> </a:t>
            </a:r>
            <a:r>
              <a:rPr lang="ro-RO" sz="1600" b="1" dirty="0" err="1"/>
              <a:t>profesionişti</a:t>
            </a:r>
            <a:r>
              <a:rPr lang="ro-RO" sz="1600" b="1" dirty="0"/>
              <a:t>: </a:t>
            </a:r>
            <a:r>
              <a:rPr lang="ro-RO" sz="1600" dirty="0"/>
              <a:t>cercetători, asistenți sociali, administratori de date, alt personal din </a:t>
            </a:r>
            <a:r>
              <a:rPr lang="ro-RO" sz="1600" dirty="0" err="1"/>
              <a:t>şcoli</a:t>
            </a:r>
            <a:r>
              <a:rPr lang="ro-RO" sz="1600" dirty="0"/>
              <a:t>, </a:t>
            </a:r>
            <a:r>
              <a:rPr lang="ro-RO" sz="1600" dirty="0" err="1"/>
              <a:t>alţi</a:t>
            </a:r>
            <a:r>
              <a:rPr lang="ro-RO" sz="1600" dirty="0"/>
              <a:t> </a:t>
            </a:r>
            <a:r>
              <a:rPr lang="ro-RO" sz="1600" dirty="0" err="1"/>
              <a:t>funcţionari</a:t>
            </a:r>
            <a:r>
              <a:rPr lang="ro-RO" sz="1600" dirty="0"/>
              <a:t> publici (de ex., </a:t>
            </a:r>
            <a:r>
              <a:rPr lang="ro-RO" sz="1600" dirty="0" err="1"/>
              <a:t>angajaţii</a:t>
            </a:r>
            <a:r>
              <a:rPr lang="ro-RO" sz="1600" dirty="0"/>
              <a:t> ministerelor sau DGASPC), alt personal din ONG-uri (de ex., voluntari, </a:t>
            </a:r>
            <a:r>
              <a:rPr lang="ro-RO" sz="1600" dirty="0" err="1"/>
              <a:t>preoţi</a:t>
            </a:r>
            <a:r>
              <a:rPr lang="ro-RO" sz="1600" dirty="0"/>
              <a:t>, </a:t>
            </a:r>
            <a:r>
              <a:rPr lang="ro-RO" sz="1600" dirty="0" err="1"/>
              <a:t>călugăriţe</a:t>
            </a:r>
            <a:r>
              <a:rPr lang="ro-RO" sz="1600" dirty="0"/>
              <a:t>)</a:t>
            </a:r>
            <a:endParaRPr lang="en-US" sz="1600" dirty="0"/>
          </a:p>
        </p:txBody>
      </p:sp>
      <p:pic>
        <p:nvPicPr>
          <p:cNvPr id="4" name="Picture 1" descr="siglaFONPCRO">
            <a:extLst>
              <a:ext uri="{FF2B5EF4-FFF2-40B4-BE49-F238E27FC236}">
                <a16:creationId xmlns:a16="http://schemas.microsoft.com/office/drawing/2014/main" xmlns="" id="{17068A17-61EC-4629-BEAC-1EEDD589039B}"/>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Condiții preliminare pentru un profesioniști să devină operator eligibil CAN-SMD</a:t>
            </a:r>
            <a:endParaRPr lang="en-US" dirty="0"/>
          </a:p>
        </p:txBody>
      </p:sp>
      <p:sp>
        <p:nvSpPr>
          <p:cNvPr id="3" name="Content Placeholder 2"/>
          <p:cNvSpPr>
            <a:spLocks noGrp="1"/>
          </p:cNvSpPr>
          <p:nvPr>
            <p:ph idx="1"/>
          </p:nvPr>
        </p:nvSpPr>
        <p:spPr/>
        <p:txBody>
          <a:bodyPr/>
          <a:lstStyle/>
          <a:p>
            <a:endParaRPr lang="en-GB" i="1" dirty="0"/>
          </a:p>
          <a:p>
            <a:pPr lvl="0"/>
            <a:r>
              <a:rPr lang="ro-RO" i="1" dirty="0"/>
              <a:t>Să fie activ în câmpul muncii (nu student sau pensionar)</a:t>
            </a:r>
            <a:endParaRPr lang="en-GB" dirty="0"/>
          </a:p>
          <a:p>
            <a:pPr lvl="0"/>
            <a:r>
              <a:rPr lang="ro-RO" i="1" dirty="0"/>
              <a:t>Să lucreze într-o agenție/organizație și să participe care reprezentant din partea ei</a:t>
            </a:r>
            <a:endParaRPr lang="en-GB" dirty="0"/>
          </a:p>
          <a:p>
            <a:pPr lvl="0"/>
            <a:r>
              <a:rPr lang="ro-RO" i="1" dirty="0"/>
              <a:t>Să participe la formare(și să fie certificat).</a:t>
            </a:r>
            <a:endParaRPr lang="en-GB" dirty="0"/>
          </a:p>
          <a:p>
            <a:endParaRPr lang="en-US" dirty="0"/>
          </a:p>
        </p:txBody>
      </p:sp>
      <p:pic>
        <p:nvPicPr>
          <p:cNvPr id="4" name="Picture 1" descr="siglaFONPCRO">
            <a:extLst>
              <a:ext uri="{FF2B5EF4-FFF2-40B4-BE49-F238E27FC236}">
                <a16:creationId xmlns:a16="http://schemas.microsoft.com/office/drawing/2014/main" xmlns="" id="{AA1099A9-798F-4B38-BEDD-B5F54DF17D08}"/>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531491" y="2531490"/>
            <a:ext cx="6253611" cy="1190627"/>
          </a:xfrm>
        </p:spPr>
        <p:txBody>
          <a:bodyPr>
            <a:noAutofit/>
          </a:bodyPr>
          <a:lstStyle/>
          <a:p>
            <a:pPr algn="ctr"/>
            <a:r>
              <a:rPr lang="ro-RO" sz="2400" dirty="0"/>
              <a:t>Nivele diferite de Acces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xmlns="" val="897321040"/>
              </p:ext>
            </p:extLst>
          </p:nvPr>
        </p:nvGraphicFramePr>
        <p:xfrm>
          <a:off x="1120017" y="367982"/>
          <a:ext cx="10916558" cy="5481828"/>
        </p:xfrm>
        <a:graphic>
          <a:graphicData uri="http://schemas.openxmlformats.org/drawingml/2006/table">
            <a:tbl>
              <a:tblPr/>
              <a:tblGrid>
                <a:gridCol w="8761178">
                  <a:extLst>
                    <a:ext uri="{9D8B030D-6E8A-4147-A177-3AD203B41FA5}">
                      <a16:colId xmlns:a16="http://schemas.microsoft.com/office/drawing/2014/main" xmlns="" val="20000"/>
                    </a:ext>
                  </a:extLst>
                </a:gridCol>
                <a:gridCol w="2155380">
                  <a:extLst>
                    <a:ext uri="{9D8B030D-6E8A-4147-A177-3AD203B41FA5}">
                      <a16:colId xmlns:a16="http://schemas.microsoft.com/office/drawing/2014/main" xmlns="" val="20001"/>
                    </a:ext>
                  </a:extLst>
                </a:gridCol>
              </a:tblGrid>
              <a:tr h="0">
                <a:tc>
                  <a:txBody>
                    <a:bodyPr/>
                    <a:lstStyle/>
                    <a:p>
                      <a:pPr>
                        <a:lnSpc>
                          <a:spcPct val="115000"/>
                        </a:lnSpc>
                        <a:spcAft>
                          <a:spcPts val="0"/>
                        </a:spcAft>
                      </a:pPr>
                      <a:r>
                        <a:rPr lang="ro-RO" sz="2000" b="1" baseline="0" dirty="0">
                          <a:latin typeface="Segoe UI Light" pitchFamily="34" charset="0"/>
                          <a:ea typeface="Times New Roman"/>
                          <a:cs typeface="Segoe UI Light" pitchFamily="34" charset="0"/>
                        </a:rPr>
                        <a:t>Responsabilități în gestionarea cazurilor CAN</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nSpc>
                          <a:spcPct val="115000"/>
                        </a:lnSpc>
                        <a:spcAft>
                          <a:spcPts val="0"/>
                        </a:spcAft>
                      </a:pPr>
                      <a:r>
                        <a:rPr lang="en-GB" sz="2000" b="1" dirty="0">
                          <a:solidFill>
                            <a:srgbClr val="FFFFFF"/>
                          </a:solidFill>
                          <a:latin typeface="Segoe UI Light" pitchFamily="34" charset="0"/>
                          <a:ea typeface="Times New Roman"/>
                          <a:cs typeface="Segoe UI Light" pitchFamily="34" charset="0"/>
                        </a:rPr>
                        <a:t>Level of access</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a16="http://schemas.microsoft.com/office/drawing/2014/main" xmlns="" val="10000"/>
                  </a:ext>
                </a:extLst>
              </a:tr>
              <a:tr h="0">
                <a:tc>
                  <a:txBody>
                    <a:bodyPr/>
                    <a:lstStyle/>
                    <a:p>
                      <a:pPr>
                        <a:lnSpc>
                          <a:spcPct val="115000"/>
                        </a:lnSpc>
                        <a:spcAft>
                          <a:spcPts val="0"/>
                        </a:spcAft>
                      </a:pPr>
                      <a:r>
                        <a:rPr lang="ro-RO" sz="1800" b="1" dirty="0">
                          <a:latin typeface="Segoe UI Light" pitchFamily="34" charset="0"/>
                          <a:ea typeface="Times New Roman"/>
                          <a:cs typeface="Segoe UI Light" pitchFamily="34" charset="0"/>
                        </a:rPr>
                        <a:t>Administratorul sistemului</a:t>
                      </a:r>
                      <a:endParaRPr lang="en-GB" sz="1800" b="1"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tc>
                  <a:txBody>
                    <a:bodyPr/>
                    <a:lstStyle/>
                    <a:p>
                      <a:pPr algn="ctr">
                        <a:lnSpc>
                          <a:spcPct val="115000"/>
                        </a:lnSpc>
                        <a:spcAft>
                          <a:spcPts val="0"/>
                        </a:spcAft>
                      </a:pPr>
                      <a:r>
                        <a:rPr lang="ro-RO" sz="2000" b="1" dirty="0">
                          <a:solidFill>
                            <a:srgbClr val="4F81BD"/>
                          </a:solidFill>
                          <a:latin typeface="Segoe UI Light" pitchFamily="34" charset="0"/>
                          <a:ea typeface="Times New Roman"/>
                          <a:cs typeface="Segoe UI Light" pitchFamily="34" charset="0"/>
                        </a:rPr>
                        <a:t>Acces total </a:t>
                      </a:r>
                    </a:p>
                    <a:p>
                      <a:pPr algn="ctr">
                        <a:lnSpc>
                          <a:spcPct val="115000"/>
                        </a:lnSpc>
                        <a:spcAft>
                          <a:spcPts val="0"/>
                        </a:spcAft>
                      </a:pPr>
                      <a:r>
                        <a:rPr lang="en-GB" sz="2000" b="1" dirty="0">
                          <a:solidFill>
                            <a:srgbClr val="4F81BD"/>
                          </a:solidFill>
                          <a:latin typeface="Segoe UI Light" pitchFamily="34" charset="0"/>
                          <a:ea typeface="Times New Roman"/>
                          <a:cs typeface="Segoe UI Light" pitchFamily="34" charset="0"/>
                        </a:rPr>
                        <a:t>(</a:t>
                      </a:r>
                      <a:r>
                        <a:rPr lang="ro-RO" sz="2000" b="1" dirty="0">
                          <a:solidFill>
                            <a:srgbClr val="4F81BD"/>
                          </a:solidFill>
                          <a:latin typeface="Segoe UI Light" pitchFamily="34" charset="0"/>
                          <a:ea typeface="Times New Roman"/>
                          <a:cs typeface="Segoe UI Light" pitchFamily="34" charset="0"/>
                        </a:rPr>
                        <a:t>nivel</a:t>
                      </a:r>
                      <a:r>
                        <a:rPr lang="en-GB" sz="2000" b="1" dirty="0">
                          <a:solidFill>
                            <a:srgbClr val="4F81BD"/>
                          </a:solidFill>
                          <a:latin typeface="Segoe UI Light" pitchFamily="34" charset="0"/>
                          <a:ea typeface="Times New Roman"/>
                          <a:cs typeface="Segoe UI Light" pitchFamily="34" charset="0"/>
                        </a:rPr>
                        <a:t> 0)</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extLst>
                  <a:ext uri="{0D108BD9-81ED-4DB2-BD59-A6C34878D82A}">
                    <a16:rowId xmlns:a16="http://schemas.microsoft.com/office/drawing/2014/main" xmlns="" val="10001"/>
                  </a:ext>
                </a:extLst>
              </a:tr>
              <a:tr h="0">
                <a:tc>
                  <a:txBody>
                    <a:bodyPr/>
                    <a:lstStyle/>
                    <a:p>
                      <a:pPr>
                        <a:lnSpc>
                          <a:spcPct val="115000"/>
                        </a:lnSpc>
                        <a:spcAft>
                          <a:spcPts val="0"/>
                        </a:spcAft>
                      </a:pPr>
                      <a:r>
                        <a:rPr lang="ro-RO" sz="1800" b="1" dirty="0">
                          <a:latin typeface="+mn-lt"/>
                          <a:ea typeface="Times New Roman"/>
                          <a:cs typeface="Segoe UI Light" pitchFamily="34" charset="0"/>
                        </a:rPr>
                        <a:t>Luarea deciziilor prin acțiuni legale:</a:t>
                      </a:r>
                      <a:r>
                        <a:rPr lang="en-GB" sz="1800" b="1" dirty="0">
                          <a:latin typeface="+mn-lt"/>
                          <a:ea typeface="Times New Roman"/>
                          <a:cs typeface="Segoe UI Light" pitchFamily="34" charset="0"/>
                        </a:rPr>
                        <a:t> </a:t>
                      </a:r>
                    </a:p>
                    <a:p>
                      <a:pPr marL="342900" lvl="0" indent="-342900">
                        <a:spcAft>
                          <a:spcPts val="0"/>
                        </a:spcAft>
                        <a:buFont typeface="Calibri"/>
                        <a:buChar char="-"/>
                      </a:pPr>
                      <a:r>
                        <a:rPr lang="ro-RO" sz="1800" dirty="0">
                          <a:latin typeface="+mn-lt"/>
                          <a:ea typeface="Times New Roman"/>
                          <a:cs typeface="Segoe UI Light" pitchFamily="34" charset="0"/>
                        </a:rPr>
                        <a:t>Scoaterea copilului din familie</a:t>
                      </a:r>
                      <a:endParaRPr lang="en-GB" sz="1800" dirty="0">
                        <a:latin typeface="+mn-lt"/>
                        <a:ea typeface="Times New Roman"/>
                        <a:cs typeface="Segoe UI Light" pitchFamily="34" charset="0"/>
                      </a:endParaRPr>
                    </a:p>
                    <a:p>
                      <a:pPr marL="342900" lvl="0" indent="-342900">
                        <a:spcAft>
                          <a:spcPts val="0"/>
                        </a:spcAft>
                        <a:buFont typeface="Calibri"/>
                        <a:buChar char="-"/>
                      </a:pPr>
                      <a:r>
                        <a:rPr lang="ro-RO" sz="1800" dirty="0">
                          <a:latin typeface="+mn-lt"/>
                          <a:ea typeface="Times New Roman"/>
                          <a:cs typeface="Segoe UI Light" pitchFamily="34" charset="0"/>
                        </a:rPr>
                        <a:t>Decăderea părinților din drepturi Suspendarea drepturilor părintești</a:t>
                      </a:r>
                    </a:p>
                    <a:p>
                      <a:pPr marL="342900" lvl="0" indent="-342900">
                        <a:spcAft>
                          <a:spcPts val="0"/>
                        </a:spcAft>
                        <a:buFont typeface="Calibri"/>
                        <a:buChar char="-"/>
                      </a:pPr>
                      <a:r>
                        <a:rPr lang="ro-RO" sz="1800" b="0" i="0" u="none" strike="noStrike" kern="1200" baseline="0" dirty="0">
                          <a:solidFill>
                            <a:schemeClr val="tx1"/>
                          </a:solidFill>
                          <a:latin typeface="+mn-lt"/>
                          <a:ea typeface="+mn-ea"/>
                          <a:cs typeface="+mn-cs"/>
                        </a:rPr>
                        <a:t>Deciderea dacă există suficiente dovezi pentru urmărirea penală a (</a:t>
                      </a:r>
                      <a:r>
                        <a:rPr lang="ro-RO" sz="1800" b="0" i="0" u="none" strike="noStrike" kern="1200" baseline="0" dirty="0" err="1">
                          <a:solidFill>
                            <a:schemeClr val="tx1"/>
                          </a:solidFill>
                          <a:latin typeface="+mn-lt"/>
                          <a:ea typeface="+mn-ea"/>
                          <a:cs typeface="+mn-cs"/>
                        </a:rPr>
                        <a:t>presupuşilor</a:t>
                      </a:r>
                      <a:r>
                        <a:rPr lang="ro-RO" sz="1800" b="0" i="0" u="none" strike="noStrike" kern="1200" baseline="0" dirty="0">
                          <a:solidFill>
                            <a:schemeClr val="tx1"/>
                          </a:solidFill>
                          <a:latin typeface="+mn-lt"/>
                          <a:ea typeface="+mn-ea"/>
                          <a:cs typeface="+mn-cs"/>
                        </a:rPr>
                        <a:t> infractori)</a:t>
                      </a:r>
                      <a:endParaRPr lang="en-GB" sz="1800" dirty="0">
                        <a:latin typeface="+mn-lt"/>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ro-RO" sz="2000" b="1" dirty="0">
                          <a:solidFill>
                            <a:srgbClr val="4F81BD"/>
                          </a:solidFill>
                          <a:latin typeface="Segoe UI Light" pitchFamily="34" charset="0"/>
                          <a:ea typeface="Times New Roman"/>
                          <a:cs typeface="Segoe UI Light" pitchFamily="34" charset="0"/>
                        </a:rPr>
                        <a:t>Acces deplin pentru a vedea datele </a:t>
                      </a:r>
                      <a:r>
                        <a:rPr lang="en-GB" sz="2000" b="1" dirty="0">
                          <a:solidFill>
                            <a:srgbClr val="4F81BD"/>
                          </a:solidFill>
                          <a:latin typeface="Segoe UI Light" pitchFamily="34" charset="0"/>
                          <a:ea typeface="Times New Roman"/>
                          <a:cs typeface="Segoe UI Light" pitchFamily="34" charset="0"/>
                        </a:rPr>
                        <a:t>(</a:t>
                      </a:r>
                      <a:r>
                        <a:rPr lang="ro-RO" sz="2000" b="1" dirty="0">
                          <a:solidFill>
                            <a:srgbClr val="4F81BD"/>
                          </a:solidFill>
                          <a:latin typeface="Segoe UI Light" pitchFamily="34" charset="0"/>
                          <a:ea typeface="Times New Roman"/>
                          <a:cs typeface="Segoe UI Light" pitchFamily="34" charset="0"/>
                        </a:rPr>
                        <a:t>nivel</a:t>
                      </a:r>
                      <a:r>
                        <a:rPr lang="en-GB" sz="2000" b="1" dirty="0">
                          <a:solidFill>
                            <a:srgbClr val="4F81BD"/>
                          </a:solidFill>
                          <a:latin typeface="Segoe UI Light" pitchFamily="34" charset="0"/>
                          <a:ea typeface="Times New Roman"/>
                          <a:cs typeface="Segoe UI Light" pitchFamily="34" charset="0"/>
                        </a:rPr>
                        <a:t> 1)</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a16="http://schemas.microsoft.com/office/drawing/2014/main" xmlns="" val="10002"/>
                  </a:ext>
                </a:extLst>
              </a:tr>
              <a:tr h="0">
                <a:tc>
                  <a:txBody>
                    <a:bodyPr/>
                    <a:lstStyle/>
                    <a:p>
                      <a:r>
                        <a:rPr lang="ro-RO" sz="1800" b="1" i="0" u="none" strike="noStrike" kern="1200" baseline="0" dirty="0">
                          <a:solidFill>
                            <a:schemeClr val="tx1"/>
                          </a:solidFill>
                          <a:latin typeface="+mn-lt"/>
                          <a:ea typeface="+mn-ea"/>
                          <a:cs typeface="+mn-cs"/>
                        </a:rPr>
                        <a:t>Implicarea în administrarea cazurilor:</a:t>
                      </a:r>
                      <a:endParaRPr lang="ro-RO" sz="1800" b="0" i="0" u="none" strike="noStrike" kern="1200" baseline="0" dirty="0">
                        <a:solidFill>
                          <a:schemeClr val="tx1"/>
                        </a:solidFill>
                        <a:latin typeface="+mn-lt"/>
                        <a:ea typeface="+mn-ea"/>
                        <a:cs typeface="+mn-cs"/>
                      </a:endParaRPr>
                    </a:p>
                    <a:p>
                      <a:r>
                        <a:rPr lang="ro-RO" sz="1800" b="0" i="0" u="none" strike="noStrike" kern="1200" baseline="0" dirty="0">
                          <a:solidFill>
                            <a:schemeClr val="tx1"/>
                          </a:solidFill>
                          <a:latin typeface="+mn-lt"/>
                          <a:ea typeface="+mn-ea"/>
                          <a:cs typeface="+mn-cs"/>
                        </a:rPr>
                        <a:t>Realizarea unor evaluări inițiale pentru cazurile suspectate</a:t>
                      </a:r>
                    </a:p>
                    <a:p>
                      <a:r>
                        <a:rPr lang="ro-RO" sz="1800" b="0" i="0" u="none" strike="noStrike" kern="1200" baseline="0" dirty="0">
                          <a:solidFill>
                            <a:schemeClr val="tx1"/>
                          </a:solidFill>
                          <a:latin typeface="+mn-lt"/>
                          <a:ea typeface="+mn-ea"/>
                          <a:cs typeface="+mn-cs"/>
                        </a:rPr>
                        <a:t>- Furnizarea de servicii pentru victimele CAN (diagnostic / tratament / consultație /îngrijire)</a:t>
                      </a:r>
                    </a:p>
                    <a:p>
                      <a:r>
                        <a:rPr lang="ro-RO" sz="1800" b="0" i="0" u="none" strike="noStrike" kern="1200" baseline="0" dirty="0">
                          <a:solidFill>
                            <a:schemeClr val="tx1"/>
                          </a:solidFill>
                          <a:latin typeface="+mn-lt"/>
                          <a:ea typeface="+mn-ea"/>
                          <a:cs typeface="+mn-cs"/>
                        </a:rPr>
                        <a:t>- Furnizarea de servicii pentru familiile victimelor CAN (de sprijin)</a:t>
                      </a:r>
                    </a:p>
                    <a:p>
                      <a:r>
                        <a:rPr lang="ro-RO" sz="1800" b="0" i="0" u="none" strike="noStrike" kern="1200" baseline="0" dirty="0">
                          <a:solidFill>
                            <a:schemeClr val="tx1"/>
                          </a:solidFill>
                          <a:latin typeface="+mn-lt"/>
                          <a:ea typeface="+mn-ea"/>
                          <a:cs typeface="+mn-cs"/>
                        </a:rPr>
                        <a:t>- </a:t>
                      </a:r>
                      <a:r>
                        <a:rPr lang="en-US" sz="1800" b="0" i="0" u="none" strike="noStrike" kern="1200" baseline="0" dirty="0" err="1">
                          <a:solidFill>
                            <a:schemeClr val="tx1"/>
                          </a:solidFill>
                          <a:latin typeface="+mn-lt"/>
                          <a:ea typeface="+mn-ea"/>
                          <a:cs typeface="+mn-cs"/>
                        </a:rPr>
                        <a:t>Urmărirea</a:t>
                      </a:r>
                      <a:r>
                        <a:rPr lang="en-US" sz="1800" b="0" i="0" u="none" strike="noStrike" kern="1200" baseline="0" dirty="0">
                          <a:solidFill>
                            <a:schemeClr val="tx1"/>
                          </a:solidFill>
                          <a:latin typeface="+mn-lt"/>
                          <a:ea typeface="+mn-ea"/>
                          <a:cs typeface="+mn-cs"/>
                        </a:rPr>
                        <a:t> </a:t>
                      </a:r>
                      <a:r>
                        <a:rPr lang="en-US" sz="1800" b="0" i="0" u="none" strike="noStrike" kern="1200" baseline="0" dirty="0" err="1">
                          <a:solidFill>
                            <a:schemeClr val="tx1"/>
                          </a:solidFill>
                          <a:latin typeface="+mn-lt"/>
                          <a:ea typeface="+mn-ea"/>
                          <a:cs typeface="+mn-cs"/>
                        </a:rPr>
                        <a:t>cazurilor</a:t>
                      </a:r>
                      <a:r>
                        <a:rPr lang="en-US" sz="1800" b="0" i="0" u="none" strike="noStrike" kern="1200" baseline="0" dirty="0">
                          <a:solidFill>
                            <a:schemeClr val="tx1"/>
                          </a:solidFill>
                          <a:latin typeface="+mn-lt"/>
                          <a:ea typeface="+mn-ea"/>
                          <a:cs typeface="+mn-cs"/>
                        </a:rPr>
                        <a:t> CAN (follow-up)</a:t>
                      </a:r>
                      <a:endParaRPr lang="en-GB" sz="1800" dirty="0">
                        <a:latin typeface="+mn-lt"/>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ro-RO" sz="2000" b="1" dirty="0">
                          <a:solidFill>
                            <a:srgbClr val="4F81BD"/>
                          </a:solidFill>
                          <a:latin typeface="Segoe UI Light" pitchFamily="34" charset="0"/>
                          <a:ea typeface="Times New Roman"/>
                          <a:cs typeface="Segoe UI Light" pitchFamily="34" charset="0"/>
                        </a:rPr>
                        <a:t>Acces Limitat</a:t>
                      </a:r>
                      <a:r>
                        <a:rPr lang="en-GB" sz="2000" b="1" dirty="0">
                          <a:solidFill>
                            <a:srgbClr val="4F81BD"/>
                          </a:solidFill>
                          <a:latin typeface="Segoe UI Light" pitchFamily="34" charset="0"/>
                          <a:ea typeface="Times New Roman"/>
                          <a:cs typeface="Segoe UI Light" pitchFamily="34" charset="0"/>
                        </a:rPr>
                        <a:t> (</a:t>
                      </a:r>
                      <a:r>
                        <a:rPr lang="ro-RO" sz="2000" b="1" dirty="0">
                          <a:solidFill>
                            <a:srgbClr val="4F81BD"/>
                          </a:solidFill>
                          <a:latin typeface="Segoe UI Light" pitchFamily="34" charset="0"/>
                          <a:ea typeface="Times New Roman"/>
                          <a:cs typeface="Segoe UI Light" pitchFamily="34" charset="0"/>
                        </a:rPr>
                        <a:t>nivel</a:t>
                      </a:r>
                      <a:r>
                        <a:rPr lang="en-GB" sz="2000" b="1" dirty="0">
                          <a:solidFill>
                            <a:srgbClr val="4F81BD"/>
                          </a:solidFill>
                          <a:latin typeface="Segoe UI Light" pitchFamily="34" charset="0"/>
                          <a:ea typeface="Times New Roman"/>
                          <a:cs typeface="Segoe UI Light" pitchFamily="34" charset="0"/>
                        </a:rPr>
                        <a:t> 2)</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a16="http://schemas.microsoft.com/office/drawing/2014/main" xmlns="" val="10003"/>
                  </a:ext>
                </a:extLst>
              </a:tr>
              <a:tr h="0">
                <a:tc>
                  <a:txBody>
                    <a:bodyPr/>
                    <a:lstStyle/>
                    <a:p>
                      <a:r>
                        <a:rPr lang="ro-RO" sz="1800" b="1" i="0" u="none" strike="noStrike" kern="1200" baseline="0" dirty="0">
                          <a:solidFill>
                            <a:schemeClr val="tx1"/>
                          </a:solidFill>
                          <a:latin typeface="+mn-lt"/>
                          <a:ea typeface="+mn-ea"/>
                          <a:cs typeface="+mn-cs"/>
                        </a:rPr>
                        <a:t>Neimplicarea efectivă în administrarea cazurilor raportate / detectate:</a:t>
                      </a:r>
                      <a:endParaRPr lang="ro-RO" sz="1800" b="0" i="0" u="none" strike="noStrike" kern="1200" baseline="0" dirty="0">
                        <a:solidFill>
                          <a:schemeClr val="tx1"/>
                        </a:solidFill>
                        <a:latin typeface="+mn-lt"/>
                        <a:ea typeface="+mn-ea"/>
                        <a:cs typeface="+mn-cs"/>
                      </a:endParaRPr>
                    </a:p>
                    <a:p>
                      <a:r>
                        <a:rPr lang="ro-RO" sz="1800" b="0" i="0" u="none" strike="noStrike" kern="1200" baseline="0" dirty="0">
                          <a:solidFill>
                            <a:schemeClr val="tx1"/>
                          </a:solidFill>
                          <a:latin typeface="+mn-lt"/>
                          <a:ea typeface="+mn-ea"/>
                          <a:cs typeface="+mn-cs"/>
                        </a:rPr>
                        <a:t>- </a:t>
                      </a:r>
                      <a:r>
                        <a:rPr lang="es-ES" sz="1800" b="0" i="0" u="none" strike="noStrike" kern="1200" baseline="0" dirty="0">
                          <a:solidFill>
                            <a:schemeClr val="tx1"/>
                          </a:solidFill>
                          <a:latin typeface="+mn-lt"/>
                          <a:ea typeface="+mn-ea"/>
                          <a:cs typeface="+mn-cs"/>
                        </a:rPr>
                        <a:t>Sesizarea autorităţilor (opţional) cu privire la cazurile CAN (suspectate)</a:t>
                      </a:r>
                    </a:p>
                    <a:p>
                      <a:r>
                        <a:rPr lang="ro-RO" sz="1800" b="0" i="0" u="none" strike="noStrike" kern="1200" baseline="0" dirty="0">
                          <a:solidFill>
                            <a:schemeClr val="tx1"/>
                          </a:solidFill>
                          <a:latin typeface="+mn-lt"/>
                          <a:ea typeface="+mn-ea"/>
                          <a:cs typeface="+mn-cs"/>
                        </a:rPr>
                        <a:t>- Raportarea în mod obligatoriu a cazurilor CAN (suspectate)</a:t>
                      </a:r>
                    </a:p>
                    <a:p>
                      <a:r>
                        <a:rPr lang="ro-RO" sz="1800" b="0" i="0" u="none" strike="noStrike" kern="1200" baseline="0" dirty="0">
                          <a:solidFill>
                            <a:schemeClr val="tx1"/>
                          </a:solidFill>
                          <a:latin typeface="+mn-lt"/>
                          <a:ea typeface="+mn-ea"/>
                          <a:cs typeface="+mn-cs"/>
                        </a:rPr>
                        <a:t>- Aplicarea de screening/ scanarea </a:t>
                      </a:r>
                      <a:r>
                        <a:rPr lang="ro-RO" sz="1800" b="0" i="0" u="none" strike="noStrike" kern="1200" baseline="0" dirty="0" err="1">
                          <a:solidFill>
                            <a:schemeClr val="tx1"/>
                          </a:solidFill>
                          <a:latin typeface="+mn-lt"/>
                          <a:ea typeface="+mn-ea"/>
                          <a:cs typeface="+mn-cs"/>
                        </a:rPr>
                        <a:t>populaţiei</a:t>
                      </a:r>
                      <a:r>
                        <a:rPr lang="ro-RO" sz="1800" b="0" i="0" u="none" strike="noStrike" kern="1200" baseline="0" dirty="0">
                          <a:solidFill>
                            <a:schemeClr val="tx1"/>
                          </a:solidFill>
                          <a:latin typeface="+mn-lt"/>
                          <a:ea typeface="+mn-ea"/>
                          <a:cs typeface="+mn-cs"/>
                        </a:rPr>
                        <a:t> generale a copiilor pentru CAN</a:t>
                      </a:r>
                    </a:p>
                    <a:p>
                      <a:r>
                        <a:rPr lang="ro-RO" sz="1800" b="0" i="0" u="none" strike="noStrike" kern="1200" baseline="0" dirty="0">
                          <a:solidFill>
                            <a:schemeClr val="tx1"/>
                          </a:solidFill>
                          <a:latin typeface="+mn-lt"/>
                          <a:ea typeface="+mn-ea"/>
                          <a:cs typeface="+mn-cs"/>
                        </a:rPr>
                        <a:t>- Furnizarea măsurilor de </a:t>
                      </a:r>
                      <a:r>
                        <a:rPr lang="ro-RO" sz="1800" b="0" i="0" u="none" strike="noStrike" kern="1200" baseline="0" dirty="0" err="1">
                          <a:solidFill>
                            <a:schemeClr val="tx1"/>
                          </a:solidFill>
                          <a:latin typeface="+mn-lt"/>
                          <a:ea typeface="+mn-ea"/>
                          <a:cs typeface="+mn-cs"/>
                        </a:rPr>
                        <a:t>protecţie</a:t>
                      </a:r>
                      <a:r>
                        <a:rPr lang="ro-RO" sz="1800" b="0" i="0" u="none" strike="noStrike" kern="1200" baseline="0" dirty="0">
                          <a:solidFill>
                            <a:schemeClr val="tx1"/>
                          </a:solidFill>
                          <a:latin typeface="+mn-lt"/>
                          <a:ea typeface="+mn-ea"/>
                          <a:cs typeface="+mn-cs"/>
                        </a:rPr>
                        <a:t> de </a:t>
                      </a:r>
                      <a:r>
                        <a:rPr lang="ro-RO" sz="1800" b="0" i="0" u="none" strike="noStrike" kern="1200" baseline="0" dirty="0" err="1">
                          <a:solidFill>
                            <a:schemeClr val="tx1"/>
                          </a:solidFill>
                          <a:latin typeface="+mn-lt"/>
                          <a:ea typeface="+mn-ea"/>
                          <a:cs typeface="+mn-cs"/>
                        </a:rPr>
                        <a:t>urgenţă</a:t>
                      </a:r>
                      <a:r>
                        <a:rPr lang="ro-RO" sz="1800" b="0" i="0" u="none" strike="noStrike" kern="1200" baseline="0" dirty="0">
                          <a:solidFill>
                            <a:schemeClr val="tx1"/>
                          </a:solidFill>
                          <a:latin typeface="+mn-lt"/>
                          <a:ea typeface="+mn-ea"/>
                          <a:cs typeface="+mn-cs"/>
                        </a:rPr>
                        <a:t> pentru victimele CAN</a:t>
                      </a:r>
                    </a:p>
                    <a:p>
                      <a:r>
                        <a:rPr lang="ro-RO" sz="1800" b="0" i="0" u="none" strike="noStrike" kern="1200" baseline="0" dirty="0">
                          <a:solidFill>
                            <a:schemeClr val="tx1"/>
                          </a:solidFill>
                          <a:latin typeface="+mn-lt"/>
                          <a:ea typeface="+mn-ea"/>
                          <a:cs typeface="+mn-cs"/>
                        </a:rPr>
                        <a:t>- Furnizarea de </a:t>
                      </a:r>
                      <a:r>
                        <a:rPr lang="ro-RO" sz="1800" b="0" i="0" u="none" strike="noStrike" kern="1200" baseline="0" dirty="0" err="1">
                          <a:solidFill>
                            <a:schemeClr val="tx1"/>
                          </a:solidFill>
                          <a:latin typeface="+mn-lt"/>
                          <a:ea typeface="+mn-ea"/>
                          <a:cs typeface="+mn-cs"/>
                        </a:rPr>
                        <a:t>consultanţă</a:t>
                      </a:r>
                      <a:r>
                        <a:rPr lang="ro-RO" sz="1800" b="0" i="0" u="none" strike="noStrike" kern="1200" baseline="0" dirty="0">
                          <a:solidFill>
                            <a:schemeClr val="tx1"/>
                          </a:solidFill>
                          <a:latin typeface="+mn-lt"/>
                          <a:ea typeface="+mn-ea"/>
                          <a:cs typeface="+mn-cs"/>
                        </a:rPr>
                        <a:t> juridică / apărare (</a:t>
                      </a:r>
                      <a:r>
                        <a:rPr lang="ro-RO" sz="1800" b="0" i="0" u="none" strike="noStrike" kern="1200" baseline="0" dirty="0" err="1">
                          <a:solidFill>
                            <a:schemeClr val="tx1"/>
                          </a:solidFill>
                          <a:latin typeface="+mn-lt"/>
                          <a:ea typeface="+mn-ea"/>
                          <a:cs typeface="+mn-cs"/>
                        </a:rPr>
                        <a:t>advocacy</a:t>
                      </a:r>
                      <a:r>
                        <a:rPr lang="ro-RO" sz="1800" b="0" i="0" u="none" strike="noStrike" kern="1200" baseline="0" dirty="0">
                          <a:solidFill>
                            <a:schemeClr val="tx1"/>
                          </a:solidFill>
                          <a:latin typeface="+mn-lt"/>
                          <a:ea typeface="+mn-ea"/>
                          <a:cs typeface="+mn-cs"/>
                        </a:rPr>
                        <a:t>) pentru cazurile CAN</a:t>
                      </a:r>
                      <a:endParaRPr lang="en-GB" sz="1800" dirty="0">
                        <a:latin typeface="+mn-lt"/>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ro-RO" sz="2000" b="1" dirty="0">
                          <a:solidFill>
                            <a:srgbClr val="4F81BD"/>
                          </a:solidFill>
                          <a:latin typeface="Segoe UI Light" pitchFamily="34" charset="0"/>
                          <a:ea typeface="Times New Roman"/>
                          <a:cs typeface="Segoe UI Light" pitchFamily="34" charset="0"/>
                        </a:rPr>
                        <a:t>Acces limitat</a:t>
                      </a:r>
                      <a:r>
                        <a:rPr lang="en-GB" sz="2000" b="1" dirty="0">
                          <a:solidFill>
                            <a:srgbClr val="4F81BD"/>
                          </a:solidFill>
                          <a:latin typeface="Segoe UI Light" pitchFamily="34" charset="0"/>
                          <a:ea typeface="Times New Roman"/>
                          <a:cs typeface="Segoe UI Light" pitchFamily="34" charset="0"/>
                        </a:rPr>
                        <a:t> (</a:t>
                      </a:r>
                      <a:r>
                        <a:rPr lang="ro-RO" sz="2000" b="1" dirty="0">
                          <a:solidFill>
                            <a:srgbClr val="4F81BD"/>
                          </a:solidFill>
                          <a:latin typeface="Segoe UI Light" pitchFamily="34" charset="0"/>
                          <a:ea typeface="Times New Roman"/>
                          <a:cs typeface="Segoe UI Light" pitchFamily="34" charset="0"/>
                        </a:rPr>
                        <a:t>nivel</a:t>
                      </a:r>
                      <a:r>
                        <a:rPr lang="en-GB" sz="2000" b="1" dirty="0">
                          <a:solidFill>
                            <a:srgbClr val="4F81BD"/>
                          </a:solidFill>
                          <a:latin typeface="Segoe UI Light" pitchFamily="34" charset="0"/>
                          <a:ea typeface="Times New Roman"/>
                          <a:cs typeface="Segoe UI Light" pitchFamily="34" charset="0"/>
                        </a:rPr>
                        <a:t> 3)</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a16="http://schemas.microsoft.com/office/drawing/2014/main" xmlns="" val="10004"/>
                  </a:ext>
                </a:extLst>
              </a:tr>
            </a:tbl>
          </a:graphicData>
        </a:graphic>
      </p:graphicFrame>
      <p:pic>
        <p:nvPicPr>
          <p:cNvPr id="5" name="Picture 1" descr="siglaFONPCRO">
            <a:extLst>
              <a:ext uri="{FF2B5EF4-FFF2-40B4-BE49-F238E27FC236}">
                <a16:creationId xmlns:a16="http://schemas.microsoft.com/office/drawing/2014/main" xmlns="" id="{9770A4C0-E44D-4A11-A032-24CE5A9331D9}"/>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693959162"/>
              </p:ext>
            </p:extLst>
          </p:nvPr>
        </p:nvGraphicFramePr>
        <p:xfrm>
          <a:off x="171449" y="487354"/>
          <a:ext cx="11849102" cy="5199888"/>
        </p:xfrm>
        <a:graphic>
          <a:graphicData uri="http://schemas.openxmlformats.org/drawingml/2006/table">
            <a:tbl>
              <a:tblPr/>
              <a:tblGrid>
                <a:gridCol w="2193935">
                  <a:extLst>
                    <a:ext uri="{9D8B030D-6E8A-4147-A177-3AD203B41FA5}">
                      <a16:colId xmlns:a16="http://schemas.microsoft.com/office/drawing/2014/main" xmlns="" val="20000"/>
                    </a:ext>
                  </a:extLst>
                </a:gridCol>
                <a:gridCol w="1435091">
                  <a:extLst>
                    <a:ext uri="{9D8B030D-6E8A-4147-A177-3AD203B41FA5}">
                      <a16:colId xmlns:a16="http://schemas.microsoft.com/office/drawing/2014/main" xmlns="" val="20001"/>
                    </a:ext>
                  </a:extLst>
                </a:gridCol>
                <a:gridCol w="8220076">
                  <a:extLst>
                    <a:ext uri="{9D8B030D-6E8A-4147-A177-3AD203B41FA5}">
                      <a16:colId xmlns:a16="http://schemas.microsoft.com/office/drawing/2014/main" xmlns="" val="20002"/>
                    </a:ext>
                  </a:extLst>
                </a:gridCol>
              </a:tblGrid>
              <a:tr h="113670">
                <a:tc>
                  <a:txBody>
                    <a:bodyPr/>
                    <a:lstStyle/>
                    <a:p>
                      <a:pPr algn="l">
                        <a:lnSpc>
                          <a:spcPct val="115000"/>
                        </a:lnSpc>
                        <a:spcAft>
                          <a:spcPts val="0"/>
                        </a:spcAft>
                      </a:pPr>
                      <a:r>
                        <a:rPr lang="ro-RO" sz="2200" b="1" dirty="0">
                          <a:latin typeface="Calibri"/>
                          <a:ea typeface="Times New Roman"/>
                          <a:cs typeface="Times New Roman"/>
                        </a:rPr>
                        <a:t>Responsabilități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ro-RO" sz="2200" b="1" dirty="0">
                          <a:solidFill>
                            <a:srgbClr val="000000"/>
                          </a:solidFill>
                          <a:latin typeface="Calibri"/>
                          <a:ea typeface="Times New Roman"/>
                          <a:cs typeface="Calibri"/>
                        </a:rPr>
                        <a:t>Nivel de acces</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ro-RO" sz="2200" b="1" dirty="0">
                          <a:latin typeface="Calibri"/>
                          <a:ea typeface="Times New Roman"/>
                          <a:cs typeface="Times New Roman"/>
                        </a:rPr>
                        <a:t>Atribuții și „drepturi”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0"/>
                  </a:ext>
                </a:extLst>
              </a:tr>
              <a:tr h="1264432">
                <a:tc>
                  <a:txBody>
                    <a:bodyPr/>
                    <a:lstStyle/>
                    <a:p>
                      <a:pPr algn="l">
                        <a:lnSpc>
                          <a:spcPct val="115000"/>
                        </a:lnSpc>
                        <a:spcAft>
                          <a:spcPts val="0"/>
                        </a:spcAft>
                      </a:pPr>
                      <a:r>
                        <a:rPr lang="en-GB" sz="2200" b="1" dirty="0">
                          <a:solidFill>
                            <a:srgbClr val="76923C"/>
                          </a:solidFill>
                          <a:latin typeface="Calibri"/>
                          <a:ea typeface="Times New Roman"/>
                          <a:cs typeface="Calibri"/>
                        </a:rPr>
                        <a:t>Administrator</a:t>
                      </a:r>
                      <a:r>
                        <a:rPr lang="ro-RO" sz="2200" b="1" dirty="0">
                          <a:solidFill>
                            <a:srgbClr val="76923C"/>
                          </a:solidFill>
                          <a:latin typeface="Calibri"/>
                          <a:ea typeface="Times New Roman"/>
                          <a:cs typeface="Calibri"/>
                        </a:rPr>
                        <a:t> de sistem</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n-GB" sz="2200" b="1" dirty="0" err="1">
                          <a:solidFill>
                            <a:srgbClr val="76923C"/>
                          </a:solidFill>
                          <a:latin typeface="Calibri"/>
                          <a:ea typeface="Times New Roman"/>
                          <a:cs typeface="Calibri"/>
                        </a:rPr>
                        <a:t>Acces</a:t>
                      </a:r>
                      <a:r>
                        <a:rPr lang="ro-RO" sz="2200" b="1" dirty="0">
                          <a:solidFill>
                            <a:srgbClr val="76923C"/>
                          </a:solidFill>
                          <a:latin typeface="Calibri"/>
                          <a:ea typeface="Times New Roman"/>
                          <a:cs typeface="Calibri"/>
                        </a:rPr>
                        <a:t> Deplin</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lvl="0"/>
                      <a:r>
                        <a:rPr lang="ro-RO" sz="2000" kern="1200" dirty="0">
                          <a:solidFill>
                            <a:schemeClr val="tx1"/>
                          </a:solidFill>
                          <a:effectLst/>
                          <a:latin typeface="+mn-lt"/>
                          <a:ea typeface="+mn-ea"/>
                          <a:cs typeface="+mn-cs"/>
                        </a:rPr>
                        <a:t>Are acces pentru a vizualiza rapoarte complete despre toate incidentele existente pentru documentele de identitate ale copiilor înregistrate de el însuși sau de orice alt operator; </a:t>
                      </a:r>
                    </a:p>
                    <a:p>
                      <a:pPr lvl="0"/>
                      <a:r>
                        <a:rPr lang="ro-RO" sz="2000" kern="1200" dirty="0">
                          <a:solidFill>
                            <a:schemeClr val="tx1"/>
                          </a:solidFill>
                          <a:effectLst/>
                          <a:latin typeface="+mn-lt"/>
                          <a:ea typeface="+mn-ea"/>
                          <a:cs typeface="+mn-cs"/>
                        </a:rPr>
                        <a:t>Introduce date pentru incidente noi pentru ID-urile copiilor necunoscuți și cunoscuți, utilizând fie ID copil sau cod temporar; </a:t>
                      </a:r>
                    </a:p>
                    <a:p>
                      <a:pPr lvl="0"/>
                      <a:r>
                        <a:rPr lang="ro-RO" sz="2000" kern="1200" dirty="0">
                          <a:solidFill>
                            <a:schemeClr val="tx1"/>
                          </a:solidFill>
                          <a:effectLst/>
                          <a:latin typeface="+mn-lt"/>
                          <a:ea typeface="+mn-ea"/>
                          <a:cs typeface="+mn-cs"/>
                        </a:rPr>
                        <a:t>Are acces la modificarea / actualizarea tuturor incidentelor existente (ambele, informații legate de incident și informații legate de copil și familie) care au fost înregistrate de el / ea sau de un alt operator;</a:t>
                      </a:r>
                    </a:p>
                    <a:p>
                      <a:pPr lvl="0"/>
                      <a:r>
                        <a:rPr lang="ro-RO" sz="2000" kern="1200" dirty="0">
                          <a:solidFill>
                            <a:schemeClr val="tx1"/>
                          </a:solidFill>
                          <a:effectLst/>
                          <a:latin typeface="+mn-lt"/>
                          <a:ea typeface="+mn-ea"/>
                          <a:cs typeface="+mn-cs"/>
                        </a:rPr>
                        <a:t>Are acces la mediul administrativ (conturile agențiilor și utilizatorilor, date complete agregate și dezagregate, trimite notificări);</a:t>
                      </a:r>
                    </a:p>
                    <a:p>
                      <a:pPr lvl="0"/>
                      <a:r>
                        <a:rPr lang="ro-RO" sz="2000" kern="1200" dirty="0">
                          <a:solidFill>
                            <a:schemeClr val="tx1"/>
                          </a:solidFill>
                          <a:effectLst/>
                          <a:latin typeface="+mn-lt"/>
                          <a:ea typeface="+mn-ea"/>
                          <a:cs typeface="+mn-cs"/>
                        </a:rPr>
                        <a:t>Are acces pentru a vizualiza și edita datele de contact și conturile oricărui Operator.</a:t>
                      </a:r>
                    </a:p>
                    <a:p>
                      <a:pPr marL="0" lvl="0" indent="0" algn="l">
                        <a:lnSpc>
                          <a:spcPct val="115000"/>
                        </a:lnSpc>
                        <a:spcAft>
                          <a:spcPts val="0"/>
                        </a:spcAft>
                        <a:buFont typeface="Symbol"/>
                        <a:buNone/>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1"/>
                  </a:ext>
                </a:extLst>
              </a:tr>
              <a:tr h="132616">
                <a:tc>
                  <a:txBody>
                    <a:bodyPr/>
                    <a:lstStyle/>
                    <a:p>
                      <a:pPr algn="l">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76923C"/>
                    </a:solidFill>
                  </a:tcPr>
                </a:tc>
                <a:extLst>
                  <a:ext uri="{0D108BD9-81ED-4DB2-BD59-A6C34878D82A}">
                    <a16:rowId xmlns:a16="http://schemas.microsoft.com/office/drawing/2014/main" xmlns="" val="10002"/>
                  </a:ext>
                </a:extLst>
              </a:tr>
            </a:tbl>
          </a:graphicData>
        </a:graphic>
      </p:graphicFrame>
      <p:pic>
        <p:nvPicPr>
          <p:cNvPr id="3" name="Picture 1" descr="siglaFONPCRO">
            <a:extLst>
              <a:ext uri="{FF2B5EF4-FFF2-40B4-BE49-F238E27FC236}">
                <a16:creationId xmlns:a16="http://schemas.microsoft.com/office/drawing/2014/main" xmlns="" id="{6A12B955-EFB2-4875-8B95-D9C2B775D096}"/>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467172822"/>
              </p:ext>
            </p:extLst>
          </p:nvPr>
        </p:nvGraphicFramePr>
        <p:xfrm>
          <a:off x="0" y="201604"/>
          <a:ext cx="12192001" cy="5728716"/>
        </p:xfrm>
        <a:graphic>
          <a:graphicData uri="http://schemas.openxmlformats.org/drawingml/2006/table">
            <a:tbl>
              <a:tblPr/>
              <a:tblGrid>
                <a:gridCol w="2343150">
                  <a:extLst>
                    <a:ext uri="{9D8B030D-6E8A-4147-A177-3AD203B41FA5}">
                      <a16:colId xmlns:a16="http://schemas.microsoft.com/office/drawing/2014/main" xmlns="" val="20000"/>
                    </a:ext>
                  </a:extLst>
                </a:gridCol>
                <a:gridCol w="1943100">
                  <a:extLst>
                    <a:ext uri="{9D8B030D-6E8A-4147-A177-3AD203B41FA5}">
                      <a16:colId xmlns:a16="http://schemas.microsoft.com/office/drawing/2014/main" xmlns="" val="20001"/>
                    </a:ext>
                  </a:extLst>
                </a:gridCol>
                <a:gridCol w="7905751">
                  <a:extLst>
                    <a:ext uri="{9D8B030D-6E8A-4147-A177-3AD203B41FA5}">
                      <a16:colId xmlns:a16="http://schemas.microsoft.com/office/drawing/2014/main" xmlns="" val="20002"/>
                    </a:ext>
                  </a:extLst>
                </a:gridCol>
              </a:tblGrid>
              <a:tr h="113670">
                <a:tc>
                  <a:txBody>
                    <a:bodyPr/>
                    <a:lstStyle/>
                    <a:p>
                      <a:pPr algn="l">
                        <a:lnSpc>
                          <a:spcPct val="115000"/>
                        </a:lnSpc>
                        <a:spcAft>
                          <a:spcPts val="0"/>
                        </a:spcAft>
                      </a:pPr>
                      <a:r>
                        <a:rPr lang="ro-RO" sz="2200" b="1" dirty="0">
                          <a:latin typeface="Calibri"/>
                          <a:ea typeface="Times New Roman"/>
                          <a:cs typeface="Times New Roman"/>
                        </a:rPr>
                        <a:t>Responsabilități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ro-RO" sz="2200" b="1" dirty="0">
                          <a:latin typeface="Calibri"/>
                          <a:ea typeface="Times New Roman"/>
                          <a:cs typeface="Times New Roman"/>
                        </a:rPr>
                        <a:t>Nivel de acces</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ro-RO" sz="2200" b="1" dirty="0">
                          <a:latin typeface="Calibri"/>
                          <a:ea typeface="Times New Roman"/>
                          <a:cs typeface="Times New Roman"/>
                        </a:rPr>
                        <a:t>Atribuții și „drepturi”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0"/>
                  </a:ext>
                </a:extLst>
              </a:tr>
              <a:tr h="1264432">
                <a:tc>
                  <a:txBody>
                    <a:bodyPr/>
                    <a:lstStyle/>
                    <a:p>
                      <a:pPr marL="0" lvl="0" indent="0" algn="l">
                        <a:spcAft>
                          <a:spcPts val="0"/>
                        </a:spcAft>
                        <a:buFont typeface="Calibri"/>
                        <a:buNone/>
                      </a:pPr>
                      <a:r>
                        <a:rPr lang="ro-RO" sz="2200" b="1" dirty="0">
                          <a:solidFill>
                            <a:srgbClr val="0070C0"/>
                          </a:solidFill>
                          <a:latin typeface="+mn-lt"/>
                          <a:ea typeface="Times New Roman"/>
                          <a:cs typeface="Times New Roman"/>
                        </a:rPr>
                        <a:t>Instituții care iau decizii privind situația copilului </a:t>
                      </a:r>
                      <a:endParaRPr lang="en-US" sz="2200" b="1" dirty="0">
                        <a:solidFill>
                          <a:srgbClr val="0070C0"/>
                        </a:solidFill>
                        <a:latin typeface="+mn-lt"/>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ro-RO" sz="2200" b="1" dirty="0">
                          <a:solidFill>
                            <a:srgbClr val="4F81BD"/>
                          </a:solidFill>
                          <a:latin typeface="Calibri"/>
                          <a:ea typeface="Times New Roman"/>
                          <a:cs typeface="Calibri"/>
                        </a:rPr>
                        <a:t>Acces deplin de vizualizare (nivel 1)</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endParaRPr lang="ro-RO" sz="2000" kern="1200" dirty="0">
                        <a:solidFill>
                          <a:schemeClr val="tx1"/>
                        </a:solidFill>
                        <a:effectLst/>
                        <a:latin typeface="+mn-lt"/>
                        <a:ea typeface="+mn-ea"/>
                        <a:cs typeface="+mn-cs"/>
                      </a:endParaRPr>
                    </a:p>
                    <a:p>
                      <a:endParaRPr lang="ro-RO" sz="2000" kern="1200" dirty="0">
                        <a:solidFill>
                          <a:schemeClr val="tx1"/>
                        </a:solidFill>
                        <a:effectLst/>
                        <a:latin typeface="+mn-lt"/>
                        <a:ea typeface="+mn-ea"/>
                        <a:cs typeface="+mn-cs"/>
                      </a:endParaRPr>
                    </a:p>
                    <a:p>
                      <a:endParaRPr lang="ro-RO" sz="2000" kern="1200" dirty="0">
                        <a:solidFill>
                          <a:schemeClr val="tx1"/>
                        </a:solidFill>
                        <a:effectLst/>
                        <a:latin typeface="+mn-lt"/>
                        <a:ea typeface="+mn-ea"/>
                        <a:cs typeface="+mn-cs"/>
                      </a:endParaRPr>
                    </a:p>
                    <a:p>
                      <a:r>
                        <a:rPr lang="ro-RO" sz="2000" kern="1200" dirty="0">
                          <a:solidFill>
                            <a:schemeClr val="tx1"/>
                          </a:solidFill>
                          <a:effectLst/>
                          <a:latin typeface="+mn-lt"/>
                          <a:ea typeface="+mn-ea"/>
                          <a:cs typeface="+mn-cs"/>
                        </a:rPr>
                        <a:t>Are acces pentru a vizualiza rapoarte complete despre incidentele existente înregistrate de el / ea sau de orice alt operator, dar numai pentru documentele de identitate ale copiilor înregistrate de el însuși;</a:t>
                      </a:r>
                    </a:p>
                    <a:p>
                      <a:r>
                        <a:rPr lang="ro-RO" sz="2000" kern="1200" dirty="0">
                          <a:solidFill>
                            <a:schemeClr val="tx1"/>
                          </a:solidFill>
                          <a:effectLst/>
                          <a:latin typeface="+mn-lt"/>
                          <a:ea typeface="+mn-ea"/>
                          <a:cs typeface="+mn-cs"/>
                        </a:rPr>
                        <a:t>Introduce date pentru incidente noi pentru ID-urile copiilor necunoscuți și cunoscuți, utilizând fie ID copil sau cod temporar;</a:t>
                      </a:r>
                    </a:p>
                    <a:p>
                      <a:r>
                        <a:rPr lang="ro-RO" sz="2000" kern="1200" dirty="0">
                          <a:solidFill>
                            <a:schemeClr val="tx1"/>
                          </a:solidFill>
                          <a:effectLst/>
                          <a:latin typeface="+mn-lt"/>
                          <a:ea typeface="+mn-ea"/>
                          <a:cs typeface="+mn-cs"/>
                        </a:rPr>
                        <a:t>În cazul unui copil cunoscut, acesta are acces pentru a vizualiza rapoarte complete cu privire la toate incidentele anterioare și pentru a edita / actualiza incidentele existente (numai informații legate de incident) care au fost înregistrate de el însuși</a:t>
                      </a:r>
                    </a:p>
                    <a:p>
                      <a:r>
                        <a:rPr lang="ro-RO" sz="2000" kern="1200" dirty="0">
                          <a:solidFill>
                            <a:schemeClr val="tx1"/>
                          </a:solidFill>
                          <a:effectLst/>
                          <a:latin typeface="+mn-lt"/>
                          <a:ea typeface="+mn-ea"/>
                          <a:cs typeface="+mn-cs"/>
                        </a:rPr>
                        <a:t>În cazul unui copil cunoscut, acesta are acces pentru a vizualiza datele de contact ale operatorului care au lucrat cu ID-ul copilului specific în trecut</a:t>
                      </a:r>
                    </a:p>
                    <a:p>
                      <a:r>
                        <a:rPr lang="ro-RO" sz="2000" kern="1200" dirty="0">
                          <a:solidFill>
                            <a:schemeClr val="tx1"/>
                          </a:solidFill>
                          <a:effectLst/>
                          <a:latin typeface="+mn-lt"/>
                          <a:ea typeface="+mn-ea"/>
                          <a:cs typeface="+mn-cs"/>
                        </a:rPr>
                        <a:t>Are acces la actualizarea propriilor sale date de contact și parolă</a:t>
                      </a:r>
                    </a:p>
                    <a:p>
                      <a:pPr marL="342900" lvl="0" indent="-342900" algn="l">
                        <a:lnSpc>
                          <a:spcPct val="115000"/>
                        </a:lnSpc>
                        <a:spcAft>
                          <a:spcPts val="0"/>
                        </a:spcAft>
                        <a:buFont typeface="Symbol"/>
                        <a:buChar char=""/>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548DD4"/>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548DD4"/>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548DD4"/>
                    </a:solidFill>
                  </a:tcPr>
                </a:tc>
                <a:extLst>
                  <a:ext uri="{0D108BD9-81ED-4DB2-BD59-A6C34878D82A}">
                    <a16:rowId xmlns:a16="http://schemas.microsoft.com/office/drawing/2014/main" xmlns="" val="10002"/>
                  </a:ext>
                </a:extLst>
              </a:tr>
            </a:tbl>
          </a:graphicData>
        </a:graphic>
      </p:graphicFrame>
      <p:pic>
        <p:nvPicPr>
          <p:cNvPr id="3" name="Picture 1" descr="siglaFONPCRO">
            <a:extLst>
              <a:ext uri="{FF2B5EF4-FFF2-40B4-BE49-F238E27FC236}">
                <a16:creationId xmlns:a16="http://schemas.microsoft.com/office/drawing/2014/main" xmlns="" id="{05419575-5252-4E8B-82A9-664FDF331329}"/>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755122165"/>
              </p:ext>
            </p:extLst>
          </p:nvPr>
        </p:nvGraphicFramePr>
        <p:xfrm>
          <a:off x="0" y="287329"/>
          <a:ext cx="12192001" cy="5809488"/>
        </p:xfrm>
        <a:graphic>
          <a:graphicData uri="http://schemas.openxmlformats.org/drawingml/2006/table">
            <a:tbl>
              <a:tblPr/>
              <a:tblGrid>
                <a:gridCol w="3228975">
                  <a:extLst>
                    <a:ext uri="{9D8B030D-6E8A-4147-A177-3AD203B41FA5}">
                      <a16:colId xmlns:a16="http://schemas.microsoft.com/office/drawing/2014/main" xmlns="" val="20000"/>
                    </a:ext>
                  </a:extLst>
                </a:gridCol>
                <a:gridCol w="1285875">
                  <a:extLst>
                    <a:ext uri="{9D8B030D-6E8A-4147-A177-3AD203B41FA5}">
                      <a16:colId xmlns:a16="http://schemas.microsoft.com/office/drawing/2014/main" xmlns="" val="20001"/>
                    </a:ext>
                  </a:extLst>
                </a:gridCol>
                <a:gridCol w="7677151">
                  <a:extLst>
                    <a:ext uri="{9D8B030D-6E8A-4147-A177-3AD203B41FA5}">
                      <a16:colId xmlns:a16="http://schemas.microsoft.com/office/drawing/2014/main" xmlns="" val="20002"/>
                    </a:ext>
                  </a:extLst>
                </a:gridCol>
              </a:tblGrid>
              <a:tr h="113670">
                <a:tc>
                  <a:txBody>
                    <a:bodyPr/>
                    <a:lstStyle/>
                    <a:p>
                      <a:pPr algn="l">
                        <a:lnSpc>
                          <a:spcPct val="115000"/>
                        </a:lnSpc>
                        <a:spcAft>
                          <a:spcPts val="0"/>
                        </a:spcAft>
                      </a:pPr>
                      <a:r>
                        <a:rPr lang="ro-RO" sz="2200" b="1" dirty="0">
                          <a:latin typeface="Calibri"/>
                          <a:ea typeface="Times New Roman"/>
                          <a:cs typeface="Times New Roman"/>
                        </a:rPr>
                        <a:t>Responsabilități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ro-RO" sz="2200" b="1" dirty="0">
                          <a:latin typeface="Calibri"/>
                          <a:ea typeface="Times New Roman"/>
                          <a:cs typeface="Times New Roman"/>
                        </a:rPr>
                        <a:t>Nivel de acces</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ro-RO" sz="2200" b="1" dirty="0">
                          <a:latin typeface="Calibri"/>
                          <a:ea typeface="Times New Roman"/>
                          <a:cs typeface="Times New Roman"/>
                        </a:rPr>
                        <a:t>Atribuții și „drepturi”</a:t>
                      </a:r>
                      <a:endParaRPr lang="en-US" sz="2200" b="1"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0"/>
                  </a:ext>
                </a:extLst>
              </a:tr>
              <a:tr h="1053694">
                <a:tc>
                  <a:txBody>
                    <a:bodyPr/>
                    <a:lstStyle/>
                    <a:p>
                      <a:r>
                        <a:rPr lang="ro-RO" sz="2000" kern="1200" dirty="0">
                          <a:solidFill>
                            <a:srgbClr val="FFFF00"/>
                          </a:solidFill>
                          <a:effectLst/>
                          <a:latin typeface="+mn-lt"/>
                          <a:ea typeface="+mn-ea"/>
                          <a:cs typeface="+mn-cs"/>
                        </a:rPr>
                        <a:t>Efectuarea evaluărilor inițiale pentru cazurile suspectate de CAN </a:t>
                      </a:r>
                    </a:p>
                    <a:p>
                      <a:r>
                        <a:rPr lang="ro-RO" sz="2000" kern="1200" dirty="0">
                          <a:solidFill>
                            <a:srgbClr val="FFFF00"/>
                          </a:solidFill>
                          <a:effectLst/>
                          <a:latin typeface="+mn-lt"/>
                          <a:ea typeface="+mn-ea"/>
                          <a:cs typeface="+mn-cs"/>
                        </a:rPr>
                        <a:t>Furnizarea de servicii victimelor CAN (diagnostic / tratament / consultare / îngrijire) </a:t>
                      </a:r>
                    </a:p>
                    <a:p>
                      <a:r>
                        <a:rPr lang="ro-RO" sz="2000" kern="1200" dirty="0">
                          <a:solidFill>
                            <a:srgbClr val="FFFF00"/>
                          </a:solidFill>
                          <a:effectLst/>
                          <a:latin typeface="+mn-lt"/>
                          <a:ea typeface="+mn-ea"/>
                          <a:cs typeface="+mn-cs"/>
                        </a:rPr>
                        <a:t>Furnizarea de servicii familiilor victimelor CAN (susținere) </a:t>
                      </a:r>
                    </a:p>
                    <a:p>
                      <a:r>
                        <a:rPr lang="ro-RO" sz="2000" kern="1200" dirty="0">
                          <a:solidFill>
                            <a:srgbClr val="FFFF00"/>
                          </a:solidFill>
                          <a:effectLst/>
                          <a:latin typeface="+mn-lt"/>
                          <a:ea typeface="+mn-ea"/>
                          <a:cs typeface="+mn-cs"/>
                        </a:rPr>
                        <a:t>Urmărirea cazurilor CAN</a:t>
                      </a:r>
                    </a:p>
                    <a:p>
                      <a:pPr marL="342900" lvl="0" indent="-342900" algn="l">
                        <a:spcAft>
                          <a:spcPts val="0"/>
                        </a:spcAft>
                        <a:buFont typeface="Calibri"/>
                        <a:buChar char="-"/>
                      </a:pPr>
                      <a:endParaRPr lang="en-US" sz="2200" dirty="0">
                        <a:latin typeface="Times New Roman"/>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ro-RO" sz="2200" dirty="0">
                          <a:solidFill>
                            <a:srgbClr val="FFC000"/>
                          </a:solidFill>
                          <a:latin typeface="Calibri"/>
                          <a:ea typeface="Times New Roman"/>
                          <a:cs typeface="Calibri"/>
                        </a:rPr>
                        <a:t>A</a:t>
                      </a:r>
                      <a:r>
                        <a:rPr lang="en-GB" sz="2200" dirty="0" err="1">
                          <a:solidFill>
                            <a:srgbClr val="FFC000"/>
                          </a:solidFill>
                          <a:latin typeface="Calibri"/>
                          <a:ea typeface="Times New Roman"/>
                          <a:cs typeface="Calibri"/>
                        </a:rPr>
                        <a:t>cces</a:t>
                      </a:r>
                      <a:r>
                        <a:rPr lang="ro-RO" sz="2200" dirty="0">
                          <a:solidFill>
                            <a:srgbClr val="FFC000"/>
                          </a:solidFill>
                          <a:latin typeface="Calibri"/>
                          <a:ea typeface="Times New Roman"/>
                          <a:cs typeface="Calibri"/>
                        </a:rPr>
                        <a:t> limitat</a:t>
                      </a:r>
                      <a:endParaRPr lang="en-US" sz="2200" dirty="0">
                        <a:latin typeface="Calibri"/>
                        <a:ea typeface="Times New Roman"/>
                        <a:cs typeface="Times New Roman"/>
                      </a:endParaRPr>
                    </a:p>
                    <a:p>
                      <a:pPr algn="ctr">
                        <a:lnSpc>
                          <a:spcPct val="115000"/>
                        </a:lnSpc>
                        <a:spcAft>
                          <a:spcPts val="0"/>
                        </a:spcAft>
                      </a:pPr>
                      <a:r>
                        <a:rPr lang="en-GB" sz="2200" dirty="0">
                          <a:solidFill>
                            <a:srgbClr val="FFC000"/>
                          </a:solidFill>
                          <a:latin typeface="Calibri"/>
                          <a:ea typeface="Times New Roman"/>
                          <a:cs typeface="Calibri"/>
                        </a:rPr>
                        <a:t>(</a:t>
                      </a:r>
                      <a:r>
                        <a:rPr lang="ro-RO" sz="2200" dirty="0">
                          <a:solidFill>
                            <a:srgbClr val="FFC000"/>
                          </a:solidFill>
                          <a:latin typeface="Calibri"/>
                          <a:ea typeface="Times New Roman"/>
                          <a:cs typeface="Calibri"/>
                        </a:rPr>
                        <a:t>nivel</a:t>
                      </a:r>
                      <a:r>
                        <a:rPr lang="en-GB" sz="2200" dirty="0">
                          <a:solidFill>
                            <a:srgbClr val="FFC000"/>
                          </a:solidFill>
                          <a:latin typeface="Calibri"/>
                          <a:ea typeface="Times New Roman"/>
                          <a:cs typeface="Calibri"/>
                        </a:rPr>
                        <a:t> 2)</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endParaRPr lang="ro-RO" sz="2000" kern="1200" dirty="0">
                        <a:solidFill>
                          <a:schemeClr val="tx1"/>
                        </a:solidFill>
                        <a:effectLst/>
                        <a:latin typeface="+mn-lt"/>
                        <a:ea typeface="+mn-ea"/>
                        <a:cs typeface="+mn-cs"/>
                      </a:endParaRPr>
                    </a:p>
                    <a:p>
                      <a:endParaRPr lang="ro-RO" sz="2000" kern="1200" dirty="0">
                        <a:solidFill>
                          <a:schemeClr val="tx1"/>
                        </a:solidFill>
                        <a:effectLst/>
                        <a:latin typeface="+mn-lt"/>
                        <a:ea typeface="+mn-ea"/>
                        <a:cs typeface="+mn-cs"/>
                      </a:endParaRPr>
                    </a:p>
                    <a:p>
                      <a:endParaRPr lang="ro-RO" sz="2000" kern="1200" dirty="0">
                        <a:solidFill>
                          <a:schemeClr val="tx1"/>
                        </a:solidFill>
                        <a:effectLst/>
                        <a:latin typeface="+mn-lt"/>
                        <a:ea typeface="+mn-ea"/>
                        <a:cs typeface="+mn-cs"/>
                      </a:endParaRPr>
                    </a:p>
                    <a:p>
                      <a:r>
                        <a:rPr lang="ro-RO" sz="2000" kern="1200" dirty="0">
                          <a:solidFill>
                            <a:schemeClr val="tx1"/>
                          </a:solidFill>
                          <a:effectLst/>
                          <a:latin typeface="+mn-lt"/>
                          <a:ea typeface="+mn-ea"/>
                          <a:cs typeface="+mn-cs"/>
                        </a:rPr>
                        <a:t>Are acces pentru a vizualiza rapoarte complete despre incidentele existente înregistrate de el sau de către orice alt operator, dar numai pentru documentele de identitate ale copiilor înregistrate de el însuși;</a:t>
                      </a:r>
                    </a:p>
                    <a:p>
                      <a:r>
                        <a:rPr lang="ro-RO" sz="2000" kern="1200" dirty="0">
                          <a:solidFill>
                            <a:schemeClr val="tx1"/>
                          </a:solidFill>
                          <a:effectLst/>
                          <a:latin typeface="+mn-lt"/>
                          <a:ea typeface="+mn-ea"/>
                          <a:cs typeface="+mn-cs"/>
                        </a:rPr>
                        <a:t>Introduce date despre incidente noi pentru ID-urile copiilor necunoscuți și cunoscuți, utilizând ID copil sau cod temporar;</a:t>
                      </a:r>
                    </a:p>
                    <a:p>
                      <a:r>
                        <a:rPr lang="ro-RO" sz="2000" kern="1200" dirty="0">
                          <a:solidFill>
                            <a:schemeClr val="tx1"/>
                          </a:solidFill>
                          <a:effectLst/>
                          <a:latin typeface="+mn-lt"/>
                          <a:ea typeface="+mn-ea"/>
                          <a:cs typeface="+mn-cs"/>
                        </a:rPr>
                        <a:t>În cazul unui copil cunoscut, acesta are acces la vizualizarea rapoartelor complete ale tuturor incidentelor anterioare (dar nu editează / actualizează niciun incident existent)</a:t>
                      </a:r>
                    </a:p>
                    <a:p>
                      <a:r>
                        <a:rPr lang="ro-RO" sz="2000" kern="1200" dirty="0">
                          <a:solidFill>
                            <a:schemeClr val="tx1"/>
                          </a:solidFill>
                          <a:effectLst/>
                          <a:latin typeface="+mn-lt"/>
                          <a:ea typeface="+mn-ea"/>
                          <a:cs typeface="+mn-cs"/>
                        </a:rPr>
                        <a:t>În cazuri de copil cunoscut, acesta are acces pentru a vizualiza datele de contact ale operatorului care a lucrat cu ID-ul copilului specific în trecut</a:t>
                      </a:r>
                    </a:p>
                    <a:p>
                      <a:r>
                        <a:rPr lang="ro-RO" sz="2000" kern="1200" dirty="0">
                          <a:solidFill>
                            <a:schemeClr val="tx1"/>
                          </a:solidFill>
                          <a:effectLst/>
                          <a:latin typeface="+mn-lt"/>
                          <a:ea typeface="+mn-ea"/>
                          <a:cs typeface="+mn-cs"/>
                        </a:rPr>
                        <a:t>Are acces la actualizarea propriilor sale date de contact și parolă.</a:t>
                      </a:r>
                    </a:p>
                    <a:p>
                      <a:pPr marL="342900" lvl="0" indent="-342900" algn="l">
                        <a:lnSpc>
                          <a:spcPct val="115000"/>
                        </a:lnSpc>
                        <a:spcAft>
                          <a:spcPts val="0"/>
                        </a:spcAft>
                        <a:buFont typeface="Symbol"/>
                        <a:buChar char=""/>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a16="http://schemas.microsoft.com/office/drawing/2014/main" xmlns=""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FC000"/>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FC000"/>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FC000"/>
                    </a:solidFill>
                  </a:tcPr>
                </a:tc>
                <a:extLst>
                  <a:ext uri="{0D108BD9-81ED-4DB2-BD59-A6C34878D82A}">
                    <a16:rowId xmlns:a16="http://schemas.microsoft.com/office/drawing/2014/main" xmlns="" val="10002"/>
                  </a:ext>
                </a:extLst>
              </a:tr>
            </a:tbl>
          </a:graphicData>
        </a:graphic>
      </p:graphicFrame>
      <p:pic>
        <p:nvPicPr>
          <p:cNvPr id="3" name="Picture 1" descr="siglaFONPCRO">
            <a:extLst>
              <a:ext uri="{FF2B5EF4-FFF2-40B4-BE49-F238E27FC236}">
                <a16:creationId xmlns:a16="http://schemas.microsoft.com/office/drawing/2014/main" xmlns="" id="{6404C1C5-4A4E-4A06-8C40-D644A1D72AD4}"/>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split orient="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1496</Words>
  <Application>Microsoft Office PowerPoint</Application>
  <PresentationFormat>Custom</PresentationFormat>
  <Paragraphs>122</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Operatorii CAN-SMD: Nivele de acces diferite</vt:lpstr>
      <vt:lpstr>Slide 2</vt:lpstr>
      <vt:lpstr>Important</vt:lpstr>
      <vt:lpstr>Cine poate deveni operator CAN-SMD și cum? Profesioniști eligibili</vt:lpstr>
      <vt:lpstr>Condiții preliminare pentru un profesioniști să devină operator eligibil CAN-SMD</vt:lpstr>
      <vt:lpstr>Nivele diferite de Acces</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108</cp:revision>
  <dcterms:created xsi:type="dcterms:W3CDTF">2018-11-08T14:12:16Z</dcterms:created>
  <dcterms:modified xsi:type="dcterms:W3CDTF">2022-02-01T18:04:03Z</dcterms:modified>
</cp:coreProperties>
</file>