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00" r:id="rId3"/>
    <p:sldId id="299" r:id="rId4"/>
    <p:sldId id="258" r:id="rId5"/>
    <p:sldId id="260" r:id="rId6"/>
    <p:sldId id="262" r:id="rId7"/>
    <p:sldId id="291" r:id="rId8"/>
    <p:sldId id="292" r:id="rId9"/>
    <p:sldId id="293" r:id="rId10"/>
    <p:sldId id="294" r:id="rId11"/>
    <p:sldId id="275" r:id="rId12"/>
    <p:sldId id="277" r:id="rId13"/>
    <p:sldId id="296" r:id="rId14"/>
    <p:sldId id="280" r:id="rId15"/>
    <p:sldId id="282" r:id="rId16"/>
    <p:sldId id="297" r:id="rId17"/>
    <p:sldId id="283" r:id="rId18"/>
    <p:sldId id="257" r:id="rId19"/>
    <p:sldId id="298" r:id="rId20"/>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162" autoAdjust="0"/>
    <p:restoredTop sz="93190" autoAdjust="0"/>
  </p:normalViewPr>
  <p:slideViewPr>
    <p:cSldViewPr snapToGrid="0">
      <p:cViewPr varScale="1">
        <p:scale>
          <a:sx n="69" d="100"/>
          <a:sy n="69" d="100"/>
        </p:scale>
        <p:origin x="-56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[Note: The document most useful for this phase of practice is the CAN-SMD Data Collection Protocol]</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[Instruction – ask trainees whether everything is clear - if there are questions be sure that you provide replies before proceeding in the following parts. </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[Instruction – Ask trainees to go to page 6 of the national version of the Data Collection Protocol; use this slide as an example of what information is included in this document –namely screen shots and explanations]</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[Instruction – Open the CAN-SMD application for showing the inter-relation between the CAN-SMD operators’ interface and the respective description in the Data Collection Protocol. Please use your own username and password in order for the application to open in your national language]</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[Instruction - Ask from trainees to open CAN-SMD Data collection protocol and go through the pages. Please mention the conditions covered in the data collection protocol; at this point there is no need to go through the whole manual in detail]</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[Instruction - Ask from trainees to open CAN-SMD Data collection protocol and go through the pages. Please mention the conditions covered in the data collection protocol; at this point there is no need to go through the whole manual in detail]</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[Next you are going to proceed with the demonstration of the system through making a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During this session the demonstration of CAN-SMD System will take place. First the data collection protocol will be presented; next a demonstration of using the system will take place and lastly a simulation of CAN incident recording will be conducted on the bases of some vignettes with the participation of all trainees. </a:t>
            </a:r>
          </a:p>
          <a:p>
            <a:r>
              <a:rPr lang="en-US" sz="1200" kern="1200" dirty="0">
                <a:solidFill>
                  <a:schemeClr val="tx1"/>
                </a:solidFill>
                <a:latin typeface="+mn-lt"/>
                <a:ea typeface="+mn-ea"/>
                <a:cs typeface="+mn-cs"/>
              </a:rPr>
              <a:t>The first part will start with a presentation of CAN-SMD Data collection protocol as well as of the following issues:</a:t>
            </a:r>
          </a:p>
          <a:p>
            <a:r>
              <a:rPr lang="en-US" sz="1200" kern="1200" dirty="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Here is the main aim of the data collection protocol: </a:t>
            </a:r>
          </a:p>
          <a:p>
            <a:r>
              <a:rPr lang="en-US" sz="1200" kern="1200" dirty="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At least for the piloting phase and possibly afterwards please bear in mind that:</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Here is a reminder about who could be using the CAN-SMD System; you have been invited to this training because you are belong in at least one of the above categories (you are namely an eligible professional to become CAN-SMD Operator).</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A CAN incident can be identified by each one of you through three different routes:</a:t>
            </a:r>
          </a:p>
          <a:p>
            <a:pPr lvl="0">
              <a:buFont typeface="Arial" pitchFamily="34" charset="0"/>
              <a:buChar char="•"/>
            </a:pPr>
            <a:r>
              <a:rPr lang="en-US" sz="1200" kern="1200" dirty="0">
                <a:solidFill>
                  <a:schemeClr val="tx1"/>
                </a:solidFill>
                <a:latin typeface="+mn-lt"/>
                <a:ea typeface="+mn-ea"/>
                <a:cs typeface="+mn-cs"/>
              </a:rPr>
              <a:t>after the disclosure of abuse by a child-victim</a:t>
            </a:r>
          </a:p>
          <a:p>
            <a:pPr lvl="0">
              <a:buFont typeface="Arial" pitchFamily="34" charset="0"/>
              <a:buChar char="•"/>
            </a:pPr>
            <a:r>
              <a:rPr lang="en-US" sz="1200" kern="1200" dirty="0">
                <a:solidFill>
                  <a:schemeClr val="tx1"/>
                </a:solidFill>
                <a:latin typeface="+mn-lt"/>
                <a:ea typeface="+mn-ea"/>
                <a:cs typeface="+mn-cs"/>
              </a:rPr>
              <a:t>by a third person (“source of information”) that can be a child’s relative, neighbor, fried, another professional, a citizen or even through anonymous information</a:t>
            </a:r>
          </a:p>
          <a:p>
            <a:pPr lvl="0">
              <a:buFont typeface="Arial" pitchFamily="34" charset="0"/>
              <a:buChar char="•"/>
            </a:pPr>
            <a:r>
              <a:rPr lang="en-US" sz="1200" kern="1200" dirty="0">
                <a:solidFill>
                  <a:schemeClr val="tx1"/>
                </a:solidFill>
                <a:latin typeface="+mn-lt"/>
                <a:ea typeface="+mn-ea"/>
                <a:cs typeface="+mn-cs"/>
              </a:rPr>
              <a:t>you may recognize a suspected case of CAN through warning signs during your everyday work with children OR as a result of routine screening process (where applied)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The information about a CAN incident may reach the CAN-SMD Operator</a:t>
            </a:r>
          </a:p>
          <a:p>
            <a:pPr lvl="0">
              <a:buFont typeface="Arial" pitchFamily="34" charset="0"/>
              <a:buChar char="•"/>
            </a:pPr>
            <a:r>
              <a:rPr lang="en-US" sz="1200" kern="1200" dirty="0">
                <a:solidFill>
                  <a:schemeClr val="tx1"/>
                </a:solidFill>
                <a:latin typeface="+mn-lt"/>
                <a:ea typeface="+mn-ea"/>
                <a:cs typeface="+mn-cs"/>
              </a:rPr>
              <a:t>face to face (disclosure by the child or provision of information by other third person)</a:t>
            </a:r>
          </a:p>
          <a:p>
            <a:pPr lvl="0">
              <a:buFont typeface="Arial" pitchFamily="34" charset="0"/>
              <a:buChar char="•"/>
            </a:pPr>
            <a:r>
              <a:rPr lang="en-US" sz="1200" kern="1200" dirty="0">
                <a:solidFill>
                  <a:schemeClr val="tx1"/>
                </a:solidFill>
                <a:latin typeface="+mn-lt"/>
                <a:ea typeface="+mn-ea"/>
                <a:cs typeface="+mn-cs"/>
              </a:rPr>
              <a:t>via telephone, SOS line, e-mail or other e-communication mean (disclosure by the child or provision of information by other third person)</a:t>
            </a:r>
          </a:p>
          <a:p>
            <a:pPr lvl="0">
              <a:buFont typeface="Arial" pitchFamily="34" charset="0"/>
              <a:buChar char="•"/>
            </a:pPr>
            <a:r>
              <a:rPr lang="en-US" sz="1200" kern="1200" dirty="0">
                <a:solidFill>
                  <a:schemeClr val="tx1"/>
                </a:solidFill>
                <a:latin typeface="+mn-lt"/>
                <a:ea typeface="+mn-ea"/>
                <a:cs typeface="+mn-cs"/>
              </a:rPr>
              <a:t>real time witnessing of warning signs by the Operator him/herself (the information is not provided by other person) OR as a result of routine screening process (where applied)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If there is no available identifier of child’s identity, then the incident cannot be recorded in the CAN-SMD. If, for example, a civilian inform the Operator that s/he saw an adult slapping and yelling against a child five days ago in a bus and has no further information about the identity of the involved persons, then the incident is not eligible to be recorded in the system. On the other hand, if a third person provide the Operator with information on the identity of a child but s/he has absolutely no information for a suspected violence act against the child or an omission in child’s care, then the incident is not eligible to be recorded in the CAN-SMD. If you are not sure about some violent acts and omissions in child’s care, you can find relevant information in the Operator’s Manual.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When a CAN incident –suspected or identified- is eligible to be recorded in the CAN-SMD system, then the Operator will proceed by keeping the necessary information (intake). Each operator can follow his/her usual practice for the intake; however, in order to be sure that you have collected all necessary pieces of information for the CAN-SMD it strongly recommended to use the short checklists (annexed in Data Collection Protocol). When you communicate with the National CAN-SMD Administrator to acquire the Child’s ID (given that no identifiers are recorded in the system) these information will be necessary.</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Nr</a:t>
            </a:r>
            <a:r>
              <a:rPr lang="en-US" sz="1000" dirty="0">
                <a:solidFill>
                  <a:srgbClr val="595959"/>
                </a:solidFill>
                <a:latin typeface="Agency FB" pitchFamily="34" charset="0"/>
                <a:cs typeface="Times New Roman" pitchFamily="18" charset="0"/>
              </a:rPr>
              <a:t>: 810508 — CAN-SMD II — Funded by EU REC Programme 2014-2020]1</a:t>
            </a:r>
          </a:p>
          <a:p>
            <a:pPr algn="ctr">
              <a:tabLst>
                <a:tab pos="2636773" algn="ctr"/>
                <a:tab pos="5273543" algn="r"/>
              </a:tabLst>
            </a:pPr>
            <a:r>
              <a:rPr lang="en-US" sz="1000" b="1" dirty="0">
                <a:solidFill>
                  <a:schemeClr val="accent1"/>
                </a:solidFill>
                <a:latin typeface="Agency FB" pitchFamily="34" charset="0"/>
                <a:cs typeface="Times New Roman" pitchFamily="18" charset="0"/>
              </a:rPr>
              <a:t>CAN-SMD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ro-RO" sz="4000" dirty="0">
                <a:latin typeface="Segoe UI Light" pitchFamily="34" charset="0"/>
                <a:cs typeface="Segoe UI Light" pitchFamily="34" charset="0"/>
              </a:rPr>
              <a:t>Prezentarea sistemului CAN-SMD</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r>
              <a:rPr lang="ro-RO" dirty="0">
                <a:solidFill>
                  <a:schemeClr val="bg1">
                    <a:lumMod val="50000"/>
                  </a:schemeClr>
                </a:solidFill>
                <a:latin typeface="Segoe UI Black" panose="020B0A02040204020203" pitchFamily="34" charset="0"/>
                <a:ea typeface="Segoe UI Black" panose="020B0A02040204020203" pitchFamily="34" charset="0"/>
                <a:cs typeface="+mj-cs"/>
              </a:rPr>
              <a:t>Protocol de culegere de date</a:t>
            </a:r>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p:txBody>
      </p:sp>
      <p:pic>
        <p:nvPicPr>
          <p:cNvPr id="4" name="Picture 1" descr="siglaFONPCRO">
            <a:extLst>
              <a:ext uri="{FF2B5EF4-FFF2-40B4-BE49-F238E27FC236}">
                <a16:creationId xmlns:a16="http://schemas.microsoft.com/office/drawing/2014/main" xmlns="" id="{CDC648AE-97AB-459E-82A9-12545CE80E37}"/>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2950040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3413" y="268208"/>
            <a:ext cx="11320040" cy="385763"/>
          </a:xfrm>
          <a:prstGeom prst="rect">
            <a:avLst/>
          </a:prstGeom>
        </p:spPr>
        <p:txBody>
          <a:bodyPr wrap="none" lIns="178594" tIns="0" rIns="178594" bIns="0" anchor="t"/>
          <a:lstStyle/>
          <a:p>
            <a:r>
              <a:rPr lang="ro-RO" sz="2800" dirty="0">
                <a:latin typeface="Segoe UI Black" panose="020B0A02040204020203" pitchFamily="34" charset="0"/>
                <a:ea typeface="Segoe UI Black" panose="020B0A02040204020203" pitchFamily="34" charset="0"/>
              </a:rPr>
              <a:t>Când un caz de abuz și sau neglijare este suspectat sau identificat</a:t>
            </a:r>
            <a:endParaRPr lang="en-US" sz="28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4"/>
            <a:ext cx="11320040" cy="4560425"/>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O</a:t>
            </a:r>
            <a:r>
              <a:rPr lang="ro-RO" dirty="0">
                <a:latin typeface="Segoe UI Light" panose="020B0502040204020203" pitchFamily="34" charset="0"/>
                <a:cs typeface="Segoe UI Light" panose="020B0502040204020203" pitchFamily="34" charset="0"/>
              </a:rPr>
              <a:t>peratorul continuă să păstreze informații despre caz (conform practicii sale obișnuite)</a:t>
            </a:r>
            <a:endParaRPr lang="en-US" sz="2200" dirty="0">
              <a:latin typeface="Segoe UI Light" panose="020B0502040204020203" pitchFamily="34" charset="0"/>
              <a:cs typeface="Segoe UI Light" panose="020B0502040204020203" pitchFamily="34" charset="0"/>
            </a:endParaRP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000" b="1" dirty="0">
                <a:solidFill>
                  <a:schemeClr val="accent1">
                    <a:lumMod val="75000"/>
                  </a:schemeClr>
                </a:solidFill>
                <a:latin typeface="Segoe UI Light" panose="020B0502040204020203" pitchFamily="34" charset="0"/>
                <a:cs typeface="Segoe UI Light" panose="020B0502040204020203" pitchFamily="34" charset="0"/>
              </a:rPr>
              <a:t>Vă rugăm să rețineți că implementarea politicii de screening de rutină trebuie să aibă loc în conformitate cu reglementările existente în cadrul legal specific.</a:t>
            </a:r>
          </a:p>
          <a:p>
            <a:pPr marL="450850" indent="-450850">
              <a:lnSpc>
                <a:spcPct val="100800"/>
              </a:lnSpc>
              <a:buClr>
                <a:schemeClr val="tx2"/>
              </a:buClr>
              <a:buFont typeface="Wingdings 3" panose="05040102010807070707" pitchFamily="18" charset="2"/>
              <a:buChar char="´"/>
            </a:pPr>
            <a:endParaRPr lang="en-US" sz="2000" b="1" dirty="0">
              <a:solidFill>
                <a:schemeClr val="accent1"/>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ro-RO" sz="2400" dirty="0">
                <a:latin typeface="Segoe UI Black" panose="020B0A02040204020203" pitchFamily="34" charset="0"/>
                <a:ea typeface="Segoe UI Black" panose="020B0A02040204020203" pitchFamily="34" charset="0"/>
              </a:rPr>
              <a:t>Următoarele 2 acțiuni de reținut</a:t>
            </a:r>
            <a:r>
              <a:rPr lang="en-US" sz="2400" dirty="0">
                <a:latin typeface="Segoe UI Black" panose="020B0A02040204020203" pitchFamily="34" charset="0"/>
                <a:ea typeface="Segoe UI Black" panose="020B0A02040204020203" pitchFamily="34" charset="0"/>
              </a:rPr>
              <a:t>:</a:t>
            </a:r>
          </a:p>
          <a:p>
            <a:pPr marL="450850" indent="-450850">
              <a:lnSpc>
                <a:spcPct val="100800"/>
              </a:lnSpc>
              <a:buClr>
                <a:schemeClr val="tx2"/>
              </a:buClr>
              <a:buFont typeface="Wingdings 3" panose="05040102010807070707" pitchFamily="18" charset="2"/>
              <a:buChar char="´"/>
            </a:pPr>
            <a:endParaRPr lang="en-US" sz="20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000" dirty="0">
                <a:latin typeface="Segoe UI Light" panose="020B0502040204020203" pitchFamily="34" charset="0"/>
                <a:cs typeface="Segoe UI Light" panose="020B0502040204020203" pitchFamily="34" charset="0"/>
              </a:rPr>
              <a:t>O listă de verificare care include elemente de date CAN-SMD (Anexa I) ajută la verificarea informațiilor cerute, în timpul completării datelor;</a:t>
            </a:r>
            <a:endParaRPr lang="en-US" sz="20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0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000" dirty="0">
                <a:latin typeface="Segoe UI Light" panose="020B0502040204020203" pitchFamily="34" charset="0"/>
                <a:cs typeface="Segoe UI Light" panose="020B0502040204020203" pitchFamily="34" charset="0"/>
              </a:rPr>
              <a:t>Operatorul comunică cu administratorul CAN-SMD pentru a cere un pseudonim pentru copil.</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pic>
        <p:nvPicPr>
          <p:cNvPr id="6" name="Picture 1" descr="siglaFONPCRO">
            <a:extLst>
              <a:ext uri="{FF2B5EF4-FFF2-40B4-BE49-F238E27FC236}">
                <a16:creationId xmlns:a16="http://schemas.microsoft.com/office/drawing/2014/main" xmlns="" id="{FA958179-1F9B-4986-96EC-8CF0A2C60A59}"/>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202443631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0542" y="2141317"/>
            <a:ext cx="4572000" cy="2207147"/>
          </a:xfrm>
          <a:prstGeom prst="rect">
            <a:avLst/>
          </a:prstGeom>
        </p:spPr>
      </p:pic>
      <p:sp>
        <p:nvSpPr>
          <p:cNvPr id="4" name="TextBox 3"/>
          <p:cNvSpPr txBox="1"/>
          <p:nvPr/>
        </p:nvSpPr>
        <p:spPr>
          <a:xfrm>
            <a:off x="910542" y="1979271"/>
            <a:ext cx="4413813" cy="2369193"/>
          </a:xfrm>
          <a:prstGeom prst="rect">
            <a:avLst/>
          </a:prstGeom>
        </p:spPr>
        <p:txBody>
          <a:bodyPr wrap="square" lIns="178594" tIns="178594" rIns="178594" bIns="178594" anchor="ctr">
            <a:normAutofit/>
          </a:bodyPr>
          <a:lstStyle/>
          <a:p>
            <a:pPr algn="ctr"/>
            <a:r>
              <a:rPr lang="ro-RO" sz="5062" dirty="0">
                <a:solidFill>
                  <a:srgbClr val="FFFFFF"/>
                </a:solidFill>
                <a:effectLst>
                  <a:outerShdw blurRad="20000" dist="25000" dir="2700000">
                    <a:srgbClr val="000000">
                      <a:alpha val="30000"/>
                    </a:srgbClr>
                  </a:outerShdw>
                </a:effectLst>
                <a:latin typeface="Raleway-Light"/>
              </a:rPr>
              <a:t>Întrebări?</a:t>
            </a:r>
            <a:endParaRPr lang="en-US" sz="5062" dirty="0">
              <a:solidFill>
                <a:srgbClr val="FFFFFF"/>
              </a:solidFill>
              <a:effectLst>
                <a:outerShdw blurRad="20000" dist="25000" dir="2700000">
                  <a:srgbClr val="000000">
                    <a:alpha val="30000"/>
                  </a:srgbClr>
                </a:outerShdw>
              </a:effectLst>
              <a:latin typeface="Raleway-Light"/>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Eleaf - https://www.flickr.com/photos/12348847@N00</a:t>
            </a:r>
          </a:p>
        </p:txBody>
      </p:sp>
      <p:sp>
        <p:nvSpPr>
          <p:cNvPr id="7" name="TextBox 6"/>
          <p:cNvSpPr txBox="1"/>
          <p:nvPr/>
        </p:nvSpPr>
        <p:spPr>
          <a:xfrm>
            <a:off x="6130725" y="289366"/>
            <a:ext cx="4572000" cy="5584785"/>
          </a:xfrm>
          <a:prstGeom prst="rect">
            <a:avLst/>
          </a:prstGeom>
        </p:spPr>
        <p:txBody>
          <a:bodyPr wrap="square" lIns="178594" tIns="178594" rIns="178594" bIns="178594" anchor="b">
            <a:normAutofit/>
          </a:bodyPr>
          <a:lstStyle/>
          <a:p>
            <a:pPr algn="ctr"/>
            <a:endParaRPr lang="en-US" sz="4800" dirty="0">
              <a:solidFill>
                <a:schemeClr val="tx1">
                  <a:lumMod val="50000"/>
                  <a:lumOff val="50000"/>
                </a:schemeClr>
              </a:solidFill>
              <a:effectLst>
                <a:outerShdw blurRad="20000" dist="25000" dir="2700000">
                  <a:srgbClr val="000000">
                    <a:alpha val="30000"/>
                  </a:srgbClr>
                </a:outerShdw>
              </a:effectLst>
              <a:latin typeface="Raleway-Light"/>
            </a:endParaRPr>
          </a:p>
        </p:txBody>
      </p:sp>
      <p:pic>
        <p:nvPicPr>
          <p:cNvPr id="6" name="Picture 1" descr="siglaFONPCRO">
            <a:extLst>
              <a:ext uri="{FF2B5EF4-FFF2-40B4-BE49-F238E27FC236}">
                <a16:creationId xmlns:a16="http://schemas.microsoft.com/office/drawing/2014/main" xmlns="" id="{A63B501F-714C-4A96-BBC8-BF9645109919}"/>
              </a:ext>
            </a:extLst>
          </p:cNvPr>
          <p:cNvPicPr/>
          <p:nvPr/>
        </p:nvPicPr>
        <p:blipFill>
          <a:blip r:embed="rId4">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3354690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pic>
        <p:nvPicPr>
          <p:cNvPr id="6" name="Picture 5"/>
          <p:cNvPicPr>
            <a:picLocks noChangeAspect="1"/>
          </p:cNvPicPr>
          <p:nvPr/>
        </p:nvPicPr>
        <p:blipFill rotWithShape="1">
          <a:blip r:embed="rId3"/>
          <a:srcRect l="17001" t="18397" r="16728" b="3797"/>
          <a:stretch/>
        </p:blipFill>
        <p:spPr>
          <a:xfrm>
            <a:off x="4151453" y="761035"/>
            <a:ext cx="7500395" cy="5335930"/>
          </a:xfrm>
          <a:prstGeom prst="rect">
            <a:avLst/>
          </a:prstGeom>
          <a:ln>
            <a:noFill/>
          </a:ln>
          <a:effectLst>
            <a:outerShdw blurRad="190500" algn="tl" rotWithShape="0">
              <a:srgbClr val="000000">
                <a:alpha val="70000"/>
              </a:srgbClr>
            </a:outerShdw>
          </a:effectLst>
        </p:spPr>
      </p:pic>
      <p:sp>
        <p:nvSpPr>
          <p:cNvPr id="7" name="Rectangle 6"/>
          <p:cNvSpPr/>
          <p:nvPr/>
        </p:nvSpPr>
        <p:spPr>
          <a:xfrm>
            <a:off x="414784" y="761035"/>
            <a:ext cx="3578482" cy="2308324"/>
          </a:xfrm>
          <a:prstGeom prst="rect">
            <a:avLst/>
          </a:prstGeom>
        </p:spPr>
        <p:txBody>
          <a:bodyPr wrap="square">
            <a:spAutoFit/>
          </a:bodyPr>
          <a:lstStyle/>
          <a:p>
            <a:pPr algn="ctr"/>
            <a:r>
              <a:rPr lang="ro-RO"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Vă rugăm să analizăm pagina 6 din Protocolul de culegere date!</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8" name="Picture 1" descr="siglaFONPCRO">
            <a:extLst>
              <a:ext uri="{FF2B5EF4-FFF2-40B4-BE49-F238E27FC236}">
                <a16:creationId xmlns:a16="http://schemas.microsoft.com/office/drawing/2014/main" xmlns="" id="{65D0ADDC-9701-4FBB-92B8-A7F65B837BAE}"/>
              </a:ext>
            </a:extLst>
          </p:cNvPr>
          <p:cNvPicPr/>
          <p:nvPr/>
        </p:nvPicPr>
        <p:blipFill>
          <a:blip r:embed="rId4">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97829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3970318"/>
          </a:xfrm>
          <a:prstGeom prst="rect">
            <a:avLst/>
          </a:prstGeom>
        </p:spPr>
        <p:txBody>
          <a:bodyPr wrap="square">
            <a:spAutoFit/>
          </a:bodyPr>
          <a:lstStyle/>
          <a:p>
            <a:pPr algn="ctr"/>
            <a:r>
              <a:rPr lang="ro-RO"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Și</a:t>
            </a:r>
          </a:p>
          <a:p>
            <a:pPr algn="ctr"/>
            <a:endParaRPr lang="ro-RO"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a:p>
            <a:pPr algn="ctr"/>
            <a:r>
              <a:rPr lang="ro-RO"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Deschideți aplicația CAN-SMD (folosind parola și </a:t>
            </a:r>
            <a:r>
              <a:rPr lang="ro-RO" sz="3600" dirty="0" err="1">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user-ul</a:t>
            </a:r>
            <a:r>
              <a:rPr lang="ro-RO"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dvs. </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8" name="Picture 7"/>
          <p:cNvPicPr/>
          <p:nvPr/>
        </p:nvPicPr>
        <p:blipFill>
          <a:blip r:embed="rId3"/>
          <a:stretch>
            <a:fillRect/>
          </a:stretch>
        </p:blipFill>
        <p:spPr>
          <a:xfrm>
            <a:off x="4131804" y="946186"/>
            <a:ext cx="7408155" cy="4829581"/>
          </a:xfrm>
          <a:prstGeom prst="rect">
            <a:avLst/>
          </a:prstGeom>
          <a:ln>
            <a:noFill/>
          </a:ln>
          <a:effectLst>
            <a:outerShdw blurRad="190500" algn="tl" rotWithShape="0">
              <a:srgbClr val="000000">
                <a:alpha val="70000"/>
              </a:srgbClr>
            </a:outerShdw>
          </a:effectLst>
        </p:spPr>
      </p:pic>
      <p:pic>
        <p:nvPicPr>
          <p:cNvPr id="6" name="Picture 1" descr="siglaFONPCRO">
            <a:extLst>
              <a:ext uri="{FF2B5EF4-FFF2-40B4-BE49-F238E27FC236}">
                <a16:creationId xmlns:a16="http://schemas.microsoft.com/office/drawing/2014/main" xmlns="" id="{92D3916D-8D6C-45FE-B231-CE1B9A8C6303}"/>
              </a:ext>
            </a:extLst>
          </p:cNvPr>
          <p:cNvPicPr/>
          <p:nvPr/>
        </p:nvPicPr>
        <p:blipFill>
          <a:blip r:embed="rId4">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132269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0299" y="1987952"/>
            <a:ext cx="9144000" cy="2057400"/>
          </a:xfrm>
          <a:prstGeom prst="rect">
            <a:avLst/>
          </a:prstGeom>
          <a:solidFill>
            <a:srgbClr val="026287"/>
          </a:solidFill>
        </p:spPr>
        <p:txBody>
          <a:bodyPr wrap="square" lIns="178594" tIns="178594" rIns="178594" bIns="178594" anchor="ctr">
            <a:normAutofit/>
          </a:bodyPr>
          <a:lstStyle/>
          <a:p>
            <a:pPr algn="ctr"/>
            <a:r>
              <a:rPr lang="ro-RO" sz="2531" dirty="0">
                <a:solidFill>
                  <a:srgbClr val="FFFFFF"/>
                </a:solidFill>
                <a:effectLst>
                  <a:outerShdw blurRad="20000" dist="25000" dir="2700000">
                    <a:srgbClr val="000000">
                      <a:alpha val="30000"/>
                    </a:srgbClr>
                  </a:outerShdw>
                </a:effectLst>
                <a:latin typeface="Raleway-Light"/>
              </a:rPr>
              <a:t>Următoarele părți ale </a:t>
            </a:r>
            <a:r>
              <a:rPr lang="ro-RO" sz="2531" dirty="0" err="1">
                <a:solidFill>
                  <a:srgbClr val="FFFFFF"/>
                </a:solidFill>
                <a:effectLst>
                  <a:outerShdw blurRad="20000" dist="25000" dir="2700000">
                    <a:srgbClr val="000000">
                      <a:alpha val="30000"/>
                    </a:srgbClr>
                  </a:outerShdw>
                </a:effectLst>
                <a:latin typeface="Raleway-Light"/>
              </a:rPr>
              <a:t>demo</a:t>
            </a:r>
            <a:r>
              <a:rPr lang="ro-RO" sz="2531" dirty="0">
                <a:solidFill>
                  <a:srgbClr val="FFFFFF"/>
                </a:solidFill>
                <a:effectLst>
                  <a:outerShdw blurRad="20000" dist="25000" dir="2700000">
                    <a:srgbClr val="000000">
                      <a:alpha val="30000"/>
                    </a:srgbClr>
                  </a:outerShdw>
                </a:effectLst>
                <a:latin typeface="Raleway-Light"/>
              </a:rPr>
              <a:t>-ului vor descrie pas cu pas procedurile de introducere a datelor în aplicația CAN-SMD. Dacă aveți nevoie să vă clarificați pașii anteriori, vă </a:t>
            </a:r>
            <a:r>
              <a:rPr lang="ro-RO" sz="2531" dirty="0" err="1">
                <a:solidFill>
                  <a:srgbClr val="FFFFFF"/>
                </a:solidFill>
                <a:effectLst>
                  <a:outerShdw blurRad="20000" dist="25000" dir="2700000">
                    <a:srgbClr val="000000">
                      <a:alpha val="30000"/>
                    </a:srgbClr>
                  </a:outerShdw>
                </a:effectLst>
                <a:latin typeface="Raleway-Light"/>
              </a:rPr>
              <a:t>rufgăm</a:t>
            </a:r>
            <a:r>
              <a:rPr lang="ro-RO" sz="2531" dirty="0">
                <a:solidFill>
                  <a:srgbClr val="FFFFFF"/>
                </a:solidFill>
                <a:effectLst>
                  <a:outerShdw blurRad="20000" dist="25000" dir="2700000">
                    <a:srgbClr val="000000">
                      <a:alpha val="30000"/>
                    </a:srgbClr>
                  </a:outerShdw>
                </a:effectLst>
                <a:latin typeface="Raleway-Light"/>
              </a:rPr>
              <a:t> să consultați materialele ori de câte ori este nevoie. </a:t>
            </a:r>
            <a:endParaRPr lang="en-US" sz="2531" dirty="0">
              <a:solidFill>
                <a:srgbClr val="FFFFFF"/>
              </a:solidFill>
              <a:effectLst>
                <a:outerShdw blurRad="20000" dist="25000" dir="2700000">
                  <a:srgbClr val="000000">
                    <a:alpha val="30000"/>
                  </a:srgbClr>
                </a:outerShdw>
              </a:effectLst>
              <a:latin typeface="Raleway-Light"/>
            </a:endParaRPr>
          </a:p>
        </p:txBody>
      </p:sp>
      <p:pic>
        <p:nvPicPr>
          <p:cNvPr id="4" name="Picture 1" descr="siglaFONPCRO">
            <a:extLst>
              <a:ext uri="{FF2B5EF4-FFF2-40B4-BE49-F238E27FC236}">
                <a16:creationId xmlns:a16="http://schemas.microsoft.com/office/drawing/2014/main" xmlns="" id="{C485F5D8-E029-4440-A95E-D5E2243A38CC}"/>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2605970651"/>
      </p:ext>
    </p:extLst>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635999" y="1171936"/>
            <a:ext cx="3193143" cy="4836978"/>
          </a:xfrm>
          <a:prstGeom prst="rect">
            <a:avLst/>
          </a:prstGeom>
          <a:solidFill>
            <a:srgbClr val="026287"/>
          </a:solidFill>
        </p:spPr>
        <p:txBody>
          <a:bodyPr wrap="square" lIns="178594" tIns="178594" rIns="178594" bIns="178594" anchor="ctr">
            <a:normAutofit fontScale="92500" lnSpcReduction="10000"/>
          </a:bodyPr>
          <a:lstStyle/>
          <a:p>
            <a:pPr algn="ctr"/>
            <a:r>
              <a:rPr lang="ro-RO" sz="4219" dirty="0">
                <a:solidFill>
                  <a:srgbClr val="FFFFFF"/>
                </a:solidFill>
                <a:effectLst>
                  <a:outerShdw blurRad="20000" dist="25000" dir="2700000">
                    <a:srgbClr val="000000">
                      <a:alpha val="30000"/>
                    </a:srgbClr>
                  </a:outerShdw>
                </a:effectLst>
                <a:latin typeface="Raleway-Light"/>
              </a:rPr>
              <a:t>Studiați culoarea și indicatorii care se găsesc în ecranul de introducere în aplicație.</a:t>
            </a:r>
            <a:endParaRPr lang="en-US" sz="4219" dirty="0">
              <a:solidFill>
                <a:srgbClr val="FFFFFF"/>
              </a:solidFill>
              <a:effectLst>
                <a:outerShdw blurRad="20000" dist="25000" dir="2700000">
                  <a:srgbClr val="000000">
                    <a:alpha val="30000"/>
                  </a:srgbClr>
                </a:outerShdw>
              </a:effectLst>
              <a:latin typeface="Raleway-Light"/>
            </a:endParaRPr>
          </a:p>
        </p:txBody>
      </p:sp>
      <p:pic>
        <p:nvPicPr>
          <p:cNvPr id="5" name="Picture 4"/>
          <p:cNvPicPr>
            <a:picLocks noChangeAspect="1"/>
          </p:cNvPicPr>
          <p:nvPr/>
        </p:nvPicPr>
        <p:blipFill>
          <a:blip r:embed="rId4"/>
          <a:stretch>
            <a:fillRect/>
          </a:stretch>
        </p:blipFill>
        <p:spPr>
          <a:xfrm>
            <a:off x="675685" y="1171936"/>
            <a:ext cx="7804405" cy="4691835"/>
          </a:xfrm>
          <a:prstGeom prst="rect">
            <a:avLst/>
          </a:prstGeom>
          <a:ln>
            <a:noFill/>
          </a:ln>
          <a:effectLst>
            <a:outerShdw blurRad="190500" algn="tl" rotWithShape="0">
              <a:srgbClr val="000000">
                <a:alpha val="70000"/>
              </a:srgbClr>
            </a:outerShdw>
          </a:effectLst>
        </p:spPr>
      </p:pic>
      <p:graphicFrame>
        <p:nvGraphicFramePr>
          <p:cNvPr id="6" name="Table 5"/>
          <p:cNvGraphicFramePr>
            <a:graphicFrameLocks noGrp="1"/>
          </p:cNvGraphicFramePr>
          <p:nvPr>
            <p:extLst>
              <p:ext uri="{D42A27DB-BD31-4B8C-83A1-F6EECF244321}">
                <p14:modId xmlns:p14="http://schemas.microsoft.com/office/powerpoint/2010/main" xmlns="" val="3201902118"/>
              </p:ext>
            </p:extLst>
          </p:nvPr>
        </p:nvGraphicFramePr>
        <p:xfrm>
          <a:off x="275771" y="459978"/>
          <a:ext cx="8204319" cy="436309"/>
        </p:xfrm>
        <a:graphic>
          <a:graphicData uri="http://schemas.openxmlformats.org/drawingml/2006/table">
            <a:tbl>
              <a:tblPr firstRow="1" firstCol="1" bandRow="1">
                <a:tableStyleId>{5C22544A-7EE6-4342-B048-85BDC9FD1C3A}</a:tableStyleId>
              </a:tblPr>
              <a:tblGrid>
                <a:gridCol w="8204319">
                  <a:extLst>
                    <a:ext uri="{9D8B030D-6E8A-4147-A177-3AD203B41FA5}">
                      <a16:colId xmlns:a16="http://schemas.microsoft.com/office/drawing/2014/main" xmlns="" val="20000"/>
                    </a:ext>
                  </a:extLst>
                </a:gridCol>
              </a:tblGrid>
              <a:tr h="0">
                <a:tc>
                  <a:txBody>
                    <a:bodyPr/>
                    <a:lstStyle/>
                    <a:p>
                      <a:pPr>
                        <a:lnSpc>
                          <a:spcPct val="107000"/>
                        </a:lnSpc>
                        <a:spcAft>
                          <a:spcPts val="0"/>
                        </a:spcAft>
                      </a:pPr>
                      <a:r>
                        <a:rPr lang="en-US" sz="2800" dirty="0">
                          <a:effectLst/>
                        </a:rPr>
                        <a:t>e-CAN-SMD –</a:t>
                      </a:r>
                      <a:r>
                        <a:rPr lang="ro-RO" sz="2800" dirty="0">
                          <a:effectLst/>
                        </a:rPr>
                        <a:t>Ecran de introducere</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858157501"/>
              </p:ext>
            </p:extLst>
          </p:nvPr>
        </p:nvGraphicFramePr>
        <p:xfrm>
          <a:off x="275771" y="1170276"/>
          <a:ext cx="6662057" cy="4699127"/>
        </p:xfrm>
        <a:graphic>
          <a:graphicData uri="http://schemas.openxmlformats.org/drawingml/2006/table">
            <a:tbl>
              <a:tblPr firstRow="1" firstCol="1" bandRow="1">
                <a:tableStyleId>{5C22544A-7EE6-4342-B048-85BDC9FD1C3A}</a:tableStyleId>
              </a:tblPr>
              <a:tblGrid>
                <a:gridCol w="6662057">
                  <a:extLst>
                    <a:ext uri="{9D8B030D-6E8A-4147-A177-3AD203B41FA5}">
                      <a16:colId xmlns:a16="http://schemas.microsoft.com/office/drawing/2014/main" xmlns="" val="20000"/>
                    </a:ext>
                  </a:extLst>
                </a:gridCol>
              </a:tblGrid>
              <a:tr h="235364">
                <a:tc>
                  <a:txBody>
                    <a:bodyPr/>
                    <a:lstStyle/>
                    <a:p>
                      <a:pPr algn="just">
                        <a:lnSpc>
                          <a:spcPct val="107000"/>
                        </a:lnSpc>
                        <a:spcAft>
                          <a:spcPts val="0"/>
                        </a:spcAft>
                      </a:pPr>
                      <a:r>
                        <a:rPr lang="en-US" sz="3200" dirty="0">
                          <a:effectLst/>
                        </a:rPr>
                        <a:t>Note</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1862" marR="61862" marT="0" marB="0"/>
                </a:tc>
                <a:extLst>
                  <a:ext uri="{0D108BD9-81ED-4DB2-BD59-A6C34878D82A}">
                    <a16:rowId xmlns:a16="http://schemas.microsoft.com/office/drawing/2014/main" xmlns="" val="10000"/>
                  </a:ext>
                </a:extLst>
              </a:tr>
              <a:tr h="4115974">
                <a:tc>
                  <a:txBody>
                    <a:bodyPr/>
                    <a:lstStyle/>
                    <a:p>
                      <a:pPr marL="0" marR="0" lvl="0" indent="0" algn="l" defTabSz="914377" rtl="0" eaLnBrk="1" fontAlgn="auto" latinLnBrk="0" hangingPunct="1">
                        <a:lnSpc>
                          <a:spcPct val="107000"/>
                        </a:lnSpc>
                        <a:spcBef>
                          <a:spcPts val="0"/>
                        </a:spcBef>
                        <a:spcAft>
                          <a:spcPts val="0"/>
                        </a:spcAft>
                        <a:buClrTx/>
                        <a:buSzTx/>
                        <a:buFontTx/>
                        <a:buNone/>
                        <a:tabLst/>
                        <a:defRPr/>
                      </a:pPr>
                      <a:r>
                        <a:rPr lang="ro-RO" sz="1800" b="1" kern="1200" dirty="0">
                          <a:solidFill>
                            <a:schemeClr val="lt1"/>
                          </a:solidFill>
                          <a:effectLst/>
                          <a:latin typeface="Segoe UI Light" panose="020B0502040204020203" pitchFamily="34" charset="0"/>
                          <a:ea typeface="+mn-ea"/>
                          <a:cs typeface="Segoe UI Light" panose="020B0502040204020203" pitchFamily="34" charset="0"/>
                        </a:rPr>
                        <a:t>În partea dreaptă a ecranului, sunt disponibile instrumentele operaționale ale sistemului (inclusiv meniul derulant de selectare a limbii, panoul operatorului, butoanele de imprimare și deconectare).</a:t>
                      </a:r>
                      <a:endParaRPr lang="el-GR" sz="1800" b="1" dirty="0">
                        <a:effectLst/>
                        <a:latin typeface="Segoe UI Light" panose="020B0502040204020203" pitchFamily="34" charset="0"/>
                        <a:cs typeface="Segoe UI Light" panose="020B0502040204020203" pitchFamily="34" charset="0"/>
                      </a:endParaRPr>
                    </a:p>
                    <a:p>
                      <a:r>
                        <a:rPr lang="en-US" sz="1800" b="0" dirty="0">
                          <a:effectLst/>
                          <a:latin typeface="Segoe UI Light" panose="020B0502040204020203" pitchFamily="34" charset="0"/>
                          <a:cs typeface="Segoe UI Light" panose="020B0502040204020203" pitchFamily="34" charset="0"/>
                        </a:rPr>
                        <a:t> </a:t>
                      </a:r>
                      <a:r>
                        <a:rPr lang="ro-RO" sz="2000" b="0" kern="1200" dirty="0">
                          <a:solidFill>
                            <a:schemeClr val="lt1"/>
                          </a:solidFill>
                          <a:effectLst/>
                          <a:latin typeface="+mn-lt"/>
                          <a:ea typeface="+mn-ea"/>
                          <a:cs typeface="+mn-cs"/>
                        </a:rPr>
                        <a:t>Sfat: coloana din partea dreaptă a ecranului este de fapt o listă a elementelor de date MDS care servește în mai multe moduri: </a:t>
                      </a:r>
                    </a:p>
                    <a:p>
                      <a:r>
                        <a:rPr lang="ro-RO" sz="2000" b="0" kern="1200" dirty="0">
                          <a:solidFill>
                            <a:schemeClr val="lt1"/>
                          </a:solidFill>
                          <a:effectLst/>
                          <a:latin typeface="+mn-lt"/>
                          <a:ea typeface="+mn-ea"/>
                          <a:cs typeface="+mn-cs"/>
                        </a:rPr>
                        <a:t> - indică succesiunea elementelor de date care trebuie înregistrate </a:t>
                      </a:r>
                    </a:p>
                    <a:p>
                      <a:r>
                        <a:rPr lang="ro-RO" sz="2000" b="0" kern="1200" dirty="0">
                          <a:solidFill>
                            <a:schemeClr val="lt1"/>
                          </a:solidFill>
                          <a:effectLst/>
                          <a:latin typeface="+mn-lt"/>
                          <a:ea typeface="+mn-ea"/>
                          <a:cs typeface="+mn-cs"/>
                        </a:rPr>
                        <a:t>-indică cine înregistrează informațiile necesare, respectiv tu (căsuțele verzi) sau sistemul (cutii portocalii); </a:t>
                      </a:r>
                    </a:p>
                    <a:p>
                      <a:r>
                        <a:rPr lang="ro-RO" sz="2000" b="0" kern="1200" dirty="0">
                          <a:solidFill>
                            <a:schemeClr val="lt1"/>
                          </a:solidFill>
                          <a:effectLst/>
                          <a:latin typeface="+mn-lt"/>
                          <a:ea typeface="+mn-ea"/>
                          <a:cs typeface="+mn-cs"/>
                        </a:rPr>
                        <a:t>-vă oferă o imagine de ansamblu asupra informațiilor deja înregistrate și cu notificări pentru posibile duplicări </a:t>
                      </a:r>
                    </a:p>
                    <a:p>
                      <a:r>
                        <a:rPr lang="ro-RO" sz="2000" b="0" kern="1200" dirty="0">
                          <a:solidFill>
                            <a:schemeClr val="lt1"/>
                          </a:solidFill>
                          <a:effectLst/>
                          <a:latin typeface="+mn-lt"/>
                          <a:ea typeface="+mn-ea"/>
                          <a:cs typeface="+mn-cs"/>
                        </a:rPr>
                        <a:t>-funcționează ca un meniu de navigare printre diferitele elemente de date</a:t>
                      </a:r>
                    </a:p>
                    <a:p>
                      <a:pPr>
                        <a:lnSpc>
                          <a:spcPct val="107000"/>
                        </a:lnSpc>
                        <a:spcAft>
                          <a:spcPts val="0"/>
                        </a:spcAft>
                      </a:pPr>
                      <a:endParaRPr lang="el-GR" sz="1800" b="0" dirty="0">
                        <a:effectLst/>
                        <a:latin typeface="Segoe UI Light" panose="020B0502040204020203" pitchFamily="34" charset="0"/>
                        <a:cs typeface="Segoe UI Light" panose="020B0502040204020203" pitchFamily="34" charset="0"/>
                      </a:endParaRPr>
                    </a:p>
                  </a:txBody>
                  <a:tcPr marL="61862" marR="61862" marT="0" marB="0"/>
                </a:tc>
                <a:extLst>
                  <a:ext uri="{0D108BD9-81ED-4DB2-BD59-A6C34878D82A}">
                    <a16:rowId xmlns:a16="http://schemas.microsoft.com/office/drawing/2014/main" xmlns="" val="10001"/>
                  </a:ext>
                </a:extLst>
              </a:tr>
            </a:tbl>
          </a:graphicData>
        </a:graphic>
      </p:graphicFrame>
      <p:pic>
        <p:nvPicPr>
          <p:cNvPr id="8" name="Picture 1" descr="siglaFONPCRO">
            <a:extLst>
              <a:ext uri="{FF2B5EF4-FFF2-40B4-BE49-F238E27FC236}">
                <a16:creationId xmlns:a16="http://schemas.microsoft.com/office/drawing/2014/main" xmlns="" id="{2A17124A-C060-4E0B-825C-A42DDC543A85}"/>
              </a:ext>
            </a:extLst>
          </p:cNvPr>
          <p:cNvPicPr/>
          <p:nvPr/>
        </p:nvPicPr>
        <p:blipFill>
          <a:blip r:embed="rId5">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39531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499627787"/>
              </p:ext>
            </p:extLst>
          </p:nvPr>
        </p:nvGraphicFramePr>
        <p:xfrm>
          <a:off x="665170" y="858388"/>
          <a:ext cx="10017344" cy="620967"/>
        </p:xfrm>
        <a:graphic>
          <a:graphicData uri="http://schemas.openxmlformats.org/drawingml/2006/table">
            <a:tbl>
              <a:tblPr firstRow="1" firstCol="1" bandRow="1">
                <a:tableStyleId>{5C22544A-7EE6-4342-B048-85BDC9FD1C3A}</a:tableStyleId>
              </a:tblPr>
              <a:tblGrid>
                <a:gridCol w="10017344">
                  <a:extLst>
                    <a:ext uri="{9D8B030D-6E8A-4147-A177-3AD203B41FA5}">
                      <a16:colId xmlns:a16="http://schemas.microsoft.com/office/drawing/2014/main" xmlns="" val="20000"/>
                    </a:ext>
                  </a:extLst>
                </a:gridCol>
              </a:tblGrid>
              <a:tr h="0">
                <a:tc>
                  <a:txBody>
                    <a:bodyPr/>
                    <a:lstStyle/>
                    <a:p>
                      <a:pPr>
                        <a:lnSpc>
                          <a:spcPct val="107000"/>
                        </a:lnSpc>
                        <a:spcAft>
                          <a:spcPts val="0"/>
                        </a:spcAft>
                      </a:pPr>
                      <a:r>
                        <a:rPr lang="ro-RO" sz="2400" dirty="0">
                          <a:effectLst/>
                        </a:rPr>
                        <a:t>Panelul Operatorului</a:t>
                      </a:r>
                      <a:r>
                        <a:rPr lang="en-US" sz="2400" dirty="0">
                          <a:effectLst/>
                        </a:rPr>
                        <a:t> </a:t>
                      </a:r>
                      <a:r>
                        <a:rPr lang="el-GR" sz="2400" dirty="0">
                          <a:effectLst/>
                          <a:sym typeface="Wingdings" panose="05000000000000000000" pitchFamily="2" charset="2"/>
                        </a:rPr>
                        <a:t></a:t>
                      </a:r>
                      <a:r>
                        <a:rPr lang="el-GR" sz="2400" dirty="0">
                          <a:effectLst/>
                        </a:rPr>
                        <a:t> </a:t>
                      </a:r>
                      <a:r>
                        <a:rPr lang="ro-RO" sz="2400" dirty="0">
                          <a:effectLst/>
                        </a:rPr>
                        <a:t>Incident nou</a:t>
                      </a:r>
                      <a:r>
                        <a:rPr lang="en-US" sz="2400" dirty="0">
                          <a:effectLst/>
                        </a:rPr>
                        <a:t> </a:t>
                      </a:r>
                      <a:r>
                        <a:rPr lang="en-US" sz="2400" dirty="0">
                          <a:effectLst/>
                          <a:sym typeface="Wingdings" panose="05000000000000000000" pitchFamily="2" charset="2"/>
                        </a:rPr>
                        <a:t></a:t>
                      </a:r>
                      <a:r>
                        <a:rPr lang="ro-RO" sz="2400" dirty="0">
                          <a:effectLst/>
                          <a:sym typeface="Wingdings" panose="05000000000000000000" pitchFamily="2" charset="2"/>
                        </a:rPr>
                        <a:t> ID-ul Agenției sau ID-ul Operatorului</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0">
                <a:tc>
                  <a:txBody>
                    <a:bodyPr/>
                    <a:lstStyle/>
                    <a:p>
                      <a:pPr>
                        <a:lnSpc>
                          <a:spcPct val="107000"/>
                        </a:lnSpc>
                        <a:spcAft>
                          <a:spcPts val="0"/>
                        </a:spcAft>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xmlns="" val="10001"/>
                  </a:ext>
                </a:extLst>
              </a:tr>
            </a:tbl>
          </a:graphicData>
        </a:graphic>
      </p:graphicFrame>
      <p:pic>
        <p:nvPicPr>
          <p:cNvPr id="3" name="Picture 2"/>
          <p:cNvPicPr/>
          <p:nvPr/>
        </p:nvPicPr>
        <p:blipFill rotWithShape="1">
          <a:blip r:embed="rId3" cstate="print">
            <a:extLst>
              <a:ext uri="{28A0092B-C50C-407E-A947-70E740481C1C}">
                <a14:useLocalDpi xmlns:a14="http://schemas.microsoft.com/office/drawing/2010/main" xmlns="" val="0"/>
              </a:ext>
            </a:extLst>
          </a:blip>
          <a:srcRect l="78830"/>
          <a:stretch/>
        </p:blipFill>
        <p:spPr bwMode="auto">
          <a:xfrm>
            <a:off x="776876" y="2007400"/>
            <a:ext cx="1266825" cy="3600450"/>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xmlns=""/>
            </a:ext>
          </a:extLst>
        </p:spPr>
      </p:pic>
      <p:pic>
        <p:nvPicPr>
          <p:cNvPr id="4" name="Picture 3"/>
          <p:cNvPicPr/>
          <p:nvPr/>
        </p:nvPicPr>
        <p:blipFill rotWithShape="1">
          <a:blip r:embed="rId4">
            <a:extLst>
              <a:ext uri="{28A0092B-C50C-407E-A947-70E740481C1C}">
                <a14:useLocalDpi xmlns:a14="http://schemas.microsoft.com/office/drawing/2010/main" xmlns="" val="0"/>
              </a:ext>
            </a:extLst>
          </a:blip>
          <a:srcRect l="79625" t="23231" b="67109"/>
          <a:stretch/>
        </p:blipFill>
        <p:spPr>
          <a:xfrm>
            <a:off x="2476741" y="2035291"/>
            <a:ext cx="3789363" cy="1079500"/>
          </a:xfrm>
          <a:prstGeom prst="rect">
            <a:avLst/>
          </a:prstGeom>
          <a:ln>
            <a:noFill/>
          </a:ln>
          <a:effectLst>
            <a:outerShdw blurRad="190500" algn="tl" rotWithShape="0">
              <a:srgbClr val="000000">
                <a:alpha val="70000"/>
              </a:srgbClr>
            </a:outerShdw>
          </a:effectLst>
        </p:spPr>
      </p:pic>
      <p:sp>
        <p:nvSpPr>
          <p:cNvPr id="5" name="TextBox 4"/>
          <p:cNvSpPr txBox="1"/>
          <p:nvPr/>
        </p:nvSpPr>
        <p:spPr>
          <a:xfrm>
            <a:off x="2476741" y="3807625"/>
            <a:ext cx="9144000" cy="2057400"/>
          </a:xfrm>
          <a:prstGeom prst="rect">
            <a:avLst/>
          </a:prstGeom>
          <a:solidFill>
            <a:srgbClr val="026287"/>
          </a:solidFill>
        </p:spPr>
        <p:txBody>
          <a:bodyPr wrap="square" lIns="178594" tIns="178594" rIns="178594" bIns="178594" anchor="ctr">
            <a:normAutofit/>
          </a:bodyPr>
          <a:lstStyle/>
          <a:p>
            <a:pPr algn="ctr"/>
            <a:r>
              <a:rPr lang="en-US" sz="2812" dirty="0">
                <a:solidFill>
                  <a:srgbClr val="FFFFFF"/>
                </a:solidFill>
                <a:effectLst>
                  <a:outerShdw blurRad="20000" dist="25000" dir="2700000">
                    <a:srgbClr val="000000">
                      <a:alpha val="30000"/>
                    </a:srgbClr>
                  </a:outerShdw>
                </a:effectLst>
                <a:latin typeface="Raleway-Light"/>
              </a:rPr>
              <a:t>not</a:t>
            </a:r>
            <a:r>
              <a:rPr lang="ro-RO" sz="2812" dirty="0">
                <a:solidFill>
                  <a:srgbClr val="FFFFFF"/>
                </a:solidFill>
                <a:effectLst>
                  <a:outerShdw blurRad="20000" dist="25000" dir="2700000">
                    <a:srgbClr val="000000">
                      <a:alpha val="30000"/>
                    </a:srgbClr>
                  </a:outerShdw>
                </a:effectLst>
                <a:latin typeface="Raleway-Light"/>
              </a:rPr>
              <a:t>ă</a:t>
            </a:r>
            <a:r>
              <a:rPr lang="en-US" sz="2812" dirty="0">
                <a:solidFill>
                  <a:srgbClr val="FFFFFF"/>
                </a:solidFill>
                <a:effectLst>
                  <a:outerShdw blurRad="20000" dist="25000" dir="2700000">
                    <a:srgbClr val="000000">
                      <a:alpha val="30000"/>
                    </a:srgbClr>
                  </a:outerShdw>
                </a:effectLst>
                <a:latin typeface="Raleway-Light"/>
              </a:rPr>
              <a:t>: </a:t>
            </a:r>
            <a:r>
              <a:rPr lang="ro-RO" sz="2812" dirty="0">
                <a:solidFill>
                  <a:srgbClr val="FFFFFF"/>
                </a:solidFill>
                <a:effectLst>
                  <a:outerShdw blurRad="20000" dist="25000" dir="2700000">
                    <a:srgbClr val="000000">
                      <a:alpha val="30000"/>
                    </a:srgbClr>
                  </a:outerShdw>
                </a:effectLst>
                <a:latin typeface="Raleway-Light"/>
              </a:rPr>
              <a:t>Codul agenției, cât și codul profesionistului este completat în aplicație</a:t>
            </a:r>
            <a:r>
              <a:rPr lang="en-US" sz="2812" dirty="0">
                <a:solidFill>
                  <a:srgbClr val="FFFFFF"/>
                </a:solidFill>
                <a:effectLst>
                  <a:outerShdw blurRad="20000" dist="25000" dir="2700000">
                    <a:srgbClr val="000000">
                      <a:alpha val="30000"/>
                    </a:srgbClr>
                  </a:outerShdw>
                </a:effectLst>
                <a:latin typeface="Raleway-Light"/>
              </a:rPr>
              <a:t> (p.7)</a:t>
            </a:r>
          </a:p>
        </p:txBody>
      </p:sp>
      <p:pic>
        <p:nvPicPr>
          <p:cNvPr id="6" name="Picture 1" descr="siglaFONPCRO">
            <a:extLst>
              <a:ext uri="{FF2B5EF4-FFF2-40B4-BE49-F238E27FC236}">
                <a16:creationId xmlns:a16="http://schemas.microsoft.com/office/drawing/2014/main" xmlns="" id="{8C1CB933-95AA-4827-BAB3-27F07C528619}"/>
              </a:ext>
            </a:extLst>
          </p:cNvPr>
          <p:cNvPicPr/>
          <p:nvPr/>
        </p:nvPicPr>
        <p:blipFill>
          <a:blip r:embed="rId5">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1116440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12169"/>
          <a:stretch/>
        </p:blipFill>
        <p:spPr>
          <a:xfrm>
            <a:off x="174172" y="0"/>
            <a:ext cx="9144000" cy="6023429"/>
          </a:xfrm>
          <a:prstGeom prst="rect">
            <a:avLst/>
          </a:prstGeom>
        </p:spPr>
      </p:pic>
      <p:pic>
        <p:nvPicPr>
          <p:cNvPr id="3" name="Picture 2"/>
          <p:cNvPicPr>
            <a:picLocks noChangeAspect="1"/>
          </p:cNvPicPr>
          <p:nvPr/>
        </p:nvPicPr>
        <p:blipFill>
          <a:blip r:embed="rId4"/>
          <a:stretch>
            <a:fillRect/>
          </a:stretch>
        </p:blipFill>
        <p:spPr>
          <a:xfrm>
            <a:off x="-8930" y="-8930"/>
            <a:ext cx="0" cy="0"/>
          </a:xfrm>
          <a:prstGeom prst="rect">
            <a:avLst/>
          </a:prstGeom>
        </p:spPr>
      </p:pic>
      <p:sp>
        <p:nvSpPr>
          <p:cNvPr id="4" name="TextBox 3"/>
          <p:cNvSpPr txBox="1"/>
          <p:nvPr/>
        </p:nvSpPr>
        <p:spPr>
          <a:xfrm>
            <a:off x="2873829" y="3900714"/>
            <a:ext cx="8534402" cy="2057400"/>
          </a:xfrm>
          <a:prstGeom prst="rect">
            <a:avLst/>
          </a:prstGeom>
          <a:solidFill>
            <a:srgbClr val="026287"/>
          </a:solidFill>
        </p:spPr>
        <p:txBody>
          <a:bodyPr wrap="square" lIns="178594" tIns="178594" rIns="178594" bIns="178594" anchor="ctr">
            <a:normAutofit fontScale="92500"/>
          </a:bodyPr>
          <a:lstStyle/>
          <a:p>
            <a:pPr algn="ctr"/>
            <a:r>
              <a:rPr lang="en-US" sz="4219" dirty="0">
                <a:solidFill>
                  <a:srgbClr val="FFFFFF"/>
                </a:solidFill>
                <a:effectLst>
                  <a:outerShdw blurRad="20000" dist="25000" dir="2700000">
                    <a:srgbClr val="000000">
                      <a:alpha val="30000"/>
                    </a:srgbClr>
                  </a:outerShdw>
                </a:effectLst>
                <a:latin typeface="Raleway-Light"/>
              </a:rPr>
              <a:t>practice locating the operator's panel button and opening the menu</a:t>
            </a:r>
          </a:p>
        </p:txBody>
      </p:sp>
      <p:sp>
        <p:nvSpPr>
          <p:cNvPr id="5" name="Rectangle 4"/>
          <p:cNvSpPr/>
          <p:nvPr/>
        </p:nvSpPr>
        <p:spPr>
          <a:xfrm>
            <a:off x="5239660" y="2457194"/>
            <a:ext cx="6168571" cy="1129861"/>
          </a:xfrm>
          <a:prstGeom prst="rect">
            <a:avLst/>
          </a:prstGeom>
        </p:spPr>
        <p:txBody>
          <a:bodyPr wrap="square">
            <a:spAutoFit/>
          </a:bodyPr>
          <a:lstStyle/>
          <a:p>
            <a:pPr>
              <a:lnSpc>
                <a:spcPct val="107000"/>
              </a:lnSpc>
              <a:spcAft>
                <a:spcPts val="800"/>
              </a:spcAft>
            </a:pPr>
            <a:r>
              <a:rPr lang="en-US" sz="2400" b="1" dirty="0">
                <a:latin typeface="Calibri" panose="020F0502020204030204" pitchFamily="34" charset="0"/>
                <a:ea typeface="Calibri" panose="020F0502020204030204" pitchFamily="34" charset="0"/>
                <a:cs typeface="Times New Roman" panose="02020603050405020304" pitchFamily="18" charset="0"/>
              </a:rPr>
              <a:t>New incident: </a:t>
            </a:r>
            <a:r>
              <a:rPr lang="en-US" sz="2000" dirty="0">
                <a:latin typeface="Calibri" panose="020F0502020204030204" pitchFamily="34" charset="0"/>
                <a:ea typeface="Times New Roman" panose="02020603050405020304" pitchFamily="18" charset="0"/>
              </a:rPr>
              <a:t>By pressing the “new incident” button the Operator will exit the “Operator’s Panel” and s/he will be able to proceed with the recording of a new incident.</a:t>
            </a:r>
            <a:endParaRPr lang="el-GR" sz="3200" dirty="0">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5239660" y="794657"/>
            <a:ext cx="6168571" cy="2792398"/>
          </a:xfrm>
          <a:prstGeom prst="rect">
            <a:avLst/>
          </a:prstGeom>
          <a:solidFill>
            <a:srgbClr val="026287"/>
          </a:solidFill>
        </p:spPr>
        <p:txBody>
          <a:bodyPr wrap="square" lIns="178594" tIns="178594" rIns="178594" bIns="178594" anchor="ctr">
            <a:normAutofit/>
          </a:bodyPr>
          <a:lstStyle/>
          <a:p>
            <a:pPr algn="ctr"/>
            <a:r>
              <a:rPr lang="en-US" sz="2812" dirty="0">
                <a:solidFill>
                  <a:srgbClr val="FFFFFF"/>
                </a:solidFill>
                <a:effectLst>
                  <a:outerShdw blurRad="20000" dist="25000" dir="2700000">
                    <a:srgbClr val="000000">
                      <a:alpha val="30000"/>
                    </a:srgbClr>
                  </a:outerShdw>
                </a:effectLst>
                <a:latin typeface="Raleway-Light"/>
              </a:rPr>
              <a:t>in addition to the "New Incident" button find the rest of the administrative tools included under
"Operator's Panel"
(p.10)</a:t>
            </a:r>
          </a:p>
        </p:txBody>
      </p:sp>
      <p:sp>
        <p:nvSpPr>
          <p:cNvPr id="7" name="TextBox 6"/>
          <p:cNvSpPr txBox="1"/>
          <p:nvPr/>
        </p:nvSpPr>
        <p:spPr>
          <a:xfrm>
            <a:off x="2873829" y="3900714"/>
            <a:ext cx="8534402" cy="2036852"/>
          </a:xfrm>
          <a:prstGeom prst="rect">
            <a:avLst/>
          </a:prstGeom>
          <a:solidFill>
            <a:srgbClr val="026287"/>
          </a:solidFill>
        </p:spPr>
        <p:txBody>
          <a:bodyPr wrap="square" lIns="178594" tIns="178594" rIns="178594" bIns="178594" anchor="ctr">
            <a:normAutofit fontScale="62500" lnSpcReduction="20000"/>
          </a:bodyPr>
          <a:lstStyle/>
          <a:p>
            <a:r>
              <a:rPr lang="en-US" sz="2812" dirty="0">
                <a:solidFill>
                  <a:srgbClr val="FFFFFF"/>
                </a:solidFill>
                <a:effectLst>
                  <a:outerShdw blurRad="20000" dist="25000" dir="2700000">
                    <a:srgbClr val="000000">
                      <a:alpha val="30000"/>
                    </a:srgbClr>
                  </a:outerShdw>
                </a:effectLst>
                <a:latin typeface="Raleway-Light"/>
              </a:rPr>
              <a:t>A number of administrative tools are included in the operator’s panel grouped in three categories related respectively to: </a:t>
            </a:r>
          </a:p>
          <a:p>
            <a:endParaRPr lang="en-US" sz="2812" dirty="0">
              <a:solidFill>
                <a:srgbClr val="FFFFFF"/>
              </a:solidFill>
              <a:effectLst>
                <a:outerShdw blurRad="20000" dist="25000" dir="2700000">
                  <a:srgbClr val="000000">
                    <a:alpha val="30000"/>
                  </a:srgbClr>
                </a:outerShdw>
              </a:effectLst>
              <a:latin typeface="Raleway-Light"/>
            </a:endParaRPr>
          </a:p>
          <a:p>
            <a:pPr marL="174625" indent="-174625"/>
            <a:r>
              <a:rPr lang="en-US" sz="2812" b="1" dirty="0">
                <a:solidFill>
                  <a:srgbClr val="FFFFFF"/>
                </a:solidFill>
                <a:effectLst>
                  <a:outerShdw blurRad="20000" dist="25000" dir="2700000">
                    <a:srgbClr val="000000">
                      <a:alpha val="30000"/>
                    </a:srgbClr>
                  </a:outerShdw>
                </a:effectLst>
                <a:latin typeface="Raleway-Light"/>
              </a:rPr>
              <a:t>- account </a:t>
            </a:r>
            <a:r>
              <a:rPr lang="en-US" sz="2812" dirty="0">
                <a:solidFill>
                  <a:srgbClr val="FFFFFF"/>
                </a:solidFill>
                <a:effectLst>
                  <a:outerShdw blurRad="20000" dist="25000" dir="2700000">
                    <a:srgbClr val="000000">
                      <a:alpha val="30000"/>
                    </a:srgbClr>
                  </a:outerShdw>
                </a:effectLst>
                <a:latin typeface="Raleway-Light"/>
              </a:rPr>
              <a:t>(update and/or confirm contact details, change of password)</a:t>
            </a:r>
          </a:p>
          <a:p>
            <a:pPr marL="174625" indent="-174625"/>
            <a:r>
              <a:rPr lang="en-US" sz="2812" b="1" dirty="0">
                <a:solidFill>
                  <a:srgbClr val="FFFFFF"/>
                </a:solidFill>
                <a:effectLst>
                  <a:outerShdw blurRad="20000" dist="25000" dir="2700000">
                    <a:srgbClr val="000000">
                      <a:alpha val="30000"/>
                    </a:srgbClr>
                  </a:outerShdw>
                </a:effectLst>
                <a:latin typeface="Raleway-Light"/>
              </a:rPr>
              <a:t>- previously recorded incidents </a:t>
            </a:r>
            <a:r>
              <a:rPr lang="en-US" sz="2812" dirty="0">
                <a:solidFill>
                  <a:srgbClr val="FFFFFF"/>
                </a:solidFill>
                <a:effectLst>
                  <a:outerShdw blurRad="20000" dist="25000" dir="2700000">
                    <a:srgbClr val="000000">
                      <a:alpha val="30000"/>
                    </a:srgbClr>
                  </a:outerShdw>
                </a:effectLst>
                <a:latin typeface="Raleway-Light"/>
              </a:rPr>
              <a:t>(list of incidents IDs &amp; of children IDs)</a:t>
            </a:r>
          </a:p>
          <a:p>
            <a:pPr marL="174625" indent="-174625"/>
            <a:r>
              <a:rPr lang="en-US" sz="2812" b="1" dirty="0">
                <a:solidFill>
                  <a:srgbClr val="FFFFFF"/>
                </a:solidFill>
                <a:effectLst>
                  <a:outerShdw blurRad="20000" dist="25000" dir="2700000">
                    <a:srgbClr val="000000">
                      <a:alpha val="30000"/>
                    </a:srgbClr>
                  </a:outerShdw>
                </a:effectLst>
                <a:latin typeface="Raleway-Light"/>
              </a:rPr>
              <a:t>- incidents the Operator currently works with </a:t>
            </a:r>
            <a:r>
              <a:rPr lang="en-US" sz="2812" dirty="0">
                <a:solidFill>
                  <a:srgbClr val="FFFFFF"/>
                </a:solidFill>
                <a:effectLst>
                  <a:outerShdw blurRad="20000" dist="25000" dir="2700000">
                    <a:srgbClr val="000000">
                      <a:alpha val="30000"/>
                    </a:srgbClr>
                  </a:outerShdw>
                </a:effectLst>
                <a:latin typeface="Raleway-Light"/>
              </a:rPr>
              <a:t>(list of temporary children IDs and notifications)</a:t>
            </a:r>
          </a:p>
        </p:txBody>
      </p:sp>
      <p:sp>
        <p:nvSpPr>
          <p:cNvPr id="8" name="TextBox 7"/>
          <p:cNvSpPr txBox="1"/>
          <p:nvPr/>
        </p:nvSpPr>
        <p:spPr>
          <a:xfrm>
            <a:off x="2873829" y="794657"/>
            <a:ext cx="8534402" cy="5122361"/>
          </a:xfrm>
          <a:prstGeom prst="rect">
            <a:avLst/>
          </a:prstGeom>
          <a:solidFill>
            <a:srgbClr val="026287"/>
          </a:solidFill>
        </p:spPr>
        <p:txBody>
          <a:bodyPr wrap="square" lIns="178594" tIns="178594" rIns="178594" bIns="178594" anchor="ctr">
            <a:normAutofit/>
          </a:bodyPr>
          <a:lstStyle/>
          <a:p>
            <a:r>
              <a:rPr lang="ro-RO" sz="2812" dirty="0">
                <a:solidFill>
                  <a:srgbClr val="FFFFFF"/>
                </a:solidFill>
                <a:effectLst>
                  <a:outerShdw blurRad="20000" dist="25000" dir="2700000">
                    <a:srgbClr val="000000">
                      <a:alpha val="30000"/>
                    </a:srgbClr>
                  </a:outerShdw>
                </a:effectLst>
                <a:latin typeface="Raleway-Light"/>
              </a:rPr>
              <a:t>Detalii legate de instrumentele disponibile în Panelul Operatorului se găsesc la paginile 9-16.</a:t>
            </a:r>
            <a:endParaRPr lang="en-US" sz="2812" dirty="0">
              <a:solidFill>
                <a:srgbClr val="FFFFFF"/>
              </a:solidFill>
              <a:effectLst>
                <a:outerShdw blurRad="20000" dist="25000" dir="2700000">
                  <a:srgbClr val="000000">
                    <a:alpha val="30000"/>
                  </a:srgbClr>
                </a:outerShdw>
              </a:effectLst>
              <a:latin typeface="Raleway-Light"/>
            </a:endParaRPr>
          </a:p>
        </p:txBody>
      </p:sp>
      <p:pic>
        <p:nvPicPr>
          <p:cNvPr id="9" name="Picture 1" descr="siglaFONPCRO">
            <a:extLst>
              <a:ext uri="{FF2B5EF4-FFF2-40B4-BE49-F238E27FC236}">
                <a16:creationId xmlns:a16="http://schemas.microsoft.com/office/drawing/2014/main" xmlns="" id="{71C57DBE-98D8-4753-BF34-741DBC662B81}"/>
              </a:ext>
            </a:extLst>
          </p:cNvPr>
          <p:cNvPicPr/>
          <p:nvPr/>
        </p:nvPicPr>
        <p:blipFill>
          <a:blip r:embed="rId5">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342874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7"/>
            <a:ext cx="11654971" cy="1190627"/>
          </a:xfrm>
        </p:spPr>
        <p:txBody>
          <a:bodyPr>
            <a:normAutofit fontScale="90000"/>
          </a:bodyPr>
          <a:lstStyle/>
          <a:p>
            <a:r>
              <a:rPr lang="ro-RO" dirty="0"/>
              <a:t>Un Caz de abuz sau neglijare este identificat sau suspectat de un Operator</a:t>
            </a:r>
            <a:r>
              <a:rPr lang="en-US" dirty="0"/>
              <a:t/>
            </a:r>
            <a:br>
              <a:rPr lang="en-US" dirty="0"/>
            </a:br>
            <a:r>
              <a:rPr lang="en-US" sz="3100" i="1" dirty="0">
                <a:latin typeface="Segoe UI Light" panose="020B0502040204020203" pitchFamily="34" charset="0"/>
                <a:cs typeface="Segoe UI Light" panose="020B0502040204020203" pitchFamily="34" charset="0"/>
              </a:rPr>
              <a:t>(</a:t>
            </a:r>
            <a:r>
              <a:rPr lang="ro-RO" sz="3100" i="1" dirty="0">
                <a:latin typeface="Segoe UI Light" panose="020B0502040204020203" pitchFamily="34" charset="0"/>
                <a:cs typeface="Segoe UI Light" panose="020B0502040204020203" pitchFamily="34" charset="0"/>
              </a:rPr>
              <a:t>implementarea politicii de screening de rutină</a:t>
            </a:r>
            <a:r>
              <a:rPr lang="en-US" sz="3100" i="1" dirty="0">
                <a:latin typeface="Segoe UI Light" panose="020B0502040204020203" pitchFamily="34" charset="0"/>
                <a:cs typeface="Segoe UI Light" panose="020B0502040204020203" pitchFamily="34" charset="0"/>
              </a:rPr>
              <a:t>)</a:t>
            </a:r>
            <a:endParaRPr lang="el-GR" sz="3100"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199" y="1825625"/>
            <a:ext cx="11078029" cy="4351338"/>
          </a:xfrm>
        </p:spPr>
        <p:txBody>
          <a:bodyPr>
            <a:normAutofit fontScale="77500" lnSpcReduction="20000"/>
          </a:bodyPr>
          <a:lstStyle/>
          <a:p>
            <a:pPr marL="2147888" indent="-2147888">
              <a:lnSpc>
                <a:spcPct val="150000"/>
              </a:lnSpc>
              <a:buNone/>
            </a:pPr>
            <a:r>
              <a:rPr lang="en-US" b="1" dirty="0"/>
              <a:t>Pag 17-45: 	</a:t>
            </a:r>
            <a:r>
              <a:rPr lang="ro-RO" b="1" dirty="0"/>
              <a:t>Procesul de înregistrare pas cu pas</a:t>
            </a:r>
            <a:endParaRPr lang="en-US" b="1" dirty="0"/>
          </a:p>
          <a:p>
            <a:pPr marL="2147888" indent="-2147888">
              <a:lnSpc>
                <a:spcPct val="150000"/>
              </a:lnSpc>
              <a:buNone/>
            </a:pPr>
            <a:r>
              <a:rPr lang="en-US" b="1" dirty="0"/>
              <a:t>Pag 18</a:t>
            </a:r>
            <a:r>
              <a:rPr lang="en-US" dirty="0"/>
              <a:t>: 	</a:t>
            </a:r>
            <a:r>
              <a:rPr lang="ro-RO" dirty="0"/>
              <a:t>Folosirea ID-ului copilului (pseudonim) sau ID-ului temporar al copilului</a:t>
            </a:r>
          </a:p>
          <a:p>
            <a:pPr marL="2147888" indent="-2147888">
              <a:lnSpc>
                <a:spcPct val="150000"/>
              </a:lnSpc>
              <a:buNone/>
            </a:pPr>
            <a:r>
              <a:rPr lang="en-US" b="1" dirty="0"/>
              <a:t>Pag 19</a:t>
            </a:r>
            <a:r>
              <a:rPr lang="en-US" dirty="0"/>
              <a:t>: 	</a:t>
            </a:r>
            <a:r>
              <a:rPr lang="ro-RO" dirty="0"/>
              <a:t>Înregistrarea unui nou incident pentru un copil CUNOSCUT sau NECUNOSCUT</a:t>
            </a:r>
            <a:endParaRPr lang="en-US" dirty="0"/>
          </a:p>
          <a:p>
            <a:pPr marL="2147888" indent="-2147888">
              <a:lnSpc>
                <a:spcPct val="150000"/>
              </a:lnSpc>
              <a:buNone/>
            </a:pPr>
            <a:r>
              <a:rPr lang="en-US" b="1" dirty="0"/>
              <a:t>Pag 20-37</a:t>
            </a:r>
            <a:r>
              <a:rPr lang="en-US" dirty="0"/>
              <a:t>: 	</a:t>
            </a:r>
            <a:r>
              <a:rPr lang="ro-RO" dirty="0"/>
              <a:t>Înregistrarea pas cu pas a unui nou incident pentru un copil cunoscut</a:t>
            </a:r>
            <a:endParaRPr lang="en-US" dirty="0"/>
          </a:p>
          <a:p>
            <a:pPr marL="2147888" indent="-2147888">
              <a:lnSpc>
                <a:spcPct val="150000"/>
              </a:lnSpc>
              <a:buNone/>
            </a:pPr>
            <a:r>
              <a:rPr lang="en-US" b="1" dirty="0"/>
              <a:t>Pag 38-45</a:t>
            </a:r>
            <a:r>
              <a:rPr lang="en-US" dirty="0"/>
              <a:t>: 	</a:t>
            </a:r>
            <a:r>
              <a:rPr lang="ro-RO" dirty="0"/>
              <a:t>Înregistrarea pas cu pas a unui nou incident pentru un copil necunoscut</a:t>
            </a:r>
            <a:endParaRPr lang="el-GR" dirty="0"/>
          </a:p>
        </p:txBody>
      </p:sp>
      <p:pic>
        <p:nvPicPr>
          <p:cNvPr id="4" name="Picture 1" descr="siglaFONPCRO">
            <a:extLst>
              <a:ext uri="{FF2B5EF4-FFF2-40B4-BE49-F238E27FC236}">
                <a16:creationId xmlns:a16="http://schemas.microsoft.com/office/drawing/2014/main" xmlns="" id="{7F430C40-A579-4759-A178-6A853E787F8B}"/>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3701563758"/>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CAN case is reported to an Agency by a source of information</a:t>
            </a:r>
            <a:endParaRPr lang="el-GR" dirty="0"/>
          </a:p>
        </p:txBody>
      </p:sp>
      <p:sp>
        <p:nvSpPr>
          <p:cNvPr id="3" name="Content Placeholder 2"/>
          <p:cNvSpPr>
            <a:spLocks noGrp="1"/>
          </p:cNvSpPr>
          <p:nvPr>
            <p:ph idx="1"/>
          </p:nvPr>
        </p:nvSpPr>
        <p:spPr>
          <a:xfrm>
            <a:off x="838199" y="1825625"/>
            <a:ext cx="11078029" cy="4351338"/>
          </a:xfrm>
        </p:spPr>
        <p:txBody>
          <a:bodyPr>
            <a:normAutofit/>
          </a:bodyPr>
          <a:lstStyle/>
          <a:p>
            <a:pPr marL="2147888" indent="-2147888">
              <a:lnSpc>
                <a:spcPct val="150000"/>
              </a:lnSpc>
              <a:buNone/>
            </a:pPr>
            <a:r>
              <a:rPr lang="en-US" b="1" dirty="0"/>
              <a:t>Page 46</a:t>
            </a:r>
            <a:r>
              <a:rPr lang="en-US" dirty="0"/>
              <a:t>: 	</a:t>
            </a:r>
            <a:r>
              <a:rPr lang="ro-RO" dirty="0"/>
              <a:t>care sunt așteptările de la operator</a:t>
            </a:r>
            <a:endParaRPr lang="en-US" dirty="0"/>
          </a:p>
          <a:p>
            <a:pPr marL="2147888" indent="-2147888">
              <a:lnSpc>
                <a:spcPct val="150000"/>
              </a:lnSpc>
              <a:buNone/>
            </a:pPr>
            <a:r>
              <a:rPr lang="en-US" dirty="0"/>
              <a:t>	</a:t>
            </a:r>
            <a:r>
              <a:rPr lang="ro-RO" i="1" dirty="0"/>
              <a:t>utilizarea listelor din Anexele I și II pentru a verifica informațiile.</a:t>
            </a:r>
            <a:endParaRPr lang="en-US" i="1" dirty="0"/>
          </a:p>
          <a:p>
            <a:pPr marL="2147888" indent="-2147888">
              <a:lnSpc>
                <a:spcPct val="150000"/>
              </a:lnSpc>
              <a:buNone/>
            </a:pPr>
            <a:r>
              <a:rPr lang="en-US" b="1" dirty="0"/>
              <a:t>Page 47-48</a:t>
            </a:r>
            <a:r>
              <a:rPr lang="en-US" dirty="0"/>
              <a:t>: 	</a:t>
            </a:r>
            <a:r>
              <a:rPr lang="ro-RO" dirty="0"/>
              <a:t>Întrebări sugerate și solicitări pentru a culege informațiile necesare pentru sistemul CAN-SMD</a:t>
            </a:r>
            <a:endParaRPr lang="en-US" dirty="0"/>
          </a:p>
        </p:txBody>
      </p:sp>
      <p:pic>
        <p:nvPicPr>
          <p:cNvPr id="4" name="Picture 1" descr="siglaFONPCRO">
            <a:extLst>
              <a:ext uri="{FF2B5EF4-FFF2-40B4-BE49-F238E27FC236}">
                <a16:creationId xmlns:a16="http://schemas.microsoft.com/office/drawing/2014/main" xmlns="" id="{E0D4B9E5-5843-489F-9E31-23A8530B885C}"/>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89442247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Introducere</a:t>
            </a:r>
            <a:endParaRPr lang="en-US" dirty="0"/>
          </a:p>
        </p:txBody>
      </p:sp>
      <p:sp>
        <p:nvSpPr>
          <p:cNvPr id="3" name="Content Placeholder 2"/>
          <p:cNvSpPr>
            <a:spLocks noGrp="1"/>
          </p:cNvSpPr>
          <p:nvPr>
            <p:ph idx="1"/>
          </p:nvPr>
        </p:nvSpPr>
        <p:spPr/>
        <p:txBody>
          <a:bodyPr>
            <a:normAutofit/>
          </a:bodyPr>
          <a:lstStyle/>
          <a:p>
            <a:r>
              <a:rPr lang="ro-RO" i="1" dirty="0"/>
              <a:t>Protocolul de culegere de date CAN-SMD</a:t>
            </a:r>
            <a:endParaRPr lang="en-US" i="1" dirty="0"/>
          </a:p>
          <a:p>
            <a:r>
              <a:rPr lang="ro-RO" dirty="0"/>
              <a:t>Cine va folosi CAN-SMD să raporteze cazurile de abuz și neglijare?</a:t>
            </a:r>
            <a:endParaRPr lang="en-US" dirty="0"/>
          </a:p>
          <a:p>
            <a:r>
              <a:rPr lang="ro-RO" dirty="0"/>
              <a:t>De unde vine informația despre CAN?</a:t>
            </a:r>
            <a:endParaRPr lang="en-US" dirty="0"/>
          </a:p>
          <a:p>
            <a:r>
              <a:rPr lang="ro-RO" dirty="0"/>
              <a:t>Mijloace de comunicare a informației pentru un caz de CAN</a:t>
            </a:r>
            <a:endParaRPr lang="en-US" dirty="0"/>
          </a:p>
          <a:p>
            <a:r>
              <a:rPr lang="ro-RO" dirty="0"/>
              <a:t>Când un caz abuz și neglijare este la nivel de suspiciune sau identificat</a:t>
            </a:r>
          </a:p>
          <a:p>
            <a:r>
              <a:rPr lang="ro-RO" dirty="0"/>
              <a:t>Înregistrare pas cu pas când un caz CAN:</a:t>
            </a:r>
            <a:endParaRPr lang="en-US" dirty="0"/>
          </a:p>
          <a:p>
            <a:pPr lvl="1"/>
            <a:r>
              <a:rPr lang="ro-RO" dirty="0"/>
              <a:t>Este identificat sau suspectat de un operator </a:t>
            </a:r>
            <a:r>
              <a:rPr lang="en-US" dirty="0"/>
              <a:t>(</a:t>
            </a:r>
            <a:r>
              <a:rPr lang="ro-RO" dirty="0"/>
              <a:t>sau după dezvăluire)</a:t>
            </a:r>
            <a:endParaRPr lang="en-US" dirty="0">
              <a:latin typeface="Segoe UI Black" panose="020B0A02040204020203" pitchFamily="34" charset="0"/>
              <a:ea typeface="Segoe UI Black" panose="020B0A02040204020203" pitchFamily="34" charset="0"/>
            </a:endParaRPr>
          </a:p>
          <a:p>
            <a:pPr lvl="1"/>
            <a:r>
              <a:rPr lang="ro-RO" dirty="0"/>
              <a:t>Este raportat unei Agenții dintr-o sursă de informare.</a:t>
            </a:r>
            <a:endParaRPr lang="en-US" dirty="0"/>
          </a:p>
        </p:txBody>
      </p:sp>
      <p:pic>
        <p:nvPicPr>
          <p:cNvPr id="5" name="Imagine 4">
            <a:extLst>
              <a:ext uri="{FF2B5EF4-FFF2-40B4-BE49-F238E27FC236}">
                <a16:creationId xmlns:a16="http://schemas.microsoft.com/office/drawing/2014/main" xmlns="" id="{743754F9-18C4-4150-8B2A-D1DD75DF3A21}"/>
              </a:ext>
            </a:extLst>
          </p:cNvPr>
          <p:cNvPicPr>
            <a:picLocks noChangeAspect="1"/>
          </p:cNvPicPr>
          <p:nvPr/>
        </p:nvPicPr>
        <p:blipFill>
          <a:blip r:embed="rId3"/>
          <a:stretch>
            <a:fillRect/>
          </a:stretch>
        </p:blipFill>
        <p:spPr>
          <a:xfrm>
            <a:off x="284203" y="6197191"/>
            <a:ext cx="1377815" cy="591363"/>
          </a:xfrm>
          <a:prstGeom prst="rect">
            <a:avLst/>
          </a:prstGeom>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10228" y="601884"/>
            <a:ext cx="3715474" cy="5116010"/>
          </a:xfrm>
          <a:prstGeom prst="rect">
            <a:avLst/>
          </a:prstGeom>
          <a:solidFill>
            <a:srgbClr val="026287"/>
          </a:solidFill>
        </p:spPr>
        <p:txBody>
          <a:bodyPr wrap="square" lIns="178594" tIns="178594" rIns="178594" bIns="178594" anchor="ctr">
            <a:normAutofit/>
          </a:bodyPr>
          <a:lstStyle/>
          <a:p>
            <a:pPr algn="ctr"/>
            <a:r>
              <a:rPr lang="ro-RO"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Acest protocol este elaborat pentru a fi folosit de grupurile naționale de operatori CAN-SMD. Documentul oferă pas cu pas îndrumări pentru operatorii de date (care sunt implicați în raportarea, investigarea și/sau administrarea cazurilor de protecție a copilului) pentru raportarea în sistemul CAN-SMD.</a:t>
            </a:r>
          </a:p>
          <a:p>
            <a:pPr algn="ctr"/>
            <a:endParaRPr lang="ro-RO"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a:p>
            <a:pPr algn="ctr"/>
            <a:endPar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sp>
        <p:nvSpPr>
          <p:cNvPr id="6" name="TextBox 5"/>
          <p:cNvSpPr txBox="1"/>
          <p:nvPr/>
        </p:nvSpPr>
        <p:spPr>
          <a:xfrm>
            <a:off x="8553687" y="2789499"/>
            <a:ext cx="3055721" cy="2928395"/>
          </a:xfrm>
          <a:prstGeom prst="rect">
            <a:avLst/>
          </a:prstGeom>
          <a:solidFill>
            <a:srgbClr val="026287"/>
          </a:solidFill>
        </p:spPr>
        <p:txBody>
          <a:bodyPr wrap="square" lIns="178594" tIns="178594" rIns="178594" bIns="178594" anchor="ctr">
            <a:normAutofit fontScale="77500" lnSpcReduction="20000"/>
          </a:bodyPr>
          <a:lstStyle/>
          <a:p>
            <a:pPr algn="ctr"/>
            <a:r>
              <a:rPr lang="ro-RO"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În cazul în care un operator desemnat din partea unei Agenții nu poate continua cu înregistrarea cazurilor, personalul eligibil (și instruit) poate folosi acest protocol pentru a raporta cazurile în sistem. </a:t>
            </a:r>
            <a:endParaRPr lang="en-US"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7" name="Picture 6"/>
          <p:cNvPicPr>
            <a:picLocks/>
          </p:cNvPicPr>
          <p:nvPr/>
        </p:nvPicPr>
        <p:blipFill rotWithShape="1">
          <a:blip r:embed="rId4"/>
          <a:srcRect l="16925" t="19305" r="50168" b="3472"/>
          <a:stretch/>
        </p:blipFill>
        <p:spPr>
          <a:xfrm>
            <a:off x="4930813" y="601884"/>
            <a:ext cx="3217763" cy="5116010"/>
          </a:xfrm>
          <a:prstGeom prst="rect">
            <a:avLst/>
          </a:prstGeom>
          <a:ln>
            <a:noFill/>
          </a:ln>
          <a:effectLst>
            <a:outerShdw blurRad="292100" dist="139700" dir="2700000" algn="tl" rotWithShape="0">
              <a:srgbClr val="333333">
                <a:alpha val="65000"/>
              </a:srgbClr>
            </a:outerShdw>
          </a:effectLst>
        </p:spPr>
      </p:pic>
      <p:pic>
        <p:nvPicPr>
          <p:cNvPr id="8" name="Picture 1" descr="siglaFONPCRO">
            <a:extLst>
              <a:ext uri="{FF2B5EF4-FFF2-40B4-BE49-F238E27FC236}">
                <a16:creationId xmlns:a16="http://schemas.microsoft.com/office/drawing/2014/main" xmlns="" id="{208FE2E8-7B21-4334-95E6-3DFF778CDEB2}"/>
              </a:ext>
            </a:extLst>
          </p:cNvPr>
          <p:cNvPicPr/>
          <p:nvPr/>
        </p:nvPicPr>
        <p:blipFill>
          <a:blip r:embed="rId5">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192254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736921" y="1594414"/>
            <a:ext cx="11069255" cy="2057400"/>
          </a:xfrm>
          <a:prstGeom prst="rect">
            <a:avLst/>
          </a:prstGeom>
          <a:solidFill>
            <a:srgbClr val="026287"/>
          </a:solidFill>
        </p:spPr>
        <p:txBody>
          <a:bodyPr wrap="square" lIns="178594" tIns="178594" rIns="178594" bIns="178594" anchor="ctr">
            <a:normAutofit/>
          </a:bodyPr>
          <a:lstStyle/>
          <a:p>
            <a:pPr marL="450850" indent="-450850"/>
            <a:r>
              <a:rPr lang="en-US" sz="2812" dirty="0">
                <a:solidFill>
                  <a:srgbClr val="FFFFFF"/>
                </a:solidFill>
                <a:latin typeface="Segoe UI Light" panose="020B0502040204020203" pitchFamily="34" charset="0"/>
                <a:cs typeface="Segoe UI Light" panose="020B0502040204020203" pitchFamily="34" charset="0"/>
              </a:rPr>
              <a:t>1. </a:t>
            </a:r>
            <a:r>
              <a:rPr lang="ro-RO" sz="2812" dirty="0">
                <a:solidFill>
                  <a:srgbClr val="FFFFFF"/>
                </a:solidFill>
                <a:latin typeface="Segoe UI Light" panose="020B0502040204020203" pitchFamily="34" charset="0"/>
                <a:cs typeface="Segoe UI Light" panose="020B0502040204020203" pitchFamily="34" charset="0"/>
              </a:rPr>
              <a:t>Protocolul nu împiedică agențiile să adopte strategii adiționale care pot fi eficiente pentru a completa raportarea datelor în anumite condiții specifice. </a:t>
            </a:r>
            <a:endParaRPr lang="en-US" sz="2812" dirty="0">
              <a:solidFill>
                <a:srgbClr val="FFFFFF"/>
              </a:solidFill>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photonburst - https://www.flickr.com/photos/22038283@N02</a:t>
            </a:r>
          </a:p>
        </p:txBody>
      </p:sp>
      <p:sp>
        <p:nvSpPr>
          <p:cNvPr id="6" name="TextBox 5"/>
          <p:cNvSpPr txBox="1"/>
          <p:nvPr/>
        </p:nvSpPr>
        <p:spPr>
          <a:xfrm>
            <a:off x="736921" y="3758878"/>
            <a:ext cx="11069255" cy="2057400"/>
          </a:xfrm>
          <a:prstGeom prst="rect">
            <a:avLst/>
          </a:prstGeom>
          <a:solidFill>
            <a:srgbClr val="026287"/>
          </a:solidFill>
        </p:spPr>
        <p:txBody>
          <a:bodyPr wrap="square" lIns="178594" tIns="178594" rIns="178594" bIns="178594" anchor="ctr">
            <a:normAutofit lnSpcReduction="10000"/>
          </a:bodyPr>
          <a:lstStyle/>
          <a:p>
            <a:pPr marL="450850" indent="-450850"/>
            <a:r>
              <a:rPr lang="en-US" sz="3094" dirty="0">
                <a:solidFill>
                  <a:srgbClr val="FFFFFF"/>
                </a:solidFill>
                <a:latin typeface="Segoe UI Light" panose="020B0502040204020203" pitchFamily="34" charset="0"/>
                <a:cs typeface="Segoe UI Light" panose="020B0502040204020203" pitchFamily="34" charset="0"/>
              </a:rPr>
              <a:t>2. </a:t>
            </a:r>
            <a:r>
              <a:rPr lang="ro-RO" sz="3094" dirty="0">
                <a:solidFill>
                  <a:srgbClr val="FFFFFF"/>
                </a:solidFill>
                <a:latin typeface="Segoe UI Light" panose="020B0502040204020203" pitchFamily="34" charset="0"/>
                <a:cs typeface="Segoe UI Light" panose="020B0502040204020203" pitchFamily="34" charset="0"/>
              </a:rPr>
              <a:t>Protocolul de colectarea a datelor este unul dintre componentele setului de instrumente CAN-SMD; folosirea lui nu trebuie să intre in conflict cu practicile de rutină ale Agenției/Organizației. </a:t>
            </a:r>
            <a:endParaRPr lang="en-US" sz="3094" dirty="0">
              <a:solidFill>
                <a:srgbClr val="FFFFFF"/>
              </a:solidFill>
              <a:latin typeface="Segoe UI Light" panose="020B0502040204020203" pitchFamily="34" charset="0"/>
              <a:cs typeface="Segoe UI Light" panose="020B0502040204020203" pitchFamily="34" charset="0"/>
            </a:endParaRPr>
          </a:p>
        </p:txBody>
      </p:sp>
      <p:sp>
        <p:nvSpPr>
          <p:cNvPr id="7" name="Rectangle 6"/>
          <p:cNvSpPr/>
          <p:nvPr/>
        </p:nvSpPr>
        <p:spPr>
          <a:xfrm>
            <a:off x="694285" y="518107"/>
            <a:ext cx="5365571" cy="646331"/>
          </a:xfrm>
          <a:prstGeom prst="rect">
            <a:avLst/>
          </a:prstGeom>
        </p:spPr>
        <p:txBody>
          <a:bodyPr wrap="none">
            <a:spAutoFit/>
          </a:bodyPr>
          <a:lstStyle/>
          <a:p>
            <a:r>
              <a:rPr lang="ro-RO" sz="3600" dirty="0">
                <a:latin typeface="Segoe UI Black" panose="020B0A02040204020203" pitchFamily="34" charset="0"/>
                <a:ea typeface="Segoe UI Black" panose="020B0A02040204020203" pitchFamily="34" charset="0"/>
              </a:rPr>
              <a:t>Observații importante:</a:t>
            </a:r>
            <a:endParaRPr lang="el-GR" sz="3600" dirty="0">
              <a:latin typeface="Segoe UI Black" panose="020B0A02040204020203" pitchFamily="34" charset="0"/>
              <a:ea typeface="Segoe UI Black" panose="020B0A02040204020203" pitchFamily="34" charset="0"/>
            </a:endParaRPr>
          </a:p>
        </p:txBody>
      </p:sp>
      <p:pic>
        <p:nvPicPr>
          <p:cNvPr id="8" name="Picture 1" descr="siglaFONPCRO">
            <a:extLst>
              <a:ext uri="{FF2B5EF4-FFF2-40B4-BE49-F238E27FC236}">
                <a16:creationId xmlns:a16="http://schemas.microsoft.com/office/drawing/2014/main" xmlns="" id="{70937773-08E9-49D7-9DE4-49BEDE98697A}"/>
              </a:ext>
            </a:extLst>
          </p:cNvPr>
          <p:cNvPicPr/>
          <p:nvPr/>
        </p:nvPicPr>
        <p:blipFill>
          <a:blip r:embed="rId4">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1264682945"/>
      </p:ext>
    </p:extLst>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r>
              <a:rPr lang="ro-RO" sz="2800" dirty="0">
                <a:latin typeface="Segoe UI Black" panose="020B0A02040204020203" pitchFamily="34" charset="0"/>
                <a:ea typeface="Segoe UI Black" panose="020B0A02040204020203" pitchFamily="34" charset="0"/>
              </a:rPr>
              <a:t>Cine poate folosi sistemul CAN-SMD pentru a raporta CAN</a:t>
            </a:r>
            <a:r>
              <a:rPr lang="en-US" sz="3600" dirty="0">
                <a:latin typeface="Segoe UI Black" panose="020B0A02040204020203" pitchFamily="34" charset="0"/>
                <a:ea typeface="Segoe UI Black" panose="020B0A02040204020203" pitchFamily="34" charset="0"/>
              </a:rPr>
              <a:t>?</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Profesioniști care lucrează în agenții și organizații care se ocupă de cazurile de violență împotriva copilului/drepturile copiilor. </a:t>
            </a: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n-US" sz="2200" dirty="0">
                <a:latin typeface="Segoe UI Light" panose="020B0502040204020203" pitchFamily="34" charset="0"/>
                <a:cs typeface="Segoe UI Light" panose="020B0502040204020203" pitchFamily="34" charset="0"/>
              </a:rPr>
              <a:t>Agencies/organizations could be active in the following fields: education, health and mental health, social welfare/child protection, law enforcement and justice.</a:t>
            </a:r>
            <a:r>
              <a:rPr lang="ro-RO" sz="2200" dirty="0">
                <a:latin typeface="Segoe UI Light" panose="020B0502040204020203" pitchFamily="34" charset="0"/>
                <a:cs typeface="Segoe UI Light" panose="020B0502040204020203" pitchFamily="34" charset="0"/>
              </a:rPr>
              <a:t> Agenții/organizații care sunt active în următoarele sectoare: educație, sănătate și sănătate mintală, asistență socială/protecția copilului, justiție și siguranță/menținerea legii. </a:t>
            </a: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200" dirty="0" err="1">
                <a:latin typeface="Segoe UI Light" panose="020B0502040204020203" pitchFamily="34" charset="0"/>
                <a:cs typeface="Segoe UI Light" panose="020B0502040204020203" pitchFamily="34" charset="0"/>
              </a:rPr>
              <a:t>Pofesioniștii</a:t>
            </a:r>
            <a:r>
              <a:rPr lang="ro-RO" sz="2200" dirty="0">
                <a:latin typeface="Segoe UI Light" panose="020B0502040204020203" pitchFamily="34" charset="0"/>
                <a:cs typeface="Segoe UI Light" panose="020B0502040204020203" pitchFamily="34" charset="0"/>
              </a:rPr>
              <a:t> pot fi: directori de școli, cadre didactice, pediatrii și medici de diferite specializări, asistente, psihologi, psihiatri pentru copii, consilieri școlari, asistenți sociali</a:t>
            </a:r>
            <a:r>
              <a:rPr lang="en-US" sz="2200" dirty="0">
                <a:latin typeface="Segoe UI Light" panose="020B0502040204020203" pitchFamily="34" charset="0"/>
                <a:cs typeface="Segoe UI Light" panose="020B0502040204020203" pitchFamily="34" charset="0"/>
              </a:rPr>
              <a:t>,</a:t>
            </a:r>
            <a:r>
              <a:rPr lang="ro-RO" sz="2200" dirty="0">
                <a:latin typeface="Segoe UI Light" panose="020B0502040204020203" pitchFamily="34" charset="0"/>
                <a:cs typeface="Segoe UI Light" panose="020B0502040204020203" pitchFamily="34" charset="0"/>
              </a:rPr>
              <a:t> </a:t>
            </a:r>
            <a:r>
              <a:rPr lang="ro-RO" sz="2200" dirty="0" err="1">
                <a:latin typeface="Segoe UI Light" panose="020B0502040204020203" pitchFamily="34" charset="0"/>
                <a:cs typeface="Segoe UI Light" panose="020B0502040204020203" pitchFamily="34" charset="0"/>
              </a:rPr>
              <a:t>politiști</a:t>
            </a:r>
            <a:r>
              <a:rPr lang="ro-RO" sz="2200" dirty="0">
                <a:latin typeface="Segoe UI Light" panose="020B0502040204020203" pitchFamily="34" charset="0"/>
                <a:cs typeface="Segoe UI Light" panose="020B0502040204020203" pitchFamily="34" charset="0"/>
              </a:rPr>
              <a:t>, procurori, etc.</a:t>
            </a:r>
            <a:endParaRPr lang="en-US" sz="2200" dirty="0">
              <a:latin typeface="Segoe UI Light" panose="020B0502040204020203" pitchFamily="34" charset="0"/>
              <a:cs typeface="Segoe UI Light" panose="020B0502040204020203" pitchFamily="34" charset="0"/>
            </a:endParaRPr>
          </a:p>
        </p:txBody>
      </p:sp>
      <p:pic>
        <p:nvPicPr>
          <p:cNvPr id="7" name="Picture 1" descr="siglaFONPCRO">
            <a:extLst>
              <a:ext uri="{FF2B5EF4-FFF2-40B4-BE49-F238E27FC236}">
                <a16:creationId xmlns:a16="http://schemas.microsoft.com/office/drawing/2014/main" xmlns="" id="{48CD99C9-E4A4-4F1F-A1B8-D70731036CC3}"/>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409857834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ro-RO" sz="3200" dirty="0">
                <a:latin typeface="Segoe UI Black" panose="020B0A02040204020203" pitchFamily="34" charset="0"/>
                <a:ea typeface="Segoe UI Black" panose="020B0A02040204020203" pitchFamily="34" charset="0"/>
              </a:rPr>
              <a:t>De unde provine informația despre CAN</a:t>
            </a:r>
            <a:r>
              <a:rPr lang="en-US" sz="3200" dirty="0">
                <a:latin typeface="Segoe UI Black" panose="020B0A02040204020203" pitchFamily="34" charset="0"/>
                <a:ea typeface="Segoe UI Black" panose="020B0A02040204020203" pitchFamily="34" charset="0"/>
              </a:rPr>
              <a:t>?</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Un caz poate fi identificat sau suspectat de un operator (de exemplu prin vizite de rutină sau pe parcursul unui contact singular cu copilul cum ar fi la școală sau la spital). În asemenea situații, nu există o sursă externă de informație.</a:t>
            </a: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O altă sursă de informare poate fi însuși copilul-victimă (raportare proprie), o rudă a copilului, un prieten sau vecin, profesioniști care au în atribuții să raporteze cazurile de maltratare a copilului sau orice alt cetățean.</a:t>
            </a:r>
            <a:endParaRPr lang="en-US" sz="2200" dirty="0">
              <a:latin typeface="Segoe UI Light" panose="020B0502040204020203" pitchFamily="34" charset="0"/>
              <a:cs typeface="Segoe UI Light" panose="020B0502040204020203" pitchFamily="34" charset="0"/>
            </a:endParaRPr>
          </a:p>
        </p:txBody>
      </p:sp>
      <p:pic>
        <p:nvPicPr>
          <p:cNvPr id="6" name="Picture 1" descr="siglaFONPCRO">
            <a:extLst>
              <a:ext uri="{FF2B5EF4-FFF2-40B4-BE49-F238E27FC236}">
                <a16:creationId xmlns:a16="http://schemas.microsoft.com/office/drawing/2014/main" xmlns="" id="{6DD90074-DD8F-4B82-A5A4-C8248E65FBE3}"/>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368895158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ro-RO" sz="2800" dirty="0">
                <a:latin typeface="Segoe UI Black" panose="020B0A02040204020203" pitchFamily="34" charset="0"/>
                <a:ea typeface="Segoe UI Black" panose="020B0A02040204020203" pitchFamily="34" charset="0"/>
              </a:rPr>
              <a:t>Mijloace de comunicare a informației într-un caz de abuz și neglijare</a:t>
            </a:r>
            <a:endParaRPr lang="en-US" sz="28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Informația inițială despre caz poate fi raportată în timpul unei interacțiuni față în față cu profesionistul/operatorul, prin telefon sau în scris (prin e-mail sau alte mijloace). </a:t>
            </a: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200" dirty="0">
                <a:latin typeface="Segoe UI Light" panose="020B0502040204020203" pitchFamily="34" charset="0"/>
                <a:cs typeface="Segoe UI Light" panose="020B0502040204020203" pitchFamily="34" charset="0"/>
              </a:rPr>
              <a:t>Categoria de interacțiuni față în față include cazurile unde profesionistul/operatorul este martor a unui caz de suspiciune de abuz sau neglijare.</a:t>
            </a:r>
            <a:endParaRPr lang="en-US" sz="2200" dirty="0">
              <a:latin typeface="Segoe UI Light" panose="020B0502040204020203" pitchFamily="34" charset="0"/>
              <a:cs typeface="Segoe UI Light" panose="020B0502040204020203" pitchFamily="34" charset="0"/>
            </a:endParaRPr>
          </a:p>
        </p:txBody>
      </p:sp>
      <p:pic>
        <p:nvPicPr>
          <p:cNvPr id="6" name="Picture 1" descr="siglaFONPCRO">
            <a:extLst>
              <a:ext uri="{FF2B5EF4-FFF2-40B4-BE49-F238E27FC236}">
                <a16:creationId xmlns:a16="http://schemas.microsoft.com/office/drawing/2014/main" xmlns="" id="{7107C65A-2D44-4EF8-904A-8198DA1E1BD1}"/>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87340605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ro-RO" sz="3200" dirty="0">
                <a:latin typeface="Segoe UI Black" panose="020B0A02040204020203" pitchFamily="34" charset="0"/>
                <a:ea typeface="Segoe UI Black" panose="020B0A02040204020203" pitchFamily="34" charset="0"/>
              </a:rPr>
              <a:t>Observații importante</a:t>
            </a:r>
            <a:r>
              <a:rPr lang="en-US" sz="3200" dirty="0">
                <a:latin typeface="Segoe UI Black" panose="020B0A02040204020203" pitchFamily="34" charset="0"/>
                <a:ea typeface="Segoe UI Black" panose="020B0A02040204020203" pitchFamily="34" charset="0"/>
              </a:rPr>
              <a:t>!</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ro-RO" sz="2800" b="1" dirty="0">
                <a:solidFill>
                  <a:schemeClr val="tx1">
                    <a:lumMod val="50000"/>
                    <a:lumOff val="50000"/>
                  </a:schemeClr>
                </a:solidFill>
                <a:latin typeface="Segoe UI Light" panose="020B0502040204020203" pitchFamily="34" charset="0"/>
                <a:cs typeface="Segoe UI Light" panose="020B0502040204020203" pitchFamily="34" charset="0"/>
              </a:rPr>
              <a:t>Informație minimală necesară pentru înregistrarea unui caz de abuz și/sau neglijare:</a:t>
            </a: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ro-RO" sz="2400" dirty="0">
                <a:solidFill>
                  <a:schemeClr val="tx1">
                    <a:lumMod val="50000"/>
                    <a:lumOff val="50000"/>
                  </a:schemeClr>
                </a:solidFill>
                <a:latin typeface="Segoe UI Light" panose="020B0502040204020203" pitchFamily="34" charset="0"/>
                <a:cs typeface="Segoe UI Light" panose="020B0502040204020203" pitchFamily="34" charset="0"/>
              </a:rPr>
              <a:t>Numele copilului</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ii. </a:t>
            </a:r>
            <a:r>
              <a:rPr lang="ro-RO" sz="2400" dirty="0">
                <a:solidFill>
                  <a:schemeClr val="tx1">
                    <a:lumMod val="50000"/>
                    <a:lumOff val="50000"/>
                  </a:schemeClr>
                </a:solidFill>
                <a:latin typeface="Segoe UI Light" panose="020B0502040204020203" pitchFamily="34" charset="0"/>
                <a:cs typeface="Segoe UI Light" panose="020B0502040204020203" pitchFamily="34" charset="0"/>
              </a:rPr>
              <a:t>Cel puțin un act raportat de maltratare sau neglijare a copilului</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o-RO" sz="2800" b="1" dirty="0">
                <a:solidFill>
                  <a:schemeClr val="tx1">
                    <a:lumMod val="50000"/>
                    <a:lumOff val="50000"/>
                  </a:schemeClr>
                </a:solidFill>
                <a:latin typeface="Segoe UI Light" panose="020B0502040204020203" pitchFamily="34" charset="0"/>
                <a:cs typeface="Segoe UI Light" panose="020B0502040204020203" pitchFamily="34" charset="0"/>
              </a:rPr>
              <a:t>Criterii de excludere a înregistrării unui caz în sistemul CAN-SMD:</a:t>
            </a: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ro-RO" sz="2400" dirty="0">
                <a:solidFill>
                  <a:schemeClr val="tx1">
                    <a:lumMod val="50000"/>
                    <a:lumOff val="50000"/>
                  </a:schemeClr>
                </a:solidFill>
                <a:latin typeface="Segoe UI Light" panose="020B0502040204020203" pitchFamily="34" charset="0"/>
                <a:cs typeface="Segoe UI Light" panose="020B0502040204020203" pitchFamily="34" charset="0"/>
              </a:rPr>
              <a:t>Numele copilului nu este valabil;</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ii. </a:t>
            </a:r>
            <a:r>
              <a:rPr lang="ro-RO" sz="2400" dirty="0">
                <a:solidFill>
                  <a:schemeClr val="tx1">
                    <a:lumMod val="50000"/>
                    <a:lumOff val="50000"/>
                  </a:schemeClr>
                </a:solidFill>
                <a:latin typeface="Segoe UI Light" panose="020B0502040204020203" pitchFamily="34" charset="0"/>
                <a:cs typeface="Segoe UI Light" panose="020B0502040204020203" pitchFamily="34" charset="0"/>
              </a:rPr>
              <a:t>Niciun act de maltratare și/sau neglijare nu a fost raportat.</a:t>
            </a: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pic>
        <p:nvPicPr>
          <p:cNvPr id="6" name="Picture 1" descr="siglaFONPCRO">
            <a:extLst>
              <a:ext uri="{FF2B5EF4-FFF2-40B4-BE49-F238E27FC236}">
                <a16:creationId xmlns:a16="http://schemas.microsoft.com/office/drawing/2014/main" xmlns="" id="{511E3B7E-B8D8-4DE3-9AC5-460324B40280}"/>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4019860149"/>
      </p:ext>
    </p:extLst>
  </p:cSld>
  <p:clrMapOvr>
    <a:masterClrMapping/>
  </p:clrMapOvr>
  <p:transition>
    <p:dissolv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1873</Words>
  <Application>Microsoft Office PowerPoint</Application>
  <PresentationFormat>Custom</PresentationFormat>
  <Paragraphs>154</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Prezentarea sistemului CAN-SMD</vt:lpstr>
      <vt:lpstr>Slide 2</vt:lpstr>
      <vt:lpstr>Introducere</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Un Caz de abuz sau neglijare este identificat sau suspectat de un Operator (implementarea politicii de screening de rutină)</vt:lpstr>
      <vt:lpstr>a CAN case is reported to an Agency by a source of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126</cp:revision>
  <dcterms:created xsi:type="dcterms:W3CDTF">2018-11-08T14:12:16Z</dcterms:created>
  <dcterms:modified xsi:type="dcterms:W3CDTF">2022-02-01T18:04:16Z</dcterms:modified>
</cp:coreProperties>
</file>