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822" y="-7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noRot="1" noChangeAspect="1"/>
          </p:cNvSpPr>
          <p:nvPr>
            <p:ph type="sldImg"/>
          </p:nvPr>
        </p:nvSpPr>
        <p:spPr>
          <a:prstGeom prst="rect">
            <a:avLst/>
          </a:prstGeom>
        </p:spPr>
        <p:txBody>
          <a:bodyPr/>
          <a:lstStyle/>
          <a:p>
            <a:endParaRPr/>
          </a:p>
        </p:txBody>
      </p:sp>
      <p:sp>
        <p:nvSpPr>
          <p:cNvPr id="102" name="Shape 102"/>
          <p:cNvSpPr>
            <a:spLocks noGrp="1"/>
          </p:cNvSpPr>
          <p:nvPr>
            <p:ph type="body" sz="quarter" idx="1"/>
          </p:nvPr>
        </p:nvSpPr>
        <p:spPr>
          <a:prstGeom prst="rect">
            <a:avLst/>
          </a:prstGeom>
        </p:spPr>
        <p:txBody>
          <a:bodyPr/>
          <a:lstStyle/>
          <a:p>
            <a:endParaRPr/>
          </a:p>
          <a:p>
            <a:r>
              <a:t>Now we are going to present the rationale of the CAN-MDS system as a “coordinated response” of relevant sectors and professionals to CAN underreporting.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prstGeom prst="rect">
            <a:avLst/>
          </a:prstGeom>
        </p:spPr>
        <p:txBody>
          <a:bodyPr/>
          <a:lstStyle/>
          <a:p>
            <a:endParaRPr/>
          </a:p>
        </p:txBody>
      </p:sp>
      <p:sp>
        <p:nvSpPr>
          <p:cNvPr id="429" name="Shape 429"/>
          <p:cNvSpPr>
            <a:spLocks noGrp="1"/>
          </p:cNvSpPr>
          <p:nvPr>
            <p:ph type="body" sz="quarter" idx="1"/>
          </p:nvPr>
        </p:nvSpPr>
        <p:spPr>
          <a:prstGeom prst="rect">
            <a:avLst/>
          </a:prstGeom>
        </p:spPr>
        <p:txBody>
          <a:bodyPr/>
          <a:lstStyle/>
          <a:p>
            <a:r>
              <a:t>As for our records-based knowledge of the extent of the problem there are also a problem, as is presented in the slide: not all agencies keep records: some cases are recorded more than one time based on different definitions, methodologies and tools. Other cases are recorded in a single archive and the information is communicated nowhere while other cases go unrecorded despite they reached an agency. Lastly, many cases are never reported and/or recorded.</a:t>
            </a:r>
          </a:p>
          <a:p>
            <a:r>
              <a:t> </a:t>
            </a:r>
          </a:p>
          <a:p>
            <a:r>
              <a:t>Moreover, recording –when applied is fragmented information (often never communicated among stakeholders). The available data are heterogeneous and non comparable and eventually the magnitude of the problem (based on service’s responses) is unknown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Shape 451"/>
          <p:cNvSpPr>
            <a:spLocks noGrp="1" noRot="1" noChangeAspect="1"/>
          </p:cNvSpPr>
          <p:nvPr>
            <p:ph type="sldImg"/>
          </p:nvPr>
        </p:nvSpPr>
        <p:spPr>
          <a:prstGeom prst="rect">
            <a:avLst/>
          </a:prstGeom>
        </p:spPr>
        <p:txBody>
          <a:bodyPr/>
          <a:lstStyle/>
          <a:p>
            <a:endParaRPr/>
          </a:p>
        </p:txBody>
      </p:sp>
      <p:sp>
        <p:nvSpPr>
          <p:cNvPr id="452" name="Shape 452"/>
          <p:cNvSpPr>
            <a:spLocks noGrp="1"/>
          </p:cNvSpPr>
          <p:nvPr>
            <p:ph type="body" sz="quarter" idx="1"/>
          </p:nvPr>
        </p:nvSpPr>
        <p:spPr>
          <a:prstGeom prst="rect">
            <a:avLst/>
          </a:prstGeom>
        </p:spPr>
        <p:txBody>
          <a:bodyPr/>
          <a:lstStyle/>
          <a:p>
            <a:r>
              <a:t>Let’s leave the cases and go back to the population. Child abuse and neglect is recognized as a major public health problem, the magnitude of which is often unknown because of various difficulties related to the characteristics of the problem (multiple types, secrecy, cultural issues), the population group (minors/ too young) and the public health surveillance (definitions, commitment of different stakeholders).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prstGeom prst="rect">
            <a:avLst/>
          </a:prstGeom>
        </p:spPr>
        <p:txBody>
          <a:bodyPr/>
          <a:lstStyle/>
          <a:p>
            <a:endParaRPr/>
          </a:p>
        </p:txBody>
      </p:sp>
      <p:sp>
        <p:nvSpPr>
          <p:cNvPr id="519" name="Shape 519"/>
          <p:cNvSpPr>
            <a:spLocks noGrp="1"/>
          </p:cNvSpPr>
          <p:nvPr>
            <p:ph type="body" sz="quarter" idx="1"/>
          </p:nvPr>
        </p:nvSpPr>
        <p:spPr>
          <a:prstGeom prst="rect">
            <a:avLst/>
          </a:prstGeom>
        </p:spPr>
        <p:txBody>
          <a:bodyPr/>
          <a:lstStyle/>
          <a:p>
            <a:r>
              <a:t>For measuring systematically incidence of CAN we should be starting with the response of services where children of the general population sought help or are in contact with (</a:t>
            </a:r>
            <a:r>
              <a:rPr b="1"/>
              <a:t>according to their age and specific personal characteristics</a:t>
            </a:r>
            <a:r>
              <a:t>) and therefore, these are the places where, most likely, children-victims first become visible. </a:t>
            </a:r>
          </a:p>
          <a:p>
            <a:r>
              <a:t>Some cases can be identified in more than one different settings/ sectors (giving a false sense of more severe cases) while other cases may never identified and remain invisible. </a:t>
            </a:r>
          </a:p>
          <a:p>
            <a: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prstGeom prst="rect">
            <a:avLst/>
          </a:prstGeom>
        </p:spPr>
        <p:txBody>
          <a:bodyPr/>
          <a:lstStyle/>
          <a:p>
            <a:endParaRPr/>
          </a:p>
        </p:txBody>
      </p:sp>
      <p:sp>
        <p:nvSpPr>
          <p:cNvPr id="586" name="Shape 586"/>
          <p:cNvSpPr>
            <a:spLocks noGrp="1"/>
          </p:cNvSpPr>
          <p:nvPr>
            <p:ph type="body" sz="quarter" idx="1"/>
          </p:nvPr>
        </p:nvSpPr>
        <p:spPr>
          <a:prstGeom prst="rect">
            <a:avLst/>
          </a:prstGeom>
        </p:spPr>
        <p:txBody>
          <a:bodyPr/>
          <a:lstStyle/>
          <a:p>
            <a:r>
              <a:t>In the educational sector there is no provision </a:t>
            </a:r>
            <a:r>
              <a:rPr b="1"/>
              <a:t>for keeping records </a:t>
            </a:r>
            <a:r>
              <a:t>of CAN incidents, given that the teachers are often mandated only to report their concerns in other authorities. Many cases, however, are identified or disclosed by children exclusively in educational settings. If no reporting takes place, then only cases identified and recorded in other sectors (without including educational sector) are taken into account leading to the under-estimation of the problem. </a:t>
            </a:r>
          </a:p>
          <a:p>
            <a:r>
              <a:t> </a:t>
            </a:r>
          </a:p>
          <a:p>
            <a:r>
              <a:t>On the other hand, if we try to put together all available records (child protection  system, social welfare, NGOs, police etc.), then we will have potential duplication of cases and in any case available data are not expected to be comparable.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 name="Shape 650"/>
          <p:cNvSpPr>
            <a:spLocks noGrp="1" noRot="1" noChangeAspect="1"/>
          </p:cNvSpPr>
          <p:nvPr>
            <p:ph type="sldImg"/>
          </p:nvPr>
        </p:nvSpPr>
        <p:spPr>
          <a:prstGeom prst="rect">
            <a:avLst/>
          </a:prstGeom>
        </p:spPr>
        <p:txBody>
          <a:bodyPr/>
          <a:lstStyle/>
          <a:p>
            <a:endParaRPr/>
          </a:p>
        </p:txBody>
      </p:sp>
      <p:sp>
        <p:nvSpPr>
          <p:cNvPr id="651" name="Shape 651"/>
          <p:cNvSpPr>
            <a:spLocks noGrp="1"/>
          </p:cNvSpPr>
          <p:nvPr>
            <p:ph type="body" sz="quarter" idx="1"/>
          </p:nvPr>
        </p:nvSpPr>
        <p:spPr>
          <a:prstGeom prst="rect">
            <a:avLst/>
          </a:prstGeom>
        </p:spPr>
        <p:txBody>
          <a:bodyPr/>
          <a:lstStyle/>
          <a:p>
            <a:r>
              <a:t>…While the real picture of CAN incidence in our example will be this one.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 name="Shape 723"/>
          <p:cNvSpPr>
            <a:spLocks noGrp="1" noRot="1" noChangeAspect="1"/>
          </p:cNvSpPr>
          <p:nvPr>
            <p:ph type="sldImg"/>
          </p:nvPr>
        </p:nvSpPr>
        <p:spPr>
          <a:prstGeom prst="rect">
            <a:avLst/>
          </a:prstGeom>
        </p:spPr>
        <p:txBody>
          <a:bodyPr/>
          <a:lstStyle/>
          <a:p>
            <a:endParaRPr/>
          </a:p>
        </p:txBody>
      </p:sp>
      <p:sp>
        <p:nvSpPr>
          <p:cNvPr id="724" name="Shape 724"/>
          <p:cNvSpPr>
            <a:spLocks noGrp="1"/>
          </p:cNvSpPr>
          <p:nvPr>
            <p:ph type="body" sz="quarter" idx="1"/>
          </p:nvPr>
        </p:nvSpPr>
        <p:spPr>
          <a:prstGeom prst="rect">
            <a:avLst/>
          </a:prstGeom>
        </p:spPr>
        <p:txBody>
          <a:bodyPr/>
          <a:lstStyle/>
          <a:p>
            <a:r>
              <a:t>By examining records from various services, the ones including information about CAN were mainly social services and justice/police files. In our example, incidence of CAN would be restricted to only these cases while the remaining cases would not be visible.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 name="Shape 800"/>
          <p:cNvSpPr>
            <a:spLocks noGrp="1" noRot="1" noChangeAspect="1"/>
          </p:cNvSpPr>
          <p:nvPr>
            <p:ph type="sldImg"/>
          </p:nvPr>
        </p:nvSpPr>
        <p:spPr>
          <a:prstGeom prst="rect">
            <a:avLst/>
          </a:prstGeom>
        </p:spPr>
        <p:txBody>
          <a:bodyPr/>
          <a:lstStyle/>
          <a:p>
            <a:endParaRPr/>
          </a:p>
        </p:txBody>
      </p:sp>
      <p:sp>
        <p:nvSpPr>
          <p:cNvPr id="801" name="Shape 801"/>
          <p:cNvSpPr>
            <a:spLocks noGrp="1"/>
          </p:cNvSpPr>
          <p:nvPr>
            <p:ph type="body" sz="quarter" idx="1"/>
          </p:nvPr>
        </p:nvSpPr>
        <p:spPr>
          <a:prstGeom prst="rect">
            <a:avLst/>
          </a:prstGeom>
        </p:spPr>
        <p:txBody>
          <a:bodyPr/>
          <a:lstStyle/>
          <a:p>
            <a:r>
              <a:t>To undertake the necessary measures to deal with CAN at a public health level, however, we should know the real picture, to know all cases. </a:t>
            </a:r>
          </a:p>
          <a:p>
            <a:r>
              <a:t>And, as you can see, even though all services responded sufficiently, again it is expected that some cases will remain invisible (considering that some children do not contact any of the services).</a:t>
            </a:r>
          </a:p>
          <a:p>
            <a: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 name="Shape 849"/>
          <p:cNvSpPr>
            <a:spLocks noGrp="1" noRot="1" noChangeAspect="1"/>
          </p:cNvSpPr>
          <p:nvPr>
            <p:ph type="sldImg"/>
          </p:nvPr>
        </p:nvSpPr>
        <p:spPr>
          <a:prstGeom prst="rect">
            <a:avLst/>
          </a:prstGeom>
        </p:spPr>
        <p:txBody>
          <a:bodyPr/>
          <a:lstStyle/>
          <a:p>
            <a:endParaRPr/>
          </a:p>
        </p:txBody>
      </p:sp>
      <p:sp>
        <p:nvSpPr>
          <p:cNvPr id="850" name="Shape 850"/>
          <p:cNvSpPr>
            <a:spLocks noGrp="1"/>
          </p:cNvSpPr>
          <p:nvPr>
            <p:ph type="body" sz="quarter" idx="1"/>
          </p:nvPr>
        </p:nvSpPr>
        <p:spPr>
          <a:prstGeom prst="rect">
            <a:avLst/>
          </a:prstGeom>
        </p:spPr>
        <p:txBody>
          <a:bodyPr/>
          <a:lstStyle/>
          <a:p>
            <a:r>
              <a:t>What is the difficulty? </a:t>
            </a:r>
          </a:p>
          <a:p>
            <a:r>
              <a:t>Theoretically the same child can be in contact and receive services by many different services in different sectors. Records can be made in all sectors but </a:t>
            </a:r>
            <a:r>
              <a:rPr u="sng"/>
              <a:t>with a different focus</a:t>
            </a:r>
            <a:r>
              <a:t>.</a:t>
            </a:r>
          </a:p>
          <a:p>
            <a:r>
              <a:t>Specifically, in school, the child is student and the available information, apart from some information for the child and its family concerns school performance, etc. Respectively, for the health sector the child is patient and the records focusing in illness, injuries etc. </a:t>
            </a:r>
          </a:p>
          <a:p>
            <a:r>
              <a:t>Think all these differences and the difficulties of communication of information within sectors at a national level and between countries at an EU level (due to different focus, different interests, different available data…).</a:t>
            </a:r>
          </a:p>
          <a:p>
            <a:r>
              <a:t>In all cases, however, a common condition is valid: the child-victim of CAN. </a:t>
            </a:r>
          </a:p>
          <a:p>
            <a:r>
              <a:t>Supposedly, we would interesting for all recorded information. This, however, is not feasible as many of them are relevant only to special responsibilities of some services and totally irrelevant to others. </a:t>
            </a:r>
          </a:p>
          <a:p>
            <a:r>
              <a:t>What are the data that consist </a:t>
            </a:r>
            <a:r>
              <a:rPr b="1"/>
              <a:t>common denominator </a:t>
            </a:r>
            <a:r>
              <a:t>among all services and sectors? </a:t>
            </a:r>
          </a:p>
          <a:p>
            <a:r>
              <a:t>During the developing of the minimum data set, the COMMON DATA AMONG ALL SECTORS WERE IDENTIFIED while the remaining were excluded.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 name="Shape 881"/>
          <p:cNvSpPr>
            <a:spLocks noGrp="1" noRot="1" noChangeAspect="1"/>
          </p:cNvSpPr>
          <p:nvPr>
            <p:ph type="sldImg"/>
          </p:nvPr>
        </p:nvSpPr>
        <p:spPr>
          <a:prstGeom prst="rect">
            <a:avLst/>
          </a:prstGeom>
        </p:spPr>
        <p:txBody>
          <a:bodyPr/>
          <a:lstStyle/>
          <a:p>
            <a:endParaRPr/>
          </a:p>
        </p:txBody>
      </p:sp>
      <p:sp>
        <p:nvSpPr>
          <p:cNvPr id="882" name="Shape 882"/>
          <p:cNvSpPr>
            <a:spLocks noGrp="1"/>
          </p:cNvSpPr>
          <p:nvPr>
            <p:ph type="body" sz="quarter" idx="1"/>
          </p:nvPr>
        </p:nvSpPr>
        <p:spPr>
          <a:prstGeom prst="rect">
            <a:avLst/>
          </a:prstGeom>
        </p:spPr>
        <p:txBody>
          <a:bodyPr/>
          <a:lstStyle/>
          <a:p>
            <a:r>
              <a:t>Therefore, the minimum data set for child abuse and neglect is a set of data elements where all relevant sectors, services and operators are able to contribute information (</a:t>
            </a:r>
            <a:r>
              <a:rPr b="1"/>
              <a:t>the common denominator rather than the minimum set of information</a:t>
            </a:r>
            <a:r>
              <a:t>).</a:t>
            </a:r>
          </a:p>
          <a:p>
            <a:r>
              <a:t>This consists the first and main aim of the CAN-MDS, namely </a:t>
            </a:r>
            <a:r>
              <a:rPr b="1"/>
              <a:t>to collect comprehensive reliable and comparable case-based epidemiological data for children (alleged) victims of CAN who have used services, according to services’ response</a:t>
            </a:r>
            <a:r>
              <a:t>. These data can provide information for action, linked to public health initiatives.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Shape 912"/>
          <p:cNvSpPr>
            <a:spLocks noGrp="1" noRot="1" noChangeAspect="1"/>
          </p:cNvSpPr>
          <p:nvPr>
            <p:ph type="sldImg"/>
          </p:nvPr>
        </p:nvSpPr>
        <p:spPr>
          <a:prstGeom prst="rect">
            <a:avLst/>
          </a:prstGeom>
        </p:spPr>
        <p:txBody>
          <a:bodyPr/>
          <a:lstStyle/>
          <a:p>
            <a:endParaRPr/>
          </a:p>
        </p:txBody>
      </p:sp>
      <p:sp>
        <p:nvSpPr>
          <p:cNvPr id="913" name="Shape 913"/>
          <p:cNvSpPr>
            <a:spLocks noGrp="1"/>
          </p:cNvSpPr>
          <p:nvPr>
            <p:ph type="body" sz="quarter" idx="1"/>
          </p:nvPr>
        </p:nvSpPr>
        <p:spPr>
          <a:prstGeom prst="rect">
            <a:avLst/>
          </a:prstGeom>
        </p:spPr>
        <p:txBody>
          <a:bodyPr/>
          <a:lstStyle/>
          <a:p>
            <a:r>
              <a:t>At this specific point </a:t>
            </a:r>
            <a:r>
              <a:rPr b="1"/>
              <a:t>the main weakness </a:t>
            </a:r>
            <a:r>
              <a:t>of such a methodology </a:t>
            </a:r>
            <a:r>
              <a:rPr b="1"/>
              <a:t>is arise</a:t>
            </a:r>
            <a:r>
              <a:t>: for effective data collection </a:t>
            </a:r>
            <a:r>
              <a:rPr b="1"/>
              <a:t>the acceptance and commitment </a:t>
            </a:r>
            <a:r>
              <a:t>of the aim and operation of the system by all stakeholders working in relevant sectors. Without continuous and consistent data input, data collection can not proceed.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hape 110"/>
          <p:cNvSpPr>
            <a:spLocks noGrp="1" noRot="1" noChangeAspect="1"/>
          </p:cNvSpPr>
          <p:nvPr>
            <p:ph type="sldImg"/>
          </p:nvPr>
        </p:nvSpPr>
        <p:spPr>
          <a:prstGeom prst="rect">
            <a:avLst/>
          </a:prstGeom>
        </p:spPr>
        <p:txBody>
          <a:bodyPr/>
          <a:lstStyle/>
          <a:p>
            <a:endParaRPr/>
          </a:p>
        </p:txBody>
      </p:sp>
      <p:sp>
        <p:nvSpPr>
          <p:cNvPr id="111" name="Shape 111"/>
          <p:cNvSpPr>
            <a:spLocks noGrp="1"/>
          </p:cNvSpPr>
          <p:nvPr>
            <p:ph type="body" sz="quarter" idx="1"/>
          </p:nvPr>
        </p:nvSpPr>
        <p:spPr>
          <a:prstGeom prst="rect">
            <a:avLst/>
          </a:prstGeom>
        </p:spPr>
        <p:txBody>
          <a:bodyPr/>
          <a:lstStyle/>
          <a:p>
            <a:r>
              <a:t>[Instruction-insert the name of your country]</a:t>
            </a:r>
          </a:p>
          <a:p>
            <a:r>
              <a:t> </a:t>
            </a:r>
          </a:p>
          <a:p>
            <a:r>
              <a:t>First the current multi-sectoral approach of CAN will be outlined along with the difficulties that usually arise in management of CAN incidents and the consequences at a case level and at a public level. </a:t>
            </a:r>
          </a:p>
          <a:p>
            <a:r>
              <a:t>Next the necessity for coordinated multi-sectoral approach will be discussed as well as the reason led to the development of the CAN-MDS.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Shape 983"/>
          <p:cNvSpPr>
            <a:spLocks noGrp="1" noRot="1" noChangeAspect="1"/>
          </p:cNvSpPr>
          <p:nvPr>
            <p:ph type="sldImg"/>
          </p:nvPr>
        </p:nvSpPr>
        <p:spPr>
          <a:prstGeom prst="rect">
            <a:avLst/>
          </a:prstGeom>
        </p:spPr>
        <p:txBody>
          <a:bodyPr/>
          <a:lstStyle/>
          <a:p>
            <a:endParaRPr/>
          </a:p>
        </p:txBody>
      </p:sp>
      <p:sp>
        <p:nvSpPr>
          <p:cNvPr id="984" name="Shape 984"/>
          <p:cNvSpPr>
            <a:spLocks noGrp="1"/>
          </p:cNvSpPr>
          <p:nvPr>
            <p:ph type="body" sz="quarter" idx="1"/>
          </p:nvPr>
        </p:nvSpPr>
        <p:spPr>
          <a:prstGeom prst="rect">
            <a:avLst/>
          </a:prstGeom>
        </p:spPr>
        <p:txBody>
          <a:bodyPr/>
          <a:lstStyle/>
          <a:p>
            <a:r>
              <a:t>Going back to our [Greek] example: the role of a potential CAN-MDS system would have as follows: trained professionals working in relevant agencies belonging in a relevant sector would provide input (recording of incident-based information in real time) into a common database, based on common definitions (e.g. in the context of fulfilling their legally defined obligations for mandatory reporting); at a case level, each stakeholder would receive feedback in case that the child is “already known” in the system (according to their pre-defined level of access)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prstGeom prst="rect">
            <a:avLst/>
          </a:prstGeom>
        </p:spPr>
        <p:txBody>
          <a:bodyPr/>
          <a:lstStyle/>
          <a:p>
            <a:endParaRPr/>
          </a:p>
        </p:txBody>
      </p:sp>
      <p:sp>
        <p:nvSpPr>
          <p:cNvPr id="120" name="Shape 120"/>
          <p:cNvSpPr>
            <a:spLocks noGrp="1"/>
          </p:cNvSpPr>
          <p:nvPr>
            <p:ph type="body" sz="quarter" idx="1"/>
          </p:nvPr>
        </p:nvSpPr>
        <p:spPr>
          <a:prstGeom prst="rect">
            <a:avLst/>
          </a:prstGeom>
        </p:spPr>
        <p:txBody>
          <a:bodyPr/>
          <a:lstStyle/>
          <a:p>
            <a:r>
              <a:t>[Instruction-insert the name of your country]</a:t>
            </a:r>
          </a:p>
          <a:p>
            <a:r>
              <a:t> </a:t>
            </a:r>
          </a:p>
          <a:p>
            <a:r>
              <a:t>First the current multi-sectoral approach of CAN will be outlined along with the difficulties that usually arise in management of CAN incidents and the consequences at a case level and at a public level. </a:t>
            </a:r>
          </a:p>
          <a:p>
            <a:r>
              <a:t>Next the necessity for coordinated multi-sectoral approach will be discussed as well as the reason led to the development of the CAN-MDS.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noRot="1" noChangeAspect="1"/>
          </p:cNvSpPr>
          <p:nvPr>
            <p:ph type="sldImg"/>
          </p:nvPr>
        </p:nvSpPr>
        <p:spPr>
          <a:prstGeom prst="rect">
            <a:avLst/>
          </a:prstGeom>
        </p:spPr>
        <p:txBody>
          <a:bodyPr/>
          <a:lstStyle/>
          <a:p>
            <a:endParaRPr/>
          </a:p>
        </p:txBody>
      </p:sp>
      <p:sp>
        <p:nvSpPr>
          <p:cNvPr id="145" name="Shape 145"/>
          <p:cNvSpPr>
            <a:spLocks noGrp="1"/>
          </p:cNvSpPr>
          <p:nvPr>
            <p:ph type="body" sz="quarter" idx="1"/>
          </p:nvPr>
        </p:nvSpPr>
        <p:spPr>
          <a:prstGeom prst="rect">
            <a:avLst/>
          </a:prstGeom>
        </p:spPr>
        <p:txBody>
          <a:bodyPr/>
          <a:lstStyle/>
          <a:p>
            <a:r>
              <a:t>[Instruction: if the situation in your country is similar to Greece, please keep this example with necessary modifications (slides 4-10); otherwise replace these slides describing the situation in your country]</a:t>
            </a:r>
          </a:p>
          <a:p>
            <a:r>
              <a:t> </a:t>
            </a:r>
          </a:p>
          <a:p>
            <a:r>
              <a:t>Let’s see some more details on how a case of child maltreatment is administered in Greece. </a:t>
            </a:r>
          </a:p>
          <a:p>
            <a:r>
              <a:t>A variety of professionals working in different sectors and agencies, with different legally defined responsibilities are involved in the route of a CAN case administration.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prstGeom prst="rect">
            <a:avLst/>
          </a:prstGeom>
        </p:spPr>
        <p:txBody>
          <a:bodyPr/>
          <a:lstStyle/>
          <a:p>
            <a:endParaRPr/>
          </a:p>
        </p:txBody>
      </p:sp>
      <p:sp>
        <p:nvSpPr>
          <p:cNvPr id="190" name="Shape 190"/>
          <p:cNvSpPr>
            <a:spLocks noGrp="1"/>
          </p:cNvSpPr>
          <p:nvPr>
            <p:ph type="body" sz="quarter" idx="1"/>
          </p:nvPr>
        </p:nvSpPr>
        <p:spPr>
          <a:prstGeom prst="rect">
            <a:avLst/>
          </a:prstGeom>
        </p:spPr>
        <p:txBody>
          <a:bodyPr/>
          <a:lstStyle/>
          <a:p>
            <a:r>
              <a:t>Let’s suppose that we are talking about a case of sexual abuse; the teacher identify that something seems wrong and s/he reports the case to the social service of the municipality; they can keep a record and refer the child to a pediatric hospital (for physical exams, where another record is kept); the case is also referred to the prosecutor, who finally decides to place the child in alternative care (e.g. foster care) and also keeps a record on the case. This is a well-organized example that it is usually not the case.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a:spLocks noGrp="1" noRot="1" noChangeAspect="1"/>
          </p:cNvSpPr>
          <p:nvPr>
            <p:ph type="sldImg"/>
          </p:nvPr>
        </p:nvSpPr>
        <p:spPr>
          <a:prstGeom prst="rect">
            <a:avLst/>
          </a:prstGeom>
        </p:spPr>
        <p:txBody>
          <a:bodyPr/>
          <a:lstStyle/>
          <a:p>
            <a:endParaRPr/>
          </a:p>
        </p:txBody>
      </p:sp>
      <p:sp>
        <p:nvSpPr>
          <p:cNvPr id="229" name="Shape 229"/>
          <p:cNvSpPr>
            <a:spLocks noGrp="1"/>
          </p:cNvSpPr>
          <p:nvPr>
            <p:ph type="body" sz="quarter" idx="1"/>
          </p:nvPr>
        </p:nvSpPr>
        <p:spPr>
          <a:prstGeom prst="rect">
            <a:avLst/>
          </a:prstGeom>
        </p:spPr>
        <p:txBody>
          <a:bodyPr/>
          <a:lstStyle/>
          <a:p>
            <a:r>
              <a:t>Let’s suppose that a child is physically abused; after an incident the child ended up with an injury caregivers address a hospital seeking medical care; the hospital provides the care and the child goes back home; after a period the child suffers again some physical harm and care givers address another hospital seeking medical care; the other hospital provides the care and the child goes back home; no record is made and no referral is made to other authorities.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hape 274"/>
          <p:cNvSpPr>
            <a:spLocks noGrp="1" noRot="1" noChangeAspect="1"/>
          </p:cNvSpPr>
          <p:nvPr>
            <p:ph type="sldImg"/>
          </p:nvPr>
        </p:nvSpPr>
        <p:spPr>
          <a:prstGeom prst="rect">
            <a:avLst/>
          </a:prstGeom>
        </p:spPr>
        <p:txBody>
          <a:bodyPr/>
          <a:lstStyle/>
          <a:p>
            <a:endParaRPr/>
          </a:p>
        </p:txBody>
      </p:sp>
      <p:sp>
        <p:nvSpPr>
          <p:cNvPr id="275" name="Shape 275"/>
          <p:cNvSpPr>
            <a:spLocks noGrp="1"/>
          </p:cNvSpPr>
          <p:nvPr>
            <p:ph type="body" sz="quarter" idx="1"/>
          </p:nvPr>
        </p:nvSpPr>
        <p:spPr>
          <a:prstGeom prst="rect">
            <a:avLst/>
          </a:prstGeom>
        </p:spPr>
        <p:txBody>
          <a:bodyPr/>
          <a:lstStyle/>
          <a:p>
            <a:r>
              <a:t>Last, in our example, a physically neglected child is identified by the teacher; s/he addresses a request for family support to an NGO and the NGO in turn refers the child to social services; they decide to intervene with the family, without however informing the prosecutor (because they consider that it’s not necessary); a record of the case is available in the archives of the specific social service and the information is not communicated to any other authority.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prstGeom prst="rect">
            <a:avLst/>
          </a:prstGeom>
        </p:spPr>
        <p:txBody>
          <a:bodyPr/>
          <a:lstStyle/>
          <a:p>
            <a:endParaRPr/>
          </a:p>
        </p:txBody>
      </p:sp>
      <p:sp>
        <p:nvSpPr>
          <p:cNvPr id="329" name="Shape 329"/>
          <p:cNvSpPr>
            <a:spLocks noGrp="1"/>
          </p:cNvSpPr>
          <p:nvPr>
            <p:ph type="body" sz="quarter" idx="1"/>
          </p:nvPr>
        </p:nvSpPr>
        <p:spPr>
          <a:prstGeom prst="rect">
            <a:avLst/>
          </a:prstGeom>
        </p:spPr>
        <p:txBody>
          <a:bodyPr/>
          <a:lstStyle/>
          <a:p>
            <a:r>
              <a:t>Actually, currently almost everyone can –hypothetically- communicate with everyone but without following standard procedures and only if they consider that it is needed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noRot="1" noChangeAspect="1"/>
          </p:cNvSpPr>
          <p:nvPr>
            <p:ph type="sldImg"/>
          </p:nvPr>
        </p:nvSpPr>
        <p:spPr>
          <a:prstGeom prst="rect">
            <a:avLst/>
          </a:prstGeom>
        </p:spPr>
        <p:txBody>
          <a:bodyPr/>
          <a:lstStyle/>
          <a:p>
            <a:endParaRPr/>
          </a:p>
        </p:txBody>
      </p:sp>
      <p:sp>
        <p:nvSpPr>
          <p:cNvPr id="361" name="Shape 361"/>
          <p:cNvSpPr>
            <a:spLocks noGrp="1"/>
          </p:cNvSpPr>
          <p:nvPr>
            <p:ph type="body" sz="quarter" idx="1"/>
          </p:nvPr>
        </p:nvSpPr>
        <p:spPr>
          <a:prstGeom prst="rect">
            <a:avLst/>
          </a:prstGeom>
        </p:spPr>
        <p:txBody>
          <a:bodyPr/>
          <a:lstStyle/>
          <a:p>
            <a:r>
              <a:t>Monitoring of the child over time and follow up are not possible as no systematic communication is provisioned among professionals working in agencies belonging in the same sector (e.g. among social services) or in different sectors (e.g. welfare and health); as you understand, communication among professionals in charge for specific cases does not exist between different regions and of course at a national (and even worse) at an international level.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685800" y="1597826"/>
            <a:ext cx="7772400" cy="1102521"/>
          </a:xfrm>
          <a:prstGeom prst="rect">
            <a:avLst/>
          </a:prstGeom>
        </p:spPr>
        <p:txBody>
          <a:bodyPr/>
          <a:lstStyle/>
          <a:p>
            <a:r>
              <a:t>Title Text</a:t>
            </a:r>
          </a:p>
        </p:txBody>
      </p:sp>
      <p:sp>
        <p:nvSpPr>
          <p:cNvPr id="12" name="Body Level One…"/>
          <p:cNvSpPr txBox="1">
            <a:spLocks noGrp="1"/>
          </p:cNvSpPr>
          <p:nvPr>
            <p:ph type="body" sz="quarter" idx="1"/>
          </p:nvPr>
        </p:nvSpPr>
        <p:spPr>
          <a:xfrm>
            <a:off x="1371600" y="2914650"/>
            <a:ext cx="6400800" cy="1314450"/>
          </a:xfrm>
          <a:prstGeom prst="rect">
            <a:avLst/>
          </a:prstGeom>
        </p:spPr>
        <p:txBody>
          <a:bodyPr/>
          <a:lstStyle>
            <a:lvl1pPr marL="0" indent="0" algn="ctr">
              <a:buSzTx/>
              <a:buFontTx/>
              <a:buNone/>
              <a:defRPr>
                <a:solidFill>
                  <a:srgbClr val="888888"/>
                </a:solidFill>
              </a:defRPr>
            </a:lvl1pPr>
            <a:lvl2pPr marL="0" indent="0" algn="ctr">
              <a:buSzTx/>
              <a:buFontTx/>
              <a:buNone/>
              <a:defRPr>
                <a:solidFill>
                  <a:srgbClr val="888888"/>
                </a:solidFill>
              </a:defRPr>
            </a:lvl2pPr>
            <a:lvl3pPr marL="0" indent="0" algn="ctr">
              <a:buSzTx/>
              <a:buFontTx/>
              <a:buNone/>
              <a:defRPr>
                <a:solidFill>
                  <a:srgbClr val="888888"/>
                </a:solidFill>
              </a:defRPr>
            </a:lvl3pPr>
            <a:lvl4pPr marL="0" indent="0" algn="ctr">
              <a:buSzTx/>
              <a:buFontTx/>
              <a:buNone/>
              <a:defRPr>
                <a:solidFill>
                  <a:srgbClr val="888888"/>
                </a:solidFill>
              </a:defRPr>
            </a:lvl4pPr>
            <a:lvl5pPr marL="0" indent="0" algn="ctr">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722312" y="3305176"/>
            <a:ext cx="7772401" cy="1021559"/>
          </a:xfrm>
          <a:prstGeom prst="rect">
            <a:avLst/>
          </a:prstGeom>
        </p:spPr>
        <p:txBody>
          <a:bodyPr anchor="t"/>
          <a:lstStyle>
            <a:lvl1pPr algn="l">
              <a:defRPr sz="4000" b="1" cap="all"/>
            </a:lvl1pPr>
          </a:lstStyle>
          <a:p>
            <a:r>
              <a:t>Title Text</a:t>
            </a:r>
          </a:p>
        </p:txBody>
      </p:sp>
      <p:sp>
        <p:nvSpPr>
          <p:cNvPr id="30" name="Body Level One…"/>
          <p:cNvSpPr txBox="1">
            <a:spLocks noGrp="1"/>
          </p:cNvSpPr>
          <p:nvPr>
            <p:ph type="body" sz="quarter" idx="1"/>
          </p:nvPr>
        </p:nvSpPr>
        <p:spPr>
          <a:xfrm>
            <a:off x="722312" y="2180033"/>
            <a:ext cx="7772401" cy="1125142"/>
          </a:xfrm>
          <a:prstGeom prst="rect">
            <a:avLst/>
          </a:prstGeom>
        </p:spPr>
        <p:txBody>
          <a:bodyPr anchor="b"/>
          <a:lstStyle>
            <a:lvl1pPr marL="0" indent="0">
              <a:spcBef>
                <a:spcPts val="400"/>
              </a:spcBef>
              <a:buSzTx/>
              <a:buFontTx/>
              <a:buNone/>
              <a:defRPr sz="2000">
                <a:solidFill>
                  <a:srgbClr val="888888"/>
                </a:solidFill>
              </a:defRPr>
            </a:lvl1pPr>
            <a:lvl2pPr marL="0" indent="0">
              <a:spcBef>
                <a:spcPts val="400"/>
              </a:spcBef>
              <a:buSzTx/>
              <a:buFontTx/>
              <a:buNone/>
              <a:defRPr sz="2000">
                <a:solidFill>
                  <a:srgbClr val="888888"/>
                </a:solidFill>
              </a:defRPr>
            </a:lvl2pPr>
            <a:lvl3pPr marL="0" indent="0">
              <a:spcBef>
                <a:spcPts val="400"/>
              </a:spcBef>
              <a:buSzTx/>
              <a:buFontTx/>
              <a:buNone/>
              <a:defRPr sz="2000">
                <a:solidFill>
                  <a:srgbClr val="888888"/>
                </a:solidFill>
              </a:defRPr>
            </a:lvl3pPr>
            <a:lvl4pPr marL="0" indent="0">
              <a:spcBef>
                <a:spcPts val="400"/>
              </a:spcBef>
              <a:buSzTx/>
              <a:buFontTx/>
              <a:buNone/>
              <a:defRPr sz="2000">
                <a:solidFill>
                  <a:srgbClr val="888888"/>
                </a:solidFill>
              </a:defRPr>
            </a:lvl4pPr>
            <a:lvl5pPr marL="0" indent="0">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457200" y="900115"/>
            <a:ext cx="4038600" cy="2545559"/>
          </a:xfrm>
          <a:prstGeom prst="rect">
            <a:avLst/>
          </a:prstGeom>
        </p:spPr>
        <p:txBody>
          <a:bodyPr/>
          <a:lstStyle>
            <a:lvl1pPr>
              <a:spcBef>
                <a:spcPts val="600"/>
              </a:spcBef>
              <a:defRPr sz="2800"/>
            </a:lvl1pPr>
            <a:lvl2pPr marL="790575" indent="-333375">
              <a:spcBef>
                <a:spcPts val="600"/>
              </a:spcBef>
              <a:defRPr sz="2800"/>
            </a:lvl2pPr>
            <a:lvl3pPr marL="1234438" indent="-320038">
              <a:spcBef>
                <a:spcPts val="600"/>
              </a:spcBef>
              <a:defRPr sz="2800"/>
            </a:lvl3pPr>
            <a:lvl4pPr marL="1727200" indent="-355600">
              <a:spcBef>
                <a:spcPts val="600"/>
              </a:spcBef>
              <a:defRPr sz="2800"/>
            </a:lvl4pPr>
            <a:lvl5pPr marL="2184400" indent="-355600">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sz="quarter" idx="1"/>
          </p:nvPr>
        </p:nvSpPr>
        <p:spPr>
          <a:xfrm>
            <a:off x="457200" y="1151333"/>
            <a:ext cx="4040188" cy="479825"/>
          </a:xfrm>
          <a:prstGeom prst="rect">
            <a:avLst/>
          </a:prstGeom>
        </p:spPr>
        <p:txBody>
          <a:bodyPr anchor="b"/>
          <a:lstStyle>
            <a:lvl1pPr marL="0" indent="0">
              <a:spcBef>
                <a:spcPts val="500"/>
              </a:spcBef>
              <a:buSzTx/>
              <a:buFontTx/>
              <a:buNone/>
              <a:defRPr sz="2400" b="1"/>
            </a:lvl1pPr>
            <a:lvl2pPr marL="0" indent="0">
              <a:spcBef>
                <a:spcPts val="500"/>
              </a:spcBef>
              <a:buSzTx/>
              <a:buFontTx/>
              <a:buNone/>
              <a:defRPr sz="2400" b="1"/>
            </a:lvl2pPr>
            <a:lvl3pPr marL="0" indent="0">
              <a:spcBef>
                <a:spcPts val="500"/>
              </a:spcBef>
              <a:buSzTx/>
              <a:buFontTx/>
              <a:buNone/>
              <a:defRPr sz="2400" b="1"/>
            </a:lvl3pPr>
            <a:lvl4pPr marL="0" indent="0">
              <a:spcBef>
                <a:spcPts val="500"/>
              </a:spcBef>
              <a:buSzTx/>
              <a:buFontTx/>
              <a:buNone/>
              <a:defRPr sz="2400" b="1"/>
            </a:lvl4pPr>
            <a:lvl5pPr marL="0" indent="0">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4645033" y="1151333"/>
            <a:ext cx="4041778" cy="479825"/>
          </a:xfrm>
          <a:prstGeom prst="rect">
            <a:avLst/>
          </a:prstGeom>
        </p:spPr>
        <p:txBody>
          <a:bodyPr anchor="b"/>
          <a:lstStyle/>
          <a:p>
            <a:pPr marL="288035" indent="-288035" defTabSz="768095">
              <a:spcBef>
                <a:spcPts val="500"/>
              </a:spcBef>
              <a:defRPr sz="2688"/>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457215" y="204785"/>
            <a:ext cx="3008316" cy="871541"/>
          </a:xfrm>
          <a:prstGeom prst="rect">
            <a:avLst/>
          </a:prstGeom>
        </p:spPr>
        <p:txBody>
          <a:bodyPr anchor="b"/>
          <a:lstStyle>
            <a:lvl1pPr algn="l">
              <a:defRPr sz="2000" b="1"/>
            </a:lvl1pPr>
          </a:lstStyle>
          <a:p>
            <a:r>
              <a:t>Title Text</a:t>
            </a:r>
          </a:p>
        </p:txBody>
      </p:sp>
      <p:sp>
        <p:nvSpPr>
          <p:cNvPr id="73" name="Body Level One…"/>
          <p:cNvSpPr txBox="1">
            <a:spLocks noGrp="1"/>
          </p:cNvSpPr>
          <p:nvPr>
            <p:ph type="body" idx="1"/>
          </p:nvPr>
        </p:nvSpPr>
        <p:spPr>
          <a:xfrm>
            <a:off x="3575050" y="204796"/>
            <a:ext cx="5111750" cy="438983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half" idx="13"/>
          </p:nvPr>
        </p:nvSpPr>
        <p:spPr>
          <a:xfrm>
            <a:off x="457213" y="1076328"/>
            <a:ext cx="3008317" cy="3518297"/>
          </a:xfrm>
          <a:prstGeom prst="rect">
            <a:avLst/>
          </a:prstGeom>
        </p:spPr>
        <p:txBody>
          <a:bodyPr/>
          <a:lstStyle/>
          <a:p>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1792288" y="3600451"/>
            <a:ext cx="5486403" cy="425057"/>
          </a:xfrm>
          <a:prstGeom prst="rect">
            <a:avLst/>
          </a:prstGeom>
        </p:spPr>
        <p:txBody>
          <a:bodyPr anchor="b"/>
          <a:lstStyle>
            <a:lvl1pPr algn="l">
              <a:defRPr sz="2000" b="1"/>
            </a:lvl1pPr>
          </a:lstStyle>
          <a:p>
            <a:r>
              <a:t>Title Text</a:t>
            </a:r>
          </a:p>
        </p:txBody>
      </p:sp>
      <p:sp>
        <p:nvSpPr>
          <p:cNvPr id="83" name="Picture Placeholder 2"/>
          <p:cNvSpPr>
            <a:spLocks noGrp="1"/>
          </p:cNvSpPr>
          <p:nvPr>
            <p:ph type="pic" sz="half" idx="13"/>
          </p:nvPr>
        </p:nvSpPr>
        <p:spPr>
          <a:xfrm>
            <a:off x="1792288" y="459581"/>
            <a:ext cx="5486403" cy="3086101"/>
          </a:xfrm>
          <a:prstGeom prst="rect">
            <a:avLst/>
          </a:prstGeom>
        </p:spPr>
        <p:txBody>
          <a:bodyPr lIns="91439" tIns="45719" rIns="91439" bIns="45719">
            <a:noAutofit/>
          </a:bodyPr>
          <a:lstStyle/>
          <a:p>
            <a:endParaRPr/>
          </a:p>
        </p:txBody>
      </p:sp>
      <p:sp>
        <p:nvSpPr>
          <p:cNvPr id="84" name="Body Level One…"/>
          <p:cNvSpPr txBox="1">
            <a:spLocks noGrp="1"/>
          </p:cNvSpPr>
          <p:nvPr>
            <p:ph type="body" sz="quarter" idx="1"/>
          </p:nvPr>
        </p:nvSpPr>
        <p:spPr>
          <a:xfrm>
            <a:off x="1792288" y="4025510"/>
            <a:ext cx="5486403" cy="603650"/>
          </a:xfrm>
          <a:prstGeom prst="rect">
            <a:avLst/>
          </a:prstGeom>
        </p:spPr>
        <p:txBody>
          <a:bodyPr/>
          <a:lstStyle>
            <a:lvl1pPr marL="0" indent="0">
              <a:spcBef>
                <a:spcPts val="300"/>
              </a:spcBef>
              <a:buSzTx/>
              <a:buFontTx/>
              <a:buNone/>
              <a:defRPr sz="1400"/>
            </a:lvl1pPr>
            <a:lvl2pPr marL="0" indent="0">
              <a:spcBef>
                <a:spcPts val="300"/>
              </a:spcBef>
              <a:buSzTx/>
              <a:buFontTx/>
              <a:buNone/>
              <a:defRPr sz="1400"/>
            </a:lvl2pPr>
            <a:lvl3pPr marL="0" indent="0">
              <a:spcBef>
                <a:spcPts val="300"/>
              </a:spcBef>
              <a:buSzTx/>
              <a:buFontTx/>
              <a:buNone/>
              <a:defRPr sz="1400"/>
            </a:lvl3pPr>
            <a:lvl4pPr marL="0" indent="0">
              <a:spcBef>
                <a:spcPts val="300"/>
              </a:spcBef>
              <a:buSzTx/>
              <a:buFontTx/>
              <a:buNone/>
              <a:defRPr sz="1400"/>
            </a:lvl4pPr>
            <a:lvl5pPr marL="0" indent="0">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205978"/>
            <a:ext cx="8229600" cy="857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p>
            <a:r>
              <a:t>Title Text</a:t>
            </a:r>
          </a:p>
        </p:txBody>
      </p:sp>
      <p:sp>
        <p:nvSpPr>
          <p:cNvPr id="3" name="Body Level One…"/>
          <p:cNvSpPr txBox="1">
            <a:spLocks noGrp="1"/>
          </p:cNvSpPr>
          <p:nvPr>
            <p:ph type="body" idx="1"/>
          </p:nvPr>
        </p:nvSpPr>
        <p:spPr>
          <a:xfrm>
            <a:off x="457200" y="1200150"/>
            <a:ext cx="8229600" cy="33944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422823" y="4769568"/>
            <a:ext cx="263978" cy="269237"/>
          </a:xfrm>
          <a:prstGeom prst="rect">
            <a:avLst/>
          </a:prstGeom>
          <a:ln w="12700">
            <a:miter lim="400000"/>
          </a:ln>
        </p:spPr>
        <p:txBody>
          <a:bodyPr wrap="none" lIns="45718" tIns="45718" rIns="45718" bIns="45718" anchor="ctr">
            <a:spAutoFit/>
          </a:bodyPr>
          <a:lstStyle>
            <a:lvl1pPr algn="r">
              <a:defRPr sz="1200">
                <a:solidFill>
                  <a:srgbClr val="888888"/>
                </a:solidFill>
                <a:latin typeface="+mn-lt"/>
                <a:ea typeface="+mn-ea"/>
                <a:cs typeface="+mn-cs"/>
                <a:sym typeface="Calibri"/>
              </a:defRPr>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ubtitle 17"/>
          <p:cNvSpPr txBox="1">
            <a:spLocks noGrp="1"/>
          </p:cNvSpPr>
          <p:nvPr>
            <p:ph type="subTitle" sz="half" idx="1"/>
          </p:nvPr>
        </p:nvSpPr>
        <p:spPr>
          <a:xfrm>
            <a:off x="323527" y="2751606"/>
            <a:ext cx="8568954" cy="1477497"/>
          </a:xfrm>
          <a:prstGeom prst="rect">
            <a:avLst/>
          </a:prstGeom>
          <a:ln>
            <a:solidFill>
              <a:srgbClr val="93CDDD"/>
            </a:solidFill>
          </a:ln>
        </p:spPr>
        <p:txBody>
          <a:bodyPr/>
          <a:lstStyle/>
          <a:p>
            <a:pPr>
              <a:defRPr sz="400" b="1" i="1"/>
            </a:pPr>
            <a:endParaRPr/>
          </a:p>
          <a:p>
            <a:pPr>
              <a:spcBef>
                <a:spcPts val="500"/>
              </a:spcBef>
              <a:defRPr sz="2400">
                <a:solidFill>
                  <a:srgbClr val="000000"/>
                </a:solidFill>
                <a:latin typeface="Segoe UI Light"/>
                <a:ea typeface="Segoe UI Light"/>
                <a:cs typeface="Segoe UI Light"/>
                <a:sym typeface="Segoe UI Light"/>
              </a:defRPr>
            </a:pPr>
            <a:r>
              <a:t>Rolul diferitelor sectoare, discipline și cum se leagă acestea?</a:t>
            </a:r>
          </a:p>
        </p:txBody>
      </p:sp>
      <p:sp>
        <p:nvSpPr>
          <p:cNvPr id="95" name="Title 7"/>
          <p:cNvSpPr txBox="1">
            <a:spLocks noGrp="1"/>
          </p:cNvSpPr>
          <p:nvPr>
            <p:ph type="ctrTitle"/>
          </p:nvPr>
        </p:nvSpPr>
        <p:spPr>
          <a:xfrm>
            <a:off x="251519" y="1597825"/>
            <a:ext cx="8568954" cy="1102524"/>
          </a:xfrm>
          <a:prstGeom prst="rect">
            <a:avLst/>
          </a:prstGeom>
          <a:solidFill>
            <a:srgbClr val="92D050"/>
          </a:solidFill>
        </p:spPr>
        <p:txBody>
          <a:bodyPr/>
          <a:lstStyle/>
          <a:p>
            <a:pPr defTabSz="749808">
              <a:defRPr sz="3200">
                <a:latin typeface="Segoe UI Light"/>
                <a:ea typeface="Segoe UI Light"/>
                <a:cs typeface="Segoe UI Light"/>
                <a:sym typeface="Segoe UI Light"/>
              </a:defRPr>
            </a:pPr>
            <a:r>
              <a:t>Sistemul Minimal de Date (SMD)</a:t>
            </a:r>
          </a:p>
          <a:p>
            <a:pPr defTabSz="749808">
              <a:defRPr sz="3200">
                <a:latin typeface="Segoe UI Light"/>
                <a:ea typeface="Segoe UI Light"/>
                <a:cs typeface="Segoe UI Light"/>
                <a:sym typeface="Segoe UI Light"/>
              </a:defRPr>
            </a:pPr>
            <a:r>
              <a:t>privind copilul abuzat și neglijat</a:t>
            </a:r>
          </a:p>
        </p:txBody>
      </p:sp>
      <p:sp>
        <p:nvSpPr>
          <p:cNvPr id="96" name="Straight Connector 10"/>
          <p:cNvSpPr/>
          <p:nvPr/>
        </p:nvSpPr>
        <p:spPr>
          <a:xfrm>
            <a:off x="-11575" y="4572015"/>
            <a:ext cx="9155579" cy="1590"/>
          </a:xfrm>
          <a:prstGeom prst="line">
            <a:avLst/>
          </a:prstGeom>
          <a:ln>
            <a:solidFill>
              <a:srgbClr val="4A7EBB"/>
            </a:solidFill>
          </a:ln>
        </p:spPr>
        <p:txBody>
          <a:bodyPr lIns="45718" tIns="45718" rIns="45718" bIns="45718"/>
          <a:lstStyle/>
          <a:p>
            <a:endParaRPr/>
          </a:p>
        </p:txBody>
      </p:sp>
      <p:pic>
        <p:nvPicPr>
          <p:cNvPr id="97" name="Picture 2" descr="Picture 2"/>
          <p:cNvPicPr>
            <a:picLocks noChangeAspect="1"/>
          </p:cNvPicPr>
          <p:nvPr/>
        </p:nvPicPr>
        <p:blipFill>
          <a:blip r:embed="rId3">
            <a:extLst/>
          </a:blip>
          <a:stretch>
            <a:fillRect/>
          </a:stretch>
        </p:blipFill>
        <p:spPr>
          <a:xfrm>
            <a:off x="6249392" y="4602719"/>
            <a:ext cx="2915944" cy="508408"/>
          </a:xfrm>
          <a:prstGeom prst="rect">
            <a:avLst/>
          </a:prstGeom>
          <a:ln w="12700">
            <a:miter lim="400000"/>
          </a:ln>
        </p:spPr>
      </p:pic>
      <p:sp>
        <p:nvSpPr>
          <p:cNvPr id="98" name="Rectangle 3"/>
          <p:cNvSpPr txBox="1"/>
          <p:nvPr/>
        </p:nvSpPr>
        <p:spPr>
          <a:xfrm>
            <a:off x="2130985" y="4522072"/>
            <a:ext cx="4104283" cy="701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p>
            <a:pPr algn="r">
              <a:tabLst>
                <a:tab pos="2628900" algn="r"/>
                <a:tab pos="5270500" algn="r"/>
              </a:tabLst>
              <a:defRPr sz="1000">
                <a:solidFill>
                  <a:srgbClr val="595959"/>
                </a:solidFill>
                <a:latin typeface="Agency FB"/>
                <a:ea typeface="Agency FB"/>
                <a:cs typeface="Agency FB"/>
                <a:sym typeface="Agency FB"/>
              </a:defRPr>
            </a:pPr>
            <a:r>
              <a:t>“Coordinated Response to Child Abuse &amp; Neglect via Minimum Data Set: from planning to practice” [GA Nr: 810508 — CAN-MDS II — Funded by EU REC Programme 2014-2020]1</a:t>
            </a:r>
          </a:p>
          <a:p>
            <a:pPr algn="ctr">
              <a:tabLst>
                <a:tab pos="2628900" algn="r"/>
                <a:tab pos="5270500" algn="r"/>
              </a:tabLst>
              <a:defRPr sz="1000" b="1">
                <a:solidFill>
                  <a:schemeClr val="accent1"/>
                </a:solidFill>
                <a:latin typeface="Agency FB"/>
                <a:ea typeface="Agency FB"/>
                <a:cs typeface="Agency FB"/>
                <a:sym typeface="Agency FB"/>
              </a:defRPr>
            </a:pPr>
            <a:r>
              <a:t>CAN-MDS Operator’s Seminar</a:t>
            </a:r>
          </a:p>
        </p:txBody>
      </p:sp>
      <p:pic>
        <p:nvPicPr>
          <p:cNvPr id="99" name="Picture 19" descr="Picture 19"/>
          <p:cNvPicPr>
            <a:picLocks noChangeAspect="1"/>
          </p:cNvPicPr>
          <p:nvPr/>
        </p:nvPicPr>
        <p:blipFill>
          <a:blip r:embed="rId4">
            <a:extLst/>
          </a:blip>
          <a:stretch>
            <a:fillRect/>
          </a:stretch>
        </p:blipFill>
        <p:spPr>
          <a:xfrm>
            <a:off x="1740829" y="4728643"/>
            <a:ext cx="471337" cy="312400"/>
          </a:xfrm>
          <a:prstGeom prst="rect">
            <a:avLst/>
          </a:prstGeom>
          <a:ln w="12700">
            <a:miter lim="400000"/>
          </a:ln>
        </p:spPr>
      </p:pic>
      <p:pic>
        <p:nvPicPr>
          <p:cNvPr id="100" name="Picture 16" descr="Picture 16"/>
          <p:cNvPicPr>
            <a:picLocks noChangeAspect="1"/>
          </p:cNvPicPr>
          <p:nvPr/>
        </p:nvPicPr>
        <p:blipFill>
          <a:blip r:embed="rId5" cstate="print">
            <a:extLst/>
          </a:blip>
          <a:stretch>
            <a:fillRect/>
          </a:stretch>
        </p:blipFill>
        <p:spPr>
          <a:xfrm>
            <a:off x="-76208" y="4571138"/>
            <a:ext cx="1914114" cy="571566"/>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3" name="Round Same Side Corner Rectangle 26"/>
          <p:cNvGrpSpPr/>
          <p:nvPr/>
        </p:nvGrpSpPr>
        <p:grpSpPr>
          <a:xfrm>
            <a:off x="63962" y="2447251"/>
            <a:ext cx="1368154" cy="358137"/>
            <a:chOff x="0" y="-1"/>
            <a:chExt cx="1368153" cy="358135"/>
          </a:xfrm>
        </p:grpSpPr>
        <p:sp>
          <p:nvSpPr>
            <p:cNvPr id="331" name="Shape"/>
            <p:cNvSpPr/>
            <p:nvPr/>
          </p:nvSpPr>
          <p:spPr>
            <a:xfrm>
              <a:off x="0" y="53057"/>
              <a:ext cx="1368155" cy="240299"/>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32" name="spital"/>
            <p:cNvSpPr txBox="1"/>
            <p:nvPr/>
          </p:nvSpPr>
          <p:spPr>
            <a:xfrm>
              <a:off x="11728" y="-2"/>
              <a:ext cx="1344697"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spital</a:t>
              </a:r>
            </a:p>
          </p:txBody>
        </p:sp>
      </p:grpSp>
      <p:grpSp>
        <p:nvGrpSpPr>
          <p:cNvPr id="336" name="Round Same Side Corner Rectangle 27"/>
          <p:cNvGrpSpPr/>
          <p:nvPr/>
        </p:nvGrpSpPr>
        <p:grpSpPr>
          <a:xfrm>
            <a:off x="698082" y="1492576"/>
            <a:ext cx="1368155" cy="358137"/>
            <a:chOff x="0" y="-1"/>
            <a:chExt cx="1368153" cy="358135"/>
          </a:xfrm>
        </p:grpSpPr>
        <p:sp>
          <p:nvSpPr>
            <p:cNvPr id="334" name="Shape"/>
            <p:cNvSpPr/>
            <p:nvPr/>
          </p:nvSpPr>
          <p:spPr>
            <a:xfrm>
              <a:off x="0" y="53057"/>
              <a:ext cx="1368155" cy="240299"/>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35" name="NGO"/>
            <p:cNvSpPr txBox="1"/>
            <p:nvPr/>
          </p:nvSpPr>
          <p:spPr>
            <a:xfrm>
              <a:off x="11728" y="-2"/>
              <a:ext cx="1344697"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339" name="Round Same Side Corner Rectangle 28"/>
          <p:cNvGrpSpPr/>
          <p:nvPr/>
        </p:nvGrpSpPr>
        <p:grpSpPr>
          <a:xfrm>
            <a:off x="1907701" y="358451"/>
            <a:ext cx="1368159" cy="358136"/>
            <a:chOff x="0" y="-1"/>
            <a:chExt cx="1368157" cy="358135"/>
          </a:xfrm>
        </p:grpSpPr>
        <p:sp>
          <p:nvSpPr>
            <p:cNvPr id="337" name="Shape"/>
            <p:cNvSpPr/>
            <p:nvPr/>
          </p:nvSpPr>
          <p:spPr>
            <a:xfrm>
              <a:off x="-1" y="53057"/>
              <a:ext cx="1368159" cy="240299"/>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38" name="poliție"/>
            <p:cNvSpPr txBox="1"/>
            <p:nvPr/>
          </p:nvSpPr>
          <p:spPr>
            <a:xfrm>
              <a:off x="11730" y="-2"/>
              <a:ext cx="1344698"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poliție</a:t>
              </a:r>
            </a:p>
          </p:txBody>
        </p:sp>
      </p:grpSp>
      <p:grpSp>
        <p:nvGrpSpPr>
          <p:cNvPr id="342" name="Round Same Side Corner Rectangle 29"/>
          <p:cNvGrpSpPr/>
          <p:nvPr/>
        </p:nvGrpSpPr>
        <p:grpSpPr>
          <a:xfrm>
            <a:off x="3880385" y="317146"/>
            <a:ext cx="1522502" cy="332737"/>
            <a:chOff x="0" y="0"/>
            <a:chExt cx="1522500" cy="332735"/>
          </a:xfrm>
        </p:grpSpPr>
        <p:sp>
          <p:nvSpPr>
            <p:cNvPr id="340" name="Shape"/>
            <p:cNvSpPr/>
            <p:nvPr/>
          </p:nvSpPr>
          <p:spPr>
            <a:xfrm>
              <a:off x="-1" y="26140"/>
              <a:ext cx="1522502" cy="267407"/>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41" name="servicii sociale"/>
            <p:cNvSpPr txBox="1"/>
            <p:nvPr/>
          </p:nvSpPr>
          <p:spPr>
            <a:xfrm>
              <a:off x="13052" y="-1"/>
              <a:ext cx="1496394"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servicii sociale</a:t>
              </a:r>
            </a:p>
          </p:txBody>
        </p:sp>
      </p:grpSp>
      <p:grpSp>
        <p:nvGrpSpPr>
          <p:cNvPr id="345" name="Round Same Side Corner Rectangle 30"/>
          <p:cNvGrpSpPr/>
          <p:nvPr/>
        </p:nvGrpSpPr>
        <p:grpSpPr>
          <a:xfrm>
            <a:off x="5897171" y="587176"/>
            <a:ext cx="1368156" cy="332737"/>
            <a:chOff x="0" y="0"/>
            <a:chExt cx="1368155" cy="332735"/>
          </a:xfrm>
        </p:grpSpPr>
        <p:sp>
          <p:nvSpPr>
            <p:cNvPr id="343" name="Shape"/>
            <p:cNvSpPr/>
            <p:nvPr/>
          </p:nvSpPr>
          <p:spPr>
            <a:xfrm>
              <a:off x="-1" y="40357"/>
              <a:ext cx="1368157" cy="240299"/>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44" name="justiție"/>
            <p:cNvSpPr txBox="1"/>
            <p:nvPr/>
          </p:nvSpPr>
          <p:spPr>
            <a:xfrm>
              <a:off x="11729" y="-1"/>
              <a:ext cx="1344697"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justiție</a:t>
              </a:r>
            </a:p>
          </p:txBody>
        </p:sp>
      </p:grpSp>
      <p:grpSp>
        <p:nvGrpSpPr>
          <p:cNvPr id="348" name="Round Same Side Corner Rectangle 31"/>
          <p:cNvGrpSpPr/>
          <p:nvPr/>
        </p:nvGrpSpPr>
        <p:grpSpPr>
          <a:xfrm>
            <a:off x="7624802" y="1235249"/>
            <a:ext cx="1368155" cy="332737"/>
            <a:chOff x="0" y="0"/>
            <a:chExt cx="1368153" cy="332735"/>
          </a:xfrm>
        </p:grpSpPr>
        <p:sp>
          <p:nvSpPr>
            <p:cNvPr id="346" name="Shape"/>
            <p:cNvSpPr/>
            <p:nvPr/>
          </p:nvSpPr>
          <p:spPr>
            <a:xfrm>
              <a:off x="0" y="40357"/>
              <a:ext cx="1368155" cy="240299"/>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47" name="școală"/>
            <p:cNvSpPr txBox="1"/>
            <p:nvPr/>
          </p:nvSpPr>
          <p:spPr>
            <a:xfrm>
              <a:off x="11728" y="-1"/>
              <a:ext cx="1344697"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școală</a:t>
              </a:r>
            </a:p>
          </p:txBody>
        </p:sp>
      </p:grpSp>
      <p:grpSp>
        <p:nvGrpSpPr>
          <p:cNvPr id="351" name="Round Same Side Corner Rectangle 33"/>
          <p:cNvGrpSpPr/>
          <p:nvPr/>
        </p:nvGrpSpPr>
        <p:grpSpPr>
          <a:xfrm>
            <a:off x="7624802" y="2423379"/>
            <a:ext cx="1368155" cy="332737"/>
            <a:chOff x="0" y="0"/>
            <a:chExt cx="1368153" cy="332735"/>
          </a:xfrm>
        </p:grpSpPr>
        <p:sp>
          <p:nvSpPr>
            <p:cNvPr id="349" name="Shape"/>
            <p:cNvSpPr/>
            <p:nvPr/>
          </p:nvSpPr>
          <p:spPr>
            <a:xfrm>
              <a:off x="0" y="40357"/>
              <a:ext cx="1368155" cy="240299"/>
            </a:xfrm>
            <a:custGeom>
              <a:avLst/>
              <a:gdLst/>
              <a:ahLst/>
              <a:cxnLst>
                <a:cxn ang="0">
                  <a:pos x="wd2" y="hd2"/>
                </a:cxn>
                <a:cxn ang="5400000">
                  <a:pos x="wd2" y="hd2"/>
                </a:cxn>
                <a:cxn ang="10800000">
                  <a:pos x="wd2" y="hd2"/>
                </a:cxn>
                <a:cxn ang="16200000">
                  <a:pos x="wd2" y="hd2"/>
                </a:cxn>
              </a:cxnLst>
              <a:rect l="0" t="0" r="r" b="b"/>
              <a:pathLst>
                <a:path w="21600" h="21600" extrusionOk="0">
                  <a:moveTo>
                    <a:pt x="632" y="0"/>
                  </a:moveTo>
                  <a:lnTo>
                    <a:pt x="20968" y="0"/>
                  </a:lnTo>
                  <a:cubicBezTo>
                    <a:pt x="21317" y="0"/>
                    <a:pt x="21600" y="1612"/>
                    <a:pt x="21600" y="3600"/>
                  </a:cubicBezTo>
                  <a:lnTo>
                    <a:pt x="21600" y="21600"/>
                  </a:lnTo>
                  <a:lnTo>
                    <a:pt x="0" y="21600"/>
                  </a:lnTo>
                  <a:lnTo>
                    <a:pt x="0" y="3600"/>
                  </a:lnTo>
                  <a:cubicBezTo>
                    <a:pt x="0" y="1612"/>
                    <a:pt x="283" y="0"/>
                    <a:pt x="632"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50" name="spital II"/>
            <p:cNvSpPr txBox="1"/>
            <p:nvPr/>
          </p:nvSpPr>
          <p:spPr>
            <a:xfrm>
              <a:off x="11728" y="-1"/>
              <a:ext cx="1344697"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spital II</a:t>
              </a:r>
            </a:p>
          </p:txBody>
        </p:sp>
      </p:grpSp>
      <p:pic>
        <p:nvPicPr>
          <p:cNvPr id="352" name="Picture 2" descr="Picture 2"/>
          <p:cNvPicPr>
            <a:picLocks noChangeAspect="1"/>
          </p:cNvPicPr>
          <p:nvPr/>
        </p:nvPicPr>
        <p:blipFill>
          <a:blip r:embed="rId3">
            <a:extLst/>
          </a:blip>
          <a:stretch>
            <a:fillRect/>
          </a:stretch>
        </p:blipFill>
        <p:spPr>
          <a:xfrm>
            <a:off x="3010642" y="1221607"/>
            <a:ext cx="3289550" cy="1850371"/>
          </a:xfrm>
          <a:prstGeom prst="rect">
            <a:avLst/>
          </a:prstGeom>
          <a:ln w="12700">
            <a:miter lim="400000"/>
          </a:ln>
        </p:spPr>
      </p:pic>
      <p:grpSp>
        <p:nvGrpSpPr>
          <p:cNvPr id="355" name="Rounded Rectangle 32"/>
          <p:cNvGrpSpPr/>
          <p:nvPr/>
        </p:nvGrpSpPr>
        <p:grpSpPr>
          <a:xfrm>
            <a:off x="500034" y="3286130"/>
            <a:ext cx="8358249" cy="1857375"/>
            <a:chOff x="0" y="0"/>
            <a:chExt cx="8358248" cy="1857374"/>
          </a:xfrm>
        </p:grpSpPr>
        <p:sp>
          <p:nvSpPr>
            <p:cNvPr id="353" name="Rounded Rectangle"/>
            <p:cNvSpPr/>
            <p:nvPr/>
          </p:nvSpPr>
          <p:spPr>
            <a:xfrm>
              <a:off x="0" y="0"/>
              <a:ext cx="8358249" cy="1857375"/>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354" name="follow up at a case level is hindered because of…"/>
            <p:cNvSpPr txBox="1"/>
            <p:nvPr/>
          </p:nvSpPr>
          <p:spPr>
            <a:xfrm>
              <a:off x="90667" y="152717"/>
              <a:ext cx="8176913" cy="15519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defRPr sz="2000">
                  <a:latin typeface="+mn-lt"/>
                  <a:ea typeface="+mn-ea"/>
                  <a:cs typeface="+mn-cs"/>
                  <a:sym typeface="Calibri"/>
                </a:defRPr>
              </a:pPr>
              <a:r>
                <a:t>Urmărirea cazurilor este îngreunată de mai multe bariere care au ca sursă</a:t>
              </a:r>
            </a:p>
            <a:p>
              <a:pPr lvl="1" indent="457200">
                <a:defRPr sz="2000" b="1">
                  <a:latin typeface="+mn-lt"/>
                  <a:ea typeface="+mn-ea"/>
                  <a:cs typeface="+mn-cs"/>
                  <a:sym typeface="Calibri"/>
                </a:defRPr>
              </a:pPr>
              <a:r>
                <a:t>lipsa comunicaţiei sistematice </a:t>
              </a:r>
              <a:r>
                <a:rPr b="0"/>
                <a:t>între profesioniştii care lucrează în instituţii care aparţin unor </a:t>
              </a:r>
              <a:r>
                <a:t>sectoare diferite</a:t>
              </a:r>
              <a:r>
                <a:rPr b="0"/>
                <a:t>, sau în subordinea unor </a:t>
              </a:r>
              <a:r>
                <a:t>diferite autorităţi locale</a:t>
              </a:r>
              <a:r>
                <a:rPr b="0"/>
                <a:t>, </a:t>
              </a:r>
              <a:r>
                <a:t>precum judeţe sau ţări </a:t>
              </a:r>
            </a:p>
          </p:txBody>
        </p:sp>
      </p:grpSp>
      <p:sp>
        <p:nvSpPr>
          <p:cNvPr id="356" name="Rectangle 34"/>
          <p:cNvSpPr/>
          <p:nvPr/>
        </p:nvSpPr>
        <p:spPr>
          <a:xfrm>
            <a:off x="7359236" y="7428"/>
            <a:ext cx="1693658" cy="367662"/>
          </a:xfrm>
          <a:prstGeom prst="rect">
            <a:avLst/>
          </a:prstGeom>
          <a:gradFill>
            <a:gsLst>
              <a:gs pos="0">
                <a:srgbClr val="2E5E97"/>
              </a:gs>
              <a:gs pos="80000">
                <a:srgbClr val="3C7BC7"/>
              </a:gs>
              <a:gs pos="100000">
                <a:srgbClr val="3A7CCA"/>
              </a:gs>
            </a:gsLst>
            <a:lin ang="16200000"/>
          </a:gradFill>
          <a:ln>
            <a:solidFill>
              <a:srgbClr val="4A7EBB"/>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b="1">
                <a:solidFill>
                  <a:srgbClr val="FFFFFF"/>
                </a:solidFill>
                <a:latin typeface="+mn-lt"/>
                <a:ea typeface="+mn-ea"/>
                <a:cs typeface="+mn-cs"/>
                <a:sym typeface="Calibri"/>
              </a:defRPr>
            </a:lvl1pPr>
          </a:lstStyle>
          <a:p>
            <a:r>
              <a:t>MONITORIZARE</a:t>
            </a:r>
          </a:p>
        </p:txBody>
      </p:sp>
      <p:grpSp>
        <p:nvGrpSpPr>
          <p:cNvPr id="359" name="Rounded Rectangle 11"/>
          <p:cNvGrpSpPr/>
          <p:nvPr/>
        </p:nvGrpSpPr>
        <p:grpSpPr>
          <a:xfrm>
            <a:off x="0" y="87471"/>
            <a:ext cx="1928798" cy="972115"/>
            <a:chOff x="0" y="-1"/>
            <a:chExt cx="1928797" cy="972114"/>
          </a:xfrm>
        </p:grpSpPr>
        <p:sp>
          <p:nvSpPr>
            <p:cNvPr id="357" name="Rounded Rectangle"/>
            <p:cNvSpPr/>
            <p:nvPr/>
          </p:nvSpPr>
          <p:spPr>
            <a:xfrm>
              <a:off x="0" y="-2"/>
              <a:ext cx="1928798" cy="972115"/>
            </a:xfrm>
            <a:prstGeom prst="roundRect">
              <a:avLst>
                <a:gd name="adj" fmla="val 6646"/>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358" name="NU EXISTĂ PROCEDURI STANDARD DE COMUNICARE"/>
            <p:cNvSpPr txBox="1"/>
            <p:nvPr/>
          </p:nvSpPr>
          <p:spPr>
            <a:xfrm>
              <a:off x="18922" y="33934"/>
              <a:ext cx="1890952" cy="9042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defRPr sz="1400" b="1">
                  <a:solidFill>
                    <a:srgbClr val="376092"/>
                  </a:solidFill>
                  <a:latin typeface="+mn-lt"/>
                  <a:ea typeface="+mn-ea"/>
                  <a:cs typeface="+mn-cs"/>
                  <a:sym typeface="Calibri"/>
                </a:defRPr>
              </a:lvl1pPr>
            </a:lstStyle>
            <a:p>
              <a:r>
                <a:t>NU EXISTĂ PROCEDURI STANDARD DE COMUNICARE</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352"/>
                                        </p:tgtEl>
                                        <p:attrNameLst>
                                          <p:attrName>style.visibility</p:attrName>
                                        </p:attrNameLst>
                                      </p:cBhvr>
                                      <p:to>
                                        <p:strVal val="visible"/>
                                      </p:to>
                                    </p:set>
                                    <p:animEffect transition="in" filter="dissolve">
                                      <p:cBhvr>
                                        <p:cTn id="7" dur="500"/>
                                        <p:tgtEl>
                                          <p:spTgt spid="352"/>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355"/>
                                        </p:tgtEl>
                                        <p:attrNameLst>
                                          <p:attrName>style.visibility</p:attrName>
                                        </p:attrNameLst>
                                      </p:cBhvr>
                                      <p:to>
                                        <p:strVal val="visible"/>
                                      </p:to>
                                    </p:set>
                                    <p:animEffect transition="in" filter="dissolve">
                                      <p:cBhvr>
                                        <p:cTn id="11" dur="500"/>
                                        <p:tgtEl>
                                          <p:spTgt spid="355"/>
                                        </p:tgtEl>
                                      </p:cBhvr>
                                    </p:animEffect>
                                  </p:childTnLst>
                                </p:cTn>
                              </p:par>
                            </p:childTnLst>
                          </p:cTn>
                        </p:par>
                        <p:par>
                          <p:cTn id="12" fill="hold">
                            <p:stCondLst>
                              <p:cond delay="1000"/>
                            </p:stCondLst>
                            <p:childTnLst>
                              <p:par>
                                <p:cTn id="13" presetID="23" presetClass="entr" presetSubtype="16" fill="hold" grpId="3" nodeType="afterEffect">
                                  <p:stCondLst>
                                    <p:cond delay="0"/>
                                  </p:stCondLst>
                                  <p:iterate>
                                    <p:tmAbs val="0"/>
                                  </p:iterate>
                                  <p:childTnLst>
                                    <p:set>
                                      <p:cBhvr>
                                        <p:cTn id="14" fill="hold"/>
                                        <p:tgtEl>
                                          <p:spTgt spid="356"/>
                                        </p:tgtEl>
                                        <p:attrNameLst>
                                          <p:attrName>style.visibility</p:attrName>
                                        </p:attrNameLst>
                                      </p:cBhvr>
                                      <p:to>
                                        <p:strVal val="visible"/>
                                      </p:to>
                                    </p:set>
                                    <p:anim calcmode="lin" valueType="num">
                                      <p:cBhvr>
                                        <p:cTn id="15" dur="500" fill="hold"/>
                                        <p:tgtEl>
                                          <p:spTgt spid="356"/>
                                        </p:tgtEl>
                                        <p:attrNameLst>
                                          <p:attrName>ppt_w</p:attrName>
                                        </p:attrNameLst>
                                      </p:cBhvr>
                                      <p:tavLst>
                                        <p:tav tm="0">
                                          <p:val>
                                            <p:fltVal val="0"/>
                                          </p:val>
                                        </p:tav>
                                        <p:tav tm="100000">
                                          <p:val>
                                            <p:strVal val="#ppt_w"/>
                                          </p:val>
                                        </p:tav>
                                      </p:tavLst>
                                    </p:anim>
                                    <p:anim calcmode="lin" valueType="num">
                                      <p:cBhvr>
                                        <p:cTn id="16" dur="500" fill="hold"/>
                                        <p:tgtEl>
                                          <p:spTgt spid="35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1" animBg="1" advAuto="0"/>
      <p:bldP spid="355" grpId="2" animBg="1" advAuto="0"/>
      <p:bldP spid="356" grpId="3"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5" name="Round Same Side Corner Rectangle 26"/>
          <p:cNvGrpSpPr/>
          <p:nvPr/>
        </p:nvGrpSpPr>
        <p:grpSpPr>
          <a:xfrm>
            <a:off x="63962" y="2848703"/>
            <a:ext cx="1368154" cy="358137"/>
            <a:chOff x="0" y="-1"/>
            <a:chExt cx="1368153" cy="358135"/>
          </a:xfrm>
        </p:grpSpPr>
        <p:sp>
          <p:nvSpPr>
            <p:cNvPr id="363" name="Shape"/>
            <p:cNvSpPr/>
            <p:nvPr/>
          </p:nvSpPr>
          <p:spPr>
            <a:xfrm>
              <a:off x="0" y="47502"/>
              <a:ext cx="1368155" cy="250892"/>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64" name="spital"/>
            <p:cNvSpPr txBox="1"/>
            <p:nvPr/>
          </p:nvSpPr>
          <p:spPr>
            <a:xfrm>
              <a:off x="12246" y="-2"/>
              <a:ext cx="1343662"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spital</a:t>
              </a:r>
            </a:p>
          </p:txBody>
        </p:sp>
      </p:grpSp>
      <p:grpSp>
        <p:nvGrpSpPr>
          <p:cNvPr id="368" name="Round Same Side Corner Rectangle 27"/>
          <p:cNvGrpSpPr/>
          <p:nvPr/>
        </p:nvGrpSpPr>
        <p:grpSpPr>
          <a:xfrm>
            <a:off x="698082" y="1498131"/>
            <a:ext cx="1368155" cy="358136"/>
            <a:chOff x="0" y="-1"/>
            <a:chExt cx="1368153" cy="358135"/>
          </a:xfrm>
        </p:grpSpPr>
        <p:sp>
          <p:nvSpPr>
            <p:cNvPr id="366" name="Shape"/>
            <p:cNvSpPr/>
            <p:nvPr/>
          </p:nvSpPr>
          <p:spPr>
            <a:xfrm>
              <a:off x="0" y="47502"/>
              <a:ext cx="1368155" cy="250892"/>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67" name="NGO"/>
            <p:cNvSpPr txBox="1"/>
            <p:nvPr/>
          </p:nvSpPr>
          <p:spPr>
            <a:xfrm>
              <a:off x="12246" y="-2"/>
              <a:ext cx="1343662"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371" name="Round Same Side Corner Rectangle 28"/>
          <p:cNvGrpSpPr/>
          <p:nvPr/>
        </p:nvGrpSpPr>
        <p:grpSpPr>
          <a:xfrm>
            <a:off x="1907701" y="364005"/>
            <a:ext cx="1368159" cy="358136"/>
            <a:chOff x="0" y="-1"/>
            <a:chExt cx="1368157" cy="358135"/>
          </a:xfrm>
        </p:grpSpPr>
        <p:sp>
          <p:nvSpPr>
            <p:cNvPr id="369" name="Shape"/>
            <p:cNvSpPr/>
            <p:nvPr/>
          </p:nvSpPr>
          <p:spPr>
            <a:xfrm>
              <a:off x="-1" y="47502"/>
              <a:ext cx="1368159" cy="250892"/>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70" name="poliție"/>
            <p:cNvSpPr txBox="1"/>
            <p:nvPr/>
          </p:nvSpPr>
          <p:spPr>
            <a:xfrm>
              <a:off x="12246" y="-2"/>
              <a:ext cx="1343665"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poliție</a:t>
              </a:r>
            </a:p>
          </p:txBody>
        </p:sp>
      </p:grpSp>
      <p:grpSp>
        <p:nvGrpSpPr>
          <p:cNvPr id="374" name="Round Same Side Corner Rectangle 29"/>
          <p:cNvGrpSpPr/>
          <p:nvPr/>
        </p:nvGrpSpPr>
        <p:grpSpPr>
          <a:xfrm>
            <a:off x="3892632" y="322702"/>
            <a:ext cx="1800807" cy="332736"/>
            <a:chOff x="0" y="0"/>
            <a:chExt cx="1800806" cy="332735"/>
          </a:xfrm>
        </p:grpSpPr>
        <p:sp>
          <p:nvSpPr>
            <p:cNvPr id="372" name="Shape"/>
            <p:cNvSpPr/>
            <p:nvPr/>
          </p:nvSpPr>
          <p:spPr>
            <a:xfrm>
              <a:off x="88485" y="21560"/>
              <a:ext cx="1712322" cy="289620"/>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73" name="servicii sociale"/>
            <p:cNvSpPr txBox="1"/>
            <p:nvPr/>
          </p:nvSpPr>
          <p:spPr>
            <a:xfrm>
              <a:off x="-1" y="-1"/>
              <a:ext cx="1551072"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servicii sociale</a:t>
              </a:r>
            </a:p>
          </p:txBody>
        </p:sp>
      </p:grpSp>
      <p:grpSp>
        <p:nvGrpSpPr>
          <p:cNvPr id="377" name="Round Same Side Corner Rectangle 30"/>
          <p:cNvGrpSpPr/>
          <p:nvPr/>
        </p:nvGrpSpPr>
        <p:grpSpPr>
          <a:xfrm>
            <a:off x="5897171" y="592731"/>
            <a:ext cx="1368156" cy="332737"/>
            <a:chOff x="0" y="0"/>
            <a:chExt cx="1368155" cy="332735"/>
          </a:xfrm>
        </p:grpSpPr>
        <p:sp>
          <p:nvSpPr>
            <p:cNvPr id="375" name="Shape"/>
            <p:cNvSpPr/>
            <p:nvPr/>
          </p:nvSpPr>
          <p:spPr>
            <a:xfrm>
              <a:off x="-1" y="34802"/>
              <a:ext cx="1368157" cy="250892"/>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76" name="justiție"/>
            <p:cNvSpPr txBox="1"/>
            <p:nvPr/>
          </p:nvSpPr>
          <p:spPr>
            <a:xfrm>
              <a:off x="12246" y="-1"/>
              <a:ext cx="1343663"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justiție</a:t>
              </a:r>
            </a:p>
          </p:txBody>
        </p:sp>
      </p:grpSp>
      <p:grpSp>
        <p:nvGrpSpPr>
          <p:cNvPr id="380" name="Round Same Side Corner Rectangle 31"/>
          <p:cNvGrpSpPr/>
          <p:nvPr/>
        </p:nvGrpSpPr>
        <p:grpSpPr>
          <a:xfrm>
            <a:off x="7624802" y="1240803"/>
            <a:ext cx="1368155" cy="332737"/>
            <a:chOff x="0" y="0"/>
            <a:chExt cx="1368153" cy="332735"/>
          </a:xfrm>
        </p:grpSpPr>
        <p:sp>
          <p:nvSpPr>
            <p:cNvPr id="378" name="Shape"/>
            <p:cNvSpPr/>
            <p:nvPr/>
          </p:nvSpPr>
          <p:spPr>
            <a:xfrm>
              <a:off x="0" y="34802"/>
              <a:ext cx="1368155" cy="250892"/>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79" name="școală"/>
            <p:cNvSpPr txBox="1"/>
            <p:nvPr/>
          </p:nvSpPr>
          <p:spPr>
            <a:xfrm>
              <a:off x="12246" y="-1"/>
              <a:ext cx="1343662"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școală</a:t>
              </a:r>
            </a:p>
          </p:txBody>
        </p:sp>
      </p:grpSp>
      <p:grpSp>
        <p:nvGrpSpPr>
          <p:cNvPr id="383" name="Round Same Side Corner Rectangle 33"/>
          <p:cNvGrpSpPr/>
          <p:nvPr/>
        </p:nvGrpSpPr>
        <p:grpSpPr>
          <a:xfrm>
            <a:off x="7624802" y="2428935"/>
            <a:ext cx="1368155" cy="332737"/>
            <a:chOff x="0" y="0"/>
            <a:chExt cx="1368153" cy="332735"/>
          </a:xfrm>
        </p:grpSpPr>
        <p:sp>
          <p:nvSpPr>
            <p:cNvPr id="381" name="Shape"/>
            <p:cNvSpPr/>
            <p:nvPr/>
          </p:nvSpPr>
          <p:spPr>
            <a:xfrm>
              <a:off x="0" y="34802"/>
              <a:ext cx="1368155" cy="250892"/>
            </a:xfrm>
            <a:custGeom>
              <a:avLst/>
              <a:gdLst/>
              <a:ahLst/>
              <a:cxnLst>
                <a:cxn ang="0">
                  <a:pos x="wd2" y="hd2"/>
                </a:cxn>
                <a:cxn ang="5400000">
                  <a:pos x="wd2" y="hd2"/>
                </a:cxn>
                <a:cxn ang="10800000">
                  <a:pos x="wd2" y="hd2"/>
                </a:cxn>
                <a:cxn ang="16200000">
                  <a:pos x="wd2" y="hd2"/>
                </a:cxn>
              </a:cxnLst>
              <a:rect l="0" t="0" r="r" b="b"/>
              <a:pathLst>
                <a:path w="21600" h="21600" extrusionOk="0">
                  <a:moveTo>
                    <a:pt x="660" y="0"/>
                  </a:moveTo>
                  <a:lnTo>
                    <a:pt x="20940" y="0"/>
                  </a:lnTo>
                  <a:cubicBezTo>
                    <a:pt x="21304" y="0"/>
                    <a:pt x="21600" y="1612"/>
                    <a:pt x="21600" y="3600"/>
                  </a:cubicBezTo>
                  <a:lnTo>
                    <a:pt x="21600" y="21600"/>
                  </a:lnTo>
                  <a:lnTo>
                    <a:pt x="0" y="21600"/>
                  </a:lnTo>
                  <a:lnTo>
                    <a:pt x="0" y="3600"/>
                  </a:lnTo>
                  <a:cubicBezTo>
                    <a:pt x="0" y="1612"/>
                    <a:pt x="296" y="0"/>
                    <a:pt x="66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82" name="spital II"/>
            <p:cNvSpPr txBox="1"/>
            <p:nvPr/>
          </p:nvSpPr>
          <p:spPr>
            <a:xfrm>
              <a:off x="12246" y="-1"/>
              <a:ext cx="1343662"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spital II</a:t>
              </a:r>
            </a:p>
          </p:txBody>
        </p:sp>
      </p:grpSp>
      <p:pic>
        <p:nvPicPr>
          <p:cNvPr id="384" name="Picture 3" descr="Picture 3"/>
          <p:cNvPicPr>
            <a:picLocks noChangeAspect="1"/>
          </p:cNvPicPr>
          <p:nvPr/>
        </p:nvPicPr>
        <p:blipFill>
          <a:blip r:embed="rId3">
            <a:extLst/>
          </a:blip>
          <a:stretch>
            <a:fillRect/>
          </a:stretch>
        </p:blipFill>
        <p:spPr>
          <a:xfrm>
            <a:off x="2195733" y="1761668"/>
            <a:ext cx="432051" cy="548888"/>
          </a:xfrm>
          <a:prstGeom prst="rect">
            <a:avLst/>
          </a:prstGeom>
          <a:ln w="12700">
            <a:miter lim="400000"/>
          </a:ln>
        </p:spPr>
      </p:pic>
      <p:sp>
        <p:nvSpPr>
          <p:cNvPr id="385" name="Rectangle 36"/>
          <p:cNvSpPr txBox="1"/>
          <p:nvPr/>
        </p:nvSpPr>
        <p:spPr>
          <a:xfrm>
            <a:off x="5839569" y="735553"/>
            <a:ext cx="388632"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sp>
        <p:nvSpPr>
          <p:cNvPr id="386" name="Rectangle 37"/>
          <p:cNvSpPr txBox="1"/>
          <p:nvPr/>
        </p:nvSpPr>
        <p:spPr>
          <a:xfrm>
            <a:off x="3823334" y="465524"/>
            <a:ext cx="388632"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sp>
        <p:nvSpPr>
          <p:cNvPr id="387" name="Rectangle 38"/>
          <p:cNvSpPr txBox="1"/>
          <p:nvPr/>
        </p:nvSpPr>
        <p:spPr>
          <a:xfrm>
            <a:off x="78926" y="3003805"/>
            <a:ext cx="388635"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grpSp>
        <p:nvGrpSpPr>
          <p:cNvPr id="394" name="Group 35"/>
          <p:cNvGrpSpPr/>
          <p:nvPr/>
        </p:nvGrpSpPr>
        <p:grpSpPr>
          <a:xfrm>
            <a:off x="2195733" y="2247709"/>
            <a:ext cx="432059" cy="535907"/>
            <a:chOff x="0" y="-1"/>
            <a:chExt cx="432057" cy="535906"/>
          </a:xfrm>
        </p:grpSpPr>
        <p:grpSp>
          <p:nvGrpSpPr>
            <p:cNvPr id="392" name="Group 93"/>
            <p:cNvGrpSpPr/>
            <p:nvPr/>
          </p:nvGrpSpPr>
          <p:grpSpPr>
            <a:xfrm>
              <a:off x="-1" y="-2"/>
              <a:ext cx="432059" cy="535907"/>
              <a:chOff x="0" y="0"/>
              <a:chExt cx="432057" cy="535906"/>
            </a:xfrm>
          </p:grpSpPr>
          <p:sp>
            <p:nvSpPr>
              <p:cNvPr id="388" name="Freeform 42"/>
              <p:cNvSpPr/>
              <p:nvPr/>
            </p:nvSpPr>
            <p:spPr>
              <a:xfrm>
                <a:off x="65191" y="406332"/>
                <a:ext cx="100208" cy="125813"/>
              </a:xfrm>
              <a:custGeom>
                <a:avLst/>
                <a:gdLst/>
                <a:ahLst/>
                <a:cxnLst>
                  <a:cxn ang="0">
                    <a:pos x="wd2" y="hd2"/>
                  </a:cxn>
                  <a:cxn ang="5400000">
                    <a:pos x="wd2" y="hd2"/>
                  </a:cxn>
                  <a:cxn ang="10800000">
                    <a:pos x="wd2" y="hd2"/>
                  </a:cxn>
                  <a:cxn ang="16200000">
                    <a:pos x="wd2" y="hd2"/>
                  </a:cxn>
                </a:cxnLst>
                <a:rect l="0" t="0" r="r" b="b"/>
                <a:pathLst>
                  <a:path w="20877" h="20908" extrusionOk="0">
                    <a:moveTo>
                      <a:pt x="20877" y="0"/>
                    </a:moveTo>
                    <a:cubicBezTo>
                      <a:pt x="19653" y="4784"/>
                      <a:pt x="18429" y="9567"/>
                      <a:pt x="16557" y="13019"/>
                    </a:cubicBezTo>
                    <a:cubicBezTo>
                      <a:pt x="14685" y="16471"/>
                      <a:pt x="12381" y="19825"/>
                      <a:pt x="9645" y="20712"/>
                    </a:cubicBezTo>
                    <a:cubicBezTo>
                      <a:pt x="6909" y="21600"/>
                      <a:pt x="1005" y="19233"/>
                      <a:pt x="141" y="18345"/>
                    </a:cubicBezTo>
                    <a:cubicBezTo>
                      <a:pt x="-723" y="17458"/>
                      <a:pt x="2589" y="15288"/>
                      <a:pt x="4461" y="15386"/>
                    </a:cubicBezTo>
                    <a:cubicBezTo>
                      <a:pt x="6333" y="15485"/>
                      <a:pt x="10077" y="18247"/>
                      <a:pt x="11373" y="18937"/>
                    </a:cubicBezTo>
                    <a:cubicBezTo>
                      <a:pt x="12669" y="19627"/>
                      <a:pt x="12453" y="19578"/>
                      <a:pt x="12237" y="19529"/>
                    </a:cubicBezTo>
                  </a:path>
                </a:pathLst>
              </a:custGeom>
              <a:noFill/>
              <a:ln w="25400"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389" name="Freeform 43"/>
              <p:cNvSpPr/>
              <p:nvPr/>
            </p:nvSpPr>
            <p:spPr>
              <a:xfrm flipH="1">
                <a:off x="227763" y="410092"/>
                <a:ext cx="100209" cy="125814"/>
              </a:xfrm>
              <a:custGeom>
                <a:avLst/>
                <a:gdLst/>
                <a:ahLst/>
                <a:cxnLst>
                  <a:cxn ang="0">
                    <a:pos x="wd2" y="hd2"/>
                  </a:cxn>
                  <a:cxn ang="5400000">
                    <a:pos x="wd2" y="hd2"/>
                  </a:cxn>
                  <a:cxn ang="10800000">
                    <a:pos x="wd2" y="hd2"/>
                  </a:cxn>
                  <a:cxn ang="16200000">
                    <a:pos x="wd2" y="hd2"/>
                  </a:cxn>
                </a:cxnLst>
                <a:rect l="0" t="0" r="r" b="b"/>
                <a:pathLst>
                  <a:path w="20877" h="20908" extrusionOk="0">
                    <a:moveTo>
                      <a:pt x="20877" y="0"/>
                    </a:moveTo>
                    <a:cubicBezTo>
                      <a:pt x="19653" y="4784"/>
                      <a:pt x="18429" y="9567"/>
                      <a:pt x="16557" y="13019"/>
                    </a:cubicBezTo>
                    <a:cubicBezTo>
                      <a:pt x="14685" y="16471"/>
                      <a:pt x="12381" y="19825"/>
                      <a:pt x="9645" y="20712"/>
                    </a:cubicBezTo>
                    <a:cubicBezTo>
                      <a:pt x="6909" y="21600"/>
                      <a:pt x="1005" y="19233"/>
                      <a:pt x="141" y="18345"/>
                    </a:cubicBezTo>
                    <a:cubicBezTo>
                      <a:pt x="-723" y="17458"/>
                      <a:pt x="2589" y="15288"/>
                      <a:pt x="4461" y="15386"/>
                    </a:cubicBezTo>
                    <a:cubicBezTo>
                      <a:pt x="6333" y="15485"/>
                      <a:pt x="10077" y="18247"/>
                      <a:pt x="11373" y="18937"/>
                    </a:cubicBezTo>
                    <a:cubicBezTo>
                      <a:pt x="12669" y="19627"/>
                      <a:pt x="12453" y="19578"/>
                      <a:pt x="12237" y="19529"/>
                    </a:cubicBezTo>
                  </a:path>
                </a:pathLst>
              </a:custGeom>
              <a:noFill/>
              <a:ln w="25400"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pic>
            <p:nvPicPr>
              <p:cNvPr id="390" name="Picture 2" descr="Picture 2"/>
              <p:cNvPicPr>
                <a:picLocks noChangeAspect="1"/>
              </p:cNvPicPr>
              <p:nvPr/>
            </p:nvPicPr>
            <p:blipFill>
              <a:blip r:embed="rId4" cstate="print">
                <a:extLst/>
              </a:blip>
              <a:srcRect l="61991" t="19274" r="6256" b="22902"/>
              <a:stretch>
                <a:fillRect/>
              </a:stretch>
            </p:blipFill>
            <p:spPr>
              <a:xfrm>
                <a:off x="-1" y="-1"/>
                <a:ext cx="432058" cy="477001"/>
              </a:xfrm>
              <a:prstGeom prst="rect">
                <a:avLst/>
              </a:prstGeom>
              <a:ln w="12700" cap="flat">
                <a:noFill/>
                <a:miter lim="400000"/>
              </a:ln>
              <a:effectLst/>
            </p:spPr>
          </p:pic>
          <p:sp>
            <p:nvSpPr>
              <p:cNvPr id="391" name="Oval 45"/>
              <p:cNvSpPr/>
              <p:nvPr/>
            </p:nvSpPr>
            <p:spPr>
              <a:xfrm>
                <a:off x="123444" y="229664"/>
                <a:ext cx="123447" cy="53005"/>
              </a:xfrm>
              <a:prstGeom prst="ellipse">
                <a:avLst/>
              </a:prstGeom>
              <a:solidFill>
                <a:srgbClr val="FFFFFF"/>
              </a:solidFill>
              <a:ln w="25400" cap="flat">
                <a:solidFill>
                  <a:srgbClr val="FFFFFF"/>
                </a:solidFill>
                <a:prstDash val="solid"/>
                <a:round/>
              </a:ln>
              <a:effectLst/>
            </p:spPr>
            <p:txBody>
              <a:bodyPr wrap="square" lIns="45718" tIns="45718" rIns="45718" bIns="45718" numCol="1" anchor="ctr">
                <a:noAutofit/>
              </a:bodyPr>
              <a:lstStyle/>
              <a:p>
                <a:pPr algn="ctr">
                  <a:defRPr>
                    <a:latin typeface="+mn-lt"/>
                    <a:ea typeface="+mn-ea"/>
                    <a:cs typeface="+mn-cs"/>
                    <a:sym typeface="Calibri"/>
                  </a:defRPr>
                </a:pPr>
                <a:endParaRPr/>
              </a:p>
            </p:txBody>
          </p:sp>
        </p:grpSp>
        <p:sp>
          <p:nvSpPr>
            <p:cNvPr id="393" name="Arc 41"/>
            <p:cNvSpPr/>
            <p:nvPr/>
          </p:nvSpPr>
          <p:spPr>
            <a:xfrm>
              <a:off x="164589" y="240039"/>
              <a:ext cx="66826" cy="1471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563" y="0"/>
                    <a:pt x="16602" y="8039"/>
                    <a:pt x="21600" y="21600"/>
                  </a:cubicBezTo>
                </a:path>
              </a:pathLst>
            </a:custGeom>
            <a:noFill/>
            <a:ln w="25400"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grpSp>
      <p:sp>
        <p:nvSpPr>
          <p:cNvPr id="395" name="Rectangle 51"/>
          <p:cNvSpPr txBox="1"/>
          <p:nvPr/>
        </p:nvSpPr>
        <p:spPr>
          <a:xfrm>
            <a:off x="3808355" y="720876"/>
            <a:ext cx="388632"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chemeClr val="accent3"/>
                </a:solidFill>
                <a:effectLst>
                  <a:outerShdw blurRad="50800" dist="39000" dir="5460000" rotWithShape="0">
                    <a:srgbClr val="000000">
                      <a:alpha val="38000"/>
                    </a:srgbClr>
                  </a:outerShdw>
                </a:effectLst>
                <a:latin typeface="+mn-lt"/>
                <a:ea typeface="+mn-ea"/>
                <a:cs typeface="+mn-cs"/>
                <a:sym typeface="Calibri"/>
              </a:defRPr>
            </a:lvl1pPr>
          </a:lstStyle>
          <a:p>
            <a:r>
              <a:t>C</a:t>
            </a:r>
          </a:p>
        </p:txBody>
      </p:sp>
      <p:sp>
        <p:nvSpPr>
          <p:cNvPr id="396" name="Rectangle 59"/>
          <p:cNvSpPr txBox="1"/>
          <p:nvPr/>
        </p:nvSpPr>
        <p:spPr>
          <a:xfrm>
            <a:off x="7668348" y="1491635"/>
            <a:ext cx="388632"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A6A6A6"/>
                </a:solidFill>
                <a:effectLst>
                  <a:outerShdw blurRad="50800" dist="39000" dir="5460000" rotWithShape="0">
                    <a:srgbClr val="000000">
                      <a:alpha val="38000"/>
                    </a:srgbClr>
                  </a:outerShdw>
                </a:effectLst>
                <a:latin typeface="+mn-lt"/>
                <a:ea typeface="+mn-ea"/>
                <a:cs typeface="+mn-cs"/>
                <a:sym typeface="Calibri"/>
              </a:defRPr>
            </a:lvl1pPr>
          </a:lstStyle>
          <a:p>
            <a:r>
              <a:t>X</a:t>
            </a:r>
          </a:p>
        </p:txBody>
      </p:sp>
      <p:sp>
        <p:nvSpPr>
          <p:cNvPr id="397" name="Rectangle 60"/>
          <p:cNvSpPr txBox="1"/>
          <p:nvPr/>
        </p:nvSpPr>
        <p:spPr>
          <a:xfrm>
            <a:off x="7668348" y="2679768"/>
            <a:ext cx="388632"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A6A6A6"/>
                </a:solidFill>
                <a:effectLst>
                  <a:outerShdw blurRad="50800" dist="39000" dir="5460000" rotWithShape="0">
                    <a:srgbClr val="000000">
                      <a:alpha val="38000"/>
                    </a:srgbClr>
                  </a:outerShdw>
                </a:effectLst>
                <a:latin typeface="+mn-lt"/>
                <a:ea typeface="+mn-ea"/>
                <a:cs typeface="+mn-cs"/>
                <a:sym typeface="Calibri"/>
              </a:defRPr>
            </a:lvl1pPr>
          </a:lstStyle>
          <a:p>
            <a:r>
              <a:t>X</a:t>
            </a:r>
          </a:p>
        </p:txBody>
      </p:sp>
      <p:sp>
        <p:nvSpPr>
          <p:cNvPr id="398" name="Rectangle 62"/>
          <p:cNvSpPr/>
          <p:nvPr/>
        </p:nvSpPr>
        <p:spPr>
          <a:xfrm>
            <a:off x="3690268" y="12981"/>
            <a:ext cx="5431063" cy="367662"/>
          </a:xfrm>
          <a:prstGeom prst="rect">
            <a:avLst/>
          </a:prstGeom>
          <a:gradFill>
            <a:gsLst>
              <a:gs pos="0">
                <a:srgbClr val="2E5E97"/>
              </a:gs>
              <a:gs pos="80000">
                <a:srgbClr val="3C7BC7"/>
              </a:gs>
              <a:gs pos="100000">
                <a:srgbClr val="3A7CCA"/>
              </a:gs>
            </a:gsLst>
            <a:lin ang="16200000"/>
          </a:gradFill>
          <a:ln>
            <a:solidFill>
              <a:srgbClr val="4A7EBB"/>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b="1">
                <a:solidFill>
                  <a:srgbClr val="FFFFFF"/>
                </a:solidFill>
                <a:latin typeface="+mn-lt"/>
                <a:ea typeface="+mn-ea"/>
                <a:cs typeface="+mn-cs"/>
                <a:sym typeface="Calibri"/>
              </a:defRPr>
            </a:lvl1pPr>
          </a:lstStyle>
          <a:p>
            <a:r>
              <a:t>MONITORIZARE ÎN TERMENI DE SĂNĂTATE PUBLICĂ</a:t>
            </a:r>
          </a:p>
        </p:txBody>
      </p:sp>
      <p:grpSp>
        <p:nvGrpSpPr>
          <p:cNvPr id="401" name="Rounded Rectangle 63"/>
          <p:cNvGrpSpPr/>
          <p:nvPr/>
        </p:nvGrpSpPr>
        <p:grpSpPr>
          <a:xfrm>
            <a:off x="827583" y="3792427"/>
            <a:ext cx="7704861" cy="1158237"/>
            <a:chOff x="0" y="0"/>
            <a:chExt cx="7704860" cy="1158235"/>
          </a:xfrm>
        </p:grpSpPr>
        <p:sp>
          <p:nvSpPr>
            <p:cNvPr id="399" name="Rounded Rectangle"/>
            <p:cNvSpPr/>
            <p:nvPr/>
          </p:nvSpPr>
          <p:spPr>
            <a:xfrm>
              <a:off x="0" y="21459"/>
              <a:ext cx="7704861" cy="1115322"/>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00" name="Atunci, când se înregistrează:…"/>
            <p:cNvSpPr txBox="1"/>
            <p:nvPr/>
          </p:nvSpPr>
          <p:spPr>
            <a:xfrm>
              <a:off x="54444" y="0"/>
              <a:ext cx="7595971" cy="11582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buSzPct val="100000"/>
                <a:buChar char="-"/>
                <a:defRPr>
                  <a:latin typeface="+mn-lt"/>
                  <a:ea typeface="+mn-ea"/>
                  <a:cs typeface="+mn-cs"/>
                  <a:sym typeface="Calibri"/>
                </a:defRPr>
              </a:pPr>
              <a:r>
                <a:t>Atunci, când se înregistrează:</a:t>
              </a:r>
            </a:p>
            <a:p>
              <a:pPr marL="449262" lvl="2">
                <a:buSzPct val="100000"/>
                <a:buChar char="-"/>
                <a:defRPr>
                  <a:latin typeface="+mn-lt"/>
                  <a:ea typeface="+mn-ea"/>
                  <a:cs typeface="+mn-cs"/>
                  <a:sym typeface="Calibri"/>
                </a:defRPr>
              </a:pPr>
              <a:r>
                <a:t>Informațiile sunt fragmentare (lipsă de comunicare între agenții)</a:t>
              </a:r>
            </a:p>
            <a:p>
              <a:pPr marL="449262" lvl="2">
                <a:buSzPct val="100000"/>
                <a:buChar char="-"/>
                <a:defRPr>
                  <a:latin typeface="+mn-lt"/>
                  <a:ea typeface="+mn-ea"/>
                  <a:cs typeface="+mn-cs"/>
                  <a:sym typeface="Calibri"/>
                </a:defRPr>
              </a:pPr>
              <a:r>
                <a:t>Datele obținute sunt eterogene și necomparabile </a:t>
              </a:r>
            </a:p>
            <a:p>
              <a:pPr marL="449262" lvl="2">
                <a:buSzPct val="100000"/>
                <a:buChar char="-"/>
                <a:defRPr>
                  <a:latin typeface="+mn-lt"/>
                  <a:ea typeface="+mn-ea"/>
                  <a:cs typeface="+mn-cs"/>
                  <a:sym typeface="Calibri"/>
                </a:defRPr>
              </a:pPr>
              <a:r>
                <a:t>Magnitudinea fenomenului rămâne necunoscută</a:t>
              </a:r>
            </a:p>
          </p:txBody>
        </p:sp>
      </p:grpSp>
      <p:grpSp>
        <p:nvGrpSpPr>
          <p:cNvPr id="404" name="Rounded Rectangle 64"/>
          <p:cNvGrpSpPr/>
          <p:nvPr/>
        </p:nvGrpSpPr>
        <p:grpSpPr>
          <a:xfrm>
            <a:off x="2195734" y="1426922"/>
            <a:ext cx="5328599" cy="345437"/>
            <a:chOff x="0" y="0"/>
            <a:chExt cx="5328597" cy="345435"/>
          </a:xfrm>
        </p:grpSpPr>
        <p:sp>
          <p:nvSpPr>
            <p:cNvPr id="402" name="Rounded Rectangle"/>
            <p:cNvSpPr/>
            <p:nvPr/>
          </p:nvSpPr>
          <p:spPr>
            <a:xfrm>
              <a:off x="-1" y="10702"/>
              <a:ext cx="5328599" cy="324041"/>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03" name="Nu există registre la toate agențiile"/>
            <p:cNvSpPr txBox="1"/>
            <p:nvPr/>
          </p:nvSpPr>
          <p:spPr>
            <a:xfrm>
              <a:off x="15817" y="0"/>
              <a:ext cx="5296962" cy="3454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buSzPct val="100000"/>
                <a:buChar char="-"/>
                <a:defRPr sz="1700">
                  <a:latin typeface="+mn-lt"/>
                  <a:ea typeface="+mn-ea"/>
                  <a:cs typeface="+mn-cs"/>
                  <a:sym typeface="Calibri"/>
                </a:defRPr>
              </a:lvl1pPr>
            </a:lstStyle>
            <a:p>
              <a:r>
                <a:t>Nu există registre la toate agențiile  </a:t>
              </a:r>
            </a:p>
          </p:txBody>
        </p:sp>
      </p:grpSp>
      <p:grpSp>
        <p:nvGrpSpPr>
          <p:cNvPr id="407" name="Rounded Rectangle 65"/>
          <p:cNvGrpSpPr/>
          <p:nvPr/>
        </p:nvGrpSpPr>
        <p:grpSpPr>
          <a:xfrm>
            <a:off x="2699790" y="1785974"/>
            <a:ext cx="4824541" cy="599437"/>
            <a:chOff x="0" y="-1"/>
            <a:chExt cx="4824540" cy="599435"/>
          </a:xfrm>
        </p:grpSpPr>
        <p:sp>
          <p:nvSpPr>
            <p:cNvPr id="405" name="Rounded Rectangle"/>
            <p:cNvSpPr/>
            <p:nvPr/>
          </p:nvSpPr>
          <p:spPr>
            <a:xfrm>
              <a:off x="-1" y="29690"/>
              <a:ext cx="4824541" cy="540064"/>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06" name="Cazuri înregistrate de mai multe ori…"/>
            <p:cNvSpPr txBox="1"/>
            <p:nvPr/>
          </p:nvSpPr>
          <p:spPr>
            <a:xfrm>
              <a:off x="26364" y="-2"/>
              <a:ext cx="4771812" cy="5994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buSzPct val="100000"/>
                <a:buChar char="-"/>
                <a:defRPr sz="1700">
                  <a:latin typeface="+mn-lt"/>
                  <a:ea typeface="+mn-ea"/>
                  <a:cs typeface="+mn-cs"/>
                  <a:sym typeface="Calibri"/>
                </a:defRPr>
              </a:pPr>
              <a:r>
                <a:t>Cazuri înregistrate de mai multe ori</a:t>
              </a:r>
            </a:p>
            <a:p>
              <a:pPr>
                <a:buSzPct val="100000"/>
                <a:buChar char="-"/>
                <a:defRPr sz="1700">
                  <a:latin typeface="+mn-lt"/>
                  <a:ea typeface="+mn-ea"/>
                  <a:cs typeface="+mn-cs"/>
                  <a:sym typeface="Calibri"/>
                </a:defRPr>
              </a:pPr>
              <a:r>
                <a:t> Se folosesc metode și instrumente diferite</a:t>
              </a:r>
            </a:p>
          </p:txBody>
        </p:sp>
      </p:grpSp>
      <p:grpSp>
        <p:nvGrpSpPr>
          <p:cNvPr id="410" name="Rounded Rectangle 66"/>
          <p:cNvGrpSpPr/>
          <p:nvPr/>
        </p:nvGrpSpPr>
        <p:grpSpPr>
          <a:xfrm>
            <a:off x="2699790" y="2409731"/>
            <a:ext cx="4824541" cy="378047"/>
            <a:chOff x="0" y="0"/>
            <a:chExt cx="4824540" cy="378045"/>
          </a:xfrm>
        </p:grpSpPr>
        <p:sp>
          <p:nvSpPr>
            <p:cNvPr id="408" name="Rounded Rectangle"/>
            <p:cNvSpPr/>
            <p:nvPr/>
          </p:nvSpPr>
          <p:spPr>
            <a:xfrm>
              <a:off x="-1" y="0"/>
              <a:ext cx="4824541" cy="378046"/>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09" name="Unele cazuri sunt înregistrate într-o singură arhivă"/>
            <p:cNvSpPr txBox="1"/>
            <p:nvPr/>
          </p:nvSpPr>
          <p:spPr>
            <a:xfrm>
              <a:off x="18452" y="22651"/>
              <a:ext cx="4787634"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buSzPct val="100000"/>
                <a:buChar char="-"/>
                <a:defRPr sz="1600">
                  <a:latin typeface="+mn-lt"/>
                  <a:ea typeface="+mn-ea"/>
                  <a:cs typeface="+mn-cs"/>
                  <a:sym typeface="Calibri"/>
                </a:defRPr>
              </a:lvl1pPr>
            </a:lstStyle>
            <a:p>
              <a:r>
                <a:t>Unele cazuri sunt înregistrate într-o singură arhivă </a:t>
              </a:r>
            </a:p>
          </p:txBody>
        </p:sp>
      </p:grpSp>
      <p:grpSp>
        <p:nvGrpSpPr>
          <p:cNvPr id="413" name="Rounded Rectangle 67"/>
          <p:cNvGrpSpPr/>
          <p:nvPr/>
        </p:nvGrpSpPr>
        <p:grpSpPr>
          <a:xfrm>
            <a:off x="2699790" y="2841780"/>
            <a:ext cx="4824541" cy="378047"/>
            <a:chOff x="0" y="0"/>
            <a:chExt cx="4824540" cy="378045"/>
          </a:xfrm>
        </p:grpSpPr>
        <p:sp>
          <p:nvSpPr>
            <p:cNvPr id="411" name="Rounded Rectangle"/>
            <p:cNvSpPr/>
            <p:nvPr/>
          </p:nvSpPr>
          <p:spPr>
            <a:xfrm>
              <a:off x="-1" y="0"/>
              <a:ext cx="4824541" cy="378046"/>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12" name="Unele cazuri nu se înregistrează deloc"/>
            <p:cNvSpPr txBox="1"/>
            <p:nvPr/>
          </p:nvSpPr>
          <p:spPr>
            <a:xfrm>
              <a:off x="18452" y="16301"/>
              <a:ext cx="4787634" cy="3454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buSzPct val="100000"/>
                <a:buChar char="-"/>
                <a:defRPr sz="1700">
                  <a:latin typeface="+mn-lt"/>
                  <a:ea typeface="+mn-ea"/>
                  <a:cs typeface="+mn-cs"/>
                  <a:sym typeface="Calibri"/>
                </a:defRPr>
              </a:lvl1pPr>
            </a:lstStyle>
            <a:p>
              <a:r>
                <a:t>Unele cazuri nu se înregistrează deloc</a:t>
              </a:r>
            </a:p>
          </p:txBody>
        </p:sp>
      </p:grpSp>
      <p:pic>
        <p:nvPicPr>
          <p:cNvPr id="414" name="Picture 2" descr="Picture 2"/>
          <p:cNvPicPr>
            <a:picLocks noChangeAspect="1"/>
          </p:cNvPicPr>
          <p:nvPr/>
        </p:nvPicPr>
        <p:blipFill>
          <a:blip r:embed="rId5">
            <a:extLst/>
          </a:blip>
          <a:stretch>
            <a:fillRect/>
          </a:stretch>
        </p:blipFill>
        <p:spPr>
          <a:xfrm>
            <a:off x="2267742" y="2787774"/>
            <a:ext cx="273959" cy="486057"/>
          </a:xfrm>
          <a:prstGeom prst="rect">
            <a:avLst/>
          </a:prstGeom>
          <a:ln w="12700">
            <a:miter lim="400000"/>
          </a:ln>
        </p:spPr>
      </p:pic>
      <p:grpSp>
        <p:nvGrpSpPr>
          <p:cNvPr id="417" name="Group 71"/>
          <p:cNvGrpSpPr/>
          <p:nvPr/>
        </p:nvGrpSpPr>
        <p:grpSpPr>
          <a:xfrm>
            <a:off x="2039844" y="3237633"/>
            <a:ext cx="259010" cy="432053"/>
            <a:chOff x="-1" y="0"/>
            <a:chExt cx="259009" cy="432052"/>
          </a:xfrm>
        </p:grpSpPr>
        <p:pic>
          <p:nvPicPr>
            <p:cNvPr id="415" name="Picture 2" descr="Picture 2"/>
            <p:cNvPicPr>
              <a:picLocks noChangeAspect="1"/>
            </p:cNvPicPr>
            <p:nvPr/>
          </p:nvPicPr>
          <p:blipFill>
            <a:blip r:embed="rId6">
              <a:extLst/>
            </a:blip>
            <a:stretch>
              <a:fillRect/>
            </a:stretch>
          </p:blipFill>
          <p:spPr>
            <a:xfrm>
              <a:off x="-2" y="0"/>
              <a:ext cx="259011" cy="432053"/>
            </a:xfrm>
            <a:prstGeom prst="rect">
              <a:avLst/>
            </a:prstGeom>
            <a:ln w="12700" cap="flat">
              <a:noFill/>
              <a:miter lim="400000"/>
            </a:ln>
            <a:effectLst/>
          </p:spPr>
        </p:pic>
        <p:sp>
          <p:nvSpPr>
            <p:cNvPr id="416" name="Rounded Rectangle 70"/>
            <p:cNvSpPr/>
            <p:nvPr/>
          </p:nvSpPr>
          <p:spPr>
            <a:xfrm>
              <a:off x="61711" y="206959"/>
              <a:ext cx="119352" cy="104902"/>
            </a:xfrm>
            <a:prstGeom prst="roundRect">
              <a:avLst>
                <a:gd name="adj" fmla="val 16667"/>
              </a:avLst>
            </a:prstGeom>
            <a:solidFill>
              <a:srgbClr val="FFFFFF"/>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p>
          </p:txBody>
        </p:sp>
      </p:grpSp>
      <p:grpSp>
        <p:nvGrpSpPr>
          <p:cNvPr id="420" name="Group 73"/>
          <p:cNvGrpSpPr/>
          <p:nvPr/>
        </p:nvGrpSpPr>
        <p:grpSpPr>
          <a:xfrm>
            <a:off x="2347103" y="3241300"/>
            <a:ext cx="259010" cy="432054"/>
            <a:chOff x="-1" y="0"/>
            <a:chExt cx="259009" cy="432052"/>
          </a:xfrm>
        </p:grpSpPr>
        <p:pic>
          <p:nvPicPr>
            <p:cNvPr id="418" name="Picture 2" descr="Picture 2"/>
            <p:cNvPicPr>
              <a:picLocks noChangeAspect="1"/>
            </p:cNvPicPr>
            <p:nvPr/>
          </p:nvPicPr>
          <p:blipFill>
            <a:blip r:embed="rId6">
              <a:extLst/>
            </a:blip>
            <a:stretch>
              <a:fillRect/>
            </a:stretch>
          </p:blipFill>
          <p:spPr>
            <a:xfrm>
              <a:off x="-2" y="0"/>
              <a:ext cx="259011" cy="432053"/>
            </a:xfrm>
            <a:prstGeom prst="rect">
              <a:avLst/>
            </a:prstGeom>
            <a:ln w="12700" cap="flat">
              <a:noFill/>
              <a:miter lim="400000"/>
            </a:ln>
            <a:effectLst/>
          </p:spPr>
        </p:pic>
        <p:sp>
          <p:nvSpPr>
            <p:cNvPr id="419" name="Rounded Rectangle 75"/>
            <p:cNvSpPr/>
            <p:nvPr/>
          </p:nvSpPr>
          <p:spPr>
            <a:xfrm>
              <a:off x="61711" y="206959"/>
              <a:ext cx="119352" cy="104902"/>
            </a:xfrm>
            <a:prstGeom prst="roundRect">
              <a:avLst>
                <a:gd name="adj" fmla="val 16667"/>
              </a:avLst>
            </a:prstGeom>
            <a:solidFill>
              <a:srgbClr val="FFFFFF"/>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p>
          </p:txBody>
        </p:sp>
      </p:grpSp>
      <p:grpSp>
        <p:nvGrpSpPr>
          <p:cNvPr id="423" name="Rounded Rectangle 77"/>
          <p:cNvGrpSpPr/>
          <p:nvPr/>
        </p:nvGrpSpPr>
        <p:grpSpPr>
          <a:xfrm>
            <a:off x="2699790" y="3273828"/>
            <a:ext cx="4824541" cy="378047"/>
            <a:chOff x="0" y="0"/>
            <a:chExt cx="4824540" cy="378045"/>
          </a:xfrm>
        </p:grpSpPr>
        <p:sp>
          <p:nvSpPr>
            <p:cNvPr id="421" name="Rounded Rectangle"/>
            <p:cNvSpPr/>
            <p:nvPr/>
          </p:nvSpPr>
          <p:spPr>
            <a:xfrm>
              <a:off x="-1" y="0"/>
              <a:ext cx="4824541" cy="378046"/>
            </a:xfrm>
            <a:prstGeom prst="roundRect">
              <a:avLst>
                <a:gd name="adj" fmla="val 16667"/>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22" name="Unele cazuri nu se raportează niciodată"/>
            <p:cNvSpPr txBox="1"/>
            <p:nvPr/>
          </p:nvSpPr>
          <p:spPr>
            <a:xfrm>
              <a:off x="18452" y="16301"/>
              <a:ext cx="4787634" cy="3454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buSzPct val="100000"/>
                <a:buChar char="-"/>
                <a:defRPr sz="1700">
                  <a:latin typeface="+mn-lt"/>
                  <a:ea typeface="+mn-ea"/>
                  <a:cs typeface="+mn-cs"/>
                  <a:sym typeface="Calibri"/>
                </a:defRPr>
              </a:lvl1pPr>
            </a:lstStyle>
            <a:p>
              <a:r>
                <a:t>Unele cazuri nu se raportează niciodată</a:t>
              </a:r>
            </a:p>
          </p:txBody>
        </p:sp>
      </p:grpSp>
      <p:grpSp>
        <p:nvGrpSpPr>
          <p:cNvPr id="426" name="Rounded Rectangle 39"/>
          <p:cNvGrpSpPr/>
          <p:nvPr/>
        </p:nvGrpSpPr>
        <p:grpSpPr>
          <a:xfrm>
            <a:off x="0" y="87471"/>
            <a:ext cx="1928798" cy="972115"/>
            <a:chOff x="0" y="-1"/>
            <a:chExt cx="1928797" cy="972114"/>
          </a:xfrm>
        </p:grpSpPr>
        <p:sp>
          <p:nvSpPr>
            <p:cNvPr id="424" name="Rounded Rectangle"/>
            <p:cNvSpPr/>
            <p:nvPr/>
          </p:nvSpPr>
          <p:spPr>
            <a:xfrm>
              <a:off x="0" y="-2"/>
              <a:ext cx="1928798" cy="972115"/>
            </a:xfrm>
            <a:prstGeom prst="roundRect">
              <a:avLst>
                <a:gd name="adj" fmla="val 6646"/>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425" name="LIPSESC PROCEDURILE STANDARDIZATE DE INREGISTRARE"/>
            <p:cNvSpPr txBox="1"/>
            <p:nvPr/>
          </p:nvSpPr>
          <p:spPr>
            <a:xfrm>
              <a:off x="18922" y="33934"/>
              <a:ext cx="1890952" cy="9042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defRPr sz="1400" b="1">
                  <a:solidFill>
                    <a:srgbClr val="376092"/>
                  </a:solidFill>
                  <a:latin typeface="+mn-lt"/>
                  <a:ea typeface="+mn-ea"/>
                  <a:cs typeface="+mn-cs"/>
                  <a:sym typeface="Calibri"/>
                </a:defRPr>
              </a:lvl1pPr>
            </a:lstStyle>
            <a:p>
              <a:r>
                <a:t>LIPSESC PROCEDURILE STANDARDIZATE DE INREGISTRARE </a:t>
              </a:r>
            </a:p>
          </p:txBody>
        </p:sp>
      </p:grpSp>
      <p:sp>
        <p:nvSpPr>
          <p:cNvPr id="427" name="Rectangle 40"/>
          <p:cNvSpPr txBox="1"/>
          <p:nvPr/>
        </p:nvSpPr>
        <p:spPr>
          <a:xfrm>
            <a:off x="683574" y="1761668"/>
            <a:ext cx="388632"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A6A6A6"/>
                </a:solidFill>
                <a:effectLst>
                  <a:outerShdw blurRad="50800" dist="39000" dir="5460000" rotWithShape="0">
                    <a:srgbClr val="000000">
                      <a:alpha val="38000"/>
                    </a:srgbClr>
                  </a:outerShdw>
                </a:effectLst>
                <a:latin typeface="+mn-lt"/>
                <a:ea typeface="+mn-ea"/>
                <a:cs typeface="+mn-cs"/>
                <a:sym typeface="Calibri"/>
              </a:defRPr>
            </a:lvl1pPr>
          </a:lstStyle>
          <a:p>
            <a:r>
              <a:t>X</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398"/>
                                        </p:tgtEl>
                                        <p:attrNameLst>
                                          <p:attrName>style.visibility</p:attrName>
                                        </p:attrNameLst>
                                      </p:cBhvr>
                                      <p:to>
                                        <p:strVal val="visible"/>
                                      </p:to>
                                    </p:set>
                                    <p:animEffect transition="in" filter="dissolve">
                                      <p:cBhvr>
                                        <p:cTn id="7" dur="500"/>
                                        <p:tgtEl>
                                          <p:spTgt spid="398"/>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404"/>
                                        </p:tgtEl>
                                        <p:attrNameLst>
                                          <p:attrName>style.visibility</p:attrName>
                                        </p:attrNameLst>
                                      </p:cBhvr>
                                      <p:to>
                                        <p:strVal val="visible"/>
                                      </p:to>
                                    </p:set>
                                    <p:animEffect transition="in" filter="dissolve">
                                      <p:cBhvr>
                                        <p:cTn id="11" dur="500"/>
                                        <p:tgtEl>
                                          <p:spTgt spid="404"/>
                                        </p:tgtEl>
                                      </p:cBhvr>
                                    </p:animEffect>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3" nodeType="clickEffect">
                                  <p:stCondLst>
                                    <p:cond delay="0"/>
                                  </p:stCondLst>
                                  <p:iterate>
                                    <p:tmAbs val="0"/>
                                  </p:iterate>
                                  <p:childTnLst>
                                    <p:set>
                                      <p:cBhvr>
                                        <p:cTn id="15" fill="hold"/>
                                        <p:tgtEl>
                                          <p:spTgt spid="384"/>
                                        </p:tgtEl>
                                        <p:attrNameLst>
                                          <p:attrName>style.visibility</p:attrName>
                                        </p:attrNameLst>
                                      </p:cBhvr>
                                      <p:to>
                                        <p:strVal val="visible"/>
                                      </p:to>
                                    </p:set>
                                    <p:anim calcmode="lin" valueType="num">
                                      <p:cBhvr>
                                        <p:cTn id="16" dur="500" fill="hold"/>
                                        <p:tgtEl>
                                          <p:spTgt spid="384"/>
                                        </p:tgtEl>
                                        <p:attrNameLst>
                                          <p:attrName>ppt_w</p:attrName>
                                        </p:attrNameLst>
                                      </p:cBhvr>
                                      <p:tavLst>
                                        <p:tav tm="0">
                                          <p:val>
                                            <p:fltVal val="0"/>
                                          </p:val>
                                        </p:tav>
                                        <p:tav tm="100000">
                                          <p:val>
                                            <p:strVal val="#ppt_w"/>
                                          </p:val>
                                        </p:tav>
                                      </p:tavLst>
                                    </p:anim>
                                    <p:anim calcmode="lin" valueType="num">
                                      <p:cBhvr>
                                        <p:cTn id="17" dur="500" fill="hold"/>
                                        <p:tgtEl>
                                          <p:spTgt spid="384"/>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3" presetClass="entr" presetSubtype="16" fill="hold" grpId="4" nodeType="afterEffect">
                                  <p:stCondLst>
                                    <p:cond delay="0"/>
                                  </p:stCondLst>
                                  <p:iterate>
                                    <p:tmAbs val="0"/>
                                  </p:iterate>
                                  <p:childTnLst>
                                    <p:set>
                                      <p:cBhvr>
                                        <p:cTn id="20" fill="hold"/>
                                        <p:tgtEl>
                                          <p:spTgt spid="407"/>
                                        </p:tgtEl>
                                        <p:attrNameLst>
                                          <p:attrName>style.visibility</p:attrName>
                                        </p:attrNameLst>
                                      </p:cBhvr>
                                      <p:to>
                                        <p:strVal val="visible"/>
                                      </p:to>
                                    </p:set>
                                    <p:anim calcmode="lin" valueType="num">
                                      <p:cBhvr>
                                        <p:cTn id="21" dur="500" fill="hold"/>
                                        <p:tgtEl>
                                          <p:spTgt spid="407"/>
                                        </p:tgtEl>
                                        <p:attrNameLst>
                                          <p:attrName>ppt_w</p:attrName>
                                        </p:attrNameLst>
                                      </p:cBhvr>
                                      <p:tavLst>
                                        <p:tav tm="0">
                                          <p:val>
                                            <p:fltVal val="0"/>
                                          </p:val>
                                        </p:tav>
                                        <p:tav tm="100000">
                                          <p:val>
                                            <p:strVal val="#ppt_w"/>
                                          </p:val>
                                        </p:tav>
                                      </p:tavLst>
                                    </p:anim>
                                    <p:anim calcmode="lin" valueType="num">
                                      <p:cBhvr>
                                        <p:cTn id="22" dur="500" fill="hold"/>
                                        <p:tgtEl>
                                          <p:spTgt spid="407"/>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23" presetClass="entr" presetSubtype="16" fill="hold" grpId="5" nodeType="afterEffect">
                                  <p:stCondLst>
                                    <p:cond delay="0"/>
                                  </p:stCondLst>
                                  <p:iterate>
                                    <p:tmAbs val="0"/>
                                  </p:iterate>
                                  <p:childTnLst>
                                    <p:set>
                                      <p:cBhvr>
                                        <p:cTn id="25" fill="hold"/>
                                        <p:tgtEl>
                                          <p:spTgt spid="387"/>
                                        </p:tgtEl>
                                        <p:attrNameLst>
                                          <p:attrName>style.visibility</p:attrName>
                                        </p:attrNameLst>
                                      </p:cBhvr>
                                      <p:to>
                                        <p:strVal val="visible"/>
                                      </p:to>
                                    </p:set>
                                    <p:anim calcmode="lin" valueType="num">
                                      <p:cBhvr>
                                        <p:cTn id="26" dur="500" fill="hold"/>
                                        <p:tgtEl>
                                          <p:spTgt spid="387"/>
                                        </p:tgtEl>
                                        <p:attrNameLst>
                                          <p:attrName>ppt_w</p:attrName>
                                        </p:attrNameLst>
                                      </p:cBhvr>
                                      <p:tavLst>
                                        <p:tav tm="0">
                                          <p:val>
                                            <p:fltVal val="0"/>
                                          </p:val>
                                        </p:tav>
                                        <p:tav tm="100000">
                                          <p:val>
                                            <p:strVal val="#ppt_w"/>
                                          </p:val>
                                        </p:tav>
                                      </p:tavLst>
                                    </p:anim>
                                    <p:anim calcmode="lin" valueType="num">
                                      <p:cBhvr>
                                        <p:cTn id="27" dur="500" fill="hold"/>
                                        <p:tgtEl>
                                          <p:spTgt spid="387"/>
                                        </p:tgtEl>
                                        <p:attrNameLst>
                                          <p:attrName>ppt_h</p:attrName>
                                        </p:attrNameLst>
                                      </p:cBhvr>
                                      <p:tavLst>
                                        <p:tav tm="0">
                                          <p:val>
                                            <p:fltVal val="0"/>
                                          </p:val>
                                        </p:tav>
                                        <p:tav tm="100000">
                                          <p:val>
                                            <p:strVal val="#ppt_h"/>
                                          </p:val>
                                        </p:tav>
                                      </p:tavLst>
                                    </p:anim>
                                  </p:childTnLst>
                                </p:cTn>
                              </p:par>
                            </p:childTnLst>
                          </p:cTn>
                        </p:par>
                        <p:par>
                          <p:cTn id="28" fill="hold">
                            <p:stCondLst>
                              <p:cond delay="1500"/>
                            </p:stCondLst>
                            <p:childTnLst>
                              <p:par>
                                <p:cTn id="29" presetID="23" presetClass="entr" presetSubtype="16" fill="hold" grpId="6" nodeType="afterEffect">
                                  <p:stCondLst>
                                    <p:cond delay="0"/>
                                  </p:stCondLst>
                                  <p:iterate>
                                    <p:tmAbs val="0"/>
                                  </p:iterate>
                                  <p:childTnLst>
                                    <p:set>
                                      <p:cBhvr>
                                        <p:cTn id="30" fill="hold"/>
                                        <p:tgtEl>
                                          <p:spTgt spid="386"/>
                                        </p:tgtEl>
                                        <p:attrNameLst>
                                          <p:attrName>style.visibility</p:attrName>
                                        </p:attrNameLst>
                                      </p:cBhvr>
                                      <p:to>
                                        <p:strVal val="visible"/>
                                      </p:to>
                                    </p:set>
                                    <p:anim calcmode="lin" valueType="num">
                                      <p:cBhvr>
                                        <p:cTn id="31" dur="500" fill="hold"/>
                                        <p:tgtEl>
                                          <p:spTgt spid="386"/>
                                        </p:tgtEl>
                                        <p:attrNameLst>
                                          <p:attrName>ppt_w</p:attrName>
                                        </p:attrNameLst>
                                      </p:cBhvr>
                                      <p:tavLst>
                                        <p:tav tm="0">
                                          <p:val>
                                            <p:fltVal val="0"/>
                                          </p:val>
                                        </p:tav>
                                        <p:tav tm="100000">
                                          <p:val>
                                            <p:strVal val="#ppt_w"/>
                                          </p:val>
                                        </p:tav>
                                      </p:tavLst>
                                    </p:anim>
                                    <p:anim calcmode="lin" valueType="num">
                                      <p:cBhvr>
                                        <p:cTn id="32" dur="500" fill="hold"/>
                                        <p:tgtEl>
                                          <p:spTgt spid="386"/>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3" presetClass="entr" presetSubtype="16" fill="hold" grpId="7" nodeType="afterEffect">
                                  <p:stCondLst>
                                    <p:cond delay="0"/>
                                  </p:stCondLst>
                                  <p:iterate>
                                    <p:tmAbs val="0"/>
                                  </p:iterate>
                                  <p:childTnLst>
                                    <p:set>
                                      <p:cBhvr>
                                        <p:cTn id="35" fill="hold"/>
                                        <p:tgtEl>
                                          <p:spTgt spid="385"/>
                                        </p:tgtEl>
                                        <p:attrNameLst>
                                          <p:attrName>style.visibility</p:attrName>
                                        </p:attrNameLst>
                                      </p:cBhvr>
                                      <p:to>
                                        <p:strVal val="visible"/>
                                      </p:to>
                                    </p:set>
                                    <p:anim calcmode="lin" valueType="num">
                                      <p:cBhvr>
                                        <p:cTn id="36" dur="500" fill="hold"/>
                                        <p:tgtEl>
                                          <p:spTgt spid="385"/>
                                        </p:tgtEl>
                                        <p:attrNameLst>
                                          <p:attrName>ppt_w</p:attrName>
                                        </p:attrNameLst>
                                      </p:cBhvr>
                                      <p:tavLst>
                                        <p:tav tm="0">
                                          <p:val>
                                            <p:fltVal val="0"/>
                                          </p:val>
                                        </p:tav>
                                        <p:tav tm="100000">
                                          <p:val>
                                            <p:strVal val="#ppt_w"/>
                                          </p:val>
                                        </p:tav>
                                      </p:tavLst>
                                    </p:anim>
                                    <p:anim calcmode="lin" valueType="num">
                                      <p:cBhvr>
                                        <p:cTn id="37" dur="500" fill="hold"/>
                                        <p:tgtEl>
                                          <p:spTgt spid="385"/>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8" nodeType="clickEffect">
                                  <p:stCondLst>
                                    <p:cond delay="0"/>
                                  </p:stCondLst>
                                  <p:iterate>
                                    <p:tmAbs val="0"/>
                                  </p:iterate>
                                  <p:childTnLst>
                                    <p:set>
                                      <p:cBhvr>
                                        <p:cTn id="41" fill="hold"/>
                                        <p:tgtEl>
                                          <p:spTgt spid="410"/>
                                        </p:tgtEl>
                                        <p:attrNameLst>
                                          <p:attrName>style.visibility</p:attrName>
                                        </p:attrNameLst>
                                      </p:cBhvr>
                                      <p:to>
                                        <p:strVal val="visible"/>
                                      </p:to>
                                    </p:set>
                                    <p:anim calcmode="lin" valueType="num">
                                      <p:cBhvr>
                                        <p:cTn id="42" dur="500" fill="hold"/>
                                        <p:tgtEl>
                                          <p:spTgt spid="410"/>
                                        </p:tgtEl>
                                        <p:attrNameLst>
                                          <p:attrName>ppt_w</p:attrName>
                                        </p:attrNameLst>
                                      </p:cBhvr>
                                      <p:tavLst>
                                        <p:tav tm="0">
                                          <p:val>
                                            <p:fltVal val="0"/>
                                          </p:val>
                                        </p:tav>
                                        <p:tav tm="100000">
                                          <p:val>
                                            <p:strVal val="#ppt_w"/>
                                          </p:val>
                                        </p:tav>
                                      </p:tavLst>
                                    </p:anim>
                                    <p:anim calcmode="lin" valueType="num">
                                      <p:cBhvr>
                                        <p:cTn id="43" dur="500" fill="hold"/>
                                        <p:tgtEl>
                                          <p:spTgt spid="410"/>
                                        </p:tgtEl>
                                        <p:attrNameLst>
                                          <p:attrName>ppt_h</p:attrName>
                                        </p:attrNameLst>
                                      </p:cBhvr>
                                      <p:tavLst>
                                        <p:tav tm="0">
                                          <p:val>
                                            <p:fltVal val="0"/>
                                          </p:val>
                                        </p:tav>
                                        <p:tav tm="100000">
                                          <p:val>
                                            <p:strVal val="#ppt_h"/>
                                          </p:val>
                                        </p:tav>
                                      </p:tavLst>
                                    </p:anim>
                                  </p:childTnLst>
                                </p:cTn>
                              </p:par>
                            </p:childTnLst>
                          </p:cTn>
                        </p:par>
                        <p:par>
                          <p:cTn id="44" fill="hold">
                            <p:stCondLst>
                              <p:cond delay="500"/>
                            </p:stCondLst>
                            <p:childTnLst>
                              <p:par>
                                <p:cTn id="45" presetID="23" presetClass="entr" presetSubtype="16" fill="hold" grpId="9" nodeType="afterEffect">
                                  <p:stCondLst>
                                    <p:cond delay="0"/>
                                  </p:stCondLst>
                                  <p:iterate>
                                    <p:tmAbs val="0"/>
                                  </p:iterate>
                                  <p:childTnLst>
                                    <p:set>
                                      <p:cBhvr>
                                        <p:cTn id="46" fill="hold"/>
                                        <p:tgtEl>
                                          <p:spTgt spid="394"/>
                                        </p:tgtEl>
                                        <p:attrNameLst>
                                          <p:attrName>style.visibility</p:attrName>
                                        </p:attrNameLst>
                                      </p:cBhvr>
                                      <p:to>
                                        <p:strVal val="visible"/>
                                      </p:to>
                                    </p:set>
                                    <p:anim calcmode="lin" valueType="num">
                                      <p:cBhvr>
                                        <p:cTn id="47" dur="500" fill="hold"/>
                                        <p:tgtEl>
                                          <p:spTgt spid="394"/>
                                        </p:tgtEl>
                                        <p:attrNameLst>
                                          <p:attrName>ppt_w</p:attrName>
                                        </p:attrNameLst>
                                      </p:cBhvr>
                                      <p:tavLst>
                                        <p:tav tm="0">
                                          <p:val>
                                            <p:fltVal val="0"/>
                                          </p:val>
                                        </p:tav>
                                        <p:tav tm="100000">
                                          <p:val>
                                            <p:strVal val="#ppt_w"/>
                                          </p:val>
                                        </p:tav>
                                      </p:tavLst>
                                    </p:anim>
                                    <p:anim calcmode="lin" valueType="num">
                                      <p:cBhvr>
                                        <p:cTn id="48" dur="500" fill="hold"/>
                                        <p:tgtEl>
                                          <p:spTgt spid="394"/>
                                        </p:tgtEl>
                                        <p:attrNameLst>
                                          <p:attrName>ppt_h</p:attrName>
                                        </p:attrNameLst>
                                      </p:cBhvr>
                                      <p:tavLst>
                                        <p:tav tm="0">
                                          <p:val>
                                            <p:fltVal val="0"/>
                                          </p:val>
                                        </p:tav>
                                        <p:tav tm="100000">
                                          <p:val>
                                            <p:strVal val="#ppt_h"/>
                                          </p:val>
                                        </p:tav>
                                      </p:tavLst>
                                    </p:anim>
                                  </p:childTnLst>
                                </p:cTn>
                              </p:par>
                            </p:childTnLst>
                          </p:cTn>
                        </p:par>
                        <p:par>
                          <p:cTn id="49" fill="hold">
                            <p:stCondLst>
                              <p:cond delay="1000"/>
                            </p:stCondLst>
                            <p:childTnLst>
                              <p:par>
                                <p:cTn id="50" presetID="23" presetClass="entr" presetSubtype="16" fill="hold" grpId="10" nodeType="afterEffect">
                                  <p:stCondLst>
                                    <p:cond delay="0"/>
                                  </p:stCondLst>
                                  <p:iterate>
                                    <p:tmAbs val="0"/>
                                  </p:iterate>
                                  <p:childTnLst>
                                    <p:set>
                                      <p:cBhvr>
                                        <p:cTn id="51" fill="hold"/>
                                        <p:tgtEl>
                                          <p:spTgt spid="395"/>
                                        </p:tgtEl>
                                        <p:attrNameLst>
                                          <p:attrName>style.visibility</p:attrName>
                                        </p:attrNameLst>
                                      </p:cBhvr>
                                      <p:to>
                                        <p:strVal val="visible"/>
                                      </p:to>
                                    </p:set>
                                    <p:anim calcmode="lin" valueType="num">
                                      <p:cBhvr>
                                        <p:cTn id="52" dur="500" fill="hold"/>
                                        <p:tgtEl>
                                          <p:spTgt spid="395"/>
                                        </p:tgtEl>
                                        <p:attrNameLst>
                                          <p:attrName>ppt_w</p:attrName>
                                        </p:attrNameLst>
                                      </p:cBhvr>
                                      <p:tavLst>
                                        <p:tav tm="0">
                                          <p:val>
                                            <p:fltVal val="0"/>
                                          </p:val>
                                        </p:tav>
                                        <p:tav tm="100000">
                                          <p:val>
                                            <p:strVal val="#ppt_w"/>
                                          </p:val>
                                        </p:tav>
                                      </p:tavLst>
                                    </p:anim>
                                    <p:anim calcmode="lin" valueType="num">
                                      <p:cBhvr>
                                        <p:cTn id="53" dur="500" fill="hold"/>
                                        <p:tgtEl>
                                          <p:spTgt spid="395"/>
                                        </p:tgtEl>
                                        <p:attrNameLst>
                                          <p:attrName>ppt_h</p:attrName>
                                        </p:attrNameLst>
                                      </p:cBhvr>
                                      <p:tavLst>
                                        <p:tav tm="0">
                                          <p:val>
                                            <p:fltVal val="0"/>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11" nodeType="clickEffect">
                                  <p:stCondLst>
                                    <p:cond delay="0"/>
                                  </p:stCondLst>
                                  <p:iterate>
                                    <p:tmAbs val="0"/>
                                  </p:iterate>
                                  <p:childTnLst>
                                    <p:set>
                                      <p:cBhvr>
                                        <p:cTn id="57" fill="hold"/>
                                        <p:tgtEl>
                                          <p:spTgt spid="413"/>
                                        </p:tgtEl>
                                        <p:attrNameLst>
                                          <p:attrName>style.visibility</p:attrName>
                                        </p:attrNameLst>
                                      </p:cBhvr>
                                      <p:to>
                                        <p:strVal val="visible"/>
                                      </p:to>
                                    </p:set>
                                    <p:anim calcmode="lin" valueType="num">
                                      <p:cBhvr>
                                        <p:cTn id="58" dur="500" fill="hold"/>
                                        <p:tgtEl>
                                          <p:spTgt spid="413"/>
                                        </p:tgtEl>
                                        <p:attrNameLst>
                                          <p:attrName>ppt_w</p:attrName>
                                        </p:attrNameLst>
                                      </p:cBhvr>
                                      <p:tavLst>
                                        <p:tav tm="0">
                                          <p:val>
                                            <p:fltVal val="0"/>
                                          </p:val>
                                        </p:tav>
                                        <p:tav tm="100000">
                                          <p:val>
                                            <p:strVal val="#ppt_w"/>
                                          </p:val>
                                        </p:tav>
                                      </p:tavLst>
                                    </p:anim>
                                    <p:anim calcmode="lin" valueType="num">
                                      <p:cBhvr>
                                        <p:cTn id="59" dur="500" fill="hold"/>
                                        <p:tgtEl>
                                          <p:spTgt spid="413"/>
                                        </p:tgtEl>
                                        <p:attrNameLst>
                                          <p:attrName>ppt_h</p:attrName>
                                        </p:attrNameLst>
                                      </p:cBhvr>
                                      <p:tavLst>
                                        <p:tav tm="0">
                                          <p:val>
                                            <p:fltVal val="0"/>
                                          </p:val>
                                        </p:tav>
                                        <p:tav tm="100000">
                                          <p:val>
                                            <p:strVal val="#ppt_h"/>
                                          </p:val>
                                        </p:tav>
                                      </p:tavLst>
                                    </p:anim>
                                  </p:childTnLst>
                                </p:cTn>
                              </p:par>
                            </p:childTnLst>
                          </p:cTn>
                        </p:par>
                        <p:par>
                          <p:cTn id="60" fill="hold">
                            <p:stCondLst>
                              <p:cond delay="500"/>
                            </p:stCondLst>
                            <p:childTnLst>
                              <p:par>
                                <p:cTn id="61" presetID="23" presetClass="entr" presetSubtype="16" fill="hold" grpId="12" nodeType="afterEffect">
                                  <p:stCondLst>
                                    <p:cond delay="0"/>
                                  </p:stCondLst>
                                  <p:iterate>
                                    <p:tmAbs val="0"/>
                                  </p:iterate>
                                  <p:childTnLst>
                                    <p:set>
                                      <p:cBhvr>
                                        <p:cTn id="62" fill="hold"/>
                                        <p:tgtEl>
                                          <p:spTgt spid="414"/>
                                        </p:tgtEl>
                                        <p:attrNameLst>
                                          <p:attrName>style.visibility</p:attrName>
                                        </p:attrNameLst>
                                      </p:cBhvr>
                                      <p:to>
                                        <p:strVal val="visible"/>
                                      </p:to>
                                    </p:set>
                                    <p:anim calcmode="lin" valueType="num">
                                      <p:cBhvr>
                                        <p:cTn id="63" dur="500" fill="hold"/>
                                        <p:tgtEl>
                                          <p:spTgt spid="414"/>
                                        </p:tgtEl>
                                        <p:attrNameLst>
                                          <p:attrName>ppt_w</p:attrName>
                                        </p:attrNameLst>
                                      </p:cBhvr>
                                      <p:tavLst>
                                        <p:tav tm="0">
                                          <p:val>
                                            <p:fltVal val="0"/>
                                          </p:val>
                                        </p:tav>
                                        <p:tav tm="100000">
                                          <p:val>
                                            <p:strVal val="#ppt_w"/>
                                          </p:val>
                                        </p:tav>
                                      </p:tavLst>
                                    </p:anim>
                                    <p:anim calcmode="lin" valueType="num">
                                      <p:cBhvr>
                                        <p:cTn id="64" dur="500" fill="hold"/>
                                        <p:tgtEl>
                                          <p:spTgt spid="414"/>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13" nodeType="clickEffect">
                                  <p:stCondLst>
                                    <p:cond delay="0"/>
                                  </p:stCondLst>
                                  <p:iterate>
                                    <p:tmAbs val="0"/>
                                  </p:iterate>
                                  <p:childTnLst>
                                    <p:set>
                                      <p:cBhvr>
                                        <p:cTn id="68" fill="hold"/>
                                        <p:tgtEl>
                                          <p:spTgt spid="420"/>
                                        </p:tgtEl>
                                        <p:attrNameLst>
                                          <p:attrName>style.visibility</p:attrName>
                                        </p:attrNameLst>
                                      </p:cBhvr>
                                      <p:to>
                                        <p:strVal val="visible"/>
                                      </p:to>
                                    </p:set>
                                    <p:anim calcmode="lin" valueType="num">
                                      <p:cBhvr>
                                        <p:cTn id="69" dur="500" fill="hold"/>
                                        <p:tgtEl>
                                          <p:spTgt spid="420"/>
                                        </p:tgtEl>
                                        <p:attrNameLst>
                                          <p:attrName>ppt_w</p:attrName>
                                        </p:attrNameLst>
                                      </p:cBhvr>
                                      <p:tavLst>
                                        <p:tav tm="0">
                                          <p:val>
                                            <p:fltVal val="0"/>
                                          </p:val>
                                        </p:tav>
                                        <p:tav tm="100000">
                                          <p:val>
                                            <p:strVal val="#ppt_w"/>
                                          </p:val>
                                        </p:tav>
                                      </p:tavLst>
                                    </p:anim>
                                    <p:anim calcmode="lin" valueType="num">
                                      <p:cBhvr>
                                        <p:cTn id="70" dur="500" fill="hold"/>
                                        <p:tgtEl>
                                          <p:spTgt spid="420"/>
                                        </p:tgtEl>
                                        <p:attrNameLst>
                                          <p:attrName>ppt_h</p:attrName>
                                        </p:attrNameLst>
                                      </p:cBhvr>
                                      <p:tavLst>
                                        <p:tav tm="0">
                                          <p:val>
                                            <p:fltVal val="0"/>
                                          </p:val>
                                        </p:tav>
                                        <p:tav tm="100000">
                                          <p:val>
                                            <p:strVal val="#ppt_h"/>
                                          </p:val>
                                        </p:tav>
                                      </p:tavLst>
                                    </p:anim>
                                  </p:childTnLst>
                                </p:cTn>
                              </p:par>
                            </p:childTnLst>
                          </p:cTn>
                        </p:par>
                        <p:par>
                          <p:cTn id="71" fill="hold">
                            <p:stCondLst>
                              <p:cond delay="500"/>
                            </p:stCondLst>
                            <p:childTnLst>
                              <p:par>
                                <p:cTn id="72" presetID="23" presetClass="entr" presetSubtype="16" fill="hold" grpId="14" nodeType="afterEffect">
                                  <p:stCondLst>
                                    <p:cond delay="0"/>
                                  </p:stCondLst>
                                  <p:iterate>
                                    <p:tmAbs val="0"/>
                                  </p:iterate>
                                  <p:childTnLst>
                                    <p:set>
                                      <p:cBhvr>
                                        <p:cTn id="73" fill="hold"/>
                                        <p:tgtEl>
                                          <p:spTgt spid="417"/>
                                        </p:tgtEl>
                                        <p:attrNameLst>
                                          <p:attrName>style.visibility</p:attrName>
                                        </p:attrNameLst>
                                      </p:cBhvr>
                                      <p:to>
                                        <p:strVal val="visible"/>
                                      </p:to>
                                    </p:set>
                                    <p:anim calcmode="lin" valueType="num">
                                      <p:cBhvr>
                                        <p:cTn id="74" dur="500" fill="hold"/>
                                        <p:tgtEl>
                                          <p:spTgt spid="417"/>
                                        </p:tgtEl>
                                        <p:attrNameLst>
                                          <p:attrName>ppt_w</p:attrName>
                                        </p:attrNameLst>
                                      </p:cBhvr>
                                      <p:tavLst>
                                        <p:tav tm="0">
                                          <p:val>
                                            <p:fltVal val="0"/>
                                          </p:val>
                                        </p:tav>
                                        <p:tav tm="100000">
                                          <p:val>
                                            <p:strVal val="#ppt_w"/>
                                          </p:val>
                                        </p:tav>
                                      </p:tavLst>
                                    </p:anim>
                                    <p:anim calcmode="lin" valueType="num">
                                      <p:cBhvr>
                                        <p:cTn id="75" dur="500" fill="hold"/>
                                        <p:tgtEl>
                                          <p:spTgt spid="417"/>
                                        </p:tgtEl>
                                        <p:attrNameLst>
                                          <p:attrName>ppt_h</p:attrName>
                                        </p:attrNameLst>
                                      </p:cBhvr>
                                      <p:tavLst>
                                        <p:tav tm="0">
                                          <p:val>
                                            <p:fltVal val="0"/>
                                          </p:val>
                                        </p:tav>
                                        <p:tav tm="100000">
                                          <p:val>
                                            <p:strVal val="#ppt_h"/>
                                          </p:val>
                                        </p:tav>
                                      </p:tavLst>
                                    </p:anim>
                                  </p:childTnLst>
                                </p:cTn>
                              </p:par>
                            </p:childTnLst>
                          </p:cTn>
                        </p:par>
                        <p:par>
                          <p:cTn id="76" fill="hold">
                            <p:stCondLst>
                              <p:cond delay="1000"/>
                            </p:stCondLst>
                            <p:childTnLst>
                              <p:par>
                                <p:cTn id="77" presetID="23" presetClass="entr" presetSubtype="16" fill="hold" grpId="15" nodeType="afterEffect">
                                  <p:stCondLst>
                                    <p:cond delay="0"/>
                                  </p:stCondLst>
                                  <p:iterate>
                                    <p:tmAbs val="0"/>
                                  </p:iterate>
                                  <p:childTnLst>
                                    <p:set>
                                      <p:cBhvr>
                                        <p:cTn id="78" fill="hold"/>
                                        <p:tgtEl>
                                          <p:spTgt spid="423"/>
                                        </p:tgtEl>
                                        <p:attrNameLst>
                                          <p:attrName>style.visibility</p:attrName>
                                        </p:attrNameLst>
                                      </p:cBhvr>
                                      <p:to>
                                        <p:strVal val="visible"/>
                                      </p:to>
                                    </p:set>
                                    <p:anim calcmode="lin" valueType="num">
                                      <p:cBhvr>
                                        <p:cTn id="79" dur="500" fill="hold"/>
                                        <p:tgtEl>
                                          <p:spTgt spid="423"/>
                                        </p:tgtEl>
                                        <p:attrNameLst>
                                          <p:attrName>ppt_w</p:attrName>
                                        </p:attrNameLst>
                                      </p:cBhvr>
                                      <p:tavLst>
                                        <p:tav tm="0">
                                          <p:val>
                                            <p:fltVal val="0"/>
                                          </p:val>
                                        </p:tav>
                                        <p:tav tm="100000">
                                          <p:val>
                                            <p:strVal val="#ppt_w"/>
                                          </p:val>
                                        </p:tav>
                                      </p:tavLst>
                                    </p:anim>
                                    <p:anim calcmode="lin" valueType="num">
                                      <p:cBhvr>
                                        <p:cTn id="80" dur="500" fill="hold"/>
                                        <p:tgtEl>
                                          <p:spTgt spid="423"/>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16" nodeType="clickEffect">
                                  <p:stCondLst>
                                    <p:cond delay="0"/>
                                  </p:stCondLst>
                                  <p:iterate>
                                    <p:tmAbs val="0"/>
                                  </p:iterate>
                                  <p:childTnLst>
                                    <p:set>
                                      <p:cBhvr>
                                        <p:cTn id="84" fill="hold"/>
                                        <p:tgtEl>
                                          <p:spTgt spid="401"/>
                                        </p:tgtEl>
                                        <p:attrNameLst>
                                          <p:attrName>style.visibility</p:attrName>
                                        </p:attrNameLst>
                                      </p:cBhvr>
                                      <p:to>
                                        <p:strVal val="visible"/>
                                      </p:to>
                                    </p:set>
                                    <p:anim calcmode="lin" valueType="num">
                                      <p:cBhvr>
                                        <p:cTn id="85" dur="500" fill="hold"/>
                                        <p:tgtEl>
                                          <p:spTgt spid="401"/>
                                        </p:tgtEl>
                                        <p:attrNameLst>
                                          <p:attrName>ppt_w</p:attrName>
                                        </p:attrNameLst>
                                      </p:cBhvr>
                                      <p:tavLst>
                                        <p:tav tm="0">
                                          <p:val>
                                            <p:fltVal val="0"/>
                                          </p:val>
                                        </p:tav>
                                        <p:tav tm="100000">
                                          <p:val>
                                            <p:strVal val="#ppt_w"/>
                                          </p:val>
                                        </p:tav>
                                      </p:tavLst>
                                    </p:anim>
                                    <p:anim calcmode="lin" valueType="num">
                                      <p:cBhvr>
                                        <p:cTn id="86" dur="500" fill="hold"/>
                                        <p:tgtEl>
                                          <p:spTgt spid="4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 grpId="3" animBg="1" advAuto="0"/>
      <p:bldP spid="385" grpId="7" animBg="1" advAuto="0"/>
      <p:bldP spid="386" grpId="6" animBg="1" advAuto="0"/>
      <p:bldP spid="387" grpId="5" animBg="1" advAuto="0"/>
      <p:bldP spid="394" grpId="9" animBg="1" advAuto="0"/>
      <p:bldP spid="395" grpId="10" animBg="1" advAuto="0"/>
      <p:bldP spid="398" grpId="1" animBg="1" advAuto="0"/>
      <p:bldP spid="401" grpId="16" animBg="1" advAuto="0"/>
      <p:bldP spid="404" grpId="2" animBg="1" advAuto="0"/>
      <p:bldP spid="407" grpId="4" animBg="1" advAuto="0"/>
      <p:bldP spid="410" grpId="8" animBg="1" advAuto="0"/>
      <p:bldP spid="413" grpId="11" animBg="1" advAuto="0"/>
      <p:bldP spid="414" grpId="12" animBg="1" advAuto="0"/>
      <p:bldP spid="417" grpId="14" animBg="1" advAuto="0"/>
      <p:bldP spid="420" grpId="13" animBg="1" advAuto="0"/>
      <p:bldP spid="423" grpId="1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3" name="Rectangle 3"/>
          <p:cNvGrpSpPr/>
          <p:nvPr/>
        </p:nvGrpSpPr>
        <p:grpSpPr>
          <a:xfrm>
            <a:off x="755572" y="879560"/>
            <a:ext cx="7992895" cy="3402384"/>
            <a:chOff x="0" y="0"/>
            <a:chExt cx="7992894" cy="3402383"/>
          </a:xfrm>
        </p:grpSpPr>
        <p:sp>
          <p:nvSpPr>
            <p:cNvPr id="431" name="Rectangle"/>
            <p:cNvSpPr/>
            <p:nvPr/>
          </p:nvSpPr>
          <p:spPr>
            <a:xfrm>
              <a:off x="-1" y="-1"/>
              <a:ext cx="7992895" cy="340238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432" name=""/>
            <p:cNvSpPr txBox="1"/>
            <p:nvPr/>
          </p:nvSpPr>
          <p:spPr>
            <a:xfrm>
              <a:off x="-1" y="283868"/>
              <a:ext cx="7992895" cy="283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2400">
                  <a:solidFill>
                    <a:schemeClr val="accent1"/>
                  </a:solidFill>
                  <a:latin typeface="Webdings"/>
                  <a:ea typeface="Webdings"/>
                  <a:cs typeface="Webdings"/>
                  <a:sym typeface="Webdings"/>
                </a:defRPr>
              </a:lvl1pPr>
            </a:lstStyle>
            <a:p>
              <a:r>
                <a:t></a:t>
              </a:r>
            </a:p>
          </p:txBody>
        </p:sp>
      </p:grpSp>
      <p:grpSp>
        <p:nvGrpSpPr>
          <p:cNvPr id="436" name="Rectangle 5"/>
          <p:cNvGrpSpPr/>
          <p:nvPr/>
        </p:nvGrpSpPr>
        <p:grpSpPr>
          <a:xfrm>
            <a:off x="755572" y="4334220"/>
            <a:ext cx="7992895" cy="685805"/>
            <a:chOff x="0" y="0"/>
            <a:chExt cx="7992894" cy="685803"/>
          </a:xfrm>
        </p:grpSpPr>
        <p:sp>
          <p:nvSpPr>
            <p:cNvPr id="434" name="Rectangle"/>
            <p:cNvSpPr/>
            <p:nvPr/>
          </p:nvSpPr>
          <p:spPr>
            <a:xfrm>
              <a:off x="-1" y="-1"/>
              <a:ext cx="7992895" cy="68580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r">
                <a:defRPr b="1">
                  <a:solidFill>
                    <a:srgbClr val="1F497D"/>
                  </a:solidFill>
                  <a:latin typeface="+mn-lt"/>
                  <a:ea typeface="+mn-ea"/>
                  <a:cs typeface="+mn-cs"/>
                  <a:sym typeface="Calibri"/>
                </a:defRPr>
              </a:pPr>
              <a:endParaRPr/>
            </a:p>
          </p:txBody>
        </p:sp>
        <p:sp>
          <p:nvSpPr>
            <p:cNvPr id="435" name="INCIDENTE NOI PE DURATA DE  12 LUNI"/>
            <p:cNvSpPr txBox="1"/>
            <p:nvPr/>
          </p:nvSpPr>
          <p:spPr>
            <a:xfrm>
              <a:off x="-1" y="163830"/>
              <a:ext cx="7992895"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r">
                <a:defRPr b="1">
                  <a:solidFill>
                    <a:srgbClr val="1F497D"/>
                  </a:solidFill>
                  <a:latin typeface="+mn-lt"/>
                  <a:ea typeface="+mn-ea"/>
                  <a:cs typeface="+mn-cs"/>
                  <a:sym typeface="Calibri"/>
                </a:defRPr>
              </a:lvl1pPr>
            </a:lstStyle>
            <a:p>
              <a:r>
                <a:t>INCIDENTE NOI PE DURATA DE  12 LUNI </a:t>
              </a:r>
            </a:p>
          </p:txBody>
        </p:sp>
      </p:grpSp>
      <p:sp>
        <p:nvSpPr>
          <p:cNvPr id="437" name="Rectangle 8"/>
          <p:cNvSpPr txBox="1"/>
          <p:nvPr/>
        </p:nvSpPr>
        <p:spPr>
          <a:xfrm>
            <a:off x="1451938" y="3451092"/>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38" name="Rectangle 9"/>
          <p:cNvSpPr txBox="1"/>
          <p:nvPr/>
        </p:nvSpPr>
        <p:spPr>
          <a:xfrm>
            <a:off x="2979346" y="2713108"/>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39" name="Rectangle 10"/>
          <p:cNvSpPr txBox="1"/>
          <p:nvPr/>
        </p:nvSpPr>
        <p:spPr>
          <a:xfrm>
            <a:off x="5413235" y="3445978"/>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0" name="Rectangle 11"/>
          <p:cNvSpPr txBox="1"/>
          <p:nvPr/>
        </p:nvSpPr>
        <p:spPr>
          <a:xfrm>
            <a:off x="6943214" y="1620413"/>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1" name="Rectangle 12"/>
          <p:cNvSpPr txBox="1"/>
          <p:nvPr/>
        </p:nvSpPr>
        <p:spPr>
          <a:xfrm>
            <a:off x="5113973" y="162041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2" name="Rectangle 13"/>
          <p:cNvSpPr txBox="1"/>
          <p:nvPr/>
        </p:nvSpPr>
        <p:spPr>
          <a:xfrm>
            <a:off x="2370234" y="1253616"/>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3" name="Rectangle 14"/>
          <p:cNvSpPr txBox="1"/>
          <p:nvPr/>
        </p:nvSpPr>
        <p:spPr>
          <a:xfrm>
            <a:off x="4498661" y="2348114"/>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4" name="Rectangle 15"/>
          <p:cNvSpPr txBox="1"/>
          <p:nvPr/>
        </p:nvSpPr>
        <p:spPr>
          <a:xfrm>
            <a:off x="6330684" y="3082005"/>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5" name="TextBox 16"/>
          <p:cNvSpPr txBox="1"/>
          <p:nvPr/>
        </p:nvSpPr>
        <p:spPr>
          <a:xfrm>
            <a:off x="755573" y="411509"/>
            <a:ext cx="3309114" cy="358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a:latin typeface="+mn-lt"/>
                <a:ea typeface="+mn-ea"/>
                <a:cs typeface="+mn-cs"/>
                <a:sym typeface="Calibri"/>
              </a:defRPr>
            </a:lvl1pPr>
          </a:lstStyle>
          <a:p>
            <a:r>
              <a:t>POPULAȚIA GENERALĂ DE COPII</a:t>
            </a:r>
          </a:p>
        </p:txBody>
      </p:sp>
      <p:pic>
        <p:nvPicPr>
          <p:cNvPr id="446" name="Picture 2" descr="Picture 2"/>
          <p:cNvPicPr>
            <a:picLocks noChangeAspect="1"/>
          </p:cNvPicPr>
          <p:nvPr/>
        </p:nvPicPr>
        <p:blipFill>
          <a:blip r:embed="rId3">
            <a:extLst/>
          </a:blip>
          <a:srcRect l="31423" t="43413" r="31423" b="17066"/>
          <a:stretch>
            <a:fillRect/>
          </a:stretch>
        </p:blipFill>
        <p:spPr>
          <a:xfrm>
            <a:off x="816536" y="4372362"/>
            <a:ext cx="970013" cy="633463"/>
          </a:xfrm>
          <a:prstGeom prst="rect">
            <a:avLst/>
          </a:prstGeom>
          <a:ln w="12700">
            <a:miter lim="400000"/>
          </a:ln>
        </p:spPr>
      </p:pic>
      <p:sp>
        <p:nvSpPr>
          <p:cNvPr id="447" name="TextBox 18"/>
          <p:cNvSpPr txBox="1"/>
          <p:nvPr/>
        </p:nvSpPr>
        <p:spPr>
          <a:xfrm>
            <a:off x="7144046" y="411509"/>
            <a:ext cx="1676431" cy="358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gn="r">
              <a:defRPr>
                <a:latin typeface="+mn-lt"/>
                <a:ea typeface="+mn-ea"/>
                <a:cs typeface="+mn-cs"/>
                <a:sym typeface="Calibri"/>
              </a:defRPr>
            </a:lvl1pPr>
          </a:lstStyle>
          <a:p>
            <a:r>
              <a:t>INCIDENȚĂ CAN</a:t>
            </a:r>
          </a:p>
        </p:txBody>
      </p:sp>
      <p:sp>
        <p:nvSpPr>
          <p:cNvPr id="448" name="Rectangle 19"/>
          <p:cNvSpPr txBox="1"/>
          <p:nvPr/>
        </p:nvSpPr>
        <p:spPr>
          <a:xfrm>
            <a:off x="3904801" y="124763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49" name="Rectangle 20"/>
          <p:cNvSpPr txBox="1"/>
          <p:nvPr/>
        </p:nvSpPr>
        <p:spPr>
          <a:xfrm>
            <a:off x="6338692" y="198050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50" name="Rectangle 21"/>
          <p:cNvSpPr txBox="1"/>
          <p:nvPr/>
        </p:nvSpPr>
        <p:spPr>
          <a:xfrm>
            <a:off x="5424127" y="88264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440"/>
                                        </p:tgtEl>
                                        <p:attrNameLst>
                                          <p:attrName>style.visibility</p:attrName>
                                        </p:attrNameLst>
                                      </p:cBhvr>
                                      <p:to>
                                        <p:strVal val="visible"/>
                                      </p:to>
                                    </p:set>
                                    <p:animEffect transition="in" filter="dissolve">
                                      <p:cBhvr>
                                        <p:cTn id="7" dur="1000"/>
                                        <p:tgtEl>
                                          <p:spTgt spid="440"/>
                                        </p:tgtEl>
                                      </p:cBhvr>
                                    </p:animEffect>
                                  </p:childTnLst>
                                </p:cTn>
                              </p:par>
                            </p:childTnLst>
                          </p:cTn>
                        </p:par>
                        <p:par>
                          <p:cTn id="8" fill="hold">
                            <p:stCondLst>
                              <p:cond delay="1000"/>
                            </p:stCondLst>
                            <p:childTnLst>
                              <p:par>
                                <p:cTn id="9" presetID="9" presetClass="entr" fill="hold" grpId="2" nodeType="afterEffect">
                                  <p:stCondLst>
                                    <p:cond delay="0"/>
                                  </p:stCondLst>
                                  <p:iterate>
                                    <p:tmAbs val="0"/>
                                  </p:iterate>
                                  <p:childTnLst>
                                    <p:set>
                                      <p:cBhvr>
                                        <p:cTn id="10" fill="hold"/>
                                        <p:tgtEl>
                                          <p:spTgt spid="444"/>
                                        </p:tgtEl>
                                        <p:attrNameLst>
                                          <p:attrName>style.visibility</p:attrName>
                                        </p:attrNameLst>
                                      </p:cBhvr>
                                      <p:to>
                                        <p:strVal val="visible"/>
                                      </p:to>
                                    </p:set>
                                    <p:animEffect transition="in" filter="dissolve">
                                      <p:cBhvr>
                                        <p:cTn id="11" dur="1000"/>
                                        <p:tgtEl>
                                          <p:spTgt spid="444"/>
                                        </p:tgtEl>
                                      </p:cBhvr>
                                    </p:animEffect>
                                  </p:childTnLst>
                                </p:cTn>
                              </p:par>
                            </p:childTnLst>
                          </p:cTn>
                        </p:par>
                        <p:par>
                          <p:cTn id="12" fill="hold">
                            <p:stCondLst>
                              <p:cond delay="2000"/>
                            </p:stCondLst>
                            <p:childTnLst>
                              <p:par>
                                <p:cTn id="13" presetID="9" presetClass="entr" fill="hold" grpId="3" nodeType="afterEffect">
                                  <p:stCondLst>
                                    <p:cond delay="0"/>
                                  </p:stCondLst>
                                  <p:iterate>
                                    <p:tmAbs val="0"/>
                                  </p:iterate>
                                  <p:childTnLst>
                                    <p:set>
                                      <p:cBhvr>
                                        <p:cTn id="14" fill="hold"/>
                                        <p:tgtEl>
                                          <p:spTgt spid="439"/>
                                        </p:tgtEl>
                                        <p:attrNameLst>
                                          <p:attrName>style.visibility</p:attrName>
                                        </p:attrNameLst>
                                      </p:cBhvr>
                                      <p:to>
                                        <p:strVal val="visible"/>
                                      </p:to>
                                    </p:set>
                                    <p:animEffect transition="in" filter="dissolve">
                                      <p:cBhvr>
                                        <p:cTn id="15" dur="1000"/>
                                        <p:tgtEl>
                                          <p:spTgt spid="439"/>
                                        </p:tgtEl>
                                      </p:cBhvr>
                                    </p:animEffect>
                                  </p:childTnLst>
                                </p:cTn>
                              </p:par>
                            </p:childTnLst>
                          </p:cTn>
                        </p:par>
                        <p:par>
                          <p:cTn id="16" fill="hold">
                            <p:stCondLst>
                              <p:cond delay="3000"/>
                            </p:stCondLst>
                            <p:childTnLst>
                              <p:par>
                                <p:cTn id="17" presetID="9" presetClass="entr" fill="hold" grpId="4" nodeType="afterEffect">
                                  <p:stCondLst>
                                    <p:cond delay="0"/>
                                  </p:stCondLst>
                                  <p:iterate>
                                    <p:tmAbs val="0"/>
                                  </p:iterate>
                                  <p:childTnLst>
                                    <p:set>
                                      <p:cBhvr>
                                        <p:cTn id="18" fill="hold"/>
                                        <p:tgtEl>
                                          <p:spTgt spid="441"/>
                                        </p:tgtEl>
                                        <p:attrNameLst>
                                          <p:attrName>style.visibility</p:attrName>
                                        </p:attrNameLst>
                                      </p:cBhvr>
                                      <p:to>
                                        <p:strVal val="visible"/>
                                      </p:to>
                                    </p:set>
                                    <p:animEffect transition="in" filter="dissolve">
                                      <p:cBhvr>
                                        <p:cTn id="19" dur="1000"/>
                                        <p:tgtEl>
                                          <p:spTgt spid="441"/>
                                        </p:tgtEl>
                                      </p:cBhvr>
                                    </p:animEffect>
                                  </p:childTnLst>
                                </p:cTn>
                              </p:par>
                            </p:childTnLst>
                          </p:cTn>
                        </p:par>
                        <p:par>
                          <p:cTn id="20" fill="hold">
                            <p:stCondLst>
                              <p:cond delay="4000"/>
                            </p:stCondLst>
                            <p:childTnLst>
                              <p:par>
                                <p:cTn id="21" presetID="9" presetClass="entr" fill="hold" grpId="5" nodeType="afterEffect">
                                  <p:stCondLst>
                                    <p:cond delay="0"/>
                                  </p:stCondLst>
                                  <p:iterate>
                                    <p:tmAbs val="0"/>
                                  </p:iterate>
                                  <p:childTnLst>
                                    <p:set>
                                      <p:cBhvr>
                                        <p:cTn id="22" fill="hold"/>
                                        <p:tgtEl>
                                          <p:spTgt spid="443"/>
                                        </p:tgtEl>
                                        <p:attrNameLst>
                                          <p:attrName>style.visibility</p:attrName>
                                        </p:attrNameLst>
                                      </p:cBhvr>
                                      <p:to>
                                        <p:strVal val="visible"/>
                                      </p:to>
                                    </p:set>
                                    <p:animEffect transition="in" filter="dissolve">
                                      <p:cBhvr>
                                        <p:cTn id="23" dur="1000"/>
                                        <p:tgtEl>
                                          <p:spTgt spid="443"/>
                                        </p:tgtEl>
                                      </p:cBhvr>
                                    </p:animEffect>
                                  </p:childTnLst>
                                </p:cTn>
                              </p:par>
                            </p:childTnLst>
                          </p:cTn>
                        </p:par>
                        <p:par>
                          <p:cTn id="24" fill="hold">
                            <p:stCondLst>
                              <p:cond delay="5000"/>
                            </p:stCondLst>
                            <p:childTnLst>
                              <p:par>
                                <p:cTn id="25" presetID="9" presetClass="entr" fill="hold" grpId="6" nodeType="afterEffect">
                                  <p:stCondLst>
                                    <p:cond delay="0"/>
                                  </p:stCondLst>
                                  <p:iterate>
                                    <p:tmAbs val="0"/>
                                  </p:iterate>
                                  <p:childTnLst>
                                    <p:set>
                                      <p:cBhvr>
                                        <p:cTn id="26" fill="hold"/>
                                        <p:tgtEl>
                                          <p:spTgt spid="438"/>
                                        </p:tgtEl>
                                        <p:attrNameLst>
                                          <p:attrName>style.visibility</p:attrName>
                                        </p:attrNameLst>
                                      </p:cBhvr>
                                      <p:to>
                                        <p:strVal val="visible"/>
                                      </p:to>
                                    </p:set>
                                    <p:animEffect transition="in" filter="dissolve">
                                      <p:cBhvr>
                                        <p:cTn id="27" dur="1000"/>
                                        <p:tgtEl>
                                          <p:spTgt spid="438"/>
                                        </p:tgtEl>
                                      </p:cBhvr>
                                    </p:animEffect>
                                  </p:childTnLst>
                                </p:cTn>
                              </p:par>
                            </p:childTnLst>
                          </p:cTn>
                        </p:par>
                        <p:par>
                          <p:cTn id="28" fill="hold">
                            <p:stCondLst>
                              <p:cond delay="6000"/>
                            </p:stCondLst>
                            <p:childTnLst>
                              <p:par>
                                <p:cTn id="29" presetID="9" presetClass="entr" fill="hold" grpId="7" nodeType="afterEffect">
                                  <p:stCondLst>
                                    <p:cond delay="0"/>
                                  </p:stCondLst>
                                  <p:iterate>
                                    <p:tmAbs val="0"/>
                                  </p:iterate>
                                  <p:childTnLst>
                                    <p:set>
                                      <p:cBhvr>
                                        <p:cTn id="30" fill="hold"/>
                                        <p:tgtEl>
                                          <p:spTgt spid="442"/>
                                        </p:tgtEl>
                                        <p:attrNameLst>
                                          <p:attrName>style.visibility</p:attrName>
                                        </p:attrNameLst>
                                      </p:cBhvr>
                                      <p:to>
                                        <p:strVal val="visible"/>
                                      </p:to>
                                    </p:set>
                                    <p:animEffect transition="in" filter="dissolve">
                                      <p:cBhvr>
                                        <p:cTn id="31" dur="1000"/>
                                        <p:tgtEl>
                                          <p:spTgt spid="442"/>
                                        </p:tgtEl>
                                      </p:cBhvr>
                                    </p:animEffect>
                                  </p:childTnLst>
                                </p:cTn>
                              </p:par>
                            </p:childTnLst>
                          </p:cTn>
                        </p:par>
                        <p:par>
                          <p:cTn id="32" fill="hold">
                            <p:stCondLst>
                              <p:cond delay="7000"/>
                            </p:stCondLst>
                            <p:childTnLst>
                              <p:par>
                                <p:cTn id="33" presetID="9" presetClass="entr" fill="hold" grpId="8" nodeType="afterEffect">
                                  <p:stCondLst>
                                    <p:cond delay="0"/>
                                  </p:stCondLst>
                                  <p:iterate>
                                    <p:tmAbs val="0"/>
                                  </p:iterate>
                                  <p:childTnLst>
                                    <p:set>
                                      <p:cBhvr>
                                        <p:cTn id="34" fill="hold"/>
                                        <p:tgtEl>
                                          <p:spTgt spid="437"/>
                                        </p:tgtEl>
                                        <p:attrNameLst>
                                          <p:attrName>style.visibility</p:attrName>
                                        </p:attrNameLst>
                                      </p:cBhvr>
                                      <p:to>
                                        <p:strVal val="visible"/>
                                      </p:to>
                                    </p:set>
                                    <p:animEffect transition="in" filter="dissolve">
                                      <p:cBhvr>
                                        <p:cTn id="35" dur="1000"/>
                                        <p:tgtEl>
                                          <p:spTgt spid="437"/>
                                        </p:tgtEl>
                                      </p:cBhvr>
                                    </p:animEffect>
                                  </p:childTnLst>
                                </p:cTn>
                              </p:par>
                            </p:childTnLst>
                          </p:cTn>
                        </p:par>
                        <p:par>
                          <p:cTn id="36" fill="hold">
                            <p:stCondLst>
                              <p:cond delay="8000"/>
                            </p:stCondLst>
                            <p:childTnLst>
                              <p:par>
                                <p:cTn id="37" presetID="9" presetClass="entr" fill="hold" grpId="9" nodeType="afterEffect">
                                  <p:stCondLst>
                                    <p:cond delay="0"/>
                                  </p:stCondLst>
                                  <p:iterate>
                                    <p:tmAbs val="0"/>
                                  </p:iterate>
                                  <p:childTnLst>
                                    <p:set>
                                      <p:cBhvr>
                                        <p:cTn id="38" fill="hold"/>
                                        <p:tgtEl>
                                          <p:spTgt spid="449"/>
                                        </p:tgtEl>
                                        <p:attrNameLst>
                                          <p:attrName>style.visibility</p:attrName>
                                        </p:attrNameLst>
                                      </p:cBhvr>
                                      <p:to>
                                        <p:strVal val="visible"/>
                                      </p:to>
                                    </p:set>
                                    <p:animEffect transition="in" filter="dissolve">
                                      <p:cBhvr>
                                        <p:cTn id="39" dur="1000"/>
                                        <p:tgtEl>
                                          <p:spTgt spid="449"/>
                                        </p:tgtEl>
                                      </p:cBhvr>
                                    </p:animEffect>
                                  </p:childTnLst>
                                </p:cTn>
                              </p:par>
                            </p:childTnLst>
                          </p:cTn>
                        </p:par>
                        <p:par>
                          <p:cTn id="40" fill="hold">
                            <p:stCondLst>
                              <p:cond delay="9000"/>
                            </p:stCondLst>
                            <p:childTnLst>
                              <p:par>
                                <p:cTn id="41" presetID="9" presetClass="entr" fill="hold" grpId="10" nodeType="afterEffect">
                                  <p:stCondLst>
                                    <p:cond delay="0"/>
                                  </p:stCondLst>
                                  <p:iterate>
                                    <p:tmAbs val="0"/>
                                  </p:iterate>
                                  <p:childTnLst>
                                    <p:set>
                                      <p:cBhvr>
                                        <p:cTn id="42" fill="hold"/>
                                        <p:tgtEl>
                                          <p:spTgt spid="450"/>
                                        </p:tgtEl>
                                        <p:attrNameLst>
                                          <p:attrName>style.visibility</p:attrName>
                                        </p:attrNameLst>
                                      </p:cBhvr>
                                      <p:to>
                                        <p:strVal val="visible"/>
                                      </p:to>
                                    </p:set>
                                    <p:animEffect transition="in" filter="dissolve">
                                      <p:cBhvr>
                                        <p:cTn id="43" dur="1000"/>
                                        <p:tgtEl>
                                          <p:spTgt spid="450"/>
                                        </p:tgtEl>
                                      </p:cBhvr>
                                    </p:animEffect>
                                  </p:childTnLst>
                                </p:cTn>
                              </p:par>
                            </p:childTnLst>
                          </p:cTn>
                        </p:par>
                        <p:par>
                          <p:cTn id="44" fill="hold">
                            <p:stCondLst>
                              <p:cond delay="10000"/>
                            </p:stCondLst>
                            <p:childTnLst>
                              <p:par>
                                <p:cTn id="45" presetID="9" presetClass="entr" fill="hold" grpId="11" nodeType="afterEffect">
                                  <p:stCondLst>
                                    <p:cond delay="0"/>
                                  </p:stCondLst>
                                  <p:iterate>
                                    <p:tmAbs val="0"/>
                                  </p:iterate>
                                  <p:childTnLst>
                                    <p:set>
                                      <p:cBhvr>
                                        <p:cTn id="46" fill="hold"/>
                                        <p:tgtEl>
                                          <p:spTgt spid="448"/>
                                        </p:tgtEl>
                                        <p:attrNameLst>
                                          <p:attrName>style.visibility</p:attrName>
                                        </p:attrNameLst>
                                      </p:cBhvr>
                                      <p:to>
                                        <p:strVal val="visible"/>
                                      </p:to>
                                    </p:set>
                                    <p:animEffect transition="in" filter="dissolve">
                                      <p:cBhvr>
                                        <p:cTn id="47" dur="1000"/>
                                        <p:tgtEl>
                                          <p:spTgt spid="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 grpId="8" animBg="1" advAuto="0"/>
      <p:bldP spid="438" grpId="6" animBg="1" advAuto="0"/>
      <p:bldP spid="439" grpId="3" animBg="1" advAuto="0"/>
      <p:bldP spid="440" grpId="1" animBg="1" advAuto="0"/>
      <p:bldP spid="441" grpId="4" animBg="1" advAuto="0"/>
      <p:bldP spid="442" grpId="7" animBg="1" advAuto="0"/>
      <p:bldP spid="443" grpId="5" animBg="1" advAuto="0"/>
      <p:bldP spid="444" grpId="2" animBg="1" advAuto="0"/>
      <p:bldP spid="448" grpId="11" animBg="1" advAuto="0"/>
      <p:bldP spid="449" grpId="9" animBg="1" advAuto="0"/>
      <p:bldP spid="450" grpId="1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6" name="Rectangle 3"/>
          <p:cNvGrpSpPr/>
          <p:nvPr/>
        </p:nvGrpSpPr>
        <p:grpSpPr>
          <a:xfrm>
            <a:off x="755572" y="879560"/>
            <a:ext cx="7992895" cy="3402384"/>
            <a:chOff x="0" y="0"/>
            <a:chExt cx="7992894" cy="3402383"/>
          </a:xfrm>
        </p:grpSpPr>
        <p:sp>
          <p:nvSpPr>
            <p:cNvPr id="454" name="Rectangle"/>
            <p:cNvSpPr/>
            <p:nvPr/>
          </p:nvSpPr>
          <p:spPr>
            <a:xfrm>
              <a:off x="-1" y="-1"/>
              <a:ext cx="7992895" cy="340238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455" name=""/>
            <p:cNvSpPr txBox="1"/>
            <p:nvPr/>
          </p:nvSpPr>
          <p:spPr>
            <a:xfrm>
              <a:off x="-1" y="283868"/>
              <a:ext cx="7992895" cy="283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2400">
                  <a:solidFill>
                    <a:schemeClr val="accent1"/>
                  </a:solidFill>
                  <a:latin typeface="Webdings"/>
                  <a:ea typeface="Webdings"/>
                  <a:cs typeface="Webdings"/>
                  <a:sym typeface="Webdings"/>
                </a:defRPr>
              </a:lvl1pPr>
            </a:lstStyle>
            <a:p>
              <a:r>
                <a:t></a:t>
              </a:r>
            </a:p>
          </p:txBody>
        </p:sp>
      </p:grpSp>
      <p:sp>
        <p:nvSpPr>
          <p:cNvPr id="457" name="Rectangle 8"/>
          <p:cNvSpPr txBox="1"/>
          <p:nvPr/>
        </p:nvSpPr>
        <p:spPr>
          <a:xfrm>
            <a:off x="1475654" y="3455856"/>
            <a:ext cx="455766"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58" name="Rectangle 9"/>
          <p:cNvSpPr txBox="1"/>
          <p:nvPr/>
        </p:nvSpPr>
        <p:spPr>
          <a:xfrm>
            <a:off x="2998302" y="2725016"/>
            <a:ext cx="512534"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59" name="Rectangle 10"/>
          <p:cNvSpPr txBox="1"/>
          <p:nvPr/>
        </p:nvSpPr>
        <p:spPr>
          <a:xfrm>
            <a:off x="5436954" y="3457883"/>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60" name="Rectangle 11"/>
          <p:cNvSpPr txBox="1"/>
          <p:nvPr/>
        </p:nvSpPr>
        <p:spPr>
          <a:xfrm>
            <a:off x="6962170" y="1628511"/>
            <a:ext cx="509109"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61" name="Rectangle 12"/>
          <p:cNvSpPr txBox="1"/>
          <p:nvPr/>
        </p:nvSpPr>
        <p:spPr>
          <a:xfrm>
            <a:off x="5132928" y="1627557"/>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62" name="Rectangle 13"/>
          <p:cNvSpPr txBox="1"/>
          <p:nvPr/>
        </p:nvSpPr>
        <p:spPr>
          <a:xfrm>
            <a:off x="2389202" y="126075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63" name="Rectangle 14"/>
          <p:cNvSpPr txBox="1"/>
          <p:nvPr/>
        </p:nvSpPr>
        <p:spPr>
          <a:xfrm>
            <a:off x="4522375" y="2360029"/>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64" name="Rectangle 15"/>
          <p:cNvSpPr txBox="1"/>
          <p:nvPr/>
        </p:nvSpPr>
        <p:spPr>
          <a:xfrm>
            <a:off x="6352016" y="308914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465" name="TextBox 19"/>
          <p:cNvSpPr txBox="1"/>
          <p:nvPr/>
        </p:nvSpPr>
        <p:spPr>
          <a:xfrm>
            <a:off x="663478" y="339500"/>
            <a:ext cx="6698909" cy="3327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600">
                <a:latin typeface="+mn-lt"/>
                <a:ea typeface="+mn-ea"/>
                <a:cs typeface="+mn-cs"/>
                <a:sym typeface="Calibri"/>
              </a:defRPr>
            </a:lvl1pPr>
          </a:lstStyle>
          <a:p>
            <a:r>
              <a:t>COPII VICTIME CAN CARE DEVIN VIZIBILI PENTRU CEL PUȚIN UN SERVICIU </a:t>
            </a:r>
          </a:p>
        </p:txBody>
      </p:sp>
      <p:grpSp>
        <p:nvGrpSpPr>
          <p:cNvPr id="468" name="Rectangle 20"/>
          <p:cNvGrpSpPr/>
          <p:nvPr/>
        </p:nvGrpSpPr>
        <p:grpSpPr>
          <a:xfrm>
            <a:off x="1875619" y="4359641"/>
            <a:ext cx="1080125" cy="294637"/>
            <a:chOff x="0" y="-1"/>
            <a:chExt cx="1080123" cy="294635"/>
          </a:xfrm>
        </p:grpSpPr>
        <p:sp>
          <p:nvSpPr>
            <p:cNvPr id="466" name="Rectangle"/>
            <p:cNvSpPr/>
            <p:nvPr/>
          </p:nvSpPr>
          <p:spPr>
            <a:xfrm>
              <a:off x="-1" y="12304"/>
              <a:ext cx="1080125" cy="270035"/>
            </a:xfrm>
            <a:prstGeom prst="rect">
              <a:avLst/>
            </a:prstGeom>
            <a:solidFill>
              <a:srgbClr val="FFFFFF"/>
            </a:solidFill>
            <a:ln w="25400" cap="flat">
              <a:solidFill>
                <a:schemeClr val="accent2"/>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467" name="SĂNĂTATE"/>
            <p:cNvSpPr txBox="1"/>
            <p:nvPr/>
          </p:nvSpPr>
          <p:spPr>
            <a:xfrm>
              <a:off x="-1" y="-2"/>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a:t>
              </a:r>
            </a:p>
          </p:txBody>
        </p:sp>
      </p:grpSp>
      <p:grpSp>
        <p:nvGrpSpPr>
          <p:cNvPr id="471" name="Rectangle 21"/>
          <p:cNvGrpSpPr/>
          <p:nvPr/>
        </p:nvGrpSpPr>
        <p:grpSpPr>
          <a:xfrm>
            <a:off x="2998301" y="4345723"/>
            <a:ext cx="2105869" cy="322482"/>
            <a:chOff x="0" y="0"/>
            <a:chExt cx="2105867" cy="322480"/>
          </a:xfrm>
        </p:grpSpPr>
        <p:sp>
          <p:nvSpPr>
            <p:cNvPr id="469" name="Rectangle"/>
            <p:cNvSpPr/>
            <p:nvPr/>
          </p:nvSpPr>
          <p:spPr>
            <a:xfrm>
              <a:off x="0" y="0"/>
              <a:ext cx="2105869" cy="322482"/>
            </a:xfrm>
            <a:prstGeom prst="rect">
              <a:avLst/>
            </a:prstGeom>
            <a:solidFill>
              <a:srgbClr val="FFFFFF"/>
            </a:solidFill>
            <a:ln w="25400" cap="flat">
              <a:solidFill>
                <a:schemeClr val="accent5"/>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470" name="SĂNĂTATE  MINTALĂ"/>
            <p:cNvSpPr txBox="1"/>
            <p:nvPr/>
          </p:nvSpPr>
          <p:spPr>
            <a:xfrm>
              <a:off x="215475" y="13921"/>
              <a:ext cx="171988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  MINTALĂ</a:t>
              </a:r>
            </a:p>
          </p:txBody>
        </p:sp>
      </p:grpSp>
      <p:grpSp>
        <p:nvGrpSpPr>
          <p:cNvPr id="474" name="Rectangle 22"/>
          <p:cNvGrpSpPr/>
          <p:nvPr/>
        </p:nvGrpSpPr>
        <p:grpSpPr>
          <a:xfrm>
            <a:off x="5190920" y="4359641"/>
            <a:ext cx="1080125" cy="294637"/>
            <a:chOff x="0" y="-1"/>
            <a:chExt cx="1080123" cy="294635"/>
          </a:xfrm>
        </p:grpSpPr>
        <p:sp>
          <p:nvSpPr>
            <p:cNvPr id="472" name="Rectangle"/>
            <p:cNvSpPr/>
            <p:nvPr/>
          </p:nvSpPr>
          <p:spPr>
            <a:xfrm>
              <a:off x="-1" y="12304"/>
              <a:ext cx="1080125" cy="270035"/>
            </a:xfrm>
            <a:prstGeom prst="rect">
              <a:avLst/>
            </a:prstGeom>
            <a:solidFill>
              <a:srgbClr val="FFFFFF"/>
            </a:solidFill>
            <a:ln w="25400" cap="flat">
              <a:solidFill>
                <a:schemeClr val="accent3"/>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473" name="SOCIAL"/>
            <p:cNvSpPr txBox="1"/>
            <p:nvPr/>
          </p:nvSpPr>
          <p:spPr>
            <a:xfrm>
              <a:off x="-1" y="-2"/>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SOCIAL</a:t>
              </a:r>
            </a:p>
          </p:txBody>
        </p:sp>
      </p:grpSp>
      <p:grpSp>
        <p:nvGrpSpPr>
          <p:cNvPr id="477" name="Rectangle 23"/>
          <p:cNvGrpSpPr/>
          <p:nvPr/>
        </p:nvGrpSpPr>
        <p:grpSpPr>
          <a:xfrm>
            <a:off x="6357798" y="4359641"/>
            <a:ext cx="1080125" cy="294637"/>
            <a:chOff x="0" y="-1"/>
            <a:chExt cx="1080123" cy="294635"/>
          </a:xfrm>
        </p:grpSpPr>
        <p:sp>
          <p:nvSpPr>
            <p:cNvPr id="475" name="Rectangle"/>
            <p:cNvSpPr/>
            <p:nvPr/>
          </p:nvSpPr>
          <p:spPr>
            <a:xfrm>
              <a:off x="-1" y="12304"/>
              <a:ext cx="1080125" cy="270035"/>
            </a:xfrm>
            <a:prstGeom prst="rect">
              <a:avLst/>
            </a:prstGeom>
            <a:solidFill>
              <a:srgbClr val="FFFFFF"/>
            </a:solidFill>
            <a:ln w="25400" cap="flat">
              <a:solidFill>
                <a:schemeClr val="accent4"/>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476" name="JUDICIAR"/>
            <p:cNvSpPr txBox="1"/>
            <p:nvPr/>
          </p:nvSpPr>
          <p:spPr>
            <a:xfrm>
              <a:off x="-1" y="-2"/>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JUDICIAR</a:t>
              </a:r>
            </a:p>
          </p:txBody>
        </p:sp>
      </p:grpSp>
      <p:grpSp>
        <p:nvGrpSpPr>
          <p:cNvPr id="480" name="Rectangle 24"/>
          <p:cNvGrpSpPr/>
          <p:nvPr/>
        </p:nvGrpSpPr>
        <p:grpSpPr>
          <a:xfrm>
            <a:off x="7668343" y="4359641"/>
            <a:ext cx="1080125" cy="294637"/>
            <a:chOff x="0" y="-1"/>
            <a:chExt cx="1080123" cy="294635"/>
          </a:xfrm>
        </p:grpSpPr>
        <p:sp>
          <p:nvSpPr>
            <p:cNvPr id="478" name="Rectangle"/>
            <p:cNvSpPr/>
            <p:nvPr/>
          </p:nvSpPr>
          <p:spPr>
            <a:xfrm>
              <a:off x="-1" y="12304"/>
              <a:ext cx="1080125" cy="270035"/>
            </a:xfrm>
            <a:prstGeom prst="rect">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479" name="POLIȚIE"/>
            <p:cNvSpPr txBox="1"/>
            <p:nvPr/>
          </p:nvSpPr>
          <p:spPr>
            <a:xfrm>
              <a:off x="-1" y="-2"/>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POLIȚIE</a:t>
              </a:r>
            </a:p>
          </p:txBody>
        </p:sp>
      </p:grpSp>
      <p:grpSp>
        <p:nvGrpSpPr>
          <p:cNvPr id="483" name="Rectangle 25"/>
          <p:cNvGrpSpPr/>
          <p:nvPr/>
        </p:nvGrpSpPr>
        <p:grpSpPr>
          <a:xfrm>
            <a:off x="755573" y="4359641"/>
            <a:ext cx="1080127" cy="294637"/>
            <a:chOff x="-1" y="-1"/>
            <a:chExt cx="1080125" cy="294635"/>
          </a:xfrm>
        </p:grpSpPr>
        <p:sp>
          <p:nvSpPr>
            <p:cNvPr id="481" name="Rectangle"/>
            <p:cNvSpPr/>
            <p:nvPr/>
          </p:nvSpPr>
          <p:spPr>
            <a:xfrm>
              <a:off x="-2" y="12304"/>
              <a:ext cx="1080126" cy="270035"/>
            </a:xfrm>
            <a:prstGeom prst="rect">
              <a:avLst/>
            </a:prstGeom>
            <a:solidFill>
              <a:srgbClr val="FFFFFF"/>
            </a:solidFill>
            <a:ln w="25400" cap="flat">
              <a:solidFill>
                <a:schemeClr val="accent6"/>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482" name="EDUCATIE"/>
            <p:cNvSpPr txBox="1"/>
            <p:nvPr/>
          </p:nvSpPr>
          <p:spPr>
            <a:xfrm>
              <a:off x="-2" y="-2"/>
              <a:ext cx="1080126"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EDUCATIE</a:t>
              </a:r>
            </a:p>
          </p:txBody>
        </p:sp>
      </p:grpSp>
      <p:grpSp>
        <p:nvGrpSpPr>
          <p:cNvPr id="486" name="Rectangle 27"/>
          <p:cNvGrpSpPr/>
          <p:nvPr/>
        </p:nvGrpSpPr>
        <p:grpSpPr>
          <a:xfrm>
            <a:off x="755575" y="4689427"/>
            <a:ext cx="5400604" cy="294637"/>
            <a:chOff x="0" y="-1"/>
            <a:chExt cx="5400602" cy="294635"/>
          </a:xfrm>
        </p:grpSpPr>
        <p:sp>
          <p:nvSpPr>
            <p:cNvPr id="484" name="Rectangle"/>
            <p:cNvSpPr/>
            <p:nvPr/>
          </p:nvSpPr>
          <p:spPr>
            <a:xfrm>
              <a:off x="-1" y="36054"/>
              <a:ext cx="5400603" cy="2225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485" name="PUBLI/PRIVATE/NGO"/>
            <p:cNvSpPr txBox="1"/>
            <p:nvPr/>
          </p:nvSpPr>
          <p:spPr>
            <a:xfrm>
              <a:off x="-1" y="-2"/>
              <a:ext cx="5400603"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PUBLI/PRIVATE/NGO</a:t>
              </a:r>
            </a:p>
          </p:txBody>
        </p:sp>
      </p:grpSp>
      <p:grpSp>
        <p:nvGrpSpPr>
          <p:cNvPr id="489" name="Rectangle 28"/>
          <p:cNvGrpSpPr/>
          <p:nvPr/>
        </p:nvGrpSpPr>
        <p:grpSpPr>
          <a:xfrm>
            <a:off x="6356959" y="4685740"/>
            <a:ext cx="2391510" cy="294637"/>
            <a:chOff x="0" y="-1"/>
            <a:chExt cx="2391508" cy="294635"/>
          </a:xfrm>
        </p:grpSpPr>
        <p:sp>
          <p:nvSpPr>
            <p:cNvPr id="487" name="Rectangle"/>
            <p:cNvSpPr/>
            <p:nvPr/>
          </p:nvSpPr>
          <p:spPr>
            <a:xfrm>
              <a:off x="-1" y="32366"/>
              <a:ext cx="2391509" cy="229910"/>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488" name="PUBLIC"/>
            <p:cNvSpPr txBox="1"/>
            <p:nvPr/>
          </p:nvSpPr>
          <p:spPr>
            <a:xfrm>
              <a:off x="-1" y="-2"/>
              <a:ext cx="2391509"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PUBLIC</a:t>
              </a:r>
            </a:p>
          </p:txBody>
        </p:sp>
      </p:grpSp>
      <p:grpSp>
        <p:nvGrpSpPr>
          <p:cNvPr id="492" name="Rectangle 29"/>
          <p:cNvGrpSpPr/>
          <p:nvPr/>
        </p:nvGrpSpPr>
        <p:grpSpPr>
          <a:xfrm>
            <a:off x="171765" y="882321"/>
            <a:ext cx="497837" cy="3402385"/>
            <a:chOff x="0" y="-1"/>
            <a:chExt cx="497836" cy="3402384"/>
          </a:xfrm>
        </p:grpSpPr>
        <p:sp>
          <p:nvSpPr>
            <p:cNvPr id="490" name="Rectangle"/>
            <p:cNvSpPr/>
            <p:nvPr/>
          </p:nvSpPr>
          <p:spPr>
            <a:xfrm rot="16200000">
              <a:off x="-1452272" y="1460013"/>
              <a:ext cx="3402385" cy="48235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491" name="MONITORIZARE PE BAZA  DATELOR ADMINISTRATIVE"/>
            <p:cNvSpPr txBox="1"/>
            <p:nvPr/>
          </p:nvSpPr>
          <p:spPr>
            <a:xfrm rot="16200000">
              <a:off x="-1452274" y="1452272"/>
              <a:ext cx="3402382"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MONITORIZARE PE BAZA  DATELOR ADMINISTRATIVE</a:t>
              </a:r>
            </a:p>
          </p:txBody>
        </p:sp>
      </p:grpSp>
      <p:sp>
        <p:nvSpPr>
          <p:cNvPr id="493" name="Oval 38"/>
          <p:cNvSpPr/>
          <p:nvPr/>
        </p:nvSpPr>
        <p:spPr>
          <a:xfrm>
            <a:off x="1578620" y="357064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494" name="Oval 39"/>
          <p:cNvSpPr/>
          <p:nvPr/>
        </p:nvSpPr>
        <p:spPr>
          <a:xfrm>
            <a:off x="3102704" y="2833129"/>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495" name="Oval 40"/>
          <p:cNvSpPr/>
          <p:nvPr/>
        </p:nvSpPr>
        <p:spPr>
          <a:xfrm>
            <a:off x="5235971" y="1736987"/>
            <a:ext cx="252005" cy="252004"/>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496" name="Oval 41"/>
          <p:cNvSpPr/>
          <p:nvPr/>
        </p:nvSpPr>
        <p:spPr>
          <a:xfrm>
            <a:off x="7065057" y="1741066"/>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497" name="Oval 42"/>
          <p:cNvSpPr/>
          <p:nvPr/>
        </p:nvSpPr>
        <p:spPr>
          <a:xfrm>
            <a:off x="5542836" y="3562937"/>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498" name="Oval 43"/>
          <p:cNvSpPr/>
          <p:nvPr/>
        </p:nvSpPr>
        <p:spPr>
          <a:xfrm>
            <a:off x="2490384" y="136939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499" name="Oval 44"/>
          <p:cNvSpPr/>
          <p:nvPr/>
        </p:nvSpPr>
        <p:spPr>
          <a:xfrm>
            <a:off x="4589428" y="2427733"/>
            <a:ext cx="316417" cy="324041"/>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500" name="Oval 45"/>
          <p:cNvSpPr/>
          <p:nvPr/>
        </p:nvSpPr>
        <p:spPr>
          <a:xfrm>
            <a:off x="6975033" y="1642030"/>
            <a:ext cx="432053" cy="44205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501" name="Oval 46"/>
          <p:cNvSpPr/>
          <p:nvPr/>
        </p:nvSpPr>
        <p:spPr>
          <a:xfrm>
            <a:off x="2994704" y="2720526"/>
            <a:ext cx="468005" cy="46800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502" name="Oval 47"/>
          <p:cNvSpPr/>
          <p:nvPr/>
        </p:nvSpPr>
        <p:spPr>
          <a:xfrm>
            <a:off x="5172971" y="1669550"/>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503" name="Oval 48"/>
          <p:cNvSpPr/>
          <p:nvPr/>
        </p:nvSpPr>
        <p:spPr>
          <a:xfrm>
            <a:off x="2427383" y="1304182"/>
            <a:ext cx="378005" cy="378047"/>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504" name="Oval 49"/>
          <p:cNvSpPr/>
          <p:nvPr/>
        </p:nvSpPr>
        <p:spPr>
          <a:xfrm>
            <a:off x="3039703" y="2769814"/>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505" name="Oval 50"/>
          <p:cNvSpPr/>
          <p:nvPr/>
        </p:nvSpPr>
        <p:spPr>
          <a:xfrm>
            <a:off x="2868665" y="2591365"/>
            <a:ext cx="720085" cy="720005"/>
          </a:xfrm>
          <a:prstGeom prst="ellipse">
            <a:avLst/>
          </a:prstGeom>
          <a:ln w="25400">
            <a:solidFill>
              <a:schemeClr val="accent4"/>
            </a:solidFill>
          </a:ln>
        </p:spPr>
        <p:txBody>
          <a:bodyPr lIns="45718" tIns="45718" rIns="45718" bIns="45718" anchor="ctr"/>
          <a:lstStyle/>
          <a:p>
            <a:pPr algn="ctr">
              <a:defRPr>
                <a:latin typeface="+mn-lt"/>
                <a:ea typeface="+mn-ea"/>
                <a:cs typeface="+mn-cs"/>
                <a:sym typeface="Calibri"/>
              </a:defRPr>
            </a:pPr>
            <a:endParaRPr/>
          </a:p>
        </p:txBody>
      </p:sp>
      <p:sp>
        <p:nvSpPr>
          <p:cNvPr id="506" name="Oval 51"/>
          <p:cNvSpPr/>
          <p:nvPr/>
        </p:nvSpPr>
        <p:spPr>
          <a:xfrm>
            <a:off x="5447436" y="3459662"/>
            <a:ext cx="442801" cy="441579"/>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507" name="Oval 52"/>
          <p:cNvSpPr/>
          <p:nvPr/>
        </p:nvSpPr>
        <p:spPr>
          <a:xfrm>
            <a:off x="2805702" y="2528883"/>
            <a:ext cx="846005" cy="846005"/>
          </a:xfrm>
          <a:prstGeom prst="ellipse">
            <a:avLst/>
          </a:prstGeom>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508" name="Oval 53"/>
          <p:cNvSpPr/>
          <p:nvPr/>
        </p:nvSpPr>
        <p:spPr>
          <a:xfrm>
            <a:off x="2923719" y="2643758"/>
            <a:ext cx="609976" cy="608400"/>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509" name="Rectangle 36"/>
          <p:cNvSpPr txBox="1"/>
          <p:nvPr/>
        </p:nvSpPr>
        <p:spPr>
          <a:xfrm>
            <a:off x="3895719" y="124763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510" name="Rectangle 37"/>
          <p:cNvSpPr txBox="1"/>
          <p:nvPr/>
        </p:nvSpPr>
        <p:spPr>
          <a:xfrm>
            <a:off x="6329610" y="198050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511" name="Rectangle 54"/>
          <p:cNvSpPr txBox="1"/>
          <p:nvPr/>
        </p:nvSpPr>
        <p:spPr>
          <a:xfrm>
            <a:off x="5415045" y="88264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512" name="Oval 55"/>
          <p:cNvSpPr/>
          <p:nvPr/>
        </p:nvSpPr>
        <p:spPr>
          <a:xfrm>
            <a:off x="4021547" y="1370002"/>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13" name="Oval 56"/>
          <p:cNvSpPr/>
          <p:nvPr/>
        </p:nvSpPr>
        <p:spPr>
          <a:xfrm>
            <a:off x="5534445" y="975127"/>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14" name="Oval 57"/>
          <p:cNvSpPr/>
          <p:nvPr/>
        </p:nvSpPr>
        <p:spPr>
          <a:xfrm>
            <a:off x="6454788" y="208438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15" name="Oval 58"/>
          <p:cNvSpPr/>
          <p:nvPr/>
        </p:nvSpPr>
        <p:spPr>
          <a:xfrm>
            <a:off x="4025896" y="1391055"/>
            <a:ext cx="252005" cy="252005"/>
          </a:xfrm>
          <a:prstGeom prst="ellipse">
            <a:avLst/>
          </a:prstGeom>
          <a:ln w="38100">
            <a:solidFill>
              <a:srgbClr val="BFBFBF"/>
            </a:solidFill>
          </a:ln>
        </p:spPr>
        <p:txBody>
          <a:bodyPr lIns="45718" tIns="45718" rIns="45718" bIns="45718" anchor="ctr"/>
          <a:lstStyle/>
          <a:p>
            <a:pPr algn="ctr">
              <a:defRPr>
                <a:latin typeface="+mn-lt"/>
                <a:ea typeface="+mn-ea"/>
                <a:cs typeface="+mn-cs"/>
                <a:sym typeface="Calibri"/>
              </a:defRPr>
            </a:pPr>
            <a:endParaRPr/>
          </a:p>
        </p:txBody>
      </p:sp>
      <p:sp>
        <p:nvSpPr>
          <p:cNvPr id="516" name="Oval 59"/>
          <p:cNvSpPr/>
          <p:nvPr/>
        </p:nvSpPr>
        <p:spPr>
          <a:xfrm>
            <a:off x="5538794" y="996179"/>
            <a:ext cx="252005" cy="252005"/>
          </a:xfrm>
          <a:prstGeom prst="ellipse">
            <a:avLst/>
          </a:prstGeom>
          <a:ln w="38100">
            <a:solidFill>
              <a:srgbClr val="BFBFBF"/>
            </a:solidFill>
          </a:ln>
        </p:spPr>
        <p:txBody>
          <a:bodyPr lIns="45718" tIns="45718" rIns="45718" bIns="45718" anchor="ctr"/>
          <a:lstStyle/>
          <a:p>
            <a:pPr algn="ctr">
              <a:defRPr>
                <a:latin typeface="+mn-lt"/>
                <a:ea typeface="+mn-ea"/>
                <a:cs typeface="+mn-cs"/>
                <a:sym typeface="Calibri"/>
              </a:defRPr>
            </a:pPr>
            <a:endParaRPr/>
          </a:p>
        </p:txBody>
      </p:sp>
      <p:sp>
        <p:nvSpPr>
          <p:cNvPr id="517" name="Oval 60"/>
          <p:cNvSpPr/>
          <p:nvPr/>
        </p:nvSpPr>
        <p:spPr>
          <a:xfrm>
            <a:off x="6459134" y="2105436"/>
            <a:ext cx="252005" cy="252005"/>
          </a:xfrm>
          <a:prstGeom prst="ellipse">
            <a:avLst/>
          </a:prstGeom>
          <a:ln w="38100">
            <a:solidFill>
              <a:srgbClr val="BFBFBF"/>
            </a:solidFill>
          </a:ln>
        </p:spPr>
        <p:txBody>
          <a:bodyPr lIns="45718" tIns="45718" rIns="45718" bIns="45718" anchor="ctr"/>
          <a:lstStyle/>
          <a:p>
            <a:pPr algn="ctr">
              <a:defRPr>
                <a:latin typeface="+mn-lt"/>
                <a:ea typeface="+mn-ea"/>
                <a:cs typeface="+mn-cs"/>
                <a:sym typeface="Calibri"/>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510"/>
                                        </p:tgtEl>
                                        <p:attrNameLst>
                                          <p:attrName>style.visibility</p:attrName>
                                        </p:attrNameLst>
                                      </p:cBhvr>
                                      <p:to>
                                        <p:strVal val="visible"/>
                                      </p:to>
                                    </p:set>
                                    <p:animEffect transition="in" filter="dissolve">
                                      <p:cBhvr>
                                        <p:cTn id="7" dur="1000"/>
                                        <p:tgtEl>
                                          <p:spTgt spid="510"/>
                                        </p:tgtEl>
                                      </p:cBhvr>
                                    </p:animEffect>
                                  </p:childTnLst>
                                </p:cTn>
                              </p:par>
                            </p:childTnLst>
                          </p:cTn>
                        </p:par>
                        <p:par>
                          <p:cTn id="8" fill="hold">
                            <p:stCondLst>
                              <p:cond delay="1000"/>
                            </p:stCondLst>
                            <p:childTnLst>
                              <p:par>
                                <p:cTn id="9" presetID="9" presetClass="entr" fill="hold" grpId="2" nodeType="afterEffect">
                                  <p:stCondLst>
                                    <p:cond delay="0"/>
                                  </p:stCondLst>
                                  <p:iterate>
                                    <p:tmAbs val="0"/>
                                  </p:iterate>
                                  <p:childTnLst>
                                    <p:set>
                                      <p:cBhvr>
                                        <p:cTn id="10" fill="hold"/>
                                        <p:tgtEl>
                                          <p:spTgt spid="511"/>
                                        </p:tgtEl>
                                        <p:attrNameLst>
                                          <p:attrName>style.visibility</p:attrName>
                                        </p:attrNameLst>
                                      </p:cBhvr>
                                      <p:to>
                                        <p:strVal val="visible"/>
                                      </p:to>
                                    </p:set>
                                    <p:animEffect transition="in" filter="dissolve">
                                      <p:cBhvr>
                                        <p:cTn id="11" dur="1000"/>
                                        <p:tgtEl>
                                          <p:spTgt spid="511"/>
                                        </p:tgtEl>
                                      </p:cBhvr>
                                    </p:animEffect>
                                  </p:childTnLst>
                                </p:cTn>
                              </p:par>
                            </p:childTnLst>
                          </p:cTn>
                        </p:par>
                        <p:par>
                          <p:cTn id="12" fill="hold">
                            <p:stCondLst>
                              <p:cond delay="2000"/>
                            </p:stCondLst>
                            <p:childTnLst>
                              <p:par>
                                <p:cTn id="13" presetID="9" presetClass="entr" fill="hold" grpId="3" nodeType="afterEffect">
                                  <p:stCondLst>
                                    <p:cond delay="0"/>
                                  </p:stCondLst>
                                  <p:iterate>
                                    <p:tmAbs val="0"/>
                                  </p:iterate>
                                  <p:childTnLst>
                                    <p:set>
                                      <p:cBhvr>
                                        <p:cTn id="14" fill="hold"/>
                                        <p:tgtEl>
                                          <p:spTgt spid="509"/>
                                        </p:tgtEl>
                                        <p:attrNameLst>
                                          <p:attrName>style.visibility</p:attrName>
                                        </p:attrNameLst>
                                      </p:cBhvr>
                                      <p:to>
                                        <p:strVal val="visible"/>
                                      </p:to>
                                    </p:set>
                                    <p:animEffect transition="in" filter="dissolve">
                                      <p:cBhvr>
                                        <p:cTn id="15" dur="1000"/>
                                        <p:tgtEl>
                                          <p:spTgt spid="509"/>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4" nodeType="clickEffect">
                                  <p:stCondLst>
                                    <p:cond delay="0"/>
                                  </p:stCondLst>
                                  <p:iterate>
                                    <p:tmAbs val="0"/>
                                  </p:iterate>
                                  <p:childTnLst>
                                    <p:set>
                                      <p:cBhvr>
                                        <p:cTn id="19" fill="hold"/>
                                        <p:tgtEl>
                                          <p:spTgt spid="493"/>
                                        </p:tgtEl>
                                        <p:attrNameLst>
                                          <p:attrName>style.visibility</p:attrName>
                                        </p:attrNameLst>
                                      </p:cBhvr>
                                      <p:to>
                                        <p:strVal val="visible"/>
                                      </p:to>
                                    </p:set>
                                    <p:anim calcmode="lin" valueType="num">
                                      <p:cBhvr>
                                        <p:cTn id="20" dur="500" fill="hold"/>
                                        <p:tgtEl>
                                          <p:spTgt spid="493"/>
                                        </p:tgtEl>
                                        <p:attrNameLst>
                                          <p:attrName>ppt_w</p:attrName>
                                        </p:attrNameLst>
                                      </p:cBhvr>
                                      <p:tavLst>
                                        <p:tav tm="0">
                                          <p:val>
                                            <p:fltVal val="0"/>
                                          </p:val>
                                        </p:tav>
                                        <p:tav tm="100000">
                                          <p:val>
                                            <p:strVal val="#ppt_w"/>
                                          </p:val>
                                        </p:tav>
                                      </p:tavLst>
                                    </p:anim>
                                    <p:anim calcmode="lin" valueType="num">
                                      <p:cBhvr>
                                        <p:cTn id="21" dur="500" fill="hold"/>
                                        <p:tgtEl>
                                          <p:spTgt spid="493"/>
                                        </p:tgtEl>
                                        <p:attrNameLst>
                                          <p:attrName>ppt_h</p:attrName>
                                        </p:attrNameLst>
                                      </p:cBhvr>
                                      <p:tavLst>
                                        <p:tav tm="0">
                                          <p:val>
                                            <p:fltVal val="0"/>
                                          </p:val>
                                        </p:tav>
                                        <p:tav tm="100000">
                                          <p:val>
                                            <p:strVal val="#ppt_h"/>
                                          </p:val>
                                        </p:tav>
                                      </p:tavLst>
                                    </p:anim>
                                  </p:childTnLst>
                                </p:cTn>
                              </p:par>
                            </p:childTnLst>
                          </p:cTn>
                        </p:par>
                        <p:par>
                          <p:cTn id="22" fill="hold">
                            <p:stCondLst>
                              <p:cond delay="500"/>
                            </p:stCondLst>
                            <p:childTnLst>
                              <p:par>
                                <p:cTn id="23" presetID="23" presetClass="entr" presetSubtype="16" fill="hold" grpId="5" nodeType="afterEffect">
                                  <p:stCondLst>
                                    <p:cond delay="0"/>
                                  </p:stCondLst>
                                  <p:iterate>
                                    <p:tmAbs val="0"/>
                                  </p:iterate>
                                  <p:childTnLst>
                                    <p:set>
                                      <p:cBhvr>
                                        <p:cTn id="24" fill="hold"/>
                                        <p:tgtEl>
                                          <p:spTgt spid="494"/>
                                        </p:tgtEl>
                                        <p:attrNameLst>
                                          <p:attrName>style.visibility</p:attrName>
                                        </p:attrNameLst>
                                      </p:cBhvr>
                                      <p:to>
                                        <p:strVal val="visible"/>
                                      </p:to>
                                    </p:set>
                                    <p:anim calcmode="lin" valueType="num">
                                      <p:cBhvr>
                                        <p:cTn id="25" dur="500" fill="hold"/>
                                        <p:tgtEl>
                                          <p:spTgt spid="494"/>
                                        </p:tgtEl>
                                        <p:attrNameLst>
                                          <p:attrName>ppt_w</p:attrName>
                                        </p:attrNameLst>
                                      </p:cBhvr>
                                      <p:tavLst>
                                        <p:tav tm="0">
                                          <p:val>
                                            <p:fltVal val="0"/>
                                          </p:val>
                                        </p:tav>
                                        <p:tav tm="100000">
                                          <p:val>
                                            <p:strVal val="#ppt_w"/>
                                          </p:val>
                                        </p:tav>
                                      </p:tavLst>
                                    </p:anim>
                                    <p:anim calcmode="lin" valueType="num">
                                      <p:cBhvr>
                                        <p:cTn id="26" dur="500" fill="hold"/>
                                        <p:tgtEl>
                                          <p:spTgt spid="494"/>
                                        </p:tgtEl>
                                        <p:attrNameLst>
                                          <p:attrName>ppt_h</p:attrName>
                                        </p:attrNameLst>
                                      </p:cBhvr>
                                      <p:tavLst>
                                        <p:tav tm="0">
                                          <p:val>
                                            <p:fltVal val="0"/>
                                          </p:val>
                                        </p:tav>
                                        <p:tav tm="100000">
                                          <p:val>
                                            <p:strVal val="#ppt_h"/>
                                          </p:val>
                                        </p:tav>
                                      </p:tavLst>
                                    </p:anim>
                                  </p:childTnLst>
                                </p:cTn>
                              </p:par>
                            </p:childTnLst>
                          </p:cTn>
                        </p:par>
                        <p:par>
                          <p:cTn id="27" fill="hold">
                            <p:stCondLst>
                              <p:cond delay="1000"/>
                            </p:stCondLst>
                            <p:childTnLst>
                              <p:par>
                                <p:cTn id="28" presetID="23" presetClass="entr" presetSubtype="16" fill="hold" grpId="6" nodeType="afterEffect">
                                  <p:stCondLst>
                                    <p:cond delay="0"/>
                                  </p:stCondLst>
                                  <p:iterate>
                                    <p:tmAbs val="0"/>
                                  </p:iterate>
                                  <p:childTnLst>
                                    <p:set>
                                      <p:cBhvr>
                                        <p:cTn id="29" fill="hold"/>
                                        <p:tgtEl>
                                          <p:spTgt spid="498"/>
                                        </p:tgtEl>
                                        <p:attrNameLst>
                                          <p:attrName>style.visibility</p:attrName>
                                        </p:attrNameLst>
                                      </p:cBhvr>
                                      <p:to>
                                        <p:strVal val="visible"/>
                                      </p:to>
                                    </p:set>
                                    <p:anim calcmode="lin" valueType="num">
                                      <p:cBhvr>
                                        <p:cTn id="30" dur="500" fill="hold"/>
                                        <p:tgtEl>
                                          <p:spTgt spid="498"/>
                                        </p:tgtEl>
                                        <p:attrNameLst>
                                          <p:attrName>ppt_w</p:attrName>
                                        </p:attrNameLst>
                                      </p:cBhvr>
                                      <p:tavLst>
                                        <p:tav tm="0">
                                          <p:val>
                                            <p:fltVal val="0"/>
                                          </p:val>
                                        </p:tav>
                                        <p:tav tm="100000">
                                          <p:val>
                                            <p:strVal val="#ppt_w"/>
                                          </p:val>
                                        </p:tav>
                                      </p:tavLst>
                                    </p:anim>
                                    <p:anim calcmode="lin" valueType="num">
                                      <p:cBhvr>
                                        <p:cTn id="31" dur="500" fill="hold"/>
                                        <p:tgtEl>
                                          <p:spTgt spid="498"/>
                                        </p:tgtEl>
                                        <p:attrNameLst>
                                          <p:attrName>ppt_h</p:attrName>
                                        </p:attrNameLst>
                                      </p:cBhvr>
                                      <p:tavLst>
                                        <p:tav tm="0">
                                          <p:val>
                                            <p:fltVal val="0"/>
                                          </p:val>
                                        </p:tav>
                                        <p:tav tm="100000">
                                          <p:val>
                                            <p:strVal val="#ppt_h"/>
                                          </p:val>
                                        </p:tav>
                                      </p:tavLst>
                                    </p:anim>
                                  </p:childTnLst>
                                </p:cTn>
                              </p:par>
                            </p:childTnLst>
                          </p:cTn>
                        </p:par>
                        <p:par>
                          <p:cTn id="32" fill="hold">
                            <p:stCondLst>
                              <p:cond delay="1500"/>
                            </p:stCondLst>
                            <p:childTnLst>
                              <p:par>
                                <p:cTn id="33" presetID="23" presetClass="entr" presetSubtype="16" fill="hold" grpId="7" nodeType="afterEffect">
                                  <p:stCondLst>
                                    <p:cond delay="0"/>
                                  </p:stCondLst>
                                  <p:iterate>
                                    <p:tmAbs val="0"/>
                                  </p:iterate>
                                  <p:childTnLst>
                                    <p:set>
                                      <p:cBhvr>
                                        <p:cTn id="34" fill="hold"/>
                                        <p:tgtEl>
                                          <p:spTgt spid="495"/>
                                        </p:tgtEl>
                                        <p:attrNameLst>
                                          <p:attrName>style.visibility</p:attrName>
                                        </p:attrNameLst>
                                      </p:cBhvr>
                                      <p:to>
                                        <p:strVal val="visible"/>
                                      </p:to>
                                    </p:set>
                                    <p:anim calcmode="lin" valueType="num">
                                      <p:cBhvr>
                                        <p:cTn id="35" dur="500" fill="hold"/>
                                        <p:tgtEl>
                                          <p:spTgt spid="495"/>
                                        </p:tgtEl>
                                        <p:attrNameLst>
                                          <p:attrName>ppt_w</p:attrName>
                                        </p:attrNameLst>
                                      </p:cBhvr>
                                      <p:tavLst>
                                        <p:tav tm="0">
                                          <p:val>
                                            <p:fltVal val="0"/>
                                          </p:val>
                                        </p:tav>
                                        <p:tav tm="100000">
                                          <p:val>
                                            <p:strVal val="#ppt_w"/>
                                          </p:val>
                                        </p:tav>
                                      </p:tavLst>
                                    </p:anim>
                                    <p:anim calcmode="lin" valueType="num">
                                      <p:cBhvr>
                                        <p:cTn id="36" dur="500" fill="hold"/>
                                        <p:tgtEl>
                                          <p:spTgt spid="495"/>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23" presetClass="entr" presetSubtype="16" fill="hold" grpId="8" nodeType="afterEffect">
                                  <p:stCondLst>
                                    <p:cond delay="0"/>
                                  </p:stCondLst>
                                  <p:iterate>
                                    <p:tmAbs val="0"/>
                                  </p:iterate>
                                  <p:childTnLst>
                                    <p:set>
                                      <p:cBhvr>
                                        <p:cTn id="39" fill="hold"/>
                                        <p:tgtEl>
                                          <p:spTgt spid="496"/>
                                        </p:tgtEl>
                                        <p:attrNameLst>
                                          <p:attrName>style.visibility</p:attrName>
                                        </p:attrNameLst>
                                      </p:cBhvr>
                                      <p:to>
                                        <p:strVal val="visible"/>
                                      </p:to>
                                    </p:set>
                                    <p:anim calcmode="lin" valueType="num">
                                      <p:cBhvr>
                                        <p:cTn id="40" dur="500" fill="hold"/>
                                        <p:tgtEl>
                                          <p:spTgt spid="496"/>
                                        </p:tgtEl>
                                        <p:attrNameLst>
                                          <p:attrName>ppt_w</p:attrName>
                                        </p:attrNameLst>
                                      </p:cBhvr>
                                      <p:tavLst>
                                        <p:tav tm="0">
                                          <p:val>
                                            <p:fltVal val="0"/>
                                          </p:val>
                                        </p:tav>
                                        <p:tav tm="100000">
                                          <p:val>
                                            <p:strVal val="#ppt_w"/>
                                          </p:val>
                                        </p:tav>
                                      </p:tavLst>
                                    </p:anim>
                                    <p:anim calcmode="lin" valueType="num">
                                      <p:cBhvr>
                                        <p:cTn id="41" dur="500" fill="hold"/>
                                        <p:tgtEl>
                                          <p:spTgt spid="496"/>
                                        </p:tgtEl>
                                        <p:attrNameLst>
                                          <p:attrName>ppt_h</p:attrName>
                                        </p:attrNameLst>
                                      </p:cBhvr>
                                      <p:tavLst>
                                        <p:tav tm="0">
                                          <p:val>
                                            <p:fltVal val="0"/>
                                          </p:val>
                                        </p:tav>
                                        <p:tav tm="100000">
                                          <p:val>
                                            <p:strVal val="#ppt_h"/>
                                          </p:val>
                                        </p:tav>
                                      </p:tavLst>
                                    </p:anim>
                                  </p:childTnLst>
                                </p:cTn>
                              </p:par>
                            </p:childTnLst>
                          </p:cTn>
                        </p:par>
                        <p:par>
                          <p:cTn id="42" fill="hold">
                            <p:stCondLst>
                              <p:cond delay="2500"/>
                            </p:stCondLst>
                            <p:childTnLst>
                              <p:par>
                                <p:cTn id="43" presetID="23" presetClass="entr" presetSubtype="16" fill="hold" grpId="9" nodeType="afterEffect">
                                  <p:stCondLst>
                                    <p:cond delay="0"/>
                                  </p:stCondLst>
                                  <p:iterate>
                                    <p:tmAbs val="0"/>
                                  </p:iterate>
                                  <p:childTnLst>
                                    <p:set>
                                      <p:cBhvr>
                                        <p:cTn id="44" fill="hold"/>
                                        <p:tgtEl>
                                          <p:spTgt spid="497"/>
                                        </p:tgtEl>
                                        <p:attrNameLst>
                                          <p:attrName>style.visibility</p:attrName>
                                        </p:attrNameLst>
                                      </p:cBhvr>
                                      <p:to>
                                        <p:strVal val="visible"/>
                                      </p:to>
                                    </p:set>
                                    <p:anim calcmode="lin" valueType="num">
                                      <p:cBhvr>
                                        <p:cTn id="45" dur="500" fill="hold"/>
                                        <p:tgtEl>
                                          <p:spTgt spid="497"/>
                                        </p:tgtEl>
                                        <p:attrNameLst>
                                          <p:attrName>ppt_w</p:attrName>
                                        </p:attrNameLst>
                                      </p:cBhvr>
                                      <p:tavLst>
                                        <p:tav tm="0">
                                          <p:val>
                                            <p:fltVal val="0"/>
                                          </p:val>
                                        </p:tav>
                                        <p:tav tm="100000">
                                          <p:val>
                                            <p:strVal val="#ppt_w"/>
                                          </p:val>
                                        </p:tav>
                                      </p:tavLst>
                                    </p:anim>
                                    <p:anim calcmode="lin" valueType="num">
                                      <p:cBhvr>
                                        <p:cTn id="46" dur="500" fill="hold"/>
                                        <p:tgtEl>
                                          <p:spTgt spid="497"/>
                                        </p:tgtEl>
                                        <p:attrNameLst>
                                          <p:attrName>ppt_h</p:attrName>
                                        </p:attrNameLst>
                                      </p:cBhvr>
                                      <p:tavLst>
                                        <p:tav tm="0">
                                          <p:val>
                                            <p:fltVal val="0"/>
                                          </p:val>
                                        </p:tav>
                                        <p:tav tm="100000">
                                          <p:val>
                                            <p:strVal val="#ppt_h"/>
                                          </p:val>
                                        </p:tav>
                                      </p:tavLst>
                                    </p:anim>
                                  </p:childTnLst>
                                </p:cTn>
                              </p:par>
                            </p:childTnLst>
                          </p:cTn>
                        </p:par>
                        <p:par>
                          <p:cTn id="47" fill="hold">
                            <p:stCondLst>
                              <p:cond delay="3000"/>
                            </p:stCondLst>
                            <p:childTnLst>
                              <p:par>
                                <p:cTn id="48" presetID="23" presetClass="entr" presetSubtype="16" fill="hold" grpId="10" nodeType="afterEffect">
                                  <p:stCondLst>
                                    <p:cond delay="0"/>
                                  </p:stCondLst>
                                  <p:iterate>
                                    <p:tmAbs val="0"/>
                                  </p:iterate>
                                  <p:childTnLst>
                                    <p:set>
                                      <p:cBhvr>
                                        <p:cTn id="49" fill="hold"/>
                                        <p:tgtEl>
                                          <p:spTgt spid="483"/>
                                        </p:tgtEl>
                                        <p:attrNameLst>
                                          <p:attrName>style.visibility</p:attrName>
                                        </p:attrNameLst>
                                      </p:cBhvr>
                                      <p:to>
                                        <p:strVal val="visible"/>
                                      </p:to>
                                    </p:set>
                                    <p:anim calcmode="lin" valueType="num">
                                      <p:cBhvr>
                                        <p:cTn id="50" dur="500" fill="hold"/>
                                        <p:tgtEl>
                                          <p:spTgt spid="483"/>
                                        </p:tgtEl>
                                        <p:attrNameLst>
                                          <p:attrName>ppt_w</p:attrName>
                                        </p:attrNameLst>
                                      </p:cBhvr>
                                      <p:tavLst>
                                        <p:tav tm="0">
                                          <p:val>
                                            <p:fltVal val="0"/>
                                          </p:val>
                                        </p:tav>
                                        <p:tav tm="100000">
                                          <p:val>
                                            <p:strVal val="#ppt_w"/>
                                          </p:val>
                                        </p:tav>
                                      </p:tavLst>
                                    </p:anim>
                                    <p:anim calcmode="lin" valueType="num">
                                      <p:cBhvr>
                                        <p:cTn id="51" dur="500" fill="hold"/>
                                        <p:tgtEl>
                                          <p:spTgt spid="483"/>
                                        </p:tgtEl>
                                        <p:attrNameLst>
                                          <p:attrName>ppt_h</p:attrName>
                                        </p:attrNameLst>
                                      </p:cBhvr>
                                      <p:tavLst>
                                        <p:tav tm="0">
                                          <p:val>
                                            <p:fltVal val="0"/>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23" presetClass="entr" presetSubtype="16" fill="hold" grpId="11" nodeType="clickEffect">
                                  <p:stCondLst>
                                    <p:cond delay="0"/>
                                  </p:stCondLst>
                                  <p:iterate>
                                    <p:tmAbs val="0"/>
                                  </p:iterate>
                                  <p:childTnLst>
                                    <p:set>
                                      <p:cBhvr>
                                        <p:cTn id="55" fill="hold"/>
                                        <p:tgtEl>
                                          <p:spTgt spid="468"/>
                                        </p:tgtEl>
                                        <p:attrNameLst>
                                          <p:attrName>style.visibility</p:attrName>
                                        </p:attrNameLst>
                                      </p:cBhvr>
                                      <p:to>
                                        <p:strVal val="visible"/>
                                      </p:to>
                                    </p:set>
                                    <p:anim calcmode="lin" valueType="num">
                                      <p:cBhvr>
                                        <p:cTn id="56" dur="500" fill="hold"/>
                                        <p:tgtEl>
                                          <p:spTgt spid="468"/>
                                        </p:tgtEl>
                                        <p:attrNameLst>
                                          <p:attrName>ppt_w</p:attrName>
                                        </p:attrNameLst>
                                      </p:cBhvr>
                                      <p:tavLst>
                                        <p:tav tm="0">
                                          <p:val>
                                            <p:fltVal val="0"/>
                                          </p:val>
                                        </p:tav>
                                        <p:tav tm="100000">
                                          <p:val>
                                            <p:strVal val="#ppt_w"/>
                                          </p:val>
                                        </p:tav>
                                      </p:tavLst>
                                    </p:anim>
                                    <p:anim calcmode="lin" valueType="num">
                                      <p:cBhvr>
                                        <p:cTn id="57" dur="500" fill="hold"/>
                                        <p:tgtEl>
                                          <p:spTgt spid="468"/>
                                        </p:tgtEl>
                                        <p:attrNameLst>
                                          <p:attrName>ppt_h</p:attrName>
                                        </p:attrNameLst>
                                      </p:cBhvr>
                                      <p:tavLst>
                                        <p:tav tm="0">
                                          <p:val>
                                            <p:fltVal val="0"/>
                                          </p:val>
                                        </p:tav>
                                        <p:tav tm="100000">
                                          <p:val>
                                            <p:strVal val="#ppt_h"/>
                                          </p:val>
                                        </p:tav>
                                      </p:tavLst>
                                    </p:anim>
                                  </p:childTnLst>
                                </p:cTn>
                              </p:par>
                            </p:childTnLst>
                          </p:cTn>
                        </p:par>
                        <p:par>
                          <p:cTn id="58" fill="hold">
                            <p:stCondLst>
                              <p:cond delay="500"/>
                            </p:stCondLst>
                            <p:childTnLst>
                              <p:par>
                                <p:cTn id="59" presetID="23" presetClass="entr" presetSubtype="16" fill="hold" grpId="12" nodeType="afterEffect">
                                  <p:stCondLst>
                                    <p:cond delay="0"/>
                                  </p:stCondLst>
                                  <p:iterate>
                                    <p:tmAbs val="0"/>
                                  </p:iterate>
                                  <p:childTnLst>
                                    <p:set>
                                      <p:cBhvr>
                                        <p:cTn id="60" fill="hold"/>
                                        <p:tgtEl>
                                          <p:spTgt spid="499"/>
                                        </p:tgtEl>
                                        <p:attrNameLst>
                                          <p:attrName>style.visibility</p:attrName>
                                        </p:attrNameLst>
                                      </p:cBhvr>
                                      <p:to>
                                        <p:strVal val="visible"/>
                                      </p:to>
                                    </p:set>
                                    <p:anim calcmode="lin" valueType="num">
                                      <p:cBhvr>
                                        <p:cTn id="61" dur="500" fill="hold"/>
                                        <p:tgtEl>
                                          <p:spTgt spid="499"/>
                                        </p:tgtEl>
                                        <p:attrNameLst>
                                          <p:attrName>ppt_w</p:attrName>
                                        </p:attrNameLst>
                                      </p:cBhvr>
                                      <p:tavLst>
                                        <p:tav tm="0">
                                          <p:val>
                                            <p:fltVal val="0"/>
                                          </p:val>
                                        </p:tav>
                                        <p:tav tm="100000">
                                          <p:val>
                                            <p:strVal val="#ppt_w"/>
                                          </p:val>
                                        </p:tav>
                                      </p:tavLst>
                                    </p:anim>
                                    <p:anim calcmode="lin" valueType="num">
                                      <p:cBhvr>
                                        <p:cTn id="62" dur="500" fill="hold"/>
                                        <p:tgtEl>
                                          <p:spTgt spid="499"/>
                                        </p:tgtEl>
                                        <p:attrNameLst>
                                          <p:attrName>ppt_h</p:attrName>
                                        </p:attrNameLst>
                                      </p:cBhvr>
                                      <p:tavLst>
                                        <p:tav tm="0">
                                          <p:val>
                                            <p:fltVal val="0"/>
                                          </p:val>
                                        </p:tav>
                                        <p:tav tm="100000">
                                          <p:val>
                                            <p:strVal val="#ppt_h"/>
                                          </p:val>
                                        </p:tav>
                                      </p:tavLst>
                                    </p:anim>
                                  </p:childTnLst>
                                </p:cTn>
                              </p:par>
                            </p:childTnLst>
                          </p:cTn>
                        </p:par>
                        <p:par>
                          <p:cTn id="63" fill="hold">
                            <p:stCondLst>
                              <p:cond delay="1000"/>
                            </p:stCondLst>
                            <p:childTnLst>
                              <p:par>
                                <p:cTn id="64" presetID="23" presetClass="entr" presetSubtype="16" fill="hold" grpId="13" nodeType="afterEffect">
                                  <p:stCondLst>
                                    <p:cond delay="0"/>
                                  </p:stCondLst>
                                  <p:iterate>
                                    <p:tmAbs val="0"/>
                                  </p:iterate>
                                  <p:childTnLst>
                                    <p:set>
                                      <p:cBhvr>
                                        <p:cTn id="65" fill="hold"/>
                                        <p:tgtEl>
                                          <p:spTgt spid="500"/>
                                        </p:tgtEl>
                                        <p:attrNameLst>
                                          <p:attrName>style.visibility</p:attrName>
                                        </p:attrNameLst>
                                      </p:cBhvr>
                                      <p:to>
                                        <p:strVal val="visible"/>
                                      </p:to>
                                    </p:set>
                                    <p:anim calcmode="lin" valueType="num">
                                      <p:cBhvr>
                                        <p:cTn id="66" dur="500" fill="hold"/>
                                        <p:tgtEl>
                                          <p:spTgt spid="500"/>
                                        </p:tgtEl>
                                        <p:attrNameLst>
                                          <p:attrName>ppt_w</p:attrName>
                                        </p:attrNameLst>
                                      </p:cBhvr>
                                      <p:tavLst>
                                        <p:tav tm="0">
                                          <p:val>
                                            <p:fltVal val="0"/>
                                          </p:val>
                                        </p:tav>
                                        <p:tav tm="100000">
                                          <p:val>
                                            <p:strVal val="#ppt_w"/>
                                          </p:val>
                                        </p:tav>
                                      </p:tavLst>
                                    </p:anim>
                                    <p:anim calcmode="lin" valueType="num">
                                      <p:cBhvr>
                                        <p:cTn id="67" dur="500" fill="hold"/>
                                        <p:tgtEl>
                                          <p:spTgt spid="500"/>
                                        </p:tgtEl>
                                        <p:attrNameLst>
                                          <p:attrName>ppt_h</p:attrName>
                                        </p:attrNameLst>
                                      </p:cBhvr>
                                      <p:tavLst>
                                        <p:tav tm="0">
                                          <p:val>
                                            <p:fltVal val="0"/>
                                          </p:val>
                                        </p:tav>
                                        <p:tav tm="100000">
                                          <p:val>
                                            <p:strVal val="#ppt_h"/>
                                          </p:val>
                                        </p:tav>
                                      </p:tavLst>
                                    </p:anim>
                                  </p:childTnLst>
                                </p:cTn>
                              </p:par>
                            </p:childTnLst>
                          </p:cTn>
                        </p:par>
                        <p:par>
                          <p:cTn id="68" fill="hold">
                            <p:stCondLst>
                              <p:cond delay="1500"/>
                            </p:stCondLst>
                            <p:childTnLst>
                              <p:par>
                                <p:cTn id="69" presetID="23" presetClass="entr" presetSubtype="16" fill="hold" grpId="14" nodeType="afterEffect">
                                  <p:stCondLst>
                                    <p:cond delay="0"/>
                                  </p:stCondLst>
                                  <p:iterate>
                                    <p:tmAbs val="0"/>
                                  </p:iterate>
                                  <p:childTnLst>
                                    <p:set>
                                      <p:cBhvr>
                                        <p:cTn id="70" fill="hold"/>
                                        <p:tgtEl>
                                          <p:spTgt spid="501"/>
                                        </p:tgtEl>
                                        <p:attrNameLst>
                                          <p:attrName>style.visibility</p:attrName>
                                        </p:attrNameLst>
                                      </p:cBhvr>
                                      <p:to>
                                        <p:strVal val="visible"/>
                                      </p:to>
                                    </p:set>
                                    <p:anim calcmode="lin" valueType="num">
                                      <p:cBhvr>
                                        <p:cTn id="71" dur="500" fill="hold"/>
                                        <p:tgtEl>
                                          <p:spTgt spid="501"/>
                                        </p:tgtEl>
                                        <p:attrNameLst>
                                          <p:attrName>ppt_w</p:attrName>
                                        </p:attrNameLst>
                                      </p:cBhvr>
                                      <p:tavLst>
                                        <p:tav tm="0">
                                          <p:val>
                                            <p:fltVal val="0"/>
                                          </p:val>
                                        </p:tav>
                                        <p:tav tm="100000">
                                          <p:val>
                                            <p:strVal val="#ppt_w"/>
                                          </p:val>
                                        </p:tav>
                                      </p:tavLst>
                                    </p:anim>
                                    <p:anim calcmode="lin" valueType="num">
                                      <p:cBhvr>
                                        <p:cTn id="72" dur="500" fill="hold"/>
                                        <p:tgtEl>
                                          <p:spTgt spid="501"/>
                                        </p:tgtEl>
                                        <p:attrNameLst>
                                          <p:attrName>ppt_h</p:attrName>
                                        </p:attrNameLst>
                                      </p:cBhvr>
                                      <p:tavLst>
                                        <p:tav tm="0">
                                          <p:val>
                                            <p:fltVal val="0"/>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23" presetClass="entr" presetSubtype="16" fill="hold" grpId="15" nodeType="clickEffect">
                                  <p:stCondLst>
                                    <p:cond delay="0"/>
                                  </p:stCondLst>
                                  <p:iterate>
                                    <p:tmAbs val="0"/>
                                  </p:iterate>
                                  <p:childTnLst>
                                    <p:set>
                                      <p:cBhvr>
                                        <p:cTn id="76" fill="hold"/>
                                        <p:tgtEl>
                                          <p:spTgt spid="504"/>
                                        </p:tgtEl>
                                        <p:attrNameLst>
                                          <p:attrName>style.visibility</p:attrName>
                                        </p:attrNameLst>
                                      </p:cBhvr>
                                      <p:to>
                                        <p:strVal val="visible"/>
                                      </p:to>
                                    </p:set>
                                    <p:anim calcmode="lin" valueType="num">
                                      <p:cBhvr>
                                        <p:cTn id="77" dur="500" fill="hold"/>
                                        <p:tgtEl>
                                          <p:spTgt spid="504"/>
                                        </p:tgtEl>
                                        <p:attrNameLst>
                                          <p:attrName>ppt_w</p:attrName>
                                        </p:attrNameLst>
                                      </p:cBhvr>
                                      <p:tavLst>
                                        <p:tav tm="0">
                                          <p:val>
                                            <p:fltVal val="0"/>
                                          </p:val>
                                        </p:tav>
                                        <p:tav tm="100000">
                                          <p:val>
                                            <p:strVal val="#ppt_w"/>
                                          </p:val>
                                        </p:tav>
                                      </p:tavLst>
                                    </p:anim>
                                    <p:anim calcmode="lin" valueType="num">
                                      <p:cBhvr>
                                        <p:cTn id="78" dur="500" fill="hold"/>
                                        <p:tgtEl>
                                          <p:spTgt spid="504"/>
                                        </p:tgtEl>
                                        <p:attrNameLst>
                                          <p:attrName>ppt_h</p:attrName>
                                        </p:attrNameLst>
                                      </p:cBhvr>
                                      <p:tavLst>
                                        <p:tav tm="0">
                                          <p:val>
                                            <p:fltVal val="0"/>
                                          </p:val>
                                        </p:tav>
                                        <p:tav tm="100000">
                                          <p:val>
                                            <p:strVal val="#ppt_h"/>
                                          </p:val>
                                        </p:tav>
                                      </p:tavLst>
                                    </p:anim>
                                  </p:childTnLst>
                                </p:cTn>
                              </p:par>
                            </p:childTnLst>
                          </p:cTn>
                        </p:par>
                        <p:par>
                          <p:cTn id="79" fill="hold">
                            <p:stCondLst>
                              <p:cond delay="500"/>
                            </p:stCondLst>
                            <p:childTnLst>
                              <p:par>
                                <p:cTn id="80" presetID="23" presetClass="entr" presetSubtype="16" fill="hold" grpId="16" nodeType="afterEffect">
                                  <p:stCondLst>
                                    <p:cond delay="0"/>
                                  </p:stCondLst>
                                  <p:iterate>
                                    <p:tmAbs val="0"/>
                                  </p:iterate>
                                  <p:childTnLst>
                                    <p:set>
                                      <p:cBhvr>
                                        <p:cTn id="81" fill="hold"/>
                                        <p:tgtEl>
                                          <p:spTgt spid="502"/>
                                        </p:tgtEl>
                                        <p:attrNameLst>
                                          <p:attrName>style.visibility</p:attrName>
                                        </p:attrNameLst>
                                      </p:cBhvr>
                                      <p:to>
                                        <p:strVal val="visible"/>
                                      </p:to>
                                    </p:set>
                                    <p:anim calcmode="lin" valueType="num">
                                      <p:cBhvr>
                                        <p:cTn id="82" dur="500" fill="hold"/>
                                        <p:tgtEl>
                                          <p:spTgt spid="502"/>
                                        </p:tgtEl>
                                        <p:attrNameLst>
                                          <p:attrName>ppt_w</p:attrName>
                                        </p:attrNameLst>
                                      </p:cBhvr>
                                      <p:tavLst>
                                        <p:tav tm="0">
                                          <p:val>
                                            <p:fltVal val="0"/>
                                          </p:val>
                                        </p:tav>
                                        <p:tav tm="100000">
                                          <p:val>
                                            <p:strVal val="#ppt_w"/>
                                          </p:val>
                                        </p:tav>
                                      </p:tavLst>
                                    </p:anim>
                                    <p:anim calcmode="lin" valueType="num">
                                      <p:cBhvr>
                                        <p:cTn id="83" dur="500" fill="hold"/>
                                        <p:tgtEl>
                                          <p:spTgt spid="502"/>
                                        </p:tgtEl>
                                        <p:attrNameLst>
                                          <p:attrName>ppt_h</p:attrName>
                                        </p:attrNameLst>
                                      </p:cBhvr>
                                      <p:tavLst>
                                        <p:tav tm="0">
                                          <p:val>
                                            <p:fltVal val="0"/>
                                          </p:val>
                                        </p:tav>
                                        <p:tav tm="100000">
                                          <p:val>
                                            <p:strVal val="#ppt_h"/>
                                          </p:val>
                                        </p:tav>
                                      </p:tavLst>
                                    </p:anim>
                                  </p:childTnLst>
                                </p:cTn>
                              </p:par>
                            </p:childTnLst>
                          </p:cTn>
                        </p:par>
                        <p:par>
                          <p:cTn id="84" fill="hold">
                            <p:stCondLst>
                              <p:cond delay="1000"/>
                            </p:stCondLst>
                            <p:childTnLst>
                              <p:par>
                                <p:cTn id="85" presetID="23" presetClass="entr" presetSubtype="16" fill="hold" grpId="17" nodeType="afterEffect">
                                  <p:stCondLst>
                                    <p:cond delay="0"/>
                                  </p:stCondLst>
                                  <p:iterate>
                                    <p:tmAbs val="0"/>
                                  </p:iterate>
                                  <p:childTnLst>
                                    <p:set>
                                      <p:cBhvr>
                                        <p:cTn id="86" fill="hold"/>
                                        <p:tgtEl>
                                          <p:spTgt spid="503"/>
                                        </p:tgtEl>
                                        <p:attrNameLst>
                                          <p:attrName>style.visibility</p:attrName>
                                        </p:attrNameLst>
                                      </p:cBhvr>
                                      <p:to>
                                        <p:strVal val="visible"/>
                                      </p:to>
                                    </p:set>
                                    <p:anim calcmode="lin" valueType="num">
                                      <p:cBhvr>
                                        <p:cTn id="87" dur="500" fill="hold"/>
                                        <p:tgtEl>
                                          <p:spTgt spid="503"/>
                                        </p:tgtEl>
                                        <p:attrNameLst>
                                          <p:attrName>ppt_w</p:attrName>
                                        </p:attrNameLst>
                                      </p:cBhvr>
                                      <p:tavLst>
                                        <p:tav tm="0">
                                          <p:val>
                                            <p:fltVal val="0"/>
                                          </p:val>
                                        </p:tav>
                                        <p:tav tm="100000">
                                          <p:val>
                                            <p:strVal val="#ppt_w"/>
                                          </p:val>
                                        </p:tav>
                                      </p:tavLst>
                                    </p:anim>
                                    <p:anim calcmode="lin" valueType="num">
                                      <p:cBhvr>
                                        <p:cTn id="88" dur="500" fill="hold"/>
                                        <p:tgtEl>
                                          <p:spTgt spid="503"/>
                                        </p:tgtEl>
                                        <p:attrNameLst>
                                          <p:attrName>ppt_h</p:attrName>
                                        </p:attrNameLst>
                                      </p:cBhvr>
                                      <p:tavLst>
                                        <p:tav tm="0">
                                          <p:val>
                                            <p:fltVal val="0"/>
                                          </p:val>
                                        </p:tav>
                                        <p:tav tm="100000">
                                          <p:val>
                                            <p:strVal val="#ppt_h"/>
                                          </p:val>
                                        </p:tav>
                                      </p:tavLst>
                                    </p:anim>
                                  </p:childTnLst>
                                </p:cTn>
                              </p:par>
                            </p:childTnLst>
                          </p:cTn>
                        </p:par>
                        <p:par>
                          <p:cTn id="89" fill="hold">
                            <p:stCondLst>
                              <p:cond delay="1500"/>
                            </p:stCondLst>
                            <p:childTnLst>
                              <p:par>
                                <p:cTn id="90" presetID="23" presetClass="entr" presetSubtype="16" fill="hold" grpId="18" nodeType="afterEffect">
                                  <p:stCondLst>
                                    <p:cond delay="0"/>
                                  </p:stCondLst>
                                  <p:iterate>
                                    <p:tmAbs val="0"/>
                                  </p:iterate>
                                  <p:childTnLst>
                                    <p:set>
                                      <p:cBhvr>
                                        <p:cTn id="91" fill="hold"/>
                                        <p:tgtEl>
                                          <p:spTgt spid="471"/>
                                        </p:tgtEl>
                                        <p:attrNameLst>
                                          <p:attrName>style.visibility</p:attrName>
                                        </p:attrNameLst>
                                      </p:cBhvr>
                                      <p:to>
                                        <p:strVal val="visible"/>
                                      </p:to>
                                    </p:set>
                                    <p:anim calcmode="lin" valueType="num">
                                      <p:cBhvr>
                                        <p:cTn id="92" dur="500" fill="hold"/>
                                        <p:tgtEl>
                                          <p:spTgt spid="471"/>
                                        </p:tgtEl>
                                        <p:attrNameLst>
                                          <p:attrName>ppt_w</p:attrName>
                                        </p:attrNameLst>
                                      </p:cBhvr>
                                      <p:tavLst>
                                        <p:tav tm="0">
                                          <p:val>
                                            <p:fltVal val="0"/>
                                          </p:val>
                                        </p:tav>
                                        <p:tav tm="100000">
                                          <p:val>
                                            <p:strVal val="#ppt_w"/>
                                          </p:val>
                                        </p:tav>
                                      </p:tavLst>
                                    </p:anim>
                                    <p:anim calcmode="lin" valueType="num">
                                      <p:cBhvr>
                                        <p:cTn id="93" dur="500" fill="hold"/>
                                        <p:tgtEl>
                                          <p:spTgt spid="471"/>
                                        </p:tgtEl>
                                        <p:attrNameLst>
                                          <p:attrName>ppt_h</p:attrName>
                                        </p:attrNameLst>
                                      </p:cBhvr>
                                      <p:tavLst>
                                        <p:tav tm="0">
                                          <p:val>
                                            <p:fltVal val="0"/>
                                          </p:val>
                                        </p:tav>
                                        <p:tav tm="100000">
                                          <p:val>
                                            <p:strVal val="#ppt_h"/>
                                          </p:val>
                                        </p:tav>
                                      </p:tavLst>
                                    </p:anim>
                                  </p:childTnLst>
                                </p:cTn>
                              </p:par>
                            </p:childTnLst>
                          </p:cTn>
                        </p:par>
                      </p:childTnLst>
                    </p:cTn>
                  </p:par>
                  <p:par>
                    <p:cTn id="94" fill="hold">
                      <p:stCondLst>
                        <p:cond delay="indefinite"/>
                      </p:stCondLst>
                      <p:childTnLst>
                        <p:par>
                          <p:cTn id="95" fill="hold">
                            <p:stCondLst>
                              <p:cond delay="0"/>
                            </p:stCondLst>
                            <p:childTnLst>
                              <p:par>
                                <p:cTn id="96" presetID="23" presetClass="entr" presetSubtype="16" fill="hold" grpId="19" nodeType="clickEffect">
                                  <p:stCondLst>
                                    <p:cond delay="0"/>
                                  </p:stCondLst>
                                  <p:iterate>
                                    <p:tmAbs val="0"/>
                                  </p:iterate>
                                  <p:childTnLst>
                                    <p:set>
                                      <p:cBhvr>
                                        <p:cTn id="97" fill="hold"/>
                                        <p:tgtEl>
                                          <p:spTgt spid="474"/>
                                        </p:tgtEl>
                                        <p:attrNameLst>
                                          <p:attrName>style.visibility</p:attrName>
                                        </p:attrNameLst>
                                      </p:cBhvr>
                                      <p:to>
                                        <p:strVal val="visible"/>
                                      </p:to>
                                    </p:set>
                                    <p:anim calcmode="lin" valueType="num">
                                      <p:cBhvr>
                                        <p:cTn id="98" dur="500" fill="hold"/>
                                        <p:tgtEl>
                                          <p:spTgt spid="474"/>
                                        </p:tgtEl>
                                        <p:attrNameLst>
                                          <p:attrName>ppt_w</p:attrName>
                                        </p:attrNameLst>
                                      </p:cBhvr>
                                      <p:tavLst>
                                        <p:tav tm="0">
                                          <p:val>
                                            <p:fltVal val="0"/>
                                          </p:val>
                                        </p:tav>
                                        <p:tav tm="100000">
                                          <p:val>
                                            <p:strVal val="#ppt_w"/>
                                          </p:val>
                                        </p:tav>
                                      </p:tavLst>
                                    </p:anim>
                                    <p:anim calcmode="lin" valueType="num">
                                      <p:cBhvr>
                                        <p:cTn id="99" dur="500" fill="hold"/>
                                        <p:tgtEl>
                                          <p:spTgt spid="474"/>
                                        </p:tgtEl>
                                        <p:attrNameLst>
                                          <p:attrName>ppt_h</p:attrName>
                                        </p:attrNameLst>
                                      </p:cBhvr>
                                      <p:tavLst>
                                        <p:tav tm="0">
                                          <p:val>
                                            <p:fltVal val="0"/>
                                          </p:val>
                                        </p:tav>
                                        <p:tav tm="100000">
                                          <p:val>
                                            <p:strVal val="#ppt_h"/>
                                          </p:val>
                                        </p:tav>
                                      </p:tavLst>
                                    </p:anim>
                                  </p:childTnLst>
                                </p:cTn>
                              </p:par>
                            </p:childTnLst>
                          </p:cTn>
                        </p:par>
                        <p:par>
                          <p:cTn id="100" fill="hold">
                            <p:stCondLst>
                              <p:cond delay="500"/>
                            </p:stCondLst>
                            <p:childTnLst>
                              <p:par>
                                <p:cTn id="101" presetID="23" presetClass="entr" presetSubtype="16" fill="hold" grpId="20" nodeType="afterEffect">
                                  <p:stCondLst>
                                    <p:cond delay="0"/>
                                  </p:stCondLst>
                                  <p:iterate>
                                    <p:tmAbs val="0"/>
                                  </p:iterate>
                                  <p:childTnLst>
                                    <p:set>
                                      <p:cBhvr>
                                        <p:cTn id="102" fill="hold"/>
                                        <p:tgtEl>
                                          <p:spTgt spid="508"/>
                                        </p:tgtEl>
                                        <p:attrNameLst>
                                          <p:attrName>style.visibility</p:attrName>
                                        </p:attrNameLst>
                                      </p:cBhvr>
                                      <p:to>
                                        <p:strVal val="visible"/>
                                      </p:to>
                                    </p:set>
                                    <p:anim calcmode="lin" valueType="num">
                                      <p:cBhvr>
                                        <p:cTn id="103" dur="500" fill="hold"/>
                                        <p:tgtEl>
                                          <p:spTgt spid="508"/>
                                        </p:tgtEl>
                                        <p:attrNameLst>
                                          <p:attrName>ppt_w</p:attrName>
                                        </p:attrNameLst>
                                      </p:cBhvr>
                                      <p:tavLst>
                                        <p:tav tm="0">
                                          <p:val>
                                            <p:fltVal val="0"/>
                                          </p:val>
                                        </p:tav>
                                        <p:tav tm="100000">
                                          <p:val>
                                            <p:strVal val="#ppt_w"/>
                                          </p:val>
                                        </p:tav>
                                      </p:tavLst>
                                    </p:anim>
                                    <p:anim calcmode="lin" valueType="num">
                                      <p:cBhvr>
                                        <p:cTn id="104" dur="500" fill="hold"/>
                                        <p:tgtEl>
                                          <p:spTgt spid="508"/>
                                        </p:tgtEl>
                                        <p:attrNameLst>
                                          <p:attrName>ppt_h</p:attrName>
                                        </p:attrNameLst>
                                      </p:cBhvr>
                                      <p:tavLst>
                                        <p:tav tm="0">
                                          <p:val>
                                            <p:fltVal val="0"/>
                                          </p:val>
                                        </p:tav>
                                        <p:tav tm="100000">
                                          <p:val>
                                            <p:strVal val="#ppt_h"/>
                                          </p:val>
                                        </p:tav>
                                      </p:tavLst>
                                    </p:anim>
                                  </p:childTnLst>
                                </p:cTn>
                              </p:par>
                            </p:childTnLst>
                          </p:cTn>
                        </p:par>
                        <p:par>
                          <p:cTn id="105" fill="hold">
                            <p:stCondLst>
                              <p:cond delay="1000"/>
                            </p:stCondLst>
                            <p:childTnLst>
                              <p:par>
                                <p:cTn id="106" presetID="23" presetClass="entr" presetSubtype="16" fill="hold" grpId="21" nodeType="afterEffect">
                                  <p:stCondLst>
                                    <p:cond delay="0"/>
                                  </p:stCondLst>
                                  <p:iterate>
                                    <p:tmAbs val="0"/>
                                  </p:iterate>
                                  <p:childTnLst>
                                    <p:set>
                                      <p:cBhvr>
                                        <p:cTn id="107" fill="hold"/>
                                        <p:tgtEl>
                                          <p:spTgt spid="506"/>
                                        </p:tgtEl>
                                        <p:attrNameLst>
                                          <p:attrName>style.visibility</p:attrName>
                                        </p:attrNameLst>
                                      </p:cBhvr>
                                      <p:to>
                                        <p:strVal val="visible"/>
                                      </p:to>
                                    </p:set>
                                    <p:anim calcmode="lin" valueType="num">
                                      <p:cBhvr>
                                        <p:cTn id="108" dur="500" fill="hold"/>
                                        <p:tgtEl>
                                          <p:spTgt spid="506"/>
                                        </p:tgtEl>
                                        <p:attrNameLst>
                                          <p:attrName>ppt_w</p:attrName>
                                        </p:attrNameLst>
                                      </p:cBhvr>
                                      <p:tavLst>
                                        <p:tav tm="0">
                                          <p:val>
                                            <p:fltVal val="0"/>
                                          </p:val>
                                        </p:tav>
                                        <p:tav tm="100000">
                                          <p:val>
                                            <p:strVal val="#ppt_w"/>
                                          </p:val>
                                        </p:tav>
                                      </p:tavLst>
                                    </p:anim>
                                    <p:anim calcmode="lin" valueType="num">
                                      <p:cBhvr>
                                        <p:cTn id="109" dur="500" fill="hold"/>
                                        <p:tgtEl>
                                          <p:spTgt spid="506"/>
                                        </p:tgtEl>
                                        <p:attrNameLst>
                                          <p:attrName>ppt_h</p:attrName>
                                        </p:attrNameLst>
                                      </p:cBhvr>
                                      <p:tavLst>
                                        <p:tav tm="0">
                                          <p:val>
                                            <p:fltVal val="0"/>
                                          </p:val>
                                        </p:tav>
                                        <p:tav tm="100000">
                                          <p:val>
                                            <p:strVal val="#ppt_h"/>
                                          </p:val>
                                        </p:tav>
                                      </p:tavLst>
                                    </p:anim>
                                  </p:childTnLst>
                                </p:cTn>
                              </p:par>
                            </p:childTnLst>
                          </p:cTn>
                        </p:par>
                      </p:childTnLst>
                    </p:cTn>
                  </p:par>
                  <p:par>
                    <p:cTn id="110" fill="hold">
                      <p:stCondLst>
                        <p:cond delay="indefinite"/>
                      </p:stCondLst>
                      <p:childTnLst>
                        <p:par>
                          <p:cTn id="111" fill="hold">
                            <p:stCondLst>
                              <p:cond delay="0"/>
                            </p:stCondLst>
                            <p:childTnLst>
                              <p:par>
                                <p:cTn id="112" presetID="23" presetClass="entr" presetSubtype="16" fill="hold" grpId="22" nodeType="clickEffect">
                                  <p:stCondLst>
                                    <p:cond delay="0"/>
                                  </p:stCondLst>
                                  <p:iterate>
                                    <p:tmAbs val="0"/>
                                  </p:iterate>
                                  <p:childTnLst>
                                    <p:set>
                                      <p:cBhvr>
                                        <p:cTn id="113" fill="hold"/>
                                        <p:tgtEl>
                                          <p:spTgt spid="477"/>
                                        </p:tgtEl>
                                        <p:attrNameLst>
                                          <p:attrName>style.visibility</p:attrName>
                                        </p:attrNameLst>
                                      </p:cBhvr>
                                      <p:to>
                                        <p:strVal val="visible"/>
                                      </p:to>
                                    </p:set>
                                    <p:anim calcmode="lin" valueType="num">
                                      <p:cBhvr>
                                        <p:cTn id="114" dur="500" fill="hold"/>
                                        <p:tgtEl>
                                          <p:spTgt spid="477"/>
                                        </p:tgtEl>
                                        <p:attrNameLst>
                                          <p:attrName>ppt_w</p:attrName>
                                        </p:attrNameLst>
                                      </p:cBhvr>
                                      <p:tavLst>
                                        <p:tav tm="0">
                                          <p:val>
                                            <p:fltVal val="0"/>
                                          </p:val>
                                        </p:tav>
                                        <p:tav tm="100000">
                                          <p:val>
                                            <p:strVal val="#ppt_w"/>
                                          </p:val>
                                        </p:tav>
                                      </p:tavLst>
                                    </p:anim>
                                    <p:anim calcmode="lin" valueType="num">
                                      <p:cBhvr>
                                        <p:cTn id="115" dur="500" fill="hold"/>
                                        <p:tgtEl>
                                          <p:spTgt spid="477"/>
                                        </p:tgtEl>
                                        <p:attrNameLst>
                                          <p:attrName>ppt_h</p:attrName>
                                        </p:attrNameLst>
                                      </p:cBhvr>
                                      <p:tavLst>
                                        <p:tav tm="0">
                                          <p:val>
                                            <p:fltVal val="0"/>
                                          </p:val>
                                        </p:tav>
                                        <p:tav tm="100000">
                                          <p:val>
                                            <p:strVal val="#ppt_h"/>
                                          </p:val>
                                        </p:tav>
                                      </p:tavLst>
                                    </p:anim>
                                  </p:childTnLst>
                                </p:cTn>
                              </p:par>
                            </p:childTnLst>
                          </p:cTn>
                        </p:par>
                        <p:par>
                          <p:cTn id="116" fill="hold">
                            <p:stCondLst>
                              <p:cond delay="500"/>
                            </p:stCondLst>
                            <p:childTnLst>
                              <p:par>
                                <p:cTn id="117" presetID="23" presetClass="entr" presetSubtype="16" fill="hold" grpId="23" nodeType="afterEffect">
                                  <p:stCondLst>
                                    <p:cond delay="0"/>
                                  </p:stCondLst>
                                  <p:iterate>
                                    <p:tmAbs val="0"/>
                                  </p:iterate>
                                  <p:childTnLst>
                                    <p:set>
                                      <p:cBhvr>
                                        <p:cTn id="118" fill="hold"/>
                                        <p:tgtEl>
                                          <p:spTgt spid="505"/>
                                        </p:tgtEl>
                                        <p:attrNameLst>
                                          <p:attrName>style.visibility</p:attrName>
                                        </p:attrNameLst>
                                      </p:cBhvr>
                                      <p:to>
                                        <p:strVal val="visible"/>
                                      </p:to>
                                    </p:set>
                                    <p:anim calcmode="lin" valueType="num">
                                      <p:cBhvr>
                                        <p:cTn id="119" dur="500" fill="hold"/>
                                        <p:tgtEl>
                                          <p:spTgt spid="505"/>
                                        </p:tgtEl>
                                        <p:attrNameLst>
                                          <p:attrName>ppt_w</p:attrName>
                                        </p:attrNameLst>
                                      </p:cBhvr>
                                      <p:tavLst>
                                        <p:tav tm="0">
                                          <p:val>
                                            <p:fltVal val="0"/>
                                          </p:val>
                                        </p:tav>
                                        <p:tav tm="100000">
                                          <p:val>
                                            <p:strVal val="#ppt_w"/>
                                          </p:val>
                                        </p:tav>
                                      </p:tavLst>
                                    </p:anim>
                                    <p:anim calcmode="lin" valueType="num">
                                      <p:cBhvr>
                                        <p:cTn id="120" dur="500" fill="hold"/>
                                        <p:tgtEl>
                                          <p:spTgt spid="505"/>
                                        </p:tgtEl>
                                        <p:attrNameLst>
                                          <p:attrName>ppt_h</p:attrName>
                                        </p:attrNameLst>
                                      </p:cBhvr>
                                      <p:tavLst>
                                        <p:tav tm="0">
                                          <p:val>
                                            <p:fltVal val="0"/>
                                          </p:val>
                                        </p:tav>
                                        <p:tav tm="100000">
                                          <p:val>
                                            <p:strVal val="#ppt_h"/>
                                          </p:val>
                                        </p:tav>
                                      </p:tavLst>
                                    </p:anim>
                                  </p:childTnLst>
                                </p:cTn>
                              </p:par>
                            </p:childTnLst>
                          </p:cTn>
                        </p:par>
                      </p:childTnLst>
                    </p:cTn>
                  </p:par>
                  <p:par>
                    <p:cTn id="121" fill="hold">
                      <p:stCondLst>
                        <p:cond delay="indefinite"/>
                      </p:stCondLst>
                      <p:childTnLst>
                        <p:par>
                          <p:cTn id="122" fill="hold">
                            <p:stCondLst>
                              <p:cond delay="0"/>
                            </p:stCondLst>
                            <p:childTnLst>
                              <p:par>
                                <p:cTn id="123" presetID="23" presetClass="entr" presetSubtype="16" fill="hold" grpId="24" nodeType="clickEffect">
                                  <p:stCondLst>
                                    <p:cond delay="0"/>
                                  </p:stCondLst>
                                  <p:iterate>
                                    <p:tmAbs val="0"/>
                                  </p:iterate>
                                  <p:childTnLst>
                                    <p:set>
                                      <p:cBhvr>
                                        <p:cTn id="124" fill="hold"/>
                                        <p:tgtEl>
                                          <p:spTgt spid="480"/>
                                        </p:tgtEl>
                                        <p:attrNameLst>
                                          <p:attrName>style.visibility</p:attrName>
                                        </p:attrNameLst>
                                      </p:cBhvr>
                                      <p:to>
                                        <p:strVal val="visible"/>
                                      </p:to>
                                    </p:set>
                                    <p:anim calcmode="lin" valueType="num">
                                      <p:cBhvr>
                                        <p:cTn id="125" dur="500" fill="hold"/>
                                        <p:tgtEl>
                                          <p:spTgt spid="480"/>
                                        </p:tgtEl>
                                        <p:attrNameLst>
                                          <p:attrName>ppt_w</p:attrName>
                                        </p:attrNameLst>
                                      </p:cBhvr>
                                      <p:tavLst>
                                        <p:tav tm="0">
                                          <p:val>
                                            <p:fltVal val="0"/>
                                          </p:val>
                                        </p:tav>
                                        <p:tav tm="100000">
                                          <p:val>
                                            <p:strVal val="#ppt_w"/>
                                          </p:val>
                                        </p:tav>
                                      </p:tavLst>
                                    </p:anim>
                                    <p:anim calcmode="lin" valueType="num">
                                      <p:cBhvr>
                                        <p:cTn id="126" dur="500" fill="hold"/>
                                        <p:tgtEl>
                                          <p:spTgt spid="480"/>
                                        </p:tgtEl>
                                        <p:attrNameLst>
                                          <p:attrName>ppt_h</p:attrName>
                                        </p:attrNameLst>
                                      </p:cBhvr>
                                      <p:tavLst>
                                        <p:tav tm="0">
                                          <p:val>
                                            <p:fltVal val="0"/>
                                          </p:val>
                                        </p:tav>
                                        <p:tav tm="100000">
                                          <p:val>
                                            <p:strVal val="#ppt_h"/>
                                          </p:val>
                                        </p:tav>
                                      </p:tavLst>
                                    </p:anim>
                                  </p:childTnLst>
                                </p:cTn>
                              </p:par>
                            </p:childTnLst>
                          </p:cTn>
                        </p:par>
                        <p:par>
                          <p:cTn id="127" fill="hold">
                            <p:stCondLst>
                              <p:cond delay="500"/>
                            </p:stCondLst>
                            <p:childTnLst>
                              <p:par>
                                <p:cTn id="128" presetID="23" presetClass="entr" presetSubtype="16" fill="hold" grpId="25" nodeType="afterEffect">
                                  <p:stCondLst>
                                    <p:cond delay="0"/>
                                  </p:stCondLst>
                                  <p:iterate>
                                    <p:tmAbs val="0"/>
                                  </p:iterate>
                                  <p:childTnLst>
                                    <p:set>
                                      <p:cBhvr>
                                        <p:cTn id="129" fill="hold"/>
                                        <p:tgtEl>
                                          <p:spTgt spid="507"/>
                                        </p:tgtEl>
                                        <p:attrNameLst>
                                          <p:attrName>style.visibility</p:attrName>
                                        </p:attrNameLst>
                                      </p:cBhvr>
                                      <p:to>
                                        <p:strVal val="visible"/>
                                      </p:to>
                                    </p:set>
                                    <p:anim calcmode="lin" valueType="num">
                                      <p:cBhvr>
                                        <p:cTn id="130" dur="500" fill="hold"/>
                                        <p:tgtEl>
                                          <p:spTgt spid="507"/>
                                        </p:tgtEl>
                                        <p:attrNameLst>
                                          <p:attrName>ppt_w</p:attrName>
                                        </p:attrNameLst>
                                      </p:cBhvr>
                                      <p:tavLst>
                                        <p:tav tm="0">
                                          <p:val>
                                            <p:fltVal val="0"/>
                                          </p:val>
                                        </p:tav>
                                        <p:tav tm="100000">
                                          <p:val>
                                            <p:strVal val="#ppt_w"/>
                                          </p:val>
                                        </p:tav>
                                      </p:tavLst>
                                    </p:anim>
                                    <p:anim calcmode="lin" valueType="num">
                                      <p:cBhvr>
                                        <p:cTn id="131" dur="500" fill="hold"/>
                                        <p:tgtEl>
                                          <p:spTgt spid="507"/>
                                        </p:tgtEl>
                                        <p:attrNameLst>
                                          <p:attrName>ppt_h</p:attrName>
                                        </p:attrNameLst>
                                      </p:cBhvr>
                                      <p:tavLst>
                                        <p:tav tm="0">
                                          <p:val>
                                            <p:fltVal val="0"/>
                                          </p:val>
                                        </p:tav>
                                        <p:tav tm="100000">
                                          <p:val>
                                            <p:strVal val="#ppt_h"/>
                                          </p:val>
                                        </p:tav>
                                      </p:tavLst>
                                    </p:anim>
                                  </p:childTnLst>
                                </p:cTn>
                              </p:par>
                            </p:childTnLst>
                          </p:cTn>
                        </p:par>
                      </p:childTnLst>
                    </p:cTn>
                  </p:par>
                  <p:par>
                    <p:cTn id="132" fill="hold">
                      <p:stCondLst>
                        <p:cond delay="indefinite"/>
                      </p:stCondLst>
                      <p:childTnLst>
                        <p:par>
                          <p:cTn id="133" fill="hold">
                            <p:stCondLst>
                              <p:cond delay="0"/>
                            </p:stCondLst>
                            <p:childTnLst>
                              <p:par>
                                <p:cTn id="134" presetID="23" presetClass="entr" presetSubtype="16" fill="hold" grpId="26" nodeType="clickEffect">
                                  <p:stCondLst>
                                    <p:cond delay="0"/>
                                  </p:stCondLst>
                                  <p:iterate>
                                    <p:tmAbs val="0"/>
                                  </p:iterate>
                                  <p:childTnLst>
                                    <p:set>
                                      <p:cBhvr>
                                        <p:cTn id="135" fill="hold"/>
                                        <p:tgtEl>
                                          <p:spTgt spid="512"/>
                                        </p:tgtEl>
                                        <p:attrNameLst>
                                          <p:attrName>style.visibility</p:attrName>
                                        </p:attrNameLst>
                                      </p:cBhvr>
                                      <p:to>
                                        <p:strVal val="visible"/>
                                      </p:to>
                                    </p:set>
                                    <p:anim calcmode="lin" valueType="num">
                                      <p:cBhvr>
                                        <p:cTn id="136" dur="500" fill="hold"/>
                                        <p:tgtEl>
                                          <p:spTgt spid="512"/>
                                        </p:tgtEl>
                                        <p:attrNameLst>
                                          <p:attrName>ppt_w</p:attrName>
                                        </p:attrNameLst>
                                      </p:cBhvr>
                                      <p:tavLst>
                                        <p:tav tm="0">
                                          <p:val>
                                            <p:fltVal val="0"/>
                                          </p:val>
                                        </p:tav>
                                        <p:tav tm="100000">
                                          <p:val>
                                            <p:strVal val="#ppt_w"/>
                                          </p:val>
                                        </p:tav>
                                      </p:tavLst>
                                    </p:anim>
                                    <p:anim calcmode="lin" valueType="num">
                                      <p:cBhvr>
                                        <p:cTn id="137" dur="500" fill="hold"/>
                                        <p:tgtEl>
                                          <p:spTgt spid="512"/>
                                        </p:tgtEl>
                                        <p:attrNameLst>
                                          <p:attrName>ppt_h</p:attrName>
                                        </p:attrNameLst>
                                      </p:cBhvr>
                                      <p:tavLst>
                                        <p:tav tm="0">
                                          <p:val>
                                            <p:fltVal val="0"/>
                                          </p:val>
                                        </p:tav>
                                        <p:tav tm="100000">
                                          <p:val>
                                            <p:strVal val="#ppt_h"/>
                                          </p:val>
                                        </p:tav>
                                      </p:tavLst>
                                    </p:anim>
                                  </p:childTnLst>
                                </p:cTn>
                              </p:par>
                            </p:childTnLst>
                          </p:cTn>
                        </p:par>
                        <p:par>
                          <p:cTn id="138" fill="hold">
                            <p:stCondLst>
                              <p:cond delay="500"/>
                            </p:stCondLst>
                            <p:childTnLst>
                              <p:par>
                                <p:cTn id="139" presetID="23" presetClass="entr" presetSubtype="16" fill="hold" grpId="27" nodeType="afterEffect">
                                  <p:stCondLst>
                                    <p:cond delay="0"/>
                                  </p:stCondLst>
                                  <p:iterate>
                                    <p:tmAbs val="0"/>
                                  </p:iterate>
                                  <p:childTnLst>
                                    <p:set>
                                      <p:cBhvr>
                                        <p:cTn id="140" fill="hold"/>
                                        <p:tgtEl>
                                          <p:spTgt spid="513"/>
                                        </p:tgtEl>
                                        <p:attrNameLst>
                                          <p:attrName>style.visibility</p:attrName>
                                        </p:attrNameLst>
                                      </p:cBhvr>
                                      <p:to>
                                        <p:strVal val="visible"/>
                                      </p:to>
                                    </p:set>
                                    <p:anim calcmode="lin" valueType="num">
                                      <p:cBhvr>
                                        <p:cTn id="141" dur="500" fill="hold"/>
                                        <p:tgtEl>
                                          <p:spTgt spid="513"/>
                                        </p:tgtEl>
                                        <p:attrNameLst>
                                          <p:attrName>ppt_w</p:attrName>
                                        </p:attrNameLst>
                                      </p:cBhvr>
                                      <p:tavLst>
                                        <p:tav tm="0">
                                          <p:val>
                                            <p:fltVal val="0"/>
                                          </p:val>
                                        </p:tav>
                                        <p:tav tm="100000">
                                          <p:val>
                                            <p:strVal val="#ppt_w"/>
                                          </p:val>
                                        </p:tav>
                                      </p:tavLst>
                                    </p:anim>
                                    <p:anim calcmode="lin" valueType="num">
                                      <p:cBhvr>
                                        <p:cTn id="142" dur="500" fill="hold"/>
                                        <p:tgtEl>
                                          <p:spTgt spid="513"/>
                                        </p:tgtEl>
                                        <p:attrNameLst>
                                          <p:attrName>ppt_h</p:attrName>
                                        </p:attrNameLst>
                                      </p:cBhvr>
                                      <p:tavLst>
                                        <p:tav tm="0">
                                          <p:val>
                                            <p:fltVal val="0"/>
                                          </p:val>
                                        </p:tav>
                                        <p:tav tm="100000">
                                          <p:val>
                                            <p:strVal val="#ppt_h"/>
                                          </p:val>
                                        </p:tav>
                                      </p:tavLst>
                                    </p:anim>
                                  </p:childTnLst>
                                </p:cTn>
                              </p:par>
                            </p:childTnLst>
                          </p:cTn>
                        </p:par>
                        <p:par>
                          <p:cTn id="143" fill="hold">
                            <p:stCondLst>
                              <p:cond delay="1000"/>
                            </p:stCondLst>
                            <p:childTnLst>
                              <p:par>
                                <p:cTn id="144" presetID="23" presetClass="entr" presetSubtype="16" fill="hold" grpId="28" nodeType="afterEffect">
                                  <p:stCondLst>
                                    <p:cond delay="0"/>
                                  </p:stCondLst>
                                  <p:iterate>
                                    <p:tmAbs val="0"/>
                                  </p:iterate>
                                  <p:childTnLst>
                                    <p:set>
                                      <p:cBhvr>
                                        <p:cTn id="145" fill="hold"/>
                                        <p:tgtEl>
                                          <p:spTgt spid="514"/>
                                        </p:tgtEl>
                                        <p:attrNameLst>
                                          <p:attrName>style.visibility</p:attrName>
                                        </p:attrNameLst>
                                      </p:cBhvr>
                                      <p:to>
                                        <p:strVal val="visible"/>
                                      </p:to>
                                    </p:set>
                                    <p:anim calcmode="lin" valueType="num">
                                      <p:cBhvr>
                                        <p:cTn id="146" dur="500" fill="hold"/>
                                        <p:tgtEl>
                                          <p:spTgt spid="514"/>
                                        </p:tgtEl>
                                        <p:attrNameLst>
                                          <p:attrName>ppt_w</p:attrName>
                                        </p:attrNameLst>
                                      </p:cBhvr>
                                      <p:tavLst>
                                        <p:tav tm="0">
                                          <p:val>
                                            <p:fltVal val="0"/>
                                          </p:val>
                                        </p:tav>
                                        <p:tav tm="100000">
                                          <p:val>
                                            <p:strVal val="#ppt_w"/>
                                          </p:val>
                                        </p:tav>
                                      </p:tavLst>
                                    </p:anim>
                                    <p:anim calcmode="lin" valueType="num">
                                      <p:cBhvr>
                                        <p:cTn id="147" dur="500" fill="hold"/>
                                        <p:tgtEl>
                                          <p:spTgt spid="514"/>
                                        </p:tgtEl>
                                        <p:attrNameLst>
                                          <p:attrName>ppt_h</p:attrName>
                                        </p:attrNameLst>
                                      </p:cBhvr>
                                      <p:tavLst>
                                        <p:tav tm="0">
                                          <p:val>
                                            <p:fltVal val="0"/>
                                          </p:val>
                                        </p:tav>
                                        <p:tav tm="100000">
                                          <p:val>
                                            <p:strVal val="#ppt_h"/>
                                          </p:val>
                                        </p:tav>
                                      </p:tavLst>
                                    </p:anim>
                                  </p:childTnLst>
                                </p:cTn>
                              </p:par>
                            </p:childTnLst>
                          </p:cTn>
                        </p:par>
                      </p:childTnLst>
                    </p:cTn>
                  </p:par>
                  <p:par>
                    <p:cTn id="148" fill="hold">
                      <p:stCondLst>
                        <p:cond delay="indefinite"/>
                      </p:stCondLst>
                      <p:childTnLst>
                        <p:par>
                          <p:cTn id="149" fill="hold">
                            <p:stCondLst>
                              <p:cond delay="0"/>
                            </p:stCondLst>
                            <p:childTnLst>
                              <p:par>
                                <p:cTn id="150" presetID="23" presetClass="entr" presetSubtype="16" fill="hold" grpId="29" nodeType="clickEffect">
                                  <p:stCondLst>
                                    <p:cond delay="0"/>
                                  </p:stCondLst>
                                  <p:iterate>
                                    <p:tmAbs val="0"/>
                                  </p:iterate>
                                  <p:childTnLst>
                                    <p:set>
                                      <p:cBhvr>
                                        <p:cTn id="151" fill="hold"/>
                                        <p:tgtEl>
                                          <p:spTgt spid="515"/>
                                        </p:tgtEl>
                                        <p:attrNameLst>
                                          <p:attrName>style.visibility</p:attrName>
                                        </p:attrNameLst>
                                      </p:cBhvr>
                                      <p:to>
                                        <p:strVal val="visible"/>
                                      </p:to>
                                    </p:set>
                                    <p:anim calcmode="lin" valueType="num">
                                      <p:cBhvr>
                                        <p:cTn id="152" dur="500" fill="hold"/>
                                        <p:tgtEl>
                                          <p:spTgt spid="515"/>
                                        </p:tgtEl>
                                        <p:attrNameLst>
                                          <p:attrName>ppt_w</p:attrName>
                                        </p:attrNameLst>
                                      </p:cBhvr>
                                      <p:tavLst>
                                        <p:tav tm="0">
                                          <p:val>
                                            <p:fltVal val="0"/>
                                          </p:val>
                                        </p:tav>
                                        <p:tav tm="100000">
                                          <p:val>
                                            <p:strVal val="#ppt_w"/>
                                          </p:val>
                                        </p:tav>
                                      </p:tavLst>
                                    </p:anim>
                                    <p:anim calcmode="lin" valueType="num">
                                      <p:cBhvr>
                                        <p:cTn id="153" dur="500" fill="hold"/>
                                        <p:tgtEl>
                                          <p:spTgt spid="515"/>
                                        </p:tgtEl>
                                        <p:attrNameLst>
                                          <p:attrName>ppt_h</p:attrName>
                                        </p:attrNameLst>
                                      </p:cBhvr>
                                      <p:tavLst>
                                        <p:tav tm="0">
                                          <p:val>
                                            <p:fltVal val="0"/>
                                          </p:val>
                                        </p:tav>
                                        <p:tav tm="100000">
                                          <p:val>
                                            <p:strVal val="#ppt_h"/>
                                          </p:val>
                                        </p:tav>
                                      </p:tavLst>
                                    </p:anim>
                                  </p:childTnLst>
                                </p:cTn>
                              </p:par>
                            </p:childTnLst>
                          </p:cTn>
                        </p:par>
                        <p:par>
                          <p:cTn id="154" fill="hold">
                            <p:stCondLst>
                              <p:cond delay="500"/>
                            </p:stCondLst>
                            <p:childTnLst>
                              <p:par>
                                <p:cTn id="155" presetID="23" presetClass="entr" presetSubtype="16" fill="hold" grpId="30" nodeType="afterEffect">
                                  <p:stCondLst>
                                    <p:cond delay="0"/>
                                  </p:stCondLst>
                                  <p:iterate>
                                    <p:tmAbs val="0"/>
                                  </p:iterate>
                                  <p:childTnLst>
                                    <p:set>
                                      <p:cBhvr>
                                        <p:cTn id="156" fill="hold"/>
                                        <p:tgtEl>
                                          <p:spTgt spid="516"/>
                                        </p:tgtEl>
                                        <p:attrNameLst>
                                          <p:attrName>style.visibility</p:attrName>
                                        </p:attrNameLst>
                                      </p:cBhvr>
                                      <p:to>
                                        <p:strVal val="visible"/>
                                      </p:to>
                                    </p:set>
                                    <p:anim calcmode="lin" valueType="num">
                                      <p:cBhvr>
                                        <p:cTn id="157" dur="500" fill="hold"/>
                                        <p:tgtEl>
                                          <p:spTgt spid="516"/>
                                        </p:tgtEl>
                                        <p:attrNameLst>
                                          <p:attrName>ppt_w</p:attrName>
                                        </p:attrNameLst>
                                      </p:cBhvr>
                                      <p:tavLst>
                                        <p:tav tm="0">
                                          <p:val>
                                            <p:fltVal val="0"/>
                                          </p:val>
                                        </p:tav>
                                        <p:tav tm="100000">
                                          <p:val>
                                            <p:strVal val="#ppt_w"/>
                                          </p:val>
                                        </p:tav>
                                      </p:tavLst>
                                    </p:anim>
                                    <p:anim calcmode="lin" valueType="num">
                                      <p:cBhvr>
                                        <p:cTn id="158" dur="500" fill="hold"/>
                                        <p:tgtEl>
                                          <p:spTgt spid="516"/>
                                        </p:tgtEl>
                                        <p:attrNameLst>
                                          <p:attrName>ppt_h</p:attrName>
                                        </p:attrNameLst>
                                      </p:cBhvr>
                                      <p:tavLst>
                                        <p:tav tm="0">
                                          <p:val>
                                            <p:fltVal val="0"/>
                                          </p:val>
                                        </p:tav>
                                        <p:tav tm="100000">
                                          <p:val>
                                            <p:strVal val="#ppt_h"/>
                                          </p:val>
                                        </p:tav>
                                      </p:tavLst>
                                    </p:anim>
                                  </p:childTnLst>
                                </p:cTn>
                              </p:par>
                            </p:childTnLst>
                          </p:cTn>
                        </p:par>
                        <p:par>
                          <p:cTn id="159" fill="hold">
                            <p:stCondLst>
                              <p:cond delay="1000"/>
                            </p:stCondLst>
                            <p:childTnLst>
                              <p:par>
                                <p:cTn id="160" presetID="23" presetClass="entr" presetSubtype="16" fill="hold" grpId="31" nodeType="afterEffect">
                                  <p:stCondLst>
                                    <p:cond delay="0"/>
                                  </p:stCondLst>
                                  <p:iterate>
                                    <p:tmAbs val="0"/>
                                  </p:iterate>
                                  <p:childTnLst>
                                    <p:set>
                                      <p:cBhvr>
                                        <p:cTn id="161" fill="hold"/>
                                        <p:tgtEl>
                                          <p:spTgt spid="517"/>
                                        </p:tgtEl>
                                        <p:attrNameLst>
                                          <p:attrName>style.visibility</p:attrName>
                                        </p:attrNameLst>
                                      </p:cBhvr>
                                      <p:to>
                                        <p:strVal val="visible"/>
                                      </p:to>
                                    </p:set>
                                    <p:anim calcmode="lin" valueType="num">
                                      <p:cBhvr>
                                        <p:cTn id="162" dur="500" fill="hold"/>
                                        <p:tgtEl>
                                          <p:spTgt spid="517"/>
                                        </p:tgtEl>
                                        <p:attrNameLst>
                                          <p:attrName>ppt_w</p:attrName>
                                        </p:attrNameLst>
                                      </p:cBhvr>
                                      <p:tavLst>
                                        <p:tav tm="0">
                                          <p:val>
                                            <p:fltVal val="0"/>
                                          </p:val>
                                        </p:tav>
                                        <p:tav tm="100000">
                                          <p:val>
                                            <p:strVal val="#ppt_w"/>
                                          </p:val>
                                        </p:tav>
                                      </p:tavLst>
                                    </p:anim>
                                    <p:anim calcmode="lin" valueType="num">
                                      <p:cBhvr>
                                        <p:cTn id="163" dur="500" fill="hold"/>
                                        <p:tgtEl>
                                          <p:spTgt spid="5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8" grpId="11" animBg="1" advAuto="0"/>
      <p:bldP spid="471" grpId="18" animBg="1" advAuto="0"/>
      <p:bldP spid="474" grpId="19" animBg="1" advAuto="0"/>
      <p:bldP spid="477" grpId="22" animBg="1" advAuto="0"/>
      <p:bldP spid="480" grpId="24" animBg="1" advAuto="0"/>
      <p:bldP spid="483" grpId="10" animBg="1" advAuto="0"/>
      <p:bldP spid="493" grpId="4" animBg="1" advAuto="0"/>
      <p:bldP spid="494" grpId="5" animBg="1" advAuto="0"/>
      <p:bldP spid="495" grpId="7" animBg="1" advAuto="0"/>
      <p:bldP spid="496" grpId="8" animBg="1" advAuto="0"/>
      <p:bldP spid="497" grpId="9" animBg="1" advAuto="0"/>
      <p:bldP spid="498" grpId="6" animBg="1" advAuto="0"/>
      <p:bldP spid="499" grpId="12" animBg="1" advAuto="0"/>
      <p:bldP spid="500" grpId="13" animBg="1" advAuto="0"/>
      <p:bldP spid="501" grpId="14" animBg="1" advAuto="0"/>
      <p:bldP spid="502" grpId="16" animBg="1" advAuto="0"/>
      <p:bldP spid="503" grpId="17" animBg="1" advAuto="0"/>
      <p:bldP spid="504" grpId="15" animBg="1" advAuto="0"/>
      <p:bldP spid="505" grpId="23" animBg="1" advAuto="0"/>
      <p:bldP spid="506" grpId="21" animBg="1" advAuto="0"/>
      <p:bldP spid="507" grpId="25" animBg="1" advAuto="0"/>
      <p:bldP spid="508" grpId="20" animBg="1" advAuto="0"/>
      <p:bldP spid="509" grpId="3" animBg="1" advAuto="0"/>
      <p:bldP spid="510" grpId="1" animBg="1" advAuto="0"/>
      <p:bldP spid="511" grpId="2" animBg="1" advAuto="0"/>
      <p:bldP spid="512" grpId="26" animBg="1" advAuto="0"/>
      <p:bldP spid="513" grpId="27" animBg="1" advAuto="0"/>
      <p:bldP spid="514" grpId="28" animBg="1" advAuto="0"/>
      <p:bldP spid="515" grpId="29" animBg="1" advAuto="0"/>
      <p:bldP spid="516" grpId="30" animBg="1" advAuto="0"/>
      <p:bldP spid="517" grpId="31"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3" name="Rectangle 3"/>
          <p:cNvGrpSpPr/>
          <p:nvPr/>
        </p:nvGrpSpPr>
        <p:grpSpPr>
          <a:xfrm>
            <a:off x="755572" y="879560"/>
            <a:ext cx="7992895" cy="3402384"/>
            <a:chOff x="0" y="0"/>
            <a:chExt cx="7992894" cy="3402383"/>
          </a:xfrm>
        </p:grpSpPr>
        <p:sp>
          <p:nvSpPr>
            <p:cNvPr id="521" name="Rectangle"/>
            <p:cNvSpPr/>
            <p:nvPr/>
          </p:nvSpPr>
          <p:spPr>
            <a:xfrm>
              <a:off x="-1" y="-1"/>
              <a:ext cx="7992895" cy="340238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522" name=""/>
            <p:cNvSpPr txBox="1"/>
            <p:nvPr/>
          </p:nvSpPr>
          <p:spPr>
            <a:xfrm>
              <a:off x="-1" y="283868"/>
              <a:ext cx="7992895" cy="283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2400">
                  <a:solidFill>
                    <a:schemeClr val="accent1"/>
                  </a:solidFill>
                  <a:latin typeface="Webdings"/>
                  <a:ea typeface="Webdings"/>
                  <a:cs typeface="Webdings"/>
                  <a:sym typeface="Webdings"/>
                </a:defRPr>
              </a:lvl1pPr>
            </a:lstStyle>
            <a:p>
              <a:r>
                <a:t></a:t>
              </a:r>
            </a:p>
          </p:txBody>
        </p:sp>
      </p:grpSp>
      <p:sp>
        <p:nvSpPr>
          <p:cNvPr id="524" name="Rectangle 8"/>
          <p:cNvSpPr txBox="1"/>
          <p:nvPr/>
        </p:nvSpPr>
        <p:spPr>
          <a:xfrm>
            <a:off x="1475654" y="3455856"/>
            <a:ext cx="455766"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25" name="Rectangle 9"/>
          <p:cNvSpPr txBox="1"/>
          <p:nvPr/>
        </p:nvSpPr>
        <p:spPr>
          <a:xfrm>
            <a:off x="2998302" y="2725016"/>
            <a:ext cx="512534"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26" name="Rectangle 10"/>
          <p:cNvSpPr txBox="1"/>
          <p:nvPr/>
        </p:nvSpPr>
        <p:spPr>
          <a:xfrm>
            <a:off x="5436954" y="3457883"/>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27" name="Rectangle 11"/>
          <p:cNvSpPr txBox="1"/>
          <p:nvPr/>
        </p:nvSpPr>
        <p:spPr>
          <a:xfrm>
            <a:off x="6962170" y="1628511"/>
            <a:ext cx="509109"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28" name="Rectangle 12"/>
          <p:cNvSpPr txBox="1"/>
          <p:nvPr/>
        </p:nvSpPr>
        <p:spPr>
          <a:xfrm>
            <a:off x="5132928" y="1627557"/>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29" name="Rectangle 13"/>
          <p:cNvSpPr txBox="1"/>
          <p:nvPr/>
        </p:nvSpPr>
        <p:spPr>
          <a:xfrm>
            <a:off x="2389202" y="126075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30" name="Rectangle 14"/>
          <p:cNvSpPr txBox="1"/>
          <p:nvPr/>
        </p:nvSpPr>
        <p:spPr>
          <a:xfrm>
            <a:off x="4522375" y="2360029"/>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31" name="Rectangle 15"/>
          <p:cNvSpPr txBox="1"/>
          <p:nvPr/>
        </p:nvSpPr>
        <p:spPr>
          <a:xfrm>
            <a:off x="6352016" y="308914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grpSp>
        <p:nvGrpSpPr>
          <p:cNvPr id="534" name="Rectangle 29"/>
          <p:cNvGrpSpPr/>
          <p:nvPr/>
        </p:nvGrpSpPr>
        <p:grpSpPr>
          <a:xfrm>
            <a:off x="171765" y="882321"/>
            <a:ext cx="497837" cy="3402385"/>
            <a:chOff x="0" y="-1"/>
            <a:chExt cx="497836" cy="3402384"/>
          </a:xfrm>
        </p:grpSpPr>
        <p:sp>
          <p:nvSpPr>
            <p:cNvPr id="532" name="Rectangle"/>
            <p:cNvSpPr/>
            <p:nvPr/>
          </p:nvSpPr>
          <p:spPr>
            <a:xfrm rot="16200000">
              <a:off x="-1452272" y="1460013"/>
              <a:ext cx="3402385" cy="48235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533" name="SURVEILLANCE ON THE BASIS OF ADMINISTRATIVE DATA"/>
            <p:cNvSpPr txBox="1"/>
            <p:nvPr/>
          </p:nvSpPr>
          <p:spPr>
            <a:xfrm rot="16200000">
              <a:off x="-1452274" y="1452272"/>
              <a:ext cx="3402382"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SURVEILLANCE ON THE BASIS OF ADMINISTRATIVE DATA</a:t>
              </a:r>
            </a:p>
          </p:txBody>
        </p:sp>
      </p:grpSp>
      <p:sp>
        <p:nvSpPr>
          <p:cNvPr id="535" name="Oval 38"/>
          <p:cNvSpPr/>
          <p:nvPr/>
        </p:nvSpPr>
        <p:spPr>
          <a:xfrm>
            <a:off x="1578620" y="357064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36" name="Oval 39"/>
          <p:cNvSpPr/>
          <p:nvPr/>
        </p:nvSpPr>
        <p:spPr>
          <a:xfrm>
            <a:off x="3102704" y="2833129"/>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37" name="Oval 40"/>
          <p:cNvSpPr/>
          <p:nvPr/>
        </p:nvSpPr>
        <p:spPr>
          <a:xfrm>
            <a:off x="5235971" y="1736987"/>
            <a:ext cx="252005" cy="252004"/>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38" name="Oval 41"/>
          <p:cNvSpPr/>
          <p:nvPr/>
        </p:nvSpPr>
        <p:spPr>
          <a:xfrm>
            <a:off x="7065057" y="1741066"/>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39" name="Oval 42"/>
          <p:cNvSpPr/>
          <p:nvPr/>
        </p:nvSpPr>
        <p:spPr>
          <a:xfrm>
            <a:off x="5542836" y="3562937"/>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40" name="Oval 43"/>
          <p:cNvSpPr/>
          <p:nvPr/>
        </p:nvSpPr>
        <p:spPr>
          <a:xfrm>
            <a:off x="2490384" y="136939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541" name="Oval 44"/>
          <p:cNvSpPr/>
          <p:nvPr/>
        </p:nvSpPr>
        <p:spPr>
          <a:xfrm>
            <a:off x="4589428" y="2427733"/>
            <a:ext cx="316417" cy="324041"/>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542" name="Oval 45"/>
          <p:cNvSpPr/>
          <p:nvPr/>
        </p:nvSpPr>
        <p:spPr>
          <a:xfrm>
            <a:off x="6975033" y="1642030"/>
            <a:ext cx="432053" cy="44205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543" name="Oval 46"/>
          <p:cNvSpPr/>
          <p:nvPr/>
        </p:nvSpPr>
        <p:spPr>
          <a:xfrm>
            <a:off x="2994704" y="2720526"/>
            <a:ext cx="468005" cy="46800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544" name="Oval 47"/>
          <p:cNvSpPr/>
          <p:nvPr/>
        </p:nvSpPr>
        <p:spPr>
          <a:xfrm>
            <a:off x="5172971" y="1669550"/>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545" name="Oval 48"/>
          <p:cNvSpPr/>
          <p:nvPr/>
        </p:nvSpPr>
        <p:spPr>
          <a:xfrm>
            <a:off x="2427383" y="1304182"/>
            <a:ext cx="378005" cy="378047"/>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546" name="Oval 49"/>
          <p:cNvSpPr/>
          <p:nvPr/>
        </p:nvSpPr>
        <p:spPr>
          <a:xfrm>
            <a:off x="3039703" y="2769814"/>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547" name="Oval 50"/>
          <p:cNvSpPr/>
          <p:nvPr/>
        </p:nvSpPr>
        <p:spPr>
          <a:xfrm>
            <a:off x="2868665" y="2591365"/>
            <a:ext cx="720085" cy="720005"/>
          </a:xfrm>
          <a:prstGeom prst="ellipse">
            <a:avLst/>
          </a:prstGeom>
          <a:ln w="25400">
            <a:solidFill>
              <a:schemeClr val="accent4"/>
            </a:solidFill>
          </a:ln>
        </p:spPr>
        <p:txBody>
          <a:bodyPr lIns="45718" tIns="45718" rIns="45718" bIns="45718" anchor="ctr"/>
          <a:lstStyle/>
          <a:p>
            <a:pPr algn="ctr">
              <a:defRPr>
                <a:latin typeface="+mn-lt"/>
                <a:ea typeface="+mn-ea"/>
                <a:cs typeface="+mn-cs"/>
                <a:sym typeface="Calibri"/>
              </a:defRPr>
            </a:pPr>
            <a:endParaRPr/>
          </a:p>
        </p:txBody>
      </p:sp>
      <p:sp>
        <p:nvSpPr>
          <p:cNvPr id="548" name="Oval 51"/>
          <p:cNvSpPr/>
          <p:nvPr/>
        </p:nvSpPr>
        <p:spPr>
          <a:xfrm>
            <a:off x="5447436" y="3459662"/>
            <a:ext cx="442801" cy="441579"/>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549" name="Oval 52"/>
          <p:cNvSpPr/>
          <p:nvPr/>
        </p:nvSpPr>
        <p:spPr>
          <a:xfrm>
            <a:off x="2805702" y="2528883"/>
            <a:ext cx="846005" cy="846005"/>
          </a:xfrm>
          <a:prstGeom prst="ellipse">
            <a:avLst/>
          </a:prstGeom>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550" name="Oval 53"/>
          <p:cNvSpPr/>
          <p:nvPr/>
        </p:nvSpPr>
        <p:spPr>
          <a:xfrm>
            <a:off x="2923719" y="2643758"/>
            <a:ext cx="609976" cy="608400"/>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551" name="Freeform 36"/>
          <p:cNvSpPr/>
          <p:nvPr/>
        </p:nvSpPr>
        <p:spPr>
          <a:xfrm rot="21253367">
            <a:off x="2642214" y="1562839"/>
            <a:ext cx="5397089" cy="1916423"/>
          </a:xfrm>
          <a:custGeom>
            <a:avLst/>
            <a:gdLst/>
            <a:ahLst/>
            <a:cxnLst>
              <a:cxn ang="0">
                <a:pos x="wd2" y="hd2"/>
              </a:cxn>
              <a:cxn ang="5400000">
                <a:pos x="wd2" y="hd2"/>
              </a:cxn>
              <a:cxn ang="10800000">
                <a:pos x="wd2" y="hd2"/>
              </a:cxn>
              <a:cxn ang="16200000">
                <a:pos x="wd2" y="hd2"/>
              </a:cxn>
            </a:cxnLst>
            <a:rect l="0" t="0" r="r" b="b"/>
            <a:pathLst>
              <a:path w="21318" h="21012" extrusionOk="0">
                <a:moveTo>
                  <a:pt x="18097" y="575"/>
                </a:moveTo>
                <a:cubicBezTo>
                  <a:pt x="19040" y="175"/>
                  <a:pt x="19983" y="-224"/>
                  <a:pt x="20505" y="716"/>
                </a:cubicBezTo>
                <a:cubicBezTo>
                  <a:pt x="21026" y="1655"/>
                  <a:pt x="21528" y="4838"/>
                  <a:pt x="21227" y="6213"/>
                </a:cubicBezTo>
                <a:cubicBezTo>
                  <a:pt x="20926" y="7587"/>
                  <a:pt x="20028" y="8303"/>
                  <a:pt x="18699" y="8961"/>
                </a:cubicBezTo>
                <a:cubicBezTo>
                  <a:pt x="17370" y="9619"/>
                  <a:pt x="14741" y="9877"/>
                  <a:pt x="13251" y="10159"/>
                </a:cubicBezTo>
                <a:cubicBezTo>
                  <a:pt x="11761" y="10441"/>
                  <a:pt x="10828" y="9525"/>
                  <a:pt x="9760" y="10652"/>
                </a:cubicBezTo>
                <a:cubicBezTo>
                  <a:pt x="8691" y="11780"/>
                  <a:pt x="7693" y="15280"/>
                  <a:pt x="6840" y="16924"/>
                </a:cubicBezTo>
                <a:cubicBezTo>
                  <a:pt x="5988" y="18569"/>
                  <a:pt x="5581" y="19967"/>
                  <a:pt x="4643" y="20519"/>
                </a:cubicBezTo>
                <a:cubicBezTo>
                  <a:pt x="3705" y="21071"/>
                  <a:pt x="1985" y="21376"/>
                  <a:pt x="1212" y="20237"/>
                </a:cubicBezTo>
                <a:cubicBezTo>
                  <a:pt x="440" y="19097"/>
                  <a:pt x="-72" y="15762"/>
                  <a:pt x="8" y="13683"/>
                </a:cubicBezTo>
                <a:cubicBezTo>
                  <a:pt x="89" y="11604"/>
                  <a:pt x="846" y="8832"/>
                  <a:pt x="1694" y="7763"/>
                </a:cubicBezTo>
                <a:cubicBezTo>
                  <a:pt x="2541" y="6694"/>
                  <a:pt x="4102" y="7833"/>
                  <a:pt x="5095" y="7270"/>
                </a:cubicBezTo>
                <a:cubicBezTo>
                  <a:pt x="6088" y="6706"/>
                  <a:pt x="6876" y="4827"/>
                  <a:pt x="7653" y="4380"/>
                </a:cubicBezTo>
                <a:cubicBezTo>
                  <a:pt x="8431" y="3934"/>
                  <a:pt x="9048" y="4404"/>
                  <a:pt x="9760" y="4592"/>
                </a:cubicBezTo>
                <a:cubicBezTo>
                  <a:pt x="10472" y="4780"/>
                  <a:pt x="10999" y="5390"/>
                  <a:pt x="11927" y="5508"/>
                </a:cubicBezTo>
                <a:cubicBezTo>
                  <a:pt x="12855" y="5625"/>
                  <a:pt x="14204" y="6095"/>
                  <a:pt x="15328" y="5296"/>
                </a:cubicBezTo>
                <a:cubicBezTo>
                  <a:pt x="16452" y="4498"/>
                  <a:pt x="18072" y="1585"/>
                  <a:pt x="18669" y="716"/>
                </a:cubicBezTo>
                <a:cubicBezTo>
                  <a:pt x="19266" y="-154"/>
                  <a:pt x="19088" y="-36"/>
                  <a:pt x="18910" y="81"/>
                </a:cubicBezTo>
              </a:path>
            </a:pathLst>
          </a:custGeom>
          <a:solidFill>
            <a:srgbClr val="E7BDBB">
              <a:alpha val="49804"/>
            </a:srgbClr>
          </a:solidFill>
          <a:ln w="12700">
            <a:miter lim="400000"/>
          </a:ln>
        </p:spPr>
        <p:txBody>
          <a:bodyPr lIns="45718" tIns="45718" rIns="45718" bIns="45718" anchor="ctr"/>
          <a:lstStyle/>
          <a:p>
            <a:pPr algn="ctr">
              <a:defRPr>
                <a:latin typeface="+mn-lt"/>
                <a:ea typeface="+mn-ea"/>
                <a:cs typeface="+mn-cs"/>
                <a:sym typeface="Calibri"/>
              </a:defRPr>
            </a:pPr>
            <a:endParaRPr/>
          </a:p>
        </p:txBody>
      </p:sp>
      <p:sp>
        <p:nvSpPr>
          <p:cNvPr id="552" name="Freeform 37"/>
          <p:cNvSpPr/>
          <p:nvPr/>
        </p:nvSpPr>
        <p:spPr>
          <a:xfrm rot="473045">
            <a:off x="2579993" y="2717669"/>
            <a:ext cx="3840053" cy="1306404"/>
          </a:xfrm>
          <a:custGeom>
            <a:avLst/>
            <a:gdLst/>
            <a:ahLst/>
            <a:cxnLst>
              <a:cxn ang="0">
                <a:pos x="wd2" y="hd2"/>
              </a:cxn>
              <a:cxn ang="5400000">
                <a:pos x="wd2" y="hd2"/>
              </a:cxn>
              <a:cxn ang="10800000">
                <a:pos x="wd2" y="hd2"/>
              </a:cxn>
              <a:cxn ang="16200000">
                <a:pos x="wd2" y="hd2"/>
              </a:cxn>
            </a:cxnLst>
            <a:rect l="0" t="0" r="r" b="b"/>
            <a:pathLst>
              <a:path w="21205" h="21133" extrusionOk="0">
                <a:moveTo>
                  <a:pt x="18279" y="21131"/>
                </a:moveTo>
                <a:cubicBezTo>
                  <a:pt x="19135" y="21145"/>
                  <a:pt x="19990" y="21159"/>
                  <a:pt x="20467" y="19342"/>
                </a:cubicBezTo>
                <a:cubicBezTo>
                  <a:pt x="20944" y="17526"/>
                  <a:pt x="21372" y="12644"/>
                  <a:pt x="21141" y="10231"/>
                </a:cubicBezTo>
                <a:cubicBezTo>
                  <a:pt x="20909" y="7819"/>
                  <a:pt x="20397" y="5789"/>
                  <a:pt x="19079" y="4867"/>
                </a:cubicBezTo>
                <a:cubicBezTo>
                  <a:pt x="17760" y="3944"/>
                  <a:pt x="14955" y="4867"/>
                  <a:pt x="13230" y="4696"/>
                </a:cubicBezTo>
                <a:cubicBezTo>
                  <a:pt x="11505" y="4526"/>
                  <a:pt x="10404" y="4540"/>
                  <a:pt x="8728" y="3845"/>
                </a:cubicBezTo>
                <a:cubicBezTo>
                  <a:pt x="7051" y="3150"/>
                  <a:pt x="4548" y="1035"/>
                  <a:pt x="3173" y="524"/>
                </a:cubicBezTo>
                <a:cubicBezTo>
                  <a:pt x="1799" y="13"/>
                  <a:pt x="957" y="-441"/>
                  <a:pt x="480" y="779"/>
                </a:cubicBezTo>
                <a:cubicBezTo>
                  <a:pt x="3" y="2000"/>
                  <a:pt x="-228" y="5704"/>
                  <a:pt x="312" y="7847"/>
                </a:cubicBezTo>
                <a:cubicBezTo>
                  <a:pt x="852" y="9990"/>
                  <a:pt x="2248" y="12686"/>
                  <a:pt x="3720" y="13637"/>
                </a:cubicBezTo>
                <a:cubicBezTo>
                  <a:pt x="5193" y="14588"/>
                  <a:pt x="7669" y="13439"/>
                  <a:pt x="9148" y="13552"/>
                </a:cubicBezTo>
                <a:cubicBezTo>
                  <a:pt x="10628" y="13666"/>
                  <a:pt x="11407" y="13382"/>
                  <a:pt x="12599" y="14319"/>
                </a:cubicBezTo>
                <a:cubicBezTo>
                  <a:pt x="13791" y="15255"/>
                  <a:pt x="15306" y="18051"/>
                  <a:pt x="16302" y="19172"/>
                </a:cubicBezTo>
                <a:cubicBezTo>
                  <a:pt x="17297" y="20293"/>
                  <a:pt x="18574" y="21045"/>
                  <a:pt x="18574" y="21045"/>
                </a:cubicBezTo>
              </a:path>
            </a:pathLst>
          </a:custGeom>
          <a:solidFill>
            <a:srgbClr val="B6CC86">
              <a:alpha val="49020"/>
            </a:srgbClr>
          </a:solidFill>
          <a:ln w="12700">
            <a:miter lim="400000"/>
          </a:ln>
        </p:spPr>
        <p:txBody>
          <a:bodyPr lIns="45718" tIns="45718" rIns="45718" bIns="45718" anchor="ctr"/>
          <a:lstStyle/>
          <a:p>
            <a:pPr algn="ctr">
              <a:defRPr>
                <a:latin typeface="+mn-lt"/>
                <a:ea typeface="+mn-ea"/>
                <a:cs typeface="+mn-cs"/>
                <a:sym typeface="Calibri"/>
              </a:defRPr>
            </a:pPr>
            <a:endParaRPr/>
          </a:p>
        </p:txBody>
      </p:sp>
      <p:sp>
        <p:nvSpPr>
          <p:cNvPr id="553" name="Freeform 54"/>
          <p:cNvSpPr/>
          <p:nvPr/>
        </p:nvSpPr>
        <p:spPr>
          <a:xfrm rot="21306041">
            <a:off x="2156978" y="924557"/>
            <a:ext cx="3509304" cy="2492823"/>
          </a:xfrm>
          <a:custGeom>
            <a:avLst/>
            <a:gdLst/>
            <a:ahLst/>
            <a:cxnLst>
              <a:cxn ang="0">
                <a:pos x="wd2" y="hd2"/>
              </a:cxn>
              <a:cxn ang="5400000">
                <a:pos x="wd2" y="hd2"/>
              </a:cxn>
              <a:cxn ang="10800000">
                <a:pos x="wd2" y="hd2"/>
              </a:cxn>
              <a:cxn ang="16200000">
                <a:pos x="wd2" y="hd2"/>
              </a:cxn>
            </a:cxnLst>
            <a:rect l="0" t="0" r="r" b="b"/>
            <a:pathLst>
              <a:path w="21350" h="21364" extrusionOk="0">
                <a:moveTo>
                  <a:pt x="3898" y="0"/>
                </a:moveTo>
                <a:cubicBezTo>
                  <a:pt x="5411" y="1062"/>
                  <a:pt x="6924" y="2125"/>
                  <a:pt x="7819" y="3231"/>
                </a:cubicBezTo>
                <a:cubicBezTo>
                  <a:pt x="8713" y="4337"/>
                  <a:pt x="8704" y="5895"/>
                  <a:pt x="9263" y="6635"/>
                </a:cubicBezTo>
                <a:cubicBezTo>
                  <a:pt x="9822" y="7376"/>
                  <a:pt x="10054" y="7511"/>
                  <a:pt x="11172" y="7674"/>
                </a:cubicBezTo>
                <a:cubicBezTo>
                  <a:pt x="12290" y="7837"/>
                  <a:pt x="14921" y="7857"/>
                  <a:pt x="15970" y="7616"/>
                </a:cubicBezTo>
                <a:cubicBezTo>
                  <a:pt x="17019" y="7376"/>
                  <a:pt x="16761" y="6501"/>
                  <a:pt x="17466" y="6231"/>
                </a:cubicBezTo>
                <a:cubicBezTo>
                  <a:pt x="18171" y="5962"/>
                  <a:pt x="19556" y="5577"/>
                  <a:pt x="20201" y="6001"/>
                </a:cubicBezTo>
                <a:cubicBezTo>
                  <a:pt x="20846" y="6424"/>
                  <a:pt x="21276" y="7751"/>
                  <a:pt x="21336" y="8770"/>
                </a:cubicBezTo>
                <a:cubicBezTo>
                  <a:pt x="21396" y="9790"/>
                  <a:pt x="21293" y="11809"/>
                  <a:pt x="20562" y="12117"/>
                </a:cubicBezTo>
                <a:cubicBezTo>
                  <a:pt x="19831" y="12425"/>
                  <a:pt x="17957" y="10973"/>
                  <a:pt x="16950" y="10617"/>
                </a:cubicBezTo>
                <a:cubicBezTo>
                  <a:pt x="15944" y="10261"/>
                  <a:pt x="15764" y="9520"/>
                  <a:pt x="14526" y="9982"/>
                </a:cubicBezTo>
                <a:cubicBezTo>
                  <a:pt x="13287" y="10444"/>
                  <a:pt x="10381" y="12213"/>
                  <a:pt x="9521" y="13387"/>
                </a:cubicBezTo>
                <a:cubicBezTo>
                  <a:pt x="8661" y="14560"/>
                  <a:pt x="9504" y="16031"/>
                  <a:pt x="9366" y="17022"/>
                </a:cubicBezTo>
                <a:cubicBezTo>
                  <a:pt x="9229" y="18012"/>
                  <a:pt x="9134" y="18628"/>
                  <a:pt x="8696" y="19330"/>
                </a:cubicBezTo>
                <a:cubicBezTo>
                  <a:pt x="8257" y="20032"/>
                  <a:pt x="7690" y="20955"/>
                  <a:pt x="6735" y="21234"/>
                </a:cubicBezTo>
                <a:cubicBezTo>
                  <a:pt x="5781" y="21513"/>
                  <a:pt x="3906" y="21301"/>
                  <a:pt x="2969" y="21003"/>
                </a:cubicBezTo>
                <a:cubicBezTo>
                  <a:pt x="2032" y="20705"/>
                  <a:pt x="1481" y="20657"/>
                  <a:pt x="1112" y="19445"/>
                </a:cubicBezTo>
                <a:cubicBezTo>
                  <a:pt x="742" y="18234"/>
                  <a:pt x="269" y="15445"/>
                  <a:pt x="750" y="13733"/>
                </a:cubicBezTo>
                <a:cubicBezTo>
                  <a:pt x="1232" y="12021"/>
                  <a:pt x="3837" y="10530"/>
                  <a:pt x="4001" y="9174"/>
                </a:cubicBezTo>
                <a:cubicBezTo>
                  <a:pt x="4164" y="7818"/>
                  <a:pt x="2393" y="6703"/>
                  <a:pt x="1731" y="5597"/>
                </a:cubicBezTo>
                <a:cubicBezTo>
                  <a:pt x="1069" y="4491"/>
                  <a:pt x="-204" y="3423"/>
                  <a:pt x="28" y="2538"/>
                </a:cubicBezTo>
                <a:cubicBezTo>
                  <a:pt x="260" y="1654"/>
                  <a:pt x="2401" y="663"/>
                  <a:pt x="3124" y="288"/>
                </a:cubicBezTo>
                <a:cubicBezTo>
                  <a:pt x="3846" y="-87"/>
                  <a:pt x="4362" y="288"/>
                  <a:pt x="4362" y="288"/>
                </a:cubicBezTo>
              </a:path>
            </a:pathLst>
          </a:custGeom>
          <a:solidFill>
            <a:srgbClr val="A6BFDE">
              <a:alpha val="49020"/>
            </a:srgbClr>
          </a:solidFill>
          <a:ln w="12700">
            <a:miter lim="400000"/>
          </a:ln>
        </p:spPr>
        <p:txBody>
          <a:bodyPr lIns="45718" tIns="45718" rIns="45718" bIns="45718" anchor="ctr"/>
          <a:lstStyle/>
          <a:p>
            <a:pPr algn="ctr">
              <a:defRPr>
                <a:latin typeface="+mn-lt"/>
                <a:ea typeface="+mn-ea"/>
                <a:cs typeface="+mn-cs"/>
                <a:sym typeface="Calibri"/>
              </a:defRPr>
            </a:pPr>
            <a:endParaRPr/>
          </a:p>
        </p:txBody>
      </p:sp>
      <p:sp>
        <p:nvSpPr>
          <p:cNvPr id="554" name="Rectangle 55"/>
          <p:cNvSpPr txBox="1"/>
          <p:nvPr/>
        </p:nvSpPr>
        <p:spPr>
          <a:xfrm>
            <a:off x="3895719" y="124763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555" name="Rectangle 56"/>
          <p:cNvSpPr txBox="1"/>
          <p:nvPr/>
        </p:nvSpPr>
        <p:spPr>
          <a:xfrm>
            <a:off x="6329610" y="198050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556" name="Rectangle 57"/>
          <p:cNvSpPr txBox="1"/>
          <p:nvPr/>
        </p:nvSpPr>
        <p:spPr>
          <a:xfrm>
            <a:off x="5415045" y="88264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557" name="TextBox 19"/>
          <p:cNvSpPr txBox="1"/>
          <p:nvPr/>
        </p:nvSpPr>
        <p:spPr>
          <a:xfrm>
            <a:off x="663478" y="339500"/>
            <a:ext cx="6698909" cy="3327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600">
                <a:latin typeface="+mn-lt"/>
                <a:ea typeface="+mn-ea"/>
                <a:cs typeface="+mn-cs"/>
                <a:sym typeface="Calibri"/>
              </a:defRPr>
            </a:lvl1pPr>
          </a:lstStyle>
          <a:p>
            <a:r>
              <a:t>COPII VICTIME CAN CARE DEVIN VIZIBILI PENTRU CEL PUȚIN UN SERVICIU </a:t>
            </a:r>
          </a:p>
        </p:txBody>
      </p:sp>
      <p:grpSp>
        <p:nvGrpSpPr>
          <p:cNvPr id="560" name="Rectangle 29"/>
          <p:cNvGrpSpPr/>
          <p:nvPr/>
        </p:nvGrpSpPr>
        <p:grpSpPr>
          <a:xfrm>
            <a:off x="171764" y="882322"/>
            <a:ext cx="497837" cy="3402383"/>
            <a:chOff x="0" y="0"/>
            <a:chExt cx="497836" cy="3402381"/>
          </a:xfrm>
        </p:grpSpPr>
        <p:sp>
          <p:nvSpPr>
            <p:cNvPr id="558" name="Rectangle"/>
            <p:cNvSpPr/>
            <p:nvPr/>
          </p:nvSpPr>
          <p:spPr>
            <a:xfrm rot="16200000">
              <a:off x="-1452270" y="1460013"/>
              <a:ext cx="3402382" cy="482356"/>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559" name="MONITORIZARE PE BAZA  DATELOR ADMINISTRATIVE"/>
            <p:cNvSpPr txBox="1"/>
            <p:nvPr/>
          </p:nvSpPr>
          <p:spPr>
            <a:xfrm rot="16200000">
              <a:off x="-1452274" y="1452272"/>
              <a:ext cx="3402383"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MONITORIZARE PE BAZA  DATELOR ADMINISTRATIVE</a:t>
              </a:r>
            </a:p>
          </p:txBody>
        </p:sp>
      </p:grpSp>
      <p:grpSp>
        <p:nvGrpSpPr>
          <p:cNvPr id="563" name="Rectangle 20"/>
          <p:cNvGrpSpPr/>
          <p:nvPr/>
        </p:nvGrpSpPr>
        <p:grpSpPr>
          <a:xfrm>
            <a:off x="1875619" y="4359642"/>
            <a:ext cx="1080125" cy="294637"/>
            <a:chOff x="0" y="0"/>
            <a:chExt cx="1080123" cy="294635"/>
          </a:xfrm>
        </p:grpSpPr>
        <p:sp>
          <p:nvSpPr>
            <p:cNvPr id="561" name="Rectangle"/>
            <p:cNvSpPr/>
            <p:nvPr/>
          </p:nvSpPr>
          <p:spPr>
            <a:xfrm>
              <a:off x="-1" y="12304"/>
              <a:ext cx="1080125" cy="270035"/>
            </a:xfrm>
            <a:prstGeom prst="rect">
              <a:avLst/>
            </a:prstGeom>
            <a:solidFill>
              <a:srgbClr val="FFFFFF"/>
            </a:solidFill>
            <a:ln w="25400" cap="flat">
              <a:solidFill>
                <a:schemeClr val="accent2"/>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562" name="SĂNĂTAT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a:t>
              </a:r>
            </a:p>
          </p:txBody>
        </p:sp>
      </p:grpSp>
      <p:grpSp>
        <p:nvGrpSpPr>
          <p:cNvPr id="566" name="Rectangle 21"/>
          <p:cNvGrpSpPr/>
          <p:nvPr/>
        </p:nvGrpSpPr>
        <p:grpSpPr>
          <a:xfrm>
            <a:off x="2998301" y="4345723"/>
            <a:ext cx="2105869" cy="322482"/>
            <a:chOff x="0" y="0"/>
            <a:chExt cx="2105867" cy="322480"/>
          </a:xfrm>
        </p:grpSpPr>
        <p:sp>
          <p:nvSpPr>
            <p:cNvPr id="564" name="Rectangle"/>
            <p:cNvSpPr/>
            <p:nvPr/>
          </p:nvSpPr>
          <p:spPr>
            <a:xfrm>
              <a:off x="0" y="0"/>
              <a:ext cx="2105869" cy="322482"/>
            </a:xfrm>
            <a:prstGeom prst="rect">
              <a:avLst/>
            </a:prstGeom>
            <a:solidFill>
              <a:srgbClr val="FFFFFF"/>
            </a:solidFill>
            <a:ln w="25400" cap="flat">
              <a:solidFill>
                <a:schemeClr val="accent5"/>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565" name="SĂNĂTATE  MINTALĂ"/>
            <p:cNvSpPr txBox="1"/>
            <p:nvPr/>
          </p:nvSpPr>
          <p:spPr>
            <a:xfrm>
              <a:off x="215475" y="13921"/>
              <a:ext cx="171988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  MINTALĂ</a:t>
              </a:r>
            </a:p>
          </p:txBody>
        </p:sp>
      </p:grpSp>
      <p:grpSp>
        <p:nvGrpSpPr>
          <p:cNvPr id="569" name="Rectangle 22"/>
          <p:cNvGrpSpPr/>
          <p:nvPr/>
        </p:nvGrpSpPr>
        <p:grpSpPr>
          <a:xfrm>
            <a:off x="5190920" y="4359642"/>
            <a:ext cx="1080125" cy="294637"/>
            <a:chOff x="0" y="0"/>
            <a:chExt cx="1080123" cy="294635"/>
          </a:xfrm>
        </p:grpSpPr>
        <p:sp>
          <p:nvSpPr>
            <p:cNvPr id="567" name="Rectangle"/>
            <p:cNvSpPr/>
            <p:nvPr/>
          </p:nvSpPr>
          <p:spPr>
            <a:xfrm>
              <a:off x="-1" y="12304"/>
              <a:ext cx="1080125" cy="270035"/>
            </a:xfrm>
            <a:prstGeom prst="rect">
              <a:avLst/>
            </a:prstGeom>
            <a:solidFill>
              <a:srgbClr val="FFFFFF"/>
            </a:solidFill>
            <a:ln w="25400" cap="flat">
              <a:solidFill>
                <a:schemeClr val="accent3"/>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568" name="SOCIAL"/>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SOCIAL</a:t>
              </a:r>
            </a:p>
          </p:txBody>
        </p:sp>
      </p:grpSp>
      <p:grpSp>
        <p:nvGrpSpPr>
          <p:cNvPr id="572" name="Rectangle 23"/>
          <p:cNvGrpSpPr/>
          <p:nvPr/>
        </p:nvGrpSpPr>
        <p:grpSpPr>
          <a:xfrm>
            <a:off x="6357798" y="4359642"/>
            <a:ext cx="1080125" cy="294637"/>
            <a:chOff x="0" y="0"/>
            <a:chExt cx="1080123" cy="294635"/>
          </a:xfrm>
        </p:grpSpPr>
        <p:sp>
          <p:nvSpPr>
            <p:cNvPr id="570" name="Rectangle"/>
            <p:cNvSpPr/>
            <p:nvPr/>
          </p:nvSpPr>
          <p:spPr>
            <a:xfrm>
              <a:off x="-1" y="12304"/>
              <a:ext cx="1080125" cy="270035"/>
            </a:xfrm>
            <a:prstGeom prst="rect">
              <a:avLst/>
            </a:prstGeom>
            <a:solidFill>
              <a:srgbClr val="FFFFFF"/>
            </a:solidFill>
            <a:ln w="25400" cap="flat">
              <a:solidFill>
                <a:schemeClr val="accent4"/>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571" name="JUDICIAR"/>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JUDICIAR</a:t>
              </a:r>
            </a:p>
          </p:txBody>
        </p:sp>
      </p:grpSp>
      <p:grpSp>
        <p:nvGrpSpPr>
          <p:cNvPr id="575" name="Rectangle 24"/>
          <p:cNvGrpSpPr/>
          <p:nvPr/>
        </p:nvGrpSpPr>
        <p:grpSpPr>
          <a:xfrm>
            <a:off x="7668343" y="4359642"/>
            <a:ext cx="1080125" cy="294637"/>
            <a:chOff x="0" y="0"/>
            <a:chExt cx="1080123" cy="294635"/>
          </a:xfrm>
        </p:grpSpPr>
        <p:sp>
          <p:nvSpPr>
            <p:cNvPr id="573" name="Rectangle"/>
            <p:cNvSpPr/>
            <p:nvPr/>
          </p:nvSpPr>
          <p:spPr>
            <a:xfrm>
              <a:off x="-1" y="12304"/>
              <a:ext cx="1080125" cy="270035"/>
            </a:xfrm>
            <a:prstGeom prst="rect">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574" name="POLIȚI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POLIȚIE</a:t>
              </a:r>
            </a:p>
          </p:txBody>
        </p:sp>
      </p:grpSp>
      <p:grpSp>
        <p:nvGrpSpPr>
          <p:cNvPr id="578" name="Rectangle 25"/>
          <p:cNvGrpSpPr/>
          <p:nvPr/>
        </p:nvGrpSpPr>
        <p:grpSpPr>
          <a:xfrm>
            <a:off x="753831" y="4359642"/>
            <a:ext cx="1080128" cy="294637"/>
            <a:chOff x="-1" y="0"/>
            <a:chExt cx="1080126" cy="294635"/>
          </a:xfrm>
        </p:grpSpPr>
        <p:sp>
          <p:nvSpPr>
            <p:cNvPr id="576" name="Rectangle"/>
            <p:cNvSpPr/>
            <p:nvPr/>
          </p:nvSpPr>
          <p:spPr>
            <a:xfrm>
              <a:off x="-2" y="12304"/>
              <a:ext cx="1080127" cy="270035"/>
            </a:xfrm>
            <a:prstGeom prst="rect">
              <a:avLst/>
            </a:prstGeom>
            <a:solidFill>
              <a:srgbClr val="FFFFFF"/>
            </a:solidFill>
            <a:ln w="25400" cap="flat">
              <a:solidFill>
                <a:schemeClr val="accent6"/>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577" name="EDUCATIE"/>
            <p:cNvSpPr txBox="1"/>
            <p:nvPr/>
          </p:nvSpPr>
          <p:spPr>
            <a:xfrm>
              <a:off x="-2" y="-1"/>
              <a:ext cx="108012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EDUCATIE</a:t>
              </a:r>
            </a:p>
          </p:txBody>
        </p:sp>
      </p:grpSp>
      <p:grpSp>
        <p:nvGrpSpPr>
          <p:cNvPr id="581" name="Rectangle 27"/>
          <p:cNvGrpSpPr/>
          <p:nvPr/>
        </p:nvGrpSpPr>
        <p:grpSpPr>
          <a:xfrm>
            <a:off x="755575" y="4689425"/>
            <a:ext cx="5400604" cy="294637"/>
            <a:chOff x="0" y="-1"/>
            <a:chExt cx="5400602" cy="294635"/>
          </a:xfrm>
        </p:grpSpPr>
        <p:sp>
          <p:nvSpPr>
            <p:cNvPr id="579" name="Rectangle"/>
            <p:cNvSpPr/>
            <p:nvPr/>
          </p:nvSpPr>
          <p:spPr>
            <a:xfrm>
              <a:off x="-1" y="36054"/>
              <a:ext cx="5400603" cy="2225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580" name="PUBLI/PRIVATE/NGO"/>
            <p:cNvSpPr txBox="1"/>
            <p:nvPr/>
          </p:nvSpPr>
          <p:spPr>
            <a:xfrm>
              <a:off x="-1" y="-2"/>
              <a:ext cx="5400603"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PUBLI/PRIVATE/NGO</a:t>
              </a:r>
            </a:p>
          </p:txBody>
        </p:sp>
      </p:grpSp>
      <p:grpSp>
        <p:nvGrpSpPr>
          <p:cNvPr id="584" name="Rectangle 28"/>
          <p:cNvGrpSpPr/>
          <p:nvPr/>
        </p:nvGrpSpPr>
        <p:grpSpPr>
          <a:xfrm>
            <a:off x="6356959" y="4685738"/>
            <a:ext cx="2391510" cy="294637"/>
            <a:chOff x="0" y="-1"/>
            <a:chExt cx="2391508" cy="294635"/>
          </a:xfrm>
        </p:grpSpPr>
        <p:sp>
          <p:nvSpPr>
            <p:cNvPr id="582" name="Rectangle"/>
            <p:cNvSpPr/>
            <p:nvPr/>
          </p:nvSpPr>
          <p:spPr>
            <a:xfrm>
              <a:off x="-1" y="32366"/>
              <a:ext cx="2391509" cy="229910"/>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583" name="PUBLIC"/>
            <p:cNvSpPr txBox="1"/>
            <p:nvPr/>
          </p:nvSpPr>
          <p:spPr>
            <a:xfrm>
              <a:off x="-1" y="-2"/>
              <a:ext cx="2391509"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PUBLIC</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551"/>
                                        </p:tgtEl>
                                        <p:attrNameLst>
                                          <p:attrName>style.visibility</p:attrName>
                                        </p:attrNameLst>
                                      </p:cBhvr>
                                      <p:to>
                                        <p:strVal val="visible"/>
                                      </p:to>
                                    </p:set>
                                    <p:anim calcmode="lin" valueType="num">
                                      <p:cBhvr>
                                        <p:cTn id="7" dur="500" fill="hold"/>
                                        <p:tgtEl>
                                          <p:spTgt spid="551"/>
                                        </p:tgtEl>
                                        <p:attrNameLst>
                                          <p:attrName>ppt_w</p:attrName>
                                        </p:attrNameLst>
                                      </p:cBhvr>
                                      <p:tavLst>
                                        <p:tav tm="0">
                                          <p:val>
                                            <p:fltVal val="0"/>
                                          </p:val>
                                        </p:tav>
                                        <p:tav tm="100000">
                                          <p:val>
                                            <p:strVal val="#ppt_w"/>
                                          </p:val>
                                        </p:tav>
                                      </p:tavLst>
                                    </p:anim>
                                    <p:anim calcmode="lin" valueType="num">
                                      <p:cBhvr>
                                        <p:cTn id="8" dur="500" fill="hold"/>
                                        <p:tgtEl>
                                          <p:spTgt spid="5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2" nodeType="clickEffect">
                                  <p:stCondLst>
                                    <p:cond delay="0"/>
                                  </p:stCondLst>
                                  <p:iterate>
                                    <p:tmAbs val="0"/>
                                  </p:iterate>
                                  <p:childTnLst>
                                    <p:set>
                                      <p:cBhvr>
                                        <p:cTn id="12" fill="hold"/>
                                        <p:tgtEl>
                                          <p:spTgt spid="553"/>
                                        </p:tgtEl>
                                        <p:attrNameLst>
                                          <p:attrName>style.visibility</p:attrName>
                                        </p:attrNameLst>
                                      </p:cBhvr>
                                      <p:to>
                                        <p:strVal val="visible"/>
                                      </p:to>
                                    </p:set>
                                    <p:anim calcmode="lin" valueType="num">
                                      <p:cBhvr>
                                        <p:cTn id="13" dur="500" fill="hold"/>
                                        <p:tgtEl>
                                          <p:spTgt spid="553"/>
                                        </p:tgtEl>
                                        <p:attrNameLst>
                                          <p:attrName>ppt_w</p:attrName>
                                        </p:attrNameLst>
                                      </p:cBhvr>
                                      <p:tavLst>
                                        <p:tav tm="0">
                                          <p:val>
                                            <p:fltVal val="0"/>
                                          </p:val>
                                        </p:tav>
                                        <p:tav tm="100000">
                                          <p:val>
                                            <p:strVal val="#ppt_w"/>
                                          </p:val>
                                        </p:tav>
                                      </p:tavLst>
                                    </p:anim>
                                    <p:anim calcmode="lin" valueType="num">
                                      <p:cBhvr>
                                        <p:cTn id="14" dur="500" fill="hold"/>
                                        <p:tgtEl>
                                          <p:spTgt spid="55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3" nodeType="clickEffect">
                                  <p:stCondLst>
                                    <p:cond delay="0"/>
                                  </p:stCondLst>
                                  <p:iterate>
                                    <p:tmAbs val="0"/>
                                  </p:iterate>
                                  <p:childTnLst>
                                    <p:set>
                                      <p:cBhvr>
                                        <p:cTn id="18" fill="hold"/>
                                        <p:tgtEl>
                                          <p:spTgt spid="552"/>
                                        </p:tgtEl>
                                        <p:attrNameLst>
                                          <p:attrName>style.visibility</p:attrName>
                                        </p:attrNameLst>
                                      </p:cBhvr>
                                      <p:to>
                                        <p:strVal val="visible"/>
                                      </p:to>
                                    </p:set>
                                    <p:anim calcmode="lin" valueType="num">
                                      <p:cBhvr>
                                        <p:cTn id="19" dur="500" fill="hold"/>
                                        <p:tgtEl>
                                          <p:spTgt spid="552"/>
                                        </p:tgtEl>
                                        <p:attrNameLst>
                                          <p:attrName>ppt_w</p:attrName>
                                        </p:attrNameLst>
                                      </p:cBhvr>
                                      <p:tavLst>
                                        <p:tav tm="0">
                                          <p:val>
                                            <p:fltVal val="0"/>
                                          </p:val>
                                        </p:tav>
                                        <p:tav tm="100000">
                                          <p:val>
                                            <p:strVal val="#ppt_w"/>
                                          </p:val>
                                        </p:tav>
                                      </p:tavLst>
                                    </p:anim>
                                    <p:anim calcmode="lin" valueType="num">
                                      <p:cBhvr>
                                        <p:cTn id="20" dur="500" fill="hold"/>
                                        <p:tgtEl>
                                          <p:spTgt spid="552"/>
                                        </p:tgtEl>
                                        <p:attrNameLst>
                                          <p:attrName>ppt_h</p:attrName>
                                        </p:attrNameLst>
                                      </p:cBhvr>
                                      <p:tavLst>
                                        <p:tav tm="0">
                                          <p:val>
                                            <p:fltVal val="0"/>
                                          </p:val>
                                        </p:tav>
                                        <p:tav tm="100000">
                                          <p:val>
                                            <p:strVal val="#ppt_h"/>
                                          </p:val>
                                        </p:tav>
                                      </p:tavLst>
                                    </p:anim>
                                  </p:childTnLst>
                                </p:cTn>
                              </p:par>
                            </p:childTnLst>
                          </p:cTn>
                        </p:par>
                        <p:par>
                          <p:cTn id="21" fill="hold">
                            <p:stCondLst>
                              <p:cond delay="500"/>
                            </p:stCondLst>
                            <p:childTnLst>
                              <p:par>
                                <p:cTn id="22" presetID="23" presetClass="entr" presetSubtype="16" fill="hold" grpId="4" nodeType="afterEffect">
                                  <p:stCondLst>
                                    <p:cond delay="0"/>
                                  </p:stCondLst>
                                  <p:iterate>
                                    <p:tmAbs val="0"/>
                                  </p:iterate>
                                  <p:childTnLst>
                                    <p:set>
                                      <p:cBhvr>
                                        <p:cTn id="23" fill="hold"/>
                                        <p:tgtEl>
                                          <p:spTgt spid="578"/>
                                        </p:tgtEl>
                                        <p:attrNameLst>
                                          <p:attrName>style.visibility</p:attrName>
                                        </p:attrNameLst>
                                      </p:cBhvr>
                                      <p:to>
                                        <p:strVal val="visible"/>
                                      </p:to>
                                    </p:set>
                                    <p:anim calcmode="lin" valueType="num">
                                      <p:cBhvr>
                                        <p:cTn id="24" dur="500" fill="hold"/>
                                        <p:tgtEl>
                                          <p:spTgt spid="578"/>
                                        </p:tgtEl>
                                        <p:attrNameLst>
                                          <p:attrName>ppt_w</p:attrName>
                                        </p:attrNameLst>
                                      </p:cBhvr>
                                      <p:tavLst>
                                        <p:tav tm="0">
                                          <p:val>
                                            <p:fltVal val="0"/>
                                          </p:val>
                                        </p:tav>
                                        <p:tav tm="100000">
                                          <p:val>
                                            <p:strVal val="#ppt_w"/>
                                          </p:val>
                                        </p:tav>
                                      </p:tavLst>
                                    </p:anim>
                                    <p:anim calcmode="lin" valueType="num">
                                      <p:cBhvr>
                                        <p:cTn id="25" dur="500" fill="hold"/>
                                        <p:tgtEl>
                                          <p:spTgt spid="578"/>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5" nodeType="clickEffect">
                                  <p:stCondLst>
                                    <p:cond delay="0"/>
                                  </p:stCondLst>
                                  <p:iterate>
                                    <p:tmAbs val="0"/>
                                  </p:iterate>
                                  <p:childTnLst>
                                    <p:set>
                                      <p:cBhvr>
                                        <p:cTn id="29" fill="hold"/>
                                        <p:tgtEl>
                                          <p:spTgt spid="563"/>
                                        </p:tgtEl>
                                        <p:attrNameLst>
                                          <p:attrName>style.visibility</p:attrName>
                                        </p:attrNameLst>
                                      </p:cBhvr>
                                      <p:to>
                                        <p:strVal val="visible"/>
                                      </p:to>
                                    </p:set>
                                    <p:anim calcmode="lin" valueType="num">
                                      <p:cBhvr>
                                        <p:cTn id="30" dur="500" fill="hold"/>
                                        <p:tgtEl>
                                          <p:spTgt spid="563"/>
                                        </p:tgtEl>
                                        <p:attrNameLst>
                                          <p:attrName>ppt_w</p:attrName>
                                        </p:attrNameLst>
                                      </p:cBhvr>
                                      <p:tavLst>
                                        <p:tav tm="0">
                                          <p:val>
                                            <p:fltVal val="0"/>
                                          </p:val>
                                        </p:tav>
                                        <p:tav tm="100000">
                                          <p:val>
                                            <p:strVal val="#ppt_w"/>
                                          </p:val>
                                        </p:tav>
                                      </p:tavLst>
                                    </p:anim>
                                    <p:anim calcmode="lin" valueType="num">
                                      <p:cBhvr>
                                        <p:cTn id="31" dur="500" fill="hold"/>
                                        <p:tgtEl>
                                          <p:spTgt spid="563"/>
                                        </p:tgtEl>
                                        <p:attrNameLst>
                                          <p:attrName>ppt_h</p:attrName>
                                        </p:attrNameLst>
                                      </p:cBhvr>
                                      <p:tavLst>
                                        <p:tav tm="0">
                                          <p:val>
                                            <p:fltVal val="0"/>
                                          </p:val>
                                        </p:tav>
                                        <p:tav tm="100000">
                                          <p:val>
                                            <p:strVal val="#ppt_h"/>
                                          </p:val>
                                        </p:tav>
                                      </p:tavLst>
                                    </p:anim>
                                  </p:childTnLst>
                                </p:cTn>
                              </p:par>
                            </p:childTnLst>
                          </p:cTn>
                        </p:par>
                        <p:par>
                          <p:cTn id="32" fill="hold">
                            <p:stCondLst>
                              <p:cond delay="500"/>
                            </p:stCondLst>
                            <p:childTnLst>
                              <p:par>
                                <p:cTn id="33" presetID="23" presetClass="entr" presetSubtype="16" fill="hold" grpId="6" nodeType="afterEffect">
                                  <p:stCondLst>
                                    <p:cond delay="0"/>
                                  </p:stCondLst>
                                  <p:iterate>
                                    <p:tmAbs val="0"/>
                                  </p:iterate>
                                  <p:childTnLst>
                                    <p:set>
                                      <p:cBhvr>
                                        <p:cTn id="34" fill="hold"/>
                                        <p:tgtEl>
                                          <p:spTgt spid="566"/>
                                        </p:tgtEl>
                                        <p:attrNameLst>
                                          <p:attrName>style.visibility</p:attrName>
                                        </p:attrNameLst>
                                      </p:cBhvr>
                                      <p:to>
                                        <p:strVal val="visible"/>
                                      </p:to>
                                    </p:set>
                                    <p:anim calcmode="lin" valueType="num">
                                      <p:cBhvr>
                                        <p:cTn id="35" dur="500" fill="hold"/>
                                        <p:tgtEl>
                                          <p:spTgt spid="566"/>
                                        </p:tgtEl>
                                        <p:attrNameLst>
                                          <p:attrName>ppt_w</p:attrName>
                                        </p:attrNameLst>
                                      </p:cBhvr>
                                      <p:tavLst>
                                        <p:tav tm="0">
                                          <p:val>
                                            <p:fltVal val="0"/>
                                          </p:val>
                                        </p:tav>
                                        <p:tav tm="100000">
                                          <p:val>
                                            <p:strVal val="#ppt_w"/>
                                          </p:val>
                                        </p:tav>
                                      </p:tavLst>
                                    </p:anim>
                                    <p:anim calcmode="lin" valueType="num">
                                      <p:cBhvr>
                                        <p:cTn id="36" dur="500" fill="hold"/>
                                        <p:tgtEl>
                                          <p:spTgt spid="566"/>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7" nodeType="clickEffect">
                                  <p:stCondLst>
                                    <p:cond delay="0"/>
                                  </p:stCondLst>
                                  <p:iterate>
                                    <p:tmAbs val="0"/>
                                  </p:iterate>
                                  <p:childTnLst>
                                    <p:set>
                                      <p:cBhvr>
                                        <p:cTn id="40" fill="hold"/>
                                        <p:tgtEl>
                                          <p:spTgt spid="569"/>
                                        </p:tgtEl>
                                        <p:attrNameLst>
                                          <p:attrName>style.visibility</p:attrName>
                                        </p:attrNameLst>
                                      </p:cBhvr>
                                      <p:to>
                                        <p:strVal val="visible"/>
                                      </p:to>
                                    </p:set>
                                    <p:anim calcmode="lin" valueType="num">
                                      <p:cBhvr>
                                        <p:cTn id="41" dur="500" fill="hold"/>
                                        <p:tgtEl>
                                          <p:spTgt spid="569"/>
                                        </p:tgtEl>
                                        <p:attrNameLst>
                                          <p:attrName>ppt_w</p:attrName>
                                        </p:attrNameLst>
                                      </p:cBhvr>
                                      <p:tavLst>
                                        <p:tav tm="0">
                                          <p:val>
                                            <p:fltVal val="0"/>
                                          </p:val>
                                        </p:tav>
                                        <p:tav tm="100000">
                                          <p:val>
                                            <p:strVal val="#ppt_w"/>
                                          </p:val>
                                        </p:tav>
                                      </p:tavLst>
                                    </p:anim>
                                    <p:anim calcmode="lin" valueType="num">
                                      <p:cBhvr>
                                        <p:cTn id="42" dur="500" fill="hold"/>
                                        <p:tgtEl>
                                          <p:spTgt spid="569"/>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3" presetClass="entr" presetSubtype="16" fill="hold" grpId="8" nodeType="clickEffect">
                                  <p:stCondLst>
                                    <p:cond delay="0"/>
                                  </p:stCondLst>
                                  <p:iterate>
                                    <p:tmAbs val="0"/>
                                  </p:iterate>
                                  <p:childTnLst>
                                    <p:set>
                                      <p:cBhvr>
                                        <p:cTn id="46" fill="hold"/>
                                        <p:tgtEl>
                                          <p:spTgt spid="572"/>
                                        </p:tgtEl>
                                        <p:attrNameLst>
                                          <p:attrName>style.visibility</p:attrName>
                                        </p:attrNameLst>
                                      </p:cBhvr>
                                      <p:to>
                                        <p:strVal val="visible"/>
                                      </p:to>
                                    </p:set>
                                    <p:anim calcmode="lin" valueType="num">
                                      <p:cBhvr>
                                        <p:cTn id="47" dur="500" fill="hold"/>
                                        <p:tgtEl>
                                          <p:spTgt spid="572"/>
                                        </p:tgtEl>
                                        <p:attrNameLst>
                                          <p:attrName>ppt_w</p:attrName>
                                        </p:attrNameLst>
                                      </p:cBhvr>
                                      <p:tavLst>
                                        <p:tav tm="0">
                                          <p:val>
                                            <p:fltVal val="0"/>
                                          </p:val>
                                        </p:tav>
                                        <p:tav tm="100000">
                                          <p:val>
                                            <p:strVal val="#ppt_w"/>
                                          </p:val>
                                        </p:tav>
                                      </p:tavLst>
                                    </p:anim>
                                    <p:anim calcmode="lin" valueType="num">
                                      <p:cBhvr>
                                        <p:cTn id="48" dur="500" fill="hold"/>
                                        <p:tgtEl>
                                          <p:spTgt spid="572"/>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16" fill="hold" grpId="9" nodeType="clickEffect">
                                  <p:stCondLst>
                                    <p:cond delay="0"/>
                                  </p:stCondLst>
                                  <p:iterate>
                                    <p:tmAbs val="0"/>
                                  </p:iterate>
                                  <p:childTnLst>
                                    <p:set>
                                      <p:cBhvr>
                                        <p:cTn id="52" fill="hold"/>
                                        <p:tgtEl>
                                          <p:spTgt spid="575"/>
                                        </p:tgtEl>
                                        <p:attrNameLst>
                                          <p:attrName>style.visibility</p:attrName>
                                        </p:attrNameLst>
                                      </p:cBhvr>
                                      <p:to>
                                        <p:strVal val="visible"/>
                                      </p:to>
                                    </p:set>
                                    <p:anim calcmode="lin" valueType="num">
                                      <p:cBhvr>
                                        <p:cTn id="53" dur="500" fill="hold"/>
                                        <p:tgtEl>
                                          <p:spTgt spid="575"/>
                                        </p:tgtEl>
                                        <p:attrNameLst>
                                          <p:attrName>ppt_w</p:attrName>
                                        </p:attrNameLst>
                                      </p:cBhvr>
                                      <p:tavLst>
                                        <p:tav tm="0">
                                          <p:val>
                                            <p:fltVal val="0"/>
                                          </p:val>
                                        </p:tav>
                                        <p:tav tm="100000">
                                          <p:val>
                                            <p:strVal val="#ppt_w"/>
                                          </p:val>
                                        </p:tav>
                                      </p:tavLst>
                                    </p:anim>
                                    <p:anim calcmode="lin" valueType="num">
                                      <p:cBhvr>
                                        <p:cTn id="54" dur="500" fill="hold"/>
                                        <p:tgtEl>
                                          <p:spTgt spid="5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1" grpId="1" animBg="1" advAuto="0"/>
      <p:bldP spid="552" grpId="3" animBg="1" advAuto="0"/>
      <p:bldP spid="553" grpId="2" animBg="1" advAuto="0"/>
      <p:bldP spid="563" grpId="5" animBg="1" advAuto="0"/>
      <p:bldP spid="566" grpId="6" animBg="1" advAuto="0"/>
      <p:bldP spid="569" grpId="7" animBg="1" advAuto="0"/>
      <p:bldP spid="572" grpId="8" animBg="1" advAuto="0"/>
      <p:bldP spid="575" grpId="9" animBg="1" advAuto="0"/>
      <p:bldP spid="578" grpId="4"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0" name="Rectangle 3"/>
          <p:cNvGrpSpPr/>
          <p:nvPr/>
        </p:nvGrpSpPr>
        <p:grpSpPr>
          <a:xfrm>
            <a:off x="755572" y="879560"/>
            <a:ext cx="7992895" cy="3402384"/>
            <a:chOff x="0" y="0"/>
            <a:chExt cx="7992894" cy="3402383"/>
          </a:xfrm>
        </p:grpSpPr>
        <p:sp>
          <p:nvSpPr>
            <p:cNvPr id="588" name="Rectangle"/>
            <p:cNvSpPr/>
            <p:nvPr/>
          </p:nvSpPr>
          <p:spPr>
            <a:xfrm>
              <a:off x="-1" y="-1"/>
              <a:ext cx="7992895" cy="340238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589" name=""/>
            <p:cNvSpPr txBox="1"/>
            <p:nvPr/>
          </p:nvSpPr>
          <p:spPr>
            <a:xfrm>
              <a:off x="-1" y="283868"/>
              <a:ext cx="7992895" cy="283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2400">
                  <a:solidFill>
                    <a:schemeClr val="accent1"/>
                  </a:solidFill>
                  <a:latin typeface="Webdings"/>
                  <a:ea typeface="Webdings"/>
                  <a:cs typeface="Webdings"/>
                  <a:sym typeface="Webdings"/>
                </a:defRPr>
              </a:lvl1pPr>
            </a:lstStyle>
            <a:p>
              <a:r>
                <a:t></a:t>
              </a:r>
            </a:p>
          </p:txBody>
        </p:sp>
      </p:grpSp>
      <p:sp>
        <p:nvSpPr>
          <p:cNvPr id="591" name="Rectangle 8"/>
          <p:cNvSpPr txBox="1"/>
          <p:nvPr/>
        </p:nvSpPr>
        <p:spPr>
          <a:xfrm>
            <a:off x="1475654" y="3455856"/>
            <a:ext cx="455766"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2" name="Rectangle 9"/>
          <p:cNvSpPr txBox="1"/>
          <p:nvPr/>
        </p:nvSpPr>
        <p:spPr>
          <a:xfrm>
            <a:off x="2998302" y="2725016"/>
            <a:ext cx="512534"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3" name="Rectangle 10"/>
          <p:cNvSpPr txBox="1"/>
          <p:nvPr/>
        </p:nvSpPr>
        <p:spPr>
          <a:xfrm>
            <a:off x="5436954" y="3457883"/>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4" name="Rectangle 11"/>
          <p:cNvSpPr txBox="1"/>
          <p:nvPr/>
        </p:nvSpPr>
        <p:spPr>
          <a:xfrm>
            <a:off x="6962170" y="1628511"/>
            <a:ext cx="509109"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5" name="Rectangle 12"/>
          <p:cNvSpPr txBox="1"/>
          <p:nvPr/>
        </p:nvSpPr>
        <p:spPr>
          <a:xfrm>
            <a:off x="5132928" y="1627557"/>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6" name="Rectangle 13"/>
          <p:cNvSpPr txBox="1"/>
          <p:nvPr/>
        </p:nvSpPr>
        <p:spPr>
          <a:xfrm>
            <a:off x="2389202" y="126075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7" name="Rectangle 14"/>
          <p:cNvSpPr txBox="1"/>
          <p:nvPr/>
        </p:nvSpPr>
        <p:spPr>
          <a:xfrm>
            <a:off x="4522375" y="2360029"/>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598" name="Rectangle 15"/>
          <p:cNvSpPr txBox="1"/>
          <p:nvPr/>
        </p:nvSpPr>
        <p:spPr>
          <a:xfrm>
            <a:off x="6352016" y="308914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grpSp>
        <p:nvGrpSpPr>
          <p:cNvPr id="601" name="Rectangle 29"/>
          <p:cNvGrpSpPr/>
          <p:nvPr/>
        </p:nvGrpSpPr>
        <p:grpSpPr>
          <a:xfrm>
            <a:off x="171765" y="882321"/>
            <a:ext cx="497837" cy="3402385"/>
            <a:chOff x="0" y="-1"/>
            <a:chExt cx="497836" cy="3402384"/>
          </a:xfrm>
        </p:grpSpPr>
        <p:sp>
          <p:nvSpPr>
            <p:cNvPr id="599" name="Rectangle"/>
            <p:cNvSpPr/>
            <p:nvPr/>
          </p:nvSpPr>
          <p:spPr>
            <a:xfrm rot="16200000">
              <a:off x="-1452272" y="1460013"/>
              <a:ext cx="3402385" cy="48235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600" name="SURVEILLANCE ON THE BASIS OF ADMINISTRATIVE DATA"/>
            <p:cNvSpPr txBox="1"/>
            <p:nvPr/>
          </p:nvSpPr>
          <p:spPr>
            <a:xfrm rot="16200000">
              <a:off x="-1452274" y="1452272"/>
              <a:ext cx="3402382"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SURVEILLANCE ON THE BASIS OF ADMINISTRATIVE DATA</a:t>
              </a:r>
            </a:p>
          </p:txBody>
        </p:sp>
      </p:grpSp>
      <p:sp>
        <p:nvSpPr>
          <p:cNvPr id="602" name="Oval 38"/>
          <p:cNvSpPr/>
          <p:nvPr/>
        </p:nvSpPr>
        <p:spPr>
          <a:xfrm>
            <a:off x="1578620" y="357064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03" name="Oval 39"/>
          <p:cNvSpPr/>
          <p:nvPr/>
        </p:nvSpPr>
        <p:spPr>
          <a:xfrm>
            <a:off x="3102704" y="2833129"/>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04" name="Oval 40"/>
          <p:cNvSpPr/>
          <p:nvPr/>
        </p:nvSpPr>
        <p:spPr>
          <a:xfrm>
            <a:off x="5235971" y="1736987"/>
            <a:ext cx="252005" cy="252004"/>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05" name="Oval 41"/>
          <p:cNvSpPr/>
          <p:nvPr/>
        </p:nvSpPr>
        <p:spPr>
          <a:xfrm>
            <a:off x="7065057" y="1741066"/>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06" name="Oval 42"/>
          <p:cNvSpPr/>
          <p:nvPr/>
        </p:nvSpPr>
        <p:spPr>
          <a:xfrm>
            <a:off x="5542836" y="3562937"/>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07" name="Oval 43"/>
          <p:cNvSpPr/>
          <p:nvPr/>
        </p:nvSpPr>
        <p:spPr>
          <a:xfrm>
            <a:off x="2490384" y="136939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08" name="Oval 44"/>
          <p:cNvSpPr/>
          <p:nvPr/>
        </p:nvSpPr>
        <p:spPr>
          <a:xfrm>
            <a:off x="4589428" y="2427733"/>
            <a:ext cx="316417" cy="324041"/>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609" name="Oval 45"/>
          <p:cNvSpPr/>
          <p:nvPr/>
        </p:nvSpPr>
        <p:spPr>
          <a:xfrm>
            <a:off x="6975033" y="1642030"/>
            <a:ext cx="432053" cy="44205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610" name="Oval 46"/>
          <p:cNvSpPr/>
          <p:nvPr/>
        </p:nvSpPr>
        <p:spPr>
          <a:xfrm>
            <a:off x="2994704" y="2720526"/>
            <a:ext cx="468005" cy="46800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611" name="Oval 47"/>
          <p:cNvSpPr/>
          <p:nvPr/>
        </p:nvSpPr>
        <p:spPr>
          <a:xfrm>
            <a:off x="5172971" y="1669550"/>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612" name="Oval 48"/>
          <p:cNvSpPr/>
          <p:nvPr/>
        </p:nvSpPr>
        <p:spPr>
          <a:xfrm>
            <a:off x="2427383" y="1304182"/>
            <a:ext cx="378005" cy="378047"/>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613" name="Oval 49"/>
          <p:cNvSpPr/>
          <p:nvPr/>
        </p:nvSpPr>
        <p:spPr>
          <a:xfrm>
            <a:off x="3039703" y="2769814"/>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614" name="Oval 50"/>
          <p:cNvSpPr/>
          <p:nvPr/>
        </p:nvSpPr>
        <p:spPr>
          <a:xfrm>
            <a:off x="2868665" y="2591365"/>
            <a:ext cx="720085" cy="720005"/>
          </a:xfrm>
          <a:prstGeom prst="ellipse">
            <a:avLst/>
          </a:prstGeom>
          <a:ln w="25400">
            <a:solidFill>
              <a:schemeClr val="accent4"/>
            </a:solidFill>
          </a:ln>
        </p:spPr>
        <p:txBody>
          <a:bodyPr lIns="45718" tIns="45718" rIns="45718" bIns="45718" anchor="ctr"/>
          <a:lstStyle/>
          <a:p>
            <a:pPr algn="ctr">
              <a:defRPr>
                <a:latin typeface="+mn-lt"/>
                <a:ea typeface="+mn-ea"/>
                <a:cs typeface="+mn-cs"/>
                <a:sym typeface="Calibri"/>
              </a:defRPr>
            </a:pPr>
            <a:endParaRPr/>
          </a:p>
        </p:txBody>
      </p:sp>
      <p:sp>
        <p:nvSpPr>
          <p:cNvPr id="615" name="Oval 51"/>
          <p:cNvSpPr/>
          <p:nvPr/>
        </p:nvSpPr>
        <p:spPr>
          <a:xfrm>
            <a:off x="5447436" y="3459662"/>
            <a:ext cx="442801" cy="441579"/>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616" name="Oval 52"/>
          <p:cNvSpPr/>
          <p:nvPr/>
        </p:nvSpPr>
        <p:spPr>
          <a:xfrm>
            <a:off x="2805702" y="2528883"/>
            <a:ext cx="846005" cy="846005"/>
          </a:xfrm>
          <a:prstGeom prst="ellipse">
            <a:avLst/>
          </a:prstGeom>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617" name="Oval 53"/>
          <p:cNvSpPr/>
          <p:nvPr/>
        </p:nvSpPr>
        <p:spPr>
          <a:xfrm>
            <a:off x="2923719" y="2643758"/>
            <a:ext cx="609976" cy="608400"/>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618" name="Freeform 56"/>
          <p:cNvSpPr/>
          <p:nvPr/>
        </p:nvSpPr>
        <p:spPr>
          <a:xfrm>
            <a:off x="1319813" y="1173372"/>
            <a:ext cx="6246973" cy="2856104"/>
          </a:xfrm>
          <a:custGeom>
            <a:avLst/>
            <a:gdLst/>
            <a:ahLst/>
            <a:cxnLst>
              <a:cxn ang="0">
                <a:pos x="wd2" y="hd2"/>
              </a:cxn>
              <a:cxn ang="5400000">
                <a:pos x="wd2" y="hd2"/>
              </a:cxn>
              <a:cxn ang="10800000">
                <a:pos x="wd2" y="hd2"/>
              </a:cxn>
              <a:cxn ang="16200000">
                <a:pos x="wd2" y="hd2"/>
              </a:cxn>
            </a:cxnLst>
            <a:rect l="0" t="0" r="r" b="b"/>
            <a:pathLst>
              <a:path w="21426" h="21058" extrusionOk="0">
                <a:moveTo>
                  <a:pt x="5185" y="388"/>
                </a:moveTo>
                <a:cubicBezTo>
                  <a:pt x="5394" y="970"/>
                  <a:pt x="5324" y="2119"/>
                  <a:pt x="5487" y="3584"/>
                </a:cubicBezTo>
                <a:cubicBezTo>
                  <a:pt x="5650" y="5049"/>
                  <a:pt x="5704" y="8170"/>
                  <a:pt x="6161" y="9177"/>
                </a:cubicBezTo>
                <a:cubicBezTo>
                  <a:pt x="6618" y="10185"/>
                  <a:pt x="7539" y="9394"/>
                  <a:pt x="8228" y="9627"/>
                </a:cubicBezTo>
                <a:cubicBezTo>
                  <a:pt x="8917" y="9860"/>
                  <a:pt x="9746" y="10776"/>
                  <a:pt x="10296" y="10576"/>
                </a:cubicBezTo>
                <a:cubicBezTo>
                  <a:pt x="10845" y="10376"/>
                  <a:pt x="11101" y="8936"/>
                  <a:pt x="11527" y="8428"/>
                </a:cubicBezTo>
                <a:cubicBezTo>
                  <a:pt x="11953" y="7921"/>
                  <a:pt x="12619" y="8145"/>
                  <a:pt x="12851" y="7529"/>
                </a:cubicBezTo>
                <a:cubicBezTo>
                  <a:pt x="13083" y="6913"/>
                  <a:pt x="12750" y="5540"/>
                  <a:pt x="12921" y="4733"/>
                </a:cubicBezTo>
                <a:cubicBezTo>
                  <a:pt x="13091" y="3925"/>
                  <a:pt x="13536" y="2685"/>
                  <a:pt x="13873" y="2685"/>
                </a:cubicBezTo>
                <a:cubicBezTo>
                  <a:pt x="14210" y="2685"/>
                  <a:pt x="14709" y="4083"/>
                  <a:pt x="14942" y="4733"/>
                </a:cubicBezTo>
                <a:cubicBezTo>
                  <a:pt x="15174" y="5382"/>
                  <a:pt x="14806" y="6256"/>
                  <a:pt x="15267" y="6580"/>
                </a:cubicBezTo>
                <a:cubicBezTo>
                  <a:pt x="15728" y="6905"/>
                  <a:pt x="16997" y="7213"/>
                  <a:pt x="17706" y="6680"/>
                </a:cubicBezTo>
                <a:cubicBezTo>
                  <a:pt x="18415" y="6148"/>
                  <a:pt x="18957" y="4025"/>
                  <a:pt x="19518" y="3384"/>
                </a:cubicBezTo>
                <a:cubicBezTo>
                  <a:pt x="20079" y="2743"/>
                  <a:pt x="20761" y="2327"/>
                  <a:pt x="21074" y="2835"/>
                </a:cubicBezTo>
                <a:cubicBezTo>
                  <a:pt x="21388" y="3343"/>
                  <a:pt x="21477" y="5590"/>
                  <a:pt x="21400" y="6431"/>
                </a:cubicBezTo>
                <a:cubicBezTo>
                  <a:pt x="21322" y="7271"/>
                  <a:pt x="21055" y="7513"/>
                  <a:pt x="20610" y="7879"/>
                </a:cubicBezTo>
                <a:cubicBezTo>
                  <a:pt x="20165" y="8245"/>
                  <a:pt x="19305" y="8104"/>
                  <a:pt x="18728" y="8628"/>
                </a:cubicBezTo>
                <a:cubicBezTo>
                  <a:pt x="18151" y="9153"/>
                  <a:pt x="17609" y="9902"/>
                  <a:pt x="17148" y="11025"/>
                </a:cubicBezTo>
                <a:cubicBezTo>
                  <a:pt x="16688" y="12149"/>
                  <a:pt x="16134" y="14088"/>
                  <a:pt x="15964" y="15370"/>
                </a:cubicBezTo>
                <a:cubicBezTo>
                  <a:pt x="15793" y="16652"/>
                  <a:pt x="16215" y="17851"/>
                  <a:pt x="16126" y="18716"/>
                </a:cubicBezTo>
                <a:cubicBezTo>
                  <a:pt x="16037" y="19582"/>
                  <a:pt x="15871" y="20231"/>
                  <a:pt x="15429" y="20564"/>
                </a:cubicBezTo>
                <a:cubicBezTo>
                  <a:pt x="14988" y="20897"/>
                  <a:pt x="13850" y="21405"/>
                  <a:pt x="13478" y="20714"/>
                </a:cubicBezTo>
                <a:cubicBezTo>
                  <a:pt x="13106" y="20023"/>
                  <a:pt x="12890" y="17576"/>
                  <a:pt x="13199" y="16419"/>
                </a:cubicBezTo>
                <a:cubicBezTo>
                  <a:pt x="13509" y="15262"/>
                  <a:pt x="14934" y="14888"/>
                  <a:pt x="15337" y="13772"/>
                </a:cubicBezTo>
                <a:cubicBezTo>
                  <a:pt x="15739" y="12657"/>
                  <a:pt x="15716" y="10742"/>
                  <a:pt x="15615" y="9727"/>
                </a:cubicBezTo>
                <a:cubicBezTo>
                  <a:pt x="15515" y="8711"/>
                  <a:pt x="15069" y="7854"/>
                  <a:pt x="14733" y="7679"/>
                </a:cubicBezTo>
                <a:cubicBezTo>
                  <a:pt x="14396" y="7504"/>
                  <a:pt x="14009" y="7812"/>
                  <a:pt x="13594" y="8678"/>
                </a:cubicBezTo>
                <a:cubicBezTo>
                  <a:pt x="13180" y="9544"/>
                  <a:pt x="12975" y="12299"/>
                  <a:pt x="12247" y="12873"/>
                </a:cubicBezTo>
                <a:cubicBezTo>
                  <a:pt x="11519" y="13448"/>
                  <a:pt x="9862" y="11691"/>
                  <a:pt x="9227" y="12124"/>
                </a:cubicBezTo>
                <a:cubicBezTo>
                  <a:pt x="8592" y="12557"/>
                  <a:pt x="9076" y="14463"/>
                  <a:pt x="8437" y="15470"/>
                </a:cubicBezTo>
                <a:cubicBezTo>
                  <a:pt x="7798" y="16477"/>
                  <a:pt x="6107" y="18275"/>
                  <a:pt x="5394" y="18167"/>
                </a:cubicBezTo>
                <a:cubicBezTo>
                  <a:pt x="4682" y="18059"/>
                  <a:pt x="4659" y="15279"/>
                  <a:pt x="4163" y="14821"/>
                </a:cubicBezTo>
                <a:cubicBezTo>
                  <a:pt x="3667" y="14363"/>
                  <a:pt x="2777" y="14721"/>
                  <a:pt x="2421" y="15420"/>
                </a:cubicBezTo>
                <a:cubicBezTo>
                  <a:pt x="2064" y="16119"/>
                  <a:pt x="2200" y="18092"/>
                  <a:pt x="2026" y="19016"/>
                </a:cubicBezTo>
                <a:cubicBezTo>
                  <a:pt x="1852" y="19940"/>
                  <a:pt x="1685" y="20864"/>
                  <a:pt x="1375" y="20964"/>
                </a:cubicBezTo>
                <a:cubicBezTo>
                  <a:pt x="1066" y="21064"/>
                  <a:pt x="353" y="20481"/>
                  <a:pt x="167" y="19615"/>
                </a:cubicBezTo>
                <a:cubicBezTo>
                  <a:pt x="-18" y="18750"/>
                  <a:pt x="-123" y="16910"/>
                  <a:pt x="260" y="15770"/>
                </a:cubicBezTo>
                <a:cubicBezTo>
                  <a:pt x="644" y="14630"/>
                  <a:pt x="1759" y="13789"/>
                  <a:pt x="2467" y="12773"/>
                </a:cubicBezTo>
                <a:cubicBezTo>
                  <a:pt x="3176" y="11758"/>
                  <a:pt x="4124" y="10709"/>
                  <a:pt x="4511" y="9677"/>
                </a:cubicBezTo>
                <a:cubicBezTo>
                  <a:pt x="4899" y="8645"/>
                  <a:pt x="5030" y="7579"/>
                  <a:pt x="4790" y="6580"/>
                </a:cubicBezTo>
                <a:cubicBezTo>
                  <a:pt x="4550" y="5582"/>
                  <a:pt x="3346" y="4658"/>
                  <a:pt x="3071" y="3684"/>
                </a:cubicBezTo>
                <a:cubicBezTo>
                  <a:pt x="2796" y="2710"/>
                  <a:pt x="2947" y="1337"/>
                  <a:pt x="3141" y="737"/>
                </a:cubicBezTo>
                <a:cubicBezTo>
                  <a:pt x="3334" y="138"/>
                  <a:pt x="3888" y="138"/>
                  <a:pt x="4233" y="88"/>
                </a:cubicBezTo>
                <a:cubicBezTo>
                  <a:pt x="4577" y="38"/>
                  <a:pt x="4976" y="-195"/>
                  <a:pt x="5185" y="388"/>
                </a:cubicBezTo>
                <a:close/>
              </a:path>
            </a:pathLst>
          </a:custGeom>
          <a:solidFill>
            <a:srgbClr val="F4740A">
              <a:alpha val="27059"/>
            </a:srgbClr>
          </a:solidFill>
          <a:ln w="12700">
            <a:miter lim="400000"/>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619" name="Rectangle 37"/>
          <p:cNvSpPr txBox="1"/>
          <p:nvPr/>
        </p:nvSpPr>
        <p:spPr>
          <a:xfrm>
            <a:off x="3895719" y="124763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620" name="Rectangle 54"/>
          <p:cNvSpPr txBox="1"/>
          <p:nvPr/>
        </p:nvSpPr>
        <p:spPr>
          <a:xfrm>
            <a:off x="6329610" y="198050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621" name="Rectangle 55"/>
          <p:cNvSpPr txBox="1"/>
          <p:nvPr/>
        </p:nvSpPr>
        <p:spPr>
          <a:xfrm>
            <a:off x="5415045" y="88264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622" name="TextBox 19"/>
          <p:cNvSpPr txBox="1"/>
          <p:nvPr/>
        </p:nvSpPr>
        <p:spPr>
          <a:xfrm>
            <a:off x="663478" y="339500"/>
            <a:ext cx="6698909" cy="3327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600">
                <a:latin typeface="+mn-lt"/>
                <a:ea typeface="+mn-ea"/>
                <a:cs typeface="+mn-cs"/>
                <a:sym typeface="Calibri"/>
              </a:defRPr>
            </a:lvl1pPr>
          </a:lstStyle>
          <a:p>
            <a:r>
              <a:t>COPII VICTIME CAN CARE DEVIN VIZIBILI PENTRU CEL PUȚIN UN SERVICIU </a:t>
            </a:r>
          </a:p>
        </p:txBody>
      </p:sp>
      <p:grpSp>
        <p:nvGrpSpPr>
          <p:cNvPr id="625" name="Rectangle 29"/>
          <p:cNvGrpSpPr/>
          <p:nvPr/>
        </p:nvGrpSpPr>
        <p:grpSpPr>
          <a:xfrm>
            <a:off x="171764" y="882322"/>
            <a:ext cx="497837" cy="3402383"/>
            <a:chOff x="0" y="0"/>
            <a:chExt cx="497836" cy="3402381"/>
          </a:xfrm>
        </p:grpSpPr>
        <p:sp>
          <p:nvSpPr>
            <p:cNvPr id="623" name="Rectangle"/>
            <p:cNvSpPr/>
            <p:nvPr/>
          </p:nvSpPr>
          <p:spPr>
            <a:xfrm rot="16200000">
              <a:off x="-1452270" y="1460013"/>
              <a:ext cx="3402382" cy="482356"/>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624" name="MONITORIZARE PE BAZA  DATELOR ADMINISTRATIVE"/>
            <p:cNvSpPr txBox="1"/>
            <p:nvPr/>
          </p:nvSpPr>
          <p:spPr>
            <a:xfrm rot="16200000">
              <a:off x="-1452274" y="1452272"/>
              <a:ext cx="3402383"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MONITORIZARE PE BAZA  DATELOR ADMINISTRATIVE</a:t>
              </a:r>
            </a:p>
          </p:txBody>
        </p:sp>
      </p:grpSp>
      <p:grpSp>
        <p:nvGrpSpPr>
          <p:cNvPr id="628" name="Rectangle 20"/>
          <p:cNvGrpSpPr/>
          <p:nvPr/>
        </p:nvGrpSpPr>
        <p:grpSpPr>
          <a:xfrm>
            <a:off x="1875619" y="4359642"/>
            <a:ext cx="1080125" cy="294637"/>
            <a:chOff x="0" y="0"/>
            <a:chExt cx="1080123" cy="294635"/>
          </a:xfrm>
        </p:grpSpPr>
        <p:sp>
          <p:nvSpPr>
            <p:cNvPr id="626" name="Rectangle"/>
            <p:cNvSpPr/>
            <p:nvPr/>
          </p:nvSpPr>
          <p:spPr>
            <a:xfrm>
              <a:off x="-1" y="12304"/>
              <a:ext cx="1080125" cy="270035"/>
            </a:xfrm>
            <a:prstGeom prst="rect">
              <a:avLst/>
            </a:prstGeom>
            <a:solidFill>
              <a:srgbClr val="FFFFFF"/>
            </a:solidFill>
            <a:ln w="25400" cap="flat">
              <a:solidFill>
                <a:schemeClr val="accent2"/>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27" name="SĂNĂTAT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a:t>
              </a:r>
            </a:p>
          </p:txBody>
        </p:sp>
      </p:grpSp>
      <p:grpSp>
        <p:nvGrpSpPr>
          <p:cNvPr id="631" name="Rectangle 21"/>
          <p:cNvGrpSpPr/>
          <p:nvPr/>
        </p:nvGrpSpPr>
        <p:grpSpPr>
          <a:xfrm>
            <a:off x="2998301" y="4345723"/>
            <a:ext cx="2105869" cy="322482"/>
            <a:chOff x="0" y="0"/>
            <a:chExt cx="2105867" cy="322480"/>
          </a:xfrm>
        </p:grpSpPr>
        <p:sp>
          <p:nvSpPr>
            <p:cNvPr id="629" name="Rectangle"/>
            <p:cNvSpPr/>
            <p:nvPr/>
          </p:nvSpPr>
          <p:spPr>
            <a:xfrm>
              <a:off x="0" y="0"/>
              <a:ext cx="2105869" cy="322482"/>
            </a:xfrm>
            <a:prstGeom prst="rect">
              <a:avLst/>
            </a:prstGeom>
            <a:solidFill>
              <a:srgbClr val="FFFFFF"/>
            </a:solidFill>
            <a:ln w="25400" cap="flat">
              <a:solidFill>
                <a:schemeClr val="accent5"/>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30" name="SĂNĂTATE  MINTALĂ"/>
            <p:cNvSpPr txBox="1"/>
            <p:nvPr/>
          </p:nvSpPr>
          <p:spPr>
            <a:xfrm>
              <a:off x="215475" y="13921"/>
              <a:ext cx="171988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  MINTALĂ</a:t>
              </a:r>
            </a:p>
          </p:txBody>
        </p:sp>
      </p:grpSp>
      <p:grpSp>
        <p:nvGrpSpPr>
          <p:cNvPr id="634" name="Rectangle 22"/>
          <p:cNvGrpSpPr/>
          <p:nvPr/>
        </p:nvGrpSpPr>
        <p:grpSpPr>
          <a:xfrm>
            <a:off x="5190920" y="4359642"/>
            <a:ext cx="1080125" cy="294637"/>
            <a:chOff x="0" y="0"/>
            <a:chExt cx="1080123" cy="294635"/>
          </a:xfrm>
        </p:grpSpPr>
        <p:sp>
          <p:nvSpPr>
            <p:cNvPr id="632" name="Rectangle"/>
            <p:cNvSpPr/>
            <p:nvPr/>
          </p:nvSpPr>
          <p:spPr>
            <a:xfrm>
              <a:off x="-1" y="12304"/>
              <a:ext cx="1080125" cy="270035"/>
            </a:xfrm>
            <a:prstGeom prst="rect">
              <a:avLst/>
            </a:prstGeom>
            <a:solidFill>
              <a:srgbClr val="FFFFFF"/>
            </a:solidFill>
            <a:ln w="25400" cap="flat">
              <a:solidFill>
                <a:schemeClr val="accent3"/>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33" name="SOCIAL"/>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SOCIAL</a:t>
              </a:r>
            </a:p>
          </p:txBody>
        </p:sp>
      </p:grpSp>
      <p:grpSp>
        <p:nvGrpSpPr>
          <p:cNvPr id="637" name="Rectangle 23"/>
          <p:cNvGrpSpPr/>
          <p:nvPr/>
        </p:nvGrpSpPr>
        <p:grpSpPr>
          <a:xfrm>
            <a:off x="6357798" y="4359642"/>
            <a:ext cx="1080125" cy="294637"/>
            <a:chOff x="0" y="0"/>
            <a:chExt cx="1080123" cy="294635"/>
          </a:xfrm>
        </p:grpSpPr>
        <p:sp>
          <p:nvSpPr>
            <p:cNvPr id="635" name="Rectangle"/>
            <p:cNvSpPr/>
            <p:nvPr/>
          </p:nvSpPr>
          <p:spPr>
            <a:xfrm>
              <a:off x="-1" y="12304"/>
              <a:ext cx="1080125" cy="270035"/>
            </a:xfrm>
            <a:prstGeom prst="rect">
              <a:avLst/>
            </a:prstGeom>
            <a:solidFill>
              <a:srgbClr val="FFFFFF"/>
            </a:solidFill>
            <a:ln w="25400" cap="flat">
              <a:solidFill>
                <a:schemeClr val="accent4"/>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36" name="JUDICIAR"/>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JUDICIAR</a:t>
              </a:r>
            </a:p>
          </p:txBody>
        </p:sp>
      </p:grpSp>
      <p:grpSp>
        <p:nvGrpSpPr>
          <p:cNvPr id="640" name="Rectangle 24"/>
          <p:cNvGrpSpPr/>
          <p:nvPr/>
        </p:nvGrpSpPr>
        <p:grpSpPr>
          <a:xfrm>
            <a:off x="7668343" y="4359642"/>
            <a:ext cx="1080125" cy="294637"/>
            <a:chOff x="0" y="0"/>
            <a:chExt cx="1080123" cy="294635"/>
          </a:xfrm>
        </p:grpSpPr>
        <p:sp>
          <p:nvSpPr>
            <p:cNvPr id="638" name="Rectangle"/>
            <p:cNvSpPr/>
            <p:nvPr/>
          </p:nvSpPr>
          <p:spPr>
            <a:xfrm>
              <a:off x="-1" y="12304"/>
              <a:ext cx="1080125" cy="270035"/>
            </a:xfrm>
            <a:prstGeom prst="rect">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39" name="POLIȚI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POLIȚIE</a:t>
              </a:r>
            </a:p>
          </p:txBody>
        </p:sp>
      </p:grpSp>
      <p:grpSp>
        <p:nvGrpSpPr>
          <p:cNvPr id="643" name="Rectangle 25"/>
          <p:cNvGrpSpPr/>
          <p:nvPr/>
        </p:nvGrpSpPr>
        <p:grpSpPr>
          <a:xfrm>
            <a:off x="753831" y="4359642"/>
            <a:ext cx="1080128" cy="294637"/>
            <a:chOff x="-1" y="0"/>
            <a:chExt cx="1080126" cy="294635"/>
          </a:xfrm>
        </p:grpSpPr>
        <p:sp>
          <p:nvSpPr>
            <p:cNvPr id="641" name="Rectangle"/>
            <p:cNvSpPr/>
            <p:nvPr/>
          </p:nvSpPr>
          <p:spPr>
            <a:xfrm>
              <a:off x="-2" y="12304"/>
              <a:ext cx="1080127" cy="270035"/>
            </a:xfrm>
            <a:prstGeom prst="rect">
              <a:avLst/>
            </a:prstGeom>
            <a:solidFill>
              <a:srgbClr val="FFFFFF"/>
            </a:solidFill>
            <a:ln w="25400" cap="flat">
              <a:solidFill>
                <a:schemeClr val="accent6"/>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42" name="EDUCATIE"/>
            <p:cNvSpPr txBox="1"/>
            <p:nvPr/>
          </p:nvSpPr>
          <p:spPr>
            <a:xfrm>
              <a:off x="-2" y="-1"/>
              <a:ext cx="108012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EDUCATIE</a:t>
              </a:r>
            </a:p>
          </p:txBody>
        </p:sp>
      </p:grpSp>
      <p:grpSp>
        <p:nvGrpSpPr>
          <p:cNvPr id="646" name="Rectangle 27"/>
          <p:cNvGrpSpPr/>
          <p:nvPr/>
        </p:nvGrpSpPr>
        <p:grpSpPr>
          <a:xfrm>
            <a:off x="755575" y="4689425"/>
            <a:ext cx="5400604" cy="294637"/>
            <a:chOff x="0" y="-1"/>
            <a:chExt cx="5400602" cy="294635"/>
          </a:xfrm>
        </p:grpSpPr>
        <p:sp>
          <p:nvSpPr>
            <p:cNvPr id="644" name="Rectangle"/>
            <p:cNvSpPr/>
            <p:nvPr/>
          </p:nvSpPr>
          <p:spPr>
            <a:xfrm>
              <a:off x="-1" y="36054"/>
              <a:ext cx="5400603" cy="2225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645" name="PUBLI/PRIVATE/NGO"/>
            <p:cNvSpPr txBox="1"/>
            <p:nvPr/>
          </p:nvSpPr>
          <p:spPr>
            <a:xfrm>
              <a:off x="-1" y="-2"/>
              <a:ext cx="5400603"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PUBLI/PRIVATE/NGO</a:t>
              </a:r>
            </a:p>
          </p:txBody>
        </p:sp>
      </p:grpSp>
      <p:grpSp>
        <p:nvGrpSpPr>
          <p:cNvPr id="649" name="Rectangle 28"/>
          <p:cNvGrpSpPr/>
          <p:nvPr/>
        </p:nvGrpSpPr>
        <p:grpSpPr>
          <a:xfrm>
            <a:off x="6356959" y="4685738"/>
            <a:ext cx="2391510" cy="294637"/>
            <a:chOff x="0" y="-1"/>
            <a:chExt cx="2391508" cy="294635"/>
          </a:xfrm>
        </p:grpSpPr>
        <p:sp>
          <p:nvSpPr>
            <p:cNvPr id="647" name="Rectangle"/>
            <p:cNvSpPr/>
            <p:nvPr/>
          </p:nvSpPr>
          <p:spPr>
            <a:xfrm>
              <a:off x="-1" y="32366"/>
              <a:ext cx="2391509" cy="229910"/>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648" name="PUBLIC"/>
            <p:cNvSpPr txBox="1"/>
            <p:nvPr/>
          </p:nvSpPr>
          <p:spPr>
            <a:xfrm>
              <a:off x="-1" y="-2"/>
              <a:ext cx="2391509"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PUBLIC</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618"/>
                                        </p:tgtEl>
                                        <p:attrNameLst>
                                          <p:attrName>style.visibility</p:attrName>
                                        </p:attrNameLst>
                                      </p:cBhvr>
                                      <p:to>
                                        <p:strVal val="visible"/>
                                      </p:to>
                                    </p:set>
                                    <p:anim calcmode="lin" valueType="num">
                                      <p:cBhvr>
                                        <p:cTn id="7" dur="500" fill="hold"/>
                                        <p:tgtEl>
                                          <p:spTgt spid="618"/>
                                        </p:tgtEl>
                                        <p:attrNameLst>
                                          <p:attrName>ppt_w</p:attrName>
                                        </p:attrNameLst>
                                      </p:cBhvr>
                                      <p:tavLst>
                                        <p:tav tm="0">
                                          <p:val>
                                            <p:fltVal val="0"/>
                                          </p:val>
                                        </p:tav>
                                        <p:tav tm="100000">
                                          <p:val>
                                            <p:strVal val="#ppt_w"/>
                                          </p:val>
                                        </p:tav>
                                      </p:tavLst>
                                    </p:anim>
                                    <p:anim calcmode="lin" valueType="num">
                                      <p:cBhvr>
                                        <p:cTn id="8" dur="500" fill="hold"/>
                                        <p:tgtEl>
                                          <p:spTgt spid="61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2" nodeType="afterEffect">
                                  <p:stCondLst>
                                    <p:cond delay="0"/>
                                  </p:stCondLst>
                                  <p:iterate>
                                    <p:tmAbs val="0"/>
                                  </p:iterate>
                                  <p:childTnLst>
                                    <p:set>
                                      <p:cBhvr>
                                        <p:cTn id="11" fill="hold"/>
                                        <p:tgtEl>
                                          <p:spTgt spid="643"/>
                                        </p:tgtEl>
                                        <p:attrNameLst>
                                          <p:attrName>style.visibility</p:attrName>
                                        </p:attrNameLst>
                                      </p:cBhvr>
                                      <p:to>
                                        <p:strVal val="visible"/>
                                      </p:to>
                                    </p:set>
                                    <p:anim calcmode="lin" valueType="num">
                                      <p:cBhvr>
                                        <p:cTn id="12" dur="500" fill="hold"/>
                                        <p:tgtEl>
                                          <p:spTgt spid="643"/>
                                        </p:tgtEl>
                                        <p:attrNameLst>
                                          <p:attrName>ppt_w</p:attrName>
                                        </p:attrNameLst>
                                      </p:cBhvr>
                                      <p:tavLst>
                                        <p:tav tm="0">
                                          <p:val>
                                            <p:fltVal val="0"/>
                                          </p:val>
                                        </p:tav>
                                        <p:tav tm="100000">
                                          <p:val>
                                            <p:strVal val="#ppt_w"/>
                                          </p:val>
                                        </p:tav>
                                      </p:tavLst>
                                    </p:anim>
                                    <p:anim calcmode="lin" valueType="num">
                                      <p:cBhvr>
                                        <p:cTn id="13" dur="500" fill="hold"/>
                                        <p:tgtEl>
                                          <p:spTgt spid="643"/>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3" nodeType="clickEffect">
                                  <p:stCondLst>
                                    <p:cond delay="0"/>
                                  </p:stCondLst>
                                  <p:iterate>
                                    <p:tmAbs val="0"/>
                                  </p:iterate>
                                  <p:childTnLst>
                                    <p:set>
                                      <p:cBhvr>
                                        <p:cTn id="17" fill="hold"/>
                                        <p:tgtEl>
                                          <p:spTgt spid="628"/>
                                        </p:tgtEl>
                                        <p:attrNameLst>
                                          <p:attrName>style.visibility</p:attrName>
                                        </p:attrNameLst>
                                      </p:cBhvr>
                                      <p:to>
                                        <p:strVal val="visible"/>
                                      </p:to>
                                    </p:set>
                                    <p:anim calcmode="lin" valueType="num">
                                      <p:cBhvr>
                                        <p:cTn id="18" dur="500" fill="hold"/>
                                        <p:tgtEl>
                                          <p:spTgt spid="628"/>
                                        </p:tgtEl>
                                        <p:attrNameLst>
                                          <p:attrName>ppt_w</p:attrName>
                                        </p:attrNameLst>
                                      </p:cBhvr>
                                      <p:tavLst>
                                        <p:tav tm="0">
                                          <p:val>
                                            <p:fltVal val="0"/>
                                          </p:val>
                                        </p:tav>
                                        <p:tav tm="100000">
                                          <p:val>
                                            <p:strVal val="#ppt_w"/>
                                          </p:val>
                                        </p:tav>
                                      </p:tavLst>
                                    </p:anim>
                                    <p:anim calcmode="lin" valueType="num">
                                      <p:cBhvr>
                                        <p:cTn id="19" dur="500" fill="hold"/>
                                        <p:tgtEl>
                                          <p:spTgt spid="628"/>
                                        </p:tgtEl>
                                        <p:attrNameLst>
                                          <p:attrName>ppt_h</p:attrName>
                                        </p:attrNameLst>
                                      </p:cBhvr>
                                      <p:tavLst>
                                        <p:tav tm="0">
                                          <p:val>
                                            <p:fltVal val="0"/>
                                          </p:val>
                                        </p:tav>
                                        <p:tav tm="100000">
                                          <p:val>
                                            <p:strVal val="#ppt_h"/>
                                          </p:val>
                                        </p:tav>
                                      </p:tavLst>
                                    </p:anim>
                                  </p:childTnLst>
                                </p:cTn>
                              </p:par>
                            </p:childTnLst>
                          </p:cTn>
                        </p:par>
                        <p:par>
                          <p:cTn id="20" fill="hold">
                            <p:stCondLst>
                              <p:cond delay="500"/>
                            </p:stCondLst>
                            <p:childTnLst>
                              <p:par>
                                <p:cTn id="21" presetID="23" presetClass="entr" presetSubtype="16" fill="hold" grpId="4" nodeType="afterEffect">
                                  <p:stCondLst>
                                    <p:cond delay="0"/>
                                  </p:stCondLst>
                                  <p:iterate>
                                    <p:tmAbs val="0"/>
                                  </p:iterate>
                                  <p:childTnLst>
                                    <p:set>
                                      <p:cBhvr>
                                        <p:cTn id="22" fill="hold"/>
                                        <p:tgtEl>
                                          <p:spTgt spid="631"/>
                                        </p:tgtEl>
                                        <p:attrNameLst>
                                          <p:attrName>style.visibility</p:attrName>
                                        </p:attrNameLst>
                                      </p:cBhvr>
                                      <p:to>
                                        <p:strVal val="visible"/>
                                      </p:to>
                                    </p:set>
                                    <p:anim calcmode="lin" valueType="num">
                                      <p:cBhvr>
                                        <p:cTn id="23" dur="500" fill="hold"/>
                                        <p:tgtEl>
                                          <p:spTgt spid="631"/>
                                        </p:tgtEl>
                                        <p:attrNameLst>
                                          <p:attrName>ppt_w</p:attrName>
                                        </p:attrNameLst>
                                      </p:cBhvr>
                                      <p:tavLst>
                                        <p:tav tm="0">
                                          <p:val>
                                            <p:fltVal val="0"/>
                                          </p:val>
                                        </p:tav>
                                        <p:tav tm="100000">
                                          <p:val>
                                            <p:strVal val="#ppt_w"/>
                                          </p:val>
                                        </p:tav>
                                      </p:tavLst>
                                    </p:anim>
                                    <p:anim calcmode="lin" valueType="num">
                                      <p:cBhvr>
                                        <p:cTn id="24" dur="500" fill="hold"/>
                                        <p:tgtEl>
                                          <p:spTgt spid="631"/>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5" nodeType="clickEffect">
                                  <p:stCondLst>
                                    <p:cond delay="0"/>
                                  </p:stCondLst>
                                  <p:iterate>
                                    <p:tmAbs val="0"/>
                                  </p:iterate>
                                  <p:childTnLst>
                                    <p:set>
                                      <p:cBhvr>
                                        <p:cTn id="28" fill="hold"/>
                                        <p:tgtEl>
                                          <p:spTgt spid="634"/>
                                        </p:tgtEl>
                                        <p:attrNameLst>
                                          <p:attrName>style.visibility</p:attrName>
                                        </p:attrNameLst>
                                      </p:cBhvr>
                                      <p:to>
                                        <p:strVal val="visible"/>
                                      </p:to>
                                    </p:set>
                                    <p:anim calcmode="lin" valueType="num">
                                      <p:cBhvr>
                                        <p:cTn id="29" dur="500" fill="hold"/>
                                        <p:tgtEl>
                                          <p:spTgt spid="634"/>
                                        </p:tgtEl>
                                        <p:attrNameLst>
                                          <p:attrName>ppt_w</p:attrName>
                                        </p:attrNameLst>
                                      </p:cBhvr>
                                      <p:tavLst>
                                        <p:tav tm="0">
                                          <p:val>
                                            <p:fltVal val="0"/>
                                          </p:val>
                                        </p:tav>
                                        <p:tav tm="100000">
                                          <p:val>
                                            <p:strVal val="#ppt_w"/>
                                          </p:val>
                                        </p:tav>
                                      </p:tavLst>
                                    </p:anim>
                                    <p:anim calcmode="lin" valueType="num">
                                      <p:cBhvr>
                                        <p:cTn id="30" dur="500" fill="hold"/>
                                        <p:tgtEl>
                                          <p:spTgt spid="634"/>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6" nodeType="clickEffect">
                                  <p:stCondLst>
                                    <p:cond delay="0"/>
                                  </p:stCondLst>
                                  <p:iterate>
                                    <p:tmAbs val="0"/>
                                  </p:iterate>
                                  <p:childTnLst>
                                    <p:set>
                                      <p:cBhvr>
                                        <p:cTn id="34" fill="hold"/>
                                        <p:tgtEl>
                                          <p:spTgt spid="637"/>
                                        </p:tgtEl>
                                        <p:attrNameLst>
                                          <p:attrName>style.visibility</p:attrName>
                                        </p:attrNameLst>
                                      </p:cBhvr>
                                      <p:to>
                                        <p:strVal val="visible"/>
                                      </p:to>
                                    </p:set>
                                    <p:anim calcmode="lin" valueType="num">
                                      <p:cBhvr>
                                        <p:cTn id="35" dur="500" fill="hold"/>
                                        <p:tgtEl>
                                          <p:spTgt spid="637"/>
                                        </p:tgtEl>
                                        <p:attrNameLst>
                                          <p:attrName>ppt_w</p:attrName>
                                        </p:attrNameLst>
                                      </p:cBhvr>
                                      <p:tavLst>
                                        <p:tav tm="0">
                                          <p:val>
                                            <p:fltVal val="0"/>
                                          </p:val>
                                        </p:tav>
                                        <p:tav tm="100000">
                                          <p:val>
                                            <p:strVal val="#ppt_w"/>
                                          </p:val>
                                        </p:tav>
                                      </p:tavLst>
                                    </p:anim>
                                    <p:anim calcmode="lin" valueType="num">
                                      <p:cBhvr>
                                        <p:cTn id="36" dur="500" fill="hold"/>
                                        <p:tgtEl>
                                          <p:spTgt spid="637"/>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7" nodeType="clickEffect">
                                  <p:stCondLst>
                                    <p:cond delay="0"/>
                                  </p:stCondLst>
                                  <p:iterate>
                                    <p:tmAbs val="0"/>
                                  </p:iterate>
                                  <p:childTnLst>
                                    <p:set>
                                      <p:cBhvr>
                                        <p:cTn id="40" fill="hold"/>
                                        <p:tgtEl>
                                          <p:spTgt spid="640"/>
                                        </p:tgtEl>
                                        <p:attrNameLst>
                                          <p:attrName>style.visibility</p:attrName>
                                        </p:attrNameLst>
                                      </p:cBhvr>
                                      <p:to>
                                        <p:strVal val="visible"/>
                                      </p:to>
                                    </p:set>
                                    <p:anim calcmode="lin" valueType="num">
                                      <p:cBhvr>
                                        <p:cTn id="41" dur="500" fill="hold"/>
                                        <p:tgtEl>
                                          <p:spTgt spid="640"/>
                                        </p:tgtEl>
                                        <p:attrNameLst>
                                          <p:attrName>ppt_w</p:attrName>
                                        </p:attrNameLst>
                                      </p:cBhvr>
                                      <p:tavLst>
                                        <p:tav tm="0">
                                          <p:val>
                                            <p:fltVal val="0"/>
                                          </p:val>
                                        </p:tav>
                                        <p:tav tm="100000">
                                          <p:val>
                                            <p:strVal val="#ppt_w"/>
                                          </p:val>
                                        </p:tav>
                                      </p:tavLst>
                                    </p:anim>
                                    <p:anim calcmode="lin" valueType="num">
                                      <p:cBhvr>
                                        <p:cTn id="42" dur="500" fill="hold"/>
                                        <p:tgtEl>
                                          <p:spTgt spid="64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 grpId="1" animBg="1" advAuto="0"/>
      <p:bldP spid="628" grpId="3" animBg="1" advAuto="0"/>
      <p:bldP spid="631" grpId="4" animBg="1" advAuto="0"/>
      <p:bldP spid="634" grpId="5" animBg="1" advAuto="0"/>
      <p:bldP spid="637" grpId="6" animBg="1" advAuto="0"/>
      <p:bldP spid="640" grpId="7" animBg="1" advAuto="0"/>
      <p:bldP spid="643" grpId="2"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 name="Rectangle 3"/>
          <p:cNvGrpSpPr/>
          <p:nvPr/>
        </p:nvGrpSpPr>
        <p:grpSpPr>
          <a:xfrm>
            <a:off x="755572" y="879560"/>
            <a:ext cx="7992895" cy="3402384"/>
            <a:chOff x="0" y="0"/>
            <a:chExt cx="7992894" cy="3402383"/>
          </a:xfrm>
        </p:grpSpPr>
        <p:sp>
          <p:nvSpPr>
            <p:cNvPr id="653" name="Rectangle"/>
            <p:cNvSpPr/>
            <p:nvPr/>
          </p:nvSpPr>
          <p:spPr>
            <a:xfrm>
              <a:off x="-1" y="-1"/>
              <a:ext cx="7992895" cy="340238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654" name=""/>
            <p:cNvSpPr txBox="1"/>
            <p:nvPr/>
          </p:nvSpPr>
          <p:spPr>
            <a:xfrm>
              <a:off x="-1" y="283868"/>
              <a:ext cx="7992895" cy="283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2400">
                  <a:solidFill>
                    <a:schemeClr val="accent1"/>
                  </a:solidFill>
                  <a:latin typeface="Webdings"/>
                  <a:ea typeface="Webdings"/>
                  <a:cs typeface="Webdings"/>
                  <a:sym typeface="Webdings"/>
                </a:defRPr>
              </a:lvl1pPr>
            </a:lstStyle>
            <a:p>
              <a:r>
                <a:t></a:t>
              </a:r>
            </a:p>
          </p:txBody>
        </p:sp>
      </p:grpSp>
      <p:sp>
        <p:nvSpPr>
          <p:cNvPr id="656" name="Rectangle 8"/>
          <p:cNvSpPr txBox="1"/>
          <p:nvPr/>
        </p:nvSpPr>
        <p:spPr>
          <a:xfrm>
            <a:off x="1475654" y="3455856"/>
            <a:ext cx="455766"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57" name="Rectangle 9"/>
          <p:cNvSpPr txBox="1"/>
          <p:nvPr/>
        </p:nvSpPr>
        <p:spPr>
          <a:xfrm>
            <a:off x="2998302" y="2725016"/>
            <a:ext cx="512534"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58" name="Rectangle 10"/>
          <p:cNvSpPr txBox="1"/>
          <p:nvPr/>
        </p:nvSpPr>
        <p:spPr>
          <a:xfrm>
            <a:off x="5436954" y="3457883"/>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59" name="Rectangle 11"/>
          <p:cNvSpPr txBox="1"/>
          <p:nvPr/>
        </p:nvSpPr>
        <p:spPr>
          <a:xfrm>
            <a:off x="6962170" y="1628511"/>
            <a:ext cx="509109"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60" name="Rectangle 12"/>
          <p:cNvSpPr txBox="1"/>
          <p:nvPr/>
        </p:nvSpPr>
        <p:spPr>
          <a:xfrm>
            <a:off x="5132928" y="1627557"/>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61" name="Rectangle 13"/>
          <p:cNvSpPr txBox="1"/>
          <p:nvPr/>
        </p:nvSpPr>
        <p:spPr>
          <a:xfrm>
            <a:off x="2389202" y="126075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62" name="Rectangle 14"/>
          <p:cNvSpPr txBox="1"/>
          <p:nvPr/>
        </p:nvSpPr>
        <p:spPr>
          <a:xfrm>
            <a:off x="4522375" y="2360029"/>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663" name="Rectangle 15"/>
          <p:cNvSpPr txBox="1"/>
          <p:nvPr/>
        </p:nvSpPr>
        <p:spPr>
          <a:xfrm>
            <a:off x="6352016" y="308914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grpSp>
        <p:nvGrpSpPr>
          <p:cNvPr id="666" name="Rectangle 29"/>
          <p:cNvGrpSpPr/>
          <p:nvPr/>
        </p:nvGrpSpPr>
        <p:grpSpPr>
          <a:xfrm>
            <a:off x="171765" y="882321"/>
            <a:ext cx="497837" cy="3402385"/>
            <a:chOff x="0" y="-1"/>
            <a:chExt cx="497836" cy="3402384"/>
          </a:xfrm>
        </p:grpSpPr>
        <p:sp>
          <p:nvSpPr>
            <p:cNvPr id="664" name="Rectangle"/>
            <p:cNvSpPr/>
            <p:nvPr/>
          </p:nvSpPr>
          <p:spPr>
            <a:xfrm rot="16200000">
              <a:off x="-1452272" y="1460013"/>
              <a:ext cx="3402385" cy="48235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665" name="SURVEILLANCE ON THE BASIS OF ADMINISTRATIVE DATA"/>
            <p:cNvSpPr txBox="1"/>
            <p:nvPr/>
          </p:nvSpPr>
          <p:spPr>
            <a:xfrm rot="16200000">
              <a:off x="-1452274" y="1452272"/>
              <a:ext cx="3402382"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SURVEILLANCE ON THE BASIS OF ADMINISTRATIVE DATA</a:t>
              </a:r>
            </a:p>
          </p:txBody>
        </p:sp>
      </p:grpSp>
      <p:sp>
        <p:nvSpPr>
          <p:cNvPr id="667" name="Oval 38"/>
          <p:cNvSpPr/>
          <p:nvPr/>
        </p:nvSpPr>
        <p:spPr>
          <a:xfrm>
            <a:off x="1578620" y="357064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68" name="Oval 39"/>
          <p:cNvSpPr/>
          <p:nvPr/>
        </p:nvSpPr>
        <p:spPr>
          <a:xfrm>
            <a:off x="3102704" y="2833129"/>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69" name="Oval 40"/>
          <p:cNvSpPr/>
          <p:nvPr/>
        </p:nvSpPr>
        <p:spPr>
          <a:xfrm>
            <a:off x="5235971" y="1736987"/>
            <a:ext cx="252005" cy="252004"/>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70" name="Oval 41"/>
          <p:cNvSpPr/>
          <p:nvPr/>
        </p:nvSpPr>
        <p:spPr>
          <a:xfrm>
            <a:off x="7065057" y="1741066"/>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71" name="Oval 42"/>
          <p:cNvSpPr/>
          <p:nvPr/>
        </p:nvSpPr>
        <p:spPr>
          <a:xfrm>
            <a:off x="5542836" y="3562937"/>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72" name="Oval 43"/>
          <p:cNvSpPr/>
          <p:nvPr/>
        </p:nvSpPr>
        <p:spPr>
          <a:xfrm>
            <a:off x="2490384" y="136939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673" name="Oval 44"/>
          <p:cNvSpPr/>
          <p:nvPr/>
        </p:nvSpPr>
        <p:spPr>
          <a:xfrm>
            <a:off x="4589428" y="2427733"/>
            <a:ext cx="316417" cy="324041"/>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674" name="Oval 45"/>
          <p:cNvSpPr/>
          <p:nvPr/>
        </p:nvSpPr>
        <p:spPr>
          <a:xfrm>
            <a:off x="6975033" y="1642030"/>
            <a:ext cx="432053" cy="44205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675" name="Oval 46"/>
          <p:cNvSpPr/>
          <p:nvPr/>
        </p:nvSpPr>
        <p:spPr>
          <a:xfrm>
            <a:off x="2994704" y="2720526"/>
            <a:ext cx="468005" cy="46800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676" name="Oval 47"/>
          <p:cNvSpPr/>
          <p:nvPr/>
        </p:nvSpPr>
        <p:spPr>
          <a:xfrm>
            <a:off x="5172971" y="1669550"/>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677" name="Oval 48"/>
          <p:cNvSpPr/>
          <p:nvPr/>
        </p:nvSpPr>
        <p:spPr>
          <a:xfrm>
            <a:off x="2427383" y="1304182"/>
            <a:ext cx="378005" cy="378047"/>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678" name="Oval 49"/>
          <p:cNvSpPr/>
          <p:nvPr/>
        </p:nvSpPr>
        <p:spPr>
          <a:xfrm>
            <a:off x="3039703" y="2769814"/>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679" name="Oval 50"/>
          <p:cNvSpPr/>
          <p:nvPr/>
        </p:nvSpPr>
        <p:spPr>
          <a:xfrm>
            <a:off x="2868665" y="2591365"/>
            <a:ext cx="720085" cy="720005"/>
          </a:xfrm>
          <a:prstGeom prst="ellipse">
            <a:avLst/>
          </a:prstGeom>
          <a:ln w="25400">
            <a:solidFill>
              <a:schemeClr val="accent4"/>
            </a:solidFill>
          </a:ln>
        </p:spPr>
        <p:txBody>
          <a:bodyPr lIns="45718" tIns="45718" rIns="45718" bIns="45718" anchor="ctr"/>
          <a:lstStyle/>
          <a:p>
            <a:pPr algn="ctr">
              <a:defRPr>
                <a:latin typeface="+mn-lt"/>
                <a:ea typeface="+mn-ea"/>
                <a:cs typeface="+mn-cs"/>
                <a:sym typeface="Calibri"/>
              </a:defRPr>
            </a:pPr>
            <a:endParaRPr/>
          </a:p>
        </p:txBody>
      </p:sp>
      <p:sp>
        <p:nvSpPr>
          <p:cNvPr id="680" name="Oval 51"/>
          <p:cNvSpPr/>
          <p:nvPr/>
        </p:nvSpPr>
        <p:spPr>
          <a:xfrm>
            <a:off x="5447436" y="3459662"/>
            <a:ext cx="442801" cy="441579"/>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681" name="Oval 52"/>
          <p:cNvSpPr/>
          <p:nvPr/>
        </p:nvSpPr>
        <p:spPr>
          <a:xfrm>
            <a:off x="2805702" y="2528883"/>
            <a:ext cx="846005" cy="846005"/>
          </a:xfrm>
          <a:prstGeom prst="ellipse">
            <a:avLst/>
          </a:prstGeom>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682" name="Oval 53"/>
          <p:cNvSpPr/>
          <p:nvPr/>
        </p:nvSpPr>
        <p:spPr>
          <a:xfrm>
            <a:off x="2923719" y="2643758"/>
            <a:ext cx="609976" cy="608400"/>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683" name="Down Arrow 37"/>
          <p:cNvSpPr/>
          <p:nvPr/>
        </p:nvSpPr>
        <p:spPr>
          <a:xfrm rot="19607151">
            <a:off x="5120649" y="3072046"/>
            <a:ext cx="504059"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chemeClr val="accent3"/>
          </a:solidFill>
          <a:ln w="25400">
            <a:solidFill>
              <a:srgbClr val="718841"/>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684" name="Down Arrow 54"/>
          <p:cNvSpPr/>
          <p:nvPr/>
        </p:nvSpPr>
        <p:spPr>
          <a:xfrm rot="19607151">
            <a:off x="2528360" y="2135939"/>
            <a:ext cx="504058" cy="4320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chemeClr val="accent4"/>
          </a:solidFill>
          <a:ln w="25400">
            <a:solidFill>
              <a:srgbClr val="5D4976"/>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685" name="Down Arrow 55"/>
          <p:cNvSpPr/>
          <p:nvPr/>
        </p:nvSpPr>
        <p:spPr>
          <a:xfrm>
            <a:off x="3059832" y="2013686"/>
            <a:ext cx="504059"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chemeClr val="accent3"/>
          </a:solidFill>
          <a:ln w="25400">
            <a:solidFill>
              <a:srgbClr val="718841"/>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686" name="Oval 57"/>
          <p:cNvSpPr/>
          <p:nvPr/>
        </p:nvSpPr>
        <p:spPr>
          <a:xfrm>
            <a:off x="1403648" y="3417844"/>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687" name="Oval 58"/>
          <p:cNvSpPr/>
          <p:nvPr/>
        </p:nvSpPr>
        <p:spPr>
          <a:xfrm>
            <a:off x="2339750" y="1203598"/>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688" name="Oval 59"/>
          <p:cNvSpPr/>
          <p:nvPr/>
        </p:nvSpPr>
        <p:spPr>
          <a:xfrm>
            <a:off x="6921172" y="1588057"/>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689" name="Oval 60"/>
          <p:cNvSpPr/>
          <p:nvPr/>
        </p:nvSpPr>
        <p:spPr>
          <a:xfrm>
            <a:off x="5098574" y="1608554"/>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690" name="Oval 61"/>
          <p:cNvSpPr/>
          <p:nvPr/>
        </p:nvSpPr>
        <p:spPr>
          <a:xfrm>
            <a:off x="4477594" y="2301780"/>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691" name="Oval 62"/>
          <p:cNvSpPr/>
          <p:nvPr/>
        </p:nvSpPr>
        <p:spPr>
          <a:xfrm>
            <a:off x="6304469" y="3026254"/>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692" name="Rectangle 56"/>
          <p:cNvSpPr txBox="1"/>
          <p:nvPr/>
        </p:nvSpPr>
        <p:spPr>
          <a:xfrm>
            <a:off x="3895719" y="124763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693" name="Rectangle 63"/>
          <p:cNvSpPr txBox="1"/>
          <p:nvPr/>
        </p:nvSpPr>
        <p:spPr>
          <a:xfrm>
            <a:off x="6329610" y="198050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694" name="Rectangle 64"/>
          <p:cNvSpPr txBox="1"/>
          <p:nvPr/>
        </p:nvSpPr>
        <p:spPr>
          <a:xfrm>
            <a:off x="5415045" y="88264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grpSp>
        <p:nvGrpSpPr>
          <p:cNvPr id="697" name="Rectangle 20"/>
          <p:cNvGrpSpPr/>
          <p:nvPr/>
        </p:nvGrpSpPr>
        <p:grpSpPr>
          <a:xfrm>
            <a:off x="1875619" y="4359642"/>
            <a:ext cx="1080125" cy="294637"/>
            <a:chOff x="0" y="0"/>
            <a:chExt cx="1080123" cy="294635"/>
          </a:xfrm>
        </p:grpSpPr>
        <p:sp>
          <p:nvSpPr>
            <p:cNvPr id="695" name="Rectangle"/>
            <p:cNvSpPr/>
            <p:nvPr/>
          </p:nvSpPr>
          <p:spPr>
            <a:xfrm>
              <a:off x="-1" y="12304"/>
              <a:ext cx="1080125" cy="270035"/>
            </a:xfrm>
            <a:prstGeom prst="rect">
              <a:avLst/>
            </a:prstGeom>
            <a:solidFill>
              <a:srgbClr val="FFFFFF"/>
            </a:solidFill>
            <a:ln w="25400" cap="flat">
              <a:solidFill>
                <a:schemeClr val="accent2"/>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96" name="SĂNĂTAT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a:t>
              </a:r>
            </a:p>
          </p:txBody>
        </p:sp>
      </p:grpSp>
      <p:grpSp>
        <p:nvGrpSpPr>
          <p:cNvPr id="700" name="Rectangle 21"/>
          <p:cNvGrpSpPr/>
          <p:nvPr/>
        </p:nvGrpSpPr>
        <p:grpSpPr>
          <a:xfrm>
            <a:off x="2998301" y="4345723"/>
            <a:ext cx="2105869" cy="322482"/>
            <a:chOff x="0" y="0"/>
            <a:chExt cx="2105867" cy="322480"/>
          </a:xfrm>
        </p:grpSpPr>
        <p:sp>
          <p:nvSpPr>
            <p:cNvPr id="698" name="Rectangle"/>
            <p:cNvSpPr/>
            <p:nvPr/>
          </p:nvSpPr>
          <p:spPr>
            <a:xfrm>
              <a:off x="0" y="0"/>
              <a:ext cx="2105869" cy="322482"/>
            </a:xfrm>
            <a:prstGeom prst="rect">
              <a:avLst/>
            </a:prstGeom>
            <a:solidFill>
              <a:srgbClr val="FFFFFF"/>
            </a:solidFill>
            <a:ln w="25400" cap="flat">
              <a:solidFill>
                <a:schemeClr val="accent5"/>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699" name="SĂNĂTATE  MINTALĂ"/>
            <p:cNvSpPr txBox="1"/>
            <p:nvPr/>
          </p:nvSpPr>
          <p:spPr>
            <a:xfrm>
              <a:off x="215475" y="13921"/>
              <a:ext cx="171988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  MINTALĂ</a:t>
              </a:r>
            </a:p>
          </p:txBody>
        </p:sp>
      </p:grpSp>
      <p:grpSp>
        <p:nvGrpSpPr>
          <p:cNvPr id="703" name="Rectangle 22"/>
          <p:cNvGrpSpPr/>
          <p:nvPr/>
        </p:nvGrpSpPr>
        <p:grpSpPr>
          <a:xfrm>
            <a:off x="5190920" y="4359642"/>
            <a:ext cx="1080125" cy="294637"/>
            <a:chOff x="0" y="0"/>
            <a:chExt cx="1080123" cy="294635"/>
          </a:xfrm>
        </p:grpSpPr>
        <p:sp>
          <p:nvSpPr>
            <p:cNvPr id="701" name="Rectangle"/>
            <p:cNvSpPr/>
            <p:nvPr/>
          </p:nvSpPr>
          <p:spPr>
            <a:xfrm>
              <a:off x="-1" y="12304"/>
              <a:ext cx="1080125" cy="270035"/>
            </a:xfrm>
            <a:prstGeom prst="rect">
              <a:avLst/>
            </a:prstGeom>
            <a:solidFill>
              <a:srgbClr val="FFFFFF"/>
            </a:solidFill>
            <a:ln w="25400" cap="flat">
              <a:solidFill>
                <a:schemeClr val="accent3"/>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02" name="SOCIAL"/>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SOCIAL</a:t>
              </a:r>
            </a:p>
          </p:txBody>
        </p:sp>
      </p:grpSp>
      <p:grpSp>
        <p:nvGrpSpPr>
          <p:cNvPr id="706" name="Rectangle 23"/>
          <p:cNvGrpSpPr/>
          <p:nvPr/>
        </p:nvGrpSpPr>
        <p:grpSpPr>
          <a:xfrm>
            <a:off x="6357798" y="4359642"/>
            <a:ext cx="1080125" cy="294637"/>
            <a:chOff x="0" y="0"/>
            <a:chExt cx="1080123" cy="294635"/>
          </a:xfrm>
        </p:grpSpPr>
        <p:sp>
          <p:nvSpPr>
            <p:cNvPr id="704" name="Rectangle"/>
            <p:cNvSpPr/>
            <p:nvPr/>
          </p:nvSpPr>
          <p:spPr>
            <a:xfrm>
              <a:off x="-1" y="12304"/>
              <a:ext cx="1080125" cy="270035"/>
            </a:xfrm>
            <a:prstGeom prst="rect">
              <a:avLst/>
            </a:prstGeom>
            <a:solidFill>
              <a:srgbClr val="FFFFFF"/>
            </a:solidFill>
            <a:ln w="25400" cap="flat">
              <a:solidFill>
                <a:schemeClr val="accent4"/>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05" name="JUDICIAR"/>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JUDICIAR</a:t>
              </a:r>
            </a:p>
          </p:txBody>
        </p:sp>
      </p:grpSp>
      <p:grpSp>
        <p:nvGrpSpPr>
          <p:cNvPr id="709" name="Rectangle 24"/>
          <p:cNvGrpSpPr/>
          <p:nvPr/>
        </p:nvGrpSpPr>
        <p:grpSpPr>
          <a:xfrm>
            <a:off x="7668343" y="4359642"/>
            <a:ext cx="1080125" cy="294637"/>
            <a:chOff x="0" y="0"/>
            <a:chExt cx="1080123" cy="294635"/>
          </a:xfrm>
        </p:grpSpPr>
        <p:sp>
          <p:nvSpPr>
            <p:cNvPr id="707" name="Rectangle"/>
            <p:cNvSpPr/>
            <p:nvPr/>
          </p:nvSpPr>
          <p:spPr>
            <a:xfrm>
              <a:off x="-1" y="12304"/>
              <a:ext cx="1080125" cy="270035"/>
            </a:xfrm>
            <a:prstGeom prst="rect">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08" name="POLIȚI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POLIȚIE</a:t>
              </a:r>
            </a:p>
          </p:txBody>
        </p:sp>
      </p:grpSp>
      <p:grpSp>
        <p:nvGrpSpPr>
          <p:cNvPr id="712" name="Rectangle 25"/>
          <p:cNvGrpSpPr/>
          <p:nvPr/>
        </p:nvGrpSpPr>
        <p:grpSpPr>
          <a:xfrm>
            <a:off x="753831" y="4359642"/>
            <a:ext cx="1080128" cy="294637"/>
            <a:chOff x="-1" y="0"/>
            <a:chExt cx="1080126" cy="294635"/>
          </a:xfrm>
        </p:grpSpPr>
        <p:sp>
          <p:nvSpPr>
            <p:cNvPr id="710" name="Rectangle"/>
            <p:cNvSpPr/>
            <p:nvPr/>
          </p:nvSpPr>
          <p:spPr>
            <a:xfrm>
              <a:off x="-2" y="12304"/>
              <a:ext cx="1080127" cy="270035"/>
            </a:xfrm>
            <a:prstGeom prst="rect">
              <a:avLst/>
            </a:prstGeom>
            <a:solidFill>
              <a:srgbClr val="FFFFFF"/>
            </a:solidFill>
            <a:ln w="25400" cap="flat">
              <a:solidFill>
                <a:schemeClr val="accent6"/>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11" name="EDUCATIE"/>
            <p:cNvSpPr txBox="1"/>
            <p:nvPr/>
          </p:nvSpPr>
          <p:spPr>
            <a:xfrm>
              <a:off x="-2" y="-1"/>
              <a:ext cx="108012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EDUCATIE</a:t>
              </a:r>
            </a:p>
          </p:txBody>
        </p:sp>
      </p:grpSp>
      <p:grpSp>
        <p:nvGrpSpPr>
          <p:cNvPr id="715" name="Rectangle 27"/>
          <p:cNvGrpSpPr/>
          <p:nvPr/>
        </p:nvGrpSpPr>
        <p:grpSpPr>
          <a:xfrm>
            <a:off x="755575" y="4689425"/>
            <a:ext cx="5400604" cy="294637"/>
            <a:chOff x="0" y="-1"/>
            <a:chExt cx="5400602" cy="294635"/>
          </a:xfrm>
        </p:grpSpPr>
        <p:sp>
          <p:nvSpPr>
            <p:cNvPr id="713" name="Rectangle"/>
            <p:cNvSpPr/>
            <p:nvPr/>
          </p:nvSpPr>
          <p:spPr>
            <a:xfrm>
              <a:off x="-1" y="36054"/>
              <a:ext cx="5400603" cy="2225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14" name="PUBLI/PRIVATE/NGO"/>
            <p:cNvSpPr txBox="1"/>
            <p:nvPr/>
          </p:nvSpPr>
          <p:spPr>
            <a:xfrm>
              <a:off x="-1" y="-2"/>
              <a:ext cx="5400603"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PUBLI/PRIVATE/NGO</a:t>
              </a:r>
            </a:p>
          </p:txBody>
        </p:sp>
      </p:grpSp>
      <p:grpSp>
        <p:nvGrpSpPr>
          <p:cNvPr id="718" name="Rectangle 28"/>
          <p:cNvGrpSpPr/>
          <p:nvPr/>
        </p:nvGrpSpPr>
        <p:grpSpPr>
          <a:xfrm>
            <a:off x="6356959" y="4685738"/>
            <a:ext cx="2391510" cy="294637"/>
            <a:chOff x="0" y="-1"/>
            <a:chExt cx="2391508" cy="294635"/>
          </a:xfrm>
        </p:grpSpPr>
        <p:sp>
          <p:nvSpPr>
            <p:cNvPr id="716" name="Rectangle"/>
            <p:cNvSpPr/>
            <p:nvPr/>
          </p:nvSpPr>
          <p:spPr>
            <a:xfrm>
              <a:off x="-1" y="32366"/>
              <a:ext cx="2391509" cy="229910"/>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17" name="PUBLIC"/>
            <p:cNvSpPr txBox="1"/>
            <p:nvPr/>
          </p:nvSpPr>
          <p:spPr>
            <a:xfrm>
              <a:off x="-1" y="-2"/>
              <a:ext cx="2391509"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PUBLIC</a:t>
              </a:r>
            </a:p>
          </p:txBody>
        </p:sp>
      </p:grpSp>
      <p:grpSp>
        <p:nvGrpSpPr>
          <p:cNvPr id="721" name="Rectangle 29"/>
          <p:cNvGrpSpPr/>
          <p:nvPr/>
        </p:nvGrpSpPr>
        <p:grpSpPr>
          <a:xfrm>
            <a:off x="171764" y="882322"/>
            <a:ext cx="497837" cy="3402383"/>
            <a:chOff x="0" y="0"/>
            <a:chExt cx="497836" cy="3402381"/>
          </a:xfrm>
        </p:grpSpPr>
        <p:sp>
          <p:nvSpPr>
            <p:cNvPr id="719" name="Rectangle"/>
            <p:cNvSpPr/>
            <p:nvPr/>
          </p:nvSpPr>
          <p:spPr>
            <a:xfrm rot="16200000">
              <a:off x="-1452270" y="1460013"/>
              <a:ext cx="3402382" cy="482356"/>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20" name="MONITORIZARE PE BAZA  DATELOR ADMINISTRATIVE"/>
            <p:cNvSpPr txBox="1"/>
            <p:nvPr/>
          </p:nvSpPr>
          <p:spPr>
            <a:xfrm rot="16200000">
              <a:off x="-1452274" y="1452272"/>
              <a:ext cx="3402383"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MONITORIZARE PE BAZA  DATELOR ADMINISTRATIVE</a:t>
              </a:r>
            </a:p>
          </p:txBody>
        </p:sp>
      </p:grpSp>
      <p:sp>
        <p:nvSpPr>
          <p:cNvPr id="722" name="TextBox 19"/>
          <p:cNvSpPr txBox="1"/>
          <p:nvPr/>
        </p:nvSpPr>
        <p:spPr>
          <a:xfrm>
            <a:off x="663478" y="339500"/>
            <a:ext cx="6698909" cy="3327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600">
                <a:latin typeface="+mn-lt"/>
                <a:ea typeface="+mn-ea"/>
                <a:cs typeface="+mn-cs"/>
                <a:sym typeface="Calibri"/>
              </a:defRPr>
            </a:lvl1pPr>
          </a:lstStyle>
          <a:p>
            <a:r>
              <a:t>COPII VICTIME CAN CARE DEVIN VIZIBILI PENTRU CEL PUȚIN UN SERVICIU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9" fill="hold" grpId="1" nodeType="clickEffect">
                                  <p:stCondLst>
                                    <p:cond delay="0"/>
                                  </p:stCondLst>
                                  <p:iterate>
                                    <p:tmAbs val="0"/>
                                  </p:iterate>
                                  <p:childTnLst>
                                    <p:set>
                                      <p:cBhvr>
                                        <p:cTn id="6" fill="hold"/>
                                        <p:tgtEl>
                                          <p:spTgt spid="684"/>
                                        </p:tgtEl>
                                        <p:attrNameLst>
                                          <p:attrName>style.visibility</p:attrName>
                                        </p:attrNameLst>
                                      </p:cBhvr>
                                      <p:to>
                                        <p:strVal val="visible"/>
                                      </p:to>
                                    </p:set>
                                    <p:anim calcmode="lin" valueType="num">
                                      <p:cBhvr>
                                        <p:cTn id="7" dur="500" fill="hold"/>
                                        <p:tgtEl>
                                          <p:spTgt spid="684"/>
                                        </p:tgtEl>
                                        <p:attrNameLst>
                                          <p:attrName>ppt_x</p:attrName>
                                        </p:attrNameLst>
                                      </p:cBhvr>
                                      <p:tavLst>
                                        <p:tav tm="0">
                                          <p:val>
                                            <p:strVal val="0-#ppt_w/2"/>
                                          </p:val>
                                        </p:tav>
                                        <p:tav tm="100000">
                                          <p:val>
                                            <p:strVal val="#ppt_x"/>
                                          </p:val>
                                        </p:tav>
                                      </p:tavLst>
                                    </p:anim>
                                    <p:anim calcmode="lin" valueType="num">
                                      <p:cBhvr>
                                        <p:cTn id="8" dur="500" fill="hold"/>
                                        <p:tgtEl>
                                          <p:spTgt spid="68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2" nodeType="afterEffect">
                                  <p:stCondLst>
                                    <p:cond delay="0"/>
                                  </p:stCondLst>
                                  <p:iterate>
                                    <p:tmAbs val="0"/>
                                  </p:iterate>
                                  <p:childTnLst>
                                    <p:set>
                                      <p:cBhvr>
                                        <p:cTn id="11" fill="hold"/>
                                        <p:tgtEl>
                                          <p:spTgt spid="685"/>
                                        </p:tgtEl>
                                        <p:attrNameLst>
                                          <p:attrName>style.visibility</p:attrName>
                                        </p:attrNameLst>
                                      </p:cBhvr>
                                      <p:to>
                                        <p:strVal val="visible"/>
                                      </p:to>
                                    </p:set>
                                    <p:anim calcmode="lin" valueType="num">
                                      <p:cBhvr>
                                        <p:cTn id="12" dur="500" fill="hold"/>
                                        <p:tgtEl>
                                          <p:spTgt spid="685"/>
                                        </p:tgtEl>
                                        <p:attrNameLst>
                                          <p:attrName>ppt_x</p:attrName>
                                        </p:attrNameLst>
                                      </p:cBhvr>
                                      <p:tavLst>
                                        <p:tav tm="0">
                                          <p:val>
                                            <p:strVal val="0-#ppt_w/2"/>
                                          </p:val>
                                        </p:tav>
                                        <p:tav tm="100000">
                                          <p:val>
                                            <p:strVal val="#ppt_x"/>
                                          </p:val>
                                        </p:tav>
                                      </p:tavLst>
                                    </p:anim>
                                    <p:anim calcmode="lin" valueType="num">
                                      <p:cBhvr>
                                        <p:cTn id="13" dur="500" fill="hold"/>
                                        <p:tgtEl>
                                          <p:spTgt spid="68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grpId="3" nodeType="afterEffect">
                                  <p:stCondLst>
                                    <p:cond delay="0"/>
                                  </p:stCondLst>
                                  <p:iterate>
                                    <p:tmAbs val="0"/>
                                  </p:iterate>
                                  <p:childTnLst>
                                    <p:set>
                                      <p:cBhvr>
                                        <p:cTn id="16" fill="hold"/>
                                        <p:tgtEl>
                                          <p:spTgt spid="683"/>
                                        </p:tgtEl>
                                        <p:attrNameLst>
                                          <p:attrName>style.visibility</p:attrName>
                                        </p:attrNameLst>
                                      </p:cBhvr>
                                      <p:to>
                                        <p:strVal val="visible"/>
                                      </p:to>
                                    </p:set>
                                    <p:anim calcmode="lin" valueType="num">
                                      <p:cBhvr>
                                        <p:cTn id="17" dur="500" fill="hold"/>
                                        <p:tgtEl>
                                          <p:spTgt spid="683"/>
                                        </p:tgtEl>
                                        <p:attrNameLst>
                                          <p:attrName>ppt_x</p:attrName>
                                        </p:attrNameLst>
                                      </p:cBhvr>
                                      <p:tavLst>
                                        <p:tav tm="0">
                                          <p:val>
                                            <p:strVal val="0-#ppt_w/2"/>
                                          </p:val>
                                        </p:tav>
                                        <p:tav tm="100000">
                                          <p:val>
                                            <p:strVal val="#ppt_x"/>
                                          </p:val>
                                        </p:tav>
                                      </p:tavLst>
                                    </p:anim>
                                    <p:anim calcmode="lin" valueType="num">
                                      <p:cBhvr>
                                        <p:cTn id="18" dur="500" fill="hold"/>
                                        <p:tgtEl>
                                          <p:spTgt spid="683"/>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fill="hold" grpId="4" nodeType="clickEffect">
                                  <p:stCondLst>
                                    <p:cond delay="0"/>
                                  </p:stCondLst>
                                  <p:iterate>
                                    <p:tmAbs val="0"/>
                                  </p:iterate>
                                  <p:childTnLst>
                                    <p:set>
                                      <p:cBhvr>
                                        <p:cTn id="22" fill="hold"/>
                                        <p:tgtEl>
                                          <p:spTgt spid="691"/>
                                        </p:tgtEl>
                                        <p:attrNameLst>
                                          <p:attrName>style.visibility</p:attrName>
                                        </p:attrNameLst>
                                      </p:cBhvr>
                                      <p:to>
                                        <p:strVal val="visible"/>
                                      </p:to>
                                    </p:set>
                                    <p:animEffect transition="in" filter="dissolve">
                                      <p:cBhvr>
                                        <p:cTn id="23" dur="500"/>
                                        <p:tgtEl>
                                          <p:spTgt spid="691"/>
                                        </p:tgtEl>
                                      </p:cBhvr>
                                    </p:animEffect>
                                  </p:childTnLst>
                                </p:cTn>
                              </p:par>
                            </p:childTnLst>
                          </p:cTn>
                        </p:par>
                        <p:par>
                          <p:cTn id="24" fill="hold">
                            <p:stCondLst>
                              <p:cond delay="500"/>
                            </p:stCondLst>
                            <p:childTnLst>
                              <p:par>
                                <p:cTn id="25" presetID="9" presetClass="entr" fill="hold" grpId="5" nodeType="afterEffect">
                                  <p:stCondLst>
                                    <p:cond delay="0"/>
                                  </p:stCondLst>
                                  <p:iterate>
                                    <p:tmAbs val="0"/>
                                  </p:iterate>
                                  <p:childTnLst>
                                    <p:set>
                                      <p:cBhvr>
                                        <p:cTn id="26" fill="hold"/>
                                        <p:tgtEl>
                                          <p:spTgt spid="688"/>
                                        </p:tgtEl>
                                        <p:attrNameLst>
                                          <p:attrName>style.visibility</p:attrName>
                                        </p:attrNameLst>
                                      </p:cBhvr>
                                      <p:to>
                                        <p:strVal val="visible"/>
                                      </p:to>
                                    </p:set>
                                    <p:animEffect transition="in" filter="dissolve">
                                      <p:cBhvr>
                                        <p:cTn id="27" dur="500"/>
                                        <p:tgtEl>
                                          <p:spTgt spid="688"/>
                                        </p:tgtEl>
                                      </p:cBhvr>
                                    </p:animEffect>
                                  </p:childTnLst>
                                </p:cTn>
                              </p:par>
                            </p:childTnLst>
                          </p:cTn>
                        </p:par>
                        <p:par>
                          <p:cTn id="28" fill="hold">
                            <p:stCondLst>
                              <p:cond delay="1000"/>
                            </p:stCondLst>
                            <p:childTnLst>
                              <p:par>
                                <p:cTn id="29" presetID="9" presetClass="entr" fill="hold" grpId="6" nodeType="afterEffect">
                                  <p:stCondLst>
                                    <p:cond delay="0"/>
                                  </p:stCondLst>
                                  <p:iterate>
                                    <p:tmAbs val="0"/>
                                  </p:iterate>
                                  <p:childTnLst>
                                    <p:set>
                                      <p:cBhvr>
                                        <p:cTn id="30" fill="hold"/>
                                        <p:tgtEl>
                                          <p:spTgt spid="690"/>
                                        </p:tgtEl>
                                        <p:attrNameLst>
                                          <p:attrName>style.visibility</p:attrName>
                                        </p:attrNameLst>
                                      </p:cBhvr>
                                      <p:to>
                                        <p:strVal val="visible"/>
                                      </p:to>
                                    </p:set>
                                    <p:animEffect transition="in" filter="dissolve">
                                      <p:cBhvr>
                                        <p:cTn id="31" dur="500"/>
                                        <p:tgtEl>
                                          <p:spTgt spid="690"/>
                                        </p:tgtEl>
                                      </p:cBhvr>
                                    </p:animEffect>
                                  </p:childTnLst>
                                </p:cTn>
                              </p:par>
                            </p:childTnLst>
                          </p:cTn>
                        </p:par>
                        <p:par>
                          <p:cTn id="32" fill="hold">
                            <p:stCondLst>
                              <p:cond delay="1500"/>
                            </p:stCondLst>
                            <p:childTnLst>
                              <p:par>
                                <p:cTn id="33" presetID="9" presetClass="entr" fill="hold" grpId="7" nodeType="afterEffect">
                                  <p:stCondLst>
                                    <p:cond delay="0"/>
                                  </p:stCondLst>
                                  <p:iterate>
                                    <p:tmAbs val="0"/>
                                  </p:iterate>
                                  <p:childTnLst>
                                    <p:set>
                                      <p:cBhvr>
                                        <p:cTn id="34" fill="hold"/>
                                        <p:tgtEl>
                                          <p:spTgt spid="689"/>
                                        </p:tgtEl>
                                        <p:attrNameLst>
                                          <p:attrName>style.visibility</p:attrName>
                                        </p:attrNameLst>
                                      </p:cBhvr>
                                      <p:to>
                                        <p:strVal val="visible"/>
                                      </p:to>
                                    </p:set>
                                    <p:animEffect transition="in" filter="dissolve">
                                      <p:cBhvr>
                                        <p:cTn id="35" dur="500"/>
                                        <p:tgtEl>
                                          <p:spTgt spid="689"/>
                                        </p:tgtEl>
                                      </p:cBhvr>
                                    </p:animEffect>
                                  </p:childTnLst>
                                </p:cTn>
                              </p:par>
                            </p:childTnLst>
                          </p:cTn>
                        </p:par>
                        <p:par>
                          <p:cTn id="36" fill="hold">
                            <p:stCondLst>
                              <p:cond delay="2000"/>
                            </p:stCondLst>
                            <p:childTnLst>
                              <p:par>
                                <p:cTn id="37" presetID="9" presetClass="entr" fill="hold" grpId="8" nodeType="afterEffect">
                                  <p:stCondLst>
                                    <p:cond delay="0"/>
                                  </p:stCondLst>
                                  <p:iterate>
                                    <p:tmAbs val="0"/>
                                  </p:iterate>
                                  <p:childTnLst>
                                    <p:set>
                                      <p:cBhvr>
                                        <p:cTn id="38" fill="hold"/>
                                        <p:tgtEl>
                                          <p:spTgt spid="687"/>
                                        </p:tgtEl>
                                        <p:attrNameLst>
                                          <p:attrName>style.visibility</p:attrName>
                                        </p:attrNameLst>
                                      </p:cBhvr>
                                      <p:to>
                                        <p:strVal val="visible"/>
                                      </p:to>
                                    </p:set>
                                    <p:animEffect transition="in" filter="dissolve">
                                      <p:cBhvr>
                                        <p:cTn id="39" dur="500"/>
                                        <p:tgtEl>
                                          <p:spTgt spid="687"/>
                                        </p:tgtEl>
                                      </p:cBhvr>
                                    </p:animEffect>
                                  </p:childTnLst>
                                </p:cTn>
                              </p:par>
                            </p:childTnLst>
                          </p:cTn>
                        </p:par>
                        <p:par>
                          <p:cTn id="40" fill="hold">
                            <p:stCondLst>
                              <p:cond delay="2500"/>
                            </p:stCondLst>
                            <p:childTnLst>
                              <p:par>
                                <p:cTn id="41" presetID="9" presetClass="entr" fill="hold" grpId="9" nodeType="afterEffect">
                                  <p:stCondLst>
                                    <p:cond delay="0"/>
                                  </p:stCondLst>
                                  <p:iterate>
                                    <p:tmAbs val="0"/>
                                  </p:iterate>
                                  <p:childTnLst>
                                    <p:set>
                                      <p:cBhvr>
                                        <p:cTn id="42" fill="hold"/>
                                        <p:tgtEl>
                                          <p:spTgt spid="686"/>
                                        </p:tgtEl>
                                        <p:attrNameLst>
                                          <p:attrName>style.visibility</p:attrName>
                                        </p:attrNameLst>
                                      </p:cBhvr>
                                      <p:to>
                                        <p:strVal val="visible"/>
                                      </p:to>
                                    </p:set>
                                    <p:animEffect transition="in" filter="dissolve">
                                      <p:cBhvr>
                                        <p:cTn id="43" dur="500"/>
                                        <p:tgtEl>
                                          <p:spTgt spid="686"/>
                                        </p:tgtEl>
                                      </p:cBhvr>
                                    </p:animEffect>
                                  </p:childTnLst>
                                </p:cTn>
                              </p:par>
                            </p:childTnLst>
                          </p:cTn>
                        </p:par>
                        <p:par>
                          <p:cTn id="44" fill="hold">
                            <p:stCondLst>
                              <p:cond delay="3000"/>
                            </p:stCondLst>
                            <p:childTnLst>
                              <p:par>
                                <p:cTn id="45" presetID="23" presetClass="entr" presetSubtype="16" fill="hold" grpId="10" nodeType="afterEffect">
                                  <p:stCondLst>
                                    <p:cond delay="0"/>
                                  </p:stCondLst>
                                  <p:iterate>
                                    <p:tmAbs val="0"/>
                                  </p:iterate>
                                  <p:childTnLst>
                                    <p:set>
                                      <p:cBhvr>
                                        <p:cTn id="46" fill="hold"/>
                                        <p:tgtEl>
                                          <p:spTgt spid="712"/>
                                        </p:tgtEl>
                                        <p:attrNameLst>
                                          <p:attrName>style.visibility</p:attrName>
                                        </p:attrNameLst>
                                      </p:cBhvr>
                                      <p:to>
                                        <p:strVal val="visible"/>
                                      </p:to>
                                    </p:set>
                                    <p:anim calcmode="lin" valueType="num">
                                      <p:cBhvr>
                                        <p:cTn id="47" dur="500" fill="hold"/>
                                        <p:tgtEl>
                                          <p:spTgt spid="712"/>
                                        </p:tgtEl>
                                        <p:attrNameLst>
                                          <p:attrName>ppt_w</p:attrName>
                                        </p:attrNameLst>
                                      </p:cBhvr>
                                      <p:tavLst>
                                        <p:tav tm="0">
                                          <p:val>
                                            <p:fltVal val="0"/>
                                          </p:val>
                                        </p:tav>
                                        <p:tav tm="100000">
                                          <p:val>
                                            <p:strVal val="#ppt_w"/>
                                          </p:val>
                                        </p:tav>
                                      </p:tavLst>
                                    </p:anim>
                                    <p:anim calcmode="lin" valueType="num">
                                      <p:cBhvr>
                                        <p:cTn id="48" dur="500" fill="hold"/>
                                        <p:tgtEl>
                                          <p:spTgt spid="712"/>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16" fill="hold" grpId="11" nodeType="clickEffect">
                                  <p:stCondLst>
                                    <p:cond delay="0"/>
                                  </p:stCondLst>
                                  <p:iterate>
                                    <p:tmAbs val="0"/>
                                  </p:iterate>
                                  <p:childTnLst>
                                    <p:set>
                                      <p:cBhvr>
                                        <p:cTn id="52" fill="hold"/>
                                        <p:tgtEl>
                                          <p:spTgt spid="697"/>
                                        </p:tgtEl>
                                        <p:attrNameLst>
                                          <p:attrName>style.visibility</p:attrName>
                                        </p:attrNameLst>
                                      </p:cBhvr>
                                      <p:to>
                                        <p:strVal val="visible"/>
                                      </p:to>
                                    </p:set>
                                    <p:anim calcmode="lin" valueType="num">
                                      <p:cBhvr>
                                        <p:cTn id="53" dur="500" fill="hold"/>
                                        <p:tgtEl>
                                          <p:spTgt spid="697"/>
                                        </p:tgtEl>
                                        <p:attrNameLst>
                                          <p:attrName>ppt_w</p:attrName>
                                        </p:attrNameLst>
                                      </p:cBhvr>
                                      <p:tavLst>
                                        <p:tav tm="0">
                                          <p:val>
                                            <p:fltVal val="0"/>
                                          </p:val>
                                        </p:tav>
                                        <p:tav tm="100000">
                                          <p:val>
                                            <p:strVal val="#ppt_w"/>
                                          </p:val>
                                        </p:tav>
                                      </p:tavLst>
                                    </p:anim>
                                    <p:anim calcmode="lin" valueType="num">
                                      <p:cBhvr>
                                        <p:cTn id="54" dur="500" fill="hold"/>
                                        <p:tgtEl>
                                          <p:spTgt spid="697"/>
                                        </p:tgtEl>
                                        <p:attrNameLst>
                                          <p:attrName>ppt_h</p:attrName>
                                        </p:attrNameLst>
                                      </p:cBhvr>
                                      <p:tavLst>
                                        <p:tav tm="0">
                                          <p:val>
                                            <p:fltVal val="0"/>
                                          </p:val>
                                        </p:tav>
                                        <p:tav tm="100000">
                                          <p:val>
                                            <p:strVal val="#ppt_h"/>
                                          </p:val>
                                        </p:tav>
                                      </p:tavLst>
                                    </p:anim>
                                  </p:childTnLst>
                                </p:cTn>
                              </p:par>
                            </p:childTnLst>
                          </p:cTn>
                        </p:par>
                        <p:par>
                          <p:cTn id="55" fill="hold">
                            <p:stCondLst>
                              <p:cond delay="500"/>
                            </p:stCondLst>
                            <p:childTnLst>
                              <p:par>
                                <p:cTn id="56" presetID="23" presetClass="entr" presetSubtype="16" fill="hold" grpId="12" nodeType="afterEffect">
                                  <p:stCondLst>
                                    <p:cond delay="0"/>
                                  </p:stCondLst>
                                  <p:iterate>
                                    <p:tmAbs val="0"/>
                                  </p:iterate>
                                  <p:childTnLst>
                                    <p:set>
                                      <p:cBhvr>
                                        <p:cTn id="57" fill="hold"/>
                                        <p:tgtEl>
                                          <p:spTgt spid="700"/>
                                        </p:tgtEl>
                                        <p:attrNameLst>
                                          <p:attrName>style.visibility</p:attrName>
                                        </p:attrNameLst>
                                      </p:cBhvr>
                                      <p:to>
                                        <p:strVal val="visible"/>
                                      </p:to>
                                    </p:set>
                                    <p:anim calcmode="lin" valueType="num">
                                      <p:cBhvr>
                                        <p:cTn id="58" dur="500" fill="hold"/>
                                        <p:tgtEl>
                                          <p:spTgt spid="700"/>
                                        </p:tgtEl>
                                        <p:attrNameLst>
                                          <p:attrName>ppt_w</p:attrName>
                                        </p:attrNameLst>
                                      </p:cBhvr>
                                      <p:tavLst>
                                        <p:tav tm="0">
                                          <p:val>
                                            <p:fltVal val="0"/>
                                          </p:val>
                                        </p:tav>
                                        <p:tav tm="100000">
                                          <p:val>
                                            <p:strVal val="#ppt_w"/>
                                          </p:val>
                                        </p:tav>
                                      </p:tavLst>
                                    </p:anim>
                                    <p:anim calcmode="lin" valueType="num">
                                      <p:cBhvr>
                                        <p:cTn id="59" dur="500" fill="hold"/>
                                        <p:tgtEl>
                                          <p:spTgt spid="700"/>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grpId="13" nodeType="clickEffect">
                                  <p:stCondLst>
                                    <p:cond delay="0"/>
                                  </p:stCondLst>
                                  <p:iterate>
                                    <p:tmAbs val="0"/>
                                  </p:iterate>
                                  <p:childTnLst>
                                    <p:set>
                                      <p:cBhvr>
                                        <p:cTn id="63" fill="hold"/>
                                        <p:tgtEl>
                                          <p:spTgt spid="703"/>
                                        </p:tgtEl>
                                        <p:attrNameLst>
                                          <p:attrName>style.visibility</p:attrName>
                                        </p:attrNameLst>
                                      </p:cBhvr>
                                      <p:to>
                                        <p:strVal val="visible"/>
                                      </p:to>
                                    </p:set>
                                    <p:anim calcmode="lin" valueType="num">
                                      <p:cBhvr>
                                        <p:cTn id="64" dur="500" fill="hold"/>
                                        <p:tgtEl>
                                          <p:spTgt spid="703"/>
                                        </p:tgtEl>
                                        <p:attrNameLst>
                                          <p:attrName>ppt_w</p:attrName>
                                        </p:attrNameLst>
                                      </p:cBhvr>
                                      <p:tavLst>
                                        <p:tav tm="0">
                                          <p:val>
                                            <p:fltVal val="0"/>
                                          </p:val>
                                        </p:tav>
                                        <p:tav tm="100000">
                                          <p:val>
                                            <p:strVal val="#ppt_w"/>
                                          </p:val>
                                        </p:tav>
                                      </p:tavLst>
                                    </p:anim>
                                    <p:anim calcmode="lin" valueType="num">
                                      <p:cBhvr>
                                        <p:cTn id="65" dur="500" fill="hold"/>
                                        <p:tgtEl>
                                          <p:spTgt spid="703"/>
                                        </p:tgtEl>
                                        <p:attrNameLst>
                                          <p:attrName>ppt_h</p:attrName>
                                        </p:attrNameLst>
                                      </p:cBhvr>
                                      <p:tavLst>
                                        <p:tav tm="0">
                                          <p:val>
                                            <p:fltVal val="0"/>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23" presetClass="entr" presetSubtype="16" fill="hold" grpId="14" nodeType="clickEffect">
                                  <p:stCondLst>
                                    <p:cond delay="0"/>
                                  </p:stCondLst>
                                  <p:iterate>
                                    <p:tmAbs val="0"/>
                                  </p:iterate>
                                  <p:childTnLst>
                                    <p:set>
                                      <p:cBhvr>
                                        <p:cTn id="69" fill="hold"/>
                                        <p:tgtEl>
                                          <p:spTgt spid="706"/>
                                        </p:tgtEl>
                                        <p:attrNameLst>
                                          <p:attrName>style.visibility</p:attrName>
                                        </p:attrNameLst>
                                      </p:cBhvr>
                                      <p:to>
                                        <p:strVal val="visible"/>
                                      </p:to>
                                    </p:set>
                                    <p:anim calcmode="lin" valueType="num">
                                      <p:cBhvr>
                                        <p:cTn id="70" dur="500" fill="hold"/>
                                        <p:tgtEl>
                                          <p:spTgt spid="706"/>
                                        </p:tgtEl>
                                        <p:attrNameLst>
                                          <p:attrName>ppt_w</p:attrName>
                                        </p:attrNameLst>
                                      </p:cBhvr>
                                      <p:tavLst>
                                        <p:tav tm="0">
                                          <p:val>
                                            <p:fltVal val="0"/>
                                          </p:val>
                                        </p:tav>
                                        <p:tav tm="100000">
                                          <p:val>
                                            <p:strVal val="#ppt_w"/>
                                          </p:val>
                                        </p:tav>
                                      </p:tavLst>
                                    </p:anim>
                                    <p:anim calcmode="lin" valueType="num">
                                      <p:cBhvr>
                                        <p:cTn id="71" dur="500" fill="hold"/>
                                        <p:tgtEl>
                                          <p:spTgt spid="706"/>
                                        </p:tgtEl>
                                        <p:attrNameLst>
                                          <p:attrName>ppt_h</p:attrName>
                                        </p:attrNameLst>
                                      </p:cBhvr>
                                      <p:tavLst>
                                        <p:tav tm="0">
                                          <p:val>
                                            <p:fltVal val="0"/>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23" presetClass="entr" presetSubtype="16" fill="hold" grpId="15" nodeType="clickEffect">
                                  <p:stCondLst>
                                    <p:cond delay="0"/>
                                  </p:stCondLst>
                                  <p:iterate>
                                    <p:tmAbs val="0"/>
                                  </p:iterate>
                                  <p:childTnLst>
                                    <p:set>
                                      <p:cBhvr>
                                        <p:cTn id="75" fill="hold"/>
                                        <p:tgtEl>
                                          <p:spTgt spid="709"/>
                                        </p:tgtEl>
                                        <p:attrNameLst>
                                          <p:attrName>style.visibility</p:attrName>
                                        </p:attrNameLst>
                                      </p:cBhvr>
                                      <p:to>
                                        <p:strVal val="visible"/>
                                      </p:to>
                                    </p:set>
                                    <p:anim calcmode="lin" valueType="num">
                                      <p:cBhvr>
                                        <p:cTn id="76" dur="500" fill="hold"/>
                                        <p:tgtEl>
                                          <p:spTgt spid="709"/>
                                        </p:tgtEl>
                                        <p:attrNameLst>
                                          <p:attrName>ppt_w</p:attrName>
                                        </p:attrNameLst>
                                      </p:cBhvr>
                                      <p:tavLst>
                                        <p:tav tm="0">
                                          <p:val>
                                            <p:fltVal val="0"/>
                                          </p:val>
                                        </p:tav>
                                        <p:tav tm="100000">
                                          <p:val>
                                            <p:strVal val="#ppt_w"/>
                                          </p:val>
                                        </p:tav>
                                      </p:tavLst>
                                    </p:anim>
                                    <p:anim calcmode="lin" valueType="num">
                                      <p:cBhvr>
                                        <p:cTn id="77" dur="500" fill="hold"/>
                                        <p:tgtEl>
                                          <p:spTgt spid="7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 grpId="3" animBg="1" advAuto="0"/>
      <p:bldP spid="684" grpId="1" animBg="1" advAuto="0"/>
      <p:bldP spid="685" grpId="2" animBg="1" advAuto="0"/>
      <p:bldP spid="686" grpId="9" animBg="1" advAuto="0"/>
      <p:bldP spid="687" grpId="8" animBg="1" advAuto="0"/>
      <p:bldP spid="688" grpId="5" animBg="1" advAuto="0"/>
      <p:bldP spid="689" grpId="7" animBg="1" advAuto="0"/>
      <p:bldP spid="690" grpId="6" animBg="1" advAuto="0"/>
      <p:bldP spid="691" grpId="4" animBg="1" advAuto="0"/>
      <p:bldP spid="697" grpId="11" animBg="1" advAuto="0"/>
      <p:bldP spid="700" grpId="12" animBg="1" advAuto="0"/>
      <p:bldP spid="703" grpId="13" animBg="1" advAuto="0"/>
      <p:bldP spid="706" grpId="14" animBg="1" advAuto="0"/>
      <p:bldP spid="709" grpId="15" animBg="1" advAuto="0"/>
      <p:bldP spid="712" grpId="1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8" name="Rectangle 3"/>
          <p:cNvGrpSpPr/>
          <p:nvPr/>
        </p:nvGrpSpPr>
        <p:grpSpPr>
          <a:xfrm>
            <a:off x="755572" y="879560"/>
            <a:ext cx="7992895" cy="3402384"/>
            <a:chOff x="0" y="0"/>
            <a:chExt cx="7992894" cy="3402383"/>
          </a:xfrm>
        </p:grpSpPr>
        <p:sp>
          <p:nvSpPr>
            <p:cNvPr id="726" name="Rectangle"/>
            <p:cNvSpPr/>
            <p:nvPr/>
          </p:nvSpPr>
          <p:spPr>
            <a:xfrm>
              <a:off x="-1" y="-1"/>
              <a:ext cx="7992895" cy="3402384"/>
            </a:xfrm>
            <a:prstGeom prst="rect">
              <a:avLst/>
            </a:prstGeom>
            <a:solidFill>
              <a:srgbClr val="FFFFFF"/>
            </a:solidFill>
            <a:ln w="25400" cap="flat">
              <a:solidFill>
                <a:srgbClr val="3A5E8A"/>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727" name=""/>
            <p:cNvSpPr txBox="1"/>
            <p:nvPr/>
          </p:nvSpPr>
          <p:spPr>
            <a:xfrm>
              <a:off x="-1" y="283868"/>
              <a:ext cx="7992895" cy="283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2400">
                  <a:solidFill>
                    <a:schemeClr val="accent1"/>
                  </a:solidFill>
                  <a:latin typeface="Webdings"/>
                  <a:ea typeface="Webdings"/>
                  <a:cs typeface="Webdings"/>
                  <a:sym typeface="Webdings"/>
                </a:defRPr>
              </a:lvl1pPr>
            </a:lstStyle>
            <a:p>
              <a:r>
                <a:t></a:t>
              </a:r>
            </a:p>
          </p:txBody>
        </p:sp>
      </p:grpSp>
      <p:sp>
        <p:nvSpPr>
          <p:cNvPr id="729" name="Rectangle 8"/>
          <p:cNvSpPr txBox="1"/>
          <p:nvPr/>
        </p:nvSpPr>
        <p:spPr>
          <a:xfrm>
            <a:off x="1475654" y="3455856"/>
            <a:ext cx="455766"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0" name="Rectangle 9"/>
          <p:cNvSpPr txBox="1"/>
          <p:nvPr/>
        </p:nvSpPr>
        <p:spPr>
          <a:xfrm>
            <a:off x="2998302" y="2725016"/>
            <a:ext cx="512534"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1" name="Rectangle 10"/>
          <p:cNvSpPr txBox="1"/>
          <p:nvPr/>
        </p:nvSpPr>
        <p:spPr>
          <a:xfrm>
            <a:off x="5436954" y="3457883"/>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2" name="Rectangle 11"/>
          <p:cNvSpPr txBox="1"/>
          <p:nvPr/>
        </p:nvSpPr>
        <p:spPr>
          <a:xfrm>
            <a:off x="6962170" y="1628511"/>
            <a:ext cx="509109"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3" name="Rectangle 12"/>
          <p:cNvSpPr txBox="1"/>
          <p:nvPr/>
        </p:nvSpPr>
        <p:spPr>
          <a:xfrm>
            <a:off x="5132928" y="1627557"/>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4" name="Rectangle 13"/>
          <p:cNvSpPr txBox="1"/>
          <p:nvPr/>
        </p:nvSpPr>
        <p:spPr>
          <a:xfrm>
            <a:off x="2389202" y="126075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5" name="Rectangle 14"/>
          <p:cNvSpPr txBox="1"/>
          <p:nvPr/>
        </p:nvSpPr>
        <p:spPr>
          <a:xfrm>
            <a:off x="4522375" y="2360029"/>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sp>
        <p:nvSpPr>
          <p:cNvPr id="736" name="Rectangle 15"/>
          <p:cNvSpPr txBox="1"/>
          <p:nvPr/>
        </p:nvSpPr>
        <p:spPr>
          <a:xfrm>
            <a:off x="6352016" y="3089148"/>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0000"/>
                </a:solidFill>
                <a:latin typeface="Webdings"/>
                <a:ea typeface="Webdings"/>
                <a:cs typeface="Webdings"/>
                <a:sym typeface="Webdings"/>
              </a:defRPr>
            </a:lvl1pPr>
          </a:lstStyle>
          <a:p>
            <a:r>
              <a:t></a:t>
            </a:r>
          </a:p>
        </p:txBody>
      </p:sp>
      <p:grpSp>
        <p:nvGrpSpPr>
          <p:cNvPr id="739" name="Rectangle 29"/>
          <p:cNvGrpSpPr/>
          <p:nvPr/>
        </p:nvGrpSpPr>
        <p:grpSpPr>
          <a:xfrm>
            <a:off x="171765" y="882321"/>
            <a:ext cx="497837" cy="3402385"/>
            <a:chOff x="0" y="-1"/>
            <a:chExt cx="497836" cy="3402384"/>
          </a:xfrm>
        </p:grpSpPr>
        <p:sp>
          <p:nvSpPr>
            <p:cNvPr id="737" name="Rectangle"/>
            <p:cNvSpPr/>
            <p:nvPr/>
          </p:nvSpPr>
          <p:spPr>
            <a:xfrm rot="16200000">
              <a:off x="-1452272" y="1460013"/>
              <a:ext cx="3402385" cy="48235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38" name="SURVEILLANCE ON THE BASIS OF ADMINISTRATIVE DATA"/>
            <p:cNvSpPr txBox="1"/>
            <p:nvPr/>
          </p:nvSpPr>
          <p:spPr>
            <a:xfrm rot="16200000">
              <a:off x="-1452274" y="1452272"/>
              <a:ext cx="3402382"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SURVEILLANCE ON THE BASIS OF ADMINISTRATIVE DATA</a:t>
              </a:r>
            </a:p>
          </p:txBody>
        </p:sp>
      </p:grpSp>
      <p:sp>
        <p:nvSpPr>
          <p:cNvPr id="740" name="Oval 38"/>
          <p:cNvSpPr/>
          <p:nvPr/>
        </p:nvSpPr>
        <p:spPr>
          <a:xfrm>
            <a:off x="1578620" y="357064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741" name="Oval 39"/>
          <p:cNvSpPr/>
          <p:nvPr/>
        </p:nvSpPr>
        <p:spPr>
          <a:xfrm>
            <a:off x="3102704" y="2833129"/>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742" name="Oval 40"/>
          <p:cNvSpPr/>
          <p:nvPr/>
        </p:nvSpPr>
        <p:spPr>
          <a:xfrm>
            <a:off x="5235971" y="1736987"/>
            <a:ext cx="252005" cy="252004"/>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743" name="Oval 41"/>
          <p:cNvSpPr/>
          <p:nvPr/>
        </p:nvSpPr>
        <p:spPr>
          <a:xfrm>
            <a:off x="7065057" y="1741066"/>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744" name="Oval 42"/>
          <p:cNvSpPr/>
          <p:nvPr/>
        </p:nvSpPr>
        <p:spPr>
          <a:xfrm>
            <a:off x="5542836" y="3562937"/>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745" name="Oval 43"/>
          <p:cNvSpPr/>
          <p:nvPr/>
        </p:nvSpPr>
        <p:spPr>
          <a:xfrm>
            <a:off x="2490384" y="1369394"/>
            <a:ext cx="252005" cy="252005"/>
          </a:xfrm>
          <a:prstGeom prst="ellipse">
            <a:avLst/>
          </a:prstGeom>
          <a:ln w="25400">
            <a:solidFill>
              <a:schemeClr val="accent6"/>
            </a:solidFill>
          </a:ln>
        </p:spPr>
        <p:txBody>
          <a:bodyPr lIns="45718" tIns="45718" rIns="45718" bIns="45718" anchor="ctr"/>
          <a:lstStyle/>
          <a:p>
            <a:pPr algn="ctr">
              <a:defRPr>
                <a:latin typeface="+mn-lt"/>
                <a:ea typeface="+mn-ea"/>
                <a:cs typeface="+mn-cs"/>
                <a:sym typeface="Calibri"/>
              </a:defRPr>
            </a:pPr>
            <a:endParaRPr/>
          </a:p>
        </p:txBody>
      </p:sp>
      <p:sp>
        <p:nvSpPr>
          <p:cNvPr id="746" name="Oval 44"/>
          <p:cNvSpPr/>
          <p:nvPr/>
        </p:nvSpPr>
        <p:spPr>
          <a:xfrm>
            <a:off x="4589428" y="2427733"/>
            <a:ext cx="316417" cy="324041"/>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747" name="Oval 45"/>
          <p:cNvSpPr/>
          <p:nvPr/>
        </p:nvSpPr>
        <p:spPr>
          <a:xfrm>
            <a:off x="6975033" y="1642030"/>
            <a:ext cx="432053" cy="44205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748" name="Oval 46"/>
          <p:cNvSpPr/>
          <p:nvPr/>
        </p:nvSpPr>
        <p:spPr>
          <a:xfrm>
            <a:off x="2994704" y="2720526"/>
            <a:ext cx="468005" cy="468005"/>
          </a:xfrm>
          <a:prstGeom prst="ellipse">
            <a:avLst/>
          </a:prstGeom>
          <a:ln w="25400">
            <a:solidFill>
              <a:schemeClr val="accent2"/>
            </a:solidFill>
          </a:ln>
        </p:spPr>
        <p:txBody>
          <a:bodyPr lIns="45718" tIns="45718" rIns="45718" bIns="45718" anchor="ctr"/>
          <a:lstStyle/>
          <a:p>
            <a:pPr algn="ctr">
              <a:defRPr>
                <a:latin typeface="+mn-lt"/>
                <a:ea typeface="+mn-ea"/>
                <a:cs typeface="+mn-cs"/>
                <a:sym typeface="Calibri"/>
              </a:defRPr>
            </a:pPr>
            <a:endParaRPr/>
          </a:p>
        </p:txBody>
      </p:sp>
      <p:sp>
        <p:nvSpPr>
          <p:cNvPr id="749" name="Oval 47"/>
          <p:cNvSpPr/>
          <p:nvPr/>
        </p:nvSpPr>
        <p:spPr>
          <a:xfrm>
            <a:off x="5172971" y="1669550"/>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750" name="Oval 48"/>
          <p:cNvSpPr/>
          <p:nvPr/>
        </p:nvSpPr>
        <p:spPr>
          <a:xfrm>
            <a:off x="2427383" y="1304182"/>
            <a:ext cx="378005" cy="378047"/>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751" name="Oval 49"/>
          <p:cNvSpPr/>
          <p:nvPr/>
        </p:nvSpPr>
        <p:spPr>
          <a:xfrm>
            <a:off x="3039703" y="2769814"/>
            <a:ext cx="378005" cy="378005"/>
          </a:xfrm>
          <a:prstGeom prst="ellipse">
            <a:avLst/>
          </a:prstGeom>
          <a:ln w="25400">
            <a:solidFill>
              <a:schemeClr val="accent5"/>
            </a:solidFill>
          </a:ln>
        </p:spPr>
        <p:txBody>
          <a:bodyPr lIns="45718" tIns="45718" rIns="45718" bIns="45718" anchor="ctr"/>
          <a:lstStyle/>
          <a:p>
            <a:pPr algn="ctr">
              <a:defRPr>
                <a:latin typeface="+mn-lt"/>
                <a:ea typeface="+mn-ea"/>
                <a:cs typeface="+mn-cs"/>
                <a:sym typeface="Calibri"/>
              </a:defRPr>
            </a:pPr>
            <a:endParaRPr/>
          </a:p>
        </p:txBody>
      </p:sp>
      <p:sp>
        <p:nvSpPr>
          <p:cNvPr id="752" name="Oval 50"/>
          <p:cNvSpPr/>
          <p:nvPr/>
        </p:nvSpPr>
        <p:spPr>
          <a:xfrm>
            <a:off x="2868665" y="2591365"/>
            <a:ext cx="720085" cy="720005"/>
          </a:xfrm>
          <a:prstGeom prst="ellipse">
            <a:avLst/>
          </a:prstGeom>
          <a:ln w="25400">
            <a:solidFill>
              <a:schemeClr val="accent4"/>
            </a:solidFill>
          </a:ln>
        </p:spPr>
        <p:txBody>
          <a:bodyPr lIns="45718" tIns="45718" rIns="45718" bIns="45718" anchor="ctr"/>
          <a:lstStyle/>
          <a:p>
            <a:pPr algn="ctr">
              <a:defRPr>
                <a:latin typeface="+mn-lt"/>
                <a:ea typeface="+mn-ea"/>
                <a:cs typeface="+mn-cs"/>
                <a:sym typeface="Calibri"/>
              </a:defRPr>
            </a:pPr>
            <a:endParaRPr/>
          </a:p>
        </p:txBody>
      </p:sp>
      <p:sp>
        <p:nvSpPr>
          <p:cNvPr id="753" name="Oval 51"/>
          <p:cNvSpPr/>
          <p:nvPr/>
        </p:nvSpPr>
        <p:spPr>
          <a:xfrm>
            <a:off x="5447436" y="3459662"/>
            <a:ext cx="442801" cy="441579"/>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754" name="Oval 52"/>
          <p:cNvSpPr/>
          <p:nvPr/>
        </p:nvSpPr>
        <p:spPr>
          <a:xfrm>
            <a:off x="2805702" y="2528883"/>
            <a:ext cx="846005" cy="846005"/>
          </a:xfrm>
          <a:prstGeom prst="ellipse">
            <a:avLst/>
          </a:prstGeom>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55" name="Oval 53"/>
          <p:cNvSpPr/>
          <p:nvPr/>
        </p:nvSpPr>
        <p:spPr>
          <a:xfrm>
            <a:off x="2923719" y="2643758"/>
            <a:ext cx="609976" cy="608400"/>
          </a:xfrm>
          <a:prstGeom prst="ellipse">
            <a:avLst/>
          </a:prstGeom>
          <a:ln w="25400">
            <a:solidFill>
              <a:schemeClr val="accent3"/>
            </a:solidFill>
          </a:ln>
        </p:spPr>
        <p:txBody>
          <a:bodyPr lIns="45718" tIns="45718" rIns="45718" bIns="45718" anchor="ctr"/>
          <a:lstStyle/>
          <a:p>
            <a:pPr algn="ctr">
              <a:defRPr>
                <a:latin typeface="+mn-lt"/>
                <a:ea typeface="+mn-ea"/>
                <a:cs typeface="+mn-cs"/>
                <a:sym typeface="Calibri"/>
              </a:defRPr>
            </a:pPr>
            <a:endParaRPr/>
          </a:p>
        </p:txBody>
      </p:sp>
      <p:sp>
        <p:nvSpPr>
          <p:cNvPr id="756" name="Oval 57"/>
          <p:cNvSpPr/>
          <p:nvPr/>
        </p:nvSpPr>
        <p:spPr>
          <a:xfrm>
            <a:off x="1403648" y="3417844"/>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757" name="Oval 58"/>
          <p:cNvSpPr/>
          <p:nvPr/>
        </p:nvSpPr>
        <p:spPr>
          <a:xfrm>
            <a:off x="2339750" y="1203598"/>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758" name="Oval 59"/>
          <p:cNvSpPr/>
          <p:nvPr/>
        </p:nvSpPr>
        <p:spPr>
          <a:xfrm>
            <a:off x="6921172" y="1588057"/>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759" name="Oval 60"/>
          <p:cNvSpPr/>
          <p:nvPr/>
        </p:nvSpPr>
        <p:spPr>
          <a:xfrm>
            <a:off x="5098574" y="1608554"/>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760" name="Oval 61"/>
          <p:cNvSpPr/>
          <p:nvPr/>
        </p:nvSpPr>
        <p:spPr>
          <a:xfrm>
            <a:off x="4477594" y="2301780"/>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761" name="Oval 62"/>
          <p:cNvSpPr/>
          <p:nvPr/>
        </p:nvSpPr>
        <p:spPr>
          <a:xfrm>
            <a:off x="6304469" y="3026254"/>
            <a:ext cx="540005" cy="540005"/>
          </a:xfrm>
          <a:prstGeom prst="ellipse">
            <a:avLst/>
          </a:prstGeom>
          <a:gradFill>
            <a:gsLst>
              <a:gs pos="0">
                <a:srgbClr val="BABABA"/>
              </a:gs>
              <a:gs pos="35000">
                <a:srgbClr val="CFCFCF"/>
              </a:gs>
              <a:gs pos="100000">
                <a:srgbClr val="EDEDED"/>
              </a:gs>
            </a:gsLst>
            <a:lin ang="16200000"/>
          </a:gradFill>
          <a:ln w="12700">
            <a:miter lim="400000"/>
          </a:ln>
          <a:effectLst>
            <a:outerShdw blurRad="38100" dist="20000" dir="5400000" rotWithShape="0">
              <a:srgbClr val="000000">
                <a:alpha val="38000"/>
              </a:srgbClr>
            </a:outerShdw>
          </a:effectLst>
        </p:spPr>
        <p:txBody>
          <a:bodyPr lIns="45718" tIns="45718" rIns="45718" bIns="45718" anchor="ctr"/>
          <a:lstStyle/>
          <a:p>
            <a:pPr algn="ctr">
              <a:defRPr>
                <a:latin typeface="+mn-lt"/>
                <a:ea typeface="+mn-ea"/>
                <a:cs typeface="+mn-cs"/>
                <a:sym typeface="Calibri"/>
              </a:defRPr>
            </a:pPr>
            <a:endParaRPr/>
          </a:p>
        </p:txBody>
      </p:sp>
      <p:sp>
        <p:nvSpPr>
          <p:cNvPr id="762" name="Down Arrow 56"/>
          <p:cNvSpPr/>
          <p:nvPr/>
        </p:nvSpPr>
        <p:spPr>
          <a:xfrm rot="19607151">
            <a:off x="2622631" y="2170456"/>
            <a:ext cx="504059" cy="4320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3" name="Down Arrow 63"/>
          <p:cNvSpPr/>
          <p:nvPr/>
        </p:nvSpPr>
        <p:spPr>
          <a:xfrm rot="19607151">
            <a:off x="1254480" y="3250575"/>
            <a:ext cx="504060"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4" name="Down Arrow 64"/>
          <p:cNvSpPr/>
          <p:nvPr/>
        </p:nvSpPr>
        <p:spPr>
          <a:xfrm rot="19607151">
            <a:off x="6737387" y="1378367"/>
            <a:ext cx="504060"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5" name="Down Arrow 65"/>
          <p:cNvSpPr/>
          <p:nvPr/>
        </p:nvSpPr>
        <p:spPr>
          <a:xfrm rot="19607151">
            <a:off x="5142912" y="3106559"/>
            <a:ext cx="504059"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6" name="Down Arrow 66"/>
          <p:cNvSpPr/>
          <p:nvPr/>
        </p:nvSpPr>
        <p:spPr>
          <a:xfrm rot="19607151">
            <a:off x="2128877" y="1018326"/>
            <a:ext cx="504059"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7" name="Down Arrow 67"/>
          <p:cNvSpPr/>
          <p:nvPr/>
        </p:nvSpPr>
        <p:spPr>
          <a:xfrm rot="19607151">
            <a:off x="4217108" y="2026436"/>
            <a:ext cx="504059"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8" name="Down Arrow 68"/>
          <p:cNvSpPr/>
          <p:nvPr/>
        </p:nvSpPr>
        <p:spPr>
          <a:xfrm rot="19607151">
            <a:off x="4937188" y="1378367"/>
            <a:ext cx="504059" cy="43205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5400" y="10800"/>
                </a:lnTo>
                <a:lnTo>
                  <a:pt x="5400" y="0"/>
                </a:lnTo>
                <a:lnTo>
                  <a:pt x="16200" y="0"/>
                </a:lnTo>
                <a:lnTo>
                  <a:pt x="16200" y="10800"/>
                </a:lnTo>
                <a:lnTo>
                  <a:pt x="21600" y="10800"/>
                </a:lnTo>
                <a:lnTo>
                  <a:pt x="10800" y="21600"/>
                </a:lnTo>
                <a:close/>
              </a:path>
            </a:pathLst>
          </a:custGeom>
          <a:solidFill>
            <a:srgbClr val="FFC000"/>
          </a:solidFill>
          <a:ln w="25400">
            <a:solidFill>
              <a:schemeClr val="accent1"/>
            </a:solidFill>
          </a:ln>
        </p:spPr>
        <p:txBody>
          <a:bodyPr lIns="45718" tIns="45718" rIns="45718" bIns="45718" anchor="ctr"/>
          <a:lstStyle/>
          <a:p>
            <a:pPr algn="ctr">
              <a:defRPr>
                <a:latin typeface="+mn-lt"/>
                <a:ea typeface="+mn-ea"/>
                <a:cs typeface="+mn-cs"/>
                <a:sym typeface="Calibri"/>
              </a:defRPr>
            </a:pPr>
            <a:endParaRPr/>
          </a:p>
        </p:txBody>
      </p:sp>
      <p:sp>
        <p:nvSpPr>
          <p:cNvPr id="769" name="Rectangle 54"/>
          <p:cNvSpPr txBox="1"/>
          <p:nvPr/>
        </p:nvSpPr>
        <p:spPr>
          <a:xfrm>
            <a:off x="3895719" y="124763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770" name="Rectangle 55"/>
          <p:cNvSpPr txBox="1"/>
          <p:nvPr/>
        </p:nvSpPr>
        <p:spPr>
          <a:xfrm>
            <a:off x="6329610" y="1980507"/>
            <a:ext cx="759041"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sp>
        <p:nvSpPr>
          <p:cNvPr id="771" name="Rectangle 69"/>
          <p:cNvSpPr txBox="1"/>
          <p:nvPr/>
        </p:nvSpPr>
        <p:spPr>
          <a:xfrm>
            <a:off x="5415045" y="882643"/>
            <a:ext cx="408937" cy="396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2400">
                <a:solidFill>
                  <a:srgbClr val="FFC000"/>
                </a:solidFill>
                <a:latin typeface="Webdings"/>
                <a:ea typeface="Webdings"/>
                <a:cs typeface="Webdings"/>
                <a:sym typeface="Webdings"/>
              </a:defRPr>
            </a:lvl1pPr>
          </a:lstStyle>
          <a:p>
            <a:r>
              <a:t></a:t>
            </a:r>
          </a:p>
        </p:txBody>
      </p:sp>
      <p:grpSp>
        <p:nvGrpSpPr>
          <p:cNvPr id="774" name="Rectangle 20"/>
          <p:cNvGrpSpPr/>
          <p:nvPr/>
        </p:nvGrpSpPr>
        <p:grpSpPr>
          <a:xfrm>
            <a:off x="1875619" y="4359642"/>
            <a:ext cx="1080125" cy="294637"/>
            <a:chOff x="0" y="0"/>
            <a:chExt cx="1080123" cy="294635"/>
          </a:xfrm>
        </p:grpSpPr>
        <p:sp>
          <p:nvSpPr>
            <p:cNvPr id="772" name="Rectangle"/>
            <p:cNvSpPr/>
            <p:nvPr/>
          </p:nvSpPr>
          <p:spPr>
            <a:xfrm>
              <a:off x="-1" y="12304"/>
              <a:ext cx="1080125" cy="270035"/>
            </a:xfrm>
            <a:prstGeom prst="rect">
              <a:avLst/>
            </a:prstGeom>
            <a:solidFill>
              <a:srgbClr val="FFFFFF"/>
            </a:solidFill>
            <a:ln w="25400" cap="flat">
              <a:solidFill>
                <a:schemeClr val="accent2"/>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73" name="SĂNĂTAT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a:t>
              </a:r>
            </a:p>
          </p:txBody>
        </p:sp>
      </p:grpSp>
      <p:grpSp>
        <p:nvGrpSpPr>
          <p:cNvPr id="777" name="Rectangle 21"/>
          <p:cNvGrpSpPr/>
          <p:nvPr/>
        </p:nvGrpSpPr>
        <p:grpSpPr>
          <a:xfrm>
            <a:off x="2998301" y="4345723"/>
            <a:ext cx="2105869" cy="322482"/>
            <a:chOff x="0" y="0"/>
            <a:chExt cx="2105867" cy="322480"/>
          </a:xfrm>
        </p:grpSpPr>
        <p:sp>
          <p:nvSpPr>
            <p:cNvPr id="775" name="Rectangle"/>
            <p:cNvSpPr/>
            <p:nvPr/>
          </p:nvSpPr>
          <p:spPr>
            <a:xfrm>
              <a:off x="0" y="0"/>
              <a:ext cx="2105869" cy="322482"/>
            </a:xfrm>
            <a:prstGeom prst="rect">
              <a:avLst/>
            </a:prstGeom>
            <a:solidFill>
              <a:srgbClr val="FFFFFF"/>
            </a:solidFill>
            <a:ln w="25400" cap="flat">
              <a:solidFill>
                <a:schemeClr val="accent5"/>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76" name="SĂNĂTATE  MINTALĂ"/>
            <p:cNvSpPr txBox="1"/>
            <p:nvPr/>
          </p:nvSpPr>
          <p:spPr>
            <a:xfrm>
              <a:off x="215475" y="13921"/>
              <a:ext cx="171988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SĂNĂTATE  MINTALĂ</a:t>
              </a:r>
            </a:p>
          </p:txBody>
        </p:sp>
      </p:grpSp>
      <p:grpSp>
        <p:nvGrpSpPr>
          <p:cNvPr id="780" name="Rectangle 22"/>
          <p:cNvGrpSpPr/>
          <p:nvPr/>
        </p:nvGrpSpPr>
        <p:grpSpPr>
          <a:xfrm>
            <a:off x="5190920" y="4359642"/>
            <a:ext cx="1080125" cy="294637"/>
            <a:chOff x="0" y="0"/>
            <a:chExt cx="1080123" cy="294635"/>
          </a:xfrm>
        </p:grpSpPr>
        <p:sp>
          <p:nvSpPr>
            <p:cNvPr id="778" name="Rectangle"/>
            <p:cNvSpPr/>
            <p:nvPr/>
          </p:nvSpPr>
          <p:spPr>
            <a:xfrm>
              <a:off x="-1" y="12304"/>
              <a:ext cx="1080125" cy="270035"/>
            </a:xfrm>
            <a:prstGeom prst="rect">
              <a:avLst/>
            </a:prstGeom>
            <a:solidFill>
              <a:srgbClr val="FFFFFF"/>
            </a:solidFill>
            <a:ln w="25400" cap="flat">
              <a:solidFill>
                <a:schemeClr val="accent3"/>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79" name="SOCIAL"/>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SOCIAL</a:t>
              </a:r>
            </a:p>
          </p:txBody>
        </p:sp>
      </p:grpSp>
      <p:grpSp>
        <p:nvGrpSpPr>
          <p:cNvPr id="783" name="Rectangle 23"/>
          <p:cNvGrpSpPr/>
          <p:nvPr/>
        </p:nvGrpSpPr>
        <p:grpSpPr>
          <a:xfrm>
            <a:off x="6357798" y="4359642"/>
            <a:ext cx="1080125" cy="294637"/>
            <a:chOff x="0" y="0"/>
            <a:chExt cx="1080123" cy="294635"/>
          </a:xfrm>
        </p:grpSpPr>
        <p:sp>
          <p:nvSpPr>
            <p:cNvPr id="781" name="Rectangle"/>
            <p:cNvSpPr/>
            <p:nvPr/>
          </p:nvSpPr>
          <p:spPr>
            <a:xfrm>
              <a:off x="-1" y="12304"/>
              <a:ext cx="1080125" cy="270035"/>
            </a:xfrm>
            <a:prstGeom prst="rect">
              <a:avLst/>
            </a:prstGeom>
            <a:solidFill>
              <a:srgbClr val="FFFFFF"/>
            </a:solidFill>
            <a:ln w="25400" cap="flat">
              <a:solidFill>
                <a:schemeClr val="accent4"/>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82" name="JUDICIAR"/>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JUDICIAR</a:t>
              </a:r>
            </a:p>
          </p:txBody>
        </p:sp>
      </p:grpSp>
      <p:grpSp>
        <p:nvGrpSpPr>
          <p:cNvPr id="786" name="Rectangle 24"/>
          <p:cNvGrpSpPr/>
          <p:nvPr/>
        </p:nvGrpSpPr>
        <p:grpSpPr>
          <a:xfrm>
            <a:off x="7668343" y="4359642"/>
            <a:ext cx="1080125" cy="294637"/>
            <a:chOff x="0" y="0"/>
            <a:chExt cx="1080123" cy="294635"/>
          </a:xfrm>
        </p:grpSpPr>
        <p:sp>
          <p:nvSpPr>
            <p:cNvPr id="784" name="Rectangle"/>
            <p:cNvSpPr/>
            <p:nvPr/>
          </p:nvSpPr>
          <p:spPr>
            <a:xfrm>
              <a:off x="-1" y="12304"/>
              <a:ext cx="1080125" cy="270035"/>
            </a:xfrm>
            <a:prstGeom prst="rect">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85" name="POLIȚIE"/>
            <p:cNvSpPr txBox="1"/>
            <p:nvPr/>
          </p:nvSpPr>
          <p:spPr>
            <a:xfrm>
              <a:off x="-1" y="-1"/>
              <a:ext cx="1080125"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POLIȚIE</a:t>
              </a:r>
            </a:p>
          </p:txBody>
        </p:sp>
      </p:grpSp>
      <p:grpSp>
        <p:nvGrpSpPr>
          <p:cNvPr id="789" name="Rectangle 25"/>
          <p:cNvGrpSpPr/>
          <p:nvPr/>
        </p:nvGrpSpPr>
        <p:grpSpPr>
          <a:xfrm>
            <a:off x="753831" y="4359642"/>
            <a:ext cx="1080128" cy="294637"/>
            <a:chOff x="-1" y="0"/>
            <a:chExt cx="1080126" cy="294635"/>
          </a:xfrm>
        </p:grpSpPr>
        <p:sp>
          <p:nvSpPr>
            <p:cNvPr id="787" name="Rectangle"/>
            <p:cNvSpPr/>
            <p:nvPr/>
          </p:nvSpPr>
          <p:spPr>
            <a:xfrm>
              <a:off x="-2" y="12304"/>
              <a:ext cx="1080127" cy="270035"/>
            </a:xfrm>
            <a:prstGeom prst="rect">
              <a:avLst/>
            </a:prstGeom>
            <a:solidFill>
              <a:srgbClr val="FFFFFF"/>
            </a:solidFill>
            <a:ln w="25400" cap="flat">
              <a:solidFill>
                <a:schemeClr val="accent6"/>
              </a:solidFill>
              <a:prstDash val="solid"/>
              <a:round/>
            </a:ln>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788" name="EDUCATIE"/>
            <p:cNvSpPr txBox="1"/>
            <p:nvPr/>
          </p:nvSpPr>
          <p:spPr>
            <a:xfrm>
              <a:off x="-2" y="-1"/>
              <a:ext cx="108012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EDUCATIE</a:t>
              </a:r>
            </a:p>
          </p:txBody>
        </p:sp>
      </p:grpSp>
      <p:grpSp>
        <p:nvGrpSpPr>
          <p:cNvPr id="792" name="Rectangle 27"/>
          <p:cNvGrpSpPr/>
          <p:nvPr/>
        </p:nvGrpSpPr>
        <p:grpSpPr>
          <a:xfrm>
            <a:off x="755575" y="4689425"/>
            <a:ext cx="5400604" cy="294637"/>
            <a:chOff x="0" y="-1"/>
            <a:chExt cx="5400602" cy="294635"/>
          </a:xfrm>
        </p:grpSpPr>
        <p:sp>
          <p:nvSpPr>
            <p:cNvPr id="790" name="Rectangle"/>
            <p:cNvSpPr/>
            <p:nvPr/>
          </p:nvSpPr>
          <p:spPr>
            <a:xfrm>
              <a:off x="-1" y="36054"/>
              <a:ext cx="5400603" cy="2225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91" name="PUBLI/PRIVATE/NGO"/>
            <p:cNvSpPr txBox="1"/>
            <p:nvPr/>
          </p:nvSpPr>
          <p:spPr>
            <a:xfrm>
              <a:off x="-1" y="-2"/>
              <a:ext cx="5400603"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PUBLI/PRIVATE/NGO</a:t>
              </a:r>
            </a:p>
          </p:txBody>
        </p:sp>
      </p:grpSp>
      <p:grpSp>
        <p:nvGrpSpPr>
          <p:cNvPr id="795" name="Rectangle 28"/>
          <p:cNvGrpSpPr/>
          <p:nvPr/>
        </p:nvGrpSpPr>
        <p:grpSpPr>
          <a:xfrm>
            <a:off x="6356959" y="4685738"/>
            <a:ext cx="2391510" cy="294637"/>
            <a:chOff x="0" y="-1"/>
            <a:chExt cx="2391508" cy="294635"/>
          </a:xfrm>
        </p:grpSpPr>
        <p:sp>
          <p:nvSpPr>
            <p:cNvPr id="793" name="Rectangle"/>
            <p:cNvSpPr/>
            <p:nvPr/>
          </p:nvSpPr>
          <p:spPr>
            <a:xfrm>
              <a:off x="-1" y="32366"/>
              <a:ext cx="2391509" cy="229910"/>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94" name="PUBLIC"/>
            <p:cNvSpPr txBox="1"/>
            <p:nvPr/>
          </p:nvSpPr>
          <p:spPr>
            <a:xfrm>
              <a:off x="-1" y="-2"/>
              <a:ext cx="2391509"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PUBLIC</a:t>
              </a:r>
            </a:p>
          </p:txBody>
        </p:sp>
      </p:grpSp>
      <p:grpSp>
        <p:nvGrpSpPr>
          <p:cNvPr id="798" name="Rectangle 29"/>
          <p:cNvGrpSpPr/>
          <p:nvPr/>
        </p:nvGrpSpPr>
        <p:grpSpPr>
          <a:xfrm>
            <a:off x="171764" y="882322"/>
            <a:ext cx="497837" cy="3402383"/>
            <a:chOff x="0" y="0"/>
            <a:chExt cx="497836" cy="3402381"/>
          </a:xfrm>
        </p:grpSpPr>
        <p:sp>
          <p:nvSpPr>
            <p:cNvPr id="796" name="Rectangle"/>
            <p:cNvSpPr/>
            <p:nvPr/>
          </p:nvSpPr>
          <p:spPr>
            <a:xfrm rot="16200000">
              <a:off x="-1452270" y="1460013"/>
              <a:ext cx="3402382" cy="482356"/>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797" name="MONITORIZARE PE BAZA  DATELOR ADMINISTRATIVE"/>
            <p:cNvSpPr txBox="1"/>
            <p:nvPr/>
          </p:nvSpPr>
          <p:spPr>
            <a:xfrm rot="16200000">
              <a:off x="-1452274" y="1452272"/>
              <a:ext cx="3402383"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MONITORIZARE PE BAZA  DATELOR ADMINISTRATIVE</a:t>
              </a:r>
            </a:p>
          </p:txBody>
        </p:sp>
      </p:grpSp>
      <p:sp>
        <p:nvSpPr>
          <p:cNvPr id="799" name="TextBox 19"/>
          <p:cNvSpPr txBox="1"/>
          <p:nvPr/>
        </p:nvSpPr>
        <p:spPr>
          <a:xfrm>
            <a:off x="663478" y="339500"/>
            <a:ext cx="6698909" cy="3327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600">
                <a:latin typeface="+mn-lt"/>
                <a:ea typeface="+mn-ea"/>
                <a:cs typeface="+mn-cs"/>
                <a:sym typeface="Calibri"/>
              </a:defRPr>
            </a:lvl1pPr>
          </a:lstStyle>
          <a:p>
            <a:r>
              <a:t>COPII VICTIME CAN CARE DEVIN VIZIBILI PENTRU CEL PUȚIN UN SERVICIU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9" fill="hold" grpId="1" nodeType="clickEffect">
                                  <p:stCondLst>
                                    <p:cond delay="0"/>
                                  </p:stCondLst>
                                  <p:iterate>
                                    <p:tmAbs val="0"/>
                                  </p:iterate>
                                  <p:childTnLst>
                                    <p:set>
                                      <p:cBhvr>
                                        <p:cTn id="6" fill="hold"/>
                                        <p:tgtEl>
                                          <p:spTgt spid="765"/>
                                        </p:tgtEl>
                                        <p:attrNameLst>
                                          <p:attrName>style.visibility</p:attrName>
                                        </p:attrNameLst>
                                      </p:cBhvr>
                                      <p:to>
                                        <p:strVal val="visible"/>
                                      </p:to>
                                    </p:set>
                                    <p:anim calcmode="lin" valueType="num">
                                      <p:cBhvr>
                                        <p:cTn id="7" dur="500" fill="hold"/>
                                        <p:tgtEl>
                                          <p:spTgt spid="765"/>
                                        </p:tgtEl>
                                        <p:attrNameLst>
                                          <p:attrName>ppt_x</p:attrName>
                                        </p:attrNameLst>
                                      </p:cBhvr>
                                      <p:tavLst>
                                        <p:tav tm="0">
                                          <p:val>
                                            <p:strVal val="0-#ppt_w/2"/>
                                          </p:val>
                                        </p:tav>
                                        <p:tav tm="100000">
                                          <p:val>
                                            <p:strVal val="#ppt_x"/>
                                          </p:val>
                                        </p:tav>
                                      </p:tavLst>
                                    </p:anim>
                                    <p:anim calcmode="lin" valueType="num">
                                      <p:cBhvr>
                                        <p:cTn id="8" dur="500" fill="hold"/>
                                        <p:tgtEl>
                                          <p:spTgt spid="76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2" nodeType="afterEffect">
                                  <p:stCondLst>
                                    <p:cond delay="0"/>
                                  </p:stCondLst>
                                  <p:iterate>
                                    <p:tmAbs val="0"/>
                                  </p:iterate>
                                  <p:childTnLst>
                                    <p:set>
                                      <p:cBhvr>
                                        <p:cTn id="11" fill="hold"/>
                                        <p:tgtEl>
                                          <p:spTgt spid="767"/>
                                        </p:tgtEl>
                                        <p:attrNameLst>
                                          <p:attrName>style.visibility</p:attrName>
                                        </p:attrNameLst>
                                      </p:cBhvr>
                                      <p:to>
                                        <p:strVal val="visible"/>
                                      </p:to>
                                    </p:set>
                                    <p:anim calcmode="lin" valueType="num">
                                      <p:cBhvr>
                                        <p:cTn id="12" dur="500" fill="hold"/>
                                        <p:tgtEl>
                                          <p:spTgt spid="767"/>
                                        </p:tgtEl>
                                        <p:attrNameLst>
                                          <p:attrName>ppt_x</p:attrName>
                                        </p:attrNameLst>
                                      </p:cBhvr>
                                      <p:tavLst>
                                        <p:tav tm="0">
                                          <p:val>
                                            <p:strVal val="0-#ppt_w/2"/>
                                          </p:val>
                                        </p:tav>
                                        <p:tav tm="100000">
                                          <p:val>
                                            <p:strVal val="#ppt_x"/>
                                          </p:val>
                                        </p:tav>
                                      </p:tavLst>
                                    </p:anim>
                                    <p:anim calcmode="lin" valueType="num">
                                      <p:cBhvr>
                                        <p:cTn id="13" dur="500" fill="hold"/>
                                        <p:tgtEl>
                                          <p:spTgt spid="76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grpId="3" nodeType="afterEffect">
                                  <p:stCondLst>
                                    <p:cond delay="0"/>
                                  </p:stCondLst>
                                  <p:iterate>
                                    <p:tmAbs val="0"/>
                                  </p:iterate>
                                  <p:childTnLst>
                                    <p:set>
                                      <p:cBhvr>
                                        <p:cTn id="16" fill="hold"/>
                                        <p:tgtEl>
                                          <p:spTgt spid="768"/>
                                        </p:tgtEl>
                                        <p:attrNameLst>
                                          <p:attrName>style.visibility</p:attrName>
                                        </p:attrNameLst>
                                      </p:cBhvr>
                                      <p:to>
                                        <p:strVal val="visible"/>
                                      </p:to>
                                    </p:set>
                                    <p:anim calcmode="lin" valueType="num">
                                      <p:cBhvr>
                                        <p:cTn id="17" dur="500" fill="hold"/>
                                        <p:tgtEl>
                                          <p:spTgt spid="768"/>
                                        </p:tgtEl>
                                        <p:attrNameLst>
                                          <p:attrName>ppt_x</p:attrName>
                                        </p:attrNameLst>
                                      </p:cBhvr>
                                      <p:tavLst>
                                        <p:tav tm="0">
                                          <p:val>
                                            <p:strVal val="0-#ppt_w/2"/>
                                          </p:val>
                                        </p:tav>
                                        <p:tav tm="100000">
                                          <p:val>
                                            <p:strVal val="#ppt_x"/>
                                          </p:val>
                                        </p:tav>
                                      </p:tavLst>
                                    </p:anim>
                                    <p:anim calcmode="lin" valueType="num">
                                      <p:cBhvr>
                                        <p:cTn id="18" dur="500" fill="hold"/>
                                        <p:tgtEl>
                                          <p:spTgt spid="76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grpId="4" nodeType="afterEffect">
                                  <p:stCondLst>
                                    <p:cond delay="0"/>
                                  </p:stCondLst>
                                  <p:iterate>
                                    <p:tmAbs val="0"/>
                                  </p:iterate>
                                  <p:childTnLst>
                                    <p:set>
                                      <p:cBhvr>
                                        <p:cTn id="21" fill="hold"/>
                                        <p:tgtEl>
                                          <p:spTgt spid="764"/>
                                        </p:tgtEl>
                                        <p:attrNameLst>
                                          <p:attrName>style.visibility</p:attrName>
                                        </p:attrNameLst>
                                      </p:cBhvr>
                                      <p:to>
                                        <p:strVal val="visible"/>
                                      </p:to>
                                    </p:set>
                                    <p:anim calcmode="lin" valueType="num">
                                      <p:cBhvr>
                                        <p:cTn id="22" dur="500" fill="hold"/>
                                        <p:tgtEl>
                                          <p:spTgt spid="764"/>
                                        </p:tgtEl>
                                        <p:attrNameLst>
                                          <p:attrName>ppt_x</p:attrName>
                                        </p:attrNameLst>
                                      </p:cBhvr>
                                      <p:tavLst>
                                        <p:tav tm="0">
                                          <p:val>
                                            <p:strVal val="0-#ppt_w/2"/>
                                          </p:val>
                                        </p:tav>
                                        <p:tav tm="100000">
                                          <p:val>
                                            <p:strVal val="#ppt_x"/>
                                          </p:val>
                                        </p:tav>
                                      </p:tavLst>
                                    </p:anim>
                                    <p:anim calcmode="lin" valueType="num">
                                      <p:cBhvr>
                                        <p:cTn id="23" dur="500" fill="hold"/>
                                        <p:tgtEl>
                                          <p:spTgt spid="76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grpId="5" nodeType="afterEffect">
                                  <p:stCondLst>
                                    <p:cond delay="0"/>
                                  </p:stCondLst>
                                  <p:iterate>
                                    <p:tmAbs val="0"/>
                                  </p:iterate>
                                  <p:childTnLst>
                                    <p:set>
                                      <p:cBhvr>
                                        <p:cTn id="26" fill="hold"/>
                                        <p:tgtEl>
                                          <p:spTgt spid="762"/>
                                        </p:tgtEl>
                                        <p:attrNameLst>
                                          <p:attrName>style.visibility</p:attrName>
                                        </p:attrNameLst>
                                      </p:cBhvr>
                                      <p:to>
                                        <p:strVal val="visible"/>
                                      </p:to>
                                    </p:set>
                                    <p:anim calcmode="lin" valueType="num">
                                      <p:cBhvr>
                                        <p:cTn id="27" dur="500" fill="hold"/>
                                        <p:tgtEl>
                                          <p:spTgt spid="762"/>
                                        </p:tgtEl>
                                        <p:attrNameLst>
                                          <p:attrName>ppt_x</p:attrName>
                                        </p:attrNameLst>
                                      </p:cBhvr>
                                      <p:tavLst>
                                        <p:tav tm="0">
                                          <p:val>
                                            <p:strVal val="0-#ppt_w/2"/>
                                          </p:val>
                                        </p:tav>
                                        <p:tav tm="100000">
                                          <p:val>
                                            <p:strVal val="#ppt_x"/>
                                          </p:val>
                                        </p:tav>
                                      </p:tavLst>
                                    </p:anim>
                                    <p:anim calcmode="lin" valueType="num">
                                      <p:cBhvr>
                                        <p:cTn id="28" dur="500" fill="hold"/>
                                        <p:tgtEl>
                                          <p:spTgt spid="762"/>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grpId="6" nodeType="afterEffect">
                                  <p:stCondLst>
                                    <p:cond delay="0"/>
                                  </p:stCondLst>
                                  <p:iterate>
                                    <p:tmAbs val="0"/>
                                  </p:iterate>
                                  <p:childTnLst>
                                    <p:set>
                                      <p:cBhvr>
                                        <p:cTn id="31" fill="hold"/>
                                        <p:tgtEl>
                                          <p:spTgt spid="766"/>
                                        </p:tgtEl>
                                        <p:attrNameLst>
                                          <p:attrName>style.visibility</p:attrName>
                                        </p:attrNameLst>
                                      </p:cBhvr>
                                      <p:to>
                                        <p:strVal val="visible"/>
                                      </p:to>
                                    </p:set>
                                    <p:anim calcmode="lin" valueType="num">
                                      <p:cBhvr>
                                        <p:cTn id="32" dur="500" fill="hold"/>
                                        <p:tgtEl>
                                          <p:spTgt spid="766"/>
                                        </p:tgtEl>
                                        <p:attrNameLst>
                                          <p:attrName>ppt_x</p:attrName>
                                        </p:attrNameLst>
                                      </p:cBhvr>
                                      <p:tavLst>
                                        <p:tav tm="0">
                                          <p:val>
                                            <p:strVal val="0-#ppt_w/2"/>
                                          </p:val>
                                        </p:tav>
                                        <p:tav tm="100000">
                                          <p:val>
                                            <p:strVal val="#ppt_x"/>
                                          </p:val>
                                        </p:tav>
                                      </p:tavLst>
                                    </p:anim>
                                    <p:anim calcmode="lin" valueType="num">
                                      <p:cBhvr>
                                        <p:cTn id="33" dur="500" fill="hold"/>
                                        <p:tgtEl>
                                          <p:spTgt spid="766"/>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grpId="7" nodeType="afterEffect">
                                  <p:stCondLst>
                                    <p:cond delay="0"/>
                                  </p:stCondLst>
                                  <p:iterate>
                                    <p:tmAbs val="0"/>
                                  </p:iterate>
                                  <p:childTnLst>
                                    <p:set>
                                      <p:cBhvr>
                                        <p:cTn id="36" fill="hold"/>
                                        <p:tgtEl>
                                          <p:spTgt spid="763"/>
                                        </p:tgtEl>
                                        <p:attrNameLst>
                                          <p:attrName>style.visibility</p:attrName>
                                        </p:attrNameLst>
                                      </p:cBhvr>
                                      <p:to>
                                        <p:strVal val="visible"/>
                                      </p:to>
                                    </p:set>
                                    <p:anim calcmode="lin" valueType="num">
                                      <p:cBhvr>
                                        <p:cTn id="37" dur="500" fill="hold"/>
                                        <p:tgtEl>
                                          <p:spTgt spid="763"/>
                                        </p:tgtEl>
                                        <p:attrNameLst>
                                          <p:attrName>ppt_x</p:attrName>
                                        </p:attrNameLst>
                                      </p:cBhvr>
                                      <p:tavLst>
                                        <p:tav tm="0">
                                          <p:val>
                                            <p:strVal val="0-#ppt_w/2"/>
                                          </p:val>
                                        </p:tav>
                                        <p:tav tm="100000">
                                          <p:val>
                                            <p:strVal val="#ppt_x"/>
                                          </p:val>
                                        </p:tav>
                                      </p:tavLst>
                                    </p:anim>
                                    <p:anim calcmode="lin" valueType="num">
                                      <p:cBhvr>
                                        <p:cTn id="38" dur="500" fill="hold"/>
                                        <p:tgtEl>
                                          <p:spTgt spid="763"/>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9" presetClass="exit" fill="hold" grpId="8" nodeType="afterEffect">
                                  <p:stCondLst>
                                    <p:cond delay="0"/>
                                  </p:stCondLst>
                                  <p:iterate>
                                    <p:tmAbs val="0"/>
                                  </p:iterate>
                                  <p:childTnLst>
                                    <p:animEffect transition="out" filter="dissolve">
                                      <p:cBhvr>
                                        <p:cTn id="41" dur="500" fill="hold"/>
                                        <p:tgtEl>
                                          <p:spTgt spid="756"/>
                                        </p:tgtEl>
                                      </p:cBhvr>
                                    </p:animEffect>
                                    <p:set>
                                      <p:cBhvr>
                                        <p:cTn id="42" fill="hold">
                                          <p:stCondLst>
                                            <p:cond delay="499"/>
                                          </p:stCondLst>
                                        </p:cTn>
                                        <p:tgtEl>
                                          <p:spTgt spid="756"/>
                                        </p:tgtEl>
                                        <p:attrNameLst>
                                          <p:attrName>style.visibility</p:attrName>
                                        </p:attrNameLst>
                                      </p:cBhvr>
                                      <p:to>
                                        <p:strVal val="hidden"/>
                                      </p:to>
                                    </p:set>
                                  </p:childTnLst>
                                </p:cTn>
                              </p:par>
                            </p:childTnLst>
                          </p:cTn>
                        </p:par>
                        <p:par>
                          <p:cTn id="43" fill="hold">
                            <p:stCondLst>
                              <p:cond delay="4000"/>
                            </p:stCondLst>
                            <p:childTnLst>
                              <p:par>
                                <p:cTn id="44" presetID="9" presetClass="exit" fill="hold" grpId="9" nodeType="afterEffect">
                                  <p:stCondLst>
                                    <p:cond delay="0"/>
                                  </p:stCondLst>
                                  <p:iterate>
                                    <p:tmAbs val="0"/>
                                  </p:iterate>
                                  <p:childTnLst>
                                    <p:animEffect transition="out" filter="dissolve">
                                      <p:cBhvr>
                                        <p:cTn id="45" dur="500" fill="hold"/>
                                        <p:tgtEl>
                                          <p:spTgt spid="757"/>
                                        </p:tgtEl>
                                      </p:cBhvr>
                                    </p:animEffect>
                                    <p:set>
                                      <p:cBhvr>
                                        <p:cTn id="46" fill="hold">
                                          <p:stCondLst>
                                            <p:cond delay="499"/>
                                          </p:stCondLst>
                                        </p:cTn>
                                        <p:tgtEl>
                                          <p:spTgt spid="757"/>
                                        </p:tgtEl>
                                        <p:attrNameLst>
                                          <p:attrName>style.visibility</p:attrName>
                                        </p:attrNameLst>
                                      </p:cBhvr>
                                      <p:to>
                                        <p:strVal val="hidden"/>
                                      </p:to>
                                    </p:set>
                                  </p:childTnLst>
                                </p:cTn>
                              </p:par>
                            </p:childTnLst>
                          </p:cTn>
                        </p:par>
                        <p:par>
                          <p:cTn id="47" fill="hold">
                            <p:stCondLst>
                              <p:cond delay="4500"/>
                            </p:stCondLst>
                            <p:childTnLst>
                              <p:par>
                                <p:cTn id="48" presetID="9" presetClass="exit" fill="hold" grpId="10" nodeType="afterEffect">
                                  <p:stCondLst>
                                    <p:cond delay="0"/>
                                  </p:stCondLst>
                                  <p:iterate>
                                    <p:tmAbs val="0"/>
                                  </p:iterate>
                                  <p:childTnLst>
                                    <p:animEffect transition="out" filter="dissolve">
                                      <p:cBhvr>
                                        <p:cTn id="49" dur="500" fill="hold"/>
                                        <p:tgtEl>
                                          <p:spTgt spid="760"/>
                                        </p:tgtEl>
                                      </p:cBhvr>
                                    </p:animEffect>
                                    <p:set>
                                      <p:cBhvr>
                                        <p:cTn id="50" fill="hold">
                                          <p:stCondLst>
                                            <p:cond delay="499"/>
                                          </p:stCondLst>
                                        </p:cTn>
                                        <p:tgtEl>
                                          <p:spTgt spid="760"/>
                                        </p:tgtEl>
                                        <p:attrNameLst>
                                          <p:attrName>style.visibility</p:attrName>
                                        </p:attrNameLst>
                                      </p:cBhvr>
                                      <p:to>
                                        <p:strVal val="hidden"/>
                                      </p:to>
                                    </p:set>
                                  </p:childTnLst>
                                </p:cTn>
                              </p:par>
                            </p:childTnLst>
                          </p:cTn>
                        </p:par>
                        <p:par>
                          <p:cTn id="51" fill="hold">
                            <p:stCondLst>
                              <p:cond delay="5000"/>
                            </p:stCondLst>
                            <p:childTnLst>
                              <p:par>
                                <p:cTn id="52" presetID="9" presetClass="exit" fill="hold" grpId="11" nodeType="afterEffect">
                                  <p:stCondLst>
                                    <p:cond delay="0"/>
                                  </p:stCondLst>
                                  <p:iterate>
                                    <p:tmAbs val="0"/>
                                  </p:iterate>
                                  <p:childTnLst>
                                    <p:animEffect transition="out" filter="dissolve">
                                      <p:cBhvr>
                                        <p:cTn id="53" dur="500" fill="hold"/>
                                        <p:tgtEl>
                                          <p:spTgt spid="759"/>
                                        </p:tgtEl>
                                      </p:cBhvr>
                                    </p:animEffect>
                                    <p:set>
                                      <p:cBhvr>
                                        <p:cTn id="54" fill="hold">
                                          <p:stCondLst>
                                            <p:cond delay="499"/>
                                          </p:stCondLst>
                                        </p:cTn>
                                        <p:tgtEl>
                                          <p:spTgt spid="759"/>
                                        </p:tgtEl>
                                        <p:attrNameLst>
                                          <p:attrName>style.visibility</p:attrName>
                                        </p:attrNameLst>
                                      </p:cBhvr>
                                      <p:to>
                                        <p:strVal val="hidden"/>
                                      </p:to>
                                    </p:set>
                                  </p:childTnLst>
                                </p:cTn>
                              </p:par>
                            </p:childTnLst>
                          </p:cTn>
                        </p:par>
                        <p:par>
                          <p:cTn id="55" fill="hold">
                            <p:stCondLst>
                              <p:cond delay="5500"/>
                            </p:stCondLst>
                            <p:childTnLst>
                              <p:par>
                                <p:cTn id="56" presetID="9" presetClass="exit" fill="hold" grpId="12" nodeType="afterEffect">
                                  <p:stCondLst>
                                    <p:cond delay="0"/>
                                  </p:stCondLst>
                                  <p:iterate>
                                    <p:tmAbs val="0"/>
                                  </p:iterate>
                                  <p:childTnLst>
                                    <p:animEffect transition="out" filter="dissolve">
                                      <p:cBhvr>
                                        <p:cTn id="57" dur="500" fill="hold"/>
                                        <p:tgtEl>
                                          <p:spTgt spid="758"/>
                                        </p:tgtEl>
                                      </p:cBhvr>
                                    </p:animEffect>
                                    <p:set>
                                      <p:cBhvr>
                                        <p:cTn id="58" fill="hold">
                                          <p:stCondLst>
                                            <p:cond delay="499"/>
                                          </p:stCondLst>
                                        </p:cTn>
                                        <p:tgtEl>
                                          <p:spTgt spid="758"/>
                                        </p:tgtEl>
                                        <p:attrNameLst>
                                          <p:attrName>style.visibility</p:attrName>
                                        </p:attrNameLst>
                                      </p:cBhvr>
                                      <p:to>
                                        <p:strVal val="hidden"/>
                                      </p:to>
                                    </p:set>
                                  </p:childTnLst>
                                </p:cTn>
                              </p:par>
                            </p:childTnLst>
                          </p:cTn>
                        </p:par>
                        <p:par>
                          <p:cTn id="59" fill="hold">
                            <p:stCondLst>
                              <p:cond delay="6000"/>
                            </p:stCondLst>
                            <p:childTnLst>
                              <p:par>
                                <p:cTn id="60" presetID="23" presetClass="entr" presetSubtype="16" fill="hold" grpId="13" nodeType="afterEffect">
                                  <p:stCondLst>
                                    <p:cond delay="0"/>
                                  </p:stCondLst>
                                  <p:iterate>
                                    <p:tmAbs val="0"/>
                                  </p:iterate>
                                  <p:childTnLst>
                                    <p:set>
                                      <p:cBhvr>
                                        <p:cTn id="61" fill="hold"/>
                                        <p:tgtEl>
                                          <p:spTgt spid="789"/>
                                        </p:tgtEl>
                                        <p:attrNameLst>
                                          <p:attrName>style.visibility</p:attrName>
                                        </p:attrNameLst>
                                      </p:cBhvr>
                                      <p:to>
                                        <p:strVal val="visible"/>
                                      </p:to>
                                    </p:set>
                                    <p:anim calcmode="lin" valueType="num">
                                      <p:cBhvr>
                                        <p:cTn id="62" dur="500" fill="hold"/>
                                        <p:tgtEl>
                                          <p:spTgt spid="789"/>
                                        </p:tgtEl>
                                        <p:attrNameLst>
                                          <p:attrName>ppt_w</p:attrName>
                                        </p:attrNameLst>
                                      </p:cBhvr>
                                      <p:tavLst>
                                        <p:tav tm="0">
                                          <p:val>
                                            <p:fltVal val="0"/>
                                          </p:val>
                                        </p:tav>
                                        <p:tav tm="100000">
                                          <p:val>
                                            <p:strVal val="#ppt_w"/>
                                          </p:val>
                                        </p:tav>
                                      </p:tavLst>
                                    </p:anim>
                                    <p:anim calcmode="lin" valueType="num">
                                      <p:cBhvr>
                                        <p:cTn id="63" dur="500" fill="hold"/>
                                        <p:tgtEl>
                                          <p:spTgt spid="789"/>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14" nodeType="clickEffect">
                                  <p:stCondLst>
                                    <p:cond delay="0"/>
                                  </p:stCondLst>
                                  <p:iterate>
                                    <p:tmAbs val="0"/>
                                  </p:iterate>
                                  <p:childTnLst>
                                    <p:set>
                                      <p:cBhvr>
                                        <p:cTn id="67" fill="hold"/>
                                        <p:tgtEl>
                                          <p:spTgt spid="774"/>
                                        </p:tgtEl>
                                        <p:attrNameLst>
                                          <p:attrName>style.visibility</p:attrName>
                                        </p:attrNameLst>
                                      </p:cBhvr>
                                      <p:to>
                                        <p:strVal val="visible"/>
                                      </p:to>
                                    </p:set>
                                    <p:anim calcmode="lin" valueType="num">
                                      <p:cBhvr>
                                        <p:cTn id="68" dur="500" fill="hold"/>
                                        <p:tgtEl>
                                          <p:spTgt spid="774"/>
                                        </p:tgtEl>
                                        <p:attrNameLst>
                                          <p:attrName>ppt_w</p:attrName>
                                        </p:attrNameLst>
                                      </p:cBhvr>
                                      <p:tavLst>
                                        <p:tav tm="0">
                                          <p:val>
                                            <p:fltVal val="0"/>
                                          </p:val>
                                        </p:tav>
                                        <p:tav tm="100000">
                                          <p:val>
                                            <p:strVal val="#ppt_w"/>
                                          </p:val>
                                        </p:tav>
                                      </p:tavLst>
                                    </p:anim>
                                    <p:anim calcmode="lin" valueType="num">
                                      <p:cBhvr>
                                        <p:cTn id="69" dur="500" fill="hold"/>
                                        <p:tgtEl>
                                          <p:spTgt spid="774"/>
                                        </p:tgtEl>
                                        <p:attrNameLst>
                                          <p:attrName>ppt_h</p:attrName>
                                        </p:attrNameLst>
                                      </p:cBhvr>
                                      <p:tavLst>
                                        <p:tav tm="0">
                                          <p:val>
                                            <p:fltVal val="0"/>
                                          </p:val>
                                        </p:tav>
                                        <p:tav tm="100000">
                                          <p:val>
                                            <p:strVal val="#ppt_h"/>
                                          </p:val>
                                        </p:tav>
                                      </p:tavLst>
                                    </p:anim>
                                  </p:childTnLst>
                                </p:cTn>
                              </p:par>
                            </p:childTnLst>
                          </p:cTn>
                        </p:par>
                        <p:par>
                          <p:cTn id="70" fill="hold">
                            <p:stCondLst>
                              <p:cond delay="500"/>
                            </p:stCondLst>
                            <p:childTnLst>
                              <p:par>
                                <p:cTn id="71" presetID="23" presetClass="entr" presetSubtype="16" fill="hold" grpId="15" nodeType="afterEffect">
                                  <p:stCondLst>
                                    <p:cond delay="0"/>
                                  </p:stCondLst>
                                  <p:iterate>
                                    <p:tmAbs val="0"/>
                                  </p:iterate>
                                  <p:childTnLst>
                                    <p:set>
                                      <p:cBhvr>
                                        <p:cTn id="72" fill="hold"/>
                                        <p:tgtEl>
                                          <p:spTgt spid="777"/>
                                        </p:tgtEl>
                                        <p:attrNameLst>
                                          <p:attrName>style.visibility</p:attrName>
                                        </p:attrNameLst>
                                      </p:cBhvr>
                                      <p:to>
                                        <p:strVal val="visible"/>
                                      </p:to>
                                    </p:set>
                                    <p:anim calcmode="lin" valueType="num">
                                      <p:cBhvr>
                                        <p:cTn id="73" dur="500" fill="hold"/>
                                        <p:tgtEl>
                                          <p:spTgt spid="777"/>
                                        </p:tgtEl>
                                        <p:attrNameLst>
                                          <p:attrName>ppt_w</p:attrName>
                                        </p:attrNameLst>
                                      </p:cBhvr>
                                      <p:tavLst>
                                        <p:tav tm="0">
                                          <p:val>
                                            <p:fltVal val="0"/>
                                          </p:val>
                                        </p:tav>
                                        <p:tav tm="100000">
                                          <p:val>
                                            <p:strVal val="#ppt_w"/>
                                          </p:val>
                                        </p:tav>
                                      </p:tavLst>
                                    </p:anim>
                                    <p:anim calcmode="lin" valueType="num">
                                      <p:cBhvr>
                                        <p:cTn id="74" dur="500" fill="hold"/>
                                        <p:tgtEl>
                                          <p:spTgt spid="777"/>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16" nodeType="clickEffect">
                                  <p:stCondLst>
                                    <p:cond delay="0"/>
                                  </p:stCondLst>
                                  <p:iterate>
                                    <p:tmAbs val="0"/>
                                  </p:iterate>
                                  <p:childTnLst>
                                    <p:set>
                                      <p:cBhvr>
                                        <p:cTn id="78" fill="hold"/>
                                        <p:tgtEl>
                                          <p:spTgt spid="780"/>
                                        </p:tgtEl>
                                        <p:attrNameLst>
                                          <p:attrName>style.visibility</p:attrName>
                                        </p:attrNameLst>
                                      </p:cBhvr>
                                      <p:to>
                                        <p:strVal val="visible"/>
                                      </p:to>
                                    </p:set>
                                    <p:anim calcmode="lin" valueType="num">
                                      <p:cBhvr>
                                        <p:cTn id="79" dur="500" fill="hold"/>
                                        <p:tgtEl>
                                          <p:spTgt spid="780"/>
                                        </p:tgtEl>
                                        <p:attrNameLst>
                                          <p:attrName>ppt_w</p:attrName>
                                        </p:attrNameLst>
                                      </p:cBhvr>
                                      <p:tavLst>
                                        <p:tav tm="0">
                                          <p:val>
                                            <p:fltVal val="0"/>
                                          </p:val>
                                        </p:tav>
                                        <p:tav tm="100000">
                                          <p:val>
                                            <p:strVal val="#ppt_w"/>
                                          </p:val>
                                        </p:tav>
                                      </p:tavLst>
                                    </p:anim>
                                    <p:anim calcmode="lin" valueType="num">
                                      <p:cBhvr>
                                        <p:cTn id="80" dur="500" fill="hold"/>
                                        <p:tgtEl>
                                          <p:spTgt spid="780"/>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17" nodeType="clickEffect">
                                  <p:stCondLst>
                                    <p:cond delay="0"/>
                                  </p:stCondLst>
                                  <p:iterate>
                                    <p:tmAbs val="0"/>
                                  </p:iterate>
                                  <p:childTnLst>
                                    <p:set>
                                      <p:cBhvr>
                                        <p:cTn id="84" fill="hold"/>
                                        <p:tgtEl>
                                          <p:spTgt spid="783"/>
                                        </p:tgtEl>
                                        <p:attrNameLst>
                                          <p:attrName>style.visibility</p:attrName>
                                        </p:attrNameLst>
                                      </p:cBhvr>
                                      <p:to>
                                        <p:strVal val="visible"/>
                                      </p:to>
                                    </p:set>
                                    <p:anim calcmode="lin" valueType="num">
                                      <p:cBhvr>
                                        <p:cTn id="85" dur="500" fill="hold"/>
                                        <p:tgtEl>
                                          <p:spTgt spid="783"/>
                                        </p:tgtEl>
                                        <p:attrNameLst>
                                          <p:attrName>ppt_w</p:attrName>
                                        </p:attrNameLst>
                                      </p:cBhvr>
                                      <p:tavLst>
                                        <p:tav tm="0">
                                          <p:val>
                                            <p:fltVal val="0"/>
                                          </p:val>
                                        </p:tav>
                                        <p:tav tm="100000">
                                          <p:val>
                                            <p:strVal val="#ppt_w"/>
                                          </p:val>
                                        </p:tav>
                                      </p:tavLst>
                                    </p:anim>
                                    <p:anim calcmode="lin" valueType="num">
                                      <p:cBhvr>
                                        <p:cTn id="86" dur="500" fill="hold"/>
                                        <p:tgtEl>
                                          <p:spTgt spid="783"/>
                                        </p:tgtEl>
                                        <p:attrNameLst>
                                          <p:attrName>ppt_h</p:attrName>
                                        </p:attrNameLst>
                                      </p:cBhvr>
                                      <p:tavLst>
                                        <p:tav tm="0">
                                          <p:val>
                                            <p:fltVal val="0"/>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23" presetClass="entr" presetSubtype="16" fill="hold" grpId="18" nodeType="clickEffect">
                                  <p:stCondLst>
                                    <p:cond delay="0"/>
                                  </p:stCondLst>
                                  <p:iterate>
                                    <p:tmAbs val="0"/>
                                  </p:iterate>
                                  <p:childTnLst>
                                    <p:set>
                                      <p:cBhvr>
                                        <p:cTn id="90" fill="hold"/>
                                        <p:tgtEl>
                                          <p:spTgt spid="786"/>
                                        </p:tgtEl>
                                        <p:attrNameLst>
                                          <p:attrName>style.visibility</p:attrName>
                                        </p:attrNameLst>
                                      </p:cBhvr>
                                      <p:to>
                                        <p:strVal val="visible"/>
                                      </p:to>
                                    </p:set>
                                    <p:anim calcmode="lin" valueType="num">
                                      <p:cBhvr>
                                        <p:cTn id="91" dur="500" fill="hold"/>
                                        <p:tgtEl>
                                          <p:spTgt spid="786"/>
                                        </p:tgtEl>
                                        <p:attrNameLst>
                                          <p:attrName>ppt_w</p:attrName>
                                        </p:attrNameLst>
                                      </p:cBhvr>
                                      <p:tavLst>
                                        <p:tav tm="0">
                                          <p:val>
                                            <p:fltVal val="0"/>
                                          </p:val>
                                        </p:tav>
                                        <p:tav tm="100000">
                                          <p:val>
                                            <p:strVal val="#ppt_w"/>
                                          </p:val>
                                        </p:tav>
                                      </p:tavLst>
                                    </p:anim>
                                    <p:anim calcmode="lin" valueType="num">
                                      <p:cBhvr>
                                        <p:cTn id="92" dur="500" fill="hold"/>
                                        <p:tgtEl>
                                          <p:spTgt spid="78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6" grpId="8" animBg="1" advAuto="0"/>
      <p:bldP spid="757" grpId="9" animBg="1" advAuto="0"/>
      <p:bldP spid="758" grpId="12" animBg="1" advAuto="0"/>
      <p:bldP spid="759" grpId="11" animBg="1" advAuto="0"/>
      <p:bldP spid="760" grpId="10" animBg="1" advAuto="0"/>
      <p:bldP spid="762" grpId="5" animBg="1" advAuto="0"/>
      <p:bldP spid="763" grpId="7" animBg="1" advAuto="0"/>
      <p:bldP spid="764" grpId="4" animBg="1" advAuto="0"/>
      <p:bldP spid="765" grpId="1" animBg="1" advAuto="0"/>
      <p:bldP spid="766" grpId="6" animBg="1" advAuto="0"/>
      <p:bldP spid="767" grpId="2" animBg="1" advAuto="0"/>
      <p:bldP spid="768" grpId="3" animBg="1" advAuto="0"/>
      <p:bldP spid="774" grpId="14" animBg="1" advAuto="0"/>
      <p:bldP spid="777" grpId="15" animBg="1" advAuto="0"/>
      <p:bldP spid="780" grpId="16" animBg="1" advAuto="0"/>
      <p:bldP spid="783" grpId="17" animBg="1" advAuto="0"/>
      <p:bldP spid="786" grpId="18" animBg="1" advAuto="0"/>
      <p:bldP spid="789" grpId="13"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 name="Title 1"/>
          <p:cNvSpPr txBox="1">
            <a:spLocks noGrp="1"/>
          </p:cNvSpPr>
          <p:nvPr>
            <p:ph type="title"/>
          </p:nvPr>
        </p:nvSpPr>
        <p:spPr>
          <a:xfrm>
            <a:off x="179509" y="-66"/>
            <a:ext cx="8856990" cy="857251"/>
          </a:xfrm>
          <a:prstGeom prst="rect">
            <a:avLst/>
          </a:prstGeom>
        </p:spPr>
        <p:txBody>
          <a:bodyPr/>
          <a:lstStyle/>
          <a:p>
            <a:pPr>
              <a:defRPr sz="2400" b="1"/>
            </a:pPr>
            <a:r>
              <a:t>Responsibilități diferite </a:t>
            </a:r>
            <a:r>
              <a:rPr b="0">
                <a:latin typeface="Wingdings"/>
                <a:ea typeface="Wingdings"/>
                <a:cs typeface="Wingdings"/>
                <a:sym typeface="Wingdings"/>
              </a:rPr>
              <a:t>➔</a:t>
            </a:r>
            <a:r>
              <a:t>interese diferite </a:t>
            </a:r>
            <a:r>
              <a:rPr b="0">
                <a:latin typeface="Wingdings"/>
                <a:ea typeface="Wingdings"/>
                <a:cs typeface="Wingdings"/>
                <a:sym typeface="Wingdings"/>
              </a:rPr>
              <a:t>➔</a:t>
            </a:r>
            <a:r>
              <a:t> date diferite</a:t>
            </a:r>
          </a:p>
        </p:txBody>
      </p:sp>
      <p:grpSp>
        <p:nvGrpSpPr>
          <p:cNvPr id="806" name="Rectangle 3"/>
          <p:cNvGrpSpPr/>
          <p:nvPr/>
        </p:nvGrpSpPr>
        <p:grpSpPr>
          <a:xfrm>
            <a:off x="1763687" y="687235"/>
            <a:ext cx="1368157" cy="294636"/>
            <a:chOff x="0" y="-1"/>
            <a:chExt cx="1368156" cy="294635"/>
          </a:xfrm>
        </p:grpSpPr>
        <p:sp>
          <p:nvSpPr>
            <p:cNvPr id="804" name="Rectangle"/>
            <p:cNvSpPr/>
            <p:nvPr/>
          </p:nvSpPr>
          <p:spPr>
            <a:xfrm>
              <a:off x="-1" y="12304"/>
              <a:ext cx="1368157" cy="270035"/>
            </a:xfrm>
            <a:prstGeom prst="rect">
              <a:avLst/>
            </a:prstGeom>
            <a:solidFill>
              <a:schemeClr val="accent2"/>
            </a:solidFill>
            <a:ln w="25400" cap="flat">
              <a:solidFill>
                <a:srgbClr val="8C3A38"/>
              </a:solidFill>
              <a:prstDash val="solid"/>
              <a:round/>
            </a:ln>
            <a:effectLst/>
          </p:spPr>
          <p:txBody>
            <a:bodyPr wrap="square" lIns="45718" tIns="45718" rIns="45718" bIns="45718" numCol="1" anchor="ctr">
              <a:noAutofit/>
            </a:bodyPr>
            <a:lstStyle/>
            <a:p>
              <a:pPr algn="ctr">
                <a:defRPr sz="1400" b="1">
                  <a:solidFill>
                    <a:srgbClr val="FFFFFF"/>
                  </a:solidFill>
                  <a:latin typeface="+mn-lt"/>
                  <a:ea typeface="+mn-ea"/>
                  <a:cs typeface="+mn-cs"/>
                  <a:sym typeface="Calibri"/>
                </a:defRPr>
              </a:pPr>
              <a:endParaRPr/>
            </a:p>
          </p:txBody>
        </p:sp>
        <p:sp>
          <p:nvSpPr>
            <p:cNvPr id="805" name="SĂNĂTATE"/>
            <p:cNvSpPr txBox="1"/>
            <p:nvPr/>
          </p:nvSpPr>
          <p:spPr>
            <a:xfrm>
              <a:off x="-1"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b="1">
                  <a:solidFill>
                    <a:srgbClr val="FFFFFF"/>
                  </a:solidFill>
                  <a:latin typeface="+mn-lt"/>
                  <a:ea typeface="+mn-ea"/>
                  <a:cs typeface="+mn-cs"/>
                  <a:sym typeface="Calibri"/>
                </a:defRPr>
              </a:lvl1pPr>
            </a:lstStyle>
            <a:p>
              <a:r>
                <a:t>SĂNĂTATE</a:t>
              </a:r>
            </a:p>
          </p:txBody>
        </p:sp>
      </p:grpSp>
      <p:grpSp>
        <p:nvGrpSpPr>
          <p:cNvPr id="809" name="Rectangle 4"/>
          <p:cNvGrpSpPr/>
          <p:nvPr/>
        </p:nvGrpSpPr>
        <p:grpSpPr>
          <a:xfrm>
            <a:off x="3203847" y="598334"/>
            <a:ext cx="1368156" cy="472436"/>
            <a:chOff x="-1" y="0"/>
            <a:chExt cx="1368155" cy="472435"/>
          </a:xfrm>
        </p:grpSpPr>
        <p:sp>
          <p:nvSpPr>
            <p:cNvPr id="807" name="Rectangle"/>
            <p:cNvSpPr/>
            <p:nvPr/>
          </p:nvSpPr>
          <p:spPr>
            <a:xfrm>
              <a:off x="-2" y="101205"/>
              <a:ext cx="1368157" cy="270034"/>
            </a:xfrm>
            <a:prstGeom prst="rect">
              <a:avLst/>
            </a:prstGeom>
            <a:solidFill>
              <a:schemeClr val="accent5"/>
            </a:solidFill>
            <a:ln w="25400" cap="flat">
              <a:solidFill>
                <a:srgbClr val="377E90"/>
              </a:solidFill>
              <a:prstDash val="solid"/>
              <a:round/>
            </a:ln>
            <a:effectLst/>
          </p:spPr>
          <p:txBody>
            <a:bodyPr wrap="square" lIns="45718" tIns="45718" rIns="45718" bIns="45718" numCol="1" anchor="ctr">
              <a:noAutofit/>
            </a:bodyPr>
            <a:lstStyle/>
            <a:p>
              <a:pPr algn="ctr">
                <a:defRPr sz="1300" b="1">
                  <a:solidFill>
                    <a:srgbClr val="FFFFFF"/>
                  </a:solidFill>
                  <a:latin typeface="+mn-lt"/>
                  <a:ea typeface="+mn-ea"/>
                  <a:cs typeface="+mn-cs"/>
                  <a:sym typeface="Calibri"/>
                </a:defRPr>
              </a:pPr>
              <a:endParaRPr/>
            </a:p>
          </p:txBody>
        </p:sp>
        <p:sp>
          <p:nvSpPr>
            <p:cNvPr id="808" name="SĂNĂTATE  MINTALĂ"/>
            <p:cNvSpPr txBox="1"/>
            <p:nvPr/>
          </p:nvSpPr>
          <p:spPr>
            <a:xfrm>
              <a:off x="-2" y="-1"/>
              <a:ext cx="1368157" cy="4724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300" b="1">
                  <a:solidFill>
                    <a:srgbClr val="FFFFFF"/>
                  </a:solidFill>
                  <a:latin typeface="+mn-lt"/>
                  <a:ea typeface="+mn-ea"/>
                  <a:cs typeface="+mn-cs"/>
                  <a:sym typeface="Calibri"/>
                </a:defRPr>
              </a:lvl1pPr>
            </a:lstStyle>
            <a:p>
              <a:r>
                <a:t>SĂNĂTATE  MINTALĂ</a:t>
              </a:r>
            </a:p>
          </p:txBody>
        </p:sp>
      </p:grpSp>
      <p:grpSp>
        <p:nvGrpSpPr>
          <p:cNvPr id="812" name="Rectangle 5"/>
          <p:cNvGrpSpPr/>
          <p:nvPr/>
        </p:nvGrpSpPr>
        <p:grpSpPr>
          <a:xfrm>
            <a:off x="4644005" y="687235"/>
            <a:ext cx="1368157" cy="294636"/>
            <a:chOff x="-1" y="-1"/>
            <a:chExt cx="1368156" cy="294635"/>
          </a:xfrm>
        </p:grpSpPr>
        <p:sp>
          <p:nvSpPr>
            <p:cNvPr id="810" name="Rectangle"/>
            <p:cNvSpPr/>
            <p:nvPr/>
          </p:nvSpPr>
          <p:spPr>
            <a:xfrm>
              <a:off x="-2" y="12304"/>
              <a:ext cx="1368157" cy="270035"/>
            </a:xfrm>
            <a:prstGeom prst="rect">
              <a:avLst/>
            </a:prstGeom>
            <a:solidFill>
              <a:schemeClr val="accent3"/>
            </a:solidFill>
            <a:ln w="25400" cap="flat">
              <a:solidFill>
                <a:srgbClr val="718841"/>
              </a:solidFill>
              <a:prstDash val="solid"/>
              <a:round/>
            </a:ln>
            <a:effectLst/>
          </p:spPr>
          <p:txBody>
            <a:bodyPr wrap="square" lIns="45718" tIns="45718" rIns="45718" bIns="45718" numCol="1" anchor="ctr">
              <a:noAutofit/>
            </a:bodyPr>
            <a:lstStyle/>
            <a:p>
              <a:pPr algn="ctr">
                <a:defRPr sz="1400" b="1">
                  <a:solidFill>
                    <a:srgbClr val="FFFFFF"/>
                  </a:solidFill>
                  <a:latin typeface="+mn-lt"/>
                  <a:ea typeface="+mn-ea"/>
                  <a:cs typeface="+mn-cs"/>
                  <a:sym typeface="Calibri"/>
                </a:defRPr>
              </a:pPr>
              <a:endParaRPr/>
            </a:p>
          </p:txBody>
        </p:sp>
        <p:sp>
          <p:nvSpPr>
            <p:cNvPr id="811" name="SOCIAL"/>
            <p:cNvSpPr txBox="1"/>
            <p:nvPr/>
          </p:nvSpPr>
          <p:spPr>
            <a:xfrm>
              <a:off x="-2"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b="1">
                  <a:solidFill>
                    <a:srgbClr val="FFFFFF"/>
                  </a:solidFill>
                  <a:latin typeface="+mn-lt"/>
                  <a:ea typeface="+mn-ea"/>
                  <a:cs typeface="+mn-cs"/>
                  <a:sym typeface="Calibri"/>
                </a:defRPr>
              </a:lvl1pPr>
            </a:lstStyle>
            <a:p>
              <a:r>
                <a:t>SOCIAL</a:t>
              </a:r>
            </a:p>
          </p:txBody>
        </p:sp>
      </p:grpSp>
      <p:grpSp>
        <p:nvGrpSpPr>
          <p:cNvPr id="815" name="Rectangle 6"/>
          <p:cNvGrpSpPr/>
          <p:nvPr/>
        </p:nvGrpSpPr>
        <p:grpSpPr>
          <a:xfrm>
            <a:off x="6084167" y="687235"/>
            <a:ext cx="1368157" cy="294636"/>
            <a:chOff x="0" y="-1"/>
            <a:chExt cx="1368156" cy="294635"/>
          </a:xfrm>
        </p:grpSpPr>
        <p:sp>
          <p:nvSpPr>
            <p:cNvPr id="813" name="Rectangle"/>
            <p:cNvSpPr/>
            <p:nvPr/>
          </p:nvSpPr>
          <p:spPr>
            <a:xfrm>
              <a:off x="-1" y="12304"/>
              <a:ext cx="1368157" cy="270035"/>
            </a:xfrm>
            <a:prstGeom prst="rect">
              <a:avLst/>
            </a:prstGeom>
            <a:solidFill>
              <a:schemeClr val="accent4"/>
            </a:solidFill>
            <a:ln w="25400" cap="flat">
              <a:solidFill>
                <a:srgbClr val="5D4976"/>
              </a:solidFill>
              <a:prstDash val="solid"/>
              <a:round/>
            </a:ln>
            <a:effectLst/>
          </p:spPr>
          <p:txBody>
            <a:bodyPr wrap="square" lIns="45718" tIns="45718" rIns="45718" bIns="45718" numCol="1" anchor="ctr">
              <a:noAutofit/>
            </a:bodyPr>
            <a:lstStyle/>
            <a:p>
              <a:pPr algn="ctr">
                <a:defRPr sz="1400" b="1">
                  <a:solidFill>
                    <a:srgbClr val="FFFFFF"/>
                  </a:solidFill>
                  <a:latin typeface="+mn-lt"/>
                  <a:ea typeface="+mn-ea"/>
                  <a:cs typeface="+mn-cs"/>
                  <a:sym typeface="Calibri"/>
                </a:defRPr>
              </a:pPr>
              <a:endParaRPr/>
            </a:p>
          </p:txBody>
        </p:sp>
        <p:sp>
          <p:nvSpPr>
            <p:cNvPr id="814" name="JUDICIAR"/>
            <p:cNvSpPr txBox="1"/>
            <p:nvPr/>
          </p:nvSpPr>
          <p:spPr>
            <a:xfrm>
              <a:off x="-1"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b="1">
                  <a:solidFill>
                    <a:srgbClr val="FFFFFF"/>
                  </a:solidFill>
                  <a:latin typeface="+mn-lt"/>
                  <a:ea typeface="+mn-ea"/>
                  <a:cs typeface="+mn-cs"/>
                  <a:sym typeface="Calibri"/>
                </a:defRPr>
              </a:lvl1pPr>
            </a:lstStyle>
            <a:p>
              <a:r>
                <a:t>JUDICIAR</a:t>
              </a:r>
            </a:p>
          </p:txBody>
        </p:sp>
      </p:grpSp>
      <p:grpSp>
        <p:nvGrpSpPr>
          <p:cNvPr id="818" name="Rectangle 7"/>
          <p:cNvGrpSpPr/>
          <p:nvPr/>
        </p:nvGrpSpPr>
        <p:grpSpPr>
          <a:xfrm>
            <a:off x="7524327" y="687235"/>
            <a:ext cx="1368157" cy="294636"/>
            <a:chOff x="0" y="-1"/>
            <a:chExt cx="1368156" cy="294635"/>
          </a:xfrm>
        </p:grpSpPr>
        <p:sp>
          <p:nvSpPr>
            <p:cNvPr id="816" name="Rectangle"/>
            <p:cNvSpPr/>
            <p:nvPr/>
          </p:nvSpPr>
          <p:spPr>
            <a:xfrm>
              <a:off x="-1" y="12304"/>
              <a:ext cx="1368157" cy="2700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b="1">
                  <a:solidFill>
                    <a:srgbClr val="FFFFFF"/>
                  </a:solidFill>
                  <a:latin typeface="+mn-lt"/>
                  <a:ea typeface="+mn-ea"/>
                  <a:cs typeface="+mn-cs"/>
                  <a:sym typeface="Calibri"/>
                </a:defRPr>
              </a:pPr>
              <a:endParaRPr/>
            </a:p>
          </p:txBody>
        </p:sp>
        <p:sp>
          <p:nvSpPr>
            <p:cNvPr id="817" name="POLIȚIE"/>
            <p:cNvSpPr txBox="1"/>
            <p:nvPr/>
          </p:nvSpPr>
          <p:spPr>
            <a:xfrm>
              <a:off x="-1"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b="1">
                  <a:solidFill>
                    <a:srgbClr val="FFFFFF"/>
                  </a:solidFill>
                  <a:latin typeface="+mn-lt"/>
                  <a:ea typeface="+mn-ea"/>
                  <a:cs typeface="+mn-cs"/>
                  <a:sym typeface="Calibri"/>
                </a:defRPr>
              </a:lvl1pPr>
            </a:lstStyle>
            <a:p>
              <a:r>
                <a:t>POLIȚIE</a:t>
              </a:r>
            </a:p>
          </p:txBody>
        </p:sp>
      </p:grpSp>
      <p:grpSp>
        <p:nvGrpSpPr>
          <p:cNvPr id="821" name="Rectangle 8"/>
          <p:cNvGrpSpPr/>
          <p:nvPr/>
        </p:nvGrpSpPr>
        <p:grpSpPr>
          <a:xfrm>
            <a:off x="323525" y="687235"/>
            <a:ext cx="1368158" cy="294636"/>
            <a:chOff x="-1" y="-1"/>
            <a:chExt cx="1368156" cy="294635"/>
          </a:xfrm>
        </p:grpSpPr>
        <p:sp>
          <p:nvSpPr>
            <p:cNvPr id="819" name="Rectangle"/>
            <p:cNvSpPr/>
            <p:nvPr/>
          </p:nvSpPr>
          <p:spPr>
            <a:xfrm>
              <a:off x="-2" y="12304"/>
              <a:ext cx="1368157" cy="270035"/>
            </a:xfrm>
            <a:prstGeom prst="rect">
              <a:avLst/>
            </a:prstGeom>
            <a:solidFill>
              <a:schemeClr val="accent6"/>
            </a:solidFill>
            <a:ln w="25400" cap="flat">
              <a:solidFill>
                <a:srgbClr val="B46D33"/>
              </a:solidFill>
              <a:prstDash val="solid"/>
              <a:round/>
            </a:ln>
            <a:effectLst/>
          </p:spPr>
          <p:txBody>
            <a:bodyPr wrap="square" lIns="45718" tIns="45718" rIns="45718" bIns="45718" numCol="1" anchor="ctr">
              <a:noAutofit/>
            </a:bodyPr>
            <a:lstStyle/>
            <a:p>
              <a:pPr algn="ctr">
                <a:defRPr sz="1400" b="1">
                  <a:solidFill>
                    <a:srgbClr val="FFFFFF"/>
                  </a:solidFill>
                  <a:latin typeface="+mn-lt"/>
                  <a:ea typeface="+mn-ea"/>
                  <a:cs typeface="+mn-cs"/>
                  <a:sym typeface="Calibri"/>
                </a:defRPr>
              </a:pPr>
              <a:endParaRPr/>
            </a:p>
          </p:txBody>
        </p:sp>
        <p:sp>
          <p:nvSpPr>
            <p:cNvPr id="820" name="EDUCATIE"/>
            <p:cNvSpPr txBox="1"/>
            <p:nvPr/>
          </p:nvSpPr>
          <p:spPr>
            <a:xfrm>
              <a:off x="-2"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b="1">
                  <a:solidFill>
                    <a:srgbClr val="FFFFFF"/>
                  </a:solidFill>
                  <a:latin typeface="+mn-lt"/>
                  <a:ea typeface="+mn-ea"/>
                  <a:cs typeface="+mn-cs"/>
                  <a:sym typeface="Calibri"/>
                </a:defRPr>
              </a:lvl1pPr>
            </a:lstStyle>
            <a:p>
              <a:r>
                <a:t>EDUCATIE</a:t>
              </a:r>
            </a:p>
          </p:txBody>
        </p:sp>
      </p:grpSp>
      <p:grpSp>
        <p:nvGrpSpPr>
          <p:cNvPr id="824" name="Rectangle 19"/>
          <p:cNvGrpSpPr/>
          <p:nvPr/>
        </p:nvGrpSpPr>
        <p:grpSpPr>
          <a:xfrm>
            <a:off x="323525" y="1023575"/>
            <a:ext cx="1368158" cy="1476172"/>
            <a:chOff x="-1" y="-1"/>
            <a:chExt cx="1368156" cy="1476171"/>
          </a:xfrm>
        </p:grpSpPr>
        <p:sp>
          <p:nvSpPr>
            <p:cNvPr id="822" name="Rectangle"/>
            <p:cNvSpPr/>
            <p:nvPr/>
          </p:nvSpPr>
          <p:spPr>
            <a:xfrm>
              <a:off x="-2" y="-2"/>
              <a:ext cx="1368157" cy="1476173"/>
            </a:xfrm>
            <a:prstGeom prst="rect">
              <a:avLst/>
            </a:prstGeom>
            <a:solidFill>
              <a:schemeClr val="accent6"/>
            </a:solidFill>
            <a:ln w="25400" cap="flat">
              <a:solidFill>
                <a:srgbClr val="B46D33"/>
              </a:solidFill>
              <a:prstDash val="solid"/>
              <a:round/>
            </a:ln>
            <a:effectLst/>
          </p:spPr>
          <p:txBody>
            <a:bodyPr wrap="square" lIns="45718" tIns="45718" rIns="45718" bIns="45718" numCol="1" anchor="ctr">
              <a:noAutofit/>
            </a:bodyPr>
            <a:lstStyle/>
            <a:p>
              <a:pPr>
                <a:defRPr sz="1200">
                  <a:solidFill>
                    <a:srgbClr val="FFFFFF"/>
                  </a:solidFill>
                  <a:latin typeface="Arial Narrow"/>
                  <a:ea typeface="Arial Narrow"/>
                  <a:cs typeface="Arial Narrow"/>
                  <a:sym typeface="Arial Narrow"/>
                </a:defRPr>
              </a:pPr>
              <a:endParaRPr/>
            </a:p>
          </p:txBody>
        </p:sp>
        <p:sp>
          <p:nvSpPr>
            <p:cNvPr id="823" name="copil➔ELEV…"/>
            <p:cNvSpPr txBox="1"/>
            <p:nvPr/>
          </p:nvSpPr>
          <p:spPr>
            <a:xfrm>
              <a:off x="-2" y="204682"/>
              <a:ext cx="1368157" cy="1066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p>
              <a:pPr>
                <a:defRPr sz="1200" b="1">
                  <a:solidFill>
                    <a:srgbClr val="FFFFFF"/>
                  </a:solidFill>
                  <a:latin typeface="Arial Narrow"/>
                  <a:ea typeface="Arial Narrow"/>
                  <a:cs typeface="Arial Narrow"/>
                  <a:sym typeface="Arial Narrow"/>
                </a:defRPr>
              </a:pPr>
              <a:r>
                <a:t>copil</a:t>
              </a:r>
              <a:r>
                <a:rPr b="0">
                  <a:latin typeface="Wingdings"/>
                  <a:ea typeface="Wingdings"/>
                  <a:cs typeface="Wingdings"/>
                  <a:sym typeface="Wingdings"/>
                </a:rPr>
                <a:t>➔</a:t>
              </a:r>
              <a:r>
                <a:t>ELEV</a:t>
              </a:r>
            </a:p>
            <a:p>
              <a:pPr>
                <a:buSzPct val="100000"/>
                <a:buChar char="-"/>
                <a:defRPr sz="1200">
                  <a:solidFill>
                    <a:srgbClr val="FFFFFF"/>
                  </a:solidFill>
                  <a:latin typeface="Arial Narrow"/>
                  <a:ea typeface="Arial Narrow"/>
                  <a:cs typeface="Arial Narrow"/>
                  <a:sym typeface="Arial Narrow"/>
                </a:defRPr>
              </a:pPr>
              <a:r>
                <a:t>Performană școlară</a:t>
              </a:r>
            </a:p>
            <a:p>
              <a:pPr>
                <a:buSzPct val="100000"/>
                <a:buChar char="-"/>
                <a:defRPr sz="1200">
                  <a:solidFill>
                    <a:srgbClr val="FFFFFF"/>
                  </a:solidFill>
                  <a:latin typeface="Arial Narrow"/>
                  <a:ea typeface="Arial Narrow"/>
                  <a:cs typeface="Arial Narrow"/>
                  <a:sym typeface="Arial Narrow"/>
                </a:defRPr>
              </a:pPr>
              <a:r>
                <a:t>Probleme de învățare/adaptare școlară</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incidentă CAN</a:t>
              </a:r>
            </a:p>
          </p:txBody>
        </p:sp>
      </p:grpSp>
      <p:grpSp>
        <p:nvGrpSpPr>
          <p:cNvPr id="827" name="Rectangle 20"/>
          <p:cNvGrpSpPr/>
          <p:nvPr/>
        </p:nvGrpSpPr>
        <p:grpSpPr>
          <a:xfrm>
            <a:off x="1763687" y="1023575"/>
            <a:ext cx="1368157" cy="1476172"/>
            <a:chOff x="0" y="-1"/>
            <a:chExt cx="1368156" cy="1476171"/>
          </a:xfrm>
        </p:grpSpPr>
        <p:sp>
          <p:nvSpPr>
            <p:cNvPr id="825" name="Rectangle"/>
            <p:cNvSpPr/>
            <p:nvPr/>
          </p:nvSpPr>
          <p:spPr>
            <a:xfrm>
              <a:off x="-1" y="-2"/>
              <a:ext cx="1368157" cy="1476173"/>
            </a:xfrm>
            <a:prstGeom prst="rect">
              <a:avLst/>
            </a:prstGeom>
            <a:solidFill>
              <a:schemeClr val="accent2"/>
            </a:solidFill>
            <a:ln w="25400" cap="flat">
              <a:solidFill>
                <a:srgbClr val="8C3A38"/>
              </a:solidFill>
              <a:prstDash val="solid"/>
              <a:round/>
            </a:ln>
            <a:effectLst/>
          </p:spPr>
          <p:txBody>
            <a:bodyPr wrap="square" lIns="45718" tIns="45718" rIns="45718" bIns="45718" numCol="1" anchor="ctr">
              <a:noAutofit/>
            </a:bodyPr>
            <a:lstStyle/>
            <a:p>
              <a:pPr>
                <a:defRPr sz="1200">
                  <a:solidFill>
                    <a:srgbClr val="FFFFFF"/>
                  </a:solidFill>
                  <a:latin typeface="Arial Narrow"/>
                  <a:ea typeface="Arial Narrow"/>
                  <a:cs typeface="Arial Narrow"/>
                  <a:sym typeface="Arial Narrow"/>
                </a:defRPr>
              </a:pPr>
              <a:endParaRPr/>
            </a:p>
          </p:txBody>
        </p:sp>
        <p:sp>
          <p:nvSpPr>
            <p:cNvPr id="826" name="copil➔PACIENT…"/>
            <p:cNvSpPr txBox="1"/>
            <p:nvPr/>
          </p:nvSpPr>
          <p:spPr>
            <a:xfrm>
              <a:off x="-1" y="115782"/>
              <a:ext cx="1368157" cy="124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p>
              <a:pPr>
                <a:defRPr sz="1200" b="1">
                  <a:solidFill>
                    <a:srgbClr val="FFFFFF"/>
                  </a:solidFill>
                  <a:latin typeface="Arial Narrow"/>
                  <a:ea typeface="Arial Narrow"/>
                  <a:cs typeface="Arial Narrow"/>
                  <a:sym typeface="Arial Narrow"/>
                </a:defRPr>
              </a:pPr>
              <a:r>
                <a:t>copil</a:t>
              </a:r>
              <a:r>
                <a:rPr b="0">
                  <a:latin typeface="Wingdings"/>
                  <a:ea typeface="Wingdings"/>
                  <a:cs typeface="Wingdings"/>
                  <a:sym typeface="Wingdings"/>
                </a:rPr>
                <a:t>➔</a:t>
              </a:r>
              <a:r>
                <a:t>PACIENT</a:t>
              </a:r>
            </a:p>
            <a:p>
              <a:pPr>
                <a:buSzPct val="100000"/>
                <a:buChar char="-"/>
                <a:defRPr sz="1200" b="1">
                  <a:solidFill>
                    <a:srgbClr val="FFFFFF"/>
                  </a:solidFill>
                  <a:latin typeface="Arial Narrow"/>
                  <a:ea typeface="Arial Narrow"/>
                  <a:cs typeface="Arial Narrow"/>
                  <a:sym typeface="Arial Narrow"/>
                </a:defRPr>
              </a:pPr>
              <a:r>
                <a:t>Istorie medicală</a:t>
              </a:r>
              <a:r>
                <a:rPr b="0"/>
                <a:t> </a:t>
              </a:r>
            </a:p>
            <a:p>
              <a:pPr>
                <a:buSzPct val="100000"/>
                <a:buChar char="-"/>
                <a:defRPr sz="1200">
                  <a:solidFill>
                    <a:srgbClr val="FFFFFF"/>
                  </a:solidFill>
                  <a:latin typeface="Arial Narrow"/>
                  <a:ea typeface="Arial Narrow"/>
                  <a:cs typeface="Arial Narrow"/>
                  <a:sym typeface="Arial Narrow"/>
                </a:defRPr>
              </a:pPr>
              <a:r>
                <a:t>boală</a:t>
              </a:r>
            </a:p>
            <a:p>
              <a:pPr>
                <a:buSzPct val="100000"/>
                <a:buChar char="-"/>
                <a:defRPr sz="1200">
                  <a:solidFill>
                    <a:srgbClr val="FFFFFF"/>
                  </a:solidFill>
                  <a:latin typeface="Arial Narrow"/>
                  <a:ea typeface="Arial Narrow"/>
                  <a:cs typeface="Arial Narrow"/>
                  <a:sym typeface="Arial Narrow"/>
                </a:defRPr>
              </a:pPr>
              <a:r>
                <a:t>Trauma</a:t>
              </a:r>
            </a:p>
            <a:p>
              <a:pPr>
                <a:buSzPct val="100000"/>
                <a:buChar char="-"/>
                <a:defRPr sz="1200">
                  <a:solidFill>
                    <a:srgbClr val="FFFFFF"/>
                  </a:solidFill>
                  <a:latin typeface="Arial Narrow"/>
                  <a:ea typeface="Arial Narrow"/>
                  <a:cs typeface="Arial Narrow"/>
                  <a:sym typeface="Arial Narrow"/>
                </a:defRPr>
              </a:pPr>
              <a:r>
                <a:t>Tratament </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incidentă CAN</a:t>
              </a:r>
            </a:p>
          </p:txBody>
        </p:sp>
      </p:grpSp>
      <p:grpSp>
        <p:nvGrpSpPr>
          <p:cNvPr id="830" name="Rectangle 21"/>
          <p:cNvGrpSpPr/>
          <p:nvPr/>
        </p:nvGrpSpPr>
        <p:grpSpPr>
          <a:xfrm>
            <a:off x="3203847" y="1023575"/>
            <a:ext cx="1368156" cy="1476172"/>
            <a:chOff x="-1" y="-1"/>
            <a:chExt cx="1368155" cy="1476171"/>
          </a:xfrm>
        </p:grpSpPr>
        <p:sp>
          <p:nvSpPr>
            <p:cNvPr id="828" name="Rectangle"/>
            <p:cNvSpPr/>
            <p:nvPr/>
          </p:nvSpPr>
          <p:spPr>
            <a:xfrm>
              <a:off x="-2" y="-2"/>
              <a:ext cx="1368157" cy="1476173"/>
            </a:xfrm>
            <a:prstGeom prst="rect">
              <a:avLst/>
            </a:prstGeom>
            <a:solidFill>
              <a:schemeClr val="accent5"/>
            </a:solidFill>
            <a:ln w="25400" cap="flat">
              <a:solidFill>
                <a:srgbClr val="377E90"/>
              </a:solidFill>
              <a:prstDash val="solid"/>
              <a:round/>
            </a:ln>
            <a:effectLst/>
          </p:spPr>
          <p:txBody>
            <a:bodyPr wrap="square" lIns="45718" tIns="45718" rIns="45718" bIns="45718" numCol="1" anchor="ctr">
              <a:noAutofit/>
            </a:bodyPr>
            <a:lstStyle/>
            <a:p>
              <a:pPr>
                <a:defRPr sz="1200">
                  <a:solidFill>
                    <a:srgbClr val="FFFFFF"/>
                  </a:solidFill>
                  <a:latin typeface="Arial Narrow"/>
                  <a:ea typeface="Arial Narrow"/>
                  <a:cs typeface="Arial Narrow"/>
                  <a:sym typeface="Arial Narrow"/>
                </a:defRPr>
              </a:pPr>
              <a:endParaRPr/>
            </a:p>
          </p:txBody>
        </p:sp>
        <p:sp>
          <p:nvSpPr>
            <p:cNvPr id="829" name="child➔CLIENT…"/>
            <p:cNvSpPr txBox="1"/>
            <p:nvPr/>
          </p:nvSpPr>
          <p:spPr>
            <a:xfrm>
              <a:off x="-2" y="115782"/>
              <a:ext cx="1368157" cy="124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p>
              <a:pPr>
                <a:defRPr sz="1200" b="1">
                  <a:solidFill>
                    <a:srgbClr val="FFFFFF"/>
                  </a:solidFill>
                  <a:latin typeface="Arial Narrow"/>
                  <a:ea typeface="Arial Narrow"/>
                  <a:cs typeface="Arial Narrow"/>
                  <a:sym typeface="Arial Narrow"/>
                </a:defRPr>
              </a:pPr>
              <a:r>
                <a:t>child</a:t>
              </a:r>
              <a:r>
                <a:rPr b="0">
                  <a:latin typeface="Wingdings"/>
                  <a:ea typeface="Wingdings"/>
                  <a:cs typeface="Wingdings"/>
                  <a:sym typeface="Wingdings"/>
                </a:rPr>
                <a:t>➔</a:t>
              </a:r>
              <a:r>
                <a:t>CLIENT</a:t>
              </a:r>
            </a:p>
            <a:p>
              <a:pPr>
                <a:buSzPct val="100000"/>
                <a:buChar char="-"/>
                <a:defRPr sz="1200">
                  <a:solidFill>
                    <a:srgbClr val="FFFFFF"/>
                  </a:solidFill>
                  <a:latin typeface="Arial Narrow"/>
                  <a:ea typeface="Arial Narrow"/>
                  <a:cs typeface="Arial Narrow"/>
                  <a:sym typeface="Arial Narrow"/>
                </a:defRPr>
              </a:pPr>
              <a:r>
                <a:t>Personal history </a:t>
              </a:r>
            </a:p>
            <a:p>
              <a:pPr>
                <a:defRPr sz="1200">
                  <a:solidFill>
                    <a:srgbClr val="FFFFFF"/>
                  </a:solidFill>
                  <a:latin typeface="Arial Narrow"/>
                  <a:ea typeface="Arial Narrow"/>
                  <a:cs typeface="Arial Narrow"/>
                  <a:sym typeface="Arial Narrow"/>
                </a:defRPr>
              </a:pPr>
              <a:r>
                <a:t>-various problems e.g. emotional/ behavioural</a:t>
              </a:r>
            </a:p>
            <a:p>
              <a:pPr>
                <a:buSzPct val="100000"/>
                <a:buChar char="-"/>
                <a:defRPr sz="1200">
                  <a:solidFill>
                    <a:srgbClr val="FFFFFF"/>
                  </a:solidFill>
                  <a:latin typeface="Arial Narrow"/>
                  <a:ea typeface="Arial Narrow"/>
                  <a:cs typeface="Arial Narrow"/>
                  <a:sym typeface="Arial Narrow"/>
                </a:defRPr>
              </a:pPr>
              <a:r>
                <a:t>Therapy/ cure</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incidentă CAN</a:t>
              </a:r>
            </a:p>
          </p:txBody>
        </p:sp>
      </p:grpSp>
      <p:grpSp>
        <p:nvGrpSpPr>
          <p:cNvPr id="833" name="Rectangle 22"/>
          <p:cNvGrpSpPr/>
          <p:nvPr/>
        </p:nvGrpSpPr>
        <p:grpSpPr>
          <a:xfrm>
            <a:off x="4644005" y="1023575"/>
            <a:ext cx="1368157" cy="1476172"/>
            <a:chOff x="-1" y="-1"/>
            <a:chExt cx="1368156" cy="1476171"/>
          </a:xfrm>
        </p:grpSpPr>
        <p:sp>
          <p:nvSpPr>
            <p:cNvPr id="831" name="Rectangle"/>
            <p:cNvSpPr/>
            <p:nvPr/>
          </p:nvSpPr>
          <p:spPr>
            <a:xfrm>
              <a:off x="-2" y="-2"/>
              <a:ext cx="1368157" cy="1476173"/>
            </a:xfrm>
            <a:prstGeom prst="rect">
              <a:avLst/>
            </a:prstGeom>
            <a:solidFill>
              <a:schemeClr val="accent3"/>
            </a:solidFill>
            <a:ln w="25400" cap="flat">
              <a:solidFill>
                <a:srgbClr val="718841"/>
              </a:solidFill>
              <a:prstDash val="solid"/>
              <a:round/>
            </a:ln>
            <a:effectLst/>
          </p:spPr>
          <p:txBody>
            <a:bodyPr wrap="square" lIns="45718" tIns="45718" rIns="45718" bIns="45718" numCol="1" anchor="ctr">
              <a:noAutofit/>
            </a:bodyPr>
            <a:lstStyle/>
            <a:p>
              <a:pPr>
                <a:defRPr sz="1200">
                  <a:solidFill>
                    <a:srgbClr val="FFFFFF"/>
                  </a:solidFill>
                  <a:latin typeface="Arial Narrow"/>
                  <a:ea typeface="Arial Narrow"/>
                  <a:cs typeface="Arial Narrow"/>
                  <a:sym typeface="Arial Narrow"/>
                </a:defRPr>
              </a:pPr>
              <a:endParaRPr/>
            </a:p>
          </p:txBody>
        </p:sp>
        <p:sp>
          <p:nvSpPr>
            <p:cNvPr id="832" name="copil➔BENEFICIAR…"/>
            <p:cNvSpPr txBox="1"/>
            <p:nvPr/>
          </p:nvSpPr>
          <p:spPr>
            <a:xfrm>
              <a:off x="-2" y="115782"/>
              <a:ext cx="1368157" cy="124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p>
              <a:pPr>
                <a:defRPr sz="1200" b="1">
                  <a:solidFill>
                    <a:srgbClr val="FFFFFF"/>
                  </a:solidFill>
                  <a:latin typeface="Arial Narrow"/>
                  <a:ea typeface="Arial Narrow"/>
                  <a:cs typeface="Arial Narrow"/>
                  <a:sym typeface="Arial Narrow"/>
                </a:defRPr>
              </a:pPr>
              <a:r>
                <a:t>copil</a:t>
              </a:r>
              <a:r>
                <a:rPr b="0">
                  <a:latin typeface="Wingdings"/>
                  <a:ea typeface="Wingdings"/>
                  <a:cs typeface="Wingdings"/>
                  <a:sym typeface="Wingdings"/>
                </a:rPr>
                <a:t>➔</a:t>
              </a:r>
              <a:r>
                <a:t>BENEFICIAR</a:t>
              </a:r>
            </a:p>
            <a:p>
              <a:pPr>
                <a:buSzPct val="100000"/>
                <a:buChar char="-"/>
                <a:defRPr sz="1200">
                  <a:solidFill>
                    <a:srgbClr val="FFFFFF"/>
                  </a:solidFill>
                  <a:latin typeface="Arial Narrow"/>
                  <a:ea typeface="Arial Narrow"/>
                  <a:cs typeface="Arial Narrow"/>
                  <a:sym typeface="Arial Narrow"/>
                </a:defRPr>
              </a:pPr>
              <a:r>
                <a:t>Fistoricul familial</a:t>
              </a:r>
            </a:p>
            <a:p>
              <a:pPr>
                <a:defRPr sz="1200">
                  <a:solidFill>
                    <a:srgbClr val="FFFFFF"/>
                  </a:solidFill>
                  <a:latin typeface="Arial Narrow"/>
                  <a:ea typeface="Arial Narrow"/>
                  <a:cs typeface="Arial Narrow"/>
                  <a:sym typeface="Arial Narrow"/>
                </a:defRPr>
              </a:pPr>
              <a:r>
                <a:t>-Sprobleme socio-economice</a:t>
              </a:r>
            </a:p>
            <a:p>
              <a:pPr>
                <a:buSzPct val="100000"/>
                <a:buChar char="-"/>
                <a:defRPr sz="1200">
                  <a:solidFill>
                    <a:srgbClr val="FFFFFF"/>
                  </a:solidFill>
                  <a:latin typeface="Arial Narrow"/>
                  <a:ea typeface="Arial Narrow"/>
                  <a:cs typeface="Arial Narrow"/>
                  <a:sym typeface="Arial Narrow"/>
                </a:defRPr>
              </a:pPr>
              <a:r>
                <a:t>suport social</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incidentă CAN</a:t>
              </a:r>
            </a:p>
          </p:txBody>
        </p:sp>
      </p:grpSp>
      <p:grpSp>
        <p:nvGrpSpPr>
          <p:cNvPr id="836" name="Rectangle 23"/>
          <p:cNvGrpSpPr/>
          <p:nvPr/>
        </p:nvGrpSpPr>
        <p:grpSpPr>
          <a:xfrm>
            <a:off x="6084168" y="1023575"/>
            <a:ext cx="1520555" cy="1476172"/>
            <a:chOff x="0" y="-1"/>
            <a:chExt cx="1520554" cy="1476171"/>
          </a:xfrm>
        </p:grpSpPr>
        <p:sp>
          <p:nvSpPr>
            <p:cNvPr id="834" name="Rectangle"/>
            <p:cNvSpPr/>
            <p:nvPr/>
          </p:nvSpPr>
          <p:spPr>
            <a:xfrm>
              <a:off x="0" y="-2"/>
              <a:ext cx="1368155" cy="1476173"/>
            </a:xfrm>
            <a:prstGeom prst="rect">
              <a:avLst/>
            </a:prstGeom>
            <a:solidFill>
              <a:schemeClr val="accent4"/>
            </a:solidFill>
            <a:ln w="25400" cap="flat">
              <a:solidFill>
                <a:srgbClr val="5D4976"/>
              </a:solidFill>
              <a:prstDash val="solid"/>
              <a:round/>
            </a:ln>
            <a:effectLst/>
          </p:spPr>
          <p:txBody>
            <a:bodyPr wrap="square" lIns="45718" tIns="45718" rIns="45718" bIns="45718" numCol="1" anchor="ctr">
              <a:noAutofit/>
            </a:bodyPr>
            <a:lstStyle/>
            <a:p>
              <a:pPr>
                <a:defRPr sz="1200">
                  <a:solidFill>
                    <a:srgbClr val="FFFFFF"/>
                  </a:solidFill>
                  <a:latin typeface="Arial Narrow"/>
                  <a:ea typeface="Arial Narrow"/>
                  <a:cs typeface="Arial Narrow"/>
                  <a:sym typeface="Arial Narrow"/>
                </a:defRPr>
              </a:pPr>
              <a:endParaRPr/>
            </a:p>
          </p:txBody>
        </p:sp>
        <p:sp>
          <p:nvSpPr>
            <p:cNvPr id="835" name="copil➔INFRACTOR/ VICTIMĂ/ MARTOR…"/>
            <p:cNvSpPr txBox="1"/>
            <p:nvPr/>
          </p:nvSpPr>
          <p:spPr>
            <a:xfrm>
              <a:off x="152400" y="115782"/>
              <a:ext cx="1368155" cy="124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p>
              <a:pPr>
                <a:defRPr sz="1200" b="1">
                  <a:solidFill>
                    <a:srgbClr val="FFFFFF"/>
                  </a:solidFill>
                  <a:latin typeface="Arial Narrow"/>
                  <a:ea typeface="Arial Narrow"/>
                  <a:cs typeface="Arial Narrow"/>
                  <a:sym typeface="Arial Narrow"/>
                </a:defRPr>
              </a:pPr>
              <a:r>
                <a:t>copil</a:t>
              </a:r>
              <a:r>
                <a:rPr b="0">
                  <a:latin typeface="Wingdings"/>
                  <a:ea typeface="Wingdings"/>
                  <a:cs typeface="Wingdings"/>
                  <a:sym typeface="Wingdings"/>
                </a:rPr>
                <a:t>➔</a:t>
              </a:r>
              <a:r>
                <a:t>INFRACTOR/ VICTIMĂ/ MARTOR</a:t>
              </a:r>
            </a:p>
            <a:p>
              <a:pPr>
                <a:defRPr sz="1200" b="1">
                  <a:solidFill>
                    <a:srgbClr val="FFFFFF"/>
                  </a:solidFill>
                  <a:latin typeface="Arial Narrow"/>
                  <a:ea typeface="Arial Narrow"/>
                  <a:cs typeface="Arial Narrow"/>
                  <a:sym typeface="Arial Narrow"/>
                </a:defRPr>
              </a:pPr>
              <a:r>
                <a:t>- cazier judiciar</a:t>
              </a:r>
            </a:p>
            <a:p>
              <a:pPr>
                <a:defRPr sz="1200">
                  <a:solidFill>
                    <a:srgbClr val="FFFFFF"/>
                  </a:solidFill>
                  <a:latin typeface="Arial Narrow"/>
                  <a:ea typeface="Arial Narrow"/>
                  <a:cs typeface="Arial Narrow"/>
                  <a:sym typeface="Arial Narrow"/>
                </a:defRPr>
              </a:pPr>
              <a:r>
                <a:t>-Infractiuni</a:t>
              </a:r>
            </a:p>
            <a:p>
              <a:pPr>
                <a:buSzPct val="100000"/>
                <a:buChar char="-"/>
                <a:defRPr sz="1200">
                  <a:solidFill>
                    <a:srgbClr val="FFFFFF"/>
                  </a:solidFill>
                  <a:latin typeface="Arial Narrow"/>
                  <a:ea typeface="Arial Narrow"/>
                  <a:cs typeface="Arial Narrow"/>
                  <a:sym typeface="Arial Narrow"/>
                </a:defRPr>
              </a:pPr>
              <a:r>
                <a:t>probleme custodie</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incidentă CAN</a:t>
              </a:r>
            </a:p>
          </p:txBody>
        </p:sp>
      </p:grpSp>
      <p:grpSp>
        <p:nvGrpSpPr>
          <p:cNvPr id="839" name="Rectangle 24"/>
          <p:cNvGrpSpPr/>
          <p:nvPr/>
        </p:nvGrpSpPr>
        <p:grpSpPr>
          <a:xfrm>
            <a:off x="7524327" y="1023575"/>
            <a:ext cx="1368157" cy="1476172"/>
            <a:chOff x="0" y="-1"/>
            <a:chExt cx="1368156" cy="1476171"/>
          </a:xfrm>
        </p:grpSpPr>
        <p:sp>
          <p:nvSpPr>
            <p:cNvPr id="837" name="Rectangle"/>
            <p:cNvSpPr/>
            <p:nvPr/>
          </p:nvSpPr>
          <p:spPr>
            <a:xfrm>
              <a:off x="-1" y="-2"/>
              <a:ext cx="1368157" cy="1476173"/>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defRPr sz="1200">
                  <a:solidFill>
                    <a:srgbClr val="FFFFFF"/>
                  </a:solidFill>
                  <a:latin typeface="Arial Narrow"/>
                  <a:ea typeface="Arial Narrow"/>
                  <a:cs typeface="Arial Narrow"/>
                  <a:sym typeface="Arial Narrow"/>
                </a:defRPr>
              </a:pPr>
              <a:endParaRPr/>
            </a:p>
          </p:txBody>
        </p:sp>
        <p:sp>
          <p:nvSpPr>
            <p:cNvPr id="838" name="copil➔INFRACTOR/ VICTIMĂ/ MARTOR…"/>
            <p:cNvSpPr txBox="1"/>
            <p:nvPr/>
          </p:nvSpPr>
          <p:spPr>
            <a:xfrm>
              <a:off x="-1" y="115782"/>
              <a:ext cx="1368157" cy="124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p>
              <a:pPr>
                <a:defRPr sz="1200" b="1">
                  <a:solidFill>
                    <a:srgbClr val="FFFFFF"/>
                  </a:solidFill>
                  <a:latin typeface="Arial Narrow"/>
                  <a:ea typeface="Arial Narrow"/>
                  <a:cs typeface="Arial Narrow"/>
                  <a:sym typeface="Arial Narrow"/>
                </a:defRPr>
              </a:pPr>
              <a:r>
                <a:t>copil</a:t>
              </a:r>
              <a:r>
                <a:rPr b="0">
                  <a:latin typeface="Wingdings"/>
                  <a:ea typeface="Wingdings"/>
                  <a:cs typeface="Wingdings"/>
                  <a:sym typeface="Wingdings"/>
                </a:rPr>
                <a:t>➔</a:t>
              </a:r>
              <a:r>
                <a:t>INFRACTOR/ VICTIMĂ/ MARTOR</a:t>
              </a:r>
            </a:p>
            <a:p>
              <a:pPr>
                <a:defRPr sz="1200" b="1">
                  <a:solidFill>
                    <a:srgbClr val="FFFFFF"/>
                  </a:solidFill>
                  <a:latin typeface="Arial Narrow"/>
                  <a:ea typeface="Arial Narrow"/>
                  <a:cs typeface="Arial Narrow"/>
                  <a:sym typeface="Arial Narrow"/>
                </a:defRPr>
              </a:pPr>
              <a:r>
                <a:t>Infracțiuni</a:t>
              </a:r>
            </a:p>
            <a:p>
              <a:pPr>
                <a:defRPr sz="1200">
                  <a:solidFill>
                    <a:srgbClr val="FFFFFF"/>
                  </a:solidFill>
                  <a:latin typeface="Arial Narrow"/>
                  <a:ea typeface="Arial Narrow"/>
                  <a:cs typeface="Arial Narrow"/>
                  <a:sym typeface="Arial Narrow"/>
                </a:defRPr>
              </a:pPr>
              <a:r>
                <a:t>- IncidentE</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a:t>
              </a:r>
            </a:p>
            <a:p>
              <a:pPr>
                <a:buSzPct val="100000"/>
                <a:buChar char="-"/>
                <a:defRPr sz="1200">
                  <a:solidFill>
                    <a:srgbClr val="FFFFFF"/>
                  </a:solidFill>
                  <a:latin typeface="Arial Narrow"/>
                  <a:ea typeface="Arial Narrow"/>
                  <a:cs typeface="Arial Narrow"/>
                  <a:sym typeface="Arial Narrow"/>
                </a:defRPr>
              </a:pPr>
              <a:r>
                <a:t>incidentă CAN</a:t>
              </a:r>
            </a:p>
          </p:txBody>
        </p:sp>
      </p:grpSp>
      <p:sp>
        <p:nvSpPr>
          <p:cNvPr id="840" name="Cross 25"/>
          <p:cNvSpPr/>
          <p:nvPr/>
        </p:nvSpPr>
        <p:spPr>
          <a:xfrm>
            <a:off x="1306764" y="1240064"/>
            <a:ext cx="576067" cy="540061"/>
          </a:xfrm>
          <a:custGeom>
            <a:avLst/>
            <a:gdLst/>
            <a:ahLst/>
            <a:cxnLst>
              <a:cxn ang="0">
                <a:pos x="wd2" y="hd2"/>
              </a:cxn>
              <a:cxn ang="5400000">
                <a:pos x="wd2" y="hd2"/>
              </a:cxn>
              <a:cxn ang="10800000">
                <a:pos x="wd2" y="hd2"/>
              </a:cxn>
              <a:cxn ang="16200000">
                <a:pos x="wd2" y="hd2"/>
              </a:cxn>
            </a:cxnLst>
            <a:rect l="0" t="0" r="r" b="b"/>
            <a:pathLst>
              <a:path w="21600" h="21600" extrusionOk="0">
                <a:moveTo>
                  <a:pt x="8155" y="0"/>
                </a:moveTo>
                <a:lnTo>
                  <a:pt x="13445" y="0"/>
                </a:lnTo>
                <a:lnTo>
                  <a:pt x="13445" y="7792"/>
                </a:lnTo>
                <a:lnTo>
                  <a:pt x="21600" y="7792"/>
                </a:lnTo>
                <a:lnTo>
                  <a:pt x="21600" y="13808"/>
                </a:lnTo>
                <a:lnTo>
                  <a:pt x="13445" y="13808"/>
                </a:lnTo>
                <a:lnTo>
                  <a:pt x="13445" y="21600"/>
                </a:lnTo>
                <a:lnTo>
                  <a:pt x="8155" y="21600"/>
                </a:lnTo>
                <a:lnTo>
                  <a:pt x="8155" y="13808"/>
                </a:lnTo>
                <a:lnTo>
                  <a:pt x="0" y="13808"/>
                </a:lnTo>
                <a:lnTo>
                  <a:pt x="0" y="7792"/>
                </a:lnTo>
                <a:lnTo>
                  <a:pt x="8155" y="7792"/>
                </a:lnTo>
                <a:lnTo>
                  <a:pt x="8155" y="0"/>
                </a:lnTo>
                <a:close/>
              </a:path>
            </a:pathLst>
          </a:custGeom>
          <a:solidFill>
            <a:srgbClr val="FFC000"/>
          </a:solidFill>
          <a:ln w="25400">
            <a:solidFill>
              <a:srgbClr val="3A5E8A"/>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41" name="Minus 26"/>
          <p:cNvSpPr/>
          <p:nvPr/>
        </p:nvSpPr>
        <p:spPr>
          <a:xfrm>
            <a:off x="325033" y="2721066"/>
            <a:ext cx="8096557" cy="25407"/>
          </a:xfrm>
          <a:prstGeom prst="rect">
            <a:avLst/>
          </a:prstGeom>
          <a:solidFill>
            <a:schemeClr val="accent1"/>
          </a:solidFill>
          <a:ln w="25400">
            <a:solidFill>
              <a:srgbClr val="3A5E8A"/>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42" name="Cross 28"/>
          <p:cNvSpPr/>
          <p:nvPr/>
        </p:nvSpPr>
        <p:spPr>
          <a:xfrm>
            <a:off x="2861223" y="1293606"/>
            <a:ext cx="576068" cy="540063"/>
          </a:xfrm>
          <a:prstGeom prst="plus">
            <a:avLst>
              <a:gd name="adj" fmla="val 36640"/>
            </a:avLst>
          </a:prstGeom>
          <a:solidFill>
            <a:srgbClr val="FFC000"/>
          </a:solidFill>
          <a:ln w="25400">
            <a:solidFill>
              <a:srgbClr val="3A5E8A"/>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43" name="Cross 29"/>
          <p:cNvSpPr/>
          <p:nvPr/>
        </p:nvSpPr>
        <p:spPr>
          <a:xfrm>
            <a:off x="4301383" y="1293606"/>
            <a:ext cx="576067" cy="540063"/>
          </a:xfrm>
          <a:prstGeom prst="plus">
            <a:avLst>
              <a:gd name="adj" fmla="val 36640"/>
            </a:avLst>
          </a:prstGeom>
          <a:solidFill>
            <a:srgbClr val="FFC000"/>
          </a:solidFill>
          <a:ln w="25400">
            <a:solidFill>
              <a:srgbClr val="3A5E8A"/>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44" name="Cross 30"/>
          <p:cNvSpPr/>
          <p:nvPr/>
        </p:nvSpPr>
        <p:spPr>
          <a:xfrm>
            <a:off x="5741544" y="1293606"/>
            <a:ext cx="576067" cy="540063"/>
          </a:xfrm>
          <a:prstGeom prst="plus">
            <a:avLst>
              <a:gd name="adj" fmla="val 36640"/>
            </a:avLst>
          </a:prstGeom>
          <a:solidFill>
            <a:srgbClr val="FFC000"/>
          </a:solidFill>
          <a:ln w="25400">
            <a:solidFill>
              <a:srgbClr val="3A5E8A"/>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45" name="Cross 31"/>
          <p:cNvSpPr/>
          <p:nvPr/>
        </p:nvSpPr>
        <p:spPr>
          <a:xfrm>
            <a:off x="7181704" y="1293606"/>
            <a:ext cx="576067" cy="540063"/>
          </a:xfrm>
          <a:prstGeom prst="plus">
            <a:avLst>
              <a:gd name="adj" fmla="val 36640"/>
            </a:avLst>
          </a:prstGeom>
          <a:solidFill>
            <a:srgbClr val="FFC000"/>
          </a:solidFill>
          <a:ln w="25400">
            <a:solidFill>
              <a:srgbClr val="3A5E8A"/>
            </a:solidFill>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46" name="TextBox 32"/>
          <p:cNvSpPr txBox="1"/>
          <p:nvPr/>
        </p:nvSpPr>
        <p:spPr>
          <a:xfrm>
            <a:off x="281587" y="2880770"/>
            <a:ext cx="8863525" cy="904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2800" b="1">
                <a:latin typeface="+mn-lt"/>
                <a:ea typeface="+mn-ea"/>
                <a:cs typeface="+mn-cs"/>
                <a:sym typeface="Calibri"/>
              </a:defRPr>
            </a:lvl1pPr>
          </a:lstStyle>
          <a:p>
            <a:r>
              <a:t>Un numitor comun pentru toate sectoarele și toate țările UE: Setul Minimal de Date (SMD-CAN)</a:t>
            </a:r>
          </a:p>
        </p:txBody>
      </p:sp>
      <p:sp>
        <p:nvSpPr>
          <p:cNvPr id="847" name="Rounded Rectangle 57"/>
          <p:cNvSpPr/>
          <p:nvPr/>
        </p:nvSpPr>
        <p:spPr>
          <a:xfrm>
            <a:off x="28575" y="2175704"/>
            <a:ext cx="9036496" cy="324039"/>
          </a:xfrm>
          <a:prstGeom prst="roundRect">
            <a:avLst>
              <a:gd name="adj" fmla="val 16667"/>
            </a:avLst>
          </a:prstGeom>
          <a:ln w="25400">
            <a:solidFill>
              <a:srgbClr val="FFFF00"/>
            </a:solidFill>
          </a:ln>
        </p:spPr>
        <p:txBody>
          <a:bodyPr lIns="45718" tIns="45718" rIns="45718" bIns="45718" anchor="ctr"/>
          <a:lstStyle/>
          <a:p>
            <a:pPr algn="ctr">
              <a:defRPr>
                <a:latin typeface="+mn-lt"/>
                <a:ea typeface="+mn-ea"/>
                <a:cs typeface="+mn-cs"/>
                <a:sym typeface="Calibri"/>
              </a:defRPr>
            </a:pPr>
            <a:endParaRPr/>
          </a:p>
        </p:txBody>
      </p:sp>
      <p:pic>
        <p:nvPicPr>
          <p:cNvPr id="848" name="Picture 2" descr="Picture 2"/>
          <p:cNvPicPr>
            <a:picLocks noChangeAspect="1"/>
          </p:cNvPicPr>
          <p:nvPr/>
        </p:nvPicPr>
        <p:blipFill>
          <a:blip r:embed="rId3">
            <a:extLst/>
          </a:blip>
          <a:stretch>
            <a:fillRect/>
          </a:stretch>
        </p:blipFill>
        <p:spPr>
          <a:xfrm>
            <a:off x="76200" y="4237520"/>
            <a:ext cx="8991600" cy="697538"/>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821"/>
                                        </p:tgtEl>
                                        <p:attrNameLst>
                                          <p:attrName>style.visibility</p:attrName>
                                        </p:attrNameLst>
                                      </p:cBhvr>
                                      <p:to>
                                        <p:strVal val="visible"/>
                                      </p:to>
                                    </p:set>
                                    <p:anim calcmode="lin" valueType="num">
                                      <p:cBhvr>
                                        <p:cTn id="7" dur="500" fill="hold"/>
                                        <p:tgtEl>
                                          <p:spTgt spid="821"/>
                                        </p:tgtEl>
                                        <p:attrNameLst>
                                          <p:attrName>ppt_x</p:attrName>
                                        </p:attrNameLst>
                                      </p:cBhvr>
                                      <p:tavLst>
                                        <p:tav tm="0">
                                          <p:val>
                                            <p:strVal val="#ppt_x"/>
                                          </p:val>
                                        </p:tav>
                                        <p:tav tm="100000">
                                          <p:val>
                                            <p:strVal val="#ppt_x"/>
                                          </p:val>
                                        </p:tav>
                                      </p:tavLst>
                                    </p:anim>
                                    <p:anim calcmode="lin" valueType="num">
                                      <p:cBhvr>
                                        <p:cTn id="8" dur="500" fill="hold"/>
                                        <p:tgtEl>
                                          <p:spTgt spid="8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iterate>
                                    <p:tmAbs val="0"/>
                                  </p:iterate>
                                  <p:childTnLst>
                                    <p:set>
                                      <p:cBhvr>
                                        <p:cTn id="11" fill="hold"/>
                                        <p:tgtEl>
                                          <p:spTgt spid="824"/>
                                        </p:tgtEl>
                                        <p:attrNameLst>
                                          <p:attrName>style.visibility</p:attrName>
                                        </p:attrNameLst>
                                      </p:cBhvr>
                                      <p:to>
                                        <p:strVal val="visible"/>
                                      </p:to>
                                    </p:set>
                                    <p:anim calcmode="lin" valueType="num">
                                      <p:cBhvr>
                                        <p:cTn id="12" dur="500" fill="hold"/>
                                        <p:tgtEl>
                                          <p:spTgt spid="824"/>
                                        </p:tgtEl>
                                        <p:attrNameLst>
                                          <p:attrName>ppt_x</p:attrName>
                                        </p:attrNameLst>
                                      </p:cBhvr>
                                      <p:tavLst>
                                        <p:tav tm="0">
                                          <p:val>
                                            <p:strVal val="#ppt_x"/>
                                          </p:val>
                                        </p:tav>
                                        <p:tav tm="100000">
                                          <p:val>
                                            <p:strVal val="#ppt_x"/>
                                          </p:val>
                                        </p:tav>
                                      </p:tavLst>
                                    </p:anim>
                                    <p:anim calcmode="lin" valueType="num">
                                      <p:cBhvr>
                                        <p:cTn id="13" dur="500" fill="hold"/>
                                        <p:tgtEl>
                                          <p:spTgt spid="8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3" nodeType="clickEffect">
                                  <p:stCondLst>
                                    <p:cond delay="0"/>
                                  </p:stCondLst>
                                  <p:iterate>
                                    <p:tmAbs val="0"/>
                                  </p:iterate>
                                  <p:childTnLst>
                                    <p:set>
                                      <p:cBhvr>
                                        <p:cTn id="17" fill="hold"/>
                                        <p:tgtEl>
                                          <p:spTgt spid="806"/>
                                        </p:tgtEl>
                                        <p:attrNameLst>
                                          <p:attrName>style.visibility</p:attrName>
                                        </p:attrNameLst>
                                      </p:cBhvr>
                                      <p:to>
                                        <p:strVal val="visible"/>
                                      </p:to>
                                    </p:set>
                                    <p:anim calcmode="lin" valueType="num">
                                      <p:cBhvr>
                                        <p:cTn id="18" dur="500" fill="hold"/>
                                        <p:tgtEl>
                                          <p:spTgt spid="806"/>
                                        </p:tgtEl>
                                        <p:attrNameLst>
                                          <p:attrName>ppt_x</p:attrName>
                                        </p:attrNameLst>
                                      </p:cBhvr>
                                      <p:tavLst>
                                        <p:tav tm="0">
                                          <p:val>
                                            <p:strVal val="#ppt_x"/>
                                          </p:val>
                                        </p:tav>
                                        <p:tav tm="100000">
                                          <p:val>
                                            <p:strVal val="#ppt_x"/>
                                          </p:val>
                                        </p:tav>
                                      </p:tavLst>
                                    </p:anim>
                                    <p:anim calcmode="lin" valueType="num">
                                      <p:cBhvr>
                                        <p:cTn id="19" dur="500" fill="hold"/>
                                        <p:tgtEl>
                                          <p:spTgt spid="806"/>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grpId="4" nodeType="afterEffect">
                                  <p:stCondLst>
                                    <p:cond delay="0"/>
                                  </p:stCondLst>
                                  <p:iterate>
                                    <p:tmAbs val="0"/>
                                  </p:iterate>
                                  <p:childTnLst>
                                    <p:set>
                                      <p:cBhvr>
                                        <p:cTn id="22" fill="hold"/>
                                        <p:tgtEl>
                                          <p:spTgt spid="827"/>
                                        </p:tgtEl>
                                        <p:attrNameLst>
                                          <p:attrName>style.visibility</p:attrName>
                                        </p:attrNameLst>
                                      </p:cBhvr>
                                      <p:to>
                                        <p:strVal val="visible"/>
                                      </p:to>
                                    </p:set>
                                    <p:anim calcmode="lin" valueType="num">
                                      <p:cBhvr>
                                        <p:cTn id="23" dur="500" fill="hold"/>
                                        <p:tgtEl>
                                          <p:spTgt spid="827"/>
                                        </p:tgtEl>
                                        <p:attrNameLst>
                                          <p:attrName>ppt_x</p:attrName>
                                        </p:attrNameLst>
                                      </p:cBhvr>
                                      <p:tavLst>
                                        <p:tav tm="0">
                                          <p:val>
                                            <p:strVal val="#ppt_x"/>
                                          </p:val>
                                        </p:tav>
                                        <p:tav tm="100000">
                                          <p:val>
                                            <p:strVal val="#ppt_x"/>
                                          </p:val>
                                        </p:tav>
                                      </p:tavLst>
                                    </p:anim>
                                    <p:anim calcmode="lin" valueType="num">
                                      <p:cBhvr>
                                        <p:cTn id="24" dur="500" fill="hold"/>
                                        <p:tgtEl>
                                          <p:spTgt spid="82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5" nodeType="clickEffect">
                                  <p:stCondLst>
                                    <p:cond delay="0"/>
                                  </p:stCondLst>
                                  <p:iterate>
                                    <p:tmAbs val="0"/>
                                  </p:iterate>
                                  <p:childTnLst>
                                    <p:set>
                                      <p:cBhvr>
                                        <p:cTn id="28" fill="hold"/>
                                        <p:tgtEl>
                                          <p:spTgt spid="809"/>
                                        </p:tgtEl>
                                        <p:attrNameLst>
                                          <p:attrName>style.visibility</p:attrName>
                                        </p:attrNameLst>
                                      </p:cBhvr>
                                      <p:to>
                                        <p:strVal val="visible"/>
                                      </p:to>
                                    </p:set>
                                    <p:anim calcmode="lin" valueType="num">
                                      <p:cBhvr>
                                        <p:cTn id="29" dur="500" fill="hold"/>
                                        <p:tgtEl>
                                          <p:spTgt spid="809"/>
                                        </p:tgtEl>
                                        <p:attrNameLst>
                                          <p:attrName>ppt_x</p:attrName>
                                        </p:attrNameLst>
                                      </p:cBhvr>
                                      <p:tavLst>
                                        <p:tav tm="0">
                                          <p:val>
                                            <p:strVal val="#ppt_x"/>
                                          </p:val>
                                        </p:tav>
                                        <p:tav tm="100000">
                                          <p:val>
                                            <p:strVal val="#ppt_x"/>
                                          </p:val>
                                        </p:tav>
                                      </p:tavLst>
                                    </p:anim>
                                    <p:anim calcmode="lin" valueType="num">
                                      <p:cBhvr>
                                        <p:cTn id="30" dur="500" fill="hold"/>
                                        <p:tgtEl>
                                          <p:spTgt spid="809"/>
                                        </p:tgtEl>
                                        <p:attrNameLst>
                                          <p:attrName>ppt_y</p:attrName>
                                        </p:attrNameLst>
                                      </p:cBhvr>
                                      <p:tavLst>
                                        <p:tav tm="0">
                                          <p:val>
                                            <p:strVal val="1+#ppt_h/2"/>
                                          </p:val>
                                        </p:tav>
                                        <p:tav tm="100000">
                                          <p:val>
                                            <p:strVal val="#ppt_y"/>
                                          </p:val>
                                        </p:tav>
                                      </p:tavLst>
                                    </p:anim>
                                  </p:childTnLst>
                                </p:cTn>
                              </p:par>
                            </p:childTnLst>
                          </p:cTn>
                        </p:par>
                        <p:par>
                          <p:cTn id="31" fill="hold">
                            <p:stCondLst>
                              <p:cond delay="500"/>
                            </p:stCondLst>
                            <p:childTnLst>
                              <p:par>
                                <p:cTn id="32" presetID="2" presetClass="entr" presetSubtype="4" fill="hold" grpId="6" nodeType="afterEffect">
                                  <p:stCondLst>
                                    <p:cond delay="0"/>
                                  </p:stCondLst>
                                  <p:iterate>
                                    <p:tmAbs val="0"/>
                                  </p:iterate>
                                  <p:childTnLst>
                                    <p:set>
                                      <p:cBhvr>
                                        <p:cTn id="33" fill="hold"/>
                                        <p:tgtEl>
                                          <p:spTgt spid="830"/>
                                        </p:tgtEl>
                                        <p:attrNameLst>
                                          <p:attrName>style.visibility</p:attrName>
                                        </p:attrNameLst>
                                      </p:cBhvr>
                                      <p:to>
                                        <p:strVal val="visible"/>
                                      </p:to>
                                    </p:set>
                                    <p:anim calcmode="lin" valueType="num">
                                      <p:cBhvr>
                                        <p:cTn id="34" dur="500" fill="hold"/>
                                        <p:tgtEl>
                                          <p:spTgt spid="830"/>
                                        </p:tgtEl>
                                        <p:attrNameLst>
                                          <p:attrName>ppt_x</p:attrName>
                                        </p:attrNameLst>
                                      </p:cBhvr>
                                      <p:tavLst>
                                        <p:tav tm="0">
                                          <p:val>
                                            <p:strVal val="#ppt_x"/>
                                          </p:val>
                                        </p:tav>
                                        <p:tav tm="100000">
                                          <p:val>
                                            <p:strVal val="#ppt_x"/>
                                          </p:val>
                                        </p:tav>
                                      </p:tavLst>
                                    </p:anim>
                                    <p:anim calcmode="lin" valueType="num">
                                      <p:cBhvr>
                                        <p:cTn id="35" dur="500" fill="hold"/>
                                        <p:tgtEl>
                                          <p:spTgt spid="83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7" nodeType="clickEffect">
                                  <p:stCondLst>
                                    <p:cond delay="0"/>
                                  </p:stCondLst>
                                  <p:iterate>
                                    <p:tmAbs val="0"/>
                                  </p:iterate>
                                  <p:childTnLst>
                                    <p:set>
                                      <p:cBhvr>
                                        <p:cTn id="39" fill="hold"/>
                                        <p:tgtEl>
                                          <p:spTgt spid="812"/>
                                        </p:tgtEl>
                                        <p:attrNameLst>
                                          <p:attrName>style.visibility</p:attrName>
                                        </p:attrNameLst>
                                      </p:cBhvr>
                                      <p:to>
                                        <p:strVal val="visible"/>
                                      </p:to>
                                    </p:set>
                                    <p:anim calcmode="lin" valueType="num">
                                      <p:cBhvr>
                                        <p:cTn id="40" dur="500" fill="hold"/>
                                        <p:tgtEl>
                                          <p:spTgt spid="812"/>
                                        </p:tgtEl>
                                        <p:attrNameLst>
                                          <p:attrName>ppt_x</p:attrName>
                                        </p:attrNameLst>
                                      </p:cBhvr>
                                      <p:tavLst>
                                        <p:tav tm="0">
                                          <p:val>
                                            <p:strVal val="#ppt_x"/>
                                          </p:val>
                                        </p:tav>
                                        <p:tav tm="100000">
                                          <p:val>
                                            <p:strVal val="#ppt_x"/>
                                          </p:val>
                                        </p:tav>
                                      </p:tavLst>
                                    </p:anim>
                                    <p:anim calcmode="lin" valueType="num">
                                      <p:cBhvr>
                                        <p:cTn id="41" dur="500" fill="hold"/>
                                        <p:tgtEl>
                                          <p:spTgt spid="812"/>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 presetClass="entr" presetSubtype="4" fill="hold" grpId="8" nodeType="afterEffect">
                                  <p:stCondLst>
                                    <p:cond delay="0"/>
                                  </p:stCondLst>
                                  <p:iterate>
                                    <p:tmAbs val="0"/>
                                  </p:iterate>
                                  <p:childTnLst>
                                    <p:set>
                                      <p:cBhvr>
                                        <p:cTn id="44" fill="hold"/>
                                        <p:tgtEl>
                                          <p:spTgt spid="833"/>
                                        </p:tgtEl>
                                        <p:attrNameLst>
                                          <p:attrName>style.visibility</p:attrName>
                                        </p:attrNameLst>
                                      </p:cBhvr>
                                      <p:to>
                                        <p:strVal val="visible"/>
                                      </p:to>
                                    </p:set>
                                    <p:anim calcmode="lin" valueType="num">
                                      <p:cBhvr>
                                        <p:cTn id="45" dur="500" fill="hold"/>
                                        <p:tgtEl>
                                          <p:spTgt spid="833"/>
                                        </p:tgtEl>
                                        <p:attrNameLst>
                                          <p:attrName>ppt_x</p:attrName>
                                        </p:attrNameLst>
                                      </p:cBhvr>
                                      <p:tavLst>
                                        <p:tav tm="0">
                                          <p:val>
                                            <p:strVal val="#ppt_x"/>
                                          </p:val>
                                        </p:tav>
                                        <p:tav tm="100000">
                                          <p:val>
                                            <p:strVal val="#ppt_x"/>
                                          </p:val>
                                        </p:tav>
                                      </p:tavLst>
                                    </p:anim>
                                    <p:anim calcmode="lin" valueType="num">
                                      <p:cBhvr>
                                        <p:cTn id="46" dur="500" fill="hold"/>
                                        <p:tgtEl>
                                          <p:spTgt spid="83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9" nodeType="clickEffect">
                                  <p:stCondLst>
                                    <p:cond delay="0"/>
                                  </p:stCondLst>
                                  <p:iterate>
                                    <p:tmAbs val="0"/>
                                  </p:iterate>
                                  <p:childTnLst>
                                    <p:set>
                                      <p:cBhvr>
                                        <p:cTn id="50" fill="hold"/>
                                        <p:tgtEl>
                                          <p:spTgt spid="815"/>
                                        </p:tgtEl>
                                        <p:attrNameLst>
                                          <p:attrName>style.visibility</p:attrName>
                                        </p:attrNameLst>
                                      </p:cBhvr>
                                      <p:to>
                                        <p:strVal val="visible"/>
                                      </p:to>
                                    </p:set>
                                    <p:anim calcmode="lin" valueType="num">
                                      <p:cBhvr>
                                        <p:cTn id="51" dur="500" fill="hold"/>
                                        <p:tgtEl>
                                          <p:spTgt spid="815"/>
                                        </p:tgtEl>
                                        <p:attrNameLst>
                                          <p:attrName>ppt_x</p:attrName>
                                        </p:attrNameLst>
                                      </p:cBhvr>
                                      <p:tavLst>
                                        <p:tav tm="0">
                                          <p:val>
                                            <p:strVal val="#ppt_x"/>
                                          </p:val>
                                        </p:tav>
                                        <p:tav tm="100000">
                                          <p:val>
                                            <p:strVal val="#ppt_x"/>
                                          </p:val>
                                        </p:tav>
                                      </p:tavLst>
                                    </p:anim>
                                    <p:anim calcmode="lin" valueType="num">
                                      <p:cBhvr>
                                        <p:cTn id="52" dur="500" fill="hold"/>
                                        <p:tgtEl>
                                          <p:spTgt spid="815"/>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2" presetClass="entr" presetSubtype="4" fill="hold" grpId="10" nodeType="afterEffect">
                                  <p:stCondLst>
                                    <p:cond delay="0"/>
                                  </p:stCondLst>
                                  <p:iterate>
                                    <p:tmAbs val="0"/>
                                  </p:iterate>
                                  <p:childTnLst>
                                    <p:set>
                                      <p:cBhvr>
                                        <p:cTn id="55" fill="hold"/>
                                        <p:tgtEl>
                                          <p:spTgt spid="836"/>
                                        </p:tgtEl>
                                        <p:attrNameLst>
                                          <p:attrName>style.visibility</p:attrName>
                                        </p:attrNameLst>
                                      </p:cBhvr>
                                      <p:to>
                                        <p:strVal val="visible"/>
                                      </p:to>
                                    </p:set>
                                    <p:anim calcmode="lin" valueType="num">
                                      <p:cBhvr>
                                        <p:cTn id="56" dur="500" fill="hold"/>
                                        <p:tgtEl>
                                          <p:spTgt spid="836"/>
                                        </p:tgtEl>
                                        <p:attrNameLst>
                                          <p:attrName>ppt_x</p:attrName>
                                        </p:attrNameLst>
                                      </p:cBhvr>
                                      <p:tavLst>
                                        <p:tav tm="0">
                                          <p:val>
                                            <p:strVal val="#ppt_x"/>
                                          </p:val>
                                        </p:tav>
                                        <p:tav tm="100000">
                                          <p:val>
                                            <p:strVal val="#ppt_x"/>
                                          </p:val>
                                        </p:tav>
                                      </p:tavLst>
                                    </p:anim>
                                    <p:anim calcmode="lin" valueType="num">
                                      <p:cBhvr>
                                        <p:cTn id="57" dur="500" fill="hold"/>
                                        <p:tgtEl>
                                          <p:spTgt spid="836"/>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11" nodeType="clickEffect">
                                  <p:stCondLst>
                                    <p:cond delay="0"/>
                                  </p:stCondLst>
                                  <p:iterate>
                                    <p:tmAbs val="0"/>
                                  </p:iterate>
                                  <p:childTnLst>
                                    <p:set>
                                      <p:cBhvr>
                                        <p:cTn id="61" fill="hold"/>
                                        <p:tgtEl>
                                          <p:spTgt spid="818"/>
                                        </p:tgtEl>
                                        <p:attrNameLst>
                                          <p:attrName>style.visibility</p:attrName>
                                        </p:attrNameLst>
                                      </p:cBhvr>
                                      <p:to>
                                        <p:strVal val="visible"/>
                                      </p:to>
                                    </p:set>
                                    <p:anim calcmode="lin" valueType="num">
                                      <p:cBhvr>
                                        <p:cTn id="62" dur="500" fill="hold"/>
                                        <p:tgtEl>
                                          <p:spTgt spid="818"/>
                                        </p:tgtEl>
                                        <p:attrNameLst>
                                          <p:attrName>ppt_x</p:attrName>
                                        </p:attrNameLst>
                                      </p:cBhvr>
                                      <p:tavLst>
                                        <p:tav tm="0">
                                          <p:val>
                                            <p:strVal val="#ppt_x"/>
                                          </p:val>
                                        </p:tav>
                                        <p:tav tm="100000">
                                          <p:val>
                                            <p:strVal val="#ppt_x"/>
                                          </p:val>
                                        </p:tav>
                                      </p:tavLst>
                                    </p:anim>
                                    <p:anim calcmode="lin" valueType="num">
                                      <p:cBhvr>
                                        <p:cTn id="63" dur="500" fill="hold"/>
                                        <p:tgtEl>
                                          <p:spTgt spid="818"/>
                                        </p:tgtEl>
                                        <p:attrNameLst>
                                          <p:attrName>ppt_y</p:attrName>
                                        </p:attrNameLst>
                                      </p:cBhvr>
                                      <p:tavLst>
                                        <p:tav tm="0">
                                          <p:val>
                                            <p:strVal val="1+#ppt_h/2"/>
                                          </p:val>
                                        </p:tav>
                                        <p:tav tm="100000">
                                          <p:val>
                                            <p:strVal val="#ppt_y"/>
                                          </p:val>
                                        </p:tav>
                                      </p:tavLst>
                                    </p:anim>
                                  </p:childTnLst>
                                </p:cTn>
                              </p:par>
                            </p:childTnLst>
                          </p:cTn>
                        </p:par>
                        <p:par>
                          <p:cTn id="64" fill="hold">
                            <p:stCondLst>
                              <p:cond delay="500"/>
                            </p:stCondLst>
                            <p:childTnLst>
                              <p:par>
                                <p:cTn id="65" presetID="2" presetClass="entr" presetSubtype="4" fill="hold" grpId="12" nodeType="afterEffect">
                                  <p:stCondLst>
                                    <p:cond delay="0"/>
                                  </p:stCondLst>
                                  <p:iterate>
                                    <p:tmAbs val="0"/>
                                  </p:iterate>
                                  <p:childTnLst>
                                    <p:set>
                                      <p:cBhvr>
                                        <p:cTn id="66" fill="hold"/>
                                        <p:tgtEl>
                                          <p:spTgt spid="839"/>
                                        </p:tgtEl>
                                        <p:attrNameLst>
                                          <p:attrName>style.visibility</p:attrName>
                                        </p:attrNameLst>
                                      </p:cBhvr>
                                      <p:to>
                                        <p:strVal val="visible"/>
                                      </p:to>
                                    </p:set>
                                    <p:anim calcmode="lin" valueType="num">
                                      <p:cBhvr>
                                        <p:cTn id="67" dur="500" fill="hold"/>
                                        <p:tgtEl>
                                          <p:spTgt spid="839"/>
                                        </p:tgtEl>
                                        <p:attrNameLst>
                                          <p:attrName>ppt_x</p:attrName>
                                        </p:attrNameLst>
                                      </p:cBhvr>
                                      <p:tavLst>
                                        <p:tav tm="0">
                                          <p:val>
                                            <p:strVal val="#ppt_x"/>
                                          </p:val>
                                        </p:tav>
                                        <p:tav tm="100000">
                                          <p:val>
                                            <p:strVal val="#ppt_x"/>
                                          </p:val>
                                        </p:tav>
                                      </p:tavLst>
                                    </p:anim>
                                    <p:anim calcmode="lin" valueType="num">
                                      <p:cBhvr>
                                        <p:cTn id="68" dur="500" fill="hold"/>
                                        <p:tgtEl>
                                          <p:spTgt spid="83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13" nodeType="clickEffect">
                                  <p:stCondLst>
                                    <p:cond delay="0"/>
                                  </p:stCondLst>
                                  <p:iterate>
                                    <p:tmAbs val="0"/>
                                  </p:iterate>
                                  <p:childTnLst>
                                    <p:set>
                                      <p:cBhvr>
                                        <p:cTn id="72" fill="hold"/>
                                        <p:tgtEl>
                                          <p:spTgt spid="803"/>
                                        </p:tgtEl>
                                        <p:attrNameLst>
                                          <p:attrName>style.visibility</p:attrName>
                                        </p:attrNameLst>
                                      </p:cBhvr>
                                      <p:to>
                                        <p:strVal val="visible"/>
                                      </p:to>
                                    </p:set>
                                    <p:anim calcmode="lin" valueType="num">
                                      <p:cBhvr>
                                        <p:cTn id="73" dur="500" fill="hold"/>
                                        <p:tgtEl>
                                          <p:spTgt spid="803"/>
                                        </p:tgtEl>
                                        <p:attrNameLst>
                                          <p:attrName>ppt_w</p:attrName>
                                        </p:attrNameLst>
                                      </p:cBhvr>
                                      <p:tavLst>
                                        <p:tav tm="0">
                                          <p:val>
                                            <p:fltVal val="0"/>
                                          </p:val>
                                        </p:tav>
                                        <p:tav tm="100000">
                                          <p:val>
                                            <p:strVal val="#ppt_w"/>
                                          </p:val>
                                        </p:tav>
                                      </p:tavLst>
                                    </p:anim>
                                    <p:anim calcmode="lin" valueType="num">
                                      <p:cBhvr>
                                        <p:cTn id="74" dur="500" fill="hold"/>
                                        <p:tgtEl>
                                          <p:spTgt spid="803"/>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9" presetClass="entr" fill="hold" grpId="14" nodeType="clickEffect">
                                  <p:stCondLst>
                                    <p:cond delay="0"/>
                                  </p:stCondLst>
                                  <p:iterate>
                                    <p:tmAbs val="0"/>
                                  </p:iterate>
                                  <p:childTnLst>
                                    <p:set>
                                      <p:cBhvr>
                                        <p:cTn id="78" fill="hold"/>
                                        <p:tgtEl>
                                          <p:spTgt spid="847"/>
                                        </p:tgtEl>
                                        <p:attrNameLst>
                                          <p:attrName>style.visibility</p:attrName>
                                        </p:attrNameLst>
                                      </p:cBhvr>
                                      <p:to>
                                        <p:strVal val="visible"/>
                                      </p:to>
                                    </p:set>
                                    <p:animEffect transition="in" filter="dissolve">
                                      <p:cBhvr>
                                        <p:cTn id="79" dur="500"/>
                                        <p:tgtEl>
                                          <p:spTgt spid="847"/>
                                        </p:tgtEl>
                                      </p:cBhvr>
                                    </p:animEffect>
                                  </p:childTnLst>
                                </p:cTn>
                              </p:par>
                            </p:childTnLst>
                          </p:cTn>
                        </p:par>
                      </p:childTnLst>
                    </p:cTn>
                  </p:par>
                  <p:par>
                    <p:cTn id="80" fill="hold">
                      <p:stCondLst>
                        <p:cond delay="indefinite"/>
                      </p:stCondLst>
                      <p:childTnLst>
                        <p:par>
                          <p:cTn id="81" fill="hold">
                            <p:stCondLst>
                              <p:cond delay="0"/>
                            </p:stCondLst>
                            <p:childTnLst>
                              <p:par>
                                <p:cTn id="82" presetID="23" presetClass="entr" presetSubtype="16" fill="hold" grpId="15" nodeType="clickEffect">
                                  <p:stCondLst>
                                    <p:cond delay="0"/>
                                  </p:stCondLst>
                                  <p:iterate>
                                    <p:tmAbs val="0"/>
                                  </p:iterate>
                                  <p:childTnLst>
                                    <p:set>
                                      <p:cBhvr>
                                        <p:cTn id="83" fill="hold"/>
                                        <p:tgtEl>
                                          <p:spTgt spid="840"/>
                                        </p:tgtEl>
                                        <p:attrNameLst>
                                          <p:attrName>style.visibility</p:attrName>
                                        </p:attrNameLst>
                                      </p:cBhvr>
                                      <p:to>
                                        <p:strVal val="visible"/>
                                      </p:to>
                                    </p:set>
                                    <p:anim calcmode="lin" valueType="num">
                                      <p:cBhvr>
                                        <p:cTn id="84" dur="500" fill="hold"/>
                                        <p:tgtEl>
                                          <p:spTgt spid="840"/>
                                        </p:tgtEl>
                                        <p:attrNameLst>
                                          <p:attrName>ppt_w</p:attrName>
                                        </p:attrNameLst>
                                      </p:cBhvr>
                                      <p:tavLst>
                                        <p:tav tm="0">
                                          <p:val>
                                            <p:fltVal val="0"/>
                                          </p:val>
                                        </p:tav>
                                        <p:tav tm="100000">
                                          <p:val>
                                            <p:strVal val="#ppt_w"/>
                                          </p:val>
                                        </p:tav>
                                      </p:tavLst>
                                    </p:anim>
                                    <p:anim calcmode="lin" valueType="num">
                                      <p:cBhvr>
                                        <p:cTn id="85" dur="500" fill="hold"/>
                                        <p:tgtEl>
                                          <p:spTgt spid="840"/>
                                        </p:tgtEl>
                                        <p:attrNameLst>
                                          <p:attrName>ppt_h</p:attrName>
                                        </p:attrNameLst>
                                      </p:cBhvr>
                                      <p:tavLst>
                                        <p:tav tm="0">
                                          <p:val>
                                            <p:fltVal val="0"/>
                                          </p:val>
                                        </p:tav>
                                        <p:tav tm="100000">
                                          <p:val>
                                            <p:strVal val="#ppt_h"/>
                                          </p:val>
                                        </p:tav>
                                      </p:tavLst>
                                    </p:anim>
                                  </p:childTnLst>
                                </p:cTn>
                              </p:par>
                            </p:childTnLst>
                          </p:cTn>
                        </p:par>
                        <p:par>
                          <p:cTn id="86" fill="hold">
                            <p:stCondLst>
                              <p:cond delay="500"/>
                            </p:stCondLst>
                            <p:childTnLst>
                              <p:par>
                                <p:cTn id="87" presetID="23" presetClass="entr" presetSubtype="16" fill="hold" grpId="16" nodeType="afterEffect">
                                  <p:stCondLst>
                                    <p:cond delay="0"/>
                                  </p:stCondLst>
                                  <p:iterate>
                                    <p:tmAbs val="0"/>
                                  </p:iterate>
                                  <p:childTnLst>
                                    <p:set>
                                      <p:cBhvr>
                                        <p:cTn id="88" fill="hold"/>
                                        <p:tgtEl>
                                          <p:spTgt spid="842"/>
                                        </p:tgtEl>
                                        <p:attrNameLst>
                                          <p:attrName>style.visibility</p:attrName>
                                        </p:attrNameLst>
                                      </p:cBhvr>
                                      <p:to>
                                        <p:strVal val="visible"/>
                                      </p:to>
                                    </p:set>
                                    <p:anim calcmode="lin" valueType="num">
                                      <p:cBhvr>
                                        <p:cTn id="89" dur="500" fill="hold"/>
                                        <p:tgtEl>
                                          <p:spTgt spid="842"/>
                                        </p:tgtEl>
                                        <p:attrNameLst>
                                          <p:attrName>ppt_w</p:attrName>
                                        </p:attrNameLst>
                                      </p:cBhvr>
                                      <p:tavLst>
                                        <p:tav tm="0">
                                          <p:val>
                                            <p:fltVal val="0"/>
                                          </p:val>
                                        </p:tav>
                                        <p:tav tm="100000">
                                          <p:val>
                                            <p:strVal val="#ppt_w"/>
                                          </p:val>
                                        </p:tav>
                                      </p:tavLst>
                                    </p:anim>
                                    <p:anim calcmode="lin" valueType="num">
                                      <p:cBhvr>
                                        <p:cTn id="90" dur="500" fill="hold"/>
                                        <p:tgtEl>
                                          <p:spTgt spid="842"/>
                                        </p:tgtEl>
                                        <p:attrNameLst>
                                          <p:attrName>ppt_h</p:attrName>
                                        </p:attrNameLst>
                                      </p:cBhvr>
                                      <p:tavLst>
                                        <p:tav tm="0">
                                          <p:val>
                                            <p:fltVal val="0"/>
                                          </p:val>
                                        </p:tav>
                                        <p:tav tm="100000">
                                          <p:val>
                                            <p:strVal val="#ppt_h"/>
                                          </p:val>
                                        </p:tav>
                                      </p:tavLst>
                                    </p:anim>
                                  </p:childTnLst>
                                </p:cTn>
                              </p:par>
                            </p:childTnLst>
                          </p:cTn>
                        </p:par>
                        <p:par>
                          <p:cTn id="91" fill="hold">
                            <p:stCondLst>
                              <p:cond delay="1000"/>
                            </p:stCondLst>
                            <p:childTnLst>
                              <p:par>
                                <p:cTn id="92" presetID="23" presetClass="entr" presetSubtype="16" fill="hold" grpId="17" nodeType="afterEffect">
                                  <p:stCondLst>
                                    <p:cond delay="0"/>
                                  </p:stCondLst>
                                  <p:iterate>
                                    <p:tmAbs val="0"/>
                                  </p:iterate>
                                  <p:childTnLst>
                                    <p:set>
                                      <p:cBhvr>
                                        <p:cTn id="93" fill="hold"/>
                                        <p:tgtEl>
                                          <p:spTgt spid="843"/>
                                        </p:tgtEl>
                                        <p:attrNameLst>
                                          <p:attrName>style.visibility</p:attrName>
                                        </p:attrNameLst>
                                      </p:cBhvr>
                                      <p:to>
                                        <p:strVal val="visible"/>
                                      </p:to>
                                    </p:set>
                                    <p:anim calcmode="lin" valueType="num">
                                      <p:cBhvr>
                                        <p:cTn id="94" dur="500" fill="hold"/>
                                        <p:tgtEl>
                                          <p:spTgt spid="843"/>
                                        </p:tgtEl>
                                        <p:attrNameLst>
                                          <p:attrName>ppt_w</p:attrName>
                                        </p:attrNameLst>
                                      </p:cBhvr>
                                      <p:tavLst>
                                        <p:tav tm="0">
                                          <p:val>
                                            <p:fltVal val="0"/>
                                          </p:val>
                                        </p:tav>
                                        <p:tav tm="100000">
                                          <p:val>
                                            <p:strVal val="#ppt_w"/>
                                          </p:val>
                                        </p:tav>
                                      </p:tavLst>
                                    </p:anim>
                                    <p:anim calcmode="lin" valueType="num">
                                      <p:cBhvr>
                                        <p:cTn id="95" dur="500" fill="hold"/>
                                        <p:tgtEl>
                                          <p:spTgt spid="843"/>
                                        </p:tgtEl>
                                        <p:attrNameLst>
                                          <p:attrName>ppt_h</p:attrName>
                                        </p:attrNameLst>
                                      </p:cBhvr>
                                      <p:tavLst>
                                        <p:tav tm="0">
                                          <p:val>
                                            <p:fltVal val="0"/>
                                          </p:val>
                                        </p:tav>
                                        <p:tav tm="100000">
                                          <p:val>
                                            <p:strVal val="#ppt_h"/>
                                          </p:val>
                                        </p:tav>
                                      </p:tavLst>
                                    </p:anim>
                                  </p:childTnLst>
                                </p:cTn>
                              </p:par>
                            </p:childTnLst>
                          </p:cTn>
                        </p:par>
                        <p:par>
                          <p:cTn id="96" fill="hold">
                            <p:stCondLst>
                              <p:cond delay="1500"/>
                            </p:stCondLst>
                            <p:childTnLst>
                              <p:par>
                                <p:cTn id="97" presetID="23" presetClass="entr" presetSubtype="16" fill="hold" grpId="18" nodeType="afterEffect">
                                  <p:stCondLst>
                                    <p:cond delay="0"/>
                                  </p:stCondLst>
                                  <p:iterate>
                                    <p:tmAbs val="0"/>
                                  </p:iterate>
                                  <p:childTnLst>
                                    <p:set>
                                      <p:cBhvr>
                                        <p:cTn id="98" fill="hold"/>
                                        <p:tgtEl>
                                          <p:spTgt spid="844"/>
                                        </p:tgtEl>
                                        <p:attrNameLst>
                                          <p:attrName>style.visibility</p:attrName>
                                        </p:attrNameLst>
                                      </p:cBhvr>
                                      <p:to>
                                        <p:strVal val="visible"/>
                                      </p:to>
                                    </p:set>
                                    <p:anim calcmode="lin" valueType="num">
                                      <p:cBhvr>
                                        <p:cTn id="99" dur="500" fill="hold"/>
                                        <p:tgtEl>
                                          <p:spTgt spid="844"/>
                                        </p:tgtEl>
                                        <p:attrNameLst>
                                          <p:attrName>ppt_w</p:attrName>
                                        </p:attrNameLst>
                                      </p:cBhvr>
                                      <p:tavLst>
                                        <p:tav tm="0">
                                          <p:val>
                                            <p:fltVal val="0"/>
                                          </p:val>
                                        </p:tav>
                                        <p:tav tm="100000">
                                          <p:val>
                                            <p:strVal val="#ppt_w"/>
                                          </p:val>
                                        </p:tav>
                                      </p:tavLst>
                                    </p:anim>
                                    <p:anim calcmode="lin" valueType="num">
                                      <p:cBhvr>
                                        <p:cTn id="100" dur="500" fill="hold"/>
                                        <p:tgtEl>
                                          <p:spTgt spid="844"/>
                                        </p:tgtEl>
                                        <p:attrNameLst>
                                          <p:attrName>ppt_h</p:attrName>
                                        </p:attrNameLst>
                                      </p:cBhvr>
                                      <p:tavLst>
                                        <p:tav tm="0">
                                          <p:val>
                                            <p:fltVal val="0"/>
                                          </p:val>
                                        </p:tav>
                                        <p:tav tm="100000">
                                          <p:val>
                                            <p:strVal val="#ppt_h"/>
                                          </p:val>
                                        </p:tav>
                                      </p:tavLst>
                                    </p:anim>
                                  </p:childTnLst>
                                </p:cTn>
                              </p:par>
                            </p:childTnLst>
                          </p:cTn>
                        </p:par>
                        <p:par>
                          <p:cTn id="101" fill="hold">
                            <p:stCondLst>
                              <p:cond delay="2000"/>
                            </p:stCondLst>
                            <p:childTnLst>
                              <p:par>
                                <p:cTn id="102" presetID="23" presetClass="entr" presetSubtype="16" fill="hold" grpId="19" nodeType="afterEffect">
                                  <p:stCondLst>
                                    <p:cond delay="0"/>
                                  </p:stCondLst>
                                  <p:iterate>
                                    <p:tmAbs val="0"/>
                                  </p:iterate>
                                  <p:childTnLst>
                                    <p:set>
                                      <p:cBhvr>
                                        <p:cTn id="103" fill="hold"/>
                                        <p:tgtEl>
                                          <p:spTgt spid="845"/>
                                        </p:tgtEl>
                                        <p:attrNameLst>
                                          <p:attrName>style.visibility</p:attrName>
                                        </p:attrNameLst>
                                      </p:cBhvr>
                                      <p:to>
                                        <p:strVal val="visible"/>
                                      </p:to>
                                    </p:set>
                                    <p:anim calcmode="lin" valueType="num">
                                      <p:cBhvr>
                                        <p:cTn id="104" dur="500" fill="hold"/>
                                        <p:tgtEl>
                                          <p:spTgt spid="845"/>
                                        </p:tgtEl>
                                        <p:attrNameLst>
                                          <p:attrName>ppt_w</p:attrName>
                                        </p:attrNameLst>
                                      </p:cBhvr>
                                      <p:tavLst>
                                        <p:tav tm="0">
                                          <p:val>
                                            <p:fltVal val="0"/>
                                          </p:val>
                                        </p:tav>
                                        <p:tav tm="100000">
                                          <p:val>
                                            <p:strVal val="#ppt_w"/>
                                          </p:val>
                                        </p:tav>
                                      </p:tavLst>
                                    </p:anim>
                                    <p:anim calcmode="lin" valueType="num">
                                      <p:cBhvr>
                                        <p:cTn id="105" dur="500" fill="hold"/>
                                        <p:tgtEl>
                                          <p:spTgt spid="845"/>
                                        </p:tgtEl>
                                        <p:attrNameLst>
                                          <p:attrName>ppt_h</p:attrName>
                                        </p:attrNameLst>
                                      </p:cBhvr>
                                      <p:tavLst>
                                        <p:tav tm="0">
                                          <p:val>
                                            <p:fltVal val="0"/>
                                          </p:val>
                                        </p:tav>
                                        <p:tav tm="100000">
                                          <p:val>
                                            <p:strVal val="#ppt_h"/>
                                          </p:val>
                                        </p:tav>
                                      </p:tavLst>
                                    </p:anim>
                                  </p:childTnLst>
                                </p:cTn>
                              </p:par>
                            </p:childTnLst>
                          </p:cTn>
                        </p:par>
                        <p:par>
                          <p:cTn id="106" fill="hold">
                            <p:stCondLst>
                              <p:cond delay="2500"/>
                            </p:stCondLst>
                            <p:childTnLst>
                              <p:par>
                                <p:cTn id="107" presetID="23" presetClass="entr" presetSubtype="16" fill="hold" grpId="20" nodeType="afterEffect">
                                  <p:stCondLst>
                                    <p:cond delay="0"/>
                                  </p:stCondLst>
                                  <p:iterate>
                                    <p:tmAbs val="0"/>
                                  </p:iterate>
                                  <p:childTnLst>
                                    <p:set>
                                      <p:cBhvr>
                                        <p:cTn id="108" fill="hold"/>
                                        <p:tgtEl>
                                          <p:spTgt spid="841"/>
                                        </p:tgtEl>
                                        <p:attrNameLst>
                                          <p:attrName>style.visibility</p:attrName>
                                        </p:attrNameLst>
                                      </p:cBhvr>
                                      <p:to>
                                        <p:strVal val="visible"/>
                                      </p:to>
                                    </p:set>
                                    <p:anim calcmode="lin" valueType="num">
                                      <p:cBhvr>
                                        <p:cTn id="109" dur="500" fill="hold"/>
                                        <p:tgtEl>
                                          <p:spTgt spid="841"/>
                                        </p:tgtEl>
                                        <p:attrNameLst>
                                          <p:attrName>ppt_w</p:attrName>
                                        </p:attrNameLst>
                                      </p:cBhvr>
                                      <p:tavLst>
                                        <p:tav tm="0">
                                          <p:val>
                                            <p:fltVal val="0"/>
                                          </p:val>
                                        </p:tav>
                                        <p:tav tm="100000">
                                          <p:val>
                                            <p:strVal val="#ppt_w"/>
                                          </p:val>
                                        </p:tav>
                                      </p:tavLst>
                                    </p:anim>
                                    <p:anim calcmode="lin" valueType="num">
                                      <p:cBhvr>
                                        <p:cTn id="110" dur="500" fill="hold"/>
                                        <p:tgtEl>
                                          <p:spTgt spid="841"/>
                                        </p:tgtEl>
                                        <p:attrNameLst>
                                          <p:attrName>ppt_h</p:attrName>
                                        </p:attrNameLst>
                                      </p:cBhvr>
                                      <p:tavLst>
                                        <p:tav tm="0">
                                          <p:val>
                                            <p:fltVal val="0"/>
                                          </p:val>
                                        </p:tav>
                                        <p:tav tm="100000">
                                          <p:val>
                                            <p:strVal val="#ppt_h"/>
                                          </p:val>
                                        </p:tav>
                                      </p:tavLst>
                                    </p:anim>
                                  </p:childTnLst>
                                </p:cTn>
                              </p:par>
                            </p:childTnLst>
                          </p:cTn>
                        </p:par>
                        <p:par>
                          <p:cTn id="111" fill="hold">
                            <p:stCondLst>
                              <p:cond delay="3000"/>
                            </p:stCondLst>
                            <p:childTnLst>
                              <p:par>
                                <p:cTn id="112" presetID="23" presetClass="entr" presetSubtype="16" fill="hold" grpId="21" nodeType="afterEffect">
                                  <p:stCondLst>
                                    <p:cond delay="0"/>
                                  </p:stCondLst>
                                  <p:iterate>
                                    <p:tmAbs val="0"/>
                                  </p:iterate>
                                  <p:childTnLst>
                                    <p:set>
                                      <p:cBhvr>
                                        <p:cTn id="113" fill="hold"/>
                                        <p:tgtEl>
                                          <p:spTgt spid="846"/>
                                        </p:tgtEl>
                                        <p:attrNameLst>
                                          <p:attrName>style.visibility</p:attrName>
                                        </p:attrNameLst>
                                      </p:cBhvr>
                                      <p:to>
                                        <p:strVal val="visible"/>
                                      </p:to>
                                    </p:set>
                                    <p:anim calcmode="lin" valueType="num">
                                      <p:cBhvr>
                                        <p:cTn id="114" dur="500" fill="hold"/>
                                        <p:tgtEl>
                                          <p:spTgt spid="846"/>
                                        </p:tgtEl>
                                        <p:attrNameLst>
                                          <p:attrName>ppt_w</p:attrName>
                                        </p:attrNameLst>
                                      </p:cBhvr>
                                      <p:tavLst>
                                        <p:tav tm="0">
                                          <p:val>
                                            <p:fltVal val="0"/>
                                          </p:val>
                                        </p:tav>
                                        <p:tav tm="100000">
                                          <p:val>
                                            <p:strVal val="#ppt_w"/>
                                          </p:val>
                                        </p:tav>
                                      </p:tavLst>
                                    </p:anim>
                                    <p:anim calcmode="lin" valueType="num">
                                      <p:cBhvr>
                                        <p:cTn id="115" dur="500" fill="hold"/>
                                        <p:tgtEl>
                                          <p:spTgt spid="8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3" grpId="13" animBg="1" advAuto="0"/>
      <p:bldP spid="806" grpId="3" animBg="1" advAuto="0"/>
      <p:bldP spid="809" grpId="5" animBg="1" advAuto="0"/>
      <p:bldP spid="812" grpId="7" animBg="1" advAuto="0"/>
      <p:bldP spid="815" grpId="9" animBg="1" advAuto="0"/>
      <p:bldP spid="818" grpId="11" animBg="1" advAuto="0"/>
      <p:bldP spid="821" grpId="1" animBg="1" advAuto="0"/>
      <p:bldP spid="824" grpId="2" animBg="1" advAuto="0"/>
      <p:bldP spid="827" grpId="4" animBg="1" advAuto="0"/>
      <p:bldP spid="830" grpId="6" animBg="1" advAuto="0"/>
      <p:bldP spid="833" grpId="8" animBg="1" advAuto="0"/>
      <p:bldP spid="836" grpId="10" animBg="1" advAuto="0"/>
      <p:bldP spid="839" grpId="12" animBg="1" advAuto="0"/>
      <p:bldP spid="840" grpId="15" animBg="1" advAuto="0"/>
      <p:bldP spid="841" grpId="20" animBg="1" advAuto="0"/>
      <p:bldP spid="842" grpId="16" animBg="1" advAuto="0"/>
      <p:bldP spid="843" grpId="17" animBg="1" advAuto="0"/>
      <p:bldP spid="844" grpId="18" animBg="1" advAuto="0"/>
      <p:bldP spid="845" grpId="19" animBg="1" advAuto="0"/>
      <p:bldP spid="846" grpId="21" animBg="1" advAuto="0"/>
      <p:bldP spid="847" grpId="14"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Title 1"/>
          <p:cNvSpPr txBox="1">
            <a:spLocks noGrp="1"/>
          </p:cNvSpPr>
          <p:nvPr>
            <p:ph type="title"/>
          </p:nvPr>
        </p:nvSpPr>
        <p:spPr>
          <a:xfrm>
            <a:off x="457200" y="205978"/>
            <a:ext cx="8229600" cy="857251"/>
          </a:xfrm>
          <a:prstGeom prst="rect">
            <a:avLst/>
          </a:prstGeom>
        </p:spPr>
        <p:txBody>
          <a:bodyPr/>
          <a:lstStyle/>
          <a:p>
            <a:pPr defTabSz="795527">
              <a:defRPr sz="2400" b="1"/>
            </a:pPr>
            <a:r>
              <a:t>SMD-CAN: toate sectoarele relevante &amp; toți operatorii </a:t>
            </a:r>
            <a:r>
              <a:rPr>
                <a:solidFill>
                  <a:schemeClr val="accent1"/>
                </a:solidFill>
              </a:rPr>
              <a:t>pot contribui cu informatii la aceleași elemente de date  </a:t>
            </a:r>
          </a:p>
        </p:txBody>
      </p:sp>
      <p:grpSp>
        <p:nvGrpSpPr>
          <p:cNvPr id="855" name="Rectangle 3"/>
          <p:cNvGrpSpPr/>
          <p:nvPr/>
        </p:nvGrpSpPr>
        <p:grpSpPr>
          <a:xfrm>
            <a:off x="1636687" y="1146629"/>
            <a:ext cx="1368156" cy="294636"/>
            <a:chOff x="-1" y="-1"/>
            <a:chExt cx="1368155" cy="294635"/>
          </a:xfrm>
        </p:grpSpPr>
        <p:sp>
          <p:nvSpPr>
            <p:cNvPr id="853" name="Rectangle"/>
            <p:cNvSpPr/>
            <p:nvPr/>
          </p:nvSpPr>
          <p:spPr>
            <a:xfrm>
              <a:off x="-2" y="12304"/>
              <a:ext cx="1368157" cy="270035"/>
            </a:xfrm>
            <a:prstGeom prst="rect">
              <a:avLst/>
            </a:prstGeom>
            <a:solidFill>
              <a:schemeClr val="accent2"/>
            </a:solidFill>
            <a:ln w="25400" cap="flat">
              <a:solidFill>
                <a:srgbClr val="8C3A38"/>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54" name="SĂNĂTATE"/>
            <p:cNvSpPr txBox="1"/>
            <p:nvPr/>
          </p:nvSpPr>
          <p:spPr>
            <a:xfrm>
              <a:off x="-2"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SĂNĂTATE</a:t>
              </a:r>
            </a:p>
          </p:txBody>
        </p:sp>
      </p:grpSp>
      <p:grpSp>
        <p:nvGrpSpPr>
          <p:cNvPr id="858" name="Rectangle 4"/>
          <p:cNvGrpSpPr/>
          <p:nvPr/>
        </p:nvGrpSpPr>
        <p:grpSpPr>
          <a:xfrm>
            <a:off x="3076848" y="1146400"/>
            <a:ext cx="1495156" cy="295101"/>
            <a:chOff x="0" y="0"/>
            <a:chExt cx="1495155" cy="295099"/>
          </a:xfrm>
        </p:grpSpPr>
        <p:sp>
          <p:nvSpPr>
            <p:cNvPr id="856" name="Rectangle"/>
            <p:cNvSpPr/>
            <p:nvPr/>
          </p:nvSpPr>
          <p:spPr>
            <a:xfrm>
              <a:off x="-1" y="0"/>
              <a:ext cx="1495157" cy="295100"/>
            </a:xfrm>
            <a:prstGeom prst="rect">
              <a:avLst/>
            </a:prstGeom>
            <a:solidFill>
              <a:schemeClr val="accent5"/>
            </a:solidFill>
            <a:ln w="25400" cap="flat">
              <a:solidFill>
                <a:srgbClr val="377E90"/>
              </a:solidFill>
              <a:prstDash val="solid"/>
              <a:round/>
            </a:ln>
            <a:effectLst/>
          </p:spPr>
          <p:txBody>
            <a:bodyPr wrap="square" lIns="45718" tIns="45718" rIns="45718" bIns="45718" numCol="1" anchor="ctr">
              <a:noAutofit/>
            </a:bodyPr>
            <a:lstStyle/>
            <a:p>
              <a:pPr algn="ctr">
                <a:defRPr sz="1300">
                  <a:solidFill>
                    <a:srgbClr val="FFFFFF"/>
                  </a:solidFill>
                  <a:latin typeface="+mn-lt"/>
                  <a:ea typeface="+mn-ea"/>
                  <a:cs typeface="+mn-cs"/>
                  <a:sym typeface="Calibri"/>
                </a:defRPr>
              </a:pPr>
              <a:endParaRPr/>
            </a:p>
          </p:txBody>
        </p:sp>
        <p:sp>
          <p:nvSpPr>
            <p:cNvPr id="857" name="SĂNĂTATE MINTALĂ"/>
            <p:cNvSpPr txBox="1"/>
            <p:nvPr/>
          </p:nvSpPr>
          <p:spPr>
            <a:xfrm>
              <a:off x="-1" y="6580"/>
              <a:ext cx="1495157" cy="2819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300">
                  <a:solidFill>
                    <a:srgbClr val="FFFFFF"/>
                  </a:solidFill>
                  <a:latin typeface="+mn-lt"/>
                  <a:ea typeface="+mn-ea"/>
                  <a:cs typeface="+mn-cs"/>
                  <a:sym typeface="Calibri"/>
                </a:defRPr>
              </a:lvl1pPr>
            </a:lstStyle>
            <a:p>
              <a:r>
                <a:t>SĂNĂTATE MINTALĂ</a:t>
              </a:r>
            </a:p>
          </p:txBody>
        </p:sp>
      </p:grpSp>
      <p:grpSp>
        <p:nvGrpSpPr>
          <p:cNvPr id="861" name="Rectangle 5"/>
          <p:cNvGrpSpPr/>
          <p:nvPr/>
        </p:nvGrpSpPr>
        <p:grpSpPr>
          <a:xfrm>
            <a:off x="4644005" y="1146629"/>
            <a:ext cx="1368157" cy="294636"/>
            <a:chOff x="-1" y="-1"/>
            <a:chExt cx="1368156" cy="294635"/>
          </a:xfrm>
        </p:grpSpPr>
        <p:sp>
          <p:nvSpPr>
            <p:cNvPr id="859" name="Rectangle"/>
            <p:cNvSpPr/>
            <p:nvPr/>
          </p:nvSpPr>
          <p:spPr>
            <a:xfrm>
              <a:off x="-2" y="12304"/>
              <a:ext cx="1368157" cy="270035"/>
            </a:xfrm>
            <a:prstGeom prst="rect">
              <a:avLst/>
            </a:prstGeom>
            <a:solidFill>
              <a:schemeClr val="accent3"/>
            </a:solidFill>
            <a:ln w="25400" cap="flat">
              <a:solidFill>
                <a:srgbClr val="718841"/>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60" name="SOCIAL"/>
            <p:cNvSpPr txBox="1"/>
            <p:nvPr/>
          </p:nvSpPr>
          <p:spPr>
            <a:xfrm>
              <a:off x="-2"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SOCIAL</a:t>
              </a:r>
            </a:p>
          </p:txBody>
        </p:sp>
      </p:grpSp>
      <p:grpSp>
        <p:nvGrpSpPr>
          <p:cNvPr id="864" name="Rectangle 6"/>
          <p:cNvGrpSpPr/>
          <p:nvPr/>
        </p:nvGrpSpPr>
        <p:grpSpPr>
          <a:xfrm>
            <a:off x="6084167" y="1146629"/>
            <a:ext cx="1368157" cy="294636"/>
            <a:chOff x="0" y="-1"/>
            <a:chExt cx="1368156" cy="294635"/>
          </a:xfrm>
        </p:grpSpPr>
        <p:sp>
          <p:nvSpPr>
            <p:cNvPr id="862" name="Rectangle"/>
            <p:cNvSpPr/>
            <p:nvPr/>
          </p:nvSpPr>
          <p:spPr>
            <a:xfrm>
              <a:off x="-1" y="12304"/>
              <a:ext cx="1368157" cy="270035"/>
            </a:xfrm>
            <a:prstGeom prst="rect">
              <a:avLst/>
            </a:prstGeom>
            <a:solidFill>
              <a:schemeClr val="accent4"/>
            </a:solidFill>
            <a:ln w="25400" cap="flat">
              <a:solidFill>
                <a:srgbClr val="5D4976"/>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63" name="JUDICIAR"/>
            <p:cNvSpPr txBox="1"/>
            <p:nvPr/>
          </p:nvSpPr>
          <p:spPr>
            <a:xfrm>
              <a:off x="-1"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JUDICIAR</a:t>
              </a:r>
            </a:p>
          </p:txBody>
        </p:sp>
      </p:grpSp>
      <p:grpSp>
        <p:nvGrpSpPr>
          <p:cNvPr id="867" name="Rectangle 7"/>
          <p:cNvGrpSpPr/>
          <p:nvPr/>
        </p:nvGrpSpPr>
        <p:grpSpPr>
          <a:xfrm>
            <a:off x="7524327" y="1146629"/>
            <a:ext cx="1368157" cy="294636"/>
            <a:chOff x="0" y="-1"/>
            <a:chExt cx="1368156" cy="294635"/>
          </a:xfrm>
        </p:grpSpPr>
        <p:sp>
          <p:nvSpPr>
            <p:cNvPr id="865" name="Rectangle"/>
            <p:cNvSpPr/>
            <p:nvPr/>
          </p:nvSpPr>
          <p:spPr>
            <a:xfrm>
              <a:off x="-1" y="12304"/>
              <a:ext cx="1368157" cy="2700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66" name="POLIȚIE"/>
            <p:cNvSpPr txBox="1"/>
            <p:nvPr/>
          </p:nvSpPr>
          <p:spPr>
            <a:xfrm>
              <a:off x="-1"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POLIȚIE</a:t>
              </a:r>
            </a:p>
          </p:txBody>
        </p:sp>
      </p:grpSp>
      <p:grpSp>
        <p:nvGrpSpPr>
          <p:cNvPr id="870" name="Rectangle 8"/>
          <p:cNvGrpSpPr/>
          <p:nvPr/>
        </p:nvGrpSpPr>
        <p:grpSpPr>
          <a:xfrm>
            <a:off x="69525" y="1146629"/>
            <a:ext cx="1368157" cy="294636"/>
            <a:chOff x="-1" y="-1"/>
            <a:chExt cx="1368156" cy="294635"/>
          </a:xfrm>
        </p:grpSpPr>
        <p:sp>
          <p:nvSpPr>
            <p:cNvPr id="868" name="Rectangle"/>
            <p:cNvSpPr/>
            <p:nvPr/>
          </p:nvSpPr>
          <p:spPr>
            <a:xfrm>
              <a:off x="-2" y="12304"/>
              <a:ext cx="1368157" cy="270035"/>
            </a:xfrm>
            <a:prstGeom prst="rect">
              <a:avLst/>
            </a:prstGeom>
            <a:solidFill>
              <a:schemeClr val="accent6"/>
            </a:solidFill>
            <a:ln w="25400" cap="flat">
              <a:solidFill>
                <a:srgbClr val="B46D33"/>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69" name="EDUCATIE"/>
            <p:cNvSpPr txBox="1"/>
            <p:nvPr/>
          </p:nvSpPr>
          <p:spPr>
            <a:xfrm>
              <a:off x="-2" y="-2"/>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EDUCATIE</a:t>
              </a:r>
            </a:p>
          </p:txBody>
        </p:sp>
      </p:grpSp>
      <p:sp>
        <p:nvSpPr>
          <p:cNvPr id="871" name="TextBox 32"/>
          <p:cNvSpPr txBox="1"/>
          <p:nvPr/>
        </p:nvSpPr>
        <p:spPr>
          <a:xfrm>
            <a:off x="2339750" y="2287347"/>
            <a:ext cx="4824541" cy="497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800" b="1">
                <a:latin typeface="+mn-lt"/>
                <a:ea typeface="+mn-ea"/>
                <a:cs typeface="+mn-cs"/>
                <a:sym typeface="Calibri"/>
              </a:defRPr>
            </a:lvl1pPr>
          </a:lstStyle>
          <a:p>
            <a:r>
              <a:t>SETUL MINIMAL DE DATE</a:t>
            </a:r>
          </a:p>
        </p:txBody>
      </p:sp>
      <p:sp>
        <p:nvSpPr>
          <p:cNvPr id="872" name="Straight Arrow Connector 34"/>
          <p:cNvSpPr/>
          <p:nvPr/>
        </p:nvSpPr>
        <p:spPr>
          <a:xfrm>
            <a:off x="1228521" y="1441509"/>
            <a:ext cx="2722348" cy="845839"/>
          </a:xfrm>
          <a:prstGeom prst="line">
            <a:avLst/>
          </a:prstGeom>
          <a:ln>
            <a:solidFill>
              <a:srgbClr val="4A7EBB"/>
            </a:solidFill>
            <a:tailEnd type="triangle"/>
          </a:ln>
        </p:spPr>
        <p:txBody>
          <a:bodyPr lIns="45718" tIns="45718" rIns="45718" bIns="45718"/>
          <a:lstStyle/>
          <a:p>
            <a:endParaRPr/>
          </a:p>
        </p:txBody>
      </p:sp>
      <p:sp>
        <p:nvSpPr>
          <p:cNvPr id="873" name="Straight Arrow Connector 35"/>
          <p:cNvSpPr/>
          <p:nvPr/>
        </p:nvSpPr>
        <p:spPr>
          <a:xfrm>
            <a:off x="2609538" y="1441509"/>
            <a:ext cx="1655338" cy="845839"/>
          </a:xfrm>
          <a:prstGeom prst="line">
            <a:avLst/>
          </a:prstGeom>
          <a:ln>
            <a:solidFill>
              <a:srgbClr val="4A7EBB"/>
            </a:solidFill>
            <a:tailEnd type="triangle"/>
          </a:ln>
        </p:spPr>
        <p:txBody>
          <a:bodyPr lIns="45718" tIns="45718" rIns="45718" bIns="45718"/>
          <a:lstStyle/>
          <a:p>
            <a:endParaRPr/>
          </a:p>
        </p:txBody>
      </p:sp>
      <p:sp>
        <p:nvSpPr>
          <p:cNvPr id="874" name="Straight Arrow Connector 38"/>
          <p:cNvSpPr/>
          <p:nvPr/>
        </p:nvSpPr>
        <p:spPr>
          <a:xfrm>
            <a:off x="4017286" y="1552247"/>
            <a:ext cx="548876" cy="735102"/>
          </a:xfrm>
          <a:prstGeom prst="line">
            <a:avLst/>
          </a:prstGeom>
          <a:ln>
            <a:solidFill>
              <a:srgbClr val="4A7EBB"/>
            </a:solidFill>
            <a:tailEnd type="triangle"/>
          </a:ln>
        </p:spPr>
        <p:txBody>
          <a:bodyPr lIns="45718" tIns="45718" rIns="45718" bIns="45718"/>
          <a:lstStyle/>
          <a:p>
            <a:endParaRPr/>
          </a:p>
        </p:txBody>
      </p:sp>
      <p:sp>
        <p:nvSpPr>
          <p:cNvPr id="875" name="Straight Arrow Connector 41"/>
          <p:cNvSpPr/>
          <p:nvPr/>
        </p:nvSpPr>
        <p:spPr>
          <a:xfrm flipH="1">
            <a:off x="4867442" y="1441509"/>
            <a:ext cx="392220" cy="845839"/>
          </a:xfrm>
          <a:prstGeom prst="line">
            <a:avLst/>
          </a:prstGeom>
          <a:ln>
            <a:solidFill>
              <a:srgbClr val="4A7EBB"/>
            </a:solidFill>
            <a:tailEnd type="triangle"/>
          </a:ln>
        </p:spPr>
        <p:txBody>
          <a:bodyPr lIns="45718" tIns="45718" rIns="45718" bIns="45718"/>
          <a:lstStyle/>
          <a:p>
            <a:endParaRPr/>
          </a:p>
        </p:txBody>
      </p:sp>
      <p:sp>
        <p:nvSpPr>
          <p:cNvPr id="876" name="Straight Arrow Connector 44"/>
          <p:cNvSpPr/>
          <p:nvPr/>
        </p:nvSpPr>
        <p:spPr>
          <a:xfrm flipH="1">
            <a:off x="5156005" y="1441509"/>
            <a:ext cx="1372760" cy="845839"/>
          </a:xfrm>
          <a:prstGeom prst="line">
            <a:avLst/>
          </a:prstGeom>
          <a:ln>
            <a:solidFill>
              <a:srgbClr val="4A7EBB"/>
            </a:solidFill>
            <a:tailEnd type="triangle"/>
          </a:ln>
        </p:spPr>
        <p:txBody>
          <a:bodyPr lIns="45718" tIns="45718" rIns="45718" bIns="45718"/>
          <a:lstStyle/>
          <a:p>
            <a:endParaRPr/>
          </a:p>
        </p:txBody>
      </p:sp>
      <p:sp>
        <p:nvSpPr>
          <p:cNvPr id="877" name="Straight Arrow Connector 48"/>
          <p:cNvSpPr/>
          <p:nvPr/>
        </p:nvSpPr>
        <p:spPr>
          <a:xfrm flipH="1">
            <a:off x="5444566" y="1441509"/>
            <a:ext cx="2353302" cy="845839"/>
          </a:xfrm>
          <a:prstGeom prst="line">
            <a:avLst/>
          </a:prstGeom>
          <a:ln>
            <a:solidFill>
              <a:srgbClr val="4A7EBB"/>
            </a:solidFill>
            <a:tailEnd type="triangle"/>
          </a:ln>
        </p:spPr>
        <p:txBody>
          <a:bodyPr lIns="45718" tIns="45718" rIns="45718" bIns="45718"/>
          <a:lstStyle/>
          <a:p>
            <a:endParaRPr/>
          </a:p>
        </p:txBody>
      </p:sp>
      <p:sp>
        <p:nvSpPr>
          <p:cNvPr id="878" name="TextBox 71"/>
          <p:cNvSpPr txBox="1"/>
          <p:nvPr/>
        </p:nvSpPr>
        <p:spPr>
          <a:xfrm>
            <a:off x="1839461" y="3243627"/>
            <a:ext cx="7164293" cy="3581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b="1">
                <a:latin typeface="+mn-lt"/>
                <a:ea typeface="+mn-ea"/>
                <a:cs typeface="+mn-cs"/>
                <a:sym typeface="Calibri"/>
              </a:defRPr>
            </a:pPr>
            <a:r>
              <a:t>   SCOP:</a:t>
            </a:r>
            <a:r>
              <a:rPr b="0"/>
              <a:t>  să asigure informații comprehensive, fiabile și comparabile </a:t>
            </a:r>
          </a:p>
        </p:txBody>
      </p:sp>
      <p:pic>
        <p:nvPicPr>
          <p:cNvPr id="879" name="Picture 2" descr="Picture 2"/>
          <p:cNvPicPr>
            <a:picLocks noChangeAspect="1"/>
          </p:cNvPicPr>
          <p:nvPr/>
        </p:nvPicPr>
        <p:blipFill>
          <a:blip r:embed="rId3">
            <a:extLst/>
          </a:blip>
          <a:stretch>
            <a:fillRect/>
          </a:stretch>
        </p:blipFill>
        <p:spPr>
          <a:xfrm>
            <a:off x="-252536" y="3363845"/>
            <a:ext cx="2895601" cy="1419692"/>
          </a:xfrm>
          <a:prstGeom prst="rect">
            <a:avLst/>
          </a:prstGeom>
          <a:ln w="12700">
            <a:miter lim="400000"/>
          </a:ln>
        </p:spPr>
      </p:pic>
      <p:sp>
        <p:nvSpPr>
          <p:cNvPr id="880" name="TextBox 17"/>
          <p:cNvSpPr txBox="1"/>
          <p:nvPr/>
        </p:nvSpPr>
        <p:spPr>
          <a:xfrm>
            <a:off x="2555776" y="3603676"/>
            <a:ext cx="6378908" cy="8915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just">
              <a:defRPr>
                <a:latin typeface="+mn-lt"/>
                <a:ea typeface="+mn-ea"/>
                <a:cs typeface="+mn-cs"/>
                <a:sym typeface="Calibri"/>
              </a:defRPr>
            </a:lvl1pPr>
          </a:lstStyle>
          <a:p>
            <a:r>
              <a:t>bazate pe caz privind copii (suspectați ca fiind) victims ale abuzului și neglijării care au beneficial de servicii sociale, de sănătate, educaționale, judiciare la nivel național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 name="TextBox 71"/>
          <p:cNvSpPr txBox="1"/>
          <p:nvPr/>
        </p:nvSpPr>
        <p:spPr>
          <a:xfrm>
            <a:off x="251519" y="2789015"/>
            <a:ext cx="8712970" cy="23647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3200" b="1" i="1">
                <a:latin typeface="+mn-lt"/>
                <a:ea typeface="+mn-ea"/>
                <a:cs typeface="+mn-cs"/>
                <a:sym typeface="Calibri"/>
              </a:defRPr>
            </a:pPr>
            <a:r>
              <a:t>	  condiție principală</a:t>
            </a:r>
            <a:endParaRPr>
              <a:solidFill>
                <a:srgbClr val="E46C0A"/>
              </a:solidFill>
            </a:endParaRPr>
          </a:p>
          <a:p>
            <a:pPr>
              <a:defRPr sz="3200" b="1" i="1">
                <a:solidFill>
                  <a:srgbClr val="E46C0A"/>
                </a:solidFill>
                <a:latin typeface="+mn-lt"/>
                <a:ea typeface="+mn-ea"/>
                <a:cs typeface="+mn-cs"/>
                <a:sym typeface="Calibri"/>
              </a:defRPr>
            </a:pPr>
            <a:endParaRPr/>
          </a:p>
          <a:p>
            <a:pPr>
              <a:defRPr sz="3000" b="1" i="1">
                <a:solidFill>
                  <a:srgbClr val="E46C0A"/>
                </a:solidFill>
                <a:latin typeface="+mn-lt"/>
                <a:ea typeface="+mn-ea"/>
                <a:cs typeface="+mn-cs"/>
                <a:sym typeface="Calibri"/>
              </a:defRPr>
            </a:pPr>
            <a:r>
              <a:t>ANGAJAMENT</a:t>
            </a:r>
            <a:r>
              <a:rPr>
                <a:solidFill>
                  <a:srgbClr val="000000"/>
                </a:solidFill>
              </a:rPr>
              <a:t> pentru utilizarea SMD CAN din partea tuturor sectoarelor, serviciilor și </a:t>
            </a:r>
            <a:r>
              <a:t>profesioniștilor</a:t>
            </a:r>
          </a:p>
        </p:txBody>
      </p:sp>
      <p:pic>
        <p:nvPicPr>
          <p:cNvPr id="885" name="Picture 2" descr="Picture 2"/>
          <p:cNvPicPr>
            <a:picLocks noChangeAspect="1"/>
          </p:cNvPicPr>
          <p:nvPr/>
        </p:nvPicPr>
        <p:blipFill>
          <a:blip r:embed="rId3">
            <a:extLst/>
          </a:blip>
          <a:stretch>
            <a:fillRect/>
          </a:stretch>
        </p:blipFill>
        <p:spPr>
          <a:xfrm>
            <a:off x="0" y="2427733"/>
            <a:ext cx="1403650" cy="1422532"/>
          </a:xfrm>
          <a:prstGeom prst="rect">
            <a:avLst/>
          </a:prstGeom>
          <a:ln w="12700">
            <a:miter lim="400000"/>
          </a:ln>
        </p:spPr>
      </p:pic>
      <p:sp>
        <p:nvSpPr>
          <p:cNvPr id="886" name="Title 22"/>
          <p:cNvSpPr txBox="1">
            <a:spLocks noGrp="1"/>
          </p:cNvSpPr>
          <p:nvPr>
            <p:ph type="title"/>
          </p:nvPr>
        </p:nvSpPr>
        <p:spPr>
          <a:xfrm>
            <a:off x="457200" y="205978"/>
            <a:ext cx="8229600" cy="857251"/>
          </a:xfrm>
          <a:prstGeom prst="rect">
            <a:avLst/>
          </a:prstGeom>
        </p:spPr>
        <p:txBody>
          <a:bodyPr/>
          <a:lstStyle/>
          <a:p>
            <a:pPr defTabSz="795527">
              <a:defRPr sz="2400" b="1"/>
            </a:pPr>
            <a:r>
              <a:t>SMD-CAN: toate sectoarele relevante &amp; toți operatorii </a:t>
            </a:r>
            <a:br/>
            <a:r>
              <a:rPr>
                <a:solidFill>
                  <a:schemeClr val="accent1"/>
                </a:solidFill>
              </a:rPr>
              <a:t>pot contribui cu informatii la aceeași bază de date  </a:t>
            </a:r>
          </a:p>
        </p:txBody>
      </p:sp>
      <p:grpSp>
        <p:nvGrpSpPr>
          <p:cNvPr id="889" name="Rectangle 3"/>
          <p:cNvGrpSpPr/>
          <p:nvPr/>
        </p:nvGrpSpPr>
        <p:grpSpPr>
          <a:xfrm>
            <a:off x="1636687" y="1146630"/>
            <a:ext cx="1368156" cy="294636"/>
            <a:chOff x="-1" y="0"/>
            <a:chExt cx="1368155" cy="294635"/>
          </a:xfrm>
        </p:grpSpPr>
        <p:sp>
          <p:nvSpPr>
            <p:cNvPr id="887" name="Rectangle"/>
            <p:cNvSpPr/>
            <p:nvPr/>
          </p:nvSpPr>
          <p:spPr>
            <a:xfrm>
              <a:off x="-2" y="12304"/>
              <a:ext cx="1368157" cy="270035"/>
            </a:xfrm>
            <a:prstGeom prst="rect">
              <a:avLst/>
            </a:prstGeom>
            <a:solidFill>
              <a:schemeClr val="accent2"/>
            </a:solidFill>
            <a:ln w="25400" cap="flat">
              <a:solidFill>
                <a:srgbClr val="8C3A38"/>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88" name="SĂNĂTATE"/>
            <p:cNvSpPr txBox="1"/>
            <p:nvPr/>
          </p:nvSpPr>
          <p:spPr>
            <a:xfrm>
              <a:off x="-2" y="-1"/>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SĂNĂTATE</a:t>
              </a:r>
            </a:p>
          </p:txBody>
        </p:sp>
      </p:grpSp>
      <p:grpSp>
        <p:nvGrpSpPr>
          <p:cNvPr id="892" name="Rectangle 4"/>
          <p:cNvGrpSpPr/>
          <p:nvPr/>
        </p:nvGrpSpPr>
        <p:grpSpPr>
          <a:xfrm>
            <a:off x="3076848" y="1146400"/>
            <a:ext cx="1495156" cy="295101"/>
            <a:chOff x="0" y="0"/>
            <a:chExt cx="1495155" cy="295099"/>
          </a:xfrm>
        </p:grpSpPr>
        <p:sp>
          <p:nvSpPr>
            <p:cNvPr id="890" name="Rectangle"/>
            <p:cNvSpPr/>
            <p:nvPr/>
          </p:nvSpPr>
          <p:spPr>
            <a:xfrm>
              <a:off x="-1" y="0"/>
              <a:ext cx="1495157" cy="295100"/>
            </a:xfrm>
            <a:prstGeom prst="rect">
              <a:avLst/>
            </a:prstGeom>
            <a:solidFill>
              <a:schemeClr val="accent5"/>
            </a:solidFill>
            <a:ln w="25400" cap="flat">
              <a:solidFill>
                <a:srgbClr val="377E90"/>
              </a:solidFill>
              <a:prstDash val="solid"/>
              <a:round/>
            </a:ln>
            <a:effectLst/>
          </p:spPr>
          <p:txBody>
            <a:bodyPr wrap="square" lIns="45718" tIns="45718" rIns="45718" bIns="45718" numCol="1" anchor="ctr">
              <a:noAutofit/>
            </a:bodyPr>
            <a:lstStyle/>
            <a:p>
              <a:pPr algn="ctr">
                <a:defRPr sz="1300">
                  <a:solidFill>
                    <a:srgbClr val="FFFFFF"/>
                  </a:solidFill>
                  <a:latin typeface="+mn-lt"/>
                  <a:ea typeface="+mn-ea"/>
                  <a:cs typeface="+mn-cs"/>
                  <a:sym typeface="Calibri"/>
                </a:defRPr>
              </a:pPr>
              <a:endParaRPr/>
            </a:p>
          </p:txBody>
        </p:sp>
        <p:sp>
          <p:nvSpPr>
            <p:cNvPr id="891" name="SĂNĂTATE MINTALĂ"/>
            <p:cNvSpPr txBox="1"/>
            <p:nvPr/>
          </p:nvSpPr>
          <p:spPr>
            <a:xfrm>
              <a:off x="-1" y="6580"/>
              <a:ext cx="1495157" cy="2819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300">
                  <a:solidFill>
                    <a:srgbClr val="FFFFFF"/>
                  </a:solidFill>
                  <a:latin typeface="+mn-lt"/>
                  <a:ea typeface="+mn-ea"/>
                  <a:cs typeface="+mn-cs"/>
                  <a:sym typeface="Calibri"/>
                </a:defRPr>
              </a:lvl1pPr>
            </a:lstStyle>
            <a:p>
              <a:r>
                <a:t>SĂNĂTATE MINTALĂ</a:t>
              </a:r>
            </a:p>
          </p:txBody>
        </p:sp>
      </p:grpSp>
      <p:grpSp>
        <p:nvGrpSpPr>
          <p:cNvPr id="895" name="Rectangle 5"/>
          <p:cNvGrpSpPr/>
          <p:nvPr/>
        </p:nvGrpSpPr>
        <p:grpSpPr>
          <a:xfrm>
            <a:off x="4644005" y="1146630"/>
            <a:ext cx="1368157" cy="294636"/>
            <a:chOff x="-1" y="0"/>
            <a:chExt cx="1368156" cy="294635"/>
          </a:xfrm>
        </p:grpSpPr>
        <p:sp>
          <p:nvSpPr>
            <p:cNvPr id="893" name="Rectangle"/>
            <p:cNvSpPr/>
            <p:nvPr/>
          </p:nvSpPr>
          <p:spPr>
            <a:xfrm>
              <a:off x="-2" y="12304"/>
              <a:ext cx="1368157" cy="270035"/>
            </a:xfrm>
            <a:prstGeom prst="rect">
              <a:avLst/>
            </a:prstGeom>
            <a:solidFill>
              <a:schemeClr val="accent3"/>
            </a:solidFill>
            <a:ln w="25400" cap="flat">
              <a:solidFill>
                <a:srgbClr val="718841"/>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94" name="SOCIAL"/>
            <p:cNvSpPr txBox="1"/>
            <p:nvPr/>
          </p:nvSpPr>
          <p:spPr>
            <a:xfrm>
              <a:off x="-2" y="-1"/>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SOCIAL</a:t>
              </a:r>
            </a:p>
          </p:txBody>
        </p:sp>
      </p:grpSp>
      <p:grpSp>
        <p:nvGrpSpPr>
          <p:cNvPr id="898" name="Rectangle 6"/>
          <p:cNvGrpSpPr/>
          <p:nvPr/>
        </p:nvGrpSpPr>
        <p:grpSpPr>
          <a:xfrm>
            <a:off x="6084167" y="1146630"/>
            <a:ext cx="1368157" cy="294636"/>
            <a:chOff x="0" y="0"/>
            <a:chExt cx="1368156" cy="294635"/>
          </a:xfrm>
        </p:grpSpPr>
        <p:sp>
          <p:nvSpPr>
            <p:cNvPr id="896" name="Rectangle"/>
            <p:cNvSpPr/>
            <p:nvPr/>
          </p:nvSpPr>
          <p:spPr>
            <a:xfrm>
              <a:off x="-1" y="12304"/>
              <a:ext cx="1368157" cy="270035"/>
            </a:xfrm>
            <a:prstGeom prst="rect">
              <a:avLst/>
            </a:prstGeom>
            <a:solidFill>
              <a:schemeClr val="accent4"/>
            </a:solidFill>
            <a:ln w="25400" cap="flat">
              <a:solidFill>
                <a:srgbClr val="5D4976"/>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897" name="JUDICIAR"/>
            <p:cNvSpPr txBox="1"/>
            <p:nvPr/>
          </p:nvSpPr>
          <p:spPr>
            <a:xfrm>
              <a:off x="-1" y="-1"/>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JUDICIAR</a:t>
              </a:r>
            </a:p>
          </p:txBody>
        </p:sp>
      </p:grpSp>
      <p:grpSp>
        <p:nvGrpSpPr>
          <p:cNvPr id="901" name="Rectangle 7"/>
          <p:cNvGrpSpPr/>
          <p:nvPr/>
        </p:nvGrpSpPr>
        <p:grpSpPr>
          <a:xfrm>
            <a:off x="7524327" y="1146630"/>
            <a:ext cx="1368157" cy="294636"/>
            <a:chOff x="0" y="0"/>
            <a:chExt cx="1368156" cy="294635"/>
          </a:xfrm>
        </p:grpSpPr>
        <p:sp>
          <p:nvSpPr>
            <p:cNvPr id="899" name="Rectangle"/>
            <p:cNvSpPr/>
            <p:nvPr/>
          </p:nvSpPr>
          <p:spPr>
            <a:xfrm>
              <a:off x="-1" y="12304"/>
              <a:ext cx="1368157" cy="270035"/>
            </a:xfrm>
            <a:prstGeom prst="rect">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900" name="POLIȚIE"/>
            <p:cNvSpPr txBox="1"/>
            <p:nvPr/>
          </p:nvSpPr>
          <p:spPr>
            <a:xfrm>
              <a:off x="-1" y="-1"/>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POLIȚIE</a:t>
              </a:r>
            </a:p>
          </p:txBody>
        </p:sp>
      </p:grpSp>
      <p:grpSp>
        <p:nvGrpSpPr>
          <p:cNvPr id="904" name="Rectangle 8"/>
          <p:cNvGrpSpPr/>
          <p:nvPr/>
        </p:nvGrpSpPr>
        <p:grpSpPr>
          <a:xfrm>
            <a:off x="69525" y="1146630"/>
            <a:ext cx="1368157" cy="294636"/>
            <a:chOff x="-1" y="0"/>
            <a:chExt cx="1368156" cy="294635"/>
          </a:xfrm>
        </p:grpSpPr>
        <p:sp>
          <p:nvSpPr>
            <p:cNvPr id="902" name="Rectangle"/>
            <p:cNvSpPr/>
            <p:nvPr/>
          </p:nvSpPr>
          <p:spPr>
            <a:xfrm>
              <a:off x="-2" y="12304"/>
              <a:ext cx="1368157" cy="270035"/>
            </a:xfrm>
            <a:prstGeom prst="rect">
              <a:avLst/>
            </a:prstGeom>
            <a:solidFill>
              <a:schemeClr val="accent6"/>
            </a:solidFill>
            <a:ln w="25400" cap="flat">
              <a:solidFill>
                <a:srgbClr val="B46D33"/>
              </a:solidFill>
              <a:prstDash val="solid"/>
              <a:round/>
            </a:ln>
            <a:effectLst/>
          </p:spPr>
          <p:txBody>
            <a:bodyPr wrap="square" lIns="45718" tIns="45718" rIns="45718" bIns="45718" numCol="1" anchor="ctr">
              <a:noAutofit/>
            </a:bodyPr>
            <a:lstStyle/>
            <a:p>
              <a:pPr algn="ctr">
                <a:defRPr sz="1400">
                  <a:solidFill>
                    <a:srgbClr val="FFFFFF"/>
                  </a:solidFill>
                  <a:latin typeface="+mn-lt"/>
                  <a:ea typeface="+mn-ea"/>
                  <a:cs typeface="+mn-cs"/>
                  <a:sym typeface="Calibri"/>
                </a:defRPr>
              </a:pPr>
              <a:endParaRPr/>
            </a:p>
          </p:txBody>
        </p:sp>
        <p:sp>
          <p:nvSpPr>
            <p:cNvPr id="903" name="EDUCATIE"/>
            <p:cNvSpPr txBox="1"/>
            <p:nvPr/>
          </p:nvSpPr>
          <p:spPr>
            <a:xfrm>
              <a:off x="-2" y="-1"/>
              <a:ext cx="136815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solidFill>
                    <a:srgbClr val="FFFFFF"/>
                  </a:solidFill>
                  <a:latin typeface="+mn-lt"/>
                  <a:ea typeface="+mn-ea"/>
                  <a:cs typeface="+mn-cs"/>
                  <a:sym typeface="Calibri"/>
                </a:defRPr>
              </a:lvl1pPr>
            </a:lstStyle>
            <a:p>
              <a:r>
                <a:t>EDUCATIE</a:t>
              </a:r>
            </a:p>
          </p:txBody>
        </p:sp>
      </p:grpSp>
      <p:sp>
        <p:nvSpPr>
          <p:cNvPr id="905" name="TextBox 32"/>
          <p:cNvSpPr txBox="1"/>
          <p:nvPr/>
        </p:nvSpPr>
        <p:spPr>
          <a:xfrm>
            <a:off x="2339750" y="2287347"/>
            <a:ext cx="4824541" cy="497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800" b="1">
                <a:latin typeface="+mn-lt"/>
                <a:ea typeface="+mn-ea"/>
                <a:cs typeface="+mn-cs"/>
                <a:sym typeface="Calibri"/>
              </a:defRPr>
            </a:lvl1pPr>
          </a:lstStyle>
          <a:p>
            <a:r>
              <a:t>SETUL MINIMAL DE DATE</a:t>
            </a:r>
          </a:p>
        </p:txBody>
      </p:sp>
      <p:sp>
        <p:nvSpPr>
          <p:cNvPr id="906" name="Straight Arrow Connector 34"/>
          <p:cNvSpPr/>
          <p:nvPr/>
        </p:nvSpPr>
        <p:spPr>
          <a:xfrm>
            <a:off x="1228521" y="1441509"/>
            <a:ext cx="2722348" cy="845839"/>
          </a:xfrm>
          <a:prstGeom prst="line">
            <a:avLst/>
          </a:prstGeom>
          <a:ln>
            <a:solidFill>
              <a:srgbClr val="4A7EBB"/>
            </a:solidFill>
            <a:tailEnd type="triangle"/>
          </a:ln>
        </p:spPr>
        <p:txBody>
          <a:bodyPr lIns="45718" tIns="45718" rIns="45718" bIns="45718"/>
          <a:lstStyle/>
          <a:p>
            <a:endParaRPr/>
          </a:p>
        </p:txBody>
      </p:sp>
      <p:sp>
        <p:nvSpPr>
          <p:cNvPr id="907" name="Straight Arrow Connector 35"/>
          <p:cNvSpPr/>
          <p:nvPr/>
        </p:nvSpPr>
        <p:spPr>
          <a:xfrm>
            <a:off x="2609538" y="1441509"/>
            <a:ext cx="1655338" cy="845839"/>
          </a:xfrm>
          <a:prstGeom prst="line">
            <a:avLst/>
          </a:prstGeom>
          <a:ln>
            <a:solidFill>
              <a:srgbClr val="4A7EBB"/>
            </a:solidFill>
            <a:tailEnd type="triangle"/>
          </a:ln>
        </p:spPr>
        <p:txBody>
          <a:bodyPr lIns="45718" tIns="45718" rIns="45718" bIns="45718"/>
          <a:lstStyle/>
          <a:p>
            <a:endParaRPr/>
          </a:p>
        </p:txBody>
      </p:sp>
      <p:sp>
        <p:nvSpPr>
          <p:cNvPr id="908" name="Straight Arrow Connector 38"/>
          <p:cNvSpPr/>
          <p:nvPr/>
        </p:nvSpPr>
        <p:spPr>
          <a:xfrm>
            <a:off x="4017286" y="1552247"/>
            <a:ext cx="548876" cy="735102"/>
          </a:xfrm>
          <a:prstGeom prst="line">
            <a:avLst/>
          </a:prstGeom>
          <a:ln>
            <a:solidFill>
              <a:srgbClr val="4A7EBB"/>
            </a:solidFill>
            <a:tailEnd type="triangle"/>
          </a:ln>
        </p:spPr>
        <p:txBody>
          <a:bodyPr lIns="45718" tIns="45718" rIns="45718" bIns="45718"/>
          <a:lstStyle/>
          <a:p>
            <a:endParaRPr/>
          </a:p>
        </p:txBody>
      </p:sp>
      <p:sp>
        <p:nvSpPr>
          <p:cNvPr id="909" name="Straight Arrow Connector 41"/>
          <p:cNvSpPr/>
          <p:nvPr/>
        </p:nvSpPr>
        <p:spPr>
          <a:xfrm flipH="1">
            <a:off x="4867442" y="1441509"/>
            <a:ext cx="392219" cy="845839"/>
          </a:xfrm>
          <a:prstGeom prst="line">
            <a:avLst/>
          </a:prstGeom>
          <a:ln>
            <a:solidFill>
              <a:srgbClr val="4A7EBB"/>
            </a:solidFill>
            <a:tailEnd type="triangle"/>
          </a:ln>
        </p:spPr>
        <p:txBody>
          <a:bodyPr lIns="45718" tIns="45718" rIns="45718" bIns="45718"/>
          <a:lstStyle/>
          <a:p>
            <a:endParaRPr/>
          </a:p>
        </p:txBody>
      </p:sp>
      <p:sp>
        <p:nvSpPr>
          <p:cNvPr id="910" name="Straight Arrow Connector 44"/>
          <p:cNvSpPr/>
          <p:nvPr/>
        </p:nvSpPr>
        <p:spPr>
          <a:xfrm flipH="1">
            <a:off x="5156005" y="1441509"/>
            <a:ext cx="1372760" cy="845839"/>
          </a:xfrm>
          <a:prstGeom prst="line">
            <a:avLst/>
          </a:prstGeom>
          <a:ln>
            <a:solidFill>
              <a:srgbClr val="4A7EBB"/>
            </a:solidFill>
            <a:tailEnd type="triangle"/>
          </a:ln>
        </p:spPr>
        <p:txBody>
          <a:bodyPr lIns="45718" tIns="45718" rIns="45718" bIns="45718"/>
          <a:lstStyle/>
          <a:p>
            <a:endParaRPr/>
          </a:p>
        </p:txBody>
      </p:sp>
      <p:sp>
        <p:nvSpPr>
          <p:cNvPr id="911" name="Straight Arrow Connector 48"/>
          <p:cNvSpPr/>
          <p:nvPr/>
        </p:nvSpPr>
        <p:spPr>
          <a:xfrm flipH="1">
            <a:off x="5444566" y="1441509"/>
            <a:ext cx="2353302" cy="845839"/>
          </a:xfrm>
          <a:prstGeom prst="line">
            <a:avLst/>
          </a:prstGeom>
          <a:ln>
            <a:solidFill>
              <a:srgbClr val="4A7EBB"/>
            </a:solidFill>
            <a:tailEnd type="triangle"/>
          </a:ln>
        </p:spPr>
        <p:txBody>
          <a:bodyPr lIns="45718" tIns="45718" rIns="45718" bIns="45718"/>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885"/>
                                        </p:tgtEl>
                                        <p:attrNameLst>
                                          <p:attrName>style.visibility</p:attrName>
                                        </p:attrNameLst>
                                      </p:cBhvr>
                                      <p:to>
                                        <p:strVal val="visible"/>
                                      </p:to>
                                    </p:set>
                                    <p:anim calcmode="lin" valueType="num">
                                      <p:cBhvr>
                                        <p:cTn id="7" dur="500" fill="hold"/>
                                        <p:tgtEl>
                                          <p:spTgt spid="885"/>
                                        </p:tgtEl>
                                        <p:attrNameLst>
                                          <p:attrName>ppt_w</p:attrName>
                                        </p:attrNameLst>
                                      </p:cBhvr>
                                      <p:tavLst>
                                        <p:tav tm="0">
                                          <p:val>
                                            <p:fltVal val="0"/>
                                          </p:val>
                                        </p:tav>
                                        <p:tav tm="100000">
                                          <p:val>
                                            <p:strVal val="#ppt_w"/>
                                          </p:val>
                                        </p:tav>
                                      </p:tavLst>
                                    </p:anim>
                                    <p:anim calcmode="lin" valueType="num">
                                      <p:cBhvr>
                                        <p:cTn id="8" dur="500" fill="hold"/>
                                        <p:tgtEl>
                                          <p:spTgt spid="88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2" nodeType="afterEffect">
                                  <p:stCondLst>
                                    <p:cond delay="0"/>
                                  </p:stCondLst>
                                  <p:iterate>
                                    <p:tmAbs val="0"/>
                                  </p:iterate>
                                  <p:childTnLst>
                                    <p:set>
                                      <p:cBhvr>
                                        <p:cTn id="11" fill="hold"/>
                                        <p:tgtEl>
                                          <p:spTgt spid="884"/>
                                        </p:tgtEl>
                                        <p:attrNameLst>
                                          <p:attrName>style.visibility</p:attrName>
                                        </p:attrNameLst>
                                      </p:cBhvr>
                                      <p:to>
                                        <p:strVal val="visible"/>
                                      </p:to>
                                    </p:set>
                                    <p:anim calcmode="lin" valueType="num">
                                      <p:cBhvr>
                                        <p:cTn id="12" dur="500" fill="hold"/>
                                        <p:tgtEl>
                                          <p:spTgt spid="884"/>
                                        </p:tgtEl>
                                        <p:attrNameLst>
                                          <p:attrName>ppt_w</p:attrName>
                                        </p:attrNameLst>
                                      </p:cBhvr>
                                      <p:tavLst>
                                        <p:tav tm="0">
                                          <p:val>
                                            <p:fltVal val="0"/>
                                          </p:val>
                                        </p:tav>
                                        <p:tav tm="100000">
                                          <p:val>
                                            <p:strVal val="#ppt_w"/>
                                          </p:val>
                                        </p:tav>
                                      </p:tavLst>
                                    </p:anim>
                                    <p:anim calcmode="lin" valueType="num">
                                      <p:cBhvr>
                                        <p:cTn id="13" dur="500" fill="hold"/>
                                        <p:tgtEl>
                                          <p:spTgt spid="88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 grpId="2" animBg="1" advAuto="0"/>
      <p:bldP spid="885" grpId="1"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 name="Straight Connector 113"/>
          <p:cNvSpPr/>
          <p:nvPr/>
        </p:nvSpPr>
        <p:spPr>
          <a:xfrm>
            <a:off x="-36513" y="3381840"/>
            <a:ext cx="9180002" cy="3"/>
          </a:xfrm>
          <a:prstGeom prst="line">
            <a:avLst/>
          </a:prstGeom>
          <a:ln>
            <a:solidFill>
              <a:srgbClr val="4A7EBB"/>
            </a:solidFill>
          </a:ln>
        </p:spPr>
        <p:txBody>
          <a:bodyPr lIns="45718" tIns="45718" rIns="45718" bIns="45718"/>
          <a:lstStyle/>
          <a:p>
            <a:endParaRPr/>
          </a:p>
        </p:txBody>
      </p:sp>
      <p:pic>
        <p:nvPicPr>
          <p:cNvPr id="916" name="Picture 2" descr="Picture 2"/>
          <p:cNvPicPr>
            <a:picLocks noChangeAspect="1"/>
          </p:cNvPicPr>
          <p:nvPr/>
        </p:nvPicPr>
        <p:blipFill>
          <a:blip r:embed="rId3">
            <a:extLst/>
          </a:blip>
          <a:stretch>
            <a:fillRect/>
          </a:stretch>
        </p:blipFill>
        <p:spPr>
          <a:xfrm>
            <a:off x="-324544" y="1923675"/>
            <a:ext cx="2160242" cy="1620184"/>
          </a:xfrm>
          <a:prstGeom prst="rect">
            <a:avLst/>
          </a:prstGeom>
          <a:ln w="12700">
            <a:miter lim="400000"/>
          </a:ln>
        </p:spPr>
      </p:pic>
      <p:pic>
        <p:nvPicPr>
          <p:cNvPr id="917" name="Picture 2" descr="Picture 2"/>
          <p:cNvPicPr>
            <a:picLocks noChangeAspect="1"/>
          </p:cNvPicPr>
          <p:nvPr/>
        </p:nvPicPr>
        <p:blipFill>
          <a:blip r:embed="rId3">
            <a:extLst/>
          </a:blip>
          <a:stretch>
            <a:fillRect/>
          </a:stretch>
        </p:blipFill>
        <p:spPr>
          <a:xfrm>
            <a:off x="323527" y="843558"/>
            <a:ext cx="2160242" cy="1620180"/>
          </a:xfrm>
          <a:prstGeom prst="rect">
            <a:avLst/>
          </a:prstGeom>
          <a:ln w="12700">
            <a:miter lim="400000"/>
          </a:ln>
        </p:spPr>
      </p:pic>
      <p:pic>
        <p:nvPicPr>
          <p:cNvPr id="918" name="Picture 2" descr="Picture 2"/>
          <p:cNvPicPr>
            <a:picLocks noChangeAspect="1"/>
          </p:cNvPicPr>
          <p:nvPr/>
        </p:nvPicPr>
        <p:blipFill>
          <a:blip r:embed="rId3">
            <a:extLst/>
          </a:blip>
          <a:stretch>
            <a:fillRect/>
          </a:stretch>
        </p:blipFill>
        <p:spPr>
          <a:xfrm>
            <a:off x="1547662" y="-182556"/>
            <a:ext cx="2160243" cy="1620180"/>
          </a:xfrm>
          <a:prstGeom prst="rect">
            <a:avLst/>
          </a:prstGeom>
          <a:ln w="12700">
            <a:miter lim="400000"/>
          </a:ln>
        </p:spPr>
      </p:pic>
      <p:pic>
        <p:nvPicPr>
          <p:cNvPr id="919" name="Picture 2" descr="Picture 2"/>
          <p:cNvPicPr>
            <a:picLocks noChangeAspect="1"/>
          </p:cNvPicPr>
          <p:nvPr/>
        </p:nvPicPr>
        <p:blipFill>
          <a:blip r:embed="rId3">
            <a:extLst/>
          </a:blip>
          <a:stretch>
            <a:fillRect/>
          </a:stretch>
        </p:blipFill>
        <p:spPr>
          <a:xfrm>
            <a:off x="3491879" y="-236562"/>
            <a:ext cx="2160243" cy="1620180"/>
          </a:xfrm>
          <a:prstGeom prst="rect">
            <a:avLst/>
          </a:prstGeom>
          <a:ln w="12700">
            <a:miter lim="400000"/>
          </a:ln>
        </p:spPr>
      </p:pic>
      <p:pic>
        <p:nvPicPr>
          <p:cNvPr id="920" name="Picture 2" descr="Picture 2"/>
          <p:cNvPicPr>
            <a:picLocks noChangeAspect="1"/>
          </p:cNvPicPr>
          <p:nvPr/>
        </p:nvPicPr>
        <p:blipFill>
          <a:blip r:embed="rId3">
            <a:extLst/>
          </a:blip>
          <a:stretch>
            <a:fillRect/>
          </a:stretch>
        </p:blipFill>
        <p:spPr>
          <a:xfrm>
            <a:off x="5508104" y="0"/>
            <a:ext cx="2160243" cy="1620180"/>
          </a:xfrm>
          <a:prstGeom prst="rect">
            <a:avLst/>
          </a:prstGeom>
          <a:ln w="12700">
            <a:miter lim="400000"/>
          </a:ln>
        </p:spPr>
      </p:pic>
      <p:pic>
        <p:nvPicPr>
          <p:cNvPr id="921" name="Picture 2" descr="Picture 2"/>
          <p:cNvPicPr>
            <a:picLocks noChangeAspect="1"/>
          </p:cNvPicPr>
          <p:nvPr/>
        </p:nvPicPr>
        <p:blipFill>
          <a:blip r:embed="rId3">
            <a:extLst/>
          </a:blip>
          <a:stretch>
            <a:fillRect/>
          </a:stretch>
        </p:blipFill>
        <p:spPr>
          <a:xfrm>
            <a:off x="7236296" y="681539"/>
            <a:ext cx="2160243" cy="1620183"/>
          </a:xfrm>
          <a:prstGeom prst="rect">
            <a:avLst/>
          </a:prstGeom>
          <a:ln w="12700">
            <a:miter lim="400000"/>
          </a:ln>
        </p:spPr>
      </p:pic>
      <p:grpSp>
        <p:nvGrpSpPr>
          <p:cNvPr id="924" name="Round Same Side Corner Rectangle 26"/>
          <p:cNvGrpSpPr/>
          <p:nvPr/>
        </p:nvGrpSpPr>
        <p:grpSpPr>
          <a:xfrm>
            <a:off x="63962" y="2433522"/>
            <a:ext cx="1368154" cy="332736"/>
            <a:chOff x="0" y="0"/>
            <a:chExt cx="1368153" cy="332735"/>
          </a:xfrm>
        </p:grpSpPr>
        <p:sp>
          <p:nvSpPr>
            <p:cNvPr id="922" name="Shape"/>
            <p:cNvSpPr/>
            <p:nvPr/>
          </p:nvSpPr>
          <p:spPr>
            <a:xfrm>
              <a:off x="0" y="66787"/>
              <a:ext cx="1368155" cy="189898"/>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923" name="spital"/>
            <p:cNvSpPr txBox="1"/>
            <p:nvPr/>
          </p:nvSpPr>
          <p:spPr>
            <a:xfrm>
              <a:off x="9269" y="-1"/>
              <a:ext cx="134961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spital</a:t>
              </a:r>
            </a:p>
          </p:txBody>
        </p:sp>
      </p:grpSp>
      <p:grpSp>
        <p:nvGrpSpPr>
          <p:cNvPr id="927" name="Round Same Side Corner Rectangle 27"/>
          <p:cNvGrpSpPr/>
          <p:nvPr/>
        </p:nvGrpSpPr>
        <p:grpSpPr>
          <a:xfrm>
            <a:off x="698082" y="1342959"/>
            <a:ext cx="1368155" cy="332737"/>
            <a:chOff x="0" y="0"/>
            <a:chExt cx="1368153" cy="332735"/>
          </a:xfrm>
        </p:grpSpPr>
        <p:sp>
          <p:nvSpPr>
            <p:cNvPr id="925" name="Shape"/>
            <p:cNvSpPr/>
            <p:nvPr/>
          </p:nvSpPr>
          <p:spPr>
            <a:xfrm>
              <a:off x="0" y="66787"/>
              <a:ext cx="1368155" cy="189898"/>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926" name="NGO"/>
            <p:cNvSpPr txBox="1"/>
            <p:nvPr/>
          </p:nvSpPr>
          <p:spPr>
            <a:xfrm>
              <a:off x="9269" y="-1"/>
              <a:ext cx="134961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NGO</a:t>
              </a:r>
            </a:p>
          </p:txBody>
        </p:sp>
      </p:grpSp>
      <p:grpSp>
        <p:nvGrpSpPr>
          <p:cNvPr id="930" name="Round Same Side Corner Rectangle 28"/>
          <p:cNvGrpSpPr/>
          <p:nvPr/>
        </p:nvGrpSpPr>
        <p:grpSpPr>
          <a:xfrm>
            <a:off x="1907701" y="316845"/>
            <a:ext cx="1368159" cy="332736"/>
            <a:chOff x="0" y="0"/>
            <a:chExt cx="1368157" cy="332735"/>
          </a:xfrm>
        </p:grpSpPr>
        <p:sp>
          <p:nvSpPr>
            <p:cNvPr id="928" name="Shape"/>
            <p:cNvSpPr/>
            <p:nvPr/>
          </p:nvSpPr>
          <p:spPr>
            <a:xfrm>
              <a:off x="-1" y="66787"/>
              <a:ext cx="1368159" cy="189899"/>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929" name="poliție"/>
            <p:cNvSpPr txBox="1"/>
            <p:nvPr/>
          </p:nvSpPr>
          <p:spPr>
            <a:xfrm>
              <a:off x="9269" y="-1"/>
              <a:ext cx="1349619"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poliție</a:t>
              </a:r>
            </a:p>
          </p:txBody>
        </p:sp>
      </p:grpSp>
      <p:grpSp>
        <p:nvGrpSpPr>
          <p:cNvPr id="933" name="Round Same Side Corner Rectangle 29"/>
          <p:cNvGrpSpPr/>
          <p:nvPr/>
        </p:nvGrpSpPr>
        <p:grpSpPr>
          <a:xfrm>
            <a:off x="3880386" y="281887"/>
            <a:ext cx="1368155" cy="294636"/>
            <a:chOff x="0" y="-1"/>
            <a:chExt cx="1368153" cy="294635"/>
          </a:xfrm>
        </p:grpSpPr>
        <p:sp>
          <p:nvSpPr>
            <p:cNvPr id="931" name="Shape"/>
            <p:cNvSpPr/>
            <p:nvPr/>
          </p:nvSpPr>
          <p:spPr>
            <a:xfrm>
              <a:off x="0" y="47737"/>
              <a:ext cx="1368155" cy="189899"/>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932" name="servicii sociale"/>
            <p:cNvSpPr txBox="1"/>
            <p:nvPr/>
          </p:nvSpPr>
          <p:spPr>
            <a:xfrm>
              <a:off x="9269" y="-2"/>
              <a:ext cx="1349616"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servicii sociale</a:t>
              </a:r>
            </a:p>
          </p:txBody>
        </p:sp>
      </p:grpSp>
      <p:grpSp>
        <p:nvGrpSpPr>
          <p:cNvPr id="936" name="Round Same Side Corner Rectangle 30"/>
          <p:cNvGrpSpPr/>
          <p:nvPr/>
        </p:nvGrpSpPr>
        <p:grpSpPr>
          <a:xfrm>
            <a:off x="5897171" y="551917"/>
            <a:ext cx="1368156" cy="294637"/>
            <a:chOff x="0" y="-1"/>
            <a:chExt cx="1368155" cy="294635"/>
          </a:xfrm>
        </p:grpSpPr>
        <p:sp>
          <p:nvSpPr>
            <p:cNvPr id="934" name="Shape"/>
            <p:cNvSpPr/>
            <p:nvPr/>
          </p:nvSpPr>
          <p:spPr>
            <a:xfrm>
              <a:off x="-1" y="47737"/>
              <a:ext cx="1368157" cy="189899"/>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935" name="justiție"/>
            <p:cNvSpPr txBox="1"/>
            <p:nvPr/>
          </p:nvSpPr>
          <p:spPr>
            <a:xfrm>
              <a:off x="9269" y="-2"/>
              <a:ext cx="1349617"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justiție</a:t>
              </a:r>
            </a:p>
          </p:txBody>
        </p:sp>
      </p:grpSp>
      <p:grpSp>
        <p:nvGrpSpPr>
          <p:cNvPr id="939" name="Round Same Side Corner Rectangle 31"/>
          <p:cNvGrpSpPr/>
          <p:nvPr/>
        </p:nvGrpSpPr>
        <p:grpSpPr>
          <a:xfrm>
            <a:off x="7624802" y="1199989"/>
            <a:ext cx="1368155" cy="294637"/>
            <a:chOff x="0" y="-1"/>
            <a:chExt cx="1368153" cy="294635"/>
          </a:xfrm>
        </p:grpSpPr>
        <p:sp>
          <p:nvSpPr>
            <p:cNvPr id="937" name="Shape"/>
            <p:cNvSpPr/>
            <p:nvPr/>
          </p:nvSpPr>
          <p:spPr>
            <a:xfrm>
              <a:off x="0" y="47737"/>
              <a:ext cx="1368155" cy="189899"/>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938" name="școală"/>
            <p:cNvSpPr txBox="1"/>
            <p:nvPr/>
          </p:nvSpPr>
          <p:spPr>
            <a:xfrm>
              <a:off x="9269" y="-2"/>
              <a:ext cx="1349616"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școală</a:t>
              </a:r>
            </a:p>
          </p:txBody>
        </p:sp>
      </p:grpSp>
      <p:pic>
        <p:nvPicPr>
          <p:cNvPr id="940" name="Picture 2" descr="Picture 2"/>
          <p:cNvPicPr>
            <a:picLocks noChangeAspect="1"/>
          </p:cNvPicPr>
          <p:nvPr/>
        </p:nvPicPr>
        <p:blipFill>
          <a:blip r:embed="rId3">
            <a:extLst/>
          </a:blip>
          <a:stretch>
            <a:fillRect/>
          </a:stretch>
        </p:blipFill>
        <p:spPr>
          <a:xfrm>
            <a:off x="7236296" y="1761657"/>
            <a:ext cx="2160243" cy="1620183"/>
          </a:xfrm>
          <a:prstGeom prst="rect">
            <a:avLst/>
          </a:prstGeom>
          <a:ln w="12700">
            <a:miter lim="400000"/>
          </a:ln>
        </p:spPr>
      </p:pic>
      <p:grpSp>
        <p:nvGrpSpPr>
          <p:cNvPr id="943" name="Round Same Side Corner Rectangle 33"/>
          <p:cNvGrpSpPr/>
          <p:nvPr/>
        </p:nvGrpSpPr>
        <p:grpSpPr>
          <a:xfrm>
            <a:off x="7624802" y="2280110"/>
            <a:ext cx="1368155" cy="294637"/>
            <a:chOff x="0" y="-1"/>
            <a:chExt cx="1368153" cy="294635"/>
          </a:xfrm>
        </p:grpSpPr>
        <p:sp>
          <p:nvSpPr>
            <p:cNvPr id="941" name="Shape"/>
            <p:cNvSpPr/>
            <p:nvPr/>
          </p:nvSpPr>
          <p:spPr>
            <a:xfrm>
              <a:off x="0" y="47737"/>
              <a:ext cx="1368155" cy="189899"/>
            </a:xfrm>
            <a:custGeom>
              <a:avLst/>
              <a:gdLst/>
              <a:ahLst/>
              <a:cxnLst>
                <a:cxn ang="0">
                  <a:pos x="wd2" y="hd2"/>
                </a:cxn>
                <a:cxn ang="5400000">
                  <a:pos x="wd2" y="hd2"/>
                </a:cxn>
                <a:cxn ang="10800000">
                  <a:pos x="wd2" y="hd2"/>
                </a:cxn>
                <a:cxn ang="16200000">
                  <a:pos x="wd2" y="hd2"/>
                </a:cxn>
              </a:cxnLst>
              <a:rect l="0" t="0" r="r" b="b"/>
              <a:pathLst>
                <a:path w="21600" h="21600" extrusionOk="0">
                  <a:moveTo>
                    <a:pt x="500" y="0"/>
                  </a:moveTo>
                  <a:lnTo>
                    <a:pt x="21100" y="0"/>
                  </a:lnTo>
                  <a:cubicBezTo>
                    <a:pt x="21376" y="0"/>
                    <a:pt x="21600" y="1612"/>
                    <a:pt x="21600" y="3600"/>
                  </a:cubicBezTo>
                  <a:lnTo>
                    <a:pt x="21600" y="21600"/>
                  </a:lnTo>
                  <a:lnTo>
                    <a:pt x="0" y="21600"/>
                  </a:lnTo>
                  <a:lnTo>
                    <a:pt x="0" y="3600"/>
                  </a:lnTo>
                  <a:cubicBezTo>
                    <a:pt x="0" y="1612"/>
                    <a:pt x="224" y="0"/>
                    <a:pt x="500"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400">
                  <a:latin typeface="+mn-lt"/>
                  <a:ea typeface="+mn-ea"/>
                  <a:cs typeface="+mn-cs"/>
                  <a:sym typeface="Calibri"/>
                </a:defRPr>
              </a:pPr>
              <a:endParaRPr/>
            </a:p>
          </p:txBody>
        </p:sp>
        <p:sp>
          <p:nvSpPr>
            <p:cNvPr id="942" name="spital II"/>
            <p:cNvSpPr txBox="1"/>
            <p:nvPr/>
          </p:nvSpPr>
          <p:spPr>
            <a:xfrm>
              <a:off x="9269" y="-2"/>
              <a:ext cx="1349616" cy="294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400">
                  <a:latin typeface="+mn-lt"/>
                  <a:ea typeface="+mn-ea"/>
                  <a:cs typeface="+mn-cs"/>
                  <a:sym typeface="Calibri"/>
                </a:defRPr>
              </a:lvl1pPr>
            </a:lstStyle>
            <a:p>
              <a:r>
                <a:t>spital II</a:t>
              </a:r>
            </a:p>
          </p:txBody>
        </p:sp>
      </p:grpSp>
      <p:grpSp>
        <p:nvGrpSpPr>
          <p:cNvPr id="946" name="Rounded Rectangle 44"/>
          <p:cNvGrpSpPr/>
          <p:nvPr/>
        </p:nvGrpSpPr>
        <p:grpSpPr>
          <a:xfrm>
            <a:off x="107504" y="87471"/>
            <a:ext cx="1656186" cy="972115"/>
            <a:chOff x="0" y="-1"/>
            <a:chExt cx="1656185" cy="972114"/>
          </a:xfrm>
        </p:grpSpPr>
        <p:sp>
          <p:nvSpPr>
            <p:cNvPr id="944" name="Rounded Rectangle"/>
            <p:cNvSpPr/>
            <p:nvPr/>
          </p:nvSpPr>
          <p:spPr>
            <a:xfrm>
              <a:off x="0" y="-2"/>
              <a:ext cx="1656186" cy="972115"/>
            </a:xfrm>
            <a:prstGeom prst="roundRect">
              <a:avLst>
                <a:gd name="adj" fmla="val 6646"/>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945" name="IMPLEMENTAREA SMD CAN"/>
            <p:cNvSpPr txBox="1"/>
            <p:nvPr/>
          </p:nvSpPr>
          <p:spPr>
            <a:xfrm>
              <a:off x="18921" y="237133"/>
              <a:ext cx="1618343"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defRPr sz="1400" b="1">
                  <a:solidFill>
                    <a:srgbClr val="376092"/>
                  </a:solidFill>
                  <a:latin typeface="+mn-lt"/>
                  <a:ea typeface="+mn-ea"/>
                  <a:cs typeface="+mn-cs"/>
                  <a:sym typeface="Calibri"/>
                </a:defRPr>
              </a:lvl1pPr>
            </a:lstStyle>
            <a:p>
              <a:r>
                <a:t>IMPLEMENTAREA SMD CAN</a:t>
              </a:r>
            </a:p>
          </p:txBody>
        </p:sp>
      </p:grpSp>
      <p:grpSp>
        <p:nvGrpSpPr>
          <p:cNvPr id="949" name="Round Same Side Corner Rectangle 45"/>
          <p:cNvGrpSpPr/>
          <p:nvPr/>
        </p:nvGrpSpPr>
        <p:grpSpPr>
          <a:xfrm>
            <a:off x="3203847" y="2843090"/>
            <a:ext cx="2376271" cy="1438167"/>
            <a:chOff x="0" y="0"/>
            <a:chExt cx="2376270" cy="1438165"/>
          </a:xfrm>
        </p:grpSpPr>
        <p:sp>
          <p:nvSpPr>
            <p:cNvPr id="947" name="Shape"/>
            <p:cNvSpPr/>
            <p:nvPr/>
          </p:nvSpPr>
          <p:spPr>
            <a:xfrm>
              <a:off x="-1" y="-1"/>
              <a:ext cx="2376272" cy="1371744"/>
            </a:xfrm>
            <a:custGeom>
              <a:avLst/>
              <a:gdLst/>
              <a:ahLst/>
              <a:cxnLst>
                <a:cxn ang="0">
                  <a:pos x="wd2" y="hd2"/>
                </a:cxn>
                <a:cxn ang="5400000">
                  <a:pos x="wd2" y="hd2"/>
                </a:cxn>
                <a:cxn ang="10800000">
                  <a:pos x="wd2" y="hd2"/>
                </a:cxn>
                <a:cxn ang="16200000">
                  <a:pos x="wd2" y="hd2"/>
                </a:cxn>
              </a:cxnLst>
              <a:rect l="0" t="0" r="r" b="b"/>
              <a:pathLst>
                <a:path w="21600" h="21600" extrusionOk="0">
                  <a:moveTo>
                    <a:pt x="2078" y="0"/>
                  </a:moveTo>
                  <a:lnTo>
                    <a:pt x="19522" y="0"/>
                  </a:lnTo>
                  <a:cubicBezTo>
                    <a:pt x="20670" y="0"/>
                    <a:pt x="21600" y="1612"/>
                    <a:pt x="21600" y="3600"/>
                  </a:cubicBezTo>
                  <a:lnTo>
                    <a:pt x="21600" y="21600"/>
                  </a:lnTo>
                  <a:lnTo>
                    <a:pt x="0" y="21600"/>
                  </a:lnTo>
                  <a:lnTo>
                    <a:pt x="0" y="3600"/>
                  </a:lnTo>
                  <a:cubicBezTo>
                    <a:pt x="0" y="1612"/>
                    <a:pt x="930" y="0"/>
                    <a:pt x="2078"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948" name="SMD-CAN…"/>
            <p:cNvSpPr txBox="1"/>
            <p:nvPr/>
          </p:nvSpPr>
          <p:spPr>
            <a:xfrm>
              <a:off x="66962" y="529"/>
              <a:ext cx="2242344" cy="14376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lgn="ctr">
                <a:defRPr b="1">
                  <a:latin typeface="+mn-lt"/>
                  <a:ea typeface="+mn-ea"/>
                  <a:cs typeface="+mn-cs"/>
                  <a:sym typeface="Calibri"/>
                </a:defRPr>
              </a:pPr>
              <a:r>
                <a:t>SMD-CAN</a:t>
              </a:r>
            </a:p>
            <a:p>
              <a:pPr algn="ctr">
                <a:defRPr sz="1600">
                  <a:latin typeface="+mn-lt"/>
                  <a:ea typeface="+mn-ea"/>
                  <a:cs typeface="+mn-cs"/>
                  <a:sym typeface="Calibri"/>
                </a:defRPr>
              </a:pPr>
              <a:r>
                <a:t>bază de date unificată</a:t>
              </a:r>
            </a:p>
            <a:p>
              <a:pPr algn="ctr">
                <a:defRPr sz="2000" b="1">
                  <a:latin typeface="+mn-lt"/>
                  <a:ea typeface="+mn-ea"/>
                  <a:cs typeface="+mn-cs"/>
                  <a:sym typeface="Calibri"/>
                </a:defRPr>
              </a:pPr>
              <a:endParaRPr/>
            </a:p>
            <a:p>
              <a:pPr algn="ctr">
                <a:defRPr sz="2000">
                  <a:latin typeface="+mn-lt"/>
                  <a:ea typeface="+mn-ea"/>
                  <a:cs typeface="+mn-cs"/>
                  <a:sym typeface="Calibri"/>
                </a:defRPr>
              </a:pPr>
              <a:r>
                <a:t>m</a:t>
              </a:r>
              <a:r>
                <a:rPr sz="1700"/>
                <a:t>etodologie comună</a:t>
              </a:r>
            </a:p>
            <a:p>
              <a:pPr algn="ctr">
                <a:defRPr sz="1700">
                  <a:latin typeface="+mn-lt"/>
                  <a:ea typeface="+mn-ea"/>
                  <a:cs typeface="+mn-cs"/>
                  <a:sym typeface="Calibri"/>
                </a:defRPr>
              </a:pPr>
              <a:r>
                <a:t>definiții comune</a:t>
              </a:r>
            </a:p>
          </p:txBody>
        </p:sp>
      </p:grpSp>
      <p:sp>
        <p:nvSpPr>
          <p:cNvPr id="950" name="Straight Arrow Connector 48"/>
          <p:cNvSpPr/>
          <p:nvPr/>
        </p:nvSpPr>
        <p:spPr>
          <a:xfrm flipH="1">
            <a:off x="5652120" y="1761657"/>
            <a:ext cx="1944219" cy="1188136"/>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1" name="Straight Arrow Connector 51"/>
          <p:cNvSpPr/>
          <p:nvPr/>
        </p:nvSpPr>
        <p:spPr>
          <a:xfrm flipH="1">
            <a:off x="5724128" y="2625755"/>
            <a:ext cx="1872211" cy="486058"/>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2" name="Straight Arrow Connector 54"/>
          <p:cNvSpPr/>
          <p:nvPr/>
        </p:nvSpPr>
        <p:spPr>
          <a:xfrm flipH="1">
            <a:off x="5148064" y="1275604"/>
            <a:ext cx="1368152" cy="1512171"/>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3" name="Straight Arrow Connector 58"/>
          <p:cNvSpPr/>
          <p:nvPr/>
        </p:nvSpPr>
        <p:spPr>
          <a:xfrm>
            <a:off x="4572000" y="1113588"/>
            <a:ext cx="0" cy="1728194"/>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4" name="Straight Arrow Connector 61"/>
          <p:cNvSpPr/>
          <p:nvPr/>
        </p:nvSpPr>
        <p:spPr>
          <a:xfrm>
            <a:off x="2627782" y="1167594"/>
            <a:ext cx="936108" cy="1620183"/>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5" name="Straight Arrow Connector 64"/>
          <p:cNvSpPr/>
          <p:nvPr/>
        </p:nvSpPr>
        <p:spPr>
          <a:xfrm>
            <a:off x="2123726" y="2193706"/>
            <a:ext cx="1080122" cy="756087"/>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6" name="Straight Arrow Connector 67"/>
          <p:cNvSpPr/>
          <p:nvPr/>
        </p:nvSpPr>
        <p:spPr>
          <a:xfrm>
            <a:off x="1475654" y="3057804"/>
            <a:ext cx="1584179" cy="270033"/>
          </a:xfrm>
          <a:prstGeom prst="line">
            <a:avLst/>
          </a:pr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57" name="Rectangle 77"/>
          <p:cNvSpPr txBox="1"/>
          <p:nvPr/>
        </p:nvSpPr>
        <p:spPr>
          <a:xfrm>
            <a:off x="3722906" y="3324535"/>
            <a:ext cx="388632" cy="447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sp>
        <p:nvSpPr>
          <p:cNvPr id="958" name="Rectangle 78"/>
          <p:cNvSpPr txBox="1"/>
          <p:nvPr/>
        </p:nvSpPr>
        <p:spPr>
          <a:xfrm>
            <a:off x="4355989" y="3324535"/>
            <a:ext cx="388632" cy="447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3"/>
                </a:solidFill>
                <a:effectLst>
                  <a:outerShdw blurRad="50800" dist="39000" dir="5460000" rotWithShape="0">
                    <a:srgbClr val="000000">
                      <a:alpha val="38000"/>
                    </a:srgbClr>
                  </a:outerShdw>
                </a:effectLst>
                <a:latin typeface="+mn-lt"/>
                <a:ea typeface="+mn-ea"/>
                <a:cs typeface="+mn-cs"/>
                <a:sym typeface="Calibri"/>
              </a:defRPr>
            </a:lvl1pPr>
          </a:lstStyle>
          <a:p>
            <a:r>
              <a:t>C</a:t>
            </a:r>
          </a:p>
        </p:txBody>
      </p:sp>
      <p:sp>
        <p:nvSpPr>
          <p:cNvPr id="959" name="Rectangle 86"/>
          <p:cNvSpPr txBox="1"/>
          <p:nvPr/>
        </p:nvSpPr>
        <p:spPr>
          <a:xfrm>
            <a:off x="4023852" y="3324535"/>
            <a:ext cx="388632" cy="447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rgbClr val="376092"/>
                </a:solidFill>
                <a:effectLst>
                  <a:outerShdw blurRad="50800" dist="39000" dir="5460000" rotWithShape="0">
                    <a:srgbClr val="000000">
                      <a:alpha val="38000"/>
                    </a:srgbClr>
                  </a:outerShdw>
                </a:effectLst>
                <a:latin typeface="+mn-lt"/>
                <a:ea typeface="+mn-ea"/>
                <a:cs typeface="+mn-cs"/>
                <a:sym typeface="Calibri"/>
              </a:defRPr>
            </a:lvl1pPr>
          </a:lstStyle>
          <a:p>
            <a:r>
              <a:t>B</a:t>
            </a:r>
          </a:p>
        </p:txBody>
      </p:sp>
      <p:sp>
        <p:nvSpPr>
          <p:cNvPr id="960" name="Rectangle 87"/>
          <p:cNvSpPr txBox="1"/>
          <p:nvPr/>
        </p:nvSpPr>
        <p:spPr>
          <a:xfrm>
            <a:off x="4687430" y="3324535"/>
            <a:ext cx="388632" cy="447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rgbClr val="808080"/>
                </a:solidFill>
                <a:effectLst>
                  <a:outerShdw blurRad="50800" dist="39000" dir="5460000" rotWithShape="0">
                    <a:srgbClr val="000000">
                      <a:alpha val="38000"/>
                    </a:srgbClr>
                  </a:outerShdw>
                </a:effectLst>
                <a:latin typeface="+mn-lt"/>
                <a:ea typeface="+mn-ea"/>
                <a:cs typeface="+mn-cs"/>
                <a:sym typeface="Calibri"/>
              </a:defRPr>
            </a:lvl1pPr>
          </a:lstStyle>
          <a:p>
            <a:r>
              <a:t>X</a:t>
            </a:r>
          </a:p>
        </p:txBody>
      </p:sp>
      <p:sp>
        <p:nvSpPr>
          <p:cNvPr id="961" name="Straight Arrow Connector 89"/>
          <p:cNvSpPr/>
          <p:nvPr/>
        </p:nvSpPr>
        <p:spPr>
          <a:xfrm flipV="1">
            <a:off x="4427982" y="1113587"/>
            <a:ext cx="3" cy="1674188"/>
          </a:xfrm>
          <a:prstGeom prst="line">
            <a:avLst/>
          </a:prstGeom>
          <a:ln w="25400">
            <a:solidFill>
              <a:schemeClr val="accent6"/>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62" name="Straight Arrow Connector 90"/>
          <p:cNvSpPr/>
          <p:nvPr/>
        </p:nvSpPr>
        <p:spPr>
          <a:xfrm flipV="1">
            <a:off x="5364088" y="1275604"/>
            <a:ext cx="1296147" cy="1512171"/>
          </a:xfrm>
          <a:prstGeom prst="line">
            <a:avLst/>
          </a:prstGeom>
          <a:ln w="25400">
            <a:solidFill>
              <a:schemeClr val="accent6"/>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63" name="Straight Arrow Connector 93"/>
          <p:cNvSpPr/>
          <p:nvPr/>
        </p:nvSpPr>
        <p:spPr>
          <a:xfrm flipV="1">
            <a:off x="5724128" y="2787774"/>
            <a:ext cx="1944219" cy="486057"/>
          </a:xfrm>
          <a:prstGeom prst="line">
            <a:avLst/>
          </a:prstGeom>
          <a:ln w="25400">
            <a:solidFill>
              <a:schemeClr val="accent5"/>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64" name="Straight Arrow Connector 100"/>
          <p:cNvSpPr/>
          <p:nvPr/>
        </p:nvSpPr>
        <p:spPr>
          <a:xfrm flipH="1" flipV="1">
            <a:off x="1475654" y="2895786"/>
            <a:ext cx="1584180" cy="324039"/>
          </a:xfrm>
          <a:prstGeom prst="line">
            <a:avLst/>
          </a:prstGeom>
          <a:ln w="25400">
            <a:solidFill>
              <a:schemeClr val="accent5"/>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65" name="Rectangle 104"/>
          <p:cNvSpPr/>
          <p:nvPr/>
        </p:nvSpPr>
        <p:spPr>
          <a:xfrm>
            <a:off x="6357685" y="832679"/>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6"/>
                </a:solidFill>
                <a:latin typeface="+mn-lt"/>
                <a:ea typeface="+mn-ea"/>
                <a:cs typeface="+mn-cs"/>
                <a:sym typeface="Calibri"/>
              </a:defRPr>
            </a:lvl1pPr>
          </a:lstStyle>
          <a:p>
            <a:r>
              <a:t>N1</a:t>
            </a:r>
          </a:p>
        </p:txBody>
      </p:sp>
      <p:sp>
        <p:nvSpPr>
          <p:cNvPr id="966" name="Rectangle 105"/>
          <p:cNvSpPr/>
          <p:nvPr/>
        </p:nvSpPr>
        <p:spPr>
          <a:xfrm>
            <a:off x="8071363" y="1512986"/>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rgbClr val="77933C"/>
                </a:solidFill>
                <a:latin typeface="+mn-lt"/>
                <a:ea typeface="+mn-ea"/>
                <a:cs typeface="+mn-cs"/>
                <a:sym typeface="Calibri"/>
              </a:defRPr>
            </a:lvl1pPr>
          </a:lstStyle>
          <a:p>
            <a:r>
              <a:t>N3</a:t>
            </a:r>
          </a:p>
        </p:txBody>
      </p:sp>
      <p:sp>
        <p:nvSpPr>
          <p:cNvPr id="967" name="Rectangle 106"/>
          <p:cNvSpPr/>
          <p:nvPr/>
        </p:nvSpPr>
        <p:spPr>
          <a:xfrm>
            <a:off x="8071925" y="2615295"/>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1"/>
                </a:solidFill>
                <a:latin typeface="+mn-lt"/>
                <a:ea typeface="+mn-ea"/>
                <a:cs typeface="+mn-cs"/>
                <a:sym typeface="Calibri"/>
              </a:defRPr>
            </a:lvl1pPr>
          </a:lstStyle>
          <a:p>
            <a:r>
              <a:t>N3</a:t>
            </a:r>
          </a:p>
        </p:txBody>
      </p:sp>
      <p:sp>
        <p:nvSpPr>
          <p:cNvPr id="968" name="Rectangle 107"/>
          <p:cNvSpPr/>
          <p:nvPr/>
        </p:nvSpPr>
        <p:spPr>
          <a:xfrm>
            <a:off x="467543" y="2743792"/>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1"/>
                </a:solidFill>
                <a:latin typeface="+mn-lt"/>
                <a:ea typeface="+mn-ea"/>
                <a:cs typeface="+mn-cs"/>
                <a:sym typeface="Calibri"/>
              </a:defRPr>
            </a:lvl1pPr>
          </a:lstStyle>
          <a:p>
            <a:r>
              <a:t>N3</a:t>
            </a:r>
          </a:p>
        </p:txBody>
      </p:sp>
      <p:sp>
        <p:nvSpPr>
          <p:cNvPr id="969" name="Rectangle 108"/>
          <p:cNvSpPr/>
          <p:nvPr/>
        </p:nvSpPr>
        <p:spPr>
          <a:xfrm>
            <a:off x="4270016" y="573533"/>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6"/>
                </a:solidFill>
                <a:latin typeface="+mn-lt"/>
                <a:ea typeface="+mn-ea"/>
                <a:cs typeface="+mn-cs"/>
                <a:sym typeface="Calibri"/>
              </a:defRPr>
            </a:lvl1pPr>
          </a:lstStyle>
          <a:p>
            <a:r>
              <a:t>N1</a:t>
            </a:r>
          </a:p>
        </p:txBody>
      </p:sp>
      <p:sp>
        <p:nvSpPr>
          <p:cNvPr id="970" name="Rectangle 110"/>
          <p:cNvSpPr/>
          <p:nvPr/>
        </p:nvSpPr>
        <p:spPr>
          <a:xfrm>
            <a:off x="2339750" y="627539"/>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1"/>
                </a:solidFill>
                <a:latin typeface="+mn-lt"/>
                <a:ea typeface="+mn-ea"/>
                <a:cs typeface="+mn-cs"/>
                <a:sym typeface="Calibri"/>
              </a:defRPr>
            </a:lvl1pPr>
          </a:lstStyle>
          <a:p>
            <a:r>
              <a:t>N2</a:t>
            </a:r>
          </a:p>
        </p:txBody>
      </p:sp>
      <p:sp>
        <p:nvSpPr>
          <p:cNvPr id="971" name="Rectangle 111"/>
          <p:cNvSpPr/>
          <p:nvPr/>
        </p:nvSpPr>
        <p:spPr>
          <a:xfrm>
            <a:off x="1115616" y="1653651"/>
            <a:ext cx="504059" cy="44703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2400" b="1">
                <a:solidFill>
                  <a:schemeClr val="accent1"/>
                </a:solidFill>
                <a:latin typeface="+mn-lt"/>
                <a:ea typeface="+mn-ea"/>
                <a:cs typeface="+mn-cs"/>
                <a:sym typeface="Calibri"/>
              </a:defRPr>
            </a:lvl1pPr>
          </a:lstStyle>
          <a:p>
            <a:r>
              <a:t>N2</a:t>
            </a:r>
          </a:p>
        </p:txBody>
      </p:sp>
      <p:grpSp>
        <p:nvGrpSpPr>
          <p:cNvPr id="974" name="Rounded Rectangle 114"/>
          <p:cNvGrpSpPr/>
          <p:nvPr/>
        </p:nvGrpSpPr>
        <p:grpSpPr>
          <a:xfrm>
            <a:off x="5858268" y="3087922"/>
            <a:ext cx="3250237" cy="307337"/>
            <a:chOff x="0" y="0"/>
            <a:chExt cx="3250235" cy="307335"/>
          </a:xfrm>
        </p:grpSpPr>
        <p:sp>
          <p:nvSpPr>
            <p:cNvPr id="972" name="Rounded Rectangle"/>
            <p:cNvSpPr/>
            <p:nvPr/>
          </p:nvSpPr>
          <p:spPr>
            <a:xfrm>
              <a:off x="-1" y="45657"/>
              <a:ext cx="3250236" cy="216028"/>
            </a:xfrm>
            <a:prstGeom prst="roundRect">
              <a:avLst>
                <a:gd name="adj" fmla="val 16667"/>
              </a:avLst>
            </a:prstGeom>
            <a:solidFill>
              <a:schemeClr val="accent1"/>
            </a:solidFill>
            <a:ln w="25400" cap="flat">
              <a:solidFill>
                <a:srgbClr val="3A5E8A"/>
              </a:solidFill>
              <a:prstDash val="solid"/>
              <a:round/>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p>
          </p:txBody>
        </p:sp>
        <p:sp>
          <p:nvSpPr>
            <p:cNvPr id="973" name="Monitorizare  la nivel de caz"/>
            <p:cNvSpPr txBox="1"/>
            <p:nvPr/>
          </p:nvSpPr>
          <p:spPr>
            <a:xfrm>
              <a:off x="632993" y="-1"/>
              <a:ext cx="2606697" cy="3073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500">
                  <a:solidFill>
                    <a:srgbClr val="FFFFFF"/>
                  </a:solidFill>
                  <a:latin typeface="+mn-lt"/>
                  <a:ea typeface="+mn-ea"/>
                  <a:cs typeface="+mn-cs"/>
                  <a:sym typeface="Calibri"/>
                </a:defRPr>
              </a:lvl1pPr>
            </a:lstStyle>
            <a:p>
              <a:r>
                <a:t>Monitorizare  la nivel de caz</a:t>
              </a:r>
            </a:p>
          </p:txBody>
        </p:sp>
      </p:grpSp>
      <p:sp>
        <p:nvSpPr>
          <p:cNvPr id="975" name="Straight Arrow Connector 129"/>
          <p:cNvSpPr/>
          <p:nvPr/>
        </p:nvSpPr>
        <p:spPr>
          <a:xfrm flipH="1" flipV="1">
            <a:off x="2267742" y="2031687"/>
            <a:ext cx="1080122" cy="810093"/>
          </a:xfrm>
          <a:prstGeom prst="line">
            <a:avLst/>
          </a:prstGeom>
          <a:ln w="25400">
            <a:solidFill>
              <a:schemeClr val="accent5"/>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76" name="Straight Arrow Connector 132"/>
          <p:cNvSpPr/>
          <p:nvPr/>
        </p:nvSpPr>
        <p:spPr>
          <a:xfrm flipH="1" flipV="1">
            <a:off x="2843807" y="1167591"/>
            <a:ext cx="864100" cy="1566178"/>
          </a:xfrm>
          <a:prstGeom prst="line">
            <a:avLst/>
          </a:prstGeom>
          <a:ln w="25400">
            <a:solidFill>
              <a:schemeClr val="accent5"/>
            </a:solidFill>
            <a:tailEnd type="triangle"/>
          </a:ln>
          <a:effectLst>
            <a:outerShdw blurRad="38100" dist="20000" dir="5400000" rotWithShape="0">
              <a:srgbClr val="000000">
                <a:alpha val="38000"/>
              </a:srgbClr>
            </a:outerShdw>
          </a:effectLst>
        </p:spPr>
        <p:txBody>
          <a:bodyPr lIns="45718" tIns="45718" rIns="45718" bIns="45718"/>
          <a:lstStyle/>
          <a:p>
            <a:endParaRPr/>
          </a:p>
        </p:txBody>
      </p:sp>
      <p:sp>
        <p:nvSpPr>
          <p:cNvPr id="977" name="Rectangle 138"/>
          <p:cNvSpPr txBox="1"/>
          <p:nvPr/>
        </p:nvSpPr>
        <p:spPr>
          <a:xfrm>
            <a:off x="7358112" y="-18"/>
            <a:ext cx="2000234" cy="701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100" b="1" i="1">
                <a:solidFill>
                  <a:srgbClr val="77933C"/>
                </a:solidFill>
                <a:latin typeface="+mn-lt"/>
                <a:ea typeface="+mn-ea"/>
                <a:cs typeface="+mn-cs"/>
                <a:sym typeface="Calibri"/>
              </a:defRPr>
            </a:pPr>
            <a:r>
              <a:t>recording (input): </a:t>
            </a:r>
          </a:p>
          <a:p>
            <a:pPr>
              <a:defRPr sz="1100" b="1" i="1">
                <a:solidFill>
                  <a:srgbClr val="77933C"/>
                </a:solidFill>
                <a:latin typeface="+mn-lt"/>
                <a:ea typeface="+mn-ea"/>
                <a:cs typeface="+mn-cs"/>
                <a:sym typeface="Calibri"/>
              </a:defRPr>
            </a:pPr>
            <a:r>
              <a:t>-CAN-MDS </a:t>
            </a:r>
          </a:p>
          <a:p>
            <a:pPr>
              <a:defRPr sz="1100" b="1" i="1">
                <a:solidFill>
                  <a:srgbClr val="77933C"/>
                </a:solidFill>
                <a:latin typeface="+mn-lt"/>
                <a:ea typeface="+mn-ea"/>
                <a:cs typeface="+mn-cs"/>
                <a:sym typeface="Calibri"/>
              </a:defRPr>
            </a:pPr>
            <a:r>
              <a:t>-common definitions</a:t>
            </a:r>
          </a:p>
          <a:p>
            <a:pPr>
              <a:defRPr sz="1100" b="1" i="1">
                <a:solidFill>
                  <a:srgbClr val="77933C"/>
                </a:solidFill>
                <a:latin typeface="+mn-lt"/>
                <a:ea typeface="+mn-ea"/>
                <a:cs typeface="+mn-cs"/>
                <a:sym typeface="Calibri"/>
              </a:defRPr>
            </a:pPr>
            <a:r>
              <a:t>-trained professionals</a:t>
            </a:r>
          </a:p>
        </p:txBody>
      </p:sp>
      <p:sp>
        <p:nvSpPr>
          <p:cNvPr id="978" name="Straight Arrow Connector 139"/>
          <p:cNvSpPr/>
          <p:nvPr/>
        </p:nvSpPr>
        <p:spPr>
          <a:xfrm flipH="1">
            <a:off x="1857355" y="3904465"/>
            <a:ext cx="1275627" cy="774699"/>
          </a:xfrm>
          <a:prstGeom prst="line">
            <a:avLst/>
          </a:prstGeom>
          <a:ln w="38100">
            <a:solidFill>
              <a:schemeClr val="accent2"/>
            </a:solidFill>
            <a:tailEnd type="triangle"/>
          </a:ln>
          <a:effectLst>
            <a:outerShdw blurRad="38100" dist="23000" dir="5400000" rotWithShape="0">
              <a:srgbClr val="000000">
                <a:alpha val="35000"/>
              </a:srgbClr>
            </a:outerShdw>
          </a:effectLst>
        </p:spPr>
        <p:txBody>
          <a:bodyPr lIns="45718" tIns="45718" rIns="45718" bIns="45718"/>
          <a:lstStyle/>
          <a:p>
            <a:endParaRPr/>
          </a:p>
        </p:txBody>
      </p:sp>
      <p:grpSp>
        <p:nvGrpSpPr>
          <p:cNvPr id="981" name="Rounded Rectangle 166"/>
          <p:cNvGrpSpPr/>
          <p:nvPr/>
        </p:nvGrpSpPr>
        <p:grpSpPr>
          <a:xfrm>
            <a:off x="517563" y="4249163"/>
            <a:ext cx="8108876" cy="914955"/>
            <a:chOff x="0" y="0"/>
            <a:chExt cx="8108875" cy="914953"/>
          </a:xfrm>
        </p:grpSpPr>
        <p:sp>
          <p:nvSpPr>
            <p:cNvPr id="979" name="Rounded Rectangle"/>
            <p:cNvSpPr/>
            <p:nvPr/>
          </p:nvSpPr>
          <p:spPr>
            <a:xfrm>
              <a:off x="0" y="0"/>
              <a:ext cx="8108876" cy="914954"/>
            </a:xfrm>
            <a:prstGeom prst="roundRect">
              <a:avLst>
                <a:gd name="adj" fmla="val 6646"/>
              </a:avLst>
            </a:prstGeom>
            <a:solidFill>
              <a:srgbClr val="FFFFFF"/>
            </a:solidFill>
            <a:ln w="25400" cap="flat">
              <a:solidFill>
                <a:schemeClr val="accent2"/>
              </a:solidFill>
              <a:prstDash val="solid"/>
              <a:round/>
            </a:ln>
            <a:effectLst/>
          </p:spPr>
          <p:txBody>
            <a:bodyPr wrap="square" lIns="45718" tIns="45718" rIns="45718" bIns="45718" numCol="1" anchor="ctr">
              <a:noAutofit/>
            </a:bodyPr>
            <a:lstStyle/>
            <a:p>
              <a:pPr marL="177800" indent="-177800" algn="just">
                <a:defRPr>
                  <a:latin typeface="+mn-lt"/>
                  <a:ea typeface="+mn-ea"/>
                  <a:cs typeface="+mn-cs"/>
                  <a:sym typeface="Calibri"/>
                </a:defRPr>
              </a:pPr>
              <a:endParaRPr/>
            </a:p>
          </p:txBody>
        </p:sp>
        <p:sp>
          <p:nvSpPr>
            <p:cNvPr id="980" name="Date agregate…"/>
            <p:cNvSpPr txBox="1"/>
            <p:nvPr/>
          </p:nvSpPr>
          <p:spPr>
            <a:xfrm>
              <a:off x="17808" y="145056"/>
              <a:ext cx="8073258" cy="624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defRPr sz="1200" b="1">
                  <a:solidFill>
                    <a:srgbClr val="376092"/>
                  </a:solidFill>
                  <a:latin typeface="+mn-lt"/>
                  <a:ea typeface="+mn-ea"/>
                  <a:cs typeface="+mn-cs"/>
                  <a:sym typeface="Calibri"/>
                </a:defRPr>
              </a:pPr>
              <a:r>
                <a:t>Date agregate</a:t>
              </a:r>
            </a:p>
            <a:p>
              <a:pPr marL="171450" indent="-168275" algn="just">
                <a:defRPr sz="1200">
                  <a:solidFill>
                    <a:srgbClr val="365F91"/>
                  </a:solidFill>
                  <a:latin typeface="+mn-lt"/>
                  <a:ea typeface="+mn-ea"/>
                  <a:cs typeface="+mn-cs"/>
                  <a:sym typeface="Calibri"/>
                </a:defRPr>
              </a:pPr>
              <a:r>
                <a:t>- pentru măsurarea periodică a incidenței CAN și formele sale specifice pe baza datelor furnizate de agenții</a:t>
              </a:r>
            </a:p>
            <a:p>
              <a:pPr lvl="2" indent="185737" algn="just">
                <a:defRPr sz="1200">
                  <a:solidFill>
                    <a:srgbClr val="365F91"/>
                  </a:solidFill>
                  <a:latin typeface="+mn-lt"/>
                  <a:ea typeface="+mn-ea"/>
                  <a:cs typeface="+mn-cs"/>
                  <a:sym typeface="Calibri"/>
                </a:defRPr>
              </a:pPr>
              <a:r>
                <a:t>- în general, pr sector/ serviciu/ forme specifice/ caracteristici ale copilului, familiei, îngrijitorului</a:t>
              </a:r>
            </a:p>
          </p:txBody>
        </p:sp>
      </p:grpSp>
      <p:sp>
        <p:nvSpPr>
          <p:cNvPr id="982" name="Rectangle 169"/>
          <p:cNvSpPr txBox="1"/>
          <p:nvPr/>
        </p:nvSpPr>
        <p:spPr>
          <a:xfrm>
            <a:off x="7308304" y="638426"/>
            <a:ext cx="1835699"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a:defRPr sz="1200" b="1" i="1">
                <a:latin typeface="+mn-lt"/>
                <a:ea typeface="+mn-ea"/>
                <a:cs typeface="+mn-cs"/>
                <a:sym typeface="Calibri"/>
              </a:defRPr>
            </a:pPr>
            <a:r>
              <a:t>feedback (output):</a:t>
            </a:r>
          </a:p>
          <a:p>
            <a:pPr>
              <a:defRPr sz="1200" b="1" i="1">
                <a:latin typeface="+mn-lt"/>
                <a:ea typeface="+mn-ea"/>
                <a:cs typeface="+mn-cs"/>
                <a:sym typeface="Calibri"/>
              </a:defRPr>
            </a:pPr>
            <a:r>
              <a:t>-according to access level</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949"/>
                                        </p:tgtEl>
                                        <p:attrNameLst>
                                          <p:attrName>style.visibility</p:attrName>
                                        </p:attrNameLst>
                                      </p:cBhvr>
                                      <p:to>
                                        <p:strVal val="visible"/>
                                      </p:to>
                                    </p:set>
                                    <p:anim calcmode="lin" valueType="num">
                                      <p:cBhvr>
                                        <p:cTn id="7" dur="500" fill="hold"/>
                                        <p:tgtEl>
                                          <p:spTgt spid="949"/>
                                        </p:tgtEl>
                                        <p:attrNameLst>
                                          <p:attrName>ppt_w</p:attrName>
                                        </p:attrNameLst>
                                      </p:cBhvr>
                                      <p:tavLst>
                                        <p:tav tm="0">
                                          <p:val>
                                            <p:fltVal val="0"/>
                                          </p:val>
                                        </p:tav>
                                        <p:tav tm="100000">
                                          <p:val>
                                            <p:strVal val="#ppt_w"/>
                                          </p:val>
                                        </p:tav>
                                      </p:tavLst>
                                    </p:anim>
                                    <p:anim calcmode="lin" valueType="num">
                                      <p:cBhvr>
                                        <p:cTn id="8" dur="500" fill="hold"/>
                                        <p:tgtEl>
                                          <p:spTgt spid="94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2" nodeType="clickEffect">
                                  <p:stCondLst>
                                    <p:cond delay="0"/>
                                  </p:stCondLst>
                                  <p:iterate>
                                    <p:tmAbs val="0"/>
                                  </p:iterate>
                                  <p:childTnLst>
                                    <p:set>
                                      <p:cBhvr>
                                        <p:cTn id="12" fill="hold"/>
                                        <p:tgtEl>
                                          <p:spTgt spid="977"/>
                                        </p:tgtEl>
                                        <p:attrNameLst>
                                          <p:attrName>style.visibility</p:attrName>
                                        </p:attrNameLst>
                                      </p:cBhvr>
                                      <p:to>
                                        <p:strVal val="visible"/>
                                      </p:to>
                                    </p:set>
                                    <p:anim calcmode="lin" valueType="num">
                                      <p:cBhvr>
                                        <p:cTn id="13" dur="500" fill="hold"/>
                                        <p:tgtEl>
                                          <p:spTgt spid="977"/>
                                        </p:tgtEl>
                                        <p:attrNameLst>
                                          <p:attrName>ppt_w</p:attrName>
                                        </p:attrNameLst>
                                      </p:cBhvr>
                                      <p:tavLst>
                                        <p:tav tm="0">
                                          <p:val>
                                            <p:fltVal val="0"/>
                                          </p:val>
                                        </p:tav>
                                        <p:tav tm="100000">
                                          <p:val>
                                            <p:strVal val="#ppt_w"/>
                                          </p:val>
                                        </p:tav>
                                      </p:tavLst>
                                    </p:anim>
                                    <p:anim calcmode="lin" valueType="num">
                                      <p:cBhvr>
                                        <p:cTn id="14" dur="500" fill="hold"/>
                                        <p:tgtEl>
                                          <p:spTgt spid="977"/>
                                        </p:tgtEl>
                                        <p:attrNameLst>
                                          <p:attrName>ppt_h</p:attrName>
                                        </p:attrNameLst>
                                      </p:cBhvr>
                                      <p:tavLst>
                                        <p:tav tm="0">
                                          <p:val>
                                            <p:fltVal val="0"/>
                                          </p:val>
                                        </p:tav>
                                        <p:tav tm="100000">
                                          <p:val>
                                            <p:strVal val="#ppt_h"/>
                                          </p:val>
                                        </p:tav>
                                      </p:tavLst>
                                    </p:anim>
                                  </p:childTnLst>
                                </p:cTn>
                              </p:par>
                            </p:childTnLst>
                          </p:cTn>
                        </p:par>
                        <p:par>
                          <p:cTn id="15" fill="hold">
                            <p:stCondLst>
                              <p:cond delay="500"/>
                            </p:stCondLst>
                            <p:childTnLst>
                              <p:par>
                                <p:cTn id="16" presetID="23" presetClass="entr" presetSubtype="16" fill="hold" grpId="3" nodeType="afterEffect">
                                  <p:stCondLst>
                                    <p:cond delay="0"/>
                                  </p:stCondLst>
                                  <p:iterate>
                                    <p:tmAbs val="0"/>
                                  </p:iterate>
                                  <p:childTnLst>
                                    <p:set>
                                      <p:cBhvr>
                                        <p:cTn id="17" fill="hold"/>
                                        <p:tgtEl>
                                          <p:spTgt spid="951"/>
                                        </p:tgtEl>
                                        <p:attrNameLst>
                                          <p:attrName>style.visibility</p:attrName>
                                        </p:attrNameLst>
                                      </p:cBhvr>
                                      <p:to>
                                        <p:strVal val="visible"/>
                                      </p:to>
                                    </p:set>
                                    <p:anim calcmode="lin" valueType="num">
                                      <p:cBhvr>
                                        <p:cTn id="18" dur="500" fill="hold"/>
                                        <p:tgtEl>
                                          <p:spTgt spid="951"/>
                                        </p:tgtEl>
                                        <p:attrNameLst>
                                          <p:attrName>ppt_w</p:attrName>
                                        </p:attrNameLst>
                                      </p:cBhvr>
                                      <p:tavLst>
                                        <p:tav tm="0">
                                          <p:val>
                                            <p:fltVal val="0"/>
                                          </p:val>
                                        </p:tav>
                                        <p:tav tm="100000">
                                          <p:val>
                                            <p:strVal val="#ppt_w"/>
                                          </p:val>
                                        </p:tav>
                                      </p:tavLst>
                                    </p:anim>
                                    <p:anim calcmode="lin" valueType="num">
                                      <p:cBhvr>
                                        <p:cTn id="19" dur="500" fill="hold"/>
                                        <p:tgtEl>
                                          <p:spTgt spid="951"/>
                                        </p:tgtEl>
                                        <p:attrNameLst>
                                          <p:attrName>ppt_h</p:attrName>
                                        </p:attrNameLst>
                                      </p:cBhvr>
                                      <p:tavLst>
                                        <p:tav tm="0">
                                          <p:val>
                                            <p:fltVal val="0"/>
                                          </p:val>
                                        </p:tav>
                                        <p:tav tm="100000">
                                          <p:val>
                                            <p:strVal val="#ppt_h"/>
                                          </p:val>
                                        </p:tav>
                                      </p:tavLst>
                                    </p:anim>
                                  </p:childTnLst>
                                </p:cTn>
                              </p:par>
                            </p:childTnLst>
                          </p:cTn>
                        </p:par>
                        <p:par>
                          <p:cTn id="20" fill="hold">
                            <p:stCondLst>
                              <p:cond delay="1000"/>
                            </p:stCondLst>
                            <p:childTnLst>
                              <p:par>
                                <p:cTn id="21" presetID="23" presetClass="entr" presetSubtype="16" fill="hold" grpId="4" nodeType="afterEffect">
                                  <p:stCondLst>
                                    <p:cond delay="0"/>
                                  </p:stCondLst>
                                  <p:iterate>
                                    <p:tmAbs val="0"/>
                                  </p:iterate>
                                  <p:childTnLst>
                                    <p:set>
                                      <p:cBhvr>
                                        <p:cTn id="22" fill="hold"/>
                                        <p:tgtEl>
                                          <p:spTgt spid="950"/>
                                        </p:tgtEl>
                                        <p:attrNameLst>
                                          <p:attrName>style.visibility</p:attrName>
                                        </p:attrNameLst>
                                      </p:cBhvr>
                                      <p:to>
                                        <p:strVal val="visible"/>
                                      </p:to>
                                    </p:set>
                                    <p:anim calcmode="lin" valueType="num">
                                      <p:cBhvr>
                                        <p:cTn id="23" dur="500" fill="hold"/>
                                        <p:tgtEl>
                                          <p:spTgt spid="950"/>
                                        </p:tgtEl>
                                        <p:attrNameLst>
                                          <p:attrName>ppt_w</p:attrName>
                                        </p:attrNameLst>
                                      </p:cBhvr>
                                      <p:tavLst>
                                        <p:tav tm="0">
                                          <p:val>
                                            <p:fltVal val="0"/>
                                          </p:val>
                                        </p:tav>
                                        <p:tav tm="100000">
                                          <p:val>
                                            <p:strVal val="#ppt_w"/>
                                          </p:val>
                                        </p:tav>
                                      </p:tavLst>
                                    </p:anim>
                                    <p:anim calcmode="lin" valueType="num">
                                      <p:cBhvr>
                                        <p:cTn id="24" dur="500" fill="hold"/>
                                        <p:tgtEl>
                                          <p:spTgt spid="950"/>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23" presetClass="entr" presetSubtype="16" fill="hold" grpId="5" nodeType="afterEffect">
                                  <p:stCondLst>
                                    <p:cond delay="0"/>
                                  </p:stCondLst>
                                  <p:iterate>
                                    <p:tmAbs val="0"/>
                                  </p:iterate>
                                  <p:childTnLst>
                                    <p:set>
                                      <p:cBhvr>
                                        <p:cTn id="27" fill="hold"/>
                                        <p:tgtEl>
                                          <p:spTgt spid="952"/>
                                        </p:tgtEl>
                                        <p:attrNameLst>
                                          <p:attrName>style.visibility</p:attrName>
                                        </p:attrNameLst>
                                      </p:cBhvr>
                                      <p:to>
                                        <p:strVal val="visible"/>
                                      </p:to>
                                    </p:set>
                                    <p:anim calcmode="lin" valueType="num">
                                      <p:cBhvr>
                                        <p:cTn id="28" dur="500" fill="hold"/>
                                        <p:tgtEl>
                                          <p:spTgt spid="952"/>
                                        </p:tgtEl>
                                        <p:attrNameLst>
                                          <p:attrName>ppt_w</p:attrName>
                                        </p:attrNameLst>
                                      </p:cBhvr>
                                      <p:tavLst>
                                        <p:tav tm="0">
                                          <p:val>
                                            <p:fltVal val="0"/>
                                          </p:val>
                                        </p:tav>
                                        <p:tav tm="100000">
                                          <p:val>
                                            <p:strVal val="#ppt_w"/>
                                          </p:val>
                                        </p:tav>
                                      </p:tavLst>
                                    </p:anim>
                                    <p:anim calcmode="lin" valueType="num">
                                      <p:cBhvr>
                                        <p:cTn id="29" dur="500" fill="hold"/>
                                        <p:tgtEl>
                                          <p:spTgt spid="952"/>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23" presetClass="entr" presetSubtype="16" fill="hold" grpId="6" nodeType="afterEffect">
                                  <p:stCondLst>
                                    <p:cond delay="0"/>
                                  </p:stCondLst>
                                  <p:iterate>
                                    <p:tmAbs val="0"/>
                                  </p:iterate>
                                  <p:childTnLst>
                                    <p:set>
                                      <p:cBhvr>
                                        <p:cTn id="32" fill="hold"/>
                                        <p:tgtEl>
                                          <p:spTgt spid="953"/>
                                        </p:tgtEl>
                                        <p:attrNameLst>
                                          <p:attrName>style.visibility</p:attrName>
                                        </p:attrNameLst>
                                      </p:cBhvr>
                                      <p:to>
                                        <p:strVal val="visible"/>
                                      </p:to>
                                    </p:set>
                                    <p:anim calcmode="lin" valueType="num">
                                      <p:cBhvr>
                                        <p:cTn id="33" dur="500" fill="hold"/>
                                        <p:tgtEl>
                                          <p:spTgt spid="953"/>
                                        </p:tgtEl>
                                        <p:attrNameLst>
                                          <p:attrName>ppt_w</p:attrName>
                                        </p:attrNameLst>
                                      </p:cBhvr>
                                      <p:tavLst>
                                        <p:tav tm="0">
                                          <p:val>
                                            <p:fltVal val="0"/>
                                          </p:val>
                                        </p:tav>
                                        <p:tav tm="100000">
                                          <p:val>
                                            <p:strVal val="#ppt_w"/>
                                          </p:val>
                                        </p:tav>
                                      </p:tavLst>
                                    </p:anim>
                                    <p:anim calcmode="lin" valueType="num">
                                      <p:cBhvr>
                                        <p:cTn id="34" dur="500" fill="hold"/>
                                        <p:tgtEl>
                                          <p:spTgt spid="953"/>
                                        </p:tgtEl>
                                        <p:attrNameLst>
                                          <p:attrName>ppt_h</p:attrName>
                                        </p:attrNameLst>
                                      </p:cBhvr>
                                      <p:tavLst>
                                        <p:tav tm="0">
                                          <p:val>
                                            <p:fltVal val="0"/>
                                          </p:val>
                                        </p:tav>
                                        <p:tav tm="100000">
                                          <p:val>
                                            <p:strVal val="#ppt_h"/>
                                          </p:val>
                                        </p:tav>
                                      </p:tavLst>
                                    </p:anim>
                                  </p:childTnLst>
                                </p:cTn>
                              </p:par>
                            </p:childTnLst>
                          </p:cTn>
                        </p:par>
                        <p:par>
                          <p:cTn id="35" fill="hold">
                            <p:stCondLst>
                              <p:cond delay="2500"/>
                            </p:stCondLst>
                            <p:childTnLst>
                              <p:par>
                                <p:cTn id="36" presetID="23" presetClass="entr" presetSubtype="16" fill="hold" grpId="7" nodeType="afterEffect">
                                  <p:stCondLst>
                                    <p:cond delay="0"/>
                                  </p:stCondLst>
                                  <p:iterate>
                                    <p:tmAbs val="0"/>
                                  </p:iterate>
                                  <p:childTnLst>
                                    <p:set>
                                      <p:cBhvr>
                                        <p:cTn id="37" fill="hold"/>
                                        <p:tgtEl>
                                          <p:spTgt spid="954"/>
                                        </p:tgtEl>
                                        <p:attrNameLst>
                                          <p:attrName>style.visibility</p:attrName>
                                        </p:attrNameLst>
                                      </p:cBhvr>
                                      <p:to>
                                        <p:strVal val="visible"/>
                                      </p:to>
                                    </p:set>
                                    <p:anim calcmode="lin" valueType="num">
                                      <p:cBhvr>
                                        <p:cTn id="38" dur="500" fill="hold"/>
                                        <p:tgtEl>
                                          <p:spTgt spid="954"/>
                                        </p:tgtEl>
                                        <p:attrNameLst>
                                          <p:attrName>ppt_w</p:attrName>
                                        </p:attrNameLst>
                                      </p:cBhvr>
                                      <p:tavLst>
                                        <p:tav tm="0">
                                          <p:val>
                                            <p:fltVal val="0"/>
                                          </p:val>
                                        </p:tav>
                                        <p:tav tm="100000">
                                          <p:val>
                                            <p:strVal val="#ppt_w"/>
                                          </p:val>
                                        </p:tav>
                                      </p:tavLst>
                                    </p:anim>
                                    <p:anim calcmode="lin" valueType="num">
                                      <p:cBhvr>
                                        <p:cTn id="39" dur="500" fill="hold"/>
                                        <p:tgtEl>
                                          <p:spTgt spid="954"/>
                                        </p:tgtEl>
                                        <p:attrNameLst>
                                          <p:attrName>ppt_h</p:attrName>
                                        </p:attrNameLst>
                                      </p:cBhvr>
                                      <p:tavLst>
                                        <p:tav tm="0">
                                          <p:val>
                                            <p:fltVal val="0"/>
                                          </p:val>
                                        </p:tav>
                                        <p:tav tm="100000">
                                          <p:val>
                                            <p:strVal val="#ppt_h"/>
                                          </p:val>
                                        </p:tav>
                                      </p:tavLst>
                                    </p:anim>
                                  </p:childTnLst>
                                </p:cTn>
                              </p:par>
                            </p:childTnLst>
                          </p:cTn>
                        </p:par>
                        <p:par>
                          <p:cTn id="40" fill="hold">
                            <p:stCondLst>
                              <p:cond delay="3000"/>
                            </p:stCondLst>
                            <p:childTnLst>
                              <p:par>
                                <p:cTn id="41" presetID="23" presetClass="entr" presetSubtype="16" fill="hold" grpId="8" nodeType="afterEffect">
                                  <p:stCondLst>
                                    <p:cond delay="0"/>
                                  </p:stCondLst>
                                  <p:iterate>
                                    <p:tmAbs val="0"/>
                                  </p:iterate>
                                  <p:childTnLst>
                                    <p:set>
                                      <p:cBhvr>
                                        <p:cTn id="42" fill="hold"/>
                                        <p:tgtEl>
                                          <p:spTgt spid="955"/>
                                        </p:tgtEl>
                                        <p:attrNameLst>
                                          <p:attrName>style.visibility</p:attrName>
                                        </p:attrNameLst>
                                      </p:cBhvr>
                                      <p:to>
                                        <p:strVal val="visible"/>
                                      </p:to>
                                    </p:set>
                                    <p:anim calcmode="lin" valueType="num">
                                      <p:cBhvr>
                                        <p:cTn id="43" dur="500" fill="hold"/>
                                        <p:tgtEl>
                                          <p:spTgt spid="955"/>
                                        </p:tgtEl>
                                        <p:attrNameLst>
                                          <p:attrName>ppt_w</p:attrName>
                                        </p:attrNameLst>
                                      </p:cBhvr>
                                      <p:tavLst>
                                        <p:tav tm="0">
                                          <p:val>
                                            <p:fltVal val="0"/>
                                          </p:val>
                                        </p:tav>
                                        <p:tav tm="100000">
                                          <p:val>
                                            <p:strVal val="#ppt_w"/>
                                          </p:val>
                                        </p:tav>
                                      </p:tavLst>
                                    </p:anim>
                                    <p:anim calcmode="lin" valueType="num">
                                      <p:cBhvr>
                                        <p:cTn id="44" dur="500" fill="hold"/>
                                        <p:tgtEl>
                                          <p:spTgt spid="955"/>
                                        </p:tgtEl>
                                        <p:attrNameLst>
                                          <p:attrName>ppt_h</p:attrName>
                                        </p:attrNameLst>
                                      </p:cBhvr>
                                      <p:tavLst>
                                        <p:tav tm="0">
                                          <p:val>
                                            <p:fltVal val="0"/>
                                          </p:val>
                                        </p:tav>
                                        <p:tav tm="100000">
                                          <p:val>
                                            <p:strVal val="#ppt_h"/>
                                          </p:val>
                                        </p:tav>
                                      </p:tavLst>
                                    </p:anim>
                                  </p:childTnLst>
                                </p:cTn>
                              </p:par>
                            </p:childTnLst>
                          </p:cTn>
                        </p:par>
                        <p:par>
                          <p:cTn id="45" fill="hold">
                            <p:stCondLst>
                              <p:cond delay="3500"/>
                            </p:stCondLst>
                            <p:childTnLst>
                              <p:par>
                                <p:cTn id="46" presetID="23" presetClass="entr" presetSubtype="16" fill="hold" grpId="9" nodeType="afterEffect">
                                  <p:stCondLst>
                                    <p:cond delay="0"/>
                                  </p:stCondLst>
                                  <p:iterate>
                                    <p:tmAbs val="0"/>
                                  </p:iterate>
                                  <p:childTnLst>
                                    <p:set>
                                      <p:cBhvr>
                                        <p:cTn id="47" fill="hold"/>
                                        <p:tgtEl>
                                          <p:spTgt spid="956"/>
                                        </p:tgtEl>
                                        <p:attrNameLst>
                                          <p:attrName>style.visibility</p:attrName>
                                        </p:attrNameLst>
                                      </p:cBhvr>
                                      <p:to>
                                        <p:strVal val="visible"/>
                                      </p:to>
                                    </p:set>
                                    <p:anim calcmode="lin" valueType="num">
                                      <p:cBhvr>
                                        <p:cTn id="48" dur="500" fill="hold"/>
                                        <p:tgtEl>
                                          <p:spTgt spid="956"/>
                                        </p:tgtEl>
                                        <p:attrNameLst>
                                          <p:attrName>ppt_w</p:attrName>
                                        </p:attrNameLst>
                                      </p:cBhvr>
                                      <p:tavLst>
                                        <p:tav tm="0">
                                          <p:val>
                                            <p:fltVal val="0"/>
                                          </p:val>
                                        </p:tav>
                                        <p:tav tm="100000">
                                          <p:val>
                                            <p:strVal val="#ppt_w"/>
                                          </p:val>
                                        </p:tav>
                                      </p:tavLst>
                                    </p:anim>
                                    <p:anim calcmode="lin" valueType="num">
                                      <p:cBhvr>
                                        <p:cTn id="49" dur="500" fill="hold"/>
                                        <p:tgtEl>
                                          <p:spTgt spid="956"/>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23" presetClass="entr" presetSubtype="16" fill="hold" grpId="10" nodeType="afterEffect">
                                  <p:stCondLst>
                                    <p:cond delay="0"/>
                                  </p:stCondLst>
                                  <p:iterate>
                                    <p:tmAbs val="0"/>
                                  </p:iterate>
                                  <p:childTnLst>
                                    <p:set>
                                      <p:cBhvr>
                                        <p:cTn id="52" fill="hold"/>
                                        <p:tgtEl>
                                          <p:spTgt spid="957"/>
                                        </p:tgtEl>
                                        <p:attrNameLst>
                                          <p:attrName>style.visibility</p:attrName>
                                        </p:attrNameLst>
                                      </p:cBhvr>
                                      <p:to>
                                        <p:strVal val="visible"/>
                                      </p:to>
                                    </p:set>
                                    <p:anim calcmode="lin" valueType="num">
                                      <p:cBhvr>
                                        <p:cTn id="53" dur="500" fill="hold"/>
                                        <p:tgtEl>
                                          <p:spTgt spid="957"/>
                                        </p:tgtEl>
                                        <p:attrNameLst>
                                          <p:attrName>ppt_w</p:attrName>
                                        </p:attrNameLst>
                                      </p:cBhvr>
                                      <p:tavLst>
                                        <p:tav tm="0">
                                          <p:val>
                                            <p:fltVal val="0"/>
                                          </p:val>
                                        </p:tav>
                                        <p:tav tm="100000">
                                          <p:val>
                                            <p:strVal val="#ppt_w"/>
                                          </p:val>
                                        </p:tav>
                                      </p:tavLst>
                                    </p:anim>
                                    <p:anim calcmode="lin" valueType="num">
                                      <p:cBhvr>
                                        <p:cTn id="54" dur="500" fill="hold"/>
                                        <p:tgtEl>
                                          <p:spTgt spid="957"/>
                                        </p:tgtEl>
                                        <p:attrNameLst>
                                          <p:attrName>ppt_h</p:attrName>
                                        </p:attrNameLst>
                                      </p:cBhvr>
                                      <p:tavLst>
                                        <p:tav tm="0">
                                          <p:val>
                                            <p:fltVal val="0"/>
                                          </p:val>
                                        </p:tav>
                                        <p:tav tm="100000">
                                          <p:val>
                                            <p:strVal val="#ppt_h"/>
                                          </p:val>
                                        </p:tav>
                                      </p:tavLst>
                                    </p:anim>
                                  </p:childTnLst>
                                </p:cTn>
                              </p:par>
                            </p:childTnLst>
                          </p:cTn>
                        </p:par>
                        <p:par>
                          <p:cTn id="55" fill="hold">
                            <p:stCondLst>
                              <p:cond delay="4500"/>
                            </p:stCondLst>
                            <p:childTnLst>
                              <p:par>
                                <p:cTn id="56" presetID="23" presetClass="entr" presetSubtype="16" fill="hold" grpId="11" nodeType="afterEffect">
                                  <p:stCondLst>
                                    <p:cond delay="0"/>
                                  </p:stCondLst>
                                  <p:iterate>
                                    <p:tmAbs val="0"/>
                                  </p:iterate>
                                  <p:childTnLst>
                                    <p:set>
                                      <p:cBhvr>
                                        <p:cTn id="57" fill="hold"/>
                                        <p:tgtEl>
                                          <p:spTgt spid="959"/>
                                        </p:tgtEl>
                                        <p:attrNameLst>
                                          <p:attrName>style.visibility</p:attrName>
                                        </p:attrNameLst>
                                      </p:cBhvr>
                                      <p:to>
                                        <p:strVal val="visible"/>
                                      </p:to>
                                    </p:set>
                                    <p:anim calcmode="lin" valueType="num">
                                      <p:cBhvr>
                                        <p:cTn id="58" dur="500" fill="hold"/>
                                        <p:tgtEl>
                                          <p:spTgt spid="959"/>
                                        </p:tgtEl>
                                        <p:attrNameLst>
                                          <p:attrName>ppt_w</p:attrName>
                                        </p:attrNameLst>
                                      </p:cBhvr>
                                      <p:tavLst>
                                        <p:tav tm="0">
                                          <p:val>
                                            <p:fltVal val="0"/>
                                          </p:val>
                                        </p:tav>
                                        <p:tav tm="100000">
                                          <p:val>
                                            <p:strVal val="#ppt_w"/>
                                          </p:val>
                                        </p:tav>
                                      </p:tavLst>
                                    </p:anim>
                                    <p:anim calcmode="lin" valueType="num">
                                      <p:cBhvr>
                                        <p:cTn id="59" dur="500" fill="hold"/>
                                        <p:tgtEl>
                                          <p:spTgt spid="959"/>
                                        </p:tgtEl>
                                        <p:attrNameLst>
                                          <p:attrName>ppt_h</p:attrName>
                                        </p:attrNameLst>
                                      </p:cBhvr>
                                      <p:tavLst>
                                        <p:tav tm="0">
                                          <p:val>
                                            <p:fltVal val="0"/>
                                          </p:val>
                                        </p:tav>
                                        <p:tav tm="100000">
                                          <p:val>
                                            <p:strVal val="#ppt_h"/>
                                          </p:val>
                                        </p:tav>
                                      </p:tavLst>
                                    </p:anim>
                                  </p:childTnLst>
                                </p:cTn>
                              </p:par>
                            </p:childTnLst>
                          </p:cTn>
                        </p:par>
                        <p:par>
                          <p:cTn id="60" fill="hold">
                            <p:stCondLst>
                              <p:cond delay="5000"/>
                            </p:stCondLst>
                            <p:childTnLst>
                              <p:par>
                                <p:cTn id="61" presetID="23" presetClass="entr" presetSubtype="16" fill="hold" grpId="12" nodeType="afterEffect">
                                  <p:stCondLst>
                                    <p:cond delay="0"/>
                                  </p:stCondLst>
                                  <p:iterate>
                                    <p:tmAbs val="0"/>
                                  </p:iterate>
                                  <p:childTnLst>
                                    <p:set>
                                      <p:cBhvr>
                                        <p:cTn id="62" fill="hold"/>
                                        <p:tgtEl>
                                          <p:spTgt spid="958"/>
                                        </p:tgtEl>
                                        <p:attrNameLst>
                                          <p:attrName>style.visibility</p:attrName>
                                        </p:attrNameLst>
                                      </p:cBhvr>
                                      <p:to>
                                        <p:strVal val="visible"/>
                                      </p:to>
                                    </p:set>
                                    <p:anim calcmode="lin" valueType="num">
                                      <p:cBhvr>
                                        <p:cTn id="63" dur="500" fill="hold"/>
                                        <p:tgtEl>
                                          <p:spTgt spid="958"/>
                                        </p:tgtEl>
                                        <p:attrNameLst>
                                          <p:attrName>ppt_w</p:attrName>
                                        </p:attrNameLst>
                                      </p:cBhvr>
                                      <p:tavLst>
                                        <p:tav tm="0">
                                          <p:val>
                                            <p:fltVal val="0"/>
                                          </p:val>
                                        </p:tav>
                                        <p:tav tm="100000">
                                          <p:val>
                                            <p:strVal val="#ppt_w"/>
                                          </p:val>
                                        </p:tav>
                                      </p:tavLst>
                                    </p:anim>
                                    <p:anim calcmode="lin" valueType="num">
                                      <p:cBhvr>
                                        <p:cTn id="64" dur="500" fill="hold"/>
                                        <p:tgtEl>
                                          <p:spTgt spid="958"/>
                                        </p:tgtEl>
                                        <p:attrNameLst>
                                          <p:attrName>ppt_h</p:attrName>
                                        </p:attrNameLst>
                                      </p:cBhvr>
                                      <p:tavLst>
                                        <p:tav tm="0">
                                          <p:val>
                                            <p:fltVal val="0"/>
                                          </p:val>
                                        </p:tav>
                                        <p:tav tm="100000">
                                          <p:val>
                                            <p:strVal val="#ppt_h"/>
                                          </p:val>
                                        </p:tav>
                                      </p:tavLst>
                                    </p:anim>
                                  </p:childTnLst>
                                </p:cTn>
                              </p:par>
                            </p:childTnLst>
                          </p:cTn>
                        </p:par>
                        <p:par>
                          <p:cTn id="65" fill="hold">
                            <p:stCondLst>
                              <p:cond delay="5500"/>
                            </p:stCondLst>
                            <p:childTnLst>
                              <p:par>
                                <p:cTn id="66" presetID="23" presetClass="entr" presetSubtype="16" fill="hold" grpId="13" nodeType="afterEffect">
                                  <p:stCondLst>
                                    <p:cond delay="0"/>
                                  </p:stCondLst>
                                  <p:iterate>
                                    <p:tmAbs val="0"/>
                                  </p:iterate>
                                  <p:childTnLst>
                                    <p:set>
                                      <p:cBhvr>
                                        <p:cTn id="67" fill="hold"/>
                                        <p:tgtEl>
                                          <p:spTgt spid="960"/>
                                        </p:tgtEl>
                                        <p:attrNameLst>
                                          <p:attrName>style.visibility</p:attrName>
                                        </p:attrNameLst>
                                      </p:cBhvr>
                                      <p:to>
                                        <p:strVal val="visible"/>
                                      </p:to>
                                    </p:set>
                                    <p:anim calcmode="lin" valueType="num">
                                      <p:cBhvr>
                                        <p:cTn id="68" dur="500" fill="hold"/>
                                        <p:tgtEl>
                                          <p:spTgt spid="960"/>
                                        </p:tgtEl>
                                        <p:attrNameLst>
                                          <p:attrName>ppt_w</p:attrName>
                                        </p:attrNameLst>
                                      </p:cBhvr>
                                      <p:tavLst>
                                        <p:tav tm="0">
                                          <p:val>
                                            <p:fltVal val="0"/>
                                          </p:val>
                                        </p:tav>
                                        <p:tav tm="100000">
                                          <p:val>
                                            <p:strVal val="#ppt_w"/>
                                          </p:val>
                                        </p:tav>
                                      </p:tavLst>
                                    </p:anim>
                                    <p:anim calcmode="lin" valueType="num">
                                      <p:cBhvr>
                                        <p:cTn id="69" dur="500" fill="hold"/>
                                        <p:tgtEl>
                                          <p:spTgt spid="960"/>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grpId="14" nodeType="clickEffect">
                                  <p:stCondLst>
                                    <p:cond delay="0"/>
                                  </p:stCondLst>
                                  <p:iterate>
                                    <p:tmAbs val="0"/>
                                  </p:iterate>
                                  <p:childTnLst>
                                    <p:set>
                                      <p:cBhvr>
                                        <p:cTn id="73" fill="hold"/>
                                        <p:tgtEl>
                                          <p:spTgt spid="915"/>
                                        </p:tgtEl>
                                        <p:attrNameLst>
                                          <p:attrName>style.visibility</p:attrName>
                                        </p:attrNameLst>
                                      </p:cBhvr>
                                      <p:to>
                                        <p:strVal val="visible"/>
                                      </p:to>
                                    </p:set>
                                    <p:anim calcmode="lin" valueType="num">
                                      <p:cBhvr>
                                        <p:cTn id="74" dur="500" fill="hold"/>
                                        <p:tgtEl>
                                          <p:spTgt spid="915"/>
                                        </p:tgtEl>
                                        <p:attrNameLst>
                                          <p:attrName>ppt_w</p:attrName>
                                        </p:attrNameLst>
                                      </p:cBhvr>
                                      <p:tavLst>
                                        <p:tav tm="0">
                                          <p:val>
                                            <p:fltVal val="0"/>
                                          </p:val>
                                        </p:tav>
                                        <p:tav tm="100000">
                                          <p:val>
                                            <p:strVal val="#ppt_w"/>
                                          </p:val>
                                        </p:tav>
                                      </p:tavLst>
                                    </p:anim>
                                    <p:anim calcmode="lin" valueType="num">
                                      <p:cBhvr>
                                        <p:cTn id="75" dur="500" fill="hold"/>
                                        <p:tgtEl>
                                          <p:spTgt spid="915"/>
                                        </p:tgtEl>
                                        <p:attrNameLst>
                                          <p:attrName>ppt_h</p:attrName>
                                        </p:attrNameLst>
                                      </p:cBhvr>
                                      <p:tavLst>
                                        <p:tav tm="0">
                                          <p:val>
                                            <p:fltVal val="0"/>
                                          </p:val>
                                        </p:tav>
                                        <p:tav tm="100000">
                                          <p:val>
                                            <p:strVal val="#ppt_h"/>
                                          </p:val>
                                        </p:tav>
                                      </p:tavLst>
                                    </p:anim>
                                  </p:childTnLst>
                                </p:cTn>
                              </p:par>
                            </p:childTnLst>
                          </p:cTn>
                        </p:par>
                        <p:par>
                          <p:cTn id="76" fill="hold">
                            <p:stCondLst>
                              <p:cond delay="500"/>
                            </p:stCondLst>
                            <p:childTnLst>
                              <p:par>
                                <p:cTn id="77" presetID="23" presetClass="entr" presetSubtype="16" fill="hold" grpId="15" nodeType="afterEffect">
                                  <p:stCondLst>
                                    <p:cond delay="0"/>
                                  </p:stCondLst>
                                  <p:iterate>
                                    <p:tmAbs val="0"/>
                                  </p:iterate>
                                  <p:childTnLst>
                                    <p:set>
                                      <p:cBhvr>
                                        <p:cTn id="78" fill="hold"/>
                                        <p:tgtEl>
                                          <p:spTgt spid="974"/>
                                        </p:tgtEl>
                                        <p:attrNameLst>
                                          <p:attrName>style.visibility</p:attrName>
                                        </p:attrNameLst>
                                      </p:cBhvr>
                                      <p:to>
                                        <p:strVal val="visible"/>
                                      </p:to>
                                    </p:set>
                                    <p:anim calcmode="lin" valueType="num">
                                      <p:cBhvr>
                                        <p:cTn id="79" dur="500" fill="hold"/>
                                        <p:tgtEl>
                                          <p:spTgt spid="974"/>
                                        </p:tgtEl>
                                        <p:attrNameLst>
                                          <p:attrName>ppt_w</p:attrName>
                                        </p:attrNameLst>
                                      </p:cBhvr>
                                      <p:tavLst>
                                        <p:tav tm="0">
                                          <p:val>
                                            <p:fltVal val="0"/>
                                          </p:val>
                                        </p:tav>
                                        <p:tav tm="100000">
                                          <p:val>
                                            <p:strVal val="#ppt_w"/>
                                          </p:val>
                                        </p:tav>
                                      </p:tavLst>
                                    </p:anim>
                                    <p:anim calcmode="lin" valueType="num">
                                      <p:cBhvr>
                                        <p:cTn id="80" dur="500" fill="hold"/>
                                        <p:tgtEl>
                                          <p:spTgt spid="974"/>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16" nodeType="clickEffect">
                                  <p:stCondLst>
                                    <p:cond delay="0"/>
                                  </p:stCondLst>
                                  <p:iterate>
                                    <p:tmAbs val="0"/>
                                  </p:iterate>
                                  <p:childTnLst>
                                    <p:set>
                                      <p:cBhvr>
                                        <p:cTn id="84" fill="hold"/>
                                        <p:tgtEl>
                                          <p:spTgt spid="982"/>
                                        </p:tgtEl>
                                        <p:attrNameLst>
                                          <p:attrName>style.visibility</p:attrName>
                                        </p:attrNameLst>
                                      </p:cBhvr>
                                      <p:to>
                                        <p:strVal val="visible"/>
                                      </p:to>
                                    </p:set>
                                    <p:anim calcmode="lin" valueType="num">
                                      <p:cBhvr>
                                        <p:cTn id="85" dur="500" fill="hold"/>
                                        <p:tgtEl>
                                          <p:spTgt spid="982"/>
                                        </p:tgtEl>
                                        <p:attrNameLst>
                                          <p:attrName>ppt_w</p:attrName>
                                        </p:attrNameLst>
                                      </p:cBhvr>
                                      <p:tavLst>
                                        <p:tav tm="0">
                                          <p:val>
                                            <p:fltVal val="0"/>
                                          </p:val>
                                        </p:tav>
                                        <p:tav tm="100000">
                                          <p:val>
                                            <p:strVal val="#ppt_w"/>
                                          </p:val>
                                        </p:tav>
                                      </p:tavLst>
                                    </p:anim>
                                    <p:anim calcmode="lin" valueType="num">
                                      <p:cBhvr>
                                        <p:cTn id="86" dur="500" fill="hold"/>
                                        <p:tgtEl>
                                          <p:spTgt spid="982"/>
                                        </p:tgtEl>
                                        <p:attrNameLst>
                                          <p:attrName>ppt_h</p:attrName>
                                        </p:attrNameLst>
                                      </p:cBhvr>
                                      <p:tavLst>
                                        <p:tav tm="0">
                                          <p:val>
                                            <p:fltVal val="0"/>
                                          </p:val>
                                        </p:tav>
                                        <p:tav tm="100000">
                                          <p:val>
                                            <p:strVal val="#ppt_h"/>
                                          </p:val>
                                        </p:tav>
                                      </p:tavLst>
                                    </p:anim>
                                  </p:childTnLst>
                                </p:cTn>
                              </p:par>
                            </p:childTnLst>
                          </p:cTn>
                        </p:par>
                        <p:par>
                          <p:cTn id="87" fill="hold">
                            <p:stCondLst>
                              <p:cond delay="500"/>
                            </p:stCondLst>
                            <p:childTnLst>
                              <p:par>
                                <p:cTn id="88" presetID="23" presetClass="entr" presetSubtype="16" fill="hold" grpId="17" nodeType="afterEffect">
                                  <p:stCondLst>
                                    <p:cond delay="0"/>
                                  </p:stCondLst>
                                  <p:iterate>
                                    <p:tmAbs val="0"/>
                                  </p:iterate>
                                  <p:childTnLst>
                                    <p:set>
                                      <p:cBhvr>
                                        <p:cTn id="89" fill="hold"/>
                                        <p:tgtEl>
                                          <p:spTgt spid="967"/>
                                        </p:tgtEl>
                                        <p:attrNameLst>
                                          <p:attrName>style.visibility</p:attrName>
                                        </p:attrNameLst>
                                      </p:cBhvr>
                                      <p:to>
                                        <p:strVal val="visible"/>
                                      </p:to>
                                    </p:set>
                                    <p:anim calcmode="lin" valueType="num">
                                      <p:cBhvr>
                                        <p:cTn id="90" dur="500" fill="hold"/>
                                        <p:tgtEl>
                                          <p:spTgt spid="967"/>
                                        </p:tgtEl>
                                        <p:attrNameLst>
                                          <p:attrName>ppt_w</p:attrName>
                                        </p:attrNameLst>
                                      </p:cBhvr>
                                      <p:tavLst>
                                        <p:tav tm="0">
                                          <p:val>
                                            <p:fltVal val="0"/>
                                          </p:val>
                                        </p:tav>
                                        <p:tav tm="100000">
                                          <p:val>
                                            <p:strVal val="#ppt_w"/>
                                          </p:val>
                                        </p:tav>
                                      </p:tavLst>
                                    </p:anim>
                                    <p:anim calcmode="lin" valueType="num">
                                      <p:cBhvr>
                                        <p:cTn id="91" dur="500" fill="hold"/>
                                        <p:tgtEl>
                                          <p:spTgt spid="967"/>
                                        </p:tgtEl>
                                        <p:attrNameLst>
                                          <p:attrName>ppt_h</p:attrName>
                                        </p:attrNameLst>
                                      </p:cBhvr>
                                      <p:tavLst>
                                        <p:tav tm="0">
                                          <p:val>
                                            <p:fltVal val="0"/>
                                          </p:val>
                                        </p:tav>
                                        <p:tav tm="100000">
                                          <p:val>
                                            <p:strVal val="#ppt_h"/>
                                          </p:val>
                                        </p:tav>
                                      </p:tavLst>
                                    </p:anim>
                                  </p:childTnLst>
                                </p:cTn>
                              </p:par>
                            </p:childTnLst>
                          </p:cTn>
                        </p:par>
                        <p:par>
                          <p:cTn id="92" fill="hold">
                            <p:stCondLst>
                              <p:cond delay="1000"/>
                            </p:stCondLst>
                            <p:childTnLst>
                              <p:par>
                                <p:cTn id="93" presetID="23" presetClass="entr" presetSubtype="16" fill="hold" grpId="18" nodeType="afterEffect">
                                  <p:stCondLst>
                                    <p:cond delay="0"/>
                                  </p:stCondLst>
                                  <p:iterate>
                                    <p:tmAbs val="0"/>
                                  </p:iterate>
                                  <p:childTnLst>
                                    <p:set>
                                      <p:cBhvr>
                                        <p:cTn id="94" fill="hold"/>
                                        <p:tgtEl>
                                          <p:spTgt spid="966"/>
                                        </p:tgtEl>
                                        <p:attrNameLst>
                                          <p:attrName>style.visibility</p:attrName>
                                        </p:attrNameLst>
                                      </p:cBhvr>
                                      <p:to>
                                        <p:strVal val="visible"/>
                                      </p:to>
                                    </p:set>
                                    <p:anim calcmode="lin" valueType="num">
                                      <p:cBhvr>
                                        <p:cTn id="95" dur="500" fill="hold"/>
                                        <p:tgtEl>
                                          <p:spTgt spid="966"/>
                                        </p:tgtEl>
                                        <p:attrNameLst>
                                          <p:attrName>ppt_w</p:attrName>
                                        </p:attrNameLst>
                                      </p:cBhvr>
                                      <p:tavLst>
                                        <p:tav tm="0">
                                          <p:val>
                                            <p:fltVal val="0"/>
                                          </p:val>
                                        </p:tav>
                                        <p:tav tm="100000">
                                          <p:val>
                                            <p:strVal val="#ppt_w"/>
                                          </p:val>
                                        </p:tav>
                                      </p:tavLst>
                                    </p:anim>
                                    <p:anim calcmode="lin" valueType="num">
                                      <p:cBhvr>
                                        <p:cTn id="96" dur="500" fill="hold"/>
                                        <p:tgtEl>
                                          <p:spTgt spid="966"/>
                                        </p:tgtEl>
                                        <p:attrNameLst>
                                          <p:attrName>ppt_h</p:attrName>
                                        </p:attrNameLst>
                                      </p:cBhvr>
                                      <p:tavLst>
                                        <p:tav tm="0">
                                          <p:val>
                                            <p:fltVal val="0"/>
                                          </p:val>
                                        </p:tav>
                                        <p:tav tm="100000">
                                          <p:val>
                                            <p:strVal val="#ppt_h"/>
                                          </p:val>
                                        </p:tav>
                                      </p:tavLst>
                                    </p:anim>
                                  </p:childTnLst>
                                </p:cTn>
                              </p:par>
                            </p:childTnLst>
                          </p:cTn>
                        </p:par>
                        <p:par>
                          <p:cTn id="97" fill="hold">
                            <p:stCondLst>
                              <p:cond delay="1500"/>
                            </p:stCondLst>
                            <p:childTnLst>
                              <p:par>
                                <p:cTn id="98" presetID="23" presetClass="entr" presetSubtype="16" fill="hold" grpId="19" nodeType="afterEffect">
                                  <p:stCondLst>
                                    <p:cond delay="0"/>
                                  </p:stCondLst>
                                  <p:iterate>
                                    <p:tmAbs val="0"/>
                                  </p:iterate>
                                  <p:childTnLst>
                                    <p:set>
                                      <p:cBhvr>
                                        <p:cTn id="99" fill="hold"/>
                                        <p:tgtEl>
                                          <p:spTgt spid="965"/>
                                        </p:tgtEl>
                                        <p:attrNameLst>
                                          <p:attrName>style.visibility</p:attrName>
                                        </p:attrNameLst>
                                      </p:cBhvr>
                                      <p:to>
                                        <p:strVal val="visible"/>
                                      </p:to>
                                    </p:set>
                                    <p:anim calcmode="lin" valueType="num">
                                      <p:cBhvr>
                                        <p:cTn id="100" dur="500" fill="hold"/>
                                        <p:tgtEl>
                                          <p:spTgt spid="965"/>
                                        </p:tgtEl>
                                        <p:attrNameLst>
                                          <p:attrName>ppt_w</p:attrName>
                                        </p:attrNameLst>
                                      </p:cBhvr>
                                      <p:tavLst>
                                        <p:tav tm="0">
                                          <p:val>
                                            <p:fltVal val="0"/>
                                          </p:val>
                                        </p:tav>
                                        <p:tav tm="100000">
                                          <p:val>
                                            <p:strVal val="#ppt_w"/>
                                          </p:val>
                                        </p:tav>
                                      </p:tavLst>
                                    </p:anim>
                                    <p:anim calcmode="lin" valueType="num">
                                      <p:cBhvr>
                                        <p:cTn id="101" dur="500" fill="hold"/>
                                        <p:tgtEl>
                                          <p:spTgt spid="965"/>
                                        </p:tgtEl>
                                        <p:attrNameLst>
                                          <p:attrName>ppt_h</p:attrName>
                                        </p:attrNameLst>
                                      </p:cBhvr>
                                      <p:tavLst>
                                        <p:tav tm="0">
                                          <p:val>
                                            <p:fltVal val="0"/>
                                          </p:val>
                                        </p:tav>
                                        <p:tav tm="100000">
                                          <p:val>
                                            <p:strVal val="#ppt_h"/>
                                          </p:val>
                                        </p:tav>
                                      </p:tavLst>
                                    </p:anim>
                                  </p:childTnLst>
                                </p:cTn>
                              </p:par>
                            </p:childTnLst>
                          </p:cTn>
                        </p:par>
                        <p:par>
                          <p:cTn id="102" fill="hold">
                            <p:stCondLst>
                              <p:cond delay="2000"/>
                            </p:stCondLst>
                            <p:childTnLst>
                              <p:par>
                                <p:cTn id="103" presetID="23" presetClass="entr" presetSubtype="16" fill="hold" grpId="20" nodeType="afterEffect">
                                  <p:stCondLst>
                                    <p:cond delay="0"/>
                                  </p:stCondLst>
                                  <p:iterate>
                                    <p:tmAbs val="0"/>
                                  </p:iterate>
                                  <p:childTnLst>
                                    <p:set>
                                      <p:cBhvr>
                                        <p:cTn id="104" fill="hold"/>
                                        <p:tgtEl>
                                          <p:spTgt spid="969"/>
                                        </p:tgtEl>
                                        <p:attrNameLst>
                                          <p:attrName>style.visibility</p:attrName>
                                        </p:attrNameLst>
                                      </p:cBhvr>
                                      <p:to>
                                        <p:strVal val="visible"/>
                                      </p:to>
                                    </p:set>
                                    <p:anim calcmode="lin" valueType="num">
                                      <p:cBhvr>
                                        <p:cTn id="105" dur="500" fill="hold"/>
                                        <p:tgtEl>
                                          <p:spTgt spid="969"/>
                                        </p:tgtEl>
                                        <p:attrNameLst>
                                          <p:attrName>ppt_w</p:attrName>
                                        </p:attrNameLst>
                                      </p:cBhvr>
                                      <p:tavLst>
                                        <p:tav tm="0">
                                          <p:val>
                                            <p:fltVal val="0"/>
                                          </p:val>
                                        </p:tav>
                                        <p:tav tm="100000">
                                          <p:val>
                                            <p:strVal val="#ppt_w"/>
                                          </p:val>
                                        </p:tav>
                                      </p:tavLst>
                                    </p:anim>
                                    <p:anim calcmode="lin" valueType="num">
                                      <p:cBhvr>
                                        <p:cTn id="106" dur="500" fill="hold"/>
                                        <p:tgtEl>
                                          <p:spTgt spid="969"/>
                                        </p:tgtEl>
                                        <p:attrNameLst>
                                          <p:attrName>ppt_h</p:attrName>
                                        </p:attrNameLst>
                                      </p:cBhvr>
                                      <p:tavLst>
                                        <p:tav tm="0">
                                          <p:val>
                                            <p:fltVal val="0"/>
                                          </p:val>
                                        </p:tav>
                                        <p:tav tm="100000">
                                          <p:val>
                                            <p:strVal val="#ppt_h"/>
                                          </p:val>
                                        </p:tav>
                                      </p:tavLst>
                                    </p:anim>
                                  </p:childTnLst>
                                </p:cTn>
                              </p:par>
                            </p:childTnLst>
                          </p:cTn>
                        </p:par>
                        <p:par>
                          <p:cTn id="107" fill="hold">
                            <p:stCondLst>
                              <p:cond delay="2500"/>
                            </p:stCondLst>
                            <p:childTnLst>
                              <p:par>
                                <p:cTn id="108" presetID="23" presetClass="entr" presetSubtype="16" fill="hold" grpId="21" nodeType="afterEffect">
                                  <p:stCondLst>
                                    <p:cond delay="0"/>
                                  </p:stCondLst>
                                  <p:iterate>
                                    <p:tmAbs val="0"/>
                                  </p:iterate>
                                  <p:childTnLst>
                                    <p:set>
                                      <p:cBhvr>
                                        <p:cTn id="109" fill="hold"/>
                                        <p:tgtEl>
                                          <p:spTgt spid="970"/>
                                        </p:tgtEl>
                                        <p:attrNameLst>
                                          <p:attrName>style.visibility</p:attrName>
                                        </p:attrNameLst>
                                      </p:cBhvr>
                                      <p:to>
                                        <p:strVal val="visible"/>
                                      </p:to>
                                    </p:set>
                                    <p:anim calcmode="lin" valueType="num">
                                      <p:cBhvr>
                                        <p:cTn id="110" dur="500" fill="hold"/>
                                        <p:tgtEl>
                                          <p:spTgt spid="970"/>
                                        </p:tgtEl>
                                        <p:attrNameLst>
                                          <p:attrName>ppt_w</p:attrName>
                                        </p:attrNameLst>
                                      </p:cBhvr>
                                      <p:tavLst>
                                        <p:tav tm="0">
                                          <p:val>
                                            <p:fltVal val="0"/>
                                          </p:val>
                                        </p:tav>
                                        <p:tav tm="100000">
                                          <p:val>
                                            <p:strVal val="#ppt_w"/>
                                          </p:val>
                                        </p:tav>
                                      </p:tavLst>
                                    </p:anim>
                                    <p:anim calcmode="lin" valueType="num">
                                      <p:cBhvr>
                                        <p:cTn id="111" dur="500" fill="hold"/>
                                        <p:tgtEl>
                                          <p:spTgt spid="970"/>
                                        </p:tgtEl>
                                        <p:attrNameLst>
                                          <p:attrName>ppt_h</p:attrName>
                                        </p:attrNameLst>
                                      </p:cBhvr>
                                      <p:tavLst>
                                        <p:tav tm="0">
                                          <p:val>
                                            <p:fltVal val="0"/>
                                          </p:val>
                                        </p:tav>
                                        <p:tav tm="100000">
                                          <p:val>
                                            <p:strVal val="#ppt_h"/>
                                          </p:val>
                                        </p:tav>
                                      </p:tavLst>
                                    </p:anim>
                                  </p:childTnLst>
                                </p:cTn>
                              </p:par>
                            </p:childTnLst>
                          </p:cTn>
                        </p:par>
                        <p:par>
                          <p:cTn id="112" fill="hold">
                            <p:stCondLst>
                              <p:cond delay="3000"/>
                            </p:stCondLst>
                            <p:childTnLst>
                              <p:par>
                                <p:cTn id="113" presetID="23" presetClass="entr" presetSubtype="16" fill="hold" grpId="22" nodeType="afterEffect">
                                  <p:stCondLst>
                                    <p:cond delay="0"/>
                                  </p:stCondLst>
                                  <p:iterate>
                                    <p:tmAbs val="0"/>
                                  </p:iterate>
                                  <p:childTnLst>
                                    <p:set>
                                      <p:cBhvr>
                                        <p:cTn id="114" fill="hold"/>
                                        <p:tgtEl>
                                          <p:spTgt spid="971"/>
                                        </p:tgtEl>
                                        <p:attrNameLst>
                                          <p:attrName>style.visibility</p:attrName>
                                        </p:attrNameLst>
                                      </p:cBhvr>
                                      <p:to>
                                        <p:strVal val="visible"/>
                                      </p:to>
                                    </p:set>
                                    <p:anim calcmode="lin" valueType="num">
                                      <p:cBhvr>
                                        <p:cTn id="115" dur="500" fill="hold"/>
                                        <p:tgtEl>
                                          <p:spTgt spid="971"/>
                                        </p:tgtEl>
                                        <p:attrNameLst>
                                          <p:attrName>ppt_w</p:attrName>
                                        </p:attrNameLst>
                                      </p:cBhvr>
                                      <p:tavLst>
                                        <p:tav tm="0">
                                          <p:val>
                                            <p:fltVal val="0"/>
                                          </p:val>
                                        </p:tav>
                                        <p:tav tm="100000">
                                          <p:val>
                                            <p:strVal val="#ppt_w"/>
                                          </p:val>
                                        </p:tav>
                                      </p:tavLst>
                                    </p:anim>
                                    <p:anim calcmode="lin" valueType="num">
                                      <p:cBhvr>
                                        <p:cTn id="116" dur="500" fill="hold"/>
                                        <p:tgtEl>
                                          <p:spTgt spid="971"/>
                                        </p:tgtEl>
                                        <p:attrNameLst>
                                          <p:attrName>ppt_h</p:attrName>
                                        </p:attrNameLst>
                                      </p:cBhvr>
                                      <p:tavLst>
                                        <p:tav tm="0">
                                          <p:val>
                                            <p:fltVal val="0"/>
                                          </p:val>
                                        </p:tav>
                                        <p:tav tm="100000">
                                          <p:val>
                                            <p:strVal val="#ppt_h"/>
                                          </p:val>
                                        </p:tav>
                                      </p:tavLst>
                                    </p:anim>
                                  </p:childTnLst>
                                </p:cTn>
                              </p:par>
                            </p:childTnLst>
                          </p:cTn>
                        </p:par>
                        <p:par>
                          <p:cTn id="117" fill="hold">
                            <p:stCondLst>
                              <p:cond delay="3500"/>
                            </p:stCondLst>
                            <p:childTnLst>
                              <p:par>
                                <p:cTn id="118" presetID="23" presetClass="entr" presetSubtype="16" fill="hold" grpId="23" nodeType="afterEffect">
                                  <p:stCondLst>
                                    <p:cond delay="0"/>
                                  </p:stCondLst>
                                  <p:iterate>
                                    <p:tmAbs val="0"/>
                                  </p:iterate>
                                  <p:childTnLst>
                                    <p:set>
                                      <p:cBhvr>
                                        <p:cTn id="119" fill="hold"/>
                                        <p:tgtEl>
                                          <p:spTgt spid="968"/>
                                        </p:tgtEl>
                                        <p:attrNameLst>
                                          <p:attrName>style.visibility</p:attrName>
                                        </p:attrNameLst>
                                      </p:cBhvr>
                                      <p:to>
                                        <p:strVal val="visible"/>
                                      </p:to>
                                    </p:set>
                                    <p:anim calcmode="lin" valueType="num">
                                      <p:cBhvr>
                                        <p:cTn id="120" dur="500" fill="hold"/>
                                        <p:tgtEl>
                                          <p:spTgt spid="968"/>
                                        </p:tgtEl>
                                        <p:attrNameLst>
                                          <p:attrName>ppt_w</p:attrName>
                                        </p:attrNameLst>
                                      </p:cBhvr>
                                      <p:tavLst>
                                        <p:tav tm="0">
                                          <p:val>
                                            <p:fltVal val="0"/>
                                          </p:val>
                                        </p:tav>
                                        <p:tav tm="100000">
                                          <p:val>
                                            <p:strVal val="#ppt_w"/>
                                          </p:val>
                                        </p:tav>
                                      </p:tavLst>
                                    </p:anim>
                                    <p:anim calcmode="lin" valueType="num">
                                      <p:cBhvr>
                                        <p:cTn id="121" dur="500" fill="hold"/>
                                        <p:tgtEl>
                                          <p:spTgt spid="968"/>
                                        </p:tgtEl>
                                        <p:attrNameLst>
                                          <p:attrName>ppt_h</p:attrName>
                                        </p:attrNameLst>
                                      </p:cBhvr>
                                      <p:tavLst>
                                        <p:tav tm="0">
                                          <p:val>
                                            <p:fltVal val="0"/>
                                          </p:val>
                                        </p:tav>
                                        <p:tav tm="100000">
                                          <p:val>
                                            <p:strVal val="#ppt_h"/>
                                          </p:val>
                                        </p:tav>
                                      </p:tavLst>
                                    </p:anim>
                                  </p:childTnLst>
                                </p:cTn>
                              </p:par>
                            </p:childTnLst>
                          </p:cTn>
                        </p:par>
                        <p:par>
                          <p:cTn id="122" fill="hold">
                            <p:stCondLst>
                              <p:cond delay="4000"/>
                            </p:stCondLst>
                            <p:childTnLst>
                              <p:par>
                                <p:cTn id="123" presetID="23" presetClass="entr" presetSubtype="16" fill="hold" grpId="24" nodeType="afterEffect">
                                  <p:stCondLst>
                                    <p:cond delay="0"/>
                                  </p:stCondLst>
                                  <p:iterate>
                                    <p:tmAbs val="0"/>
                                  </p:iterate>
                                  <p:childTnLst>
                                    <p:set>
                                      <p:cBhvr>
                                        <p:cTn id="124" fill="hold"/>
                                        <p:tgtEl>
                                          <p:spTgt spid="963"/>
                                        </p:tgtEl>
                                        <p:attrNameLst>
                                          <p:attrName>style.visibility</p:attrName>
                                        </p:attrNameLst>
                                      </p:cBhvr>
                                      <p:to>
                                        <p:strVal val="visible"/>
                                      </p:to>
                                    </p:set>
                                    <p:anim calcmode="lin" valueType="num">
                                      <p:cBhvr>
                                        <p:cTn id="125" dur="500" fill="hold"/>
                                        <p:tgtEl>
                                          <p:spTgt spid="963"/>
                                        </p:tgtEl>
                                        <p:attrNameLst>
                                          <p:attrName>ppt_w</p:attrName>
                                        </p:attrNameLst>
                                      </p:cBhvr>
                                      <p:tavLst>
                                        <p:tav tm="0">
                                          <p:val>
                                            <p:fltVal val="0"/>
                                          </p:val>
                                        </p:tav>
                                        <p:tav tm="100000">
                                          <p:val>
                                            <p:strVal val="#ppt_w"/>
                                          </p:val>
                                        </p:tav>
                                      </p:tavLst>
                                    </p:anim>
                                    <p:anim calcmode="lin" valueType="num">
                                      <p:cBhvr>
                                        <p:cTn id="126" dur="500" fill="hold"/>
                                        <p:tgtEl>
                                          <p:spTgt spid="963"/>
                                        </p:tgtEl>
                                        <p:attrNameLst>
                                          <p:attrName>ppt_h</p:attrName>
                                        </p:attrNameLst>
                                      </p:cBhvr>
                                      <p:tavLst>
                                        <p:tav tm="0">
                                          <p:val>
                                            <p:fltVal val="0"/>
                                          </p:val>
                                        </p:tav>
                                        <p:tav tm="100000">
                                          <p:val>
                                            <p:strVal val="#ppt_h"/>
                                          </p:val>
                                        </p:tav>
                                      </p:tavLst>
                                    </p:anim>
                                  </p:childTnLst>
                                </p:cTn>
                              </p:par>
                            </p:childTnLst>
                          </p:cTn>
                        </p:par>
                        <p:par>
                          <p:cTn id="127" fill="hold">
                            <p:stCondLst>
                              <p:cond delay="4500"/>
                            </p:stCondLst>
                            <p:childTnLst>
                              <p:par>
                                <p:cTn id="128" presetID="23" presetClass="entr" presetSubtype="16" fill="hold" grpId="25" nodeType="afterEffect">
                                  <p:stCondLst>
                                    <p:cond delay="0"/>
                                  </p:stCondLst>
                                  <p:iterate>
                                    <p:tmAbs val="0"/>
                                  </p:iterate>
                                  <p:childTnLst>
                                    <p:set>
                                      <p:cBhvr>
                                        <p:cTn id="129" fill="hold"/>
                                        <p:tgtEl>
                                          <p:spTgt spid="976"/>
                                        </p:tgtEl>
                                        <p:attrNameLst>
                                          <p:attrName>style.visibility</p:attrName>
                                        </p:attrNameLst>
                                      </p:cBhvr>
                                      <p:to>
                                        <p:strVal val="visible"/>
                                      </p:to>
                                    </p:set>
                                    <p:anim calcmode="lin" valueType="num">
                                      <p:cBhvr>
                                        <p:cTn id="130" dur="500" fill="hold"/>
                                        <p:tgtEl>
                                          <p:spTgt spid="976"/>
                                        </p:tgtEl>
                                        <p:attrNameLst>
                                          <p:attrName>ppt_w</p:attrName>
                                        </p:attrNameLst>
                                      </p:cBhvr>
                                      <p:tavLst>
                                        <p:tav tm="0">
                                          <p:val>
                                            <p:fltVal val="0"/>
                                          </p:val>
                                        </p:tav>
                                        <p:tav tm="100000">
                                          <p:val>
                                            <p:strVal val="#ppt_w"/>
                                          </p:val>
                                        </p:tav>
                                      </p:tavLst>
                                    </p:anim>
                                    <p:anim calcmode="lin" valueType="num">
                                      <p:cBhvr>
                                        <p:cTn id="131" dur="500" fill="hold"/>
                                        <p:tgtEl>
                                          <p:spTgt spid="976"/>
                                        </p:tgtEl>
                                        <p:attrNameLst>
                                          <p:attrName>ppt_h</p:attrName>
                                        </p:attrNameLst>
                                      </p:cBhvr>
                                      <p:tavLst>
                                        <p:tav tm="0">
                                          <p:val>
                                            <p:fltVal val="0"/>
                                          </p:val>
                                        </p:tav>
                                        <p:tav tm="100000">
                                          <p:val>
                                            <p:strVal val="#ppt_h"/>
                                          </p:val>
                                        </p:tav>
                                      </p:tavLst>
                                    </p:anim>
                                  </p:childTnLst>
                                </p:cTn>
                              </p:par>
                            </p:childTnLst>
                          </p:cTn>
                        </p:par>
                        <p:par>
                          <p:cTn id="132" fill="hold">
                            <p:stCondLst>
                              <p:cond delay="5000"/>
                            </p:stCondLst>
                            <p:childTnLst>
                              <p:par>
                                <p:cTn id="133" presetID="23" presetClass="entr" presetSubtype="16" fill="hold" grpId="26" nodeType="afterEffect">
                                  <p:stCondLst>
                                    <p:cond delay="0"/>
                                  </p:stCondLst>
                                  <p:iterate>
                                    <p:tmAbs val="0"/>
                                  </p:iterate>
                                  <p:childTnLst>
                                    <p:set>
                                      <p:cBhvr>
                                        <p:cTn id="134" fill="hold"/>
                                        <p:tgtEl>
                                          <p:spTgt spid="975"/>
                                        </p:tgtEl>
                                        <p:attrNameLst>
                                          <p:attrName>style.visibility</p:attrName>
                                        </p:attrNameLst>
                                      </p:cBhvr>
                                      <p:to>
                                        <p:strVal val="visible"/>
                                      </p:to>
                                    </p:set>
                                    <p:anim calcmode="lin" valueType="num">
                                      <p:cBhvr>
                                        <p:cTn id="135" dur="500" fill="hold"/>
                                        <p:tgtEl>
                                          <p:spTgt spid="975"/>
                                        </p:tgtEl>
                                        <p:attrNameLst>
                                          <p:attrName>ppt_w</p:attrName>
                                        </p:attrNameLst>
                                      </p:cBhvr>
                                      <p:tavLst>
                                        <p:tav tm="0">
                                          <p:val>
                                            <p:fltVal val="0"/>
                                          </p:val>
                                        </p:tav>
                                        <p:tav tm="100000">
                                          <p:val>
                                            <p:strVal val="#ppt_w"/>
                                          </p:val>
                                        </p:tav>
                                      </p:tavLst>
                                    </p:anim>
                                    <p:anim calcmode="lin" valueType="num">
                                      <p:cBhvr>
                                        <p:cTn id="136" dur="500" fill="hold"/>
                                        <p:tgtEl>
                                          <p:spTgt spid="975"/>
                                        </p:tgtEl>
                                        <p:attrNameLst>
                                          <p:attrName>ppt_h</p:attrName>
                                        </p:attrNameLst>
                                      </p:cBhvr>
                                      <p:tavLst>
                                        <p:tav tm="0">
                                          <p:val>
                                            <p:fltVal val="0"/>
                                          </p:val>
                                        </p:tav>
                                        <p:tav tm="100000">
                                          <p:val>
                                            <p:strVal val="#ppt_h"/>
                                          </p:val>
                                        </p:tav>
                                      </p:tavLst>
                                    </p:anim>
                                  </p:childTnLst>
                                </p:cTn>
                              </p:par>
                            </p:childTnLst>
                          </p:cTn>
                        </p:par>
                        <p:par>
                          <p:cTn id="137" fill="hold">
                            <p:stCondLst>
                              <p:cond delay="5500"/>
                            </p:stCondLst>
                            <p:childTnLst>
                              <p:par>
                                <p:cTn id="138" presetID="23" presetClass="entr" presetSubtype="16" fill="hold" grpId="27" nodeType="afterEffect">
                                  <p:stCondLst>
                                    <p:cond delay="0"/>
                                  </p:stCondLst>
                                  <p:iterate>
                                    <p:tmAbs val="0"/>
                                  </p:iterate>
                                  <p:childTnLst>
                                    <p:set>
                                      <p:cBhvr>
                                        <p:cTn id="139" fill="hold"/>
                                        <p:tgtEl>
                                          <p:spTgt spid="964"/>
                                        </p:tgtEl>
                                        <p:attrNameLst>
                                          <p:attrName>style.visibility</p:attrName>
                                        </p:attrNameLst>
                                      </p:cBhvr>
                                      <p:to>
                                        <p:strVal val="visible"/>
                                      </p:to>
                                    </p:set>
                                    <p:anim calcmode="lin" valueType="num">
                                      <p:cBhvr>
                                        <p:cTn id="140" dur="500" fill="hold"/>
                                        <p:tgtEl>
                                          <p:spTgt spid="964"/>
                                        </p:tgtEl>
                                        <p:attrNameLst>
                                          <p:attrName>ppt_w</p:attrName>
                                        </p:attrNameLst>
                                      </p:cBhvr>
                                      <p:tavLst>
                                        <p:tav tm="0">
                                          <p:val>
                                            <p:fltVal val="0"/>
                                          </p:val>
                                        </p:tav>
                                        <p:tav tm="100000">
                                          <p:val>
                                            <p:strVal val="#ppt_w"/>
                                          </p:val>
                                        </p:tav>
                                      </p:tavLst>
                                    </p:anim>
                                    <p:anim calcmode="lin" valueType="num">
                                      <p:cBhvr>
                                        <p:cTn id="141" dur="500" fill="hold"/>
                                        <p:tgtEl>
                                          <p:spTgt spid="964"/>
                                        </p:tgtEl>
                                        <p:attrNameLst>
                                          <p:attrName>ppt_h</p:attrName>
                                        </p:attrNameLst>
                                      </p:cBhvr>
                                      <p:tavLst>
                                        <p:tav tm="0">
                                          <p:val>
                                            <p:fltVal val="0"/>
                                          </p:val>
                                        </p:tav>
                                        <p:tav tm="100000">
                                          <p:val>
                                            <p:strVal val="#ppt_h"/>
                                          </p:val>
                                        </p:tav>
                                      </p:tavLst>
                                    </p:anim>
                                  </p:childTnLst>
                                </p:cTn>
                              </p:par>
                            </p:childTnLst>
                          </p:cTn>
                        </p:par>
                        <p:par>
                          <p:cTn id="142" fill="hold">
                            <p:stCondLst>
                              <p:cond delay="6000"/>
                            </p:stCondLst>
                            <p:childTnLst>
                              <p:par>
                                <p:cTn id="143" presetID="23" presetClass="entr" presetSubtype="16" fill="hold" grpId="28" nodeType="afterEffect">
                                  <p:stCondLst>
                                    <p:cond delay="0"/>
                                  </p:stCondLst>
                                  <p:iterate>
                                    <p:tmAbs val="0"/>
                                  </p:iterate>
                                  <p:childTnLst>
                                    <p:set>
                                      <p:cBhvr>
                                        <p:cTn id="144" fill="hold"/>
                                        <p:tgtEl>
                                          <p:spTgt spid="962"/>
                                        </p:tgtEl>
                                        <p:attrNameLst>
                                          <p:attrName>style.visibility</p:attrName>
                                        </p:attrNameLst>
                                      </p:cBhvr>
                                      <p:to>
                                        <p:strVal val="visible"/>
                                      </p:to>
                                    </p:set>
                                    <p:anim calcmode="lin" valueType="num">
                                      <p:cBhvr>
                                        <p:cTn id="145" dur="500" fill="hold"/>
                                        <p:tgtEl>
                                          <p:spTgt spid="962"/>
                                        </p:tgtEl>
                                        <p:attrNameLst>
                                          <p:attrName>ppt_w</p:attrName>
                                        </p:attrNameLst>
                                      </p:cBhvr>
                                      <p:tavLst>
                                        <p:tav tm="0">
                                          <p:val>
                                            <p:fltVal val="0"/>
                                          </p:val>
                                        </p:tav>
                                        <p:tav tm="100000">
                                          <p:val>
                                            <p:strVal val="#ppt_w"/>
                                          </p:val>
                                        </p:tav>
                                      </p:tavLst>
                                    </p:anim>
                                    <p:anim calcmode="lin" valueType="num">
                                      <p:cBhvr>
                                        <p:cTn id="146" dur="500" fill="hold"/>
                                        <p:tgtEl>
                                          <p:spTgt spid="962"/>
                                        </p:tgtEl>
                                        <p:attrNameLst>
                                          <p:attrName>ppt_h</p:attrName>
                                        </p:attrNameLst>
                                      </p:cBhvr>
                                      <p:tavLst>
                                        <p:tav tm="0">
                                          <p:val>
                                            <p:fltVal val="0"/>
                                          </p:val>
                                        </p:tav>
                                        <p:tav tm="100000">
                                          <p:val>
                                            <p:strVal val="#ppt_h"/>
                                          </p:val>
                                        </p:tav>
                                      </p:tavLst>
                                    </p:anim>
                                  </p:childTnLst>
                                </p:cTn>
                              </p:par>
                            </p:childTnLst>
                          </p:cTn>
                        </p:par>
                        <p:par>
                          <p:cTn id="147" fill="hold">
                            <p:stCondLst>
                              <p:cond delay="6500"/>
                            </p:stCondLst>
                            <p:childTnLst>
                              <p:par>
                                <p:cTn id="148" presetID="23" presetClass="entr" presetSubtype="16" fill="hold" grpId="29" nodeType="afterEffect">
                                  <p:stCondLst>
                                    <p:cond delay="0"/>
                                  </p:stCondLst>
                                  <p:iterate>
                                    <p:tmAbs val="0"/>
                                  </p:iterate>
                                  <p:childTnLst>
                                    <p:set>
                                      <p:cBhvr>
                                        <p:cTn id="149" fill="hold"/>
                                        <p:tgtEl>
                                          <p:spTgt spid="961"/>
                                        </p:tgtEl>
                                        <p:attrNameLst>
                                          <p:attrName>style.visibility</p:attrName>
                                        </p:attrNameLst>
                                      </p:cBhvr>
                                      <p:to>
                                        <p:strVal val="visible"/>
                                      </p:to>
                                    </p:set>
                                    <p:anim calcmode="lin" valueType="num">
                                      <p:cBhvr>
                                        <p:cTn id="150" dur="500" fill="hold"/>
                                        <p:tgtEl>
                                          <p:spTgt spid="961"/>
                                        </p:tgtEl>
                                        <p:attrNameLst>
                                          <p:attrName>ppt_w</p:attrName>
                                        </p:attrNameLst>
                                      </p:cBhvr>
                                      <p:tavLst>
                                        <p:tav tm="0">
                                          <p:val>
                                            <p:fltVal val="0"/>
                                          </p:val>
                                        </p:tav>
                                        <p:tav tm="100000">
                                          <p:val>
                                            <p:strVal val="#ppt_w"/>
                                          </p:val>
                                        </p:tav>
                                      </p:tavLst>
                                    </p:anim>
                                    <p:anim calcmode="lin" valueType="num">
                                      <p:cBhvr>
                                        <p:cTn id="151" dur="500" fill="hold"/>
                                        <p:tgtEl>
                                          <p:spTgt spid="961"/>
                                        </p:tgtEl>
                                        <p:attrNameLst>
                                          <p:attrName>ppt_h</p:attrName>
                                        </p:attrNameLst>
                                      </p:cBhvr>
                                      <p:tavLst>
                                        <p:tav tm="0">
                                          <p:val>
                                            <p:fltVal val="0"/>
                                          </p:val>
                                        </p:tav>
                                        <p:tav tm="100000">
                                          <p:val>
                                            <p:strVal val="#ppt_h"/>
                                          </p:val>
                                        </p:tav>
                                      </p:tavLst>
                                    </p:anim>
                                  </p:childTnLst>
                                </p:cTn>
                              </p:par>
                            </p:childTnLst>
                          </p:cTn>
                        </p:par>
                      </p:childTnLst>
                    </p:cTn>
                  </p:par>
                  <p:par>
                    <p:cTn id="152" fill="hold">
                      <p:stCondLst>
                        <p:cond delay="indefinite"/>
                      </p:stCondLst>
                      <p:childTnLst>
                        <p:par>
                          <p:cTn id="153" fill="hold">
                            <p:stCondLst>
                              <p:cond delay="0"/>
                            </p:stCondLst>
                            <p:childTnLst>
                              <p:par>
                                <p:cTn id="154" presetID="23" presetClass="entr" presetSubtype="16" fill="hold" grpId="30" nodeType="clickEffect">
                                  <p:stCondLst>
                                    <p:cond delay="0"/>
                                  </p:stCondLst>
                                  <p:iterate>
                                    <p:tmAbs val="0"/>
                                  </p:iterate>
                                  <p:childTnLst>
                                    <p:set>
                                      <p:cBhvr>
                                        <p:cTn id="155" fill="hold"/>
                                        <p:tgtEl>
                                          <p:spTgt spid="978"/>
                                        </p:tgtEl>
                                        <p:attrNameLst>
                                          <p:attrName>style.visibility</p:attrName>
                                        </p:attrNameLst>
                                      </p:cBhvr>
                                      <p:to>
                                        <p:strVal val="visible"/>
                                      </p:to>
                                    </p:set>
                                    <p:anim calcmode="lin" valueType="num">
                                      <p:cBhvr>
                                        <p:cTn id="156" dur="500" fill="hold"/>
                                        <p:tgtEl>
                                          <p:spTgt spid="978"/>
                                        </p:tgtEl>
                                        <p:attrNameLst>
                                          <p:attrName>ppt_w</p:attrName>
                                        </p:attrNameLst>
                                      </p:cBhvr>
                                      <p:tavLst>
                                        <p:tav tm="0">
                                          <p:val>
                                            <p:fltVal val="0"/>
                                          </p:val>
                                        </p:tav>
                                        <p:tav tm="100000">
                                          <p:val>
                                            <p:strVal val="#ppt_w"/>
                                          </p:val>
                                        </p:tav>
                                      </p:tavLst>
                                    </p:anim>
                                    <p:anim calcmode="lin" valueType="num">
                                      <p:cBhvr>
                                        <p:cTn id="157" dur="500" fill="hold"/>
                                        <p:tgtEl>
                                          <p:spTgt spid="978"/>
                                        </p:tgtEl>
                                        <p:attrNameLst>
                                          <p:attrName>ppt_h</p:attrName>
                                        </p:attrNameLst>
                                      </p:cBhvr>
                                      <p:tavLst>
                                        <p:tav tm="0">
                                          <p:val>
                                            <p:fltVal val="0"/>
                                          </p:val>
                                        </p:tav>
                                        <p:tav tm="100000">
                                          <p:val>
                                            <p:strVal val="#ppt_h"/>
                                          </p:val>
                                        </p:tav>
                                      </p:tavLst>
                                    </p:anim>
                                  </p:childTnLst>
                                </p:cTn>
                              </p:par>
                            </p:childTnLst>
                          </p:cTn>
                        </p:par>
                        <p:par>
                          <p:cTn id="158" fill="hold">
                            <p:stCondLst>
                              <p:cond delay="500"/>
                            </p:stCondLst>
                            <p:childTnLst>
                              <p:par>
                                <p:cTn id="159" presetID="23" presetClass="entr" presetSubtype="16" fill="hold" grpId="31" nodeType="afterEffect">
                                  <p:stCondLst>
                                    <p:cond delay="0"/>
                                  </p:stCondLst>
                                  <p:iterate>
                                    <p:tmAbs val="0"/>
                                  </p:iterate>
                                  <p:childTnLst>
                                    <p:set>
                                      <p:cBhvr>
                                        <p:cTn id="160" fill="hold"/>
                                        <p:tgtEl>
                                          <p:spTgt spid="981"/>
                                        </p:tgtEl>
                                        <p:attrNameLst>
                                          <p:attrName>style.visibility</p:attrName>
                                        </p:attrNameLst>
                                      </p:cBhvr>
                                      <p:to>
                                        <p:strVal val="visible"/>
                                      </p:to>
                                    </p:set>
                                    <p:anim calcmode="lin" valueType="num">
                                      <p:cBhvr>
                                        <p:cTn id="161" dur="500" fill="hold"/>
                                        <p:tgtEl>
                                          <p:spTgt spid="981"/>
                                        </p:tgtEl>
                                        <p:attrNameLst>
                                          <p:attrName>ppt_w</p:attrName>
                                        </p:attrNameLst>
                                      </p:cBhvr>
                                      <p:tavLst>
                                        <p:tav tm="0">
                                          <p:val>
                                            <p:fltVal val="0"/>
                                          </p:val>
                                        </p:tav>
                                        <p:tav tm="100000">
                                          <p:val>
                                            <p:strVal val="#ppt_w"/>
                                          </p:val>
                                        </p:tav>
                                      </p:tavLst>
                                    </p:anim>
                                    <p:anim calcmode="lin" valueType="num">
                                      <p:cBhvr>
                                        <p:cTn id="162" dur="500" fill="hold"/>
                                        <p:tgtEl>
                                          <p:spTgt spid="9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5" grpId="14" animBg="1" advAuto="0"/>
      <p:bldP spid="949" grpId="1" animBg="1" advAuto="0"/>
      <p:bldP spid="950" grpId="4" animBg="1" advAuto="0"/>
      <p:bldP spid="951" grpId="3" animBg="1" advAuto="0"/>
      <p:bldP spid="952" grpId="5" animBg="1" advAuto="0"/>
      <p:bldP spid="953" grpId="6" animBg="1" advAuto="0"/>
      <p:bldP spid="954" grpId="7" animBg="1" advAuto="0"/>
      <p:bldP spid="955" grpId="8" animBg="1" advAuto="0"/>
      <p:bldP spid="956" grpId="9" animBg="1" advAuto="0"/>
      <p:bldP spid="957" grpId="10" animBg="1" advAuto="0"/>
      <p:bldP spid="958" grpId="12" animBg="1" advAuto="0"/>
      <p:bldP spid="959" grpId="11" animBg="1" advAuto="0"/>
      <p:bldP spid="960" grpId="13" animBg="1" advAuto="0"/>
      <p:bldP spid="961" grpId="29" animBg="1" advAuto="0"/>
      <p:bldP spid="962" grpId="28" animBg="1" advAuto="0"/>
      <p:bldP spid="963" grpId="24" animBg="1" advAuto="0"/>
      <p:bldP spid="964" grpId="27" animBg="1" advAuto="0"/>
      <p:bldP spid="965" grpId="19" animBg="1" advAuto="0"/>
      <p:bldP spid="966" grpId="18" animBg="1" advAuto="0"/>
      <p:bldP spid="967" grpId="17" animBg="1" advAuto="0"/>
      <p:bldP spid="968" grpId="23" animBg="1" advAuto="0"/>
      <p:bldP spid="969" grpId="20" animBg="1" advAuto="0"/>
      <p:bldP spid="970" grpId="21" animBg="1" advAuto="0"/>
      <p:bldP spid="971" grpId="22" animBg="1" advAuto="0"/>
      <p:bldP spid="974" grpId="15" animBg="1" advAuto="0"/>
      <p:bldP spid="975" grpId="26" animBg="1" advAuto="0"/>
      <p:bldP spid="976" grpId="25" animBg="1" advAuto="0"/>
      <p:bldP spid="977" grpId="2" animBg="1" advAuto="0"/>
      <p:bldP spid="978" grpId="30" animBg="1" advAuto="0"/>
      <p:bldP spid="981" grpId="31" animBg="1" advAuto="0"/>
      <p:bldP spid="982" grpId="16"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noGrp="1"/>
          </p:cNvSpPr>
          <p:nvPr>
            <p:ph type="title"/>
          </p:nvPr>
        </p:nvSpPr>
        <p:spPr>
          <a:xfrm>
            <a:off x="457200" y="205978"/>
            <a:ext cx="8229600" cy="857251"/>
          </a:xfrm>
          <a:prstGeom prst="rect">
            <a:avLst/>
          </a:prstGeom>
        </p:spPr>
        <p:txBody>
          <a:bodyPr/>
          <a:lstStyle>
            <a:lvl1pPr algn="l">
              <a:defRPr sz="3600" b="1">
                <a:latin typeface="Segoe UI Black"/>
                <a:ea typeface="Segoe UI Black"/>
                <a:cs typeface="Segoe UI Black"/>
                <a:sym typeface="Segoe UI Black"/>
              </a:defRPr>
            </a:lvl1pPr>
          </a:lstStyle>
          <a:p>
            <a:r>
              <a:t>Sumar</a:t>
            </a:r>
          </a:p>
        </p:txBody>
      </p:sp>
      <p:sp>
        <p:nvSpPr>
          <p:cNvPr id="105" name="Content Placeholder 2"/>
          <p:cNvSpPr txBox="1">
            <a:spLocks noGrp="1"/>
          </p:cNvSpPr>
          <p:nvPr>
            <p:ph type="body" idx="1"/>
          </p:nvPr>
        </p:nvSpPr>
        <p:spPr>
          <a:xfrm>
            <a:off x="457200" y="1200151"/>
            <a:ext cx="8229600" cy="3394472"/>
          </a:xfrm>
          <a:prstGeom prst="rect">
            <a:avLst/>
          </a:prstGeom>
        </p:spPr>
        <p:txBody>
          <a:bodyPr/>
          <a:lstStyle/>
          <a:p>
            <a:pPr marL="0" indent="0">
              <a:spcBef>
                <a:spcPts val="500"/>
              </a:spcBef>
              <a:buSzTx/>
              <a:buNone/>
              <a:defRPr sz="2200">
                <a:latin typeface="Segoe UI Light"/>
                <a:ea typeface="Segoe UI Light"/>
                <a:cs typeface="Segoe UI Light"/>
                <a:sym typeface="Segoe UI Light"/>
              </a:defRPr>
            </a:pPr>
            <a:r>
              <a:t>Abordarea multisectorială</a:t>
            </a:r>
          </a:p>
          <a:p>
            <a:pPr marL="742950" lvl="1" indent="-285750">
              <a:spcBef>
                <a:spcPts val="500"/>
              </a:spcBef>
              <a:defRPr sz="2200">
                <a:latin typeface="Segoe UI Light"/>
                <a:ea typeface="Segoe UI Light"/>
                <a:cs typeface="Segoe UI Light"/>
                <a:sym typeface="Segoe UI Light"/>
              </a:defRPr>
            </a:pPr>
            <a:r>
              <a:t>în managementul de caz</a:t>
            </a:r>
            <a:endParaRPr sz="2800"/>
          </a:p>
          <a:p>
            <a:pPr marL="820880" lvl="1" indent="-363680">
              <a:spcBef>
                <a:spcPts val="500"/>
              </a:spcBef>
              <a:defRPr sz="2800">
                <a:latin typeface="Segoe UI Light"/>
                <a:ea typeface="Segoe UI Light"/>
                <a:cs typeface="Segoe UI Light"/>
                <a:sym typeface="Segoe UI Light"/>
              </a:defRPr>
            </a:pPr>
            <a:r>
              <a:t>i</a:t>
            </a:r>
            <a:r>
              <a:rPr sz="2200"/>
              <a:t>mpactul abuzului și neglijării copilului din perspectiva sănătății publice</a:t>
            </a:r>
          </a:p>
          <a:p>
            <a:pPr marL="0" indent="0">
              <a:spcBef>
                <a:spcPts val="500"/>
              </a:spcBef>
              <a:buSzTx/>
              <a:buNone/>
              <a:defRPr sz="2200">
                <a:latin typeface="Segoe UI Light"/>
                <a:ea typeface="Segoe UI Light"/>
                <a:cs typeface="Segoe UI Light"/>
                <a:sym typeface="Segoe UI Light"/>
              </a:defRPr>
            </a:pPr>
            <a:r>
              <a:t>Sectoarele care oferă servicii copiilor </a:t>
            </a:r>
          </a:p>
          <a:p>
            <a:pPr marL="742950" lvl="1" indent="-285750">
              <a:spcBef>
                <a:spcPts val="500"/>
              </a:spcBef>
              <a:defRPr sz="2200">
                <a:latin typeface="Segoe UI Light"/>
                <a:ea typeface="Segoe UI Light"/>
                <a:cs typeface="Segoe UI Light"/>
                <a:sym typeface="Segoe UI Light"/>
              </a:defRPr>
            </a:pPr>
            <a:r>
              <a:t>responsibilități diferite </a:t>
            </a:r>
            <a:r>
              <a:rPr>
                <a:latin typeface="Wingdings"/>
                <a:ea typeface="Wingdings"/>
                <a:cs typeface="Wingdings"/>
                <a:sym typeface="Wingdings"/>
              </a:rPr>
              <a:t>➔ </a:t>
            </a:r>
            <a:r>
              <a:t>interese diferite </a:t>
            </a:r>
            <a:r>
              <a:rPr>
                <a:latin typeface="Wingdings"/>
                <a:ea typeface="Wingdings"/>
                <a:cs typeface="Wingdings"/>
                <a:sym typeface="Wingdings"/>
              </a:rPr>
              <a:t>➔</a:t>
            </a:r>
            <a:r>
              <a:t> date diferite</a:t>
            </a:r>
            <a:endParaRPr sz="2800"/>
          </a:p>
          <a:p>
            <a:pPr marL="820880" lvl="1" indent="-363680">
              <a:spcBef>
                <a:spcPts val="500"/>
              </a:spcBef>
              <a:defRPr sz="2800">
                <a:latin typeface="Segoe UI Light"/>
                <a:ea typeface="Segoe UI Light"/>
                <a:cs typeface="Segoe UI Light"/>
                <a:sym typeface="Segoe UI Light"/>
              </a:defRPr>
            </a:pPr>
            <a:r>
              <a:t>c</a:t>
            </a:r>
            <a:r>
              <a:rPr sz="2200"/>
              <a:t>um și de ce a fost dezvoltat Setul Minimal de Date</a:t>
            </a:r>
          </a:p>
        </p:txBody>
      </p:sp>
      <p:pic>
        <p:nvPicPr>
          <p:cNvPr id="106" name="Picture 2" descr="Picture 2"/>
          <p:cNvPicPr>
            <a:picLocks noChangeAspect="1"/>
          </p:cNvPicPr>
          <p:nvPr/>
        </p:nvPicPr>
        <p:blipFill>
          <a:blip r:embed="rId3">
            <a:extLst/>
          </a:blip>
          <a:stretch>
            <a:fillRect/>
          </a:stretch>
        </p:blipFill>
        <p:spPr>
          <a:xfrm>
            <a:off x="6120555" y="4602719"/>
            <a:ext cx="2915943" cy="508408"/>
          </a:xfrm>
          <a:prstGeom prst="rect">
            <a:avLst/>
          </a:prstGeom>
          <a:ln w="12700">
            <a:miter lim="400000"/>
          </a:ln>
        </p:spPr>
      </p:pic>
      <p:sp>
        <p:nvSpPr>
          <p:cNvPr id="107" name="Rectangle 3"/>
          <p:cNvSpPr txBox="1"/>
          <p:nvPr/>
        </p:nvSpPr>
        <p:spPr>
          <a:xfrm>
            <a:off x="2002145" y="4522072"/>
            <a:ext cx="4104284" cy="701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p>
            <a:pPr algn="r">
              <a:tabLst>
                <a:tab pos="2628900" algn="r"/>
                <a:tab pos="5270500" algn="r"/>
              </a:tabLst>
              <a:defRPr sz="1000">
                <a:solidFill>
                  <a:srgbClr val="595959"/>
                </a:solidFill>
                <a:latin typeface="Agency FB"/>
                <a:ea typeface="Agency FB"/>
                <a:cs typeface="Agency FB"/>
                <a:sym typeface="Agency FB"/>
              </a:defRPr>
            </a:pPr>
            <a:r>
              <a:t>“Coordinated Response to Child Abuse &amp; Neglect via Minimum Data Set: from planning to practice” [GA Nr: 810508 — CAN-MDS II — Funded by EU REC Programme 2014-2020]1</a:t>
            </a:r>
          </a:p>
          <a:p>
            <a:pPr algn="ctr">
              <a:tabLst>
                <a:tab pos="2628900" algn="r"/>
                <a:tab pos="5270500" algn="r"/>
              </a:tabLst>
              <a:defRPr sz="1000" b="1">
                <a:solidFill>
                  <a:schemeClr val="accent1"/>
                </a:solidFill>
                <a:latin typeface="Agency FB"/>
                <a:ea typeface="Agency FB"/>
                <a:cs typeface="Agency FB"/>
                <a:sym typeface="Agency FB"/>
              </a:defRPr>
            </a:pPr>
            <a:r>
              <a:t>CAN-MDS Operator’s Seminar</a:t>
            </a:r>
          </a:p>
        </p:txBody>
      </p:sp>
      <p:pic>
        <p:nvPicPr>
          <p:cNvPr id="108" name="Picture 5" descr="Picture 5"/>
          <p:cNvPicPr>
            <a:picLocks noChangeAspect="1"/>
          </p:cNvPicPr>
          <p:nvPr/>
        </p:nvPicPr>
        <p:blipFill>
          <a:blip r:embed="rId4">
            <a:extLst/>
          </a:blip>
          <a:stretch>
            <a:fillRect/>
          </a:stretch>
        </p:blipFill>
        <p:spPr>
          <a:xfrm>
            <a:off x="1611992" y="4728643"/>
            <a:ext cx="471337" cy="312400"/>
          </a:xfrm>
          <a:prstGeom prst="rect">
            <a:avLst/>
          </a:prstGeom>
          <a:ln w="12700">
            <a:miter lim="400000"/>
          </a:ln>
        </p:spPr>
      </p:pic>
      <p:pic>
        <p:nvPicPr>
          <p:cNvPr id="109" name="Picture 16" descr="Picture 16"/>
          <p:cNvPicPr>
            <a:picLocks noChangeAspect="1"/>
          </p:cNvPicPr>
          <p:nvPr/>
        </p:nvPicPr>
        <p:blipFill>
          <a:blip r:embed="rId5" cstate="print">
            <a:extLst/>
          </a:blip>
          <a:stretch>
            <a:fillRect/>
          </a:stretch>
        </p:blipFill>
        <p:spPr>
          <a:xfrm>
            <a:off x="10797" y="4597120"/>
            <a:ext cx="1740102" cy="519606"/>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itle 1"/>
          <p:cNvSpPr txBox="1">
            <a:spLocks noGrp="1"/>
          </p:cNvSpPr>
          <p:nvPr>
            <p:ph type="title"/>
          </p:nvPr>
        </p:nvSpPr>
        <p:spPr>
          <a:xfrm>
            <a:off x="457200" y="205978"/>
            <a:ext cx="8229600" cy="857251"/>
          </a:xfrm>
          <a:prstGeom prst="rect">
            <a:avLst/>
          </a:prstGeom>
        </p:spPr>
        <p:txBody>
          <a:bodyPr/>
          <a:lstStyle>
            <a:lvl1pPr algn="l">
              <a:defRPr sz="3200" b="1">
                <a:latin typeface="Segoe UI Black"/>
                <a:ea typeface="Segoe UI Black"/>
                <a:cs typeface="Segoe UI Black"/>
                <a:sym typeface="Segoe UI Black"/>
              </a:defRPr>
            </a:lvl1pPr>
          </a:lstStyle>
          <a:p>
            <a:r>
              <a:t>Abordarea multisectorială în România</a:t>
            </a:r>
          </a:p>
        </p:txBody>
      </p:sp>
      <p:sp>
        <p:nvSpPr>
          <p:cNvPr id="114" name="Content Placeholder 2"/>
          <p:cNvSpPr txBox="1">
            <a:spLocks noGrp="1"/>
          </p:cNvSpPr>
          <p:nvPr>
            <p:ph type="body" idx="1"/>
          </p:nvPr>
        </p:nvSpPr>
        <p:spPr>
          <a:xfrm>
            <a:off x="457200" y="1200151"/>
            <a:ext cx="8229600" cy="3394472"/>
          </a:xfrm>
          <a:prstGeom prst="rect">
            <a:avLst/>
          </a:prstGeom>
        </p:spPr>
        <p:txBody>
          <a:bodyPr/>
          <a:lstStyle/>
          <a:p>
            <a:pPr marL="149287" indent="-149287" algn="just" defTabSz="756390">
              <a:lnSpc>
                <a:spcPct val="72000"/>
              </a:lnSpc>
              <a:spcBef>
                <a:spcPts val="200"/>
              </a:spcBef>
              <a:buFontTx/>
              <a:defRPr sz="2000">
                <a:uFill>
                  <a:solidFill>
                    <a:srgbClr val="DA8200"/>
                  </a:solidFill>
                </a:uFill>
              </a:defRPr>
            </a:pPr>
            <a:r>
              <a:t>dimensiunea reală </a:t>
            </a:r>
            <a:r>
              <a:rPr>
                <a:uFill>
                  <a:solidFill>
                    <a:srgbClr val="316EA5"/>
                  </a:solidFill>
                </a:uFill>
              </a:rPr>
              <a:t>a fenomenului abuzului şi neglijării copilului în România nu este cunoscută, întrucât lipsește </a:t>
            </a:r>
            <a:r>
              <a:rPr>
                <a:uFillTx/>
                <a:latin typeface="Calibri Light"/>
                <a:ea typeface="Calibri Light"/>
                <a:cs typeface="Calibri Light"/>
                <a:sym typeface="Calibri Light"/>
              </a:rPr>
              <a:t>un mecanism de raportare şi înregistrare cuprinzătoar și sistematic centrat pe cazurile de abuz și neglijare</a:t>
            </a:r>
            <a:r>
              <a:rPr b="1">
                <a:uFillTx/>
              </a:rPr>
              <a:t> </a:t>
            </a:r>
            <a:endParaRPr sz="1200"/>
          </a:p>
          <a:p>
            <a:pPr marL="116112" indent="-116112" defTabSz="756390">
              <a:lnSpc>
                <a:spcPct val="80000"/>
              </a:lnSpc>
              <a:spcBef>
                <a:spcPts val="100"/>
              </a:spcBef>
              <a:buFontTx/>
              <a:defRPr sz="2000" spc="-100">
                <a:latin typeface="Calibri Light"/>
                <a:ea typeface="Calibri Light"/>
                <a:cs typeface="Calibri Light"/>
                <a:sym typeface="Calibri Light"/>
              </a:defRPr>
            </a:pPr>
            <a:r>
              <a:t>cu toate că raportarea suspiciunii de abuz și neglijare este obligatorie pentru orice profesionist, criteriile de identificare și metodologia de raportare nu sunt unitare între diferitele sectoare care intră în contact cu copiii</a:t>
            </a:r>
            <a:endParaRPr sz="2200" spc="-36"/>
          </a:p>
          <a:p>
            <a:pPr marL="149287" indent="-149287" algn="just" defTabSz="756390">
              <a:lnSpc>
                <a:spcPct val="72000"/>
              </a:lnSpc>
              <a:spcBef>
                <a:spcPts val="200"/>
              </a:spcBef>
              <a:buFontTx/>
              <a:defRPr sz="2000"/>
            </a:pPr>
            <a:r>
              <a:t>l</a:t>
            </a:r>
            <a:r>
              <a:rPr>
                <a:latin typeface="Calibri Light"/>
                <a:ea typeface="Calibri Light"/>
                <a:cs typeface="Calibri Light"/>
                <a:sym typeface="Calibri Light"/>
              </a:rPr>
              <a:t>ipsa informațiilor valide privind numărul copiilor afectați de abuz și neglijare constituie o limitare serioasă în ceea ce privește dezvoltarea unor politici publice eficiente de sănătate publică (Leeb et al. 2008). Datele privind natura și dimensiunea fenomenului </a:t>
            </a:r>
            <a:r>
              <a:rPr spc="-100">
                <a:latin typeface="Calibri Light"/>
                <a:ea typeface="Calibri Light"/>
                <a:cs typeface="Calibri Light"/>
                <a:sym typeface="Calibri Light"/>
              </a:rPr>
              <a:t>constituie </a:t>
            </a:r>
            <a:r>
              <a:rPr i="1" spc="-100">
                <a:latin typeface="Calibri Light"/>
                <a:ea typeface="Calibri Light"/>
                <a:cs typeface="Calibri Light"/>
                <a:sym typeface="Calibri Light"/>
              </a:rPr>
              <a:t>fundamentul prevenirii maltratării copilului </a:t>
            </a:r>
            <a:r>
              <a:rPr spc="-100">
                <a:latin typeface="Calibri Light"/>
                <a:ea typeface="Calibri Light"/>
                <a:cs typeface="Calibri Light"/>
                <a:sym typeface="Calibri Light"/>
              </a:rPr>
              <a:t>(Fallon et al. 2010).</a:t>
            </a:r>
          </a:p>
        </p:txBody>
      </p:sp>
      <p:pic>
        <p:nvPicPr>
          <p:cNvPr id="115" name="Picture 2" descr="Picture 2"/>
          <p:cNvPicPr>
            <a:picLocks noChangeAspect="1"/>
          </p:cNvPicPr>
          <p:nvPr/>
        </p:nvPicPr>
        <p:blipFill>
          <a:blip r:embed="rId3">
            <a:extLst/>
          </a:blip>
          <a:stretch>
            <a:fillRect/>
          </a:stretch>
        </p:blipFill>
        <p:spPr>
          <a:xfrm>
            <a:off x="6120555" y="4602719"/>
            <a:ext cx="2915943" cy="508408"/>
          </a:xfrm>
          <a:prstGeom prst="rect">
            <a:avLst/>
          </a:prstGeom>
          <a:ln w="12700">
            <a:miter lim="400000"/>
          </a:ln>
        </p:spPr>
      </p:pic>
      <p:sp>
        <p:nvSpPr>
          <p:cNvPr id="116" name="Rectangle 3"/>
          <p:cNvSpPr txBox="1"/>
          <p:nvPr/>
        </p:nvSpPr>
        <p:spPr>
          <a:xfrm>
            <a:off x="2002145" y="4522072"/>
            <a:ext cx="4104284" cy="701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spAutoFit/>
          </a:bodyPr>
          <a:lstStyle/>
          <a:p>
            <a:pPr algn="r">
              <a:tabLst>
                <a:tab pos="2628900" algn="r"/>
                <a:tab pos="5270500" algn="r"/>
              </a:tabLst>
              <a:defRPr sz="1000">
                <a:solidFill>
                  <a:srgbClr val="595959"/>
                </a:solidFill>
                <a:latin typeface="Agency FB"/>
                <a:ea typeface="Agency FB"/>
                <a:cs typeface="Agency FB"/>
                <a:sym typeface="Agency FB"/>
              </a:defRPr>
            </a:pPr>
            <a:r>
              <a:t>“Coordinated Response to Child Abuse &amp; Neglect via Minimum Data Set: from planning to practice” [GA Nr: 810508 — CAN-MDS II — Funded by EU REC Programme 2014-2020]1</a:t>
            </a:r>
          </a:p>
          <a:p>
            <a:pPr algn="ctr">
              <a:tabLst>
                <a:tab pos="2628900" algn="r"/>
                <a:tab pos="5270500" algn="r"/>
              </a:tabLst>
              <a:defRPr sz="1000" b="1">
                <a:solidFill>
                  <a:schemeClr val="accent1"/>
                </a:solidFill>
                <a:latin typeface="Agency FB"/>
                <a:ea typeface="Agency FB"/>
                <a:cs typeface="Agency FB"/>
                <a:sym typeface="Agency FB"/>
              </a:defRPr>
            </a:pPr>
            <a:r>
              <a:t>CAN-MDS Operator’s Seminar</a:t>
            </a:r>
          </a:p>
        </p:txBody>
      </p:sp>
      <p:pic>
        <p:nvPicPr>
          <p:cNvPr id="117" name="Picture 5" descr="Picture 5"/>
          <p:cNvPicPr>
            <a:picLocks noChangeAspect="1"/>
          </p:cNvPicPr>
          <p:nvPr/>
        </p:nvPicPr>
        <p:blipFill>
          <a:blip r:embed="rId4">
            <a:extLst/>
          </a:blip>
          <a:stretch>
            <a:fillRect/>
          </a:stretch>
        </p:blipFill>
        <p:spPr>
          <a:xfrm>
            <a:off x="1611992" y="4728643"/>
            <a:ext cx="471337" cy="312400"/>
          </a:xfrm>
          <a:prstGeom prst="rect">
            <a:avLst/>
          </a:prstGeom>
          <a:ln w="12700">
            <a:miter lim="400000"/>
          </a:ln>
        </p:spPr>
      </p:pic>
      <p:pic>
        <p:nvPicPr>
          <p:cNvPr id="118" name="Picture 16" descr="Picture 16"/>
          <p:cNvPicPr>
            <a:picLocks noChangeAspect="1"/>
          </p:cNvPicPr>
          <p:nvPr/>
        </p:nvPicPr>
        <p:blipFill>
          <a:blip r:embed="rId5" cstate="print">
            <a:extLst/>
          </a:blip>
          <a:stretch>
            <a:fillRect/>
          </a:stretch>
        </p:blipFill>
        <p:spPr>
          <a:xfrm>
            <a:off x="10797" y="4597120"/>
            <a:ext cx="1740102" cy="519606"/>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Rounded Rectangle 6"/>
          <p:cNvGrpSpPr/>
          <p:nvPr/>
        </p:nvGrpSpPr>
        <p:grpSpPr>
          <a:xfrm>
            <a:off x="2123725" y="1533581"/>
            <a:ext cx="5400607" cy="1158237"/>
            <a:chOff x="0" y="0"/>
            <a:chExt cx="5400605" cy="1158235"/>
          </a:xfrm>
        </p:grpSpPr>
        <p:sp>
          <p:nvSpPr>
            <p:cNvPr id="122" name="Rounded Rectangle"/>
            <p:cNvSpPr/>
            <p:nvPr/>
          </p:nvSpPr>
          <p:spPr>
            <a:xfrm>
              <a:off x="-1" y="120066"/>
              <a:ext cx="5400607" cy="918107"/>
            </a:xfrm>
            <a:prstGeom prst="roundRect">
              <a:avLst>
                <a:gd name="adj" fmla="val 6646"/>
              </a:avLst>
            </a:prstGeom>
            <a:solidFill>
              <a:srgbClr val="FFFFFF"/>
            </a:solidFill>
            <a:ln w="12700" cap="flat">
              <a:noFill/>
              <a:miter lim="400000"/>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123" name="O varietate mare de profesioniști sunt implicați în administrarea cazurilor CAN, care au responsabilități legale diferite, lucrează în sectoare diferite"/>
            <p:cNvSpPr txBox="1"/>
            <p:nvPr/>
          </p:nvSpPr>
          <p:spPr>
            <a:xfrm>
              <a:off x="17870" y="0"/>
              <a:ext cx="5364865" cy="11582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defRPr b="1" i="1">
                  <a:solidFill>
                    <a:srgbClr val="376092"/>
                  </a:solidFill>
                  <a:latin typeface="+mn-lt"/>
                  <a:ea typeface="+mn-ea"/>
                  <a:cs typeface="+mn-cs"/>
                  <a:sym typeface="Calibri"/>
                </a:defRPr>
              </a:lvl1pPr>
            </a:lstStyle>
            <a:p>
              <a:r>
                <a:t>O varietate mare de profesioniști sunt implicați în administrarea cazurilor CAN, care au responsabilități legale diferite, lucrează în sectoare diferite </a:t>
              </a:r>
            </a:p>
          </p:txBody>
        </p:sp>
      </p:grpSp>
      <p:grpSp>
        <p:nvGrpSpPr>
          <p:cNvPr id="127" name="Round Same Side Corner Rectangle 9"/>
          <p:cNvGrpSpPr/>
          <p:nvPr/>
        </p:nvGrpSpPr>
        <p:grpSpPr>
          <a:xfrm>
            <a:off x="234922" y="2686117"/>
            <a:ext cx="1332540" cy="358137"/>
            <a:chOff x="-1" y="-1"/>
            <a:chExt cx="1332539" cy="358135"/>
          </a:xfrm>
        </p:grpSpPr>
        <p:sp>
          <p:nvSpPr>
            <p:cNvPr id="125"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126" name="spital"/>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spital</a:t>
              </a:r>
            </a:p>
          </p:txBody>
        </p:sp>
      </p:grpSp>
      <p:grpSp>
        <p:nvGrpSpPr>
          <p:cNvPr id="130" name="Round Same Side Corner Rectangle 10"/>
          <p:cNvGrpSpPr/>
          <p:nvPr/>
        </p:nvGrpSpPr>
        <p:grpSpPr>
          <a:xfrm>
            <a:off x="611571" y="1385262"/>
            <a:ext cx="1332540" cy="358137"/>
            <a:chOff x="-1" y="-1"/>
            <a:chExt cx="1332539" cy="358135"/>
          </a:xfrm>
        </p:grpSpPr>
        <p:sp>
          <p:nvSpPr>
            <p:cNvPr id="128"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129" name="NGO"/>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133" name="Round Same Side Corner Rectangle 11"/>
          <p:cNvGrpSpPr/>
          <p:nvPr/>
        </p:nvGrpSpPr>
        <p:grpSpPr>
          <a:xfrm>
            <a:off x="2706938" y="304359"/>
            <a:ext cx="1332540" cy="358137"/>
            <a:chOff x="-1" y="-1"/>
            <a:chExt cx="1332539" cy="358135"/>
          </a:xfrm>
        </p:grpSpPr>
        <p:sp>
          <p:nvSpPr>
            <p:cNvPr id="131"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132" name="poliție"/>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poliție</a:t>
              </a:r>
            </a:p>
          </p:txBody>
        </p:sp>
      </p:grpSp>
      <p:grpSp>
        <p:nvGrpSpPr>
          <p:cNvPr id="136" name="Round Same Side Corner Rectangle 12"/>
          <p:cNvGrpSpPr/>
          <p:nvPr/>
        </p:nvGrpSpPr>
        <p:grpSpPr>
          <a:xfrm>
            <a:off x="5943242" y="418661"/>
            <a:ext cx="1503951" cy="332737"/>
            <a:chOff x="0" y="0"/>
            <a:chExt cx="1503950" cy="332735"/>
          </a:xfrm>
        </p:grpSpPr>
        <p:sp>
          <p:nvSpPr>
            <p:cNvPr id="134" name="Shape"/>
            <p:cNvSpPr/>
            <p:nvPr/>
          </p:nvSpPr>
          <p:spPr>
            <a:xfrm>
              <a:off x="-1" y="30621"/>
              <a:ext cx="1332538"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35" name="servicii sociale"/>
            <p:cNvSpPr txBox="1"/>
            <p:nvPr/>
          </p:nvSpPr>
          <p:spPr>
            <a:xfrm>
              <a:off x="12636" y="-1"/>
              <a:ext cx="1491314"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servicii sociale</a:t>
              </a:r>
            </a:p>
          </p:txBody>
        </p:sp>
      </p:grpSp>
      <p:grpSp>
        <p:nvGrpSpPr>
          <p:cNvPr id="139" name="Round Same Side Corner Rectangle 13"/>
          <p:cNvGrpSpPr/>
          <p:nvPr/>
        </p:nvGrpSpPr>
        <p:grpSpPr>
          <a:xfrm>
            <a:off x="7376764" y="1542357"/>
            <a:ext cx="1332540" cy="332737"/>
            <a:chOff x="-1" y="0"/>
            <a:chExt cx="1332538" cy="332735"/>
          </a:xfrm>
        </p:grpSpPr>
        <p:sp>
          <p:nvSpPr>
            <p:cNvPr id="137"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38" name="justiție"/>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justiție</a:t>
              </a:r>
            </a:p>
          </p:txBody>
        </p:sp>
      </p:grpSp>
      <p:grpSp>
        <p:nvGrpSpPr>
          <p:cNvPr id="142" name="Round Same Side Corner Rectangle 14"/>
          <p:cNvGrpSpPr/>
          <p:nvPr/>
        </p:nvGrpSpPr>
        <p:grpSpPr>
          <a:xfrm>
            <a:off x="7703947" y="2698818"/>
            <a:ext cx="1332539" cy="332737"/>
            <a:chOff x="-1" y="0"/>
            <a:chExt cx="1332538" cy="332735"/>
          </a:xfrm>
        </p:grpSpPr>
        <p:sp>
          <p:nvSpPr>
            <p:cNvPr id="140"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41" name="școală"/>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școală</a:t>
              </a:r>
            </a:p>
          </p:txBody>
        </p:sp>
      </p:grpSp>
      <p:pic>
        <p:nvPicPr>
          <p:cNvPr id="143" name="Picture 2" descr="Picture 2"/>
          <p:cNvPicPr>
            <a:picLocks noChangeAspect="1"/>
          </p:cNvPicPr>
          <p:nvPr/>
        </p:nvPicPr>
        <p:blipFill>
          <a:blip r:embed="rId3">
            <a:extLst/>
          </a:blip>
          <a:stretch>
            <a:fillRect/>
          </a:stretch>
        </p:blipFill>
        <p:spPr>
          <a:xfrm>
            <a:off x="95250" y="3732695"/>
            <a:ext cx="8943975" cy="992813"/>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124"/>
                                        </p:tgtEl>
                                        <p:attrNameLst>
                                          <p:attrName>style.visibility</p:attrName>
                                        </p:attrNameLst>
                                      </p:cBhvr>
                                      <p:to>
                                        <p:strVal val="visible"/>
                                      </p:to>
                                    </p:set>
                                    <p:animEffect transition="in" filter="dissolve">
                                      <p:cBhvr>
                                        <p:cTn id="7" dur="500"/>
                                        <p:tgtEl>
                                          <p:spTgt spid="124"/>
                                        </p:tgtEl>
                                      </p:cBhvr>
                                    </p:animEffect>
                                  </p:childTnLst>
                                </p:cTn>
                              </p:par>
                            </p:childTnLst>
                          </p:cTn>
                        </p:par>
                        <p:par>
                          <p:cTn id="8" fill="hold">
                            <p:stCondLst>
                              <p:cond delay="500"/>
                            </p:stCondLst>
                            <p:childTnLst>
                              <p:par>
                                <p:cTn id="9" presetID="23" presetClass="entr" presetSubtype="16" fill="hold" grpId="2" nodeType="afterEffect">
                                  <p:stCondLst>
                                    <p:cond delay="0"/>
                                  </p:stCondLst>
                                  <p:iterate>
                                    <p:tmAbs val="0"/>
                                  </p:iterate>
                                  <p:childTnLst>
                                    <p:set>
                                      <p:cBhvr>
                                        <p:cTn id="10" fill="hold"/>
                                        <p:tgtEl>
                                          <p:spTgt spid="127"/>
                                        </p:tgtEl>
                                        <p:attrNameLst>
                                          <p:attrName>style.visibility</p:attrName>
                                        </p:attrNameLst>
                                      </p:cBhvr>
                                      <p:to>
                                        <p:strVal val="visible"/>
                                      </p:to>
                                    </p:set>
                                    <p:anim calcmode="lin" valueType="num">
                                      <p:cBhvr>
                                        <p:cTn id="11" dur="500" fill="hold"/>
                                        <p:tgtEl>
                                          <p:spTgt spid="127"/>
                                        </p:tgtEl>
                                        <p:attrNameLst>
                                          <p:attrName>ppt_w</p:attrName>
                                        </p:attrNameLst>
                                      </p:cBhvr>
                                      <p:tavLst>
                                        <p:tav tm="0">
                                          <p:val>
                                            <p:fltVal val="0"/>
                                          </p:val>
                                        </p:tav>
                                        <p:tav tm="100000">
                                          <p:val>
                                            <p:strVal val="#ppt_w"/>
                                          </p:val>
                                        </p:tav>
                                      </p:tavLst>
                                    </p:anim>
                                    <p:anim calcmode="lin" valueType="num">
                                      <p:cBhvr>
                                        <p:cTn id="12" dur="500" fill="hold"/>
                                        <p:tgtEl>
                                          <p:spTgt spid="12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3" nodeType="afterEffect">
                                  <p:stCondLst>
                                    <p:cond delay="0"/>
                                  </p:stCondLst>
                                  <p:iterate>
                                    <p:tmAbs val="0"/>
                                  </p:iterate>
                                  <p:childTnLst>
                                    <p:set>
                                      <p:cBhvr>
                                        <p:cTn id="15" fill="hold"/>
                                        <p:tgtEl>
                                          <p:spTgt spid="130"/>
                                        </p:tgtEl>
                                        <p:attrNameLst>
                                          <p:attrName>style.visibility</p:attrName>
                                        </p:attrNameLst>
                                      </p:cBhvr>
                                      <p:to>
                                        <p:strVal val="visible"/>
                                      </p:to>
                                    </p:set>
                                    <p:anim calcmode="lin" valueType="num">
                                      <p:cBhvr>
                                        <p:cTn id="16" dur="500" fill="hold"/>
                                        <p:tgtEl>
                                          <p:spTgt spid="130"/>
                                        </p:tgtEl>
                                        <p:attrNameLst>
                                          <p:attrName>ppt_w</p:attrName>
                                        </p:attrNameLst>
                                      </p:cBhvr>
                                      <p:tavLst>
                                        <p:tav tm="0">
                                          <p:val>
                                            <p:fltVal val="0"/>
                                          </p:val>
                                        </p:tav>
                                        <p:tav tm="100000">
                                          <p:val>
                                            <p:strVal val="#ppt_w"/>
                                          </p:val>
                                        </p:tav>
                                      </p:tavLst>
                                    </p:anim>
                                    <p:anim calcmode="lin" valueType="num">
                                      <p:cBhvr>
                                        <p:cTn id="17" dur="500" fill="hold"/>
                                        <p:tgtEl>
                                          <p:spTgt spid="13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4" nodeType="afterEffect">
                                  <p:stCondLst>
                                    <p:cond delay="0"/>
                                  </p:stCondLst>
                                  <p:iterate>
                                    <p:tmAbs val="0"/>
                                  </p:iterate>
                                  <p:childTnLst>
                                    <p:set>
                                      <p:cBhvr>
                                        <p:cTn id="20" fill="hold"/>
                                        <p:tgtEl>
                                          <p:spTgt spid="133"/>
                                        </p:tgtEl>
                                        <p:attrNameLst>
                                          <p:attrName>style.visibility</p:attrName>
                                        </p:attrNameLst>
                                      </p:cBhvr>
                                      <p:to>
                                        <p:strVal val="visible"/>
                                      </p:to>
                                    </p:set>
                                    <p:anim calcmode="lin" valueType="num">
                                      <p:cBhvr>
                                        <p:cTn id="21" dur="500" fill="hold"/>
                                        <p:tgtEl>
                                          <p:spTgt spid="133"/>
                                        </p:tgtEl>
                                        <p:attrNameLst>
                                          <p:attrName>ppt_w</p:attrName>
                                        </p:attrNameLst>
                                      </p:cBhvr>
                                      <p:tavLst>
                                        <p:tav tm="0">
                                          <p:val>
                                            <p:fltVal val="0"/>
                                          </p:val>
                                        </p:tav>
                                        <p:tav tm="100000">
                                          <p:val>
                                            <p:strVal val="#ppt_w"/>
                                          </p:val>
                                        </p:tav>
                                      </p:tavLst>
                                    </p:anim>
                                    <p:anim calcmode="lin" valueType="num">
                                      <p:cBhvr>
                                        <p:cTn id="22" dur="500" fill="hold"/>
                                        <p:tgtEl>
                                          <p:spTgt spid="133"/>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5" nodeType="afterEffect">
                                  <p:stCondLst>
                                    <p:cond delay="0"/>
                                  </p:stCondLst>
                                  <p:iterate>
                                    <p:tmAbs val="0"/>
                                  </p:iterate>
                                  <p:childTnLst>
                                    <p:set>
                                      <p:cBhvr>
                                        <p:cTn id="25" fill="hold"/>
                                        <p:tgtEl>
                                          <p:spTgt spid="136"/>
                                        </p:tgtEl>
                                        <p:attrNameLst>
                                          <p:attrName>style.visibility</p:attrName>
                                        </p:attrNameLst>
                                      </p:cBhvr>
                                      <p:to>
                                        <p:strVal val="visible"/>
                                      </p:to>
                                    </p:set>
                                    <p:anim calcmode="lin" valueType="num">
                                      <p:cBhvr>
                                        <p:cTn id="26" dur="500" fill="hold"/>
                                        <p:tgtEl>
                                          <p:spTgt spid="136"/>
                                        </p:tgtEl>
                                        <p:attrNameLst>
                                          <p:attrName>ppt_w</p:attrName>
                                        </p:attrNameLst>
                                      </p:cBhvr>
                                      <p:tavLst>
                                        <p:tav tm="0">
                                          <p:val>
                                            <p:fltVal val="0"/>
                                          </p:val>
                                        </p:tav>
                                        <p:tav tm="100000">
                                          <p:val>
                                            <p:strVal val="#ppt_w"/>
                                          </p:val>
                                        </p:tav>
                                      </p:tavLst>
                                    </p:anim>
                                    <p:anim calcmode="lin" valueType="num">
                                      <p:cBhvr>
                                        <p:cTn id="27" dur="500" fill="hold"/>
                                        <p:tgtEl>
                                          <p:spTgt spid="136"/>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6" nodeType="afterEffect">
                                  <p:stCondLst>
                                    <p:cond delay="0"/>
                                  </p:stCondLst>
                                  <p:iterate>
                                    <p:tmAbs val="0"/>
                                  </p:iterate>
                                  <p:childTnLst>
                                    <p:set>
                                      <p:cBhvr>
                                        <p:cTn id="30" fill="hold"/>
                                        <p:tgtEl>
                                          <p:spTgt spid="139"/>
                                        </p:tgtEl>
                                        <p:attrNameLst>
                                          <p:attrName>style.visibility</p:attrName>
                                        </p:attrNameLst>
                                      </p:cBhvr>
                                      <p:to>
                                        <p:strVal val="visible"/>
                                      </p:to>
                                    </p:set>
                                    <p:anim calcmode="lin" valueType="num">
                                      <p:cBhvr>
                                        <p:cTn id="31" dur="500" fill="hold"/>
                                        <p:tgtEl>
                                          <p:spTgt spid="139"/>
                                        </p:tgtEl>
                                        <p:attrNameLst>
                                          <p:attrName>ppt_w</p:attrName>
                                        </p:attrNameLst>
                                      </p:cBhvr>
                                      <p:tavLst>
                                        <p:tav tm="0">
                                          <p:val>
                                            <p:fltVal val="0"/>
                                          </p:val>
                                        </p:tav>
                                        <p:tav tm="100000">
                                          <p:val>
                                            <p:strVal val="#ppt_w"/>
                                          </p:val>
                                        </p:tav>
                                      </p:tavLst>
                                    </p:anim>
                                    <p:anim calcmode="lin" valueType="num">
                                      <p:cBhvr>
                                        <p:cTn id="32" dur="500" fill="hold"/>
                                        <p:tgtEl>
                                          <p:spTgt spid="139"/>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grpId="7" nodeType="afterEffect">
                                  <p:stCondLst>
                                    <p:cond delay="0"/>
                                  </p:stCondLst>
                                  <p:iterate>
                                    <p:tmAbs val="0"/>
                                  </p:iterate>
                                  <p:childTnLst>
                                    <p:set>
                                      <p:cBhvr>
                                        <p:cTn id="35" fill="hold"/>
                                        <p:tgtEl>
                                          <p:spTgt spid="142"/>
                                        </p:tgtEl>
                                        <p:attrNameLst>
                                          <p:attrName>style.visibility</p:attrName>
                                        </p:attrNameLst>
                                      </p:cBhvr>
                                      <p:to>
                                        <p:strVal val="visible"/>
                                      </p:to>
                                    </p:set>
                                    <p:anim calcmode="lin" valueType="num">
                                      <p:cBhvr>
                                        <p:cTn id="36" dur="500" fill="hold"/>
                                        <p:tgtEl>
                                          <p:spTgt spid="142"/>
                                        </p:tgtEl>
                                        <p:attrNameLst>
                                          <p:attrName>ppt_w</p:attrName>
                                        </p:attrNameLst>
                                      </p:cBhvr>
                                      <p:tavLst>
                                        <p:tav tm="0">
                                          <p:val>
                                            <p:fltVal val="0"/>
                                          </p:val>
                                        </p:tav>
                                        <p:tav tm="100000">
                                          <p:val>
                                            <p:strVal val="#ppt_w"/>
                                          </p:val>
                                        </p:tav>
                                      </p:tavLst>
                                    </p:anim>
                                    <p:anim calcmode="lin" valueType="num">
                                      <p:cBhvr>
                                        <p:cTn id="37" dur="500" fill="hold"/>
                                        <p:tgtEl>
                                          <p:spTgt spid="1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1" animBg="1" advAuto="0"/>
      <p:bldP spid="127" grpId="2" animBg="1" advAuto="0"/>
      <p:bldP spid="130" grpId="3" animBg="1" advAuto="0"/>
      <p:bldP spid="133" grpId="4" animBg="1" advAuto="0"/>
      <p:bldP spid="136" grpId="5" animBg="1" advAuto="0"/>
      <p:bldP spid="139" grpId="6" animBg="1" advAuto="0"/>
      <p:bldP spid="142" grpId="7"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 name="Picture 2" descr="Picture 2"/>
          <p:cNvPicPr>
            <a:picLocks noChangeAspect="1"/>
          </p:cNvPicPr>
          <p:nvPr/>
        </p:nvPicPr>
        <p:blipFill>
          <a:blip r:embed="rId3">
            <a:extLst/>
          </a:blip>
          <a:stretch>
            <a:fillRect/>
          </a:stretch>
        </p:blipFill>
        <p:spPr>
          <a:xfrm>
            <a:off x="3491879" y="-236562"/>
            <a:ext cx="2160243" cy="1620180"/>
          </a:xfrm>
          <a:prstGeom prst="rect">
            <a:avLst/>
          </a:prstGeom>
          <a:ln w="12700">
            <a:miter lim="400000"/>
          </a:ln>
        </p:spPr>
      </p:pic>
      <p:pic>
        <p:nvPicPr>
          <p:cNvPr id="148" name="Picture 20" descr="Picture 20"/>
          <p:cNvPicPr>
            <a:picLocks noChangeAspect="1"/>
          </p:cNvPicPr>
          <p:nvPr/>
        </p:nvPicPr>
        <p:blipFill>
          <a:blip r:embed="rId4">
            <a:extLst/>
          </a:blip>
          <a:stretch>
            <a:fillRect/>
          </a:stretch>
        </p:blipFill>
        <p:spPr>
          <a:xfrm>
            <a:off x="1048803" y="3873429"/>
            <a:ext cx="968835" cy="728255"/>
          </a:xfrm>
          <a:prstGeom prst="rect">
            <a:avLst/>
          </a:prstGeom>
          <a:ln w="12700">
            <a:miter lim="400000"/>
          </a:ln>
        </p:spPr>
      </p:pic>
      <p:pic>
        <p:nvPicPr>
          <p:cNvPr id="149" name="Picture 20" descr="Picture 20"/>
          <p:cNvPicPr>
            <a:picLocks noChangeAspect="1"/>
          </p:cNvPicPr>
          <p:nvPr/>
        </p:nvPicPr>
        <p:blipFill>
          <a:blip r:embed="rId5">
            <a:extLst/>
          </a:blip>
          <a:stretch>
            <a:fillRect/>
          </a:stretch>
        </p:blipFill>
        <p:spPr>
          <a:xfrm>
            <a:off x="2100802" y="3977466"/>
            <a:ext cx="968834" cy="728255"/>
          </a:xfrm>
          <a:prstGeom prst="rect">
            <a:avLst/>
          </a:prstGeom>
          <a:ln w="12700">
            <a:miter lim="400000"/>
          </a:ln>
        </p:spPr>
      </p:pic>
      <p:pic>
        <p:nvPicPr>
          <p:cNvPr id="150" name="Picture 2" descr="Picture 2"/>
          <p:cNvPicPr>
            <a:picLocks noChangeAspect="1"/>
          </p:cNvPicPr>
          <p:nvPr/>
        </p:nvPicPr>
        <p:blipFill>
          <a:blip r:embed="rId3">
            <a:extLst/>
          </a:blip>
          <a:stretch>
            <a:fillRect/>
          </a:stretch>
        </p:blipFill>
        <p:spPr>
          <a:xfrm>
            <a:off x="-143472" y="2156835"/>
            <a:ext cx="2104003" cy="1560542"/>
          </a:xfrm>
          <a:prstGeom prst="rect">
            <a:avLst/>
          </a:prstGeom>
          <a:ln w="12700">
            <a:miter lim="400000"/>
          </a:ln>
        </p:spPr>
      </p:pic>
      <p:pic>
        <p:nvPicPr>
          <p:cNvPr id="151" name="Picture 2" descr="Picture 2"/>
          <p:cNvPicPr>
            <a:picLocks noChangeAspect="1"/>
          </p:cNvPicPr>
          <p:nvPr/>
        </p:nvPicPr>
        <p:blipFill>
          <a:blip r:embed="rId3">
            <a:extLst/>
          </a:blip>
          <a:stretch>
            <a:fillRect/>
          </a:stretch>
        </p:blipFill>
        <p:spPr>
          <a:xfrm>
            <a:off x="249645" y="856386"/>
            <a:ext cx="2104003" cy="1560541"/>
          </a:xfrm>
          <a:prstGeom prst="rect">
            <a:avLst/>
          </a:prstGeom>
          <a:ln w="12700">
            <a:miter lim="400000"/>
          </a:ln>
        </p:spPr>
      </p:pic>
      <p:pic>
        <p:nvPicPr>
          <p:cNvPr id="152" name="Picture 2" descr="Picture 2"/>
          <p:cNvPicPr>
            <a:picLocks noChangeAspect="1"/>
          </p:cNvPicPr>
          <p:nvPr/>
        </p:nvPicPr>
        <p:blipFill>
          <a:blip r:embed="rId3">
            <a:extLst/>
          </a:blip>
          <a:stretch>
            <a:fillRect/>
          </a:stretch>
        </p:blipFill>
        <p:spPr>
          <a:xfrm>
            <a:off x="1619671" y="-122916"/>
            <a:ext cx="2104003" cy="1560541"/>
          </a:xfrm>
          <a:prstGeom prst="rect">
            <a:avLst/>
          </a:prstGeom>
          <a:ln w="12700">
            <a:miter lim="400000"/>
          </a:ln>
        </p:spPr>
      </p:pic>
      <p:pic>
        <p:nvPicPr>
          <p:cNvPr id="153" name="Picture 2" descr="Picture 2"/>
          <p:cNvPicPr>
            <a:picLocks noChangeAspect="1"/>
          </p:cNvPicPr>
          <p:nvPr/>
        </p:nvPicPr>
        <p:blipFill>
          <a:blip r:embed="rId3">
            <a:extLst/>
          </a:blip>
          <a:stretch>
            <a:fillRect/>
          </a:stretch>
        </p:blipFill>
        <p:spPr>
          <a:xfrm>
            <a:off x="5537327" y="-60156"/>
            <a:ext cx="2104003" cy="1560541"/>
          </a:xfrm>
          <a:prstGeom prst="rect">
            <a:avLst/>
          </a:prstGeom>
          <a:ln w="12700">
            <a:miter lim="400000"/>
          </a:ln>
        </p:spPr>
      </p:pic>
      <p:pic>
        <p:nvPicPr>
          <p:cNvPr id="154" name="Picture 2" descr="Picture 2"/>
          <p:cNvPicPr>
            <a:picLocks noChangeAspect="1"/>
          </p:cNvPicPr>
          <p:nvPr/>
        </p:nvPicPr>
        <p:blipFill>
          <a:blip r:embed="rId3">
            <a:extLst/>
          </a:blip>
          <a:stretch>
            <a:fillRect/>
          </a:stretch>
        </p:blipFill>
        <p:spPr>
          <a:xfrm>
            <a:off x="7220525" y="596296"/>
            <a:ext cx="2104003" cy="1560542"/>
          </a:xfrm>
          <a:prstGeom prst="rect">
            <a:avLst/>
          </a:prstGeom>
          <a:ln w="12700">
            <a:miter lim="400000"/>
          </a:ln>
        </p:spPr>
      </p:pic>
      <p:grpSp>
        <p:nvGrpSpPr>
          <p:cNvPr id="157" name="Round Same Side Corner Rectangle 26"/>
          <p:cNvGrpSpPr/>
          <p:nvPr/>
        </p:nvGrpSpPr>
        <p:grpSpPr>
          <a:xfrm>
            <a:off x="234922" y="2686117"/>
            <a:ext cx="1332540" cy="358137"/>
            <a:chOff x="-1" y="-1"/>
            <a:chExt cx="1332539" cy="358135"/>
          </a:xfrm>
        </p:grpSpPr>
        <p:sp>
          <p:nvSpPr>
            <p:cNvPr id="155"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156" name="hospital"/>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hospital</a:t>
              </a:r>
            </a:p>
          </p:txBody>
        </p:sp>
      </p:grpSp>
      <p:grpSp>
        <p:nvGrpSpPr>
          <p:cNvPr id="160" name="Round Same Side Corner Rectangle 27"/>
          <p:cNvGrpSpPr/>
          <p:nvPr/>
        </p:nvGrpSpPr>
        <p:grpSpPr>
          <a:xfrm>
            <a:off x="611571" y="1385262"/>
            <a:ext cx="1332540" cy="358137"/>
            <a:chOff x="-1" y="-1"/>
            <a:chExt cx="1332539" cy="358135"/>
          </a:xfrm>
        </p:grpSpPr>
        <p:sp>
          <p:nvSpPr>
            <p:cNvPr id="158"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159" name="NGO"/>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163" name="Round Same Side Corner Rectangle 28"/>
          <p:cNvGrpSpPr/>
          <p:nvPr/>
        </p:nvGrpSpPr>
        <p:grpSpPr>
          <a:xfrm>
            <a:off x="1970338" y="405959"/>
            <a:ext cx="1332540" cy="358137"/>
            <a:chOff x="-1" y="-1"/>
            <a:chExt cx="1332539" cy="358135"/>
          </a:xfrm>
        </p:grpSpPr>
        <p:sp>
          <p:nvSpPr>
            <p:cNvPr id="161"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162" name="police"/>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police</a:t>
              </a:r>
            </a:p>
          </p:txBody>
        </p:sp>
      </p:grpSp>
      <p:grpSp>
        <p:nvGrpSpPr>
          <p:cNvPr id="166" name="Round Same Side Corner Rectangle 29"/>
          <p:cNvGrpSpPr/>
          <p:nvPr/>
        </p:nvGrpSpPr>
        <p:grpSpPr>
          <a:xfrm>
            <a:off x="3885841" y="215757"/>
            <a:ext cx="1332540" cy="574037"/>
            <a:chOff x="-1" y="0"/>
            <a:chExt cx="1332538" cy="574035"/>
          </a:xfrm>
        </p:grpSpPr>
        <p:sp>
          <p:nvSpPr>
            <p:cNvPr id="164" name="Shape"/>
            <p:cNvSpPr/>
            <p:nvPr/>
          </p:nvSpPr>
          <p:spPr>
            <a:xfrm>
              <a:off x="-2" y="151271"/>
              <a:ext cx="1332540" cy="258863"/>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65" name="social service"/>
            <p:cNvSpPr txBox="1"/>
            <p:nvPr/>
          </p:nvSpPr>
          <p:spPr>
            <a:xfrm>
              <a:off x="12635" y="-1"/>
              <a:ext cx="1307266" cy="5740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social service</a:t>
              </a:r>
            </a:p>
          </p:txBody>
        </p:sp>
      </p:grpSp>
      <p:grpSp>
        <p:nvGrpSpPr>
          <p:cNvPr id="169" name="Round Same Side Corner Rectangle 30"/>
          <p:cNvGrpSpPr/>
          <p:nvPr/>
        </p:nvGrpSpPr>
        <p:grpSpPr>
          <a:xfrm>
            <a:off x="5916266" y="513657"/>
            <a:ext cx="1332539" cy="332737"/>
            <a:chOff x="-1" y="0"/>
            <a:chExt cx="1332538" cy="332735"/>
          </a:xfrm>
        </p:grpSpPr>
        <p:sp>
          <p:nvSpPr>
            <p:cNvPr id="167"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68" name="justice"/>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justice</a:t>
              </a:r>
            </a:p>
          </p:txBody>
        </p:sp>
      </p:grpSp>
      <p:grpSp>
        <p:nvGrpSpPr>
          <p:cNvPr id="172" name="Round Same Side Corner Rectangle 31"/>
          <p:cNvGrpSpPr/>
          <p:nvPr/>
        </p:nvGrpSpPr>
        <p:grpSpPr>
          <a:xfrm>
            <a:off x="7598925" y="1137872"/>
            <a:ext cx="1332539" cy="332737"/>
            <a:chOff x="-1" y="0"/>
            <a:chExt cx="1332538" cy="332735"/>
          </a:xfrm>
        </p:grpSpPr>
        <p:sp>
          <p:nvSpPr>
            <p:cNvPr id="170"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71" name="school"/>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school</a:t>
              </a:r>
            </a:p>
          </p:txBody>
        </p:sp>
      </p:grpSp>
      <p:pic>
        <p:nvPicPr>
          <p:cNvPr id="173" name="Picture 2" descr="Picture 2"/>
          <p:cNvPicPr>
            <a:picLocks noChangeAspect="1"/>
          </p:cNvPicPr>
          <p:nvPr/>
        </p:nvPicPr>
        <p:blipFill>
          <a:blip r:embed="rId3">
            <a:extLst/>
          </a:blip>
          <a:stretch>
            <a:fillRect/>
          </a:stretch>
        </p:blipFill>
        <p:spPr>
          <a:xfrm>
            <a:off x="7220528" y="1740692"/>
            <a:ext cx="2104003" cy="1560541"/>
          </a:xfrm>
          <a:prstGeom prst="rect">
            <a:avLst/>
          </a:prstGeom>
          <a:ln w="12700">
            <a:miter lim="400000"/>
          </a:ln>
        </p:spPr>
      </p:pic>
      <p:grpSp>
        <p:nvGrpSpPr>
          <p:cNvPr id="176" name="Round Same Side Corner Rectangle 33"/>
          <p:cNvGrpSpPr/>
          <p:nvPr/>
        </p:nvGrpSpPr>
        <p:grpSpPr>
          <a:xfrm>
            <a:off x="7598925" y="2282268"/>
            <a:ext cx="1332539" cy="332737"/>
            <a:chOff x="-1" y="0"/>
            <a:chExt cx="1332538" cy="332735"/>
          </a:xfrm>
        </p:grpSpPr>
        <p:sp>
          <p:nvSpPr>
            <p:cNvPr id="174"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75" name="hospital II"/>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hospital II</a:t>
              </a:r>
            </a:p>
          </p:txBody>
        </p:sp>
      </p:grpSp>
      <p:pic>
        <p:nvPicPr>
          <p:cNvPr id="177" name="Picture 3" descr="Picture 3"/>
          <p:cNvPicPr>
            <a:picLocks noChangeAspect="1"/>
          </p:cNvPicPr>
          <p:nvPr/>
        </p:nvPicPr>
        <p:blipFill>
          <a:blip r:embed="rId6">
            <a:extLst/>
          </a:blip>
          <a:stretch>
            <a:fillRect/>
          </a:stretch>
        </p:blipFill>
        <p:spPr>
          <a:xfrm>
            <a:off x="1960527" y="4365328"/>
            <a:ext cx="420803" cy="528683"/>
          </a:xfrm>
          <a:prstGeom prst="rect">
            <a:avLst/>
          </a:prstGeom>
          <a:ln w="12700">
            <a:miter lim="400000"/>
          </a:ln>
        </p:spPr>
      </p:pic>
      <p:sp>
        <p:nvSpPr>
          <p:cNvPr id="178" name="Rectangle 36"/>
          <p:cNvSpPr txBox="1"/>
          <p:nvPr/>
        </p:nvSpPr>
        <p:spPr>
          <a:xfrm>
            <a:off x="5677599" y="908411"/>
            <a:ext cx="378514"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sp>
        <p:nvSpPr>
          <p:cNvPr id="179" name="Rectangle 37"/>
          <p:cNvSpPr txBox="1"/>
          <p:nvPr/>
        </p:nvSpPr>
        <p:spPr>
          <a:xfrm>
            <a:off x="3798608" y="680806"/>
            <a:ext cx="378514"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sp>
        <p:nvSpPr>
          <p:cNvPr id="180" name="Rectangle 38"/>
          <p:cNvSpPr txBox="1"/>
          <p:nvPr/>
        </p:nvSpPr>
        <p:spPr>
          <a:xfrm>
            <a:off x="8604463" y="2733774"/>
            <a:ext cx="378514"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rgbClr val="E13F3B"/>
                </a:solidFill>
                <a:effectLst>
                  <a:outerShdw blurRad="50800" dist="39000" dir="5460000" rotWithShape="0">
                    <a:srgbClr val="000000">
                      <a:alpha val="38000"/>
                    </a:srgbClr>
                  </a:outerShdw>
                </a:effectLst>
                <a:latin typeface="+mn-lt"/>
                <a:ea typeface="+mn-ea"/>
                <a:cs typeface="+mn-cs"/>
                <a:sym typeface="Calibri"/>
              </a:defRPr>
            </a:lvl1pPr>
          </a:lstStyle>
          <a:p>
            <a:r>
              <a:t>A</a:t>
            </a:r>
          </a:p>
        </p:txBody>
      </p:sp>
      <p:pic>
        <p:nvPicPr>
          <p:cNvPr id="181" name="Picture 20" descr="Picture 20"/>
          <p:cNvPicPr>
            <a:picLocks noChangeAspect="1"/>
          </p:cNvPicPr>
          <p:nvPr/>
        </p:nvPicPr>
        <p:blipFill>
          <a:blip r:embed="rId5">
            <a:extLst/>
          </a:blip>
          <a:stretch>
            <a:fillRect/>
          </a:stretch>
        </p:blipFill>
        <p:spPr>
          <a:xfrm>
            <a:off x="7781607" y="3873432"/>
            <a:ext cx="968836" cy="728255"/>
          </a:xfrm>
          <a:prstGeom prst="rect">
            <a:avLst/>
          </a:prstGeom>
          <a:ln w="12700">
            <a:miter lim="400000"/>
          </a:ln>
        </p:spPr>
      </p:pic>
      <p:pic>
        <p:nvPicPr>
          <p:cNvPr id="182" name="Picture 20" descr="Picture 20"/>
          <p:cNvPicPr>
            <a:picLocks noChangeAspect="1"/>
          </p:cNvPicPr>
          <p:nvPr/>
        </p:nvPicPr>
        <p:blipFill>
          <a:blip r:embed="rId5">
            <a:extLst/>
          </a:blip>
          <a:stretch>
            <a:fillRect/>
          </a:stretch>
        </p:blipFill>
        <p:spPr>
          <a:xfrm>
            <a:off x="5537341" y="3975906"/>
            <a:ext cx="968836" cy="728255"/>
          </a:xfrm>
          <a:prstGeom prst="rect">
            <a:avLst/>
          </a:prstGeom>
          <a:ln w="12700">
            <a:miter lim="400000"/>
          </a:ln>
        </p:spPr>
      </p:pic>
      <p:grpSp>
        <p:nvGrpSpPr>
          <p:cNvPr id="185" name="Round Same Side Corner Rectangle 50"/>
          <p:cNvGrpSpPr/>
          <p:nvPr/>
        </p:nvGrpSpPr>
        <p:grpSpPr>
          <a:xfrm>
            <a:off x="5326940" y="4584193"/>
            <a:ext cx="1332539" cy="332737"/>
            <a:chOff x="-1" y="0"/>
            <a:chExt cx="1332538" cy="332735"/>
          </a:xfrm>
        </p:grpSpPr>
        <p:sp>
          <p:nvSpPr>
            <p:cNvPr id="183" name="Shape"/>
            <p:cNvSpPr/>
            <p:nvPr/>
          </p:nvSpPr>
          <p:spPr>
            <a:xfrm>
              <a:off x="-2" y="48164"/>
              <a:ext cx="1332540" cy="225412"/>
            </a:xfrm>
            <a:custGeom>
              <a:avLst/>
              <a:gdLst/>
              <a:ahLst/>
              <a:cxnLst>
                <a:cxn ang="0">
                  <a:pos x="wd2" y="hd2"/>
                </a:cxn>
                <a:cxn ang="5400000">
                  <a:pos x="wd2" y="hd2"/>
                </a:cxn>
                <a:cxn ang="10800000">
                  <a:pos x="wd2" y="hd2"/>
                </a:cxn>
                <a:cxn ang="16200000">
                  <a:pos x="wd2" y="hd2"/>
                </a:cxn>
              </a:cxnLst>
              <a:rect l="0" t="0" r="r" b="b"/>
              <a:pathLst>
                <a:path w="21600" h="21600" extrusionOk="0">
                  <a:moveTo>
                    <a:pt x="609" y="0"/>
                  </a:moveTo>
                  <a:lnTo>
                    <a:pt x="20991" y="0"/>
                  </a:lnTo>
                  <a:cubicBezTo>
                    <a:pt x="21327" y="0"/>
                    <a:pt x="21600" y="1612"/>
                    <a:pt x="21600" y="3600"/>
                  </a:cubicBezTo>
                  <a:lnTo>
                    <a:pt x="21600" y="21600"/>
                  </a:lnTo>
                  <a:lnTo>
                    <a:pt x="0" y="21600"/>
                  </a:lnTo>
                  <a:lnTo>
                    <a:pt x="0" y="3600"/>
                  </a:lnTo>
                  <a:cubicBezTo>
                    <a:pt x="0" y="1612"/>
                    <a:pt x="273" y="0"/>
                    <a:pt x="60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184" name="Foster care"/>
            <p:cNvSpPr txBox="1"/>
            <p:nvPr/>
          </p:nvSpPr>
          <p:spPr>
            <a:xfrm>
              <a:off x="11002" y="-1"/>
              <a:ext cx="1310531"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Foster care</a:t>
              </a:r>
            </a:p>
          </p:txBody>
        </p:sp>
      </p:grpSp>
      <p:grpSp>
        <p:nvGrpSpPr>
          <p:cNvPr id="188" name="Rounded Rectangle 53"/>
          <p:cNvGrpSpPr/>
          <p:nvPr/>
        </p:nvGrpSpPr>
        <p:grpSpPr>
          <a:xfrm>
            <a:off x="3779911" y="2306094"/>
            <a:ext cx="1512173" cy="497837"/>
            <a:chOff x="0" y="0"/>
            <a:chExt cx="1512172" cy="497835"/>
          </a:xfrm>
        </p:grpSpPr>
        <p:sp>
          <p:nvSpPr>
            <p:cNvPr id="186" name="Rounded Rectangle"/>
            <p:cNvSpPr/>
            <p:nvPr/>
          </p:nvSpPr>
          <p:spPr>
            <a:xfrm>
              <a:off x="-1" y="49629"/>
              <a:ext cx="1512174" cy="398584"/>
            </a:xfrm>
            <a:prstGeom prst="roundRect">
              <a:avLst>
                <a:gd name="adj" fmla="val 6646"/>
              </a:avLst>
            </a:prstGeom>
            <a:gradFill flip="none" rotWithShape="1">
              <a:gsLst>
                <a:gs pos="0">
                  <a:srgbClr val="2E5E97"/>
                </a:gs>
                <a:gs pos="80000">
                  <a:srgbClr val="3C7BC7"/>
                </a:gs>
                <a:gs pos="100000">
                  <a:srgbClr val="3A7CCA"/>
                </a:gs>
              </a:gsLst>
              <a:lin ang="16200000" scaled="0"/>
            </a:gradFill>
            <a:ln w="9525" cap="flat">
              <a:solidFill>
                <a:srgbClr val="4A7EBB"/>
              </a:solidFill>
              <a:prstDash val="solid"/>
              <a:round/>
            </a:ln>
            <a:effectLst>
              <a:outerShdw blurRad="38100" dist="23000" dir="5400000" rotWithShape="0">
                <a:srgbClr val="000000">
                  <a:alpha val="35000"/>
                </a:srgbClr>
              </a:outerShdw>
            </a:effectLst>
          </p:spPr>
          <p:txBody>
            <a:bodyPr wrap="square" lIns="45718" tIns="45718" rIns="45718" bIns="45718" numCol="1" anchor="ctr">
              <a:noAutofit/>
            </a:bodyPr>
            <a:lstStyle/>
            <a:p>
              <a:pPr algn="ctr">
                <a:defRPr sz="1400" b="1" i="1">
                  <a:solidFill>
                    <a:srgbClr val="FFFFFF"/>
                  </a:solidFill>
                  <a:latin typeface="+mn-lt"/>
                  <a:ea typeface="+mn-ea"/>
                  <a:cs typeface="+mn-cs"/>
                  <a:sym typeface="Calibri"/>
                </a:defRPr>
              </a:pPr>
              <a:endParaRPr/>
            </a:p>
          </p:txBody>
        </p:sp>
        <p:sp>
          <p:nvSpPr>
            <p:cNvPr id="187" name="case 1:…"/>
            <p:cNvSpPr txBox="1"/>
            <p:nvPr/>
          </p:nvSpPr>
          <p:spPr>
            <a:xfrm>
              <a:off x="7757" y="-1"/>
              <a:ext cx="1496657"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lgn="ctr">
                <a:defRPr sz="1400" b="1">
                  <a:solidFill>
                    <a:srgbClr val="FFFFFF"/>
                  </a:solidFill>
                  <a:latin typeface="+mn-lt"/>
                  <a:ea typeface="+mn-ea"/>
                  <a:cs typeface="+mn-cs"/>
                  <a:sym typeface="Calibri"/>
                </a:defRPr>
              </a:pPr>
              <a:r>
                <a:t>cazul 1: </a:t>
              </a:r>
            </a:p>
            <a:p>
              <a:pPr algn="ctr">
                <a:defRPr sz="1400" b="1">
                  <a:solidFill>
                    <a:srgbClr val="FFFFFF"/>
                  </a:solidFill>
                  <a:latin typeface="+mn-lt"/>
                  <a:ea typeface="+mn-ea"/>
                  <a:cs typeface="+mn-cs"/>
                  <a:sym typeface="Calibri"/>
                </a:defRPr>
              </a:pPr>
              <a:r>
                <a:t>Abuzul sexual</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1" nodeType="afterEffect">
                                  <p:stCondLst>
                                    <p:cond delay="0"/>
                                  </p:stCondLst>
                                  <p:iterate>
                                    <p:tmAbs val="0"/>
                                  </p:iterate>
                                  <p:childTnLst>
                                    <p:set>
                                      <p:cBhvr>
                                        <p:cTn id="6" fill="hold"/>
                                        <p:tgtEl>
                                          <p:spTgt spid="150"/>
                                        </p:tgtEl>
                                        <p:attrNameLst>
                                          <p:attrName>style.visibility</p:attrName>
                                        </p:attrNameLst>
                                      </p:cBhvr>
                                      <p:to>
                                        <p:strVal val="visible"/>
                                      </p:to>
                                    </p:set>
                                    <p:anim calcmode="lin" valueType="num">
                                      <p:cBhvr>
                                        <p:cTn id="7" dur="500" fill="hold"/>
                                        <p:tgtEl>
                                          <p:spTgt spid="150"/>
                                        </p:tgtEl>
                                        <p:attrNameLst>
                                          <p:attrName>ppt_w</p:attrName>
                                        </p:attrNameLst>
                                      </p:cBhvr>
                                      <p:tavLst>
                                        <p:tav tm="0">
                                          <p:val>
                                            <p:fltVal val="0"/>
                                          </p:val>
                                        </p:tav>
                                        <p:tav tm="100000">
                                          <p:val>
                                            <p:strVal val="#ppt_w"/>
                                          </p:val>
                                        </p:tav>
                                      </p:tavLst>
                                    </p:anim>
                                    <p:anim calcmode="lin" valueType="num">
                                      <p:cBhvr>
                                        <p:cTn id="8" dur="500" fill="hold"/>
                                        <p:tgtEl>
                                          <p:spTgt spid="15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2" nodeType="afterEffect">
                                  <p:stCondLst>
                                    <p:cond delay="0"/>
                                  </p:stCondLst>
                                  <p:iterate>
                                    <p:tmAbs val="0"/>
                                  </p:iterate>
                                  <p:childTnLst>
                                    <p:set>
                                      <p:cBhvr>
                                        <p:cTn id="11" fill="hold"/>
                                        <p:tgtEl>
                                          <p:spTgt spid="151"/>
                                        </p:tgtEl>
                                        <p:attrNameLst>
                                          <p:attrName>style.visibility</p:attrName>
                                        </p:attrNameLst>
                                      </p:cBhvr>
                                      <p:to>
                                        <p:strVal val="visible"/>
                                      </p:to>
                                    </p:set>
                                    <p:anim calcmode="lin" valueType="num">
                                      <p:cBhvr>
                                        <p:cTn id="12" dur="500" fill="hold"/>
                                        <p:tgtEl>
                                          <p:spTgt spid="151"/>
                                        </p:tgtEl>
                                        <p:attrNameLst>
                                          <p:attrName>ppt_w</p:attrName>
                                        </p:attrNameLst>
                                      </p:cBhvr>
                                      <p:tavLst>
                                        <p:tav tm="0">
                                          <p:val>
                                            <p:fltVal val="0"/>
                                          </p:val>
                                        </p:tav>
                                        <p:tav tm="100000">
                                          <p:val>
                                            <p:strVal val="#ppt_w"/>
                                          </p:val>
                                        </p:tav>
                                      </p:tavLst>
                                    </p:anim>
                                    <p:anim calcmode="lin" valueType="num">
                                      <p:cBhvr>
                                        <p:cTn id="13" dur="500" fill="hold"/>
                                        <p:tgtEl>
                                          <p:spTgt spid="15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3" nodeType="afterEffect">
                                  <p:stCondLst>
                                    <p:cond delay="0"/>
                                  </p:stCondLst>
                                  <p:iterate>
                                    <p:tmAbs val="0"/>
                                  </p:iterate>
                                  <p:childTnLst>
                                    <p:set>
                                      <p:cBhvr>
                                        <p:cTn id="16" fill="hold"/>
                                        <p:tgtEl>
                                          <p:spTgt spid="152"/>
                                        </p:tgtEl>
                                        <p:attrNameLst>
                                          <p:attrName>style.visibility</p:attrName>
                                        </p:attrNameLst>
                                      </p:cBhvr>
                                      <p:to>
                                        <p:strVal val="visible"/>
                                      </p:to>
                                    </p:set>
                                    <p:anim calcmode="lin" valueType="num">
                                      <p:cBhvr>
                                        <p:cTn id="17" dur="500" fill="hold"/>
                                        <p:tgtEl>
                                          <p:spTgt spid="152"/>
                                        </p:tgtEl>
                                        <p:attrNameLst>
                                          <p:attrName>ppt_w</p:attrName>
                                        </p:attrNameLst>
                                      </p:cBhvr>
                                      <p:tavLst>
                                        <p:tav tm="0">
                                          <p:val>
                                            <p:fltVal val="0"/>
                                          </p:val>
                                        </p:tav>
                                        <p:tav tm="100000">
                                          <p:val>
                                            <p:strVal val="#ppt_w"/>
                                          </p:val>
                                        </p:tav>
                                      </p:tavLst>
                                    </p:anim>
                                    <p:anim calcmode="lin" valueType="num">
                                      <p:cBhvr>
                                        <p:cTn id="18" dur="500" fill="hold"/>
                                        <p:tgtEl>
                                          <p:spTgt spid="152"/>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4" nodeType="afterEffect">
                                  <p:stCondLst>
                                    <p:cond delay="0"/>
                                  </p:stCondLst>
                                  <p:iterate>
                                    <p:tmAbs val="0"/>
                                  </p:iterate>
                                  <p:childTnLst>
                                    <p:set>
                                      <p:cBhvr>
                                        <p:cTn id="21" fill="hold"/>
                                        <p:tgtEl>
                                          <p:spTgt spid="147"/>
                                        </p:tgtEl>
                                        <p:attrNameLst>
                                          <p:attrName>style.visibility</p:attrName>
                                        </p:attrNameLst>
                                      </p:cBhvr>
                                      <p:to>
                                        <p:strVal val="visible"/>
                                      </p:to>
                                    </p:set>
                                    <p:anim calcmode="lin" valueType="num">
                                      <p:cBhvr>
                                        <p:cTn id="22" dur="500" fill="hold"/>
                                        <p:tgtEl>
                                          <p:spTgt spid="147"/>
                                        </p:tgtEl>
                                        <p:attrNameLst>
                                          <p:attrName>ppt_w</p:attrName>
                                        </p:attrNameLst>
                                      </p:cBhvr>
                                      <p:tavLst>
                                        <p:tav tm="0">
                                          <p:val>
                                            <p:fltVal val="0"/>
                                          </p:val>
                                        </p:tav>
                                        <p:tav tm="100000">
                                          <p:val>
                                            <p:strVal val="#ppt_w"/>
                                          </p:val>
                                        </p:tav>
                                      </p:tavLst>
                                    </p:anim>
                                    <p:anim calcmode="lin" valueType="num">
                                      <p:cBhvr>
                                        <p:cTn id="23" dur="500" fill="hold"/>
                                        <p:tgtEl>
                                          <p:spTgt spid="14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5" nodeType="afterEffect">
                                  <p:stCondLst>
                                    <p:cond delay="0"/>
                                  </p:stCondLst>
                                  <p:iterate>
                                    <p:tmAbs val="0"/>
                                  </p:iterate>
                                  <p:childTnLst>
                                    <p:set>
                                      <p:cBhvr>
                                        <p:cTn id="26" fill="hold"/>
                                        <p:tgtEl>
                                          <p:spTgt spid="153"/>
                                        </p:tgtEl>
                                        <p:attrNameLst>
                                          <p:attrName>style.visibility</p:attrName>
                                        </p:attrNameLst>
                                      </p:cBhvr>
                                      <p:to>
                                        <p:strVal val="visible"/>
                                      </p:to>
                                    </p:set>
                                    <p:anim calcmode="lin" valueType="num">
                                      <p:cBhvr>
                                        <p:cTn id="27" dur="500" fill="hold"/>
                                        <p:tgtEl>
                                          <p:spTgt spid="153"/>
                                        </p:tgtEl>
                                        <p:attrNameLst>
                                          <p:attrName>ppt_w</p:attrName>
                                        </p:attrNameLst>
                                      </p:cBhvr>
                                      <p:tavLst>
                                        <p:tav tm="0">
                                          <p:val>
                                            <p:fltVal val="0"/>
                                          </p:val>
                                        </p:tav>
                                        <p:tav tm="100000">
                                          <p:val>
                                            <p:strVal val="#ppt_w"/>
                                          </p:val>
                                        </p:tav>
                                      </p:tavLst>
                                    </p:anim>
                                    <p:anim calcmode="lin" valueType="num">
                                      <p:cBhvr>
                                        <p:cTn id="28" dur="500" fill="hold"/>
                                        <p:tgtEl>
                                          <p:spTgt spid="153"/>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6" nodeType="afterEffect">
                                  <p:stCondLst>
                                    <p:cond delay="0"/>
                                  </p:stCondLst>
                                  <p:iterate>
                                    <p:tmAbs val="0"/>
                                  </p:iterate>
                                  <p:childTnLst>
                                    <p:set>
                                      <p:cBhvr>
                                        <p:cTn id="31" fill="hold"/>
                                        <p:tgtEl>
                                          <p:spTgt spid="154"/>
                                        </p:tgtEl>
                                        <p:attrNameLst>
                                          <p:attrName>style.visibility</p:attrName>
                                        </p:attrNameLst>
                                      </p:cBhvr>
                                      <p:to>
                                        <p:strVal val="visible"/>
                                      </p:to>
                                    </p:set>
                                    <p:anim calcmode="lin" valueType="num">
                                      <p:cBhvr>
                                        <p:cTn id="32" dur="500" fill="hold"/>
                                        <p:tgtEl>
                                          <p:spTgt spid="154"/>
                                        </p:tgtEl>
                                        <p:attrNameLst>
                                          <p:attrName>ppt_w</p:attrName>
                                        </p:attrNameLst>
                                      </p:cBhvr>
                                      <p:tavLst>
                                        <p:tav tm="0">
                                          <p:val>
                                            <p:fltVal val="0"/>
                                          </p:val>
                                        </p:tav>
                                        <p:tav tm="100000">
                                          <p:val>
                                            <p:strVal val="#ppt_w"/>
                                          </p:val>
                                        </p:tav>
                                      </p:tavLst>
                                    </p:anim>
                                    <p:anim calcmode="lin" valueType="num">
                                      <p:cBhvr>
                                        <p:cTn id="33" dur="500" fill="hold"/>
                                        <p:tgtEl>
                                          <p:spTgt spid="154"/>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7" nodeType="afterEffect">
                                  <p:stCondLst>
                                    <p:cond delay="0"/>
                                  </p:stCondLst>
                                  <p:iterate>
                                    <p:tmAbs val="0"/>
                                  </p:iterate>
                                  <p:childTnLst>
                                    <p:set>
                                      <p:cBhvr>
                                        <p:cTn id="36" fill="hold"/>
                                        <p:tgtEl>
                                          <p:spTgt spid="173"/>
                                        </p:tgtEl>
                                        <p:attrNameLst>
                                          <p:attrName>style.visibility</p:attrName>
                                        </p:attrNameLst>
                                      </p:cBhvr>
                                      <p:to>
                                        <p:strVal val="visible"/>
                                      </p:to>
                                    </p:set>
                                    <p:anim calcmode="lin" valueType="num">
                                      <p:cBhvr>
                                        <p:cTn id="37" dur="500" fill="hold"/>
                                        <p:tgtEl>
                                          <p:spTgt spid="173"/>
                                        </p:tgtEl>
                                        <p:attrNameLst>
                                          <p:attrName>ppt_w</p:attrName>
                                        </p:attrNameLst>
                                      </p:cBhvr>
                                      <p:tavLst>
                                        <p:tav tm="0">
                                          <p:val>
                                            <p:fltVal val="0"/>
                                          </p:val>
                                        </p:tav>
                                        <p:tav tm="100000">
                                          <p:val>
                                            <p:strVal val="#ppt_w"/>
                                          </p:val>
                                        </p:tav>
                                      </p:tavLst>
                                    </p:anim>
                                    <p:anim calcmode="lin" valueType="num">
                                      <p:cBhvr>
                                        <p:cTn id="38" dur="500" fill="hold"/>
                                        <p:tgtEl>
                                          <p:spTgt spid="173"/>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8" nodeType="afterEffect">
                                  <p:stCondLst>
                                    <p:cond delay="0"/>
                                  </p:stCondLst>
                                  <p:iterate>
                                    <p:tmAbs val="0"/>
                                  </p:iterate>
                                  <p:childTnLst>
                                    <p:set>
                                      <p:cBhvr>
                                        <p:cTn id="41" fill="hold"/>
                                        <p:tgtEl>
                                          <p:spTgt spid="181"/>
                                        </p:tgtEl>
                                        <p:attrNameLst>
                                          <p:attrName>style.visibility</p:attrName>
                                        </p:attrNameLst>
                                      </p:cBhvr>
                                      <p:to>
                                        <p:strVal val="visible"/>
                                      </p:to>
                                    </p:set>
                                    <p:anim calcmode="lin" valueType="num">
                                      <p:cBhvr>
                                        <p:cTn id="42" dur="500" fill="hold"/>
                                        <p:tgtEl>
                                          <p:spTgt spid="181"/>
                                        </p:tgtEl>
                                        <p:attrNameLst>
                                          <p:attrName>ppt_w</p:attrName>
                                        </p:attrNameLst>
                                      </p:cBhvr>
                                      <p:tavLst>
                                        <p:tav tm="0">
                                          <p:val>
                                            <p:fltVal val="0"/>
                                          </p:val>
                                        </p:tav>
                                        <p:tav tm="100000">
                                          <p:val>
                                            <p:strVal val="#ppt_w"/>
                                          </p:val>
                                        </p:tav>
                                      </p:tavLst>
                                    </p:anim>
                                    <p:anim calcmode="lin" valueType="num">
                                      <p:cBhvr>
                                        <p:cTn id="43" dur="500" fill="hold"/>
                                        <p:tgtEl>
                                          <p:spTgt spid="181"/>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9" nodeType="afterEffect">
                                  <p:stCondLst>
                                    <p:cond delay="0"/>
                                  </p:stCondLst>
                                  <p:iterate>
                                    <p:tmAbs val="0"/>
                                  </p:iterate>
                                  <p:childTnLst>
                                    <p:set>
                                      <p:cBhvr>
                                        <p:cTn id="46" fill="hold"/>
                                        <p:tgtEl>
                                          <p:spTgt spid="182"/>
                                        </p:tgtEl>
                                        <p:attrNameLst>
                                          <p:attrName>style.visibility</p:attrName>
                                        </p:attrNameLst>
                                      </p:cBhvr>
                                      <p:to>
                                        <p:strVal val="visible"/>
                                      </p:to>
                                    </p:set>
                                    <p:anim calcmode="lin" valueType="num">
                                      <p:cBhvr>
                                        <p:cTn id="47" dur="500" fill="hold"/>
                                        <p:tgtEl>
                                          <p:spTgt spid="182"/>
                                        </p:tgtEl>
                                        <p:attrNameLst>
                                          <p:attrName>ppt_w</p:attrName>
                                        </p:attrNameLst>
                                      </p:cBhvr>
                                      <p:tavLst>
                                        <p:tav tm="0">
                                          <p:val>
                                            <p:fltVal val="0"/>
                                          </p:val>
                                        </p:tav>
                                        <p:tav tm="100000">
                                          <p:val>
                                            <p:strVal val="#ppt_w"/>
                                          </p:val>
                                        </p:tav>
                                      </p:tavLst>
                                    </p:anim>
                                    <p:anim calcmode="lin" valueType="num">
                                      <p:cBhvr>
                                        <p:cTn id="48" dur="500" fill="hold"/>
                                        <p:tgtEl>
                                          <p:spTgt spid="182"/>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10" nodeType="afterEffect">
                                  <p:stCondLst>
                                    <p:cond delay="0"/>
                                  </p:stCondLst>
                                  <p:iterate>
                                    <p:tmAbs val="0"/>
                                  </p:iterate>
                                  <p:childTnLst>
                                    <p:set>
                                      <p:cBhvr>
                                        <p:cTn id="51" fill="hold"/>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11" nodeType="afterEffect">
                                  <p:stCondLst>
                                    <p:cond delay="0"/>
                                  </p:stCondLst>
                                  <p:iterate>
                                    <p:tmAbs val="0"/>
                                  </p:iterate>
                                  <p:childTnLst>
                                    <p:set>
                                      <p:cBhvr>
                                        <p:cTn id="56" fill="hold"/>
                                        <p:tgtEl>
                                          <p:spTgt spid="148"/>
                                        </p:tgtEl>
                                        <p:attrNameLst>
                                          <p:attrName>style.visibility</p:attrName>
                                        </p:attrNameLst>
                                      </p:cBhvr>
                                      <p:to>
                                        <p:strVal val="visible"/>
                                      </p:to>
                                    </p:set>
                                    <p:anim calcmode="lin" valueType="num">
                                      <p:cBhvr>
                                        <p:cTn id="57" dur="500" fill="hold"/>
                                        <p:tgtEl>
                                          <p:spTgt spid="148"/>
                                        </p:tgtEl>
                                        <p:attrNameLst>
                                          <p:attrName>ppt_w</p:attrName>
                                        </p:attrNameLst>
                                      </p:cBhvr>
                                      <p:tavLst>
                                        <p:tav tm="0">
                                          <p:val>
                                            <p:fltVal val="0"/>
                                          </p:val>
                                        </p:tav>
                                        <p:tav tm="100000">
                                          <p:val>
                                            <p:strVal val="#ppt_w"/>
                                          </p:val>
                                        </p:tav>
                                      </p:tavLst>
                                    </p:anim>
                                    <p:anim calcmode="lin" valueType="num">
                                      <p:cBhvr>
                                        <p:cTn id="58" dur="500" fill="hold"/>
                                        <p:tgtEl>
                                          <p:spTgt spid="148"/>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9" presetClass="entr" fill="hold" grpId="12" nodeType="clickEffect">
                                  <p:stCondLst>
                                    <p:cond delay="0"/>
                                  </p:stCondLst>
                                  <p:iterate>
                                    <p:tmAbs val="0"/>
                                  </p:iterate>
                                  <p:childTnLst>
                                    <p:set>
                                      <p:cBhvr>
                                        <p:cTn id="62" fill="hold"/>
                                        <p:tgtEl>
                                          <p:spTgt spid="188"/>
                                        </p:tgtEl>
                                        <p:attrNameLst>
                                          <p:attrName>style.visibility</p:attrName>
                                        </p:attrNameLst>
                                      </p:cBhvr>
                                      <p:to>
                                        <p:strVal val="visible"/>
                                      </p:to>
                                    </p:set>
                                    <p:animEffect transition="in" filter="dissolve">
                                      <p:cBhvr>
                                        <p:cTn id="63" dur="2000"/>
                                        <p:tgtEl>
                                          <p:spTgt spid="188"/>
                                        </p:tgtEl>
                                      </p:cBhvr>
                                    </p:animEffect>
                                  </p:childTnLst>
                                </p:cTn>
                              </p:par>
                            </p:childTnLst>
                          </p:cTn>
                        </p:par>
                        <p:par>
                          <p:cTn id="64" fill="hold">
                            <p:stCondLst>
                              <p:cond delay="2000"/>
                            </p:stCondLst>
                            <p:childTnLst>
                              <p:par>
                                <p:cTn id="65" presetID="9" presetClass="entr" fill="hold" grpId="13" nodeType="afterEffect">
                                  <p:stCondLst>
                                    <p:cond delay="0"/>
                                  </p:stCondLst>
                                  <p:iterate>
                                    <p:tmAbs val="0"/>
                                  </p:iterate>
                                  <p:childTnLst>
                                    <p:set>
                                      <p:cBhvr>
                                        <p:cTn id="66" fill="hold"/>
                                        <p:tgtEl>
                                          <p:spTgt spid="177"/>
                                        </p:tgtEl>
                                        <p:attrNameLst>
                                          <p:attrName>style.visibility</p:attrName>
                                        </p:attrNameLst>
                                      </p:cBhvr>
                                      <p:to>
                                        <p:strVal val="visible"/>
                                      </p:to>
                                    </p:set>
                                    <p:animEffect transition="in" filter="dissolve">
                                      <p:cBhvr>
                                        <p:cTn id="67" dur="2000"/>
                                        <p:tgtEl>
                                          <p:spTgt spid="17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path" presetSubtype="0" accel="50000" decel="50000" fill="hold" nodeType="clickEffect">
                                  <p:stCondLst>
                                    <p:cond delay="0"/>
                                  </p:stCondLst>
                                  <p:childTnLst>
                                    <p:animMotion origin="layout" path="M 0.000000 0.000000 C 0.012411 -0.005554 0.029251 -0.006826 0.044985 -0.006767 C 0.060719 -0.006709 0.075346 -0.005319 0.083331 -0.005549 C 0.102601 -0.010649 0.079511 -0.005089 0.122221 -0.009259 C 0.131601 -0.010179 0.142191 -0.017359 0.151391 -0.020369 C 0.153731 -0.022454 0.155814 -0.023841 0.158006 -0.024940 C 0.160199 -0.026039 0.162501 -0.026849 0.165281 -0.027779 C 0.170486 -0.032409 0.169791 -0.032004 0.169358 -0.031337 C 0.168924 -0.030671 0.168751 -0.029744 0.175001 -0.033329 C 0.175781 -0.033794 0.176431 -0.034489 0.177081 -0.035184 C 0.177731 -0.035879 0.178381 -0.036574 0.179161 -0.037039 C 0.179856 -0.037499 0.180551 -0.037786 0.181246 -0.038046 C 0.181941 -0.038306 0.182636 -0.038539 0.183331 -0.038889 C 0.191141 -0.049299 0.201211 -0.057169 0.209721 -0.066669 C 0.214581 -0.071989 0.217011 -0.078699 0.222221 -0.083329 C 0.224216 -0.087264 0.226299 -0.091431 0.228578 -0.095309 C 0.230856 -0.099186 0.233331 -0.102774 0.236111 -0.105549 C 0.239581 -0.114579 0.244101 -0.121759 0.248611 -0.129629 C 0.254861 -0.140279 0.258331 -0.151849 0.263891 -0.162959 C 0.266491 -0.168289 0.268231 -0.174299 0.270831 -0.179629 C 0.271266 -0.180554 0.271961 -0.181941 0.272548 -0.183097 C 0.273134 -0.184254 0.273611 -0.185179 0.273611 -0.185179 C 0.274481 -0.190279 0.278821 -0.205549 0.280551 -0.209259 C 0.282811 -0.214119 0.287501 -0.224069 0.287501 -0.224069 C 0.288626 -0.229974 0.288714 -0.231306 0.289344 -0.232811 C 0.289974 -0.234316 0.291146 -0.235994 0.294441 -0.242589 C 0.294876 -0.243514 0.295571 -0.244904 0.296158 -0.246062 C 0.296744 -0.247221 0.297221 -0.248149 0.297221 -0.248149 C 0.298176 -0.253124 0.299609 -0.257811 0.301475 -0.262151 C 0.303341 -0.266491 0.305641 -0.270484 0.308331 -0.274069 C 0.312671 -0.291429 0.331601 -0.306479 0.341661 -0.318519 C 0.352081 -0.330789 0.359201 -0.346989 0.370831 -0.357409 C 0.383681 -0.382869 0.369621 -0.357639 0.381941 -0.374069 C 0.383161 -0.375689 0.383681 -0.378009 0.384721 -0.379629 C 0.386021 -0.381594 0.387324 -0.383561 0.388691 -0.385442 C 0.390059 -0.387324 0.391491 -0.389119 0.393051 -0.390739 C 0.394006 -0.391664 0.395006 -0.392474 0.395963 -0.393341 C 0.396919 -0.394209 0.397831 -0.395134 0.398611 -0.396289 C 0.402081 -0.401619 0.405031 -0.407639 0.408331 -0.412959 C 0.414931 -0.423609 0.407981 -0.413419 0.412501 -0.424069 C 0.413456 -0.426384 0.414714 -0.428469 0.415971 -0.430554 C 0.417229 -0.432639 0.418486 -0.434724 0.419441 -0.437039 C 0.422046 -0.443169 0.425086 -0.449359 0.428039 -0.455550 C 0.430991 -0.461741 0.433856 -0.467934 0.436111 -0.474069 C 0.436546 -0.475344 0.436894 -0.476676 0.437306 -0.477950 C 0.437719 -0.479224 0.438196 -0.480439 0.438891 -0.481479 C 0.439411 -0.482289 0.440149 -0.482866 0.440908 -0.483415 C 0.441666 -0.483964 0.442446 -0.484484 0.443051 -0.485179 C 0.446611 -0.489114 0.449911 -0.492991 0.453450 -0.496261 C 0.456989 -0.499531 0.460766 -0.502194 0.465281 -0.503699 C 0.469271 -0.507289 0.472959 -0.509836 0.476756 -0.512065 C 0.480554 -0.514294 0.484461 -0.516204 0.488891 -0.518519 C 0.490276 -0.519214 0.491751 -0.519619 0.493184 -0.520110 C 0.494616 -0.520601 0.496006 -0.521179 0.497221 -0.522219 C 0.505726 -0.529744 0.518009 -0.534374 0.530531 -0.537354 C 0.543054 -0.540334 0.555816 -0.541664 0.565281 -0.542589 C 0.583501 -0.548609 0.562501 -0.542129 0.606941 -0.546289 C 0.615801 -0.547219 0.628301 -0.565279 0.636111 -0.572219 C 0.637066 -0.574069 0.638151 -0.576846 0.639496 -0.579161 C 0.640841 -0.581476 0.642446 -0.583329 0.644441 -0.583329" pathEditMode="relative">
                                      <p:cBhvr>
                                        <p:cTn id="71" dur="2000" fill="hold"/>
                                        <p:tgtEl>
                                          <p:spTgt spid="177"/>
                                        </p:tgtEl>
                                        <p:attrNameLst>
                                          <p:attrName>ppt_x</p:attrName>
                                          <p:attrName>ppt_y</p:attrName>
                                        </p:attrNameLst>
                                      </p:cBhvr>
                                    </p:animMotion>
                                  </p:childTnLst>
                                </p:cTn>
                              </p:par>
                            </p:childTnLst>
                          </p:cTn>
                        </p:par>
                      </p:childTnLst>
                    </p:cTn>
                  </p:par>
                  <p:par>
                    <p:cTn id="72" fill="hold">
                      <p:stCondLst>
                        <p:cond delay="indefinite"/>
                      </p:stCondLst>
                      <p:childTnLst>
                        <p:par>
                          <p:cTn id="73" fill="hold">
                            <p:stCondLst>
                              <p:cond delay="0"/>
                            </p:stCondLst>
                            <p:childTnLst>
                              <p:par>
                                <p:cTn id="74" presetID="-1" presetClass="path" presetSubtype="0" accel="50000" decel="50000" fill="hold" nodeType="clickEffect">
                                  <p:stCondLst>
                                    <p:cond delay="0"/>
                                  </p:stCondLst>
                                  <p:childTnLst>
                                    <p:animMotion origin="layout" path="M 0.644441 -0.583329 C 0.635331 -0.584139 0.626349 -0.585181 0.617365 -0.586195 C 0.608381 -0.587209 0.599396 -0.588194 0.590281 -0.588889 C 0.569531 -0.587614 0.549479 -0.585586 0.529363 -0.583734 C 0.509246 -0.581881 0.489066 -0.580204 0.468061 -0.579629 C 0.447661 -0.577314 0.442104 -0.576619 0.437480 -0.576155 C 0.432856 -0.575691 0.429166 -0.575459 0.412501 -0.574069 C 0.371011 -0.575689 0.327431 -0.574769 0.287501 -0.592589 C 0.279341 -0.596289 0.268231 -0.608559 0.261111 -0.614809 C 0.254691 -0.640739 0.261111 -0.612729 0.261111 -0.683329 C 0.261111 -0.703929 0.258331 -0.722679 0.258331 -0.742589" pathEditMode="relative">
                                      <p:cBhvr>
                                        <p:cTn id="75" dur="2000" fill="hold"/>
                                        <p:tgtEl>
                                          <p:spTgt spid="177"/>
                                        </p:tgtEl>
                                        <p:attrNameLst>
                                          <p:attrName>ppt_x</p:attrName>
                                          <p:attrName>ppt_y</p:attrName>
                                        </p:attrNameLst>
                                      </p:cBhvr>
                                    </p:animMotion>
                                  </p:childTnLst>
                                </p:cTn>
                              </p:par>
                            </p:childTnLst>
                          </p:cTn>
                        </p:par>
                        <p:par>
                          <p:cTn id="76" fill="hold">
                            <p:stCondLst>
                              <p:cond delay="2000"/>
                            </p:stCondLst>
                            <p:childTnLst>
                              <p:par>
                                <p:cTn id="77" presetID="23" presetClass="entr" presetSubtype="16" fill="hold" grpId="16" nodeType="afterEffect">
                                  <p:stCondLst>
                                    <p:cond delay="0"/>
                                  </p:stCondLst>
                                  <p:iterate>
                                    <p:tmAbs val="0"/>
                                  </p:iterate>
                                  <p:childTnLst>
                                    <p:set>
                                      <p:cBhvr>
                                        <p:cTn id="78" fill="hold"/>
                                        <p:tgtEl>
                                          <p:spTgt spid="179"/>
                                        </p:tgtEl>
                                        <p:attrNameLst>
                                          <p:attrName>style.visibility</p:attrName>
                                        </p:attrNameLst>
                                      </p:cBhvr>
                                      <p:to>
                                        <p:strVal val="visible"/>
                                      </p:to>
                                    </p:set>
                                    <p:anim calcmode="lin" valueType="num">
                                      <p:cBhvr>
                                        <p:cTn id="79" dur="500" fill="hold"/>
                                        <p:tgtEl>
                                          <p:spTgt spid="179"/>
                                        </p:tgtEl>
                                        <p:attrNameLst>
                                          <p:attrName>ppt_w</p:attrName>
                                        </p:attrNameLst>
                                      </p:cBhvr>
                                      <p:tavLst>
                                        <p:tav tm="0">
                                          <p:val>
                                            <p:fltVal val="0"/>
                                          </p:val>
                                        </p:tav>
                                        <p:tav tm="100000">
                                          <p:val>
                                            <p:strVal val="#ppt_w"/>
                                          </p:val>
                                        </p:tav>
                                      </p:tavLst>
                                    </p:anim>
                                    <p:anim calcmode="lin" valueType="num">
                                      <p:cBhvr>
                                        <p:cTn id="80" dur="500" fill="hold"/>
                                        <p:tgtEl>
                                          <p:spTgt spid="179"/>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1" presetClass="path" presetSubtype="0" accel="50000" decel="50000" fill="hold" nodeType="clickEffect">
                                  <p:stCondLst>
                                    <p:cond delay="0"/>
                                  </p:stCondLst>
                                  <p:childTnLst>
                                    <p:animMotion origin="layout" path="M 0.258331 -0.742589 C 0.257811 -0.722219 0.256941 -0.701849 0.256941 -0.681479 C 0.256941 -0.671059 0.257981 -0.660409 0.258331 -0.649999 C 0.260071 -0.608099 0.261981 -0.582399 0.279161 -0.548139 C 0.282641 -0.541199 0.285071 -0.534259 0.290281 -0.529629 C 0.292711 -0.524884 0.295141 -0.520254 0.298005 -0.516346 C 0.300869 -0.512439 0.304166 -0.509254 0.308331 -0.507399 C 0.312151 -0.500689 0.317011 -0.495369 0.322221 -0.490739 C 0.325171 -0.488189 0.328991 -0.487729 0.331941 -0.485179 C 0.336371 -0.481474 0.340321 -0.477539 0.344488 -0.474182 C 0.348654 -0.470826 0.353036 -0.468049 0.358331 -0.466659 C 0.360416 -0.464809 0.362499 -0.463421 0.364581 -0.462032 C 0.366664 -0.460644 0.368746 -0.459254 0.370831 -0.457399 C 0.374651 -0.449769 0.380211 -0.444209 0.384721 -0.437029 C 0.391321 -0.426619 0.399481 -0.411569 0.408331 -0.403699 C 0.414581 -0.398139 0.416491 -0.397449 0.420831 -0.390739 C 0.433851 -0.370369 0.412321 -0.400229 0.433331 -0.372219 C 0.437501 -0.366659 0.437321 -0.359489 0.441661 -0.353699 C 0.452601 -0.339119 0.468051 -0.319899 0.483331 -0.314809 C 0.487066 -0.311104 0.491016 -0.308384 0.495183 -0.306330 C 0.499349 -0.304276 0.503731 -0.302889 0.508331 -0.301849 C 0.517881 -0.295484 0.528646 -0.293284 0.539628 -0.292386 C 0.550609 -0.291489 0.561806 -0.291894 0.572221 -0.290739 C 0.582986 -0.291314 0.593144 -0.291486 0.603170 -0.292354 C 0.613196 -0.293221 0.623091 -0.294784 0.633331 -0.298139 C 0.637321 -0.301619 0.642881 -0.305549 0.645831 -0.311109 C 0.652251 -0.322909 0.650691 -0.338889 0.655551 -0.351849" pathEditMode="relative">
                                      <p:cBhvr>
                                        <p:cTn id="84" dur="2000" fill="hold"/>
                                        <p:tgtEl>
                                          <p:spTgt spid="177"/>
                                        </p:tgtEl>
                                        <p:attrNameLst>
                                          <p:attrName>ppt_x</p:attrName>
                                          <p:attrName>ppt_y</p:attrName>
                                        </p:attrNameLst>
                                      </p:cBhvr>
                                    </p:animMotion>
                                  </p:childTnLst>
                                </p:cTn>
                              </p:par>
                            </p:childTnLst>
                          </p:cTn>
                        </p:par>
                        <p:par>
                          <p:cTn id="85" fill="hold">
                            <p:stCondLst>
                              <p:cond delay="2000"/>
                            </p:stCondLst>
                            <p:childTnLst>
                              <p:par>
                                <p:cTn id="86" presetID="23" presetClass="entr" presetSubtype="16" fill="hold" grpId="18" nodeType="afterEffect">
                                  <p:stCondLst>
                                    <p:cond delay="0"/>
                                  </p:stCondLst>
                                  <p:iterate>
                                    <p:tmAbs val="0"/>
                                  </p:iterate>
                                  <p:childTnLst>
                                    <p:set>
                                      <p:cBhvr>
                                        <p:cTn id="87" fill="hold"/>
                                        <p:tgtEl>
                                          <p:spTgt spid="180"/>
                                        </p:tgtEl>
                                        <p:attrNameLst>
                                          <p:attrName>style.visibility</p:attrName>
                                        </p:attrNameLst>
                                      </p:cBhvr>
                                      <p:to>
                                        <p:strVal val="visible"/>
                                      </p:to>
                                    </p:set>
                                    <p:anim calcmode="lin" valueType="num">
                                      <p:cBhvr>
                                        <p:cTn id="88" dur="500" fill="hold"/>
                                        <p:tgtEl>
                                          <p:spTgt spid="180"/>
                                        </p:tgtEl>
                                        <p:attrNameLst>
                                          <p:attrName>ppt_w</p:attrName>
                                        </p:attrNameLst>
                                      </p:cBhvr>
                                      <p:tavLst>
                                        <p:tav tm="0">
                                          <p:val>
                                            <p:fltVal val="0"/>
                                          </p:val>
                                        </p:tav>
                                        <p:tav tm="100000">
                                          <p:val>
                                            <p:strVal val="#ppt_w"/>
                                          </p:val>
                                        </p:tav>
                                      </p:tavLst>
                                    </p:anim>
                                    <p:anim calcmode="lin" valueType="num">
                                      <p:cBhvr>
                                        <p:cTn id="89" dur="500" fill="hold"/>
                                        <p:tgtEl>
                                          <p:spTgt spid="180"/>
                                        </p:tgtEl>
                                        <p:attrNameLst>
                                          <p:attrName>ppt_h</p:attrName>
                                        </p:attrNameLst>
                                      </p:cBhvr>
                                      <p:tavLst>
                                        <p:tav tm="0">
                                          <p:val>
                                            <p:fltVal val="0"/>
                                          </p:val>
                                        </p:tav>
                                        <p:tav tm="100000">
                                          <p:val>
                                            <p:strVal val="#ppt_h"/>
                                          </p:val>
                                        </p:tav>
                                      </p:tavLst>
                                    </p:anim>
                                  </p:childTnLst>
                                </p:cTn>
                              </p:par>
                            </p:childTnLst>
                          </p:cTn>
                        </p:par>
                      </p:childTnLst>
                    </p:cTn>
                  </p:par>
                  <p:par>
                    <p:cTn id="90" fill="hold">
                      <p:stCondLst>
                        <p:cond delay="indefinite"/>
                      </p:stCondLst>
                      <p:childTnLst>
                        <p:par>
                          <p:cTn id="91" fill="hold">
                            <p:stCondLst>
                              <p:cond delay="0"/>
                            </p:stCondLst>
                            <p:childTnLst>
                              <p:par>
                                <p:cTn id="92" presetID="-1" presetClass="path" presetSubtype="0" accel="50000" decel="50000" fill="hold" nodeType="clickEffect">
                                  <p:stCondLst>
                                    <p:cond delay="0"/>
                                  </p:stCondLst>
                                  <p:childTnLst>
                                    <p:animMotion origin="layout" path="M 0.655551 -0.351849 C 0.655381 -0.350459 0.653991 -0.336339 0.652771 -0.335179 C 0.650341 -0.332869 0.647221 -0.332629 0.644441 -0.331479 C 0.643746 -0.331129 0.642704 -0.330664 0.641835 -0.330286 C 0.640966 -0.329909 0.640271 -0.329619 0.640271 -0.329619 C 0.617701 -0.330199 0.595394 -0.330026 0.573216 -0.331185 C 0.551039 -0.332344 0.528991 -0.334834 0.506941 -0.340739 C 0.501991 -0.345134 0.500516 -0.346174 0.499454 -0.347215 C 0.498391 -0.348256 0.497741 -0.349299 0.494441 -0.353699 C 0.493141 -0.359024 0.491709 -0.364231 0.490276 -0.369439 C 0.488844 -0.374646 0.487411 -0.379854 0.486111 -0.385179 C 0.485066 -0.394554 0.483719 -0.403696 0.482438 -0.412869 C 0.481156 -0.422041 0.479941 -0.431244 0.479161 -0.440739 C 0.480721 -0.511109 0.482291 -0.534019 0.480551 -0.612959 C 0.479861 -0.647219 0.472221 -0.678239 0.472221 -0.712959" pathEditMode="relative">
                                      <p:cBhvr>
                                        <p:cTn id="93" dur="2000" fill="hold"/>
                                        <p:tgtEl>
                                          <p:spTgt spid="177"/>
                                        </p:tgtEl>
                                        <p:attrNameLst>
                                          <p:attrName>ppt_x</p:attrName>
                                          <p:attrName>ppt_y</p:attrName>
                                        </p:attrNameLst>
                                      </p:cBhvr>
                                    </p:animMotion>
                                  </p:childTnLst>
                                </p:cTn>
                              </p:par>
                            </p:childTnLst>
                          </p:cTn>
                        </p:par>
                        <p:par>
                          <p:cTn id="94" fill="hold">
                            <p:stCondLst>
                              <p:cond delay="2000"/>
                            </p:stCondLst>
                            <p:childTnLst>
                              <p:par>
                                <p:cTn id="95" presetID="23" presetClass="entr" presetSubtype="16" fill="hold" grpId="20" nodeType="afterEffect">
                                  <p:stCondLst>
                                    <p:cond delay="0"/>
                                  </p:stCondLst>
                                  <p:iterate>
                                    <p:tmAbs val="0"/>
                                  </p:iterate>
                                  <p:childTnLst>
                                    <p:set>
                                      <p:cBhvr>
                                        <p:cTn id="96" fill="hold"/>
                                        <p:tgtEl>
                                          <p:spTgt spid="178"/>
                                        </p:tgtEl>
                                        <p:attrNameLst>
                                          <p:attrName>style.visibility</p:attrName>
                                        </p:attrNameLst>
                                      </p:cBhvr>
                                      <p:to>
                                        <p:strVal val="visible"/>
                                      </p:to>
                                    </p:set>
                                    <p:anim calcmode="lin" valueType="num">
                                      <p:cBhvr>
                                        <p:cTn id="97" dur="500" fill="hold"/>
                                        <p:tgtEl>
                                          <p:spTgt spid="178"/>
                                        </p:tgtEl>
                                        <p:attrNameLst>
                                          <p:attrName>ppt_w</p:attrName>
                                        </p:attrNameLst>
                                      </p:cBhvr>
                                      <p:tavLst>
                                        <p:tav tm="0">
                                          <p:val>
                                            <p:fltVal val="0"/>
                                          </p:val>
                                        </p:tav>
                                        <p:tav tm="100000">
                                          <p:val>
                                            <p:strVal val="#ppt_w"/>
                                          </p:val>
                                        </p:tav>
                                      </p:tavLst>
                                    </p:anim>
                                    <p:anim calcmode="lin" valueType="num">
                                      <p:cBhvr>
                                        <p:cTn id="98" dur="500" fill="hold"/>
                                        <p:tgtEl>
                                          <p:spTgt spid="178"/>
                                        </p:tgtEl>
                                        <p:attrNameLst>
                                          <p:attrName>ppt_h</p:attrName>
                                        </p:attrNameLst>
                                      </p:cBhvr>
                                      <p:tavLst>
                                        <p:tav tm="0">
                                          <p:val>
                                            <p:fltVal val="0"/>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1" presetClass="path" presetSubtype="0" accel="50000" decel="50000" fill="hold" nodeType="clickEffect">
                                  <p:stCondLst>
                                    <p:cond delay="0"/>
                                  </p:stCondLst>
                                  <p:childTnLst>
                                    <p:animMotion origin="layout" path="M 0.472221 -0.712959 C 0.469096 -0.700574 0.467794 -0.687551 0.466535 -0.674645 C 0.465276 -0.661739 0.464061 -0.648949 0.461111 -0.637029 C 0.459636 -0.623139 0.459461 -0.618741 0.459221 -0.616080 C 0.458981 -0.613419 0.458676 -0.612494 0.456941 -0.605549 C 0.454861 -0.583789 0.454036 -0.561681 0.452929 -0.539632 C 0.451821 -0.517584 0.450431 -0.495594 0.447221 -0.474069 C 0.446611 -0.462494 0.446091 -0.450571 0.445289 -0.438707 C 0.444486 -0.426844 0.443401 -0.415039 0.441661 -0.403699 C 0.440796 -0.390969 0.439756 -0.378294 0.438585 -0.365647 C 0.437414 -0.353001 0.436111 -0.340384 0.434721 -0.327769 C 0.434026 -0.321059 0.433331 -0.310874 0.432810 -0.302337 C 0.432289 -0.293801 0.431941 -0.286914 0.431941 -0.286799 C 0.432291 -0.273839 0.432461 -0.242119 0.434721 -0.224069 C 0.436801 -0.207169 0.441321 -0.190739 0.444441 -0.174069 C 0.443401 -0.165969 0.443791 -0.163886 0.443553 -0.163250 C 0.443314 -0.162614 0.442446 -0.163424 0.438891 -0.161109 C 0.438106 -0.160644 0.437454 -0.159949 0.436803 -0.159254 C 0.436151 -0.158559 0.435501 -0.157864 0.434721 -0.157399 C 0.433421 -0.156589 0.431339 -0.155664 0.429581 -0.154912 C 0.427824 -0.154161 0.426391 -0.153584 0.426391 -0.153469 C 0.419441 -0.154389 0.412501 -0.154619 0.405551 -0.155549 C 0.397741 -0.156709 0.389751 -0.161569 0.381941 -0.162959 C 0.362851 -0.161109 0.352601 -0.157399 0.336111 -0.146289 C 0.327781 -0.140739 0.330381 -0.145129 0.323611 -0.137029 C 0.316321 -0.128239 0.310941 -0.118279 0.304161 -0.109489 C 0.303121 -0.103929 0.301646 -0.099066 0.299954 -0.094291 C 0.298261 -0.089516 0.296351 -0.084829 0.294441 -0.079619 C 0.292881 -0.064579 0.286801 -0.032399 0.294441 -0.022219 C 0.296871 -0.018979 0.300001 -0.017359 0.302781 -0.014809 C 0.304161 -0.013649 0.305211 -0.011109 0.306941 -0.011109 C 0.311111 -0.011109 0.315281 -0.011109 0.319441 -0.011109" pathEditMode="relative">
                                      <p:cBhvr>
                                        <p:cTn id="102" dur="2000" fill="hold"/>
                                        <p:tgtEl>
                                          <p:spTgt spid="177"/>
                                        </p:tgtEl>
                                        <p:attrNameLst>
                                          <p:attrName>ppt_x</p:attrName>
                                          <p:attrName>ppt_y</p:attrName>
                                        </p:attrNameLst>
                                      </p:cBhvr>
                                    </p:animMotion>
                                  </p:childTnLst>
                                </p:cTn>
                              </p:par>
                            </p:childTnLst>
                          </p:cTn>
                        </p:par>
                        <p:par>
                          <p:cTn id="103" fill="hold">
                            <p:stCondLst>
                              <p:cond delay="2000"/>
                            </p:stCondLst>
                            <p:childTnLst>
                              <p:par>
                                <p:cTn id="104" presetID="23" presetClass="entr" presetSubtype="16" fill="hold" grpId="22" nodeType="afterEffect">
                                  <p:stCondLst>
                                    <p:cond delay="0"/>
                                  </p:stCondLst>
                                  <p:iterate>
                                    <p:tmAbs val="0"/>
                                  </p:iterate>
                                  <p:childTnLst>
                                    <p:set>
                                      <p:cBhvr>
                                        <p:cTn id="105" fill="hold"/>
                                        <p:tgtEl>
                                          <p:spTgt spid="185"/>
                                        </p:tgtEl>
                                        <p:attrNameLst>
                                          <p:attrName>style.visibility</p:attrName>
                                        </p:attrNameLst>
                                      </p:cBhvr>
                                      <p:to>
                                        <p:strVal val="visible"/>
                                      </p:to>
                                    </p:set>
                                    <p:anim calcmode="lin" valueType="num">
                                      <p:cBhvr>
                                        <p:cTn id="106" dur="500" fill="hold"/>
                                        <p:tgtEl>
                                          <p:spTgt spid="185"/>
                                        </p:tgtEl>
                                        <p:attrNameLst>
                                          <p:attrName>ppt_w</p:attrName>
                                        </p:attrNameLst>
                                      </p:cBhvr>
                                      <p:tavLst>
                                        <p:tav tm="0">
                                          <p:val>
                                            <p:fltVal val="0"/>
                                          </p:val>
                                        </p:tav>
                                        <p:tav tm="100000">
                                          <p:val>
                                            <p:strVal val="#ppt_w"/>
                                          </p:val>
                                        </p:tav>
                                      </p:tavLst>
                                    </p:anim>
                                    <p:anim calcmode="lin" valueType="num">
                                      <p:cBhvr>
                                        <p:cTn id="107" dur="500" fill="hold"/>
                                        <p:tgtEl>
                                          <p:spTgt spid="18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4" animBg="1" advAuto="0"/>
      <p:bldP spid="148" grpId="11" animBg="1" advAuto="0"/>
      <p:bldP spid="149" grpId="10" animBg="1" advAuto="0"/>
      <p:bldP spid="150" grpId="1" animBg="1" advAuto="0"/>
      <p:bldP spid="151" grpId="2" animBg="1" advAuto="0"/>
      <p:bldP spid="152" grpId="3" animBg="1" advAuto="0"/>
      <p:bldP spid="153" grpId="5" animBg="1" advAuto="0"/>
      <p:bldP spid="154" grpId="6" animBg="1" advAuto="0"/>
      <p:bldP spid="173" grpId="7" animBg="1" advAuto="0"/>
      <p:bldP spid="177" grpId="13" animBg="1" advAuto="0"/>
      <p:bldP spid="178" grpId="20" animBg="1" advAuto="0"/>
      <p:bldP spid="179" grpId="16" animBg="1" advAuto="0"/>
      <p:bldP spid="180" grpId="18" animBg="1" advAuto="0"/>
      <p:bldP spid="181" grpId="8" animBg="1" advAuto="0"/>
      <p:bldP spid="182" grpId="9" animBg="1" advAuto="0"/>
      <p:bldP spid="185" grpId="22" animBg="1" advAuto="0"/>
      <p:bldP spid="188" grpId="12"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3">
            <a:extLst/>
          </a:blip>
          <a:stretch>
            <a:fillRect/>
          </a:stretch>
        </p:blipFill>
        <p:spPr>
          <a:xfrm>
            <a:off x="3491879" y="-236562"/>
            <a:ext cx="2160243" cy="1620180"/>
          </a:xfrm>
          <a:prstGeom prst="rect">
            <a:avLst/>
          </a:prstGeom>
          <a:ln w="12700">
            <a:miter lim="400000"/>
          </a:ln>
        </p:spPr>
      </p:pic>
      <p:pic>
        <p:nvPicPr>
          <p:cNvPr id="193" name="Picture 20" descr="Picture 20"/>
          <p:cNvPicPr>
            <a:picLocks noChangeAspect="1"/>
          </p:cNvPicPr>
          <p:nvPr/>
        </p:nvPicPr>
        <p:blipFill>
          <a:blip r:embed="rId4">
            <a:extLst/>
          </a:blip>
          <a:stretch>
            <a:fillRect/>
          </a:stretch>
        </p:blipFill>
        <p:spPr>
          <a:xfrm>
            <a:off x="1048803" y="3873429"/>
            <a:ext cx="968835" cy="728255"/>
          </a:xfrm>
          <a:prstGeom prst="rect">
            <a:avLst/>
          </a:prstGeom>
          <a:ln w="12700">
            <a:miter lim="400000"/>
          </a:ln>
        </p:spPr>
      </p:pic>
      <p:pic>
        <p:nvPicPr>
          <p:cNvPr id="194" name="Picture 20" descr="Picture 20"/>
          <p:cNvPicPr>
            <a:picLocks noChangeAspect="1"/>
          </p:cNvPicPr>
          <p:nvPr/>
        </p:nvPicPr>
        <p:blipFill>
          <a:blip r:embed="rId5">
            <a:extLst/>
          </a:blip>
          <a:stretch>
            <a:fillRect/>
          </a:stretch>
        </p:blipFill>
        <p:spPr>
          <a:xfrm>
            <a:off x="2100802" y="3977466"/>
            <a:ext cx="968834" cy="728255"/>
          </a:xfrm>
          <a:prstGeom prst="rect">
            <a:avLst/>
          </a:prstGeom>
          <a:ln w="12700">
            <a:miter lim="400000"/>
          </a:ln>
        </p:spPr>
      </p:pic>
      <p:pic>
        <p:nvPicPr>
          <p:cNvPr id="195" name="Picture 2" descr="Picture 2"/>
          <p:cNvPicPr>
            <a:picLocks noChangeAspect="1"/>
          </p:cNvPicPr>
          <p:nvPr/>
        </p:nvPicPr>
        <p:blipFill>
          <a:blip r:embed="rId3">
            <a:extLst/>
          </a:blip>
          <a:stretch>
            <a:fillRect/>
          </a:stretch>
        </p:blipFill>
        <p:spPr>
          <a:xfrm>
            <a:off x="-143472" y="2156835"/>
            <a:ext cx="2104003" cy="1560542"/>
          </a:xfrm>
          <a:prstGeom prst="rect">
            <a:avLst/>
          </a:prstGeom>
          <a:ln w="12700">
            <a:miter lim="400000"/>
          </a:ln>
        </p:spPr>
      </p:pic>
      <p:pic>
        <p:nvPicPr>
          <p:cNvPr id="196" name="Picture 2" descr="Picture 2"/>
          <p:cNvPicPr>
            <a:picLocks noChangeAspect="1"/>
          </p:cNvPicPr>
          <p:nvPr/>
        </p:nvPicPr>
        <p:blipFill>
          <a:blip r:embed="rId3">
            <a:extLst/>
          </a:blip>
          <a:stretch>
            <a:fillRect/>
          </a:stretch>
        </p:blipFill>
        <p:spPr>
          <a:xfrm>
            <a:off x="249645" y="856386"/>
            <a:ext cx="2104003" cy="1560541"/>
          </a:xfrm>
          <a:prstGeom prst="rect">
            <a:avLst/>
          </a:prstGeom>
          <a:ln w="12700">
            <a:miter lim="400000"/>
          </a:ln>
        </p:spPr>
      </p:pic>
      <p:pic>
        <p:nvPicPr>
          <p:cNvPr id="197" name="Picture 2" descr="Picture 2"/>
          <p:cNvPicPr>
            <a:picLocks noChangeAspect="1"/>
          </p:cNvPicPr>
          <p:nvPr/>
        </p:nvPicPr>
        <p:blipFill>
          <a:blip r:embed="rId3">
            <a:extLst/>
          </a:blip>
          <a:stretch>
            <a:fillRect/>
          </a:stretch>
        </p:blipFill>
        <p:spPr>
          <a:xfrm>
            <a:off x="1619671" y="-122916"/>
            <a:ext cx="2104003" cy="1560541"/>
          </a:xfrm>
          <a:prstGeom prst="rect">
            <a:avLst/>
          </a:prstGeom>
          <a:ln w="12700">
            <a:miter lim="400000"/>
          </a:ln>
        </p:spPr>
      </p:pic>
      <p:pic>
        <p:nvPicPr>
          <p:cNvPr id="198" name="Picture 2" descr="Picture 2"/>
          <p:cNvPicPr>
            <a:picLocks noChangeAspect="1"/>
          </p:cNvPicPr>
          <p:nvPr/>
        </p:nvPicPr>
        <p:blipFill>
          <a:blip r:embed="rId3">
            <a:extLst/>
          </a:blip>
          <a:stretch>
            <a:fillRect/>
          </a:stretch>
        </p:blipFill>
        <p:spPr>
          <a:xfrm>
            <a:off x="5537327" y="-60156"/>
            <a:ext cx="2104003" cy="1560541"/>
          </a:xfrm>
          <a:prstGeom prst="rect">
            <a:avLst/>
          </a:prstGeom>
          <a:ln w="12700">
            <a:miter lim="400000"/>
          </a:ln>
        </p:spPr>
      </p:pic>
      <p:pic>
        <p:nvPicPr>
          <p:cNvPr id="199" name="Picture 2" descr="Picture 2"/>
          <p:cNvPicPr>
            <a:picLocks noChangeAspect="1"/>
          </p:cNvPicPr>
          <p:nvPr/>
        </p:nvPicPr>
        <p:blipFill>
          <a:blip r:embed="rId3">
            <a:extLst/>
          </a:blip>
          <a:stretch>
            <a:fillRect/>
          </a:stretch>
        </p:blipFill>
        <p:spPr>
          <a:xfrm>
            <a:off x="7220525" y="596296"/>
            <a:ext cx="2104003" cy="1560542"/>
          </a:xfrm>
          <a:prstGeom prst="rect">
            <a:avLst/>
          </a:prstGeom>
          <a:ln w="12700">
            <a:miter lim="400000"/>
          </a:ln>
        </p:spPr>
      </p:pic>
      <p:grpSp>
        <p:nvGrpSpPr>
          <p:cNvPr id="202" name="Round Same Side Corner Rectangle 26"/>
          <p:cNvGrpSpPr/>
          <p:nvPr/>
        </p:nvGrpSpPr>
        <p:grpSpPr>
          <a:xfrm>
            <a:off x="234922" y="2686117"/>
            <a:ext cx="1332540" cy="358137"/>
            <a:chOff x="-1" y="-1"/>
            <a:chExt cx="1332539" cy="358135"/>
          </a:xfrm>
        </p:grpSpPr>
        <p:sp>
          <p:nvSpPr>
            <p:cNvPr id="200"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01" name="hospital"/>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hospital</a:t>
              </a:r>
            </a:p>
          </p:txBody>
        </p:sp>
      </p:grpSp>
      <p:grpSp>
        <p:nvGrpSpPr>
          <p:cNvPr id="205" name="Round Same Side Corner Rectangle 27"/>
          <p:cNvGrpSpPr/>
          <p:nvPr/>
        </p:nvGrpSpPr>
        <p:grpSpPr>
          <a:xfrm>
            <a:off x="611571" y="1385262"/>
            <a:ext cx="1332540" cy="358137"/>
            <a:chOff x="-1" y="-1"/>
            <a:chExt cx="1332539" cy="358135"/>
          </a:xfrm>
        </p:grpSpPr>
        <p:sp>
          <p:nvSpPr>
            <p:cNvPr id="203"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04" name="NGO"/>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208" name="Round Same Side Corner Rectangle 28"/>
          <p:cNvGrpSpPr/>
          <p:nvPr/>
        </p:nvGrpSpPr>
        <p:grpSpPr>
          <a:xfrm>
            <a:off x="1970338" y="405959"/>
            <a:ext cx="1332540" cy="358137"/>
            <a:chOff x="-1" y="-1"/>
            <a:chExt cx="1332539" cy="358135"/>
          </a:xfrm>
        </p:grpSpPr>
        <p:sp>
          <p:nvSpPr>
            <p:cNvPr id="206"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07" name="police"/>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police</a:t>
              </a:r>
            </a:p>
          </p:txBody>
        </p:sp>
      </p:grpSp>
      <p:grpSp>
        <p:nvGrpSpPr>
          <p:cNvPr id="211" name="Round Same Side Corner Rectangle 29"/>
          <p:cNvGrpSpPr/>
          <p:nvPr/>
        </p:nvGrpSpPr>
        <p:grpSpPr>
          <a:xfrm>
            <a:off x="3885841" y="215757"/>
            <a:ext cx="1332540" cy="574037"/>
            <a:chOff x="-1" y="0"/>
            <a:chExt cx="1332538" cy="574035"/>
          </a:xfrm>
        </p:grpSpPr>
        <p:sp>
          <p:nvSpPr>
            <p:cNvPr id="209" name="Shape"/>
            <p:cNvSpPr/>
            <p:nvPr/>
          </p:nvSpPr>
          <p:spPr>
            <a:xfrm>
              <a:off x="-2" y="151271"/>
              <a:ext cx="1332540" cy="258863"/>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10" name="social service"/>
            <p:cNvSpPr txBox="1"/>
            <p:nvPr/>
          </p:nvSpPr>
          <p:spPr>
            <a:xfrm>
              <a:off x="12635" y="-1"/>
              <a:ext cx="1307266" cy="5740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social service</a:t>
              </a:r>
            </a:p>
          </p:txBody>
        </p:sp>
      </p:grpSp>
      <p:grpSp>
        <p:nvGrpSpPr>
          <p:cNvPr id="214" name="Round Same Side Corner Rectangle 30"/>
          <p:cNvGrpSpPr/>
          <p:nvPr/>
        </p:nvGrpSpPr>
        <p:grpSpPr>
          <a:xfrm>
            <a:off x="5916266" y="513657"/>
            <a:ext cx="1332539" cy="332737"/>
            <a:chOff x="-1" y="0"/>
            <a:chExt cx="1332538" cy="332735"/>
          </a:xfrm>
        </p:grpSpPr>
        <p:sp>
          <p:nvSpPr>
            <p:cNvPr id="212"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13" name="justice"/>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justice</a:t>
              </a:r>
            </a:p>
          </p:txBody>
        </p:sp>
      </p:grpSp>
      <p:grpSp>
        <p:nvGrpSpPr>
          <p:cNvPr id="217" name="Round Same Side Corner Rectangle 31"/>
          <p:cNvGrpSpPr/>
          <p:nvPr/>
        </p:nvGrpSpPr>
        <p:grpSpPr>
          <a:xfrm>
            <a:off x="7598925" y="1137872"/>
            <a:ext cx="1332539" cy="332737"/>
            <a:chOff x="-1" y="0"/>
            <a:chExt cx="1332538" cy="332735"/>
          </a:xfrm>
        </p:grpSpPr>
        <p:sp>
          <p:nvSpPr>
            <p:cNvPr id="215"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16" name="school"/>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school</a:t>
              </a:r>
            </a:p>
          </p:txBody>
        </p:sp>
      </p:grpSp>
      <p:pic>
        <p:nvPicPr>
          <p:cNvPr id="218" name="Picture 2" descr="Picture 2"/>
          <p:cNvPicPr>
            <a:picLocks noChangeAspect="1"/>
          </p:cNvPicPr>
          <p:nvPr/>
        </p:nvPicPr>
        <p:blipFill>
          <a:blip r:embed="rId3">
            <a:extLst/>
          </a:blip>
          <a:stretch>
            <a:fillRect/>
          </a:stretch>
        </p:blipFill>
        <p:spPr>
          <a:xfrm>
            <a:off x="7220528" y="1740692"/>
            <a:ext cx="2104003" cy="1560541"/>
          </a:xfrm>
          <a:prstGeom prst="rect">
            <a:avLst/>
          </a:prstGeom>
          <a:ln w="12700">
            <a:miter lim="400000"/>
          </a:ln>
        </p:spPr>
      </p:pic>
      <p:grpSp>
        <p:nvGrpSpPr>
          <p:cNvPr id="221" name="Round Same Side Corner Rectangle 33"/>
          <p:cNvGrpSpPr/>
          <p:nvPr/>
        </p:nvGrpSpPr>
        <p:grpSpPr>
          <a:xfrm>
            <a:off x="7598925" y="2282268"/>
            <a:ext cx="1332539" cy="332737"/>
            <a:chOff x="-1" y="0"/>
            <a:chExt cx="1332538" cy="332735"/>
          </a:xfrm>
        </p:grpSpPr>
        <p:sp>
          <p:nvSpPr>
            <p:cNvPr id="219"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20" name="hospital II"/>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hospital II</a:t>
              </a:r>
            </a:p>
          </p:txBody>
        </p:sp>
      </p:grpSp>
      <p:pic>
        <p:nvPicPr>
          <p:cNvPr id="222" name="Picture 2" descr="Picture 2"/>
          <p:cNvPicPr>
            <a:picLocks noChangeAspect="1"/>
          </p:cNvPicPr>
          <p:nvPr/>
        </p:nvPicPr>
        <p:blipFill>
          <a:blip r:embed="rId6">
            <a:extLst/>
          </a:blip>
          <a:stretch>
            <a:fillRect/>
          </a:stretch>
        </p:blipFill>
        <p:spPr>
          <a:xfrm>
            <a:off x="768261" y="3977466"/>
            <a:ext cx="392172" cy="688099"/>
          </a:xfrm>
          <a:prstGeom prst="rect">
            <a:avLst/>
          </a:prstGeom>
          <a:ln w="12700">
            <a:miter lim="400000"/>
          </a:ln>
        </p:spPr>
      </p:pic>
      <p:pic>
        <p:nvPicPr>
          <p:cNvPr id="223" name="Picture 20" descr="Picture 20"/>
          <p:cNvPicPr>
            <a:picLocks noChangeAspect="1"/>
          </p:cNvPicPr>
          <p:nvPr/>
        </p:nvPicPr>
        <p:blipFill>
          <a:blip r:embed="rId5">
            <a:extLst/>
          </a:blip>
          <a:stretch>
            <a:fillRect/>
          </a:stretch>
        </p:blipFill>
        <p:spPr>
          <a:xfrm>
            <a:off x="7781607" y="3873432"/>
            <a:ext cx="968836" cy="728255"/>
          </a:xfrm>
          <a:prstGeom prst="rect">
            <a:avLst/>
          </a:prstGeom>
          <a:ln w="12700">
            <a:miter lim="400000"/>
          </a:ln>
        </p:spPr>
      </p:pic>
      <p:pic>
        <p:nvPicPr>
          <p:cNvPr id="224" name="Picture 20" descr="Picture 20"/>
          <p:cNvPicPr>
            <a:picLocks noChangeAspect="1"/>
          </p:cNvPicPr>
          <p:nvPr/>
        </p:nvPicPr>
        <p:blipFill>
          <a:blip r:embed="rId5">
            <a:extLst/>
          </a:blip>
          <a:stretch>
            <a:fillRect/>
          </a:stretch>
        </p:blipFill>
        <p:spPr>
          <a:xfrm>
            <a:off x="5537341" y="3975906"/>
            <a:ext cx="968836" cy="728255"/>
          </a:xfrm>
          <a:prstGeom prst="rect">
            <a:avLst/>
          </a:prstGeom>
          <a:ln w="12700">
            <a:miter lim="400000"/>
          </a:ln>
        </p:spPr>
      </p:pic>
      <p:grpSp>
        <p:nvGrpSpPr>
          <p:cNvPr id="227" name="Rounded Rectangle 53"/>
          <p:cNvGrpSpPr/>
          <p:nvPr/>
        </p:nvGrpSpPr>
        <p:grpSpPr>
          <a:xfrm>
            <a:off x="3779911" y="2306094"/>
            <a:ext cx="1512173" cy="497837"/>
            <a:chOff x="0" y="0"/>
            <a:chExt cx="1512172" cy="497835"/>
          </a:xfrm>
        </p:grpSpPr>
        <p:sp>
          <p:nvSpPr>
            <p:cNvPr id="225" name="Rounded Rectangle"/>
            <p:cNvSpPr/>
            <p:nvPr/>
          </p:nvSpPr>
          <p:spPr>
            <a:xfrm>
              <a:off x="-1" y="49629"/>
              <a:ext cx="1512174" cy="398584"/>
            </a:xfrm>
            <a:prstGeom prst="roundRect">
              <a:avLst>
                <a:gd name="adj" fmla="val 6646"/>
              </a:avLst>
            </a:prstGeom>
            <a:gradFill flip="none" rotWithShape="1">
              <a:gsLst>
                <a:gs pos="0">
                  <a:srgbClr val="2E5E97"/>
                </a:gs>
                <a:gs pos="80000">
                  <a:srgbClr val="3C7BC7"/>
                </a:gs>
                <a:gs pos="100000">
                  <a:srgbClr val="3A7CCA"/>
                </a:gs>
              </a:gsLst>
              <a:lin ang="16200000" scaled="0"/>
            </a:gradFill>
            <a:ln w="9525" cap="flat">
              <a:solidFill>
                <a:srgbClr val="4A7EBB"/>
              </a:solidFill>
              <a:prstDash val="solid"/>
              <a:round/>
            </a:ln>
            <a:effectLst>
              <a:outerShdw blurRad="38100" dist="23000" dir="5400000" rotWithShape="0">
                <a:srgbClr val="000000">
                  <a:alpha val="35000"/>
                </a:srgbClr>
              </a:outerShdw>
            </a:effectLst>
          </p:spPr>
          <p:txBody>
            <a:bodyPr wrap="square" lIns="45718" tIns="45718" rIns="45718" bIns="45718" numCol="1" anchor="ctr">
              <a:noAutofit/>
            </a:bodyPr>
            <a:lstStyle/>
            <a:p>
              <a:pPr algn="ctr">
                <a:defRPr sz="1400" b="1" i="1">
                  <a:solidFill>
                    <a:srgbClr val="FFFFFF"/>
                  </a:solidFill>
                  <a:latin typeface="+mn-lt"/>
                  <a:ea typeface="+mn-ea"/>
                  <a:cs typeface="+mn-cs"/>
                  <a:sym typeface="Calibri"/>
                </a:defRPr>
              </a:pPr>
              <a:endParaRPr/>
            </a:p>
          </p:txBody>
        </p:sp>
        <p:sp>
          <p:nvSpPr>
            <p:cNvPr id="226" name="case 2:…"/>
            <p:cNvSpPr txBox="1"/>
            <p:nvPr/>
          </p:nvSpPr>
          <p:spPr>
            <a:xfrm>
              <a:off x="7757" y="-1"/>
              <a:ext cx="1496657"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lgn="ctr">
                <a:defRPr sz="1400" b="1">
                  <a:solidFill>
                    <a:srgbClr val="FFFFFF"/>
                  </a:solidFill>
                  <a:latin typeface="+mn-lt"/>
                  <a:ea typeface="+mn-ea"/>
                  <a:cs typeface="+mn-cs"/>
                  <a:sym typeface="Calibri"/>
                </a:defRPr>
              </a:pPr>
              <a:r>
                <a:t>Cazul 2: </a:t>
              </a:r>
            </a:p>
            <a:p>
              <a:pPr algn="ctr">
                <a:defRPr sz="1400" b="1">
                  <a:solidFill>
                    <a:srgbClr val="FFFFFF"/>
                  </a:solidFill>
                  <a:latin typeface="+mn-lt"/>
                  <a:ea typeface="+mn-ea"/>
                  <a:cs typeface="+mn-cs"/>
                  <a:sym typeface="Calibri"/>
                </a:defRPr>
              </a:pPr>
              <a:r>
                <a:t> Abusul fizic</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dissolve">
                                      <p:cBhvr>
                                        <p:cTn id="7" dur="500"/>
                                        <p:tgtEl>
                                          <p:spTgt spid="227"/>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222"/>
                                        </p:tgtEl>
                                        <p:attrNameLst>
                                          <p:attrName>style.visibility</p:attrName>
                                        </p:attrNameLst>
                                      </p:cBhvr>
                                      <p:to>
                                        <p:strVal val="visible"/>
                                      </p:to>
                                    </p:set>
                                    <p:animEffect transition="in" filter="dissolve">
                                      <p:cBhvr>
                                        <p:cTn id="11" dur="500"/>
                                        <p:tgtEl>
                                          <p:spTgt spid="22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path" presetSubtype="0" accel="50000" decel="50000" fill="hold" nodeType="clickEffect">
                                  <p:stCondLst>
                                    <p:cond delay="0"/>
                                  </p:stCondLst>
                                  <p:childTnLst>
                                    <p:animMotion origin="layout" path="M 0.000000 0.000000 C -0.003645 -0.000701 -0.007635 -0.000231 -0.011105 -0.001861 C -0.013015 -0.002781 -0.013715 -0.005791 -0.015275 -0.007411 C -0.016145 -0.008221 -0.017143 -0.008741 -0.018119 -0.009261 C -0.019095 -0.009781 -0.020050 -0.010301 -0.020835 -0.011111 C -0.032725 -0.023846 -0.032463 -0.024541 -0.030922 -0.023557 C -0.029380 -0.022574 -0.026560 -0.019911 -0.033335 -0.025931 C -0.037845 -0.034956 -0.039755 -0.039296 -0.041145 -0.043840 C -0.042535 -0.048384 -0.043405 -0.053131 -0.045835 -0.062971 C -0.046875 -0.071991 -0.048955 -0.083801 -0.045835 -0.092601 C -0.041315 -0.105561 -0.035765 -0.102091 -0.029165 -0.109261 C -0.028385 -0.110071 -0.027778 -0.111114 -0.027148 -0.112127 C -0.026518 -0.113141 -0.025865 -0.114126 -0.024995 -0.114821 C -0.023260 -0.116326 -0.021483 -0.117714 -0.019639 -0.118957 C -0.017795 -0.120201 -0.015885 -0.121301 -0.013885 -0.122231 C -0.013190 -0.122576 -0.012453 -0.122806 -0.011738 -0.123066 C -0.011023 -0.123326 -0.010330 -0.123616 -0.009725 -0.124081 C -0.008245 -0.125121 -0.006160 -0.126971 -0.004445 -0.128561 C -0.002730 -0.130151 -0.001385 -0.131481 -0.001385 -0.131481 C 0.002520 -0.139236 0.002866 -0.148729 0.002063 -0.158481 C 0.001260 -0.168234 -0.000693 -0.178246 -0.001385 -0.187041 C -0.000693 -0.203131 -0.000346 -0.208399 -0.000173 -0.211176 C 0.000000 -0.213954 0.000000 -0.214241 0.000000 -0.220371" pathEditMode="relative">
                                      <p:cBhvr>
                                        <p:cTn id="15" dur="2000" fill="hold"/>
                                        <p:tgtEl>
                                          <p:spTgt spid="222"/>
                                        </p:tgtEl>
                                        <p:attrNameLst>
                                          <p:attrName>ppt_x</p:attrName>
                                          <p:attrName>ppt_y</p:attrName>
                                        </p:attrNameLst>
                                      </p:cBhvr>
                                    </p:animMotion>
                                  </p:childTnLst>
                                </p:cTn>
                              </p:par>
                            </p:childTnLst>
                          </p:cTn>
                        </p:par>
                      </p:childTnLst>
                    </p:cTn>
                  </p:par>
                  <p:par>
                    <p:cTn id="16" fill="hold">
                      <p:stCondLst>
                        <p:cond delay="indefinite"/>
                      </p:stCondLst>
                      <p:childTnLst>
                        <p:par>
                          <p:cTn id="17" fill="hold">
                            <p:stCondLst>
                              <p:cond delay="0"/>
                            </p:stCondLst>
                            <p:childTnLst>
                              <p:par>
                                <p:cTn id="18" presetID="-1" presetClass="path" presetSubtype="0" accel="50000" decel="50000" fill="hold" nodeType="clickEffect">
                                  <p:stCondLst>
                                    <p:cond delay="0"/>
                                  </p:stCondLst>
                                  <p:childTnLst>
                                    <p:animMotion origin="layout" path="M 0.000000 -0.220371 C -0.001224 -0.207871 -0.001224 -0.189351 -0.005564 -0.177771 C -0.013024 -0.157871 -0.034384 -0.142361 -0.050004 -0.137031 C -0.066674 -0.122221 -0.081084 -0.102771 -0.086114 -0.075921 C -0.088374 -0.063881 -0.088724 -0.051151 -0.090284 -0.038881 C -0.090024 -0.034831 -0.089894 -0.030781 -0.089720 -0.026760 C -0.089547 -0.022739 -0.089329 -0.018746 -0.088894 -0.014811 C -0.087164 -0.000921 -0.086814 -0.007401 -0.083344 0.001859 C -0.078304 0.015049 -0.073964 0.026389 -0.062504 0.031489 C -0.060159 0.036234 -0.055082 0.041036 -0.049484 0.045029 C -0.043887 0.049021 -0.037769 0.052204 -0.033344 0.053709 C -0.026394 0.053009 -0.019454 0.052779 -0.012504 0.051859 C -0.005904 0.050929 -0.000354 0.043289 0.005546 0.040749 C 0.010406 0.038659 0.013536 0.038889 0.018046 0.038889" pathEditMode="relative">
                                      <p:cBhvr>
                                        <p:cTn id="19" dur="2000" fill="hold"/>
                                        <p:tgtEl>
                                          <p:spTgt spid="222"/>
                                        </p:tgtEl>
                                        <p:attrNameLst>
                                          <p:attrName>ppt_x</p:attrName>
                                          <p:attrName>ppt_y</p:attrName>
                                        </p:attrNameLst>
                                      </p:cBhvr>
                                    </p:animMotion>
                                  </p:childTnLst>
                                </p:cTn>
                              </p:par>
                            </p:childTnLst>
                          </p:cTn>
                        </p:par>
                      </p:childTnLst>
                    </p:cTn>
                  </p:par>
                  <p:par>
                    <p:cTn id="20" fill="hold">
                      <p:stCondLst>
                        <p:cond delay="indefinite"/>
                      </p:stCondLst>
                      <p:childTnLst>
                        <p:par>
                          <p:cTn id="21" fill="hold">
                            <p:stCondLst>
                              <p:cond delay="0"/>
                            </p:stCondLst>
                            <p:childTnLst>
                              <p:par>
                                <p:cTn id="22" presetID="-1" presetClass="path" presetSubtype="0" accel="50000" decel="50000" fill="hold" nodeType="clickEffect">
                                  <p:stCondLst>
                                    <p:cond delay="0"/>
                                  </p:stCondLst>
                                  <p:childTnLst>
                                    <p:animMotion origin="layout" path="M 0.018046 0.038889 C 0.016481 0.032524 0.013311 0.026911 0.009512 0.021993 C 0.005713 0.017074 0.001286 0.012849 -0.002794 0.009259 C -0.004179 0.007989 -0.005872 0.007584 -0.007587 0.007236 C -0.009302 0.006889 -0.011039 0.006599 -0.012514 0.005559 C -0.017894 0.001969 -0.017372 0.001736 -0.016807 0.001823 C -0.016242 0.001910 -0.015634 0.002316 -0.020844 0.000002 C -0.030394 -0.019211 -0.015114 0.009499 -0.029174 -0.009251 C -0.031604 -0.012501 -0.032824 -0.016661 -0.034734 -0.020371 C -0.035864 -0.022686 -0.037254 -0.026389 -0.038362 -0.029512 C -0.039469 -0.032636 -0.040294 -0.035181 -0.040294 -0.035181 C -0.039944 -0.042821 -0.040289 -0.052371 -0.038987 -0.060792 C -0.037684 -0.069214 -0.034734 -0.076506 -0.027794 -0.079631 C -0.015814 -0.095601 -0.002444 -0.106074 0.012011 -0.113335 C 0.026466 -0.120596 0.042006 -0.124646 0.058326 -0.127771 C 0.065616 -0.131011 0.073296 -0.132691 0.081042 -0.133879 C 0.088788 -0.135066 0.096601 -0.135761 0.104156 -0.137031 C 0.146341 -0.136571 0.188181 -0.136456 0.229978 -0.135589 C 0.271776 -0.134721 0.313531 -0.133101 0.355546 -0.129631 C 0.406936 -0.130321 0.458326 -0.130321 0.509706 -0.131481 C 0.529676 -0.131941 0.557106 -0.136571 0.576206 -0.146291 C 0.592176 -0.154161 0.608496 -0.165971 0.624986 -0.170371 C 0.630541 -0.175346 0.636531 -0.179629 0.642651 -0.183535 C 0.648771 -0.187441 0.655021 -0.190971 0.661096 -0.194441 C 0.662051 -0.195021 0.663006 -0.195599 0.663940 -0.196205 C 0.664873 -0.196811 0.665786 -0.197446 0.666656 -0.198141 C 0.667351 -0.198721 0.668001 -0.199416 0.668673 -0.200082 C 0.669346 -0.200749 0.670041 -0.201386 0.670826 -0.201851 C 0.672126 -0.202661 0.673556 -0.203124 0.674987 -0.203615 C 0.676418 -0.204106 0.677851 -0.204626 0.679156 -0.205551 C 0.683061 -0.208096 0.686446 -0.211106 0.689940 -0.213827 C 0.693433 -0.216549 0.697036 -0.218981 0.701376 -0.220371 C 0.704936 -0.223496 0.708408 -0.226504 0.712032 -0.229077 C 0.715656 -0.231651 0.719431 -0.233791 0.723596 -0.235181 C 0.729501 -0.243051 0.735188 -0.247219 0.741417 -0.249650 C 0.747646 -0.252081 0.754416 -0.252776 0.762486 -0.253701 C 0.766656 -0.255551 0.770388 -0.257171 0.773990 -0.259139 C 0.777591 -0.261106 0.781061 -0.263421 0.784706 -0.266661 C 0.786186 -0.269671 0.786448 -0.271061 0.786731 -0.271699 C 0.787013 -0.272336 0.787316 -0.272221 0.788876 -0.272221" pathEditMode="relative">
                                      <p:cBhvr>
                                        <p:cTn id="23" dur="2000" fill="hold"/>
                                        <p:tgtEl>
                                          <p:spTgt spid="222"/>
                                        </p:tgtEl>
                                        <p:attrNameLst>
                                          <p:attrName>ppt_x</p:attrName>
                                          <p:attrName>ppt_y</p:attrName>
                                        </p:attrNameLst>
                                      </p:cBhvr>
                                    </p:animMotion>
                                  </p:childTnLst>
                                </p:cTn>
                              </p:par>
                            </p:childTnLst>
                          </p:cTn>
                        </p:par>
                      </p:childTnLst>
                    </p:cTn>
                  </p:par>
                  <p:par>
                    <p:cTn id="24" fill="hold">
                      <p:stCondLst>
                        <p:cond delay="indefinite"/>
                      </p:stCondLst>
                      <p:childTnLst>
                        <p:par>
                          <p:cTn id="25" fill="hold">
                            <p:stCondLst>
                              <p:cond delay="0"/>
                            </p:stCondLst>
                            <p:childTnLst>
                              <p:par>
                                <p:cTn id="26" presetID="-1" presetClass="path" presetSubtype="0" accel="50000" decel="50000" fill="hold" nodeType="clickEffect">
                                  <p:stCondLst>
                                    <p:cond delay="0"/>
                                  </p:stCondLst>
                                  <p:childTnLst>
                                    <p:animMotion origin="layout" path="M 0.788876 -0.272221 C 0.785576 -0.259021 0.790266 -0.274071 0.783316 -0.262961 C 0.779326 -0.256711 0.778806 -0.249761 0.773596 -0.244441 C 0.748246 -0.218281 0.712836 -0.212731 0.681926 -0.209261 C 0.666651 -0.205206 0.651808 -0.204049 0.636726 -0.203789 C 0.621643 -0.203529 0.606321 -0.204166 0.590086 -0.203701 C 0.578371 -0.201041 0.566696 -0.199479 0.554955 -0.198436 C 0.543213 -0.197394 0.531406 -0.196871 0.519426 -0.196291 C 0.493216 -0.192821 0.466476 -0.184491 0.440086 -0.183331 C 0.418566 -0.182401 0.396686 -0.182171 0.374816 -0.181481 C 0.341656 -0.177081 0.309103 -0.175461 0.276312 -0.174825 C 0.243521 -0.174189 0.210491 -0.174536 0.176376 -0.174071 C 0.170821 -0.172796 0.165221 -0.171696 0.159621 -0.170539 C 0.154021 -0.169381 0.148421 -0.168166 0.142866 -0.166661 C 0.140091 -0.164116 0.137618 -0.162266 0.134993 -0.160820 C 0.132368 -0.159374 0.129591 -0.158331 0.126206 -0.157401 C 0.118906 -0.150691 0.111266 -0.150001 0.102766 -0.146291 C 0.081406 -0.136801 0.059706 -0.133791 0.037486 -0.129631 C 0.030716 -0.126621 0.029371 -0.125751 0.027266 -0.125374 C 0.025161 -0.124996 0.022296 -0.125111 0.012486 -0.124071 C -0.004524 -0.119441 -0.021714 -0.115271 -0.038904 -0.111111 C -0.047234 -0.109021 -0.067724 -0.106011 -0.075014 -0.098141 C -0.086474 -0.085881 -0.092374 -0.068511 -0.095844 -0.050001 C -0.095584 -0.045946 -0.095412 -0.041951 -0.095217 -0.037957 C -0.095022 -0.033964 -0.094804 -0.029971 -0.094454 -0.025921 C -0.094109 -0.022451 -0.093589 -0.021294 -0.092895 -0.020194 C -0.092202 -0.019094 -0.091334 -0.018051 -0.090294 -0.014811 C -0.089074 -0.011341 -0.085434 0.010189 -0.083344 0.012969 C -0.072754 0.027089 -0.064774 0.041669 -0.050014 0.048149 C -0.048189 0.047804 -0.045412 0.047341 -0.043090 0.046965 C -0.040769 0.046589 -0.038904 0.046299 -0.038904 0.046299" pathEditMode="relative">
                                      <p:cBhvr>
                                        <p:cTn id="27" dur="2000" fill="hold"/>
                                        <p:tgtEl>
                                          <p:spTgt spid="2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2" animBg="1" advAuto="0"/>
      <p:bldP spid="227" grpId="1"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 name="Picture 2" descr="Picture 2"/>
          <p:cNvPicPr>
            <a:picLocks noChangeAspect="1"/>
          </p:cNvPicPr>
          <p:nvPr/>
        </p:nvPicPr>
        <p:blipFill>
          <a:blip r:embed="rId3">
            <a:extLst/>
          </a:blip>
          <a:stretch>
            <a:fillRect/>
          </a:stretch>
        </p:blipFill>
        <p:spPr>
          <a:xfrm>
            <a:off x="3491879" y="-236562"/>
            <a:ext cx="2160243" cy="1620180"/>
          </a:xfrm>
          <a:prstGeom prst="rect">
            <a:avLst/>
          </a:prstGeom>
          <a:ln w="12700">
            <a:miter lim="400000"/>
          </a:ln>
        </p:spPr>
      </p:pic>
      <p:pic>
        <p:nvPicPr>
          <p:cNvPr id="232" name="Picture 20" descr="Picture 20"/>
          <p:cNvPicPr>
            <a:picLocks noChangeAspect="1"/>
          </p:cNvPicPr>
          <p:nvPr/>
        </p:nvPicPr>
        <p:blipFill>
          <a:blip r:embed="rId4">
            <a:extLst/>
          </a:blip>
          <a:stretch>
            <a:fillRect/>
          </a:stretch>
        </p:blipFill>
        <p:spPr>
          <a:xfrm>
            <a:off x="1048803" y="3873429"/>
            <a:ext cx="968835" cy="728255"/>
          </a:xfrm>
          <a:prstGeom prst="rect">
            <a:avLst/>
          </a:prstGeom>
          <a:ln w="12700">
            <a:miter lim="400000"/>
          </a:ln>
        </p:spPr>
      </p:pic>
      <p:pic>
        <p:nvPicPr>
          <p:cNvPr id="233" name="Picture 20" descr="Picture 20"/>
          <p:cNvPicPr>
            <a:picLocks noChangeAspect="1"/>
          </p:cNvPicPr>
          <p:nvPr/>
        </p:nvPicPr>
        <p:blipFill>
          <a:blip r:embed="rId5">
            <a:extLst/>
          </a:blip>
          <a:stretch>
            <a:fillRect/>
          </a:stretch>
        </p:blipFill>
        <p:spPr>
          <a:xfrm>
            <a:off x="2100802" y="3977466"/>
            <a:ext cx="968834" cy="728255"/>
          </a:xfrm>
          <a:prstGeom prst="rect">
            <a:avLst/>
          </a:prstGeom>
          <a:ln w="12700">
            <a:miter lim="400000"/>
          </a:ln>
        </p:spPr>
      </p:pic>
      <p:pic>
        <p:nvPicPr>
          <p:cNvPr id="234" name="Picture 2" descr="Picture 2"/>
          <p:cNvPicPr>
            <a:picLocks noChangeAspect="1"/>
          </p:cNvPicPr>
          <p:nvPr/>
        </p:nvPicPr>
        <p:blipFill>
          <a:blip r:embed="rId3">
            <a:extLst/>
          </a:blip>
          <a:stretch>
            <a:fillRect/>
          </a:stretch>
        </p:blipFill>
        <p:spPr>
          <a:xfrm>
            <a:off x="-143472" y="2156835"/>
            <a:ext cx="2104003" cy="1560542"/>
          </a:xfrm>
          <a:prstGeom prst="rect">
            <a:avLst/>
          </a:prstGeom>
          <a:ln w="12700">
            <a:miter lim="400000"/>
          </a:ln>
        </p:spPr>
      </p:pic>
      <p:pic>
        <p:nvPicPr>
          <p:cNvPr id="235" name="Picture 2" descr="Picture 2"/>
          <p:cNvPicPr>
            <a:picLocks noChangeAspect="1"/>
          </p:cNvPicPr>
          <p:nvPr/>
        </p:nvPicPr>
        <p:blipFill>
          <a:blip r:embed="rId3">
            <a:extLst/>
          </a:blip>
          <a:stretch>
            <a:fillRect/>
          </a:stretch>
        </p:blipFill>
        <p:spPr>
          <a:xfrm>
            <a:off x="249645" y="856386"/>
            <a:ext cx="2104003" cy="1560541"/>
          </a:xfrm>
          <a:prstGeom prst="rect">
            <a:avLst/>
          </a:prstGeom>
          <a:ln w="12700">
            <a:miter lim="400000"/>
          </a:ln>
        </p:spPr>
      </p:pic>
      <p:pic>
        <p:nvPicPr>
          <p:cNvPr id="236" name="Picture 2" descr="Picture 2"/>
          <p:cNvPicPr>
            <a:picLocks noChangeAspect="1"/>
          </p:cNvPicPr>
          <p:nvPr/>
        </p:nvPicPr>
        <p:blipFill>
          <a:blip r:embed="rId3">
            <a:extLst/>
          </a:blip>
          <a:stretch>
            <a:fillRect/>
          </a:stretch>
        </p:blipFill>
        <p:spPr>
          <a:xfrm>
            <a:off x="1619671" y="-122916"/>
            <a:ext cx="2104003" cy="1560541"/>
          </a:xfrm>
          <a:prstGeom prst="rect">
            <a:avLst/>
          </a:prstGeom>
          <a:ln w="12700">
            <a:miter lim="400000"/>
          </a:ln>
        </p:spPr>
      </p:pic>
      <p:pic>
        <p:nvPicPr>
          <p:cNvPr id="237" name="Picture 2" descr="Picture 2"/>
          <p:cNvPicPr>
            <a:picLocks noChangeAspect="1"/>
          </p:cNvPicPr>
          <p:nvPr/>
        </p:nvPicPr>
        <p:blipFill>
          <a:blip r:embed="rId3">
            <a:extLst/>
          </a:blip>
          <a:stretch>
            <a:fillRect/>
          </a:stretch>
        </p:blipFill>
        <p:spPr>
          <a:xfrm>
            <a:off x="5537327" y="-60156"/>
            <a:ext cx="2104003" cy="1560541"/>
          </a:xfrm>
          <a:prstGeom prst="rect">
            <a:avLst/>
          </a:prstGeom>
          <a:ln w="12700">
            <a:miter lim="400000"/>
          </a:ln>
        </p:spPr>
      </p:pic>
      <p:pic>
        <p:nvPicPr>
          <p:cNvPr id="238" name="Picture 2" descr="Picture 2"/>
          <p:cNvPicPr>
            <a:picLocks noChangeAspect="1"/>
          </p:cNvPicPr>
          <p:nvPr/>
        </p:nvPicPr>
        <p:blipFill>
          <a:blip r:embed="rId3">
            <a:extLst/>
          </a:blip>
          <a:stretch>
            <a:fillRect/>
          </a:stretch>
        </p:blipFill>
        <p:spPr>
          <a:xfrm>
            <a:off x="7220525" y="596296"/>
            <a:ext cx="2104003" cy="1560542"/>
          </a:xfrm>
          <a:prstGeom prst="rect">
            <a:avLst/>
          </a:prstGeom>
          <a:ln w="12700">
            <a:miter lim="400000"/>
          </a:ln>
        </p:spPr>
      </p:pic>
      <p:grpSp>
        <p:nvGrpSpPr>
          <p:cNvPr id="241" name="Round Same Side Corner Rectangle 26"/>
          <p:cNvGrpSpPr/>
          <p:nvPr/>
        </p:nvGrpSpPr>
        <p:grpSpPr>
          <a:xfrm>
            <a:off x="234922" y="2686117"/>
            <a:ext cx="1332540" cy="358137"/>
            <a:chOff x="-1" y="-1"/>
            <a:chExt cx="1332539" cy="358135"/>
          </a:xfrm>
        </p:grpSpPr>
        <p:sp>
          <p:nvSpPr>
            <p:cNvPr id="239"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40" name="hospital"/>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hospital</a:t>
              </a:r>
            </a:p>
          </p:txBody>
        </p:sp>
      </p:grpSp>
      <p:grpSp>
        <p:nvGrpSpPr>
          <p:cNvPr id="244" name="Round Same Side Corner Rectangle 27"/>
          <p:cNvGrpSpPr/>
          <p:nvPr/>
        </p:nvGrpSpPr>
        <p:grpSpPr>
          <a:xfrm>
            <a:off x="611571" y="1385262"/>
            <a:ext cx="1332540" cy="358137"/>
            <a:chOff x="-1" y="-1"/>
            <a:chExt cx="1332539" cy="358135"/>
          </a:xfrm>
        </p:grpSpPr>
        <p:sp>
          <p:nvSpPr>
            <p:cNvPr id="242"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43" name="NGO"/>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247" name="Round Same Side Corner Rectangle 28"/>
          <p:cNvGrpSpPr/>
          <p:nvPr/>
        </p:nvGrpSpPr>
        <p:grpSpPr>
          <a:xfrm>
            <a:off x="1970338" y="405959"/>
            <a:ext cx="1332540" cy="358137"/>
            <a:chOff x="-1" y="-1"/>
            <a:chExt cx="1332539" cy="358135"/>
          </a:xfrm>
        </p:grpSpPr>
        <p:sp>
          <p:nvSpPr>
            <p:cNvPr id="245" name="Shape"/>
            <p:cNvSpPr/>
            <p:nvPr/>
          </p:nvSpPr>
          <p:spPr>
            <a:xfrm>
              <a:off x="-2" y="433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46" name="police"/>
            <p:cNvSpPr txBox="1"/>
            <p:nvPr/>
          </p:nvSpPr>
          <p:spPr>
            <a:xfrm>
              <a:off x="12635" y="-2"/>
              <a:ext cx="1307266"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police</a:t>
              </a:r>
            </a:p>
          </p:txBody>
        </p:sp>
      </p:grpSp>
      <p:grpSp>
        <p:nvGrpSpPr>
          <p:cNvPr id="250" name="Round Same Side Corner Rectangle 29"/>
          <p:cNvGrpSpPr/>
          <p:nvPr/>
        </p:nvGrpSpPr>
        <p:grpSpPr>
          <a:xfrm>
            <a:off x="3885841" y="215757"/>
            <a:ext cx="1332540" cy="574037"/>
            <a:chOff x="-1" y="0"/>
            <a:chExt cx="1332538" cy="574035"/>
          </a:xfrm>
        </p:grpSpPr>
        <p:sp>
          <p:nvSpPr>
            <p:cNvPr id="248" name="Shape"/>
            <p:cNvSpPr/>
            <p:nvPr/>
          </p:nvSpPr>
          <p:spPr>
            <a:xfrm>
              <a:off x="-2" y="151271"/>
              <a:ext cx="1332540" cy="258863"/>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49" name="social service"/>
            <p:cNvSpPr txBox="1"/>
            <p:nvPr/>
          </p:nvSpPr>
          <p:spPr>
            <a:xfrm>
              <a:off x="12635" y="-1"/>
              <a:ext cx="1307266" cy="5740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social service</a:t>
              </a:r>
            </a:p>
          </p:txBody>
        </p:sp>
      </p:grpSp>
      <p:grpSp>
        <p:nvGrpSpPr>
          <p:cNvPr id="253" name="Round Same Side Corner Rectangle 30"/>
          <p:cNvGrpSpPr/>
          <p:nvPr/>
        </p:nvGrpSpPr>
        <p:grpSpPr>
          <a:xfrm>
            <a:off x="5916266" y="513657"/>
            <a:ext cx="1332539" cy="332737"/>
            <a:chOff x="-1" y="0"/>
            <a:chExt cx="1332538" cy="332735"/>
          </a:xfrm>
        </p:grpSpPr>
        <p:sp>
          <p:nvSpPr>
            <p:cNvPr id="251"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52" name="justice"/>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justice</a:t>
              </a:r>
            </a:p>
          </p:txBody>
        </p:sp>
      </p:grpSp>
      <p:grpSp>
        <p:nvGrpSpPr>
          <p:cNvPr id="256" name="Round Same Side Corner Rectangle 31"/>
          <p:cNvGrpSpPr/>
          <p:nvPr/>
        </p:nvGrpSpPr>
        <p:grpSpPr>
          <a:xfrm>
            <a:off x="7598925" y="1137872"/>
            <a:ext cx="1332539" cy="332737"/>
            <a:chOff x="-1" y="0"/>
            <a:chExt cx="1332538" cy="332735"/>
          </a:xfrm>
        </p:grpSpPr>
        <p:sp>
          <p:nvSpPr>
            <p:cNvPr id="254"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55" name="school"/>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school</a:t>
              </a:r>
            </a:p>
          </p:txBody>
        </p:sp>
      </p:grpSp>
      <p:pic>
        <p:nvPicPr>
          <p:cNvPr id="257" name="Picture 2" descr="Picture 2"/>
          <p:cNvPicPr>
            <a:picLocks noChangeAspect="1"/>
          </p:cNvPicPr>
          <p:nvPr/>
        </p:nvPicPr>
        <p:blipFill>
          <a:blip r:embed="rId3">
            <a:extLst/>
          </a:blip>
          <a:stretch>
            <a:fillRect/>
          </a:stretch>
        </p:blipFill>
        <p:spPr>
          <a:xfrm>
            <a:off x="7220528" y="1740692"/>
            <a:ext cx="2104003" cy="1560541"/>
          </a:xfrm>
          <a:prstGeom prst="rect">
            <a:avLst/>
          </a:prstGeom>
          <a:ln w="12700">
            <a:miter lim="400000"/>
          </a:ln>
        </p:spPr>
      </p:pic>
      <p:grpSp>
        <p:nvGrpSpPr>
          <p:cNvPr id="260" name="Round Same Side Corner Rectangle 33"/>
          <p:cNvGrpSpPr/>
          <p:nvPr/>
        </p:nvGrpSpPr>
        <p:grpSpPr>
          <a:xfrm>
            <a:off x="7598925" y="2282268"/>
            <a:ext cx="1332539" cy="332737"/>
            <a:chOff x="-1" y="0"/>
            <a:chExt cx="1332538" cy="332735"/>
          </a:xfrm>
        </p:grpSpPr>
        <p:sp>
          <p:nvSpPr>
            <p:cNvPr id="258" name="Shape"/>
            <p:cNvSpPr/>
            <p:nvPr/>
          </p:nvSpPr>
          <p:spPr>
            <a:xfrm>
              <a:off x="-2" y="30621"/>
              <a:ext cx="1332540" cy="258864"/>
            </a:xfrm>
            <a:custGeom>
              <a:avLst/>
              <a:gdLst/>
              <a:ahLst/>
              <a:cxnLst>
                <a:cxn ang="0">
                  <a:pos x="wd2" y="hd2"/>
                </a:cxn>
                <a:cxn ang="5400000">
                  <a:pos x="wd2" y="hd2"/>
                </a:cxn>
                <a:cxn ang="10800000">
                  <a:pos x="wd2" y="hd2"/>
                </a:cxn>
                <a:cxn ang="16200000">
                  <a:pos x="wd2" y="hd2"/>
                </a:cxn>
              </a:cxnLst>
              <a:rect l="0" t="0" r="r" b="b"/>
              <a:pathLst>
                <a:path w="21600" h="21600" extrusionOk="0">
                  <a:moveTo>
                    <a:pt x="699" y="0"/>
                  </a:moveTo>
                  <a:lnTo>
                    <a:pt x="20901" y="0"/>
                  </a:lnTo>
                  <a:cubicBezTo>
                    <a:pt x="21287" y="0"/>
                    <a:pt x="21600" y="1612"/>
                    <a:pt x="21600" y="3600"/>
                  </a:cubicBezTo>
                  <a:lnTo>
                    <a:pt x="21600" y="21600"/>
                  </a:lnTo>
                  <a:lnTo>
                    <a:pt x="0" y="21600"/>
                  </a:lnTo>
                  <a:lnTo>
                    <a:pt x="0" y="3600"/>
                  </a:lnTo>
                  <a:cubicBezTo>
                    <a:pt x="0" y="1612"/>
                    <a:pt x="313" y="0"/>
                    <a:pt x="699"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59" name="hospital II"/>
            <p:cNvSpPr txBox="1"/>
            <p:nvPr/>
          </p:nvSpPr>
          <p:spPr>
            <a:xfrm>
              <a:off x="12635" y="-1"/>
              <a:ext cx="1307266"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hospital II</a:t>
              </a:r>
            </a:p>
          </p:txBody>
        </p:sp>
      </p:grpSp>
      <p:pic>
        <p:nvPicPr>
          <p:cNvPr id="261" name="Picture 20" descr="Picture 20"/>
          <p:cNvPicPr>
            <a:picLocks noChangeAspect="1"/>
          </p:cNvPicPr>
          <p:nvPr/>
        </p:nvPicPr>
        <p:blipFill>
          <a:blip r:embed="rId5">
            <a:extLst/>
          </a:blip>
          <a:stretch>
            <a:fillRect/>
          </a:stretch>
        </p:blipFill>
        <p:spPr>
          <a:xfrm>
            <a:off x="7781607" y="3873432"/>
            <a:ext cx="968836" cy="728255"/>
          </a:xfrm>
          <a:prstGeom prst="rect">
            <a:avLst/>
          </a:prstGeom>
          <a:ln w="12700">
            <a:miter lim="400000"/>
          </a:ln>
        </p:spPr>
      </p:pic>
      <p:grpSp>
        <p:nvGrpSpPr>
          <p:cNvPr id="268" name="Group 35"/>
          <p:cNvGrpSpPr/>
          <p:nvPr/>
        </p:nvGrpSpPr>
        <p:grpSpPr>
          <a:xfrm>
            <a:off x="7430925" y="4237556"/>
            <a:ext cx="420809" cy="516176"/>
            <a:chOff x="-1" y="0"/>
            <a:chExt cx="420807" cy="516175"/>
          </a:xfrm>
        </p:grpSpPr>
        <p:grpSp>
          <p:nvGrpSpPr>
            <p:cNvPr id="266" name="Group 93"/>
            <p:cNvGrpSpPr/>
            <p:nvPr/>
          </p:nvGrpSpPr>
          <p:grpSpPr>
            <a:xfrm>
              <a:off x="-2" y="0"/>
              <a:ext cx="420809" cy="516176"/>
              <a:chOff x="0" y="0"/>
              <a:chExt cx="420807" cy="516175"/>
            </a:xfrm>
          </p:grpSpPr>
          <p:sp>
            <p:nvSpPr>
              <p:cNvPr id="262" name="Freeform 42"/>
              <p:cNvSpPr/>
              <p:nvPr/>
            </p:nvSpPr>
            <p:spPr>
              <a:xfrm>
                <a:off x="63493" y="391372"/>
                <a:ext cx="97600" cy="121182"/>
              </a:xfrm>
              <a:custGeom>
                <a:avLst/>
                <a:gdLst/>
                <a:ahLst/>
                <a:cxnLst>
                  <a:cxn ang="0">
                    <a:pos x="wd2" y="hd2"/>
                  </a:cxn>
                  <a:cxn ang="5400000">
                    <a:pos x="wd2" y="hd2"/>
                  </a:cxn>
                  <a:cxn ang="10800000">
                    <a:pos x="wd2" y="hd2"/>
                  </a:cxn>
                  <a:cxn ang="16200000">
                    <a:pos x="wd2" y="hd2"/>
                  </a:cxn>
                </a:cxnLst>
                <a:rect l="0" t="0" r="r" b="b"/>
                <a:pathLst>
                  <a:path w="20877" h="20908" extrusionOk="0">
                    <a:moveTo>
                      <a:pt x="20877" y="0"/>
                    </a:moveTo>
                    <a:cubicBezTo>
                      <a:pt x="19653" y="4784"/>
                      <a:pt x="18429" y="9567"/>
                      <a:pt x="16557" y="13019"/>
                    </a:cubicBezTo>
                    <a:cubicBezTo>
                      <a:pt x="14685" y="16471"/>
                      <a:pt x="12381" y="19825"/>
                      <a:pt x="9645" y="20712"/>
                    </a:cubicBezTo>
                    <a:cubicBezTo>
                      <a:pt x="6909" y="21600"/>
                      <a:pt x="1005" y="19233"/>
                      <a:pt x="141" y="18345"/>
                    </a:cubicBezTo>
                    <a:cubicBezTo>
                      <a:pt x="-723" y="17458"/>
                      <a:pt x="2589" y="15288"/>
                      <a:pt x="4461" y="15386"/>
                    </a:cubicBezTo>
                    <a:cubicBezTo>
                      <a:pt x="6333" y="15485"/>
                      <a:pt x="10077" y="18247"/>
                      <a:pt x="11373" y="18937"/>
                    </a:cubicBezTo>
                    <a:cubicBezTo>
                      <a:pt x="12669" y="19627"/>
                      <a:pt x="12453" y="19578"/>
                      <a:pt x="12237" y="19529"/>
                    </a:cubicBezTo>
                  </a:path>
                </a:pathLst>
              </a:custGeom>
              <a:noFill/>
              <a:ln w="25400"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63" name="Freeform 43"/>
              <p:cNvSpPr/>
              <p:nvPr/>
            </p:nvSpPr>
            <p:spPr>
              <a:xfrm flipH="1">
                <a:off x="221832" y="394993"/>
                <a:ext cx="97599" cy="121183"/>
              </a:xfrm>
              <a:custGeom>
                <a:avLst/>
                <a:gdLst/>
                <a:ahLst/>
                <a:cxnLst>
                  <a:cxn ang="0">
                    <a:pos x="wd2" y="hd2"/>
                  </a:cxn>
                  <a:cxn ang="5400000">
                    <a:pos x="wd2" y="hd2"/>
                  </a:cxn>
                  <a:cxn ang="10800000">
                    <a:pos x="wd2" y="hd2"/>
                  </a:cxn>
                  <a:cxn ang="16200000">
                    <a:pos x="wd2" y="hd2"/>
                  </a:cxn>
                </a:cxnLst>
                <a:rect l="0" t="0" r="r" b="b"/>
                <a:pathLst>
                  <a:path w="20877" h="20908" extrusionOk="0">
                    <a:moveTo>
                      <a:pt x="20877" y="0"/>
                    </a:moveTo>
                    <a:cubicBezTo>
                      <a:pt x="19653" y="4784"/>
                      <a:pt x="18429" y="9567"/>
                      <a:pt x="16557" y="13019"/>
                    </a:cubicBezTo>
                    <a:cubicBezTo>
                      <a:pt x="14685" y="16471"/>
                      <a:pt x="12381" y="19825"/>
                      <a:pt x="9645" y="20712"/>
                    </a:cubicBezTo>
                    <a:cubicBezTo>
                      <a:pt x="6909" y="21600"/>
                      <a:pt x="1005" y="19233"/>
                      <a:pt x="141" y="18345"/>
                    </a:cubicBezTo>
                    <a:cubicBezTo>
                      <a:pt x="-723" y="17458"/>
                      <a:pt x="2589" y="15288"/>
                      <a:pt x="4461" y="15386"/>
                    </a:cubicBezTo>
                    <a:cubicBezTo>
                      <a:pt x="6333" y="15485"/>
                      <a:pt x="10077" y="18247"/>
                      <a:pt x="11373" y="18937"/>
                    </a:cubicBezTo>
                    <a:cubicBezTo>
                      <a:pt x="12669" y="19627"/>
                      <a:pt x="12453" y="19578"/>
                      <a:pt x="12237" y="19529"/>
                    </a:cubicBezTo>
                  </a:path>
                </a:pathLst>
              </a:custGeom>
              <a:noFill/>
              <a:ln w="25400"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pic>
            <p:nvPicPr>
              <p:cNvPr id="264" name="Picture 2" descr="Picture 2"/>
              <p:cNvPicPr>
                <a:picLocks noChangeAspect="1"/>
              </p:cNvPicPr>
              <p:nvPr/>
            </p:nvPicPr>
            <p:blipFill>
              <a:blip r:embed="rId6" cstate="print">
                <a:extLst/>
              </a:blip>
              <a:srcRect l="61991" t="19274" r="6256" b="22902"/>
              <a:stretch>
                <a:fillRect/>
              </a:stretch>
            </p:blipFill>
            <p:spPr>
              <a:xfrm>
                <a:off x="-1" y="0"/>
                <a:ext cx="420808" cy="459439"/>
              </a:xfrm>
              <a:prstGeom prst="rect">
                <a:avLst/>
              </a:prstGeom>
              <a:ln w="12700" cap="flat">
                <a:noFill/>
                <a:miter lim="400000"/>
              </a:ln>
              <a:effectLst/>
            </p:spPr>
          </p:pic>
          <p:sp>
            <p:nvSpPr>
              <p:cNvPr id="265" name="Oval 45"/>
              <p:cNvSpPr/>
              <p:nvPr/>
            </p:nvSpPr>
            <p:spPr>
              <a:xfrm>
                <a:off x="120228" y="221209"/>
                <a:ext cx="120233" cy="51053"/>
              </a:xfrm>
              <a:prstGeom prst="ellipse">
                <a:avLst/>
              </a:prstGeom>
              <a:solidFill>
                <a:srgbClr val="FFFFFF"/>
              </a:solidFill>
              <a:ln w="25400" cap="flat">
                <a:solidFill>
                  <a:srgbClr val="FFFFFF"/>
                </a:solidFill>
                <a:prstDash val="solid"/>
                <a:round/>
              </a:ln>
              <a:effectLst/>
            </p:spPr>
            <p:txBody>
              <a:bodyPr wrap="square" lIns="45718" tIns="45718" rIns="45718" bIns="45718" numCol="1" anchor="ctr">
                <a:noAutofit/>
              </a:bodyPr>
              <a:lstStyle/>
              <a:p>
                <a:pPr algn="ctr">
                  <a:defRPr>
                    <a:latin typeface="+mn-lt"/>
                    <a:ea typeface="+mn-ea"/>
                    <a:cs typeface="+mn-cs"/>
                    <a:sym typeface="Calibri"/>
                  </a:defRPr>
                </a:pPr>
                <a:endParaRPr/>
              </a:p>
            </p:txBody>
          </p:sp>
        </p:grpSp>
        <p:sp>
          <p:nvSpPr>
            <p:cNvPr id="267" name="Arc 41"/>
            <p:cNvSpPr/>
            <p:nvPr/>
          </p:nvSpPr>
          <p:spPr>
            <a:xfrm>
              <a:off x="160304" y="231202"/>
              <a:ext cx="64837" cy="140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546" y="0"/>
                    <a:pt x="16575" y="8030"/>
                    <a:pt x="21600" y="21600"/>
                  </a:cubicBezTo>
                </a:path>
              </a:pathLst>
            </a:custGeom>
            <a:noFill/>
            <a:ln w="25400"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grpSp>
      <p:pic>
        <p:nvPicPr>
          <p:cNvPr id="269" name="Picture 20" descr="Picture 20"/>
          <p:cNvPicPr>
            <a:picLocks noChangeAspect="1"/>
          </p:cNvPicPr>
          <p:nvPr/>
        </p:nvPicPr>
        <p:blipFill>
          <a:blip r:embed="rId5">
            <a:extLst/>
          </a:blip>
          <a:stretch>
            <a:fillRect/>
          </a:stretch>
        </p:blipFill>
        <p:spPr>
          <a:xfrm>
            <a:off x="5537341" y="3975906"/>
            <a:ext cx="968836" cy="728255"/>
          </a:xfrm>
          <a:prstGeom prst="rect">
            <a:avLst/>
          </a:prstGeom>
          <a:ln w="12700">
            <a:miter lim="400000"/>
          </a:ln>
        </p:spPr>
      </p:pic>
      <p:sp>
        <p:nvSpPr>
          <p:cNvPr id="270" name="Rectangle 51"/>
          <p:cNvSpPr txBox="1"/>
          <p:nvPr/>
        </p:nvSpPr>
        <p:spPr>
          <a:xfrm>
            <a:off x="3783991" y="926760"/>
            <a:ext cx="378514" cy="624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lgn="ctr">
              <a:defRPr sz="3600" b="1">
                <a:solidFill>
                  <a:schemeClr val="accent3"/>
                </a:solidFill>
                <a:effectLst>
                  <a:outerShdw blurRad="50800" dist="39000" dir="5460000" rotWithShape="0">
                    <a:srgbClr val="000000">
                      <a:alpha val="38000"/>
                    </a:srgbClr>
                  </a:outerShdw>
                </a:effectLst>
                <a:latin typeface="+mn-lt"/>
                <a:ea typeface="+mn-ea"/>
                <a:cs typeface="+mn-cs"/>
                <a:sym typeface="Calibri"/>
              </a:defRPr>
            </a:lvl1pPr>
          </a:lstStyle>
          <a:p>
            <a:r>
              <a:t>C</a:t>
            </a:r>
          </a:p>
        </p:txBody>
      </p:sp>
      <p:grpSp>
        <p:nvGrpSpPr>
          <p:cNvPr id="273" name="Rounded Rectangle 53"/>
          <p:cNvGrpSpPr/>
          <p:nvPr/>
        </p:nvGrpSpPr>
        <p:grpSpPr>
          <a:xfrm>
            <a:off x="3779911" y="2200444"/>
            <a:ext cx="1504415" cy="705086"/>
            <a:chOff x="0" y="0"/>
            <a:chExt cx="1504413" cy="705085"/>
          </a:xfrm>
        </p:grpSpPr>
        <p:sp>
          <p:nvSpPr>
            <p:cNvPr id="271" name="Rounded Rectangle"/>
            <p:cNvSpPr/>
            <p:nvPr/>
          </p:nvSpPr>
          <p:spPr>
            <a:xfrm>
              <a:off x="0" y="-1"/>
              <a:ext cx="1443165" cy="696093"/>
            </a:xfrm>
            <a:prstGeom prst="roundRect">
              <a:avLst>
                <a:gd name="adj" fmla="val 3806"/>
              </a:avLst>
            </a:prstGeom>
            <a:gradFill flip="none" rotWithShape="1">
              <a:gsLst>
                <a:gs pos="0">
                  <a:srgbClr val="2E5E97"/>
                </a:gs>
                <a:gs pos="80000">
                  <a:srgbClr val="3C7BC7"/>
                </a:gs>
                <a:gs pos="100000">
                  <a:srgbClr val="3A7CCA"/>
                </a:gs>
              </a:gsLst>
              <a:lin ang="16200000" scaled="0"/>
            </a:gradFill>
            <a:ln w="9525" cap="flat">
              <a:solidFill>
                <a:srgbClr val="4A7EBB"/>
              </a:solidFill>
              <a:prstDash val="solid"/>
              <a:round/>
            </a:ln>
            <a:effectLst>
              <a:outerShdw blurRad="38100" dist="23000" dir="5400000" rotWithShape="0">
                <a:srgbClr val="000000">
                  <a:alpha val="35000"/>
                </a:srgbClr>
              </a:outerShdw>
            </a:effectLst>
          </p:spPr>
          <p:txBody>
            <a:bodyPr wrap="square" lIns="45718" tIns="45718" rIns="45718" bIns="45718" numCol="1" anchor="ctr">
              <a:noAutofit/>
            </a:bodyPr>
            <a:lstStyle/>
            <a:p>
              <a:pPr algn="ctr">
                <a:defRPr sz="1400" b="1" i="1">
                  <a:solidFill>
                    <a:srgbClr val="FFFFFF"/>
                  </a:solidFill>
                  <a:latin typeface="+mn-lt"/>
                  <a:ea typeface="+mn-ea"/>
                  <a:cs typeface="+mn-cs"/>
                  <a:sym typeface="Calibri"/>
                </a:defRPr>
              </a:pPr>
              <a:endParaRPr/>
            </a:p>
          </p:txBody>
        </p:sp>
        <p:sp>
          <p:nvSpPr>
            <p:cNvPr id="272" name="case 3:…"/>
            <p:cNvSpPr txBox="1"/>
            <p:nvPr/>
          </p:nvSpPr>
          <p:spPr>
            <a:xfrm>
              <a:off x="7757" y="4048"/>
              <a:ext cx="1496658" cy="7010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p>
              <a:pPr algn="ctr">
                <a:defRPr sz="1400" b="1">
                  <a:solidFill>
                    <a:srgbClr val="FFFFFF"/>
                  </a:solidFill>
                  <a:latin typeface="+mn-lt"/>
                  <a:ea typeface="+mn-ea"/>
                  <a:cs typeface="+mn-cs"/>
                  <a:sym typeface="Calibri"/>
                </a:defRPr>
              </a:pPr>
              <a:r>
                <a:t>Cazul 3: </a:t>
              </a:r>
            </a:p>
            <a:p>
              <a:pPr algn="ctr">
                <a:defRPr sz="1400" b="1">
                  <a:solidFill>
                    <a:srgbClr val="FFFFFF"/>
                  </a:solidFill>
                  <a:latin typeface="+mn-lt"/>
                  <a:ea typeface="+mn-ea"/>
                  <a:cs typeface="+mn-cs"/>
                  <a:sym typeface="Calibri"/>
                </a:defRPr>
              </a:pPr>
              <a:r>
                <a:t> Neglijarea fizică</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273"/>
                                        </p:tgtEl>
                                        <p:attrNameLst>
                                          <p:attrName>style.visibility</p:attrName>
                                        </p:attrNameLst>
                                      </p:cBhvr>
                                      <p:to>
                                        <p:strVal val="visible"/>
                                      </p:to>
                                    </p:set>
                                    <p:animEffect transition="in" filter="dissolve">
                                      <p:cBhvr>
                                        <p:cTn id="7" dur="500"/>
                                        <p:tgtEl>
                                          <p:spTgt spid="273"/>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268"/>
                                        </p:tgtEl>
                                        <p:attrNameLst>
                                          <p:attrName>style.visibility</p:attrName>
                                        </p:attrNameLst>
                                      </p:cBhvr>
                                      <p:to>
                                        <p:strVal val="visible"/>
                                      </p:to>
                                    </p:set>
                                    <p:animEffect transition="in" filter="dissolve">
                                      <p:cBhvr>
                                        <p:cTn id="11" dur="500"/>
                                        <p:tgtEl>
                                          <p:spTgt spid="26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path" presetSubtype="0" accel="50000" decel="50000" fill="hold" nodeType="clickEffect">
                                  <p:stCondLst>
                                    <p:cond delay="0"/>
                                  </p:stCondLst>
                                  <p:childTnLst>
                                    <p:animMotion origin="layout" path="M 0.000000 0.000000 C -0.005989 -0.000694 -0.011456 -0.001793 -0.016858 -0.003095 C -0.022261 -0.004397 -0.027598 -0.005902 -0.033328 -0.007407 C -0.040098 -0.014347 -0.048778 -0.018517 -0.054158 -0.027777 C -0.058848 -0.035647 -0.061458 -0.043057 -0.066658 -0.049997 C -0.067873 -0.054742 -0.069351 -0.059257 -0.070828 -0.063801 C -0.072306 -0.068345 -0.073783 -0.072917 -0.074998 -0.077777 C -0.075433 -0.079627 -0.076128 -0.082405 -0.076714 -0.084720 C -0.077301 -0.087035 -0.077778 -0.088887 -0.077778 -0.088887 C -0.079858 -0.108102 -0.081898 -0.127142 -0.083787 -0.146211 C -0.085676 -0.165280 -0.087413 -0.184377 -0.088888 -0.203707 C -0.088538 -0.232757 -0.089883 -0.272917 -0.087692 -0.313049 C -0.085501 -0.353180 -0.079773 -0.393282 -0.065278 -0.422217 C -0.063798 -0.430087 -0.062018 -0.437785 -0.059762 -0.445222 C -0.057506 -0.452660 -0.054773 -0.459837 -0.051388 -0.466667 C -0.049478 -0.477087 -0.045138 -0.485187 -0.041658 -0.494447 C -0.033678 -0.515737 -0.028988 -0.527317 -0.011108 -0.535187 C 0.000352 -0.540277 0.013022 -0.536337 0.025002 -0.537037 C 0.029257 -0.538427 0.033337 -0.539470 0.037438 -0.540337 C 0.041539 -0.541205 0.045662 -0.541897 0.050002 -0.542587 C 0.052607 -0.543397 0.055124 -0.544382 0.057642 -0.545367 C 0.060159 -0.546352 0.062677 -0.547337 0.065282 -0.548147 C 0.065977 -0.549072 0.066714 -0.549940 0.067431 -0.550837 C 0.068147 -0.551735 0.068842 -0.552662 0.069452 -0.553707 C 0.069972 -0.554517 0.070664 -0.555905 0.071227 -0.557090 C 0.071789 -0.558275 0.072222 -0.559257 0.072222 -0.559257" pathEditMode="relative">
                                      <p:cBhvr>
                                        <p:cTn id="15" dur="2000" fill="hold"/>
                                        <p:tgtEl>
                                          <p:spTgt spid="268"/>
                                        </p:tgtEl>
                                        <p:attrNameLst>
                                          <p:attrName>ppt_x</p:attrName>
                                          <p:attrName>ppt_y</p:attrName>
                                        </p:attrNameLst>
                                      </p:cBhvr>
                                    </p:animMotion>
                                  </p:childTnLst>
                                </p:cTn>
                              </p:par>
                            </p:childTnLst>
                          </p:cTn>
                        </p:par>
                      </p:childTnLst>
                    </p:cTn>
                  </p:par>
                  <p:par>
                    <p:cTn id="16" fill="hold">
                      <p:stCondLst>
                        <p:cond delay="indefinite"/>
                      </p:stCondLst>
                      <p:childTnLst>
                        <p:par>
                          <p:cTn id="17" fill="hold">
                            <p:stCondLst>
                              <p:cond delay="0"/>
                            </p:stCondLst>
                            <p:childTnLst>
                              <p:par>
                                <p:cTn id="18" presetID="-1" presetClass="path" presetSubtype="0" accel="50000" decel="50000" fill="hold" nodeType="clickEffect">
                                  <p:stCondLst>
                                    <p:cond delay="0"/>
                                  </p:stCondLst>
                                  <p:childTnLst>
                                    <p:animMotion origin="layout" path="M 0.072222 -0.559257 C 0.064152 -0.555667 0.055862 -0.553700 0.047484 -0.552456 C 0.039107 -0.551212 0.030642 -0.550692 0.022222 -0.549997 C 0.002432 -0.543517 -0.017528 -0.536797 -0.037498 -0.531477 C -0.046008 -0.529157 -0.054168 -0.524767 -0.062498 -0.522217 C -0.078118 -0.517587 -0.093918 -0.513417 -0.109718 -0.511107 C -0.121438 -0.507172 -0.133461 -0.504162 -0.145569 -0.501789 C -0.157678 -0.499415 -0.169873 -0.497677 -0.181938 -0.496287 C -0.196008 -0.491657 -0.210588 -0.489807 -0.224998 -0.487027 C -0.251558 -0.481937 -0.275688 -0.477307 -0.302778 -0.475917 C -0.326043 -0.476612 -0.348828 -0.477540 -0.371592 -0.477830 C -0.394356 -0.478120 -0.417098 -0.477772 -0.440278 -0.475917 C -0.446698 -0.474182 -0.453166 -0.472967 -0.459656 -0.471869 C -0.466146 -0.470770 -0.472658 -0.469787 -0.479168 -0.468517 C -0.488888 -0.464117 -0.479168 -0.468047 -0.498608 -0.464807 C -0.508848 -0.463187 -0.518578 -0.459027 -0.529168 -0.457397 C -0.537588 -0.453697 -0.546398 -0.450980 -0.555294 -0.448695 C -0.564191 -0.446410 -0.573173 -0.444557 -0.581938 -0.442587 C -0.592268 -0.443167 -0.600473 -0.443862 -0.608417 -0.444760 C -0.616361 -0.445657 -0.624043 -0.446757 -0.633328 -0.448147 C -0.636108 -0.449072 -0.638843 -0.450055 -0.641599 -0.451009 C -0.644356 -0.451962 -0.647133 -0.452887 -0.649998 -0.453697 C -0.655558 -0.457397 -0.661108 -0.457867 -0.666668 -0.461107 C -0.674308 -0.465507 -0.682288 -0.471527 -0.690278 -0.474067 C -0.692883 -0.476382 -0.694618 -0.478930 -0.695702 -0.481940 C -0.696786 -0.484950 -0.697218 -0.488422 -0.697218 -0.492587" pathEditMode="relative">
                                      <p:cBhvr>
                                        <p:cTn id="19" dur="2000" fill="hold"/>
                                        <p:tgtEl>
                                          <p:spTgt spid="268"/>
                                        </p:tgtEl>
                                        <p:attrNameLst>
                                          <p:attrName>ppt_x</p:attrName>
                                          <p:attrName>ppt_y</p:attrName>
                                        </p:attrNameLst>
                                      </p:cBhvr>
                                    </p:animMotion>
                                  </p:childTnLst>
                                </p:cTn>
                              </p:par>
                            </p:childTnLst>
                          </p:cTn>
                        </p:par>
                      </p:childTnLst>
                    </p:cTn>
                  </p:par>
                  <p:par>
                    <p:cTn id="20" fill="hold">
                      <p:stCondLst>
                        <p:cond delay="indefinite"/>
                      </p:stCondLst>
                      <p:childTnLst>
                        <p:par>
                          <p:cTn id="21" fill="hold">
                            <p:stCondLst>
                              <p:cond delay="0"/>
                            </p:stCondLst>
                            <p:childTnLst>
                              <p:par>
                                <p:cTn id="22" presetID="-1" presetClass="path" presetSubtype="0" accel="50000" decel="50000" fill="hold" nodeType="clickEffect">
                                  <p:stCondLst>
                                    <p:cond delay="0"/>
                                  </p:stCondLst>
                                  <p:childTnLst>
                                    <p:animMotion origin="layout" path="M -0.697218 -0.492587 C -0.691578 -0.491662 -0.686501 -0.490620 -0.681379 -0.489635 C -0.676258 -0.488650 -0.671093 -0.487722 -0.665278 -0.487027 C -0.656508 -0.484137 -0.646438 -0.482632 -0.636303 -0.481677 C -0.626168 -0.480722 -0.615968 -0.480317 -0.606938 -0.479627 C -0.575868 -0.480547 -0.544618 -0.479627 -0.513888 -0.487027 C -0.499478 -0.490507 -0.487328 -0.500917 -0.473608 -0.505547 C -0.472218 -0.506822 -0.470828 -0.508037 -0.469439 -0.509252 C -0.468051 -0.510467 -0.466663 -0.511682 -0.465278 -0.512957 C -0.448438 -0.528007 -0.464228 -0.507637 -0.451388 -0.520367 C -0.449298 -0.522447 -0.447738 -0.525457 -0.445828 -0.527767 C -0.444098 -0.529857 -0.442008 -0.531247 -0.440278 -0.533327 C -0.436798 -0.537497 -0.430548 -0.546287 -0.430548 -0.546287 C -0.427948 -0.556707 -0.430208 -0.550457 -0.420828 -0.562957 C -0.415278 -0.570367 -0.410758 -0.586107 -0.404168 -0.592587 C -0.399478 -0.597332 -0.395528 -0.602887 -0.391947 -0.608876 C -0.388366 -0.614865 -0.385153 -0.621287 -0.381938 -0.627767 C -0.380028 -0.631477 -0.377428 -0.634717 -0.376388 -0.638887 C -0.373958 -0.648377 -0.369438 -0.655777 -0.366668 -0.664807 C -0.364928 -0.670367 -0.364578 -0.678697 -0.361108 -0.683327" pathEditMode="relative">
                                      <p:cBhvr>
                                        <p:cTn id="23" dur="2000" fill="hold"/>
                                        <p:tgtEl>
                                          <p:spTgt spid="268"/>
                                        </p:tgtEl>
                                        <p:attrNameLst>
                                          <p:attrName>ppt_x</p:attrName>
                                          <p:attrName>ppt_y</p:attrName>
                                        </p:attrNameLst>
                                      </p:cBhvr>
                                    </p:animMotion>
                                  </p:childTnLst>
                                </p:cTn>
                              </p:par>
                            </p:childTnLst>
                          </p:cTn>
                        </p:par>
                        <p:par>
                          <p:cTn id="24" fill="hold">
                            <p:stCondLst>
                              <p:cond delay="2000"/>
                            </p:stCondLst>
                            <p:childTnLst>
                              <p:par>
                                <p:cTn id="25" presetID="23" presetClass="entr" presetSubtype="16" fill="hold" grpId="6" nodeType="afterEffect">
                                  <p:stCondLst>
                                    <p:cond delay="0"/>
                                  </p:stCondLst>
                                  <p:iterate>
                                    <p:tmAbs val="0"/>
                                  </p:iterate>
                                  <p:childTnLst>
                                    <p:set>
                                      <p:cBhvr>
                                        <p:cTn id="26" fill="hold"/>
                                        <p:tgtEl>
                                          <p:spTgt spid="270"/>
                                        </p:tgtEl>
                                        <p:attrNameLst>
                                          <p:attrName>style.visibility</p:attrName>
                                        </p:attrNameLst>
                                      </p:cBhvr>
                                      <p:to>
                                        <p:strVal val="visible"/>
                                      </p:to>
                                    </p:set>
                                    <p:anim calcmode="lin" valueType="num">
                                      <p:cBhvr>
                                        <p:cTn id="27" dur="500" fill="hold"/>
                                        <p:tgtEl>
                                          <p:spTgt spid="270"/>
                                        </p:tgtEl>
                                        <p:attrNameLst>
                                          <p:attrName>ppt_w</p:attrName>
                                        </p:attrNameLst>
                                      </p:cBhvr>
                                      <p:tavLst>
                                        <p:tav tm="0">
                                          <p:val>
                                            <p:fltVal val="0"/>
                                          </p:val>
                                        </p:tav>
                                        <p:tav tm="100000">
                                          <p:val>
                                            <p:strVal val="#ppt_w"/>
                                          </p:val>
                                        </p:tav>
                                      </p:tavLst>
                                    </p:anim>
                                    <p:anim calcmode="lin" valueType="num">
                                      <p:cBhvr>
                                        <p:cTn id="28" dur="500" fill="hold"/>
                                        <p:tgtEl>
                                          <p:spTgt spid="270"/>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 presetClass="path" presetSubtype="0" accel="50000" decel="50000" fill="hold" nodeType="clickEffect">
                                  <p:stCondLst>
                                    <p:cond delay="0"/>
                                  </p:stCondLst>
                                  <p:childTnLst>
                                    <p:animMotion origin="layout" path="M -0.361108 -0.683327 C -0.360583 -0.667587 -0.360713 -0.648547 -0.358131 -0.630925 C -0.355548 -0.613302 -0.350253 -0.597097 -0.338878 -0.587027 C -0.334538 -0.578467 -0.326898 -0.575227 -0.320828 -0.568517 C -0.316138 -0.563417 -0.317698 -0.562727 -0.312488 -0.559257 C -0.306238 -0.555087 -0.310058 -0.560407 -0.304158 -0.553697 C -0.302598 -0.552077 -0.301558 -0.549527 -0.299988 -0.548137 C -0.297038 -0.545597 -0.293398 -0.544897 -0.290268 -0.542587 C -0.284888 -0.538647 -0.278808 -0.535877 -0.273608 -0.531477 C -0.271698 -0.529857 -0.270128 -0.527307 -0.268048 -0.525917 C -0.266748 -0.524992 -0.264666 -0.524067 -0.262908 -0.523374 C -0.261151 -0.522680 -0.259718 -0.522217 -0.259718 -0.522217 C -0.255898 -0.514577 -0.249298 -0.512957 -0.243048 -0.507397 C -0.236278 -0.501387 -0.241308 -0.503237 -0.236108 -0.496287 C -0.234538 -0.494207 -0.232108 -0.493047 -0.230548 -0.490737 C -0.229418 -0.489117 -0.228506 -0.487265 -0.227637 -0.485355 C -0.226768 -0.483445 -0.225943 -0.481477 -0.224988 -0.479627 C -0.224468 -0.478582 -0.223731 -0.477712 -0.222972 -0.476844 C -0.222213 -0.475975 -0.221433 -0.475107 -0.220828 -0.474067 C -0.218308 -0.470017 -0.215921 -0.465735 -0.213621 -0.461365 C -0.211321 -0.456995 -0.209108 -0.452537 -0.206938 -0.448137 C -0.205723 -0.441657 -0.205636 -0.440385 -0.204854 -0.438591 C -0.204073 -0.436797 -0.202598 -0.434482 -0.198608 -0.425917 C -0.196348 -0.421287 -0.190098 -0.397907 -0.188878 -0.392587 C -0.184018 -0.371057 -0.183328 -0.347907 -0.180548 -0.325917 C -0.179938 -0.313997 -0.179288 -0.301787 -0.178248 -0.289635 C -0.177208 -0.277482 -0.175778 -0.265387 -0.173608 -0.253697 C -0.172128 -0.234252 -0.169481 -0.214750 -0.165574 -0.195740 C -0.161668 -0.176730 -0.156503 -0.158212 -0.149988 -0.140737 C -0.147558 -0.134487 -0.149468 -0.134947 -0.147218 -0.127767 C -0.145128 -0.121057 -0.140618 -0.106937 -0.137488 -0.099997 C -0.135758 -0.096287 -0.132978 -0.093047 -0.131938 -0.088887 C -0.128288 -0.074527 -0.125518 -0.070597 -0.118048 -0.057637 C -0.114748 -0.051732 -0.112536 -0.047332 -0.110171 -0.043136 C -0.107806 -0.038940 -0.105288 -0.034947 -0.101378 -0.029857 C -0.100773 -0.029047 -0.100383 -0.027947 -0.099993 -0.026905 C -0.099603 -0.025862 -0.099213 -0.024877 -0.098608 -0.024297 C -0.086453 -0.010062 -0.070783 0.000643 -0.054181 0.007789 C -0.037578 0.014935 -0.020043 0.018523 -0.004158 0.018523" pathEditMode="relative">
                                      <p:cBhvr>
                                        <p:cTn id="32" dur="2000" fill="hold"/>
                                        <p:tgtEl>
                                          <p:spTgt spid="26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2" animBg="1" advAuto="0"/>
      <p:bldP spid="270" grpId="6" animBg="1" advAuto="0"/>
      <p:bldP spid="273" grpId="1"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 name="Picture 20" descr="Picture 20"/>
          <p:cNvPicPr>
            <a:picLocks noChangeAspect="1"/>
          </p:cNvPicPr>
          <p:nvPr/>
        </p:nvPicPr>
        <p:blipFill>
          <a:blip r:embed="rId3">
            <a:extLst/>
          </a:blip>
          <a:stretch>
            <a:fillRect/>
          </a:stretch>
        </p:blipFill>
        <p:spPr>
          <a:xfrm>
            <a:off x="899591" y="4083918"/>
            <a:ext cx="994734" cy="756087"/>
          </a:xfrm>
          <a:prstGeom prst="rect">
            <a:avLst/>
          </a:prstGeom>
          <a:ln w="12700">
            <a:miter lim="400000"/>
          </a:ln>
        </p:spPr>
      </p:pic>
      <p:pic>
        <p:nvPicPr>
          <p:cNvPr id="278" name="Picture 20" descr="Picture 20"/>
          <p:cNvPicPr>
            <a:picLocks noChangeAspect="1"/>
          </p:cNvPicPr>
          <p:nvPr/>
        </p:nvPicPr>
        <p:blipFill>
          <a:blip r:embed="rId4">
            <a:extLst/>
          </a:blip>
          <a:stretch>
            <a:fillRect/>
          </a:stretch>
        </p:blipFill>
        <p:spPr>
          <a:xfrm>
            <a:off x="1979709" y="4191930"/>
            <a:ext cx="994733" cy="756087"/>
          </a:xfrm>
          <a:prstGeom prst="rect">
            <a:avLst/>
          </a:prstGeom>
          <a:ln w="12700">
            <a:miter lim="400000"/>
          </a:ln>
        </p:spPr>
      </p:pic>
      <p:pic>
        <p:nvPicPr>
          <p:cNvPr id="279" name="Picture 2" descr="Picture 2"/>
          <p:cNvPicPr>
            <a:picLocks noChangeAspect="1"/>
          </p:cNvPicPr>
          <p:nvPr/>
        </p:nvPicPr>
        <p:blipFill>
          <a:blip r:embed="rId5">
            <a:extLst/>
          </a:blip>
          <a:stretch>
            <a:fillRect/>
          </a:stretch>
        </p:blipFill>
        <p:spPr>
          <a:xfrm>
            <a:off x="-324544" y="2301719"/>
            <a:ext cx="2160242" cy="1620183"/>
          </a:xfrm>
          <a:prstGeom prst="rect">
            <a:avLst/>
          </a:prstGeom>
          <a:ln w="12700">
            <a:miter lim="400000"/>
          </a:ln>
        </p:spPr>
      </p:pic>
      <p:pic>
        <p:nvPicPr>
          <p:cNvPr id="280" name="Picture 2" descr="Picture 2"/>
          <p:cNvPicPr>
            <a:picLocks noChangeAspect="1"/>
          </p:cNvPicPr>
          <p:nvPr/>
        </p:nvPicPr>
        <p:blipFill>
          <a:blip r:embed="rId5">
            <a:extLst/>
          </a:blip>
          <a:stretch>
            <a:fillRect/>
          </a:stretch>
        </p:blipFill>
        <p:spPr>
          <a:xfrm>
            <a:off x="323527" y="951570"/>
            <a:ext cx="2160242" cy="1620180"/>
          </a:xfrm>
          <a:prstGeom prst="rect">
            <a:avLst/>
          </a:prstGeom>
          <a:ln w="12700">
            <a:miter lim="400000"/>
          </a:ln>
        </p:spPr>
      </p:pic>
      <p:pic>
        <p:nvPicPr>
          <p:cNvPr id="281" name="Picture 2" descr="Picture 2"/>
          <p:cNvPicPr>
            <a:picLocks noChangeAspect="1"/>
          </p:cNvPicPr>
          <p:nvPr/>
        </p:nvPicPr>
        <p:blipFill>
          <a:blip r:embed="rId5">
            <a:extLst/>
          </a:blip>
          <a:stretch>
            <a:fillRect/>
          </a:stretch>
        </p:blipFill>
        <p:spPr>
          <a:xfrm>
            <a:off x="1547662" y="-182556"/>
            <a:ext cx="2160243" cy="1620180"/>
          </a:xfrm>
          <a:prstGeom prst="rect">
            <a:avLst/>
          </a:prstGeom>
          <a:ln w="12700">
            <a:miter lim="400000"/>
          </a:ln>
        </p:spPr>
      </p:pic>
      <p:pic>
        <p:nvPicPr>
          <p:cNvPr id="282" name="Picture 2" descr="Picture 2"/>
          <p:cNvPicPr>
            <a:picLocks noChangeAspect="1"/>
          </p:cNvPicPr>
          <p:nvPr/>
        </p:nvPicPr>
        <p:blipFill>
          <a:blip r:embed="rId5">
            <a:extLst/>
          </a:blip>
          <a:stretch>
            <a:fillRect/>
          </a:stretch>
        </p:blipFill>
        <p:spPr>
          <a:xfrm>
            <a:off x="3491879" y="-236562"/>
            <a:ext cx="2160243" cy="1620180"/>
          </a:xfrm>
          <a:prstGeom prst="rect">
            <a:avLst/>
          </a:prstGeom>
          <a:ln w="12700">
            <a:miter lim="400000"/>
          </a:ln>
        </p:spPr>
      </p:pic>
      <p:pic>
        <p:nvPicPr>
          <p:cNvPr id="283" name="Picture 2" descr="Picture 2"/>
          <p:cNvPicPr>
            <a:picLocks noChangeAspect="1"/>
          </p:cNvPicPr>
          <p:nvPr/>
        </p:nvPicPr>
        <p:blipFill>
          <a:blip r:embed="rId5">
            <a:extLst/>
          </a:blip>
          <a:stretch>
            <a:fillRect/>
          </a:stretch>
        </p:blipFill>
        <p:spPr>
          <a:xfrm>
            <a:off x="5508104" y="0"/>
            <a:ext cx="2160243" cy="1620180"/>
          </a:xfrm>
          <a:prstGeom prst="rect">
            <a:avLst/>
          </a:prstGeom>
          <a:ln w="12700">
            <a:miter lim="400000"/>
          </a:ln>
        </p:spPr>
      </p:pic>
      <p:pic>
        <p:nvPicPr>
          <p:cNvPr id="284" name="Picture 2" descr="Picture 2"/>
          <p:cNvPicPr>
            <a:picLocks noChangeAspect="1"/>
          </p:cNvPicPr>
          <p:nvPr/>
        </p:nvPicPr>
        <p:blipFill>
          <a:blip r:embed="rId5">
            <a:extLst/>
          </a:blip>
          <a:stretch>
            <a:fillRect/>
          </a:stretch>
        </p:blipFill>
        <p:spPr>
          <a:xfrm>
            <a:off x="7236296" y="681539"/>
            <a:ext cx="2160243" cy="1620183"/>
          </a:xfrm>
          <a:prstGeom prst="rect">
            <a:avLst/>
          </a:prstGeom>
          <a:ln w="12700">
            <a:miter lim="400000"/>
          </a:ln>
        </p:spPr>
      </p:pic>
      <p:grpSp>
        <p:nvGrpSpPr>
          <p:cNvPr id="287" name="Round Same Side Corner Rectangle 26"/>
          <p:cNvGrpSpPr/>
          <p:nvPr/>
        </p:nvGrpSpPr>
        <p:grpSpPr>
          <a:xfrm>
            <a:off x="63962" y="2822187"/>
            <a:ext cx="1368154" cy="358136"/>
            <a:chOff x="0" y="-1"/>
            <a:chExt cx="1368153" cy="358135"/>
          </a:xfrm>
        </p:grpSpPr>
        <p:sp>
          <p:nvSpPr>
            <p:cNvPr id="285" name="Shape"/>
            <p:cNvSpPr/>
            <p:nvPr/>
          </p:nvSpPr>
          <p:spPr>
            <a:xfrm>
              <a:off x="0" y="74020"/>
              <a:ext cx="1368155"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86" name="hospital"/>
            <p:cNvSpPr txBox="1"/>
            <p:nvPr/>
          </p:nvSpPr>
          <p:spPr>
            <a:xfrm>
              <a:off x="9777" y="-2"/>
              <a:ext cx="1348599"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hospital</a:t>
              </a:r>
            </a:p>
          </p:txBody>
        </p:sp>
      </p:grpSp>
      <p:grpSp>
        <p:nvGrpSpPr>
          <p:cNvPr id="290" name="Round Same Side Corner Rectangle 27"/>
          <p:cNvGrpSpPr/>
          <p:nvPr/>
        </p:nvGrpSpPr>
        <p:grpSpPr>
          <a:xfrm>
            <a:off x="698082" y="1471614"/>
            <a:ext cx="1368155" cy="358137"/>
            <a:chOff x="0" y="-1"/>
            <a:chExt cx="1368153" cy="358135"/>
          </a:xfrm>
        </p:grpSpPr>
        <p:sp>
          <p:nvSpPr>
            <p:cNvPr id="288" name="Shape"/>
            <p:cNvSpPr/>
            <p:nvPr/>
          </p:nvSpPr>
          <p:spPr>
            <a:xfrm>
              <a:off x="0" y="74020"/>
              <a:ext cx="1368155"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89" name="NGO"/>
            <p:cNvSpPr txBox="1"/>
            <p:nvPr/>
          </p:nvSpPr>
          <p:spPr>
            <a:xfrm>
              <a:off x="9777" y="-2"/>
              <a:ext cx="1348599"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NGO</a:t>
              </a:r>
            </a:p>
          </p:txBody>
        </p:sp>
      </p:grpSp>
      <p:grpSp>
        <p:nvGrpSpPr>
          <p:cNvPr id="293" name="Round Same Side Corner Rectangle 28"/>
          <p:cNvGrpSpPr/>
          <p:nvPr/>
        </p:nvGrpSpPr>
        <p:grpSpPr>
          <a:xfrm>
            <a:off x="1907701" y="337486"/>
            <a:ext cx="1368159" cy="358137"/>
            <a:chOff x="0" y="-1"/>
            <a:chExt cx="1368157" cy="358135"/>
          </a:xfrm>
        </p:grpSpPr>
        <p:sp>
          <p:nvSpPr>
            <p:cNvPr id="291" name="Shape"/>
            <p:cNvSpPr/>
            <p:nvPr/>
          </p:nvSpPr>
          <p:spPr>
            <a:xfrm>
              <a:off x="-1" y="74020"/>
              <a:ext cx="1368159"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a:latin typeface="+mn-lt"/>
                  <a:ea typeface="+mn-ea"/>
                  <a:cs typeface="+mn-cs"/>
                  <a:sym typeface="Calibri"/>
                </a:defRPr>
              </a:pPr>
              <a:endParaRPr/>
            </a:p>
          </p:txBody>
        </p:sp>
        <p:sp>
          <p:nvSpPr>
            <p:cNvPr id="292" name="police"/>
            <p:cNvSpPr txBox="1"/>
            <p:nvPr/>
          </p:nvSpPr>
          <p:spPr>
            <a:xfrm>
              <a:off x="9776" y="-2"/>
              <a:ext cx="1348603" cy="358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a:latin typeface="+mn-lt"/>
                  <a:ea typeface="+mn-ea"/>
                  <a:cs typeface="+mn-cs"/>
                  <a:sym typeface="Calibri"/>
                </a:defRPr>
              </a:lvl1pPr>
            </a:lstStyle>
            <a:p>
              <a:r>
                <a:t>police</a:t>
              </a:r>
            </a:p>
          </p:txBody>
        </p:sp>
      </p:grpSp>
      <p:grpSp>
        <p:nvGrpSpPr>
          <p:cNvPr id="296" name="Round Same Side Corner Rectangle 29"/>
          <p:cNvGrpSpPr/>
          <p:nvPr/>
        </p:nvGrpSpPr>
        <p:grpSpPr>
          <a:xfrm>
            <a:off x="3880386" y="296183"/>
            <a:ext cx="1368155" cy="332736"/>
            <a:chOff x="0" y="0"/>
            <a:chExt cx="1368153" cy="332735"/>
          </a:xfrm>
        </p:grpSpPr>
        <p:sp>
          <p:nvSpPr>
            <p:cNvPr id="294" name="Shape"/>
            <p:cNvSpPr/>
            <p:nvPr/>
          </p:nvSpPr>
          <p:spPr>
            <a:xfrm>
              <a:off x="0" y="61320"/>
              <a:ext cx="1368155"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95" name="social service"/>
            <p:cNvSpPr txBox="1"/>
            <p:nvPr/>
          </p:nvSpPr>
          <p:spPr>
            <a:xfrm>
              <a:off x="9777" y="-1"/>
              <a:ext cx="1348599"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social service</a:t>
              </a:r>
            </a:p>
          </p:txBody>
        </p:sp>
      </p:grpSp>
      <p:grpSp>
        <p:nvGrpSpPr>
          <p:cNvPr id="299" name="Round Same Side Corner Rectangle 30"/>
          <p:cNvGrpSpPr/>
          <p:nvPr/>
        </p:nvGrpSpPr>
        <p:grpSpPr>
          <a:xfrm>
            <a:off x="5897171" y="566213"/>
            <a:ext cx="1368156" cy="332737"/>
            <a:chOff x="0" y="0"/>
            <a:chExt cx="1368155" cy="332735"/>
          </a:xfrm>
        </p:grpSpPr>
        <p:sp>
          <p:nvSpPr>
            <p:cNvPr id="297" name="Shape"/>
            <p:cNvSpPr/>
            <p:nvPr/>
          </p:nvSpPr>
          <p:spPr>
            <a:xfrm>
              <a:off x="-1" y="61320"/>
              <a:ext cx="1368157"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298" name="justice"/>
            <p:cNvSpPr txBox="1"/>
            <p:nvPr/>
          </p:nvSpPr>
          <p:spPr>
            <a:xfrm>
              <a:off x="9777" y="-1"/>
              <a:ext cx="1348600"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justice</a:t>
              </a:r>
            </a:p>
          </p:txBody>
        </p:sp>
      </p:grpSp>
      <p:grpSp>
        <p:nvGrpSpPr>
          <p:cNvPr id="302" name="Round Same Side Corner Rectangle 31"/>
          <p:cNvGrpSpPr/>
          <p:nvPr/>
        </p:nvGrpSpPr>
        <p:grpSpPr>
          <a:xfrm>
            <a:off x="7624802" y="1214284"/>
            <a:ext cx="1368155" cy="332737"/>
            <a:chOff x="0" y="0"/>
            <a:chExt cx="1368153" cy="332735"/>
          </a:xfrm>
        </p:grpSpPr>
        <p:sp>
          <p:nvSpPr>
            <p:cNvPr id="300" name="Shape"/>
            <p:cNvSpPr/>
            <p:nvPr/>
          </p:nvSpPr>
          <p:spPr>
            <a:xfrm>
              <a:off x="0" y="61320"/>
              <a:ext cx="1368155"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01" name="school"/>
            <p:cNvSpPr txBox="1"/>
            <p:nvPr/>
          </p:nvSpPr>
          <p:spPr>
            <a:xfrm>
              <a:off x="9777" y="-1"/>
              <a:ext cx="1348599"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school</a:t>
              </a:r>
            </a:p>
          </p:txBody>
        </p:sp>
      </p:grpSp>
      <p:pic>
        <p:nvPicPr>
          <p:cNvPr id="303" name="Picture 2" descr="Picture 2"/>
          <p:cNvPicPr>
            <a:picLocks noChangeAspect="1"/>
          </p:cNvPicPr>
          <p:nvPr/>
        </p:nvPicPr>
        <p:blipFill>
          <a:blip r:embed="rId5">
            <a:extLst/>
          </a:blip>
          <a:stretch>
            <a:fillRect/>
          </a:stretch>
        </p:blipFill>
        <p:spPr>
          <a:xfrm>
            <a:off x="7236296" y="1869669"/>
            <a:ext cx="2160243" cy="1620184"/>
          </a:xfrm>
          <a:prstGeom prst="rect">
            <a:avLst/>
          </a:prstGeom>
          <a:ln w="12700">
            <a:miter lim="400000"/>
          </a:ln>
        </p:spPr>
      </p:pic>
      <p:grpSp>
        <p:nvGrpSpPr>
          <p:cNvPr id="306" name="Round Same Side Corner Rectangle 33"/>
          <p:cNvGrpSpPr/>
          <p:nvPr/>
        </p:nvGrpSpPr>
        <p:grpSpPr>
          <a:xfrm>
            <a:off x="7624802" y="2402415"/>
            <a:ext cx="1368155" cy="332737"/>
            <a:chOff x="0" y="0"/>
            <a:chExt cx="1368153" cy="332735"/>
          </a:xfrm>
        </p:grpSpPr>
        <p:sp>
          <p:nvSpPr>
            <p:cNvPr id="304" name="Shape"/>
            <p:cNvSpPr/>
            <p:nvPr/>
          </p:nvSpPr>
          <p:spPr>
            <a:xfrm>
              <a:off x="0" y="61320"/>
              <a:ext cx="1368155"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05" name="hospital II"/>
            <p:cNvSpPr txBox="1"/>
            <p:nvPr/>
          </p:nvSpPr>
          <p:spPr>
            <a:xfrm>
              <a:off x="9777" y="-1"/>
              <a:ext cx="1348599"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hospital II</a:t>
              </a:r>
            </a:p>
          </p:txBody>
        </p:sp>
      </p:grpSp>
      <p:pic>
        <p:nvPicPr>
          <p:cNvPr id="307" name="Picture 20" descr="Picture 20"/>
          <p:cNvPicPr>
            <a:picLocks noChangeAspect="1"/>
          </p:cNvPicPr>
          <p:nvPr/>
        </p:nvPicPr>
        <p:blipFill>
          <a:blip r:embed="rId4">
            <a:extLst/>
          </a:blip>
          <a:stretch>
            <a:fillRect/>
          </a:stretch>
        </p:blipFill>
        <p:spPr>
          <a:xfrm>
            <a:off x="7812360" y="4083918"/>
            <a:ext cx="994733" cy="756087"/>
          </a:xfrm>
          <a:prstGeom prst="rect">
            <a:avLst/>
          </a:prstGeom>
          <a:ln w="12700">
            <a:miter lim="400000"/>
          </a:ln>
        </p:spPr>
      </p:pic>
      <p:pic>
        <p:nvPicPr>
          <p:cNvPr id="308" name="Picture 20" descr="Picture 20"/>
          <p:cNvPicPr>
            <a:picLocks noChangeAspect="1"/>
          </p:cNvPicPr>
          <p:nvPr/>
        </p:nvPicPr>
        <p:blipFill>
          <a:blip r:embed="rId4">
            <a:extLst/>
          </a:blip>
          <a:stretch>
            <a:fillRect/>
          </a:stretch>
        </p:blipFill>
        <p:spPr>
          <a:xfrm>
            <a:off x="5508104" y="3975906"/>
            <a:ext cx="994733" cy="756087"/>
          </a:xfrm>
          <a:prstGeom prst="rect">
            <a:avLst/>
          </a:prstGeom>
          <a:ln w="12700">
            <a:miter lim="400000"/>
          </a:ln>
        </p:spPr>
      </p:pic>
      <p:grpSp>
        <p:nvGrpSpPr>
          <p:cNvPr id="311" name="Round Same Side Corner Rectangle 50"/>
          <p:cNvGrpSpPr/>
          <p:nvPr/>
        </p:nvGrpSpPr>
        <p:grpSpPr>
          <a:xfrm>
            <a:off x="5292080" y="4596124"/>
            <a:ext cx="1368157" cy="332737"/>
            <a:chOff x="0" y="0"/>
            <a:chExt cx="1368155" cy="332735"/>
          </a:xfrm>
        </p:grpSpPr>
        <p:sp>
          <p:nvSpPr>
            <p:cNvPr id="309" name="Shape"/>
            <p:cNvSpPr/>
            <p:nvPr/>
          </p:nvSpPr>
          <p:spPr>
            <a:xfrm>
              <a:off x="-1" y="61320"/>
              <a:ext cx="1368157" cy="200324"/>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lnTo>
                    <a:pt x="21073" y="0"/>
                  </a:lnTo>
                  <a:cubicBezTo>
                    <a:pt x="21364" y="0"/>
                    <a:pt x="21600" y="1612"/>
                    <a:pt x="21600" y="3600"/>
                  </a:cubicBezTo>
                  <a:lnTo>
                    <a:pt x="21600" y="21600"/>
                  </a:lnTo>
                  <a:lnTo>
                    <a:pt x="0" y="21600"/>
                  </a:lnTo>
                  <a:lnTo>
                    <a:pt x="0" y="3600"/>
                  </a:lnTo>
                  <a:cubicBezTo>
                    <a:pt x="0" y="1612"/>
                    <a:pt x="236" y="0"/>
                    <a:pt x="527" y="0"/>
                  </a:cubicBezTo>
                  <a:close/>
                </a:path>
              </a:pathLst>
            </a:custGeom>
            <a:gradFill flip="none" rotWithShape="1">
              <a:gsLst>
                <a:gs pos="0">
                  <a:srgbClr val="BABABA"/>
                </a:gs>
                <a:gs pos="35000">
                  <a:srgbClr val="CFCFCF"/>
                </a:gs>
                <a:gs pos="100000">
                  <a:srgbClr val="EDEDED"/>
                </a:gs>
              </a:gsLst>
              <a:lin ang="16200000" scaled="0"/>
            </a:gradFill>
            <a:ln w="9525" cap="flat">
              <a:solidFill>
                <a:srgbClr val="000000"/>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a:defRPr sz="1600">
                  <a:latin typeface="+mn-lt"/>
                  <a:ea typeface="+mn-ea"/>
                  <a:cs typeface="+mn-cs"/>
                  <a:sym typeface="Calibri"/>
                </a:defRPr>
              </a:pPr>
              <a:endParaRPr/>
            </a:p>
          </p:txBody>
        </p:sp>
        <p:sp>
          <p:nvSpPr>
            <p:cNvPr id="310" name="Foster care"/>
            <p:cNvSpPr txBox="1"/>
            <p:nvPr/>
          </p:nvSpPr>
          <p:spPr>
            <a:xfrm>
              <a:off x="9777" y="-1"/>
              <a:ext cx="1348600" cy="3327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lgn="ctr">
                <a:defRPr sz="1600">
                  <a:latin typeface="+mn-lt"/>
                  <a:ea typeface="+mn-ea"/>
                  <a:cs typeface="+mn-cs"/>
                  <a:sym typeface="Calibri"/>
                </a:defRPr>
              </a:lvl1pPr>
            </a:lstStyle>
            <a:p>
              <a:r>
                <a:t>Foster care</a:t>
              </a:r>
            </a:p>
          </p:txBody>
        </p:sp>
      </p:grpSp>
      <p:sp>
        <p:nvSpPr>
          <p:cNvPr id="312" name="Straight Arrow Connector 47"/>
          <p:cNvSpPr/>
          <p:nvPr/>
        </p:nvSpPr>
        <p:spPr>
          <a:xfrm flipH="1" flipV="1">
            <a:off x="4571999" y="1059582"/>
            <a:ext cx="3677544" cy="836008"/>
          </a:xfrm>
          <a:prstGeom prst="line">
            <a:avLst/>
          </a:prstGeom>
          <a:ln>
            <a:solidFill>
              <a:srgbClr val="4A7EBB"/>
            </a:solidFill>
            <a:tailEnd type="triangle"/>
          </a:ln>
        </p:spPr>
        <p:txBody>
          <a:bodyPr lIns="45718" tIns="45718" rIns="45718" bIns="45718"/>
          <a:lstStyle/>
          <a:p>
            <a:endParaRPr/>
          </a:p>
        </p:txBody>
      </p:sp>
      <p:sp>
        <p:nvSpPr>
          <p:cNvPr id="313" name="Straight Arrow Connector 84"/>
          <p:cNvSpPr/>
          <p:nvPr/>
        </p:nvSpPr>
        <p:spPr>
          <a:xfrm flipV="1">
            <a:off x="2555974" y="929564"/>
            <a:ext cx="1944188" cy="138115"/>
          </a:xfrm>
          <a:prstGeom prst="line">
            <a:avLst/>
          </a:prstGeom>
          <a:ln w="25400">
            <a:solidFill>
              <a:schemeClr val="accent4"/>
            </a:solidFill>
          </a:ln>
          <a:effectLst>
            <a:outerShdw blurRad="38100" dist="20000" dir="5400000" rotWithShape="0">
              <a:srgbClr val="000000">
                <a:alpha val="38000"/>
              </a:srgbClr>
            </a:outerShdw>
          </a:effectLst>
        </p:spPr>
        <p:txBody>
          <a:bodyPr lIns="45718" tIns="45718" rIns="45718" bIns="45718"/>
          <a:lstStyle/>
          <a:p>
            <a:endParaRPr/>
          </a:p>
        </p:txBody>
      </p:sp>
      <p:sp>
        <p:nvSpPr>
          <p:cNvPr id="314" name="Straight Arrow Connector 85"/>
          <p:cNvSpPr/>
          <p:nvPr/>
        </p:nvSpPr>
        <p:spPr>
          <a:xfrm flipV="1">
            <a:off x="2055557" y="1022999"/>
            <a:ext cx="2298197" cy="827251"/>
          </a:xfrm>
          <a:prstGeom prst="line">
            <a:avLst/>
          </a:prstGeom>
          <a:ln>
            <a:solidFill>
              <a:srgbClr val="BE4B48"/>
            </a:solidFill>
            <a:tailEnd type="triangle"/>
          </a:ln>
        </p:spPr>
        <p:txBody>
          <a:bodyPr lIns="45718" tIns="45718" rIns="45718" bIns="45718"/>
          <a:lstStyle/>
          <a:p>
            <a:endParaRPr/>
          </a:p>
        </p:txBody>
      </p:sp>
      <p:sp>
        <p:nvSpPr>
          <p:cNvPr id="315" name="Straight Arrow Connector 96"/>
          <p:cNvSpPr/>
          <p:nvPr/>
        </p:nvSpPr>
        <p:spPr>
          <a:xfrm flipH="1" flipV="1">
            <a:off x="2627783" y="1221599"/>
            <a:ext cx="4968555" cy="1728194"/>
          </a:xfrm>
          <a:prstGeom prst="line">
            <a:avLst/>
          </a:prstGeom>
          <a:ln>
            <a:solidFill>
              <a:srgbClr val="000000"/>
            </a:solidFill>
            <a:tailEnd type="triangle"/>
          </a:ln>
        </p:spPr>
        <p:txBody>
          <a:bodyPr lIns="45718" tIns="45718" rIns="45718" bIns="45718"/>
          <a:lstStyle/>
          <a:p>
            <a:endParaRPr/>
          </a:p>
        </p:txBody>
      </p:sp>
      <p:sp>
        <p:nvSpPr>
          <p:cNvPr id="316" name="Straight Arrow Connector 98"/>
          <p:cNvSpPr/>
          <p:nvPr/>
        </p:nvSpPr>
        <p:spPr>
          <a:xfrm flipH="1" flipV="1">
            <a:off x="4571998" y="1113586"/>
            <a:ext cx="3024340" cy="1836207"/>
          </a:xfrm>
          <a:prstGeom prst="line">
            <a:avLst/>
          </a:prstGeom>
          <a:ln>
            <a:solidFill>
              <a:srgbClr val="000000"/>
            </a:solidFill>
            <a:tailEnd type="triangle"/>
          </a:ln>
        </p:spPr>
        <p:txBody>
          <a:bodyPr lIns="45718" tIns="45718" rIns="45718" bIns="45718"/>
          <a:lstStyle/>
          <a:p>
            <a:endParaRPr/>
          </a:p>
        </p:txBody>
      </p:sp>
      <p:sp>
        <p:nvSpPr>
          <p:cNvPr id="317" name="Curved Connector 115"/>
          <p:cNvSpPr/>
          <p:nvPr/>
        </p:nvSpPr>
        <p:spPr>
          <a:xfrm rot="16200000" flipH="1">
            <a:off x="4160108" y="-410812"/>
            <a:ext cx="952722" cy="39604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800" y="0"/>
                  <a:pt x="21600" y="5400"/>
                  <a:pt x="21600" y="10800"/>
                </a:cubicBezTo>
                <a:cubicBezTo>
                  <a:pt x="21600" y="16200"/>
                  <a:pt x="12869" y="21600"/>
                  <a:pt x="4139" y="21600"/>
                </a:cubicBezTo>
              </a:path>
            </a:pathLst>
          </a:custGeom>
          <a:ln w="25400">
            <a:solidFill>
              <a:schemeClr val="accent3"/>
            </a:solidFill>
            <a:tailEnd type="triangle"/>
          </a:ln>
          <a:effectLst>
            <a:outerShdw blurRad="38100" dist="20000" dir="5400000" rotWithShape="0">
              <a:srgbClr val="000000">
                <a:alpha val="38000"/>
              </a:srgbClr>
            </a:outerShdw>
          </a:effectLst>
        </p:spPr>
        <p:txBody>
          <a:bodyPr lIns="45718" tIns="45718" rIns="45718" bIns="45718" anchor="ctr"/>
          <a:lstStyle/>
          <a:p>
            <a:pPr>
              <a:defRPr>
                <a:latin typeface="+mn-lt"/>
                <a:ea typeface="+mn-ea"/>
                <a:cs typeface="+mn-cs"/>
                <a:sym typeface="Calibri"/>
              </a:defRPr>
            </a:pPr>
            <a:endParaRPr/>
          </a:p>
        </p:txBody>
      </p:sp>
      <p:sp>
        <p:nvSpPr>
          <p:cNvPr id="318" name="Curved Connector 117"/>
          <p:cNvSpPr/>
          <p:nvPr/>
        </p:nvSpPr>
        <p:spPr>
          <a:xfrm>
            <a:off x="4644006" y="1059582"/>
            <a:ext cx="1944219" cy="2700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5400">
            <a:solidFill>
              <a:schemeClr val="accent6"/>
            </a:solidFill>
            <a:tailEnd type="triangle"/>
          </a:ln>
          <a:effectLst>
            <a:outerShdw blurRad="38100" dist="20000" dir="5400000" rotWithShape="0">
              <a:srgbClr val="000000">
                <a:alpha val="38000"/>
              </a:srgbClr>
            </a:outerShdw>
          </a:effectLst>
        </p:spPr>
        <p:txBody>
          <a:bodyPr lIns="45718" tIns="45718" rIns="45718" bIns="45718" anchor="ctr"/>
          <a:lstStyle/>
          <a:p>
            <a:pPr>
              <a:defRPr>
                <a:latin typeface="+mn-lt"/>
                <a:ea typeface="+mn-ea"/>
                <a:cs typeface="+mn-cs"/>
                <a:sym typeface="Calibri"/>
              </a:defRPr>
            </a:pPr>
            <a:endParaRPr/>
          </a:p>
        </p:txBody>
      </p:sp>
      <p:sp>
        <p:nvSpPr>
          <p:cNvPr id="319" name="Curved Connector 130"/>
          <p:cNvSpPr/>
          <p:nvPr/>
        </p:nvSpPr>
        <p:spPr>
          <a:xfrm rot="5400000">
            <a:off x="1958363" y="1578301"/>
            <a:ext cx="3132351" cy="2094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5400">
            <a:solidFill>
              <a:schemeClr val="accent6"/>
            </a:solidFill>
            <a:tailEnd type="triangle"/>
          </a:ln>
          <a:effectLst>
            <a:outerShdw blurRad="38100" dist="20000" dir="5400000" rotWithShape="0">
              <a:srgbClr val="000000">
                <a:alpha val="38000"/>
              </a:srgbClr>
            </a:outerShdw>
          </a:effectLst>
        </p:spPr>
        <p:txBody>
          <a:bodyPr lIns="45718" tIns="45718" rIns="45718" bIns="45718" anchor="ctr"/>
          <a:lstStyle/>
          <a:p>
            <a:pPr>
              <a:defRPr>
                <a:latin typeface="+mn-lt"/>
                <a:ea typeface="+mn-ea"/>
                <a:cs typeface="+mn-cs"/>
                <a:sym typeface="Calibri"/>
              </a:defRPr>
            </a:pPr>
            <a:endParaRPr/>
          </a:p>
        </p:txBody>
      </p:sp>
      <p:sp>
        <p:nvSpPr>
          <p:cNvPr id="320" name="Curved Connector 135"/>
          <p:cNvSpPr/>
          <p:nvPr/>
        </p:nvSpPr>
        <p:spPr>
          <a:xfrm rot="5400000">
            <a:off x="4811686" y="2199370"/>
            <a:ext cx="2970331" cy="5827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38100">
            <a:solidFill>
              <a:schemeClr val="accent5"/>
            </a:solidFill>
            <a:tailEnd type="triangle"/>
          </a:ln>
          <a:effectLst>
            <a:outerShdw blurRad="38100" dist="23000" dir="5400000" rotWithShape="0">
              <a:srgbClr val="000000">
                <a:alpha val="35000"/>
              </a:srgbClr>
            </a:outerShdw>
          </a:effectLst>
        </p:spPr>
        <p:txBody>
          <a:bodyPr lIns="45718" tIns="45718" rIns="45718" bIns="45718" anchor="ctr"/>
          <a:lstStyle/>
          <a:p>
            <a:pPr>
              <a:defRPr>
                <a:latin typeface="+mn-lt"/>
                <a:ea typeface="+mn-ea"/>
                <a:cs typeface="+mn-cs"/>
                <a:sym typeface="Calibri"/>
              </a:defRPr>
            </a:pPr>
            <a:endParaRPr/>
          </a:p>
        </p:txBody>
      </p:sp>
      <p:sp>
        <p:nvSpPr>
          <p:cNvPr id="321" name="Curved Connector 137"/>
          <p:cNvSpPr/>
          <p:nvPr/>
        </p:nvSpPr>
        <p:spPr>
          <a:xfrm rot="5400000">
            <a:off x="3158844" y="816563"/>
            <a:ext cx="2970334" cy="38884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38100">
            <a:solidFill>
              <a:schemeClr val="accent5"/>
            </a:solidFill>
            <a:tailEnd type="triangle"/>
          </a:ln>
          <a:effectLst>
            <a:outerShdw blurRad="38100" dist="23000" dir="5400000" rotWithShape="0">
              <a:srgbClr val="000000">
                <a:alpha val="35000"/>
              </a:srgbClr>
            </a:outerShdw>
          </a:effectLst>
        </p:spPr>
        <p:txBody>
          <a:bodyPr lIns="45718" tIns="45718" rIns="45718" bIns="45718" anchor="ctr"/>
          <a:lstStyle/>
          <a:p>
            <a:pPr>
              <a:defRPr>
                <a:latin typeface="+mn-lt"/>
                <a:ea typeface="+mn-ea"/>
                <a:cs typeface="+mn-cs"/>
                <a:sym typeface="Calibri"/>
              </a:defRPr>
            </a:pPr>
            <a:endParaRPr/>
          </a:p>
        </p:txBody>
      </p:sp>
      <p:sp>
        <p:nvSpPr>
          <p:cNvPr id="322" name="Curved Connector 140"/>
          <p:cNvSpPr/>
          <p:nvPr/>
        </p:nvSpPr>
        <p:spPr>
          <a:xfrm rot="10800000">
            <a:off x="4644005" y="1113595"/>
            <a:ext cx="1944222" cy="2160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38100">
            <a:solidFill>
              <a:schemeClr val="accent5"/>
            </a:solidFill>
            <a:tailEnd type="triangle"/>
          </a:ln>
          <a:effectLst>
            <a:outerShdw blurRad="38100" dist="23000" dir="5400000" rotWithShape="0">
              <a:srgbClr val="000000">
                <a:alpha val="35000"/>
              </a:srgbClr>
            </a:outerShdw>
          </a:effectLst>
        </p:spPr>
        <p:txBody>
          <a:bodyPr lIns="45718" tIns="45718" rIns="45718" bIns="45718" anchor="ctr"/>
          <a:lstStyle/>
          <a:p>
            <a:pPr>
              <a:defRPr>
                <a:latin typeface="+mn-lt"/>
                <a:ea typeface="+mn-ea"/>
                <a:cs typeface="+mn-cs"/>
                <a:sym typeface="Calibri"/>
              </a:defRPr>
            </a:pPr>
            <a:endParaRPr/>
          </a:p>
        </p:txBody>
      </p:sp>
      <p:grpSp>
        <p:nvGrpSpPr>
          <p:cNvPr id="325" name="Rounded Rectangle 44"/>
          <p:cNvGrpSpPr/>
          <p:nvPr/>
        </p:nvGrpSpPr>
        <p:grpSpPr>
          <a:xfrm>
            <a:off x="107504" y="87471"/>
            <a:ext cx="1656186" cy="972115"/>
            <a:chOff x="0" y="-1"/>
            <a:chExt cx="1656185" cy="972114"/>
          </a:xfrm>
        </p:grpSpPr>
        <p:sp>
          <p:nvSpPr>
            <p:cNvPr id="323" name="Rounded Rectangle"/>
            <p:cNvSpPr/>
            <p:nvPr/>
          </p:nvSpPr>
          <p:spPr>
            <a:xfrm>
              <a:off x="0" y="-2"/>
              <a:ext cx="1656186" cy="972115"/>
            </a:xfrm>
            <a:prstGeom prst="roundRect">
              <a:avLst>
                <a:gd name="adj" fmla="val 6646"/>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a:latin typeface="+mn-lt"/>
                  <a:ea typeface="+mn-ea"/>
                  <a:cs typeface="+mn-cs"/>
                  <a:sym typeface="Calibri"/>
                </a:defRPr>
              </a:pPr>
              <a:endParaRPr/>
            </a:p>
          </p:txBody>
        </p:sp>
        <p:sp>
          <p:nvSpPr>
            <p:cNvPr id="324" name="INTER-CONECTIVITATE"/>
            <p:cNvSpPr txBox="1"/>
            <p:nvPr/>
          </p:nvSpPr>
          <p:spPr>
            <a:xfrm>
              <a:off x="18921" y="237134"/>
              <a:ext cx="1618343" cy="4978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ctr">
              <a:spAutoFit/>
            </a:bodyPr>
            <a:lstStyle>
              <a:lvl1pPr>
                <a:defRPr sz="1400" b="1">
                  <a:solidFill>
                    <a:srgbClr val="376092"/>
                  </a:solidFill>
                  <a:latin typeface="+mn-lt"/>
                  <a:ea typeface="+mn-ea"/>
                  <a:cs typeface="+mn-cs"/>
                  <a:sym typeface="Calibri"/>
                </a:defRPr>
              </a:lvl1pPr>
            </a:lstStyle>
            <a:p>
              <a:r>
                <a:t>INTER-CONECTIVITATE</a:t>
              </a:r>
            </a:p>
          </p:txBody>
        </p:sp>
      </p:grpSp>
      <p:sp>
        <p:nvSpPr>
          <p:cNvPr id="326" name="Straight Arrow Connector 85"/>
          <p:cNvSpPr/>
          <p:nvPr/>
        </p:nvSpPr>
        <p:spPr>
          <a:xfrm flipV="1">
            <a:off x="1526089" y="1149997"/>
            <a:ext cx="2954663" cy="2085248"/>
          </a:xfrm>
          <a:prstGeom prst="line">
            <a:avLst/>
          </a:prstGeom>
          <a:ln>
            <a:solidFill>
              <a:srgbClr val="BE4B48"/>
            </a:solidFill>
            <a:tailEnd type="triangle"/>
          </a:ln>
        </p:spPr>
        <p:txBody>
          <a:bodyPr lIns="45718" tIns="45718" rIns="45718" bIns="45718"/>
          <a:lstStyle/>
          <a:p>
            <a:endParaRPr/>
          </a:p>
        </p:txBody>
      </p:sp>
      <p:sp>
        <p:nvSpPr>
          <p:cNvPr id="327" name="Straight Arrow Connector 85"/>
          <p:cNvSpPr/>
          <p:nvPr/>
        </p:nvSpPr>
        <p:spPr>
          <a:xfrm flipH="1" flipV="1">
            <a:off x="2627784" y="1107438"/>
            <a:ext cx="1852968" cy="3"/>
          </a:xfrm>
          <a:prstGeom prst="line">
            <a:avLst/>
          </a:prstGeom>
          <a:ln>
            <a:solidFill>
              <a:srgbClr val="BE4B48"/>
            </a:solidFill>
            <a:tailEnd type="triangle"/>
          </a:ln>
        </p:spPr>
        <p:txBody>
          <a:bodyPr lIns="45718" tIns="45718" rIns="45718" bIns="45718"/>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fill="hold" grpId="1" nodeType="afterEffect">
                                  <p:stCondLst>
                                    <p:cond delay="0"/>
                                  </p:stCondLst>
                                  <p:iterate>
                                    <p:tmAbs val="0"/>
                                  </p:iterate>
                                  <p:childTnLst>
                                    <p:set>
                                      <p:cBhvr>
                                        <p:cTn id="6" fill="hold"/>
                                        <p:tgtEl>
                                          <p:spTgt spid="312"/>
                                        </p:tgtEl>
                                        <p:attrNameLst>
                                          <p:attrName>style.visibility</p:attrName>
                                        </p:attrNameLst>
                                      </p:cBhvr>
                                      <p:to>
                                        <p:strVal val="visible"/>
                                      </p:to>
                                    </p:set>
                                    <p:animEffect transition="in" filter="dissolve">
                                      <p:cBhvr>
                                        <p:cTn id="7" dur="500"/>
                                        <p:tgtEl>
                                          <p:spTgt spid="312"/>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313"/>
                                        </p:tgtEl>
                                        <p:attrNameLst>
                                          <p:attrName>style.visibility</p:attrName>
                                        </p:attrNameLst>
                                      </p:cBhvr>
                                      <p:to>
                                        <p:strVal val="visible"/>
                                      </p:to>
                                    </p:set>
                                    <p:animEffect transition="in" filter="dissolve">
                                      <p:cBhvr>
                                        <p:cTn id="11" dur="500"/>
                                        <p:tgtEl>
                                          <p:spTgt spid="313"/>
                                        </p:tgtEl>
                                      </p:cBhvr>
                                    </p:animEffect>
                                  </p:childTnLst>
                                </p:cTn>
                              </p:par>
                            </p:childTnLst>
                          </p:cTn>
                        </p:par>
                        <p:par>
                          <p:cTn id="12" fill="hold">
                            <p:stCondLst>
                              <p:cond delay="1000"/>
                            </p:stCondLst>
                            <p:childTnLst>
                              <p:par>
                                <p:cTn id="13" presetID="9" presetClass="entr" fill="hold" grpId="3" nodeType="afterEffect">
                                  <p:stCondLst>
                                    <p:cond delay="0"/>
                                  </p:stCondLst>
                                  <p:iterate>
                                    <p:tmAbs val="0"/>
                                  </p:iterate>
                                  <p:childTnLst>
                                    <p:set>
                                      <p:cBhvr>
                                        <p:cTn id="14" fill="hold"/>
                                        <p:tgtEl>
                                          <p:spTgt spid="314"/>
                                        </p:tgtEl>
                                        <p:attrNameLst>
                                          <p:attrName>style.visibility</p:attrName>
                                        </p:attrNameLst>
                                      </p:cBhvr>
                                      <p:to>
                                        <p:strVal val="visible"/>
                                      </p:to>
                                    </p:set>
                                    <p:animEffect transition="in" filter="dissolve">
                                      <p:cBhvr>
                                        <p:cTn id="15" dur="500"/>
                                        <p:tgtEl>
                                          <p:spTgt spid="314"/>
                                        </p:tgtEl>
                                      </p:cBhvr>
                                    </p:animEffect>
                                  </p:childTnLst>
                                </p:cTn>
                              </p:par>
                            </p:childTnLst>
                          </p:cTn>
                        </p:par>
                        <p:par>
                          <p:cTn id="16" fill="hold">
                            <p:stCondLst>
                              <p:cond delay="1500"/>
                            </p:stCondLst>
                            <p:childTnLst>
                              <p:par>
                                <p:cTn id="17" presetID="9" presetClass="entr" fill="hold" grpId="4" nodeType="afterEffect">
                                  <p:stCondLst>
                                    <p:cond delay="0"/>
                                  </p:stCondLst>
                                  <p:iterate>
                                    <p:tmAbs val="0"/>
                                  </p:iterate>
                                  <p:childTnLst>
                                    <p:set>
                                      <p:cBhvr>
                                        <p:cTn id="18" fill="hold"/>
                                        <p:tgtEl>
                                          <p:spTgt spid="315"/>
                                        </p:tgtEl>
                                        <p:attrNameLst>
                                          <p:attrName>style.visibility</p:attrName>
                                        </p:attrNameLst>
                                      </p:cBhvr>
                                      <p:to>
                                        <p:strVal val="visible"/>
                                      </p:to>
                                    </p:set>
                                    <p:animEffect transition="in" filter="dissolve">
                                      <p:cBhvr>
                                        <p:cTn id="19" dur="500"/>
                                        <p:tgtEl>
                                          <p:spTgt spid="315"/>
                                        </p:tgtEl>
                                      </p:cBhvr>
                                    </p:animEffect>
                                  </p:childTnLst>
                                </p:cTn>
                              </p:par>
                            </p:childTnLst>
                          </p:cTn>
                        </p:par>
                        <p:par>
                          <p:cTn id="20" fill="hold">
                            <p:stCondLst>
                              <p:cond delay="2000"/>
                            </p:stCondLst>
                            <p:childTnLst>
                              <p:par>
                                <p:cTn id="21" presetID="9" presetClass="entr" fill="hold" grpId="5" nodeType="afterEffect">
                                  <p:stCondLst>
                                    <p:cond delay="0"/>
                                  </p:stCondLst>
                                  <p:iterate>
                                    <p:tmAbs val="0"/>
                                  </p:iterate>
                                  <p:childTnLst>
                                    <p:set>
                                      <p:cBhvr>
                                        <p:cTn id="22" fill="hold"/>
                                        <p:tgtEl>
                                          <p:spTgt spid="316"/>
                                        </p:tgtEl>
                                        <p:attrNameLst>
                                          <p:attrName>style.visibility</p:attrName>
                                        </p:attrNameLst>
                                      </p:cBhvr>
                                      <p:to>
                                        <p:strVal val="visible"/>
                                      </p:to>
                                    </p:set>
                                    <p:animEffect transition="in" filter="dissolve">
                                      <p:cBhvr>
                                        <p:cTn id="23" dur="500"/>
                                        <p:tgtEl>
                                          <p:spTgt spid="316"/>
                                        </p:tgtEl>
                                      </p:cBhvr>
                                    </p:animEffect>
                                  </p:childTnLst>
                                </p:cTn>
                              </p:par>
                            </p:childTnLst>
                          </p:cTn>
                        </p:par>
                        <p:par>
                          <p:cTn id="24" fill="hold">
                            <p:stCondLst>
                              <p:cond delay="2500"/>
                            </p:stCondLst>
                            <p:childTnLst>
                              <p:par>
                                <p:cTn id="25" presetID="9" presetClass="entr" fill="hold" grpId="6" nodeType="afterEffect">
                                  <p:stCondLst>
                                    <p:cond delay="0"/>
                                  </p:stCondLst>
                                  <p:iterate>
                                    <p:tmAbs val="0"/>
                                  </p:iterate>
                                  <p:childTnLst>
                                    <p:set>
                                      <p:cBhvr>
                                        <p:cTn id="26" fill="hold"/>
                                        <p:tgtEl>
                                          <p:spTgt spid="317"/>
                                        </p:tgtEl>
                                        <p:attrNameLst>
                                          <p:attrName>style.visibility</p:attrName>
                                        </p:attrNameLst>
                                      </p:cBhvr>
                                      <p:to>
                                        <p:strVal val="visible"/>
                                      </p:to>
                                    </p:set>
                                    <p:animEffect transition="in" filter="dissolve">
                                      <p:cBhvr>
                                        <p:cTn id="27" dur="500"/>
                                        <p:tgtEl>
                                          <p:spTgt spid="317"/>
                                        </p:tgtEl>
                                      </p:cBhvr>
                                    </p:animEffect>
                                  </p:childTnLst>
                                </p:cTn>
                              </p:par>
                            </p:childTnLst>
                          </p:cTn>
                        </p:par>
                        <p:par>
                          <p:cTn id="28" fill="hold">
                            <p:stCondLst>
                              <p:cond delay="3000"/>
                            </p:stCondLst>
                            <p:childTnLst>
                              <p:par>
                                <p:cTn id="29" presetID="9" presetClass="entr" fill="hold" grpId="7" nodeType="afterEffect">
                                  <p:stCondLst>
                                    <p:cond delay="0"/>
                                  </p:stCondLst>
                                  <p:iterate>
                                    <p:tmAbs val="0"/>
                                  </p:iterate>
                                  <p:childTnLst>
                                    <p:set>
                                      <p:cBhvr>
                                        <p:cTn id="30" fill="hold"/>
                                        <p:tgtEl>
                                          <p:spTgt spid="318"/>
                                        </p:tgtEl>
                                        <p:attrNameLst>
                                          <p:attrName>style.visibility</p:attrName>
                                        </p:attrNameLst>
                                      </p:cBhvr>
                                      <p:to>
                                        <p:strVal val="visible"/>
                                      </p:to>
                                    </p:set>
                                    <p:animEffect transition="in" filter="dissolve">
                                      <p:cBhvr>
                                        <p:cTn id="31" dur="500"/>
                                        <p:tgtEl>
                                          <p:spTgt spid="318"/>
                                        </p:tgtEl>
                                      </p:cBhvr>
                                    </p:animEffect>
                                  </p:childTnLst>
                                </p:cTn>
                              </p:par>
                            </p:childTnLst>
                          </p:cTn>
                        </p:par>
                        <p:par>
                          <p:cTn id="32" fill="hold">
                            <p:stCondLst>
                              <p:cond delay="3500"/>
                            </p:stCondLst>
                            <p:childTnLst>
                              <p:par>
                                <p:cTn id="33" presetID="9" presetClass="entr" fill="hold" grpId="8" nodeType="afterEffect">
                                  <p:stCondLst>
                                    <p:cond delay="0"/>
                                  </p:stCondLst>
                                  <p:iterate>
                                    <p:tmAbs val="0"/>
                                  </p:iterate>
                                  <p:childTnLst>
                                    <p:set>
                                      <p:cBhvr>
                                        <p:cTn id="34" fill="hold"/>
                                        <p:tgtEl>
                                          <p:spTgt spid="319"/>
                                        </p:tgtEl>
                                        <p:attrNameLst>
                                          <p:attrName>style.visibility</p:attrName>
                                        </p:attrNameLst>
                                      </p:cBhvr>
                                      <p:to>
                                        <p:strVal val="visible"/>
                                      </p:to>
                                    </p:set>
                                    <p:animEffect transition="in" filter="dissolve">
                                      <p:cBhvr>
                                        <p:cTn id="35" dur="500"/>
                                        <p:tgtEl>
                                          <p:spTgt spid="319"/>
                                        </p:tgtEl>
                                      </p:cBhvr>
                                    </p:animEffect>
                                  </p:childTnLst>
                                </p:cTn>
                              </p:par>
                            </p:childTnLst>
                          </p:cTn>
                        </p:par>
                        <p:par>
                          <p:cTn id="36" fill="hold">
                            <p:stCondLst>
                              <p:cond delay="4000"/>
                            </p:stCondLst>
                            <p:childTnLst>
                              <p:par>
                                <p:cTn id="37" presetID="9" presetClass="entr" fill="hold" grpId="9" nodeType="afterEffect">
                                  <p:stCondLst>
                                    <p:cond delay="0"/>
                                  </p:stCondLst>
                                  <p:iterate>
                                    <p:tmAbs val="0"/>
                                  </p:iterate>
                                  <p:childTnLst>
                                    <p:set>
                                      <p:cBhvr>
                                        <p:cTn id="38" fill="hold"/>
                                        <p:tgtEl>
                                          <p:spTgt spid="322"/>
                                        </p:tgtEl>
                                        <p:attrNameLst>
                                          <p:attrName>style.visibility</p:attrName>
                                        </p:attrNameLst>
                                      </p:cBhvr>
                                      <p:to>
                                        <p:strVal val="visible"/>
                                      </p:to>
                                    </p:set>
                                    <p:animEffect transition="in" filter="dissolve">
                                      <p:cBhvr>
                                        <p:cTn id="39" dur="500"/>
                                        <p:tgtEl>
                                          <p:spTgt spid="322"/>
                                        </p:tgtEl>
                                      </p:cBhvr>
                                    </p:animEffect>
                                  </p:childTnLst>
                                </p:cTn>
                              </p:par>
                            </p:childTnLst>
                          </p:cTn>
                        </p:par>
                        <p:par>
                          <p:cTn id="40" fill="hold">
                            <p:stCondLst>
                              <p:cond delay="4500"/>
                            </p:stCondLst>
                            <p:childTnLst>
                              <p:par>
                                <p:cTn id="41" presetID="9" presetClass="entr" fill="hold" grpId="10" nodeType="afterEffect">
                                  <p:stCondLst>
                                    <p:cond delay="0"/>
                                  </p:stCondLst>
                                  <p:iterate>
                                    <p:tmAbs val="0"/>
                                  </p:iterate>
                                  <p:childTnLst>
                                    <p:set>
                                      <p:cBhvr>
                                        <p:cTn id="42" fill="hold"/>
                                        <p:tgtEl>
                                          <p:spTgt spid="321"/>
                                        </p:tgtEl>
                                        <p:attrNameLst>
                                          <p:attrName>style.visibility</p:attrName>
                                        </p:attrNameLst>
                                      </p:cBhvr>
                                      <p:to>
                                        <p:strVal val="visible"/>
                                      </p:to>
                                    </p:set>
                                    <p:animEffect transition="in" filter="dissolve">
                                      <p:cBhvr>
                                        <p:cTn id="43" dur="500"/>
                                        <p:tgtEl>
                                          <p:spTgt spid="321"/>
                                        </p:tgtEl>
                                      </p:cBhvr>
                                    </p:animEffect>
                                  </p:childTnLst>
                                </p:cTn>
                              </p:par>
                            </p:childTnLst>
                          </p:cTn>
                        </p:par>
                        <p:par>
                          <p:cTn id="44" fill="hold">
                            <p:stCondLst>
                              <p:cond delay="5000"/>
                            </p:stCondLst>
                            <p:childTnLst>
                              <p:par>
                                <p:cTn id="45" presetID="9" presetClass="entr" fill="hold" grpId="11" nodeType="afterEffect">
                                  <p:stCondLst>
                                    <p:cond delay="0"/>
                                  </p:stCondLst>
                                  <p:iterate>
                                    <p:tmAbs val="0"/>
                                  </p:iterate>
                                  <p:childTnLst>
                                    <p:set>
                                      <p:cBhvr>
                                        <p:cTn id="46" fill="hold"/>
                                        <p:tgtEl>
                                          <p:spTgt spid="320"/>
                                        </p:tgtEl>
                                        <p:attrNameLst>
                                          <p:attrName>style.visibility</p:attrName>
                                        </p:attrNameLst>
                                      </p:cBhvr>
                                      <p:to>
                                        <p:strVal val="visible"/>
                                      </p:to>
                                    </p:set>
                                    <p:animEffect transition="in" filter="dissolve">
                                      <p:cBhvr>
                                        <p:cTn id="47" dur="500"/>
                                        <p:tgtEl>
                                          <p:spTgt spid="320"/>
                                        </p:tgtEl>
                                      </p:cBhvr>
                                    </p:animEffect>
                                  </p:childTnLst>
                                </p:cTn>
                              </p:par>
                            </p:childTnLst>
                          </p:cTn>
                        </p:par>
                        <p:par>
                          <p:cTn id="48" fill="hold">
                            <p:stCondLst>
                              <p:cond delay="5500"/>
                            </p:stCondLst>
                            <p:childTnLst>
                              <p:par>
                                <p:cTn id="49" presetID="9" presetClass="entr" fill="hold" grpId="12" nodeType="afterEffect">
                                  <p:stCondLst>
                                    <p:cond delay="0"/>
                                  </p:stCondLst>
                                  <p:iterate>
                                    <p:tmAbs val="0"/>
                                  </p:iterate>
                                  <p:childTnLst>
                                    <p:set>
                                      <p:cBhvr>
                                        <p:cTn id="50" fill="hold"/>
                                        <p:tgtEl>
                                          <p:spTgt spid="326"/>
                                        </p:tgtEl>
                                        <p:attrNameLst>
                                          <p:attrName>style.visibility</p:attrName>
                                        </p:attrNameLst>
                                      </p:cBhvr>
                                      <p:to>
                                        <p:strVal val="visible"/>
                                      </p:to>
                                    </p:set>
                                    <p:animEffect transition="in" filter="dissolve">
                                      <p:cBhvr>
                                        <p:cTn id="51" dur="500"/>
                                        <p:tgtEl>
                                          <p:spTgt spid="326"/>
                                        </p:tgtEl>
                                      </p:cBhvr>
                                    </p:animEffect>
                                  </p:childTnLst>
                                </p:cTn>
                              </p:par>
                            </p:childTnLst>
                          </p:cTn>
                        </p:par>
                        <p:par>
                          <p:cTn id="52" fill="hold">
                            <p:stCondLst>
                              <p:cond delay="6000"/>
                            </p:stCondLst>
                            <p:childTnLst>
                              <p:par>
                                <p:cTn id="53" presetID="9" presetClass="entr" fill="hold" grpId="13" nodeType="afterEffect">
                                  <p:stCondLst>
                                    <p:cond delay="0"/>
                                  </p:stCondLst>
                                  <p:iterate>
                                    <p:tmAbs val="0"/>
                                  </p:iterate>
                                  <p:childTnLst>
                                    <p:set>
                                      <p:cBhvr>
                                        <p:cTn id="54" fill="hold"/>
                                        <p:tgtEl>
                                          <p:spTgt spid="327"/>
                                        </p:tgtEl>
                                        <p:attrNameLst>
                                          <p:attrName>style.visibility</p:attrName>
                                        </p:attrNameLst>
                                      </p:cBhvr>
                                      <p:to>
                                        <p:strVal val="visible"/>
                                      </p:to>
                                    </p:set>
                                    <p:animEffect transition="in" filter="dissolve">
                                      <p:cBhvr>
                                        <p:cTn id="55" dur="500"/>
                                        <p:tgtEl>
                                          <p:spTgt spid="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1" animBg="1" advAuto="0"/>
      <p:bldP spid="313" grpId="2" animBg="1" advAuto="0"/>
      <p:bldP spid="314" grpId="3" animBg="1" advAuto="0"/>
      <p:bldP spid="315" grpId="4" animBg="1" advAuto="0"/>
      <p:bldP spid="316" grpId="5" animBg="1" advAuto="0"/>
      <p:bldP spid="317" grpId="6" animBg="1" advAuto="0"/>
      <p:bldP spid="318" grpId="7" animBg="1" advAuto="0"/>
      <p:bldP spid="319" grpId="8" animBg="1" advAuto="0"/>
      <p:bldP spid="320" grpId="11" animBg="1" advAuto="0"/>
      <p:bldP spid="321" grpId="10" animBg="1" advAuto="0"/>
      <p:bldP spid="322" grpId="9" animBg="1" advAuto="0"/>
      <p:bldP spid="326" grpId="12" animBg="1" advAuto="0"/>
      <p:bldP spid="327" grpId="13" animBg="1" advAuto="0"/>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2474</Words>
  <PresentationFormat>On-screen Show (16:9)</PresentationFormat>
  <Paragraphs>381</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Sistemul Minimal de Date (SMD) privind copilul abuzat și neglijat</vt:lpstr>
      <vt:lpstr>Slide 2</vt:lpstr>
      <vt:lpstr>Sumar</vt:lpstr>
      <vt:lpstr>Abordarea multisectorială în România</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Responsibilități diferite ➔interese diferite ➔ date diferite</vt:lpstr>
      <vt:lpstr>SMD-CAN: toate sectoarele relevante &amp; toți operatorii pot contribui cu informatii la aceleași elemente de date  </vt:lpstr>
      <vt:lpstr>SMD-CAN: toate sectoarele relevante &amp; toți operatorii  pot contribui cu informatii la aceeași bază de date  </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Sistemul Minimal de Date (SMD) privind copilul abuzat și neglijat</dc:title>
  <cp:lastModifiedBy>iyplaptop1</cp:lastModifiedBy>
  <cp:revision>1</cp:revision>
  <dcterms:modified xsi:type="dcterms:W3CDTF">2022-02-01T18:04:30Z</dcterms:modified>
</cp:coreProperties>
</file>