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328" r:id="rId3"/>
    <p:sldId id="327" r:id="rId4"/>
    <p:sldId id="318" r:id="rId5"/>
    <p:sldId id="319" r:id="rId6"/>
    <p:sldId id="320" r:id="rId7"/>
    <p:sldId id="321" r:id="rId8"/>
    <p:sldId id="322" r:id="rId9"/>
    <p:sldId id="323" r:id="rId10"/>
    <p:sldId id="324" r:id="rId11"/>
    <p:sldId id="326" r:id="rId12"/>
    <p:sldId id="325" r:id="rId13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0215" autoAdjust="0"/>
    <p:restoredTop sz="89427" autoAdjust="0"/>
  </p:normalViewPr>
  <p:slideViewPr>
    <p:cSldViewPr snapToGrid="0">
      <p:cViewPr varScale="1">
        <p:scale>
          <a:sx n="61" d="100"/>
          <a:sy n="61" d="100"/>
        </p:scale>
        <p:origin x="-1170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C624EB-1C4B-4232-B975-72A2D3EFBEC8}" type="datetimeFigureOut">
              <a:rPr lang="el-GR" smtClean="0"/>
              <a:pPr/>
              <a:t>1/2/2022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E7539B-C323-4049-8909-F9628D885A5E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3638204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E7539B-C323-4049-8909-F9628D885A5E}" type="slidenum">
              <a:rPr lang="el-GR" smtClean="0"/>
              <a:pPr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12916489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process if the child is already known described in data collection protocol p. 19 and pp. 38-45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E7539B-C323-4049-8909-F9628D885A5E}" type="slidenum">
              <a:rPr lang="el-GR" smtClean="0"/>
              <a:pPr/>
              <a:t>12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23669272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During this part of the presentation the sequence of data entering is demonstrated; first an incident will be recorded by using the Temporary ID and then the TEMP ID will be replaced with the Child’s ID.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E7539B-C323-4049-8909-F9628D885A5E}" type="slidenum">
              <a:rPr lang="el-GR" smtClean="0"/>
              <a:pPr/>
              <a:t>3</a:t>
            </a:fld>
            <a:endParaRPr lang="el-G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[Instruction - Trainer goes to the app and present quickly the structure and the Operator’s Panel button]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E7539B-C323-4049-8909-F9628D885A5E}" type="slidenum">
              <a:rPr lang="el-GR" smtClean="0"/>
              <a:pPr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39657128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[Instruction -Trainer explain the role of the right column (see also Step by step Guide for Administrator, p. 8]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 the right side of the screen, system’s operational tools are available (including language selection drop-down menu, Operator’s Panel, Print and Log out buttons). </a:t>
            </a:r>
          </a:p>
          <a:p>
            <a:pPr>
              <a:buFont typeface="Arial" pitchFamily="34" charset="0"/>
              <a:buChar char="•"/>
            </a:pPr>
            <a:r>
              <a:rPr lang="en-US" sz="1200" i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Τhe</a:t>
            </a:r>
            <a:r>
              <a:rPr lang="en-US" sz="12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right column of the screen is actually a list of the MDS data elements that serves in multiple ways: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buFont typeface="Arial" pitchFamily="34" charset="0"/>
              <a:buChar char="•"/>
            </a:pPr>
            <a:r>
              <a:rPr lang="en-US" sz="12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indicates the sequence of data elements to be recorded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buFont typeface="Arial" pitchFamily="34" charset="0"/>
              <a:buChar char="•"/>
            </a:pPr>
            <a:r>
              <a:rPr lang="en-US" sz="12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indicates who records the necessary information, namely you (green boxes) or the system (orange boxes) 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buFont typeface="Arial" pitchFamily="34" charset="0"/>
              <a:buChar char="•"/>
            </a:pPr>
            <a:r>
              <a:rPr lang="en-US" sz="12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provides you with an overview of the information already recorded and with notifications for potential duplications 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buFont typeface="Arial" pitchFamily="34" charset="0"/>
              <a:buChar char="•"/>
            </a:pPr>
            <a:r>
              <a:rPr lang="en-US" sz="12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operates as a navigation menu among the different data elements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Note: 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</a:t>
            </a:r>
            <a:r>
              <a:rPr lang="en-US" sz="12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memo 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explaining the meaning of symbols and colors used in the application is presented. This may be useful especially for new users. To proceed with the recording, a familiarized Operator can skip this screen by pressing the “skip” button.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E7539B-C323-4049-8909-F9628D885A5E}" type="slidenum">
              <a:rPr lang="el-GR" smtClean="0"/>
              <a:pPr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13712731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Trainer proceeds with a demonstration of data recording based on the case “ANDREAS” in the next slide, while trainees observe the process and the description while they are instructed to keep notes for questions/ clarifications.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Note: Alternatively, you can ask from one of the trainees to report a case of which s/he is aware or had worked with (without mention any information of the identity of the involved persons). 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Use the checklists to keep information in order to be sure that you have all necessary data and proceed with recording in the CAN-MDS.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E7539B-C323-4049-8909-F9628D885A5E}" type="slidenum">
              <a:rPr lang="el-GR" smtClean="0"/>
              <a:pPr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17550570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&lt;see slide&gt;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E7539B-C323-4049-8909-F9628D885A5E}" type="slidenum">
              <a:rPr lang="el-GR" smtClean="0"/>
              <a:pPr/>
              <a:t>7</a:t>
            </a:fld>
            <a:endParaRPr lang="el-G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pPr/>
              <a:t>01.02.2022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8-year old boy lives with mother, mother has a live-in boyfriend neighbor is calling your agency/organization neighbor heard mother crying and yelling, the boyfriend swearing and a lot of crashing and thumping noises the night before the mother is your country's national, looks around 30-35, she works at a local farmer's market, setting up stalls they live in your home town there is no phone, ID, date of birth available the child's name is Andreas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Ioannou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pPr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1315249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pPr/>
              <a:t>01.02.2022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Please make notes on any glitches, queries, ambiguities you come across when trying to practice the tasks outlined in this demo.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pPr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7157205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pPr/>
              <a:t>01.02.2022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Necessary documents: 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p.8 of Data Collection Protocol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p. 20 of Data Collection Protocol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p. 21-22-23 of Data Collection Protocol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p.41 of Data Collection Protocol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p.49 of Data Collection Protocol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p.36 of Master Toolkit Guide for Operators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p. 23 of Master Toolkit Guide for Administrators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pPr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625589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1171834-D8E4-4048-9618-347FE0F40CD6}" type="datetimeFigureOut">
              <a:rPr lang="el-GR" smtClean="0"/>
              <a:pPr/>
              <a:t>1/2/2022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1A4E1EE-31C1-4BD3-9FDE-FC3A40BE5FB6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3595249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1171834-D8E4-4048-9618-347FE0F40CD6}" type="datetimeFigureOut">
              <a:rPr lang="el-GR" smtClean="0"/>
              <a:pPr/>
              <a:t>1/2/2022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1A4E1EE-31C1-4BD3-9FDE-FC3A40BE5FB6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4037482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1171834-D8E4-4048-9618-347FE0F40CD6}" type="datetimeFigureOut">
              <a:rPr lang="el-GR" smtClean="0"/>
              <a:pPr/>
              <a:t>1/2/2022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1A4E1EE-31C1-4BD3-9FDE-FC3A40BE5FB6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3303490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190627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61942" indent="-361942">
              <a:buClr>
                <a:schemeClr val="accent1"/>
              </a:buClr>
              <a:buFont typeface="Wingdings 3" panose="05040102010807070707" pitchFamily="18" charset="2"/>
              <a:buChar char="´"/>
              <a:defRPr/>
            </a:lvl1pPr>
            <a:lvl2pPr marL="809605" indent="-352417">
              <a:buClr>
                <a:schemeClr val="accent1">
                  <a:lumMod val="75000"/>
                </a:schemeClr>
              </a:buClr>
              <a:buFont typeface="Wingdings 3" panose="05040102010807070707" pitchFamily="18" charset="2"/>
              <a:buChar char="´"/>
              <a:defRPr/>
            </a:lvl2pPr>
            <a:lvl3pPr marL="1257269" indent="-342891">
              <a:buClr>
                <a:schemeClr val="accent1">
                  <a:lumMod val="50000"/>
                </a:schemeClr>
              </a:buClr>
              <a:buFont typeface="Wingdings 3" panose="05040102010807070707" pitchFamily="18" charset="2"/>
              <a:buChar char="´"/>
              <a:defRPr/>
            </a:lvl3pPr>
            <a:lvl4pPr marL="1704932" indent="-333366">
              <a:buClr>
                <a:schemeClr val="tx2">
                  <a:lumMod val="50000"/>
                </a:schemeClr>
              </a:buClr>
              <a:buFont typeface="Wingdings 3" panose="05040102010807070707" pitchFamily="18" charset="2"/>
              <a:buChar char="´"/>
              <a:defRPr/>
            </a:lvl4pPr>
            <a:lvl5pPr marL="2152597" indent="-323843">
              <a:buClr>
                <a:schemeClr val="tx2">
                  <a:lumMod val="75000"/>
                </a:schemeClr>
              </a:buClr>
              <a:buFont typeface="Wingdings 3" panose="05040102010807070707" pitchFamily="18" charset="2"/>
              <a:buChar char="´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1171834-D8E4-4048-9618-347FE0F40CD6}" type="datetimeFigureOut">
              <a:rPr lang="el-GR" smtClean="0"/>
              <a:pPr/>
              <a:t>1/2/2022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1A4E1EE-31C1-4BD3-9FDE-FC3A40BE5FB6}" type="slidenum">
              <a:rPr lang="el-GR" smtClean="0"/>
              <a:pPr/>
              <a:t>‹#›</a:t>
            </a:fld>
            <a:endParaRPr lang="el-GR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838200" y="1563363"/>
            <a:ext cx="105156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867924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1171834-D8E4-4048-9618-347FE0F40CD6}" type="datetimeFigureOut">
              <a:rPr lang="el-GR" smtClean="0"/>
              <a:pPr/>
              <a:t>1/2/2022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1A4E1EE-31C1-4BD3-9FDE-FC3A40BE5FB6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3239864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1171834-D8E4-4048-9618-347FE0F40CD6}" type="datetimeFigureOut">
              <a:rPr lang="el-GR" smtClean="0"/>
              <a:pPr/>
              <a:t>1/2/2022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1A4E1EE-31C1-4BD3-9FDE-FC3A40BE5FB6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2794042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1171834-D8E4-4048-9618-347FE0F40CD6}" type="datetimeFigureOut">
              <a:rPr lang="el-GR" smtClean="0"/>
              <a:pPr/>
              <a:t>1/2/2022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1A4E1EE-31C1-4BD3-9FDE-FC3A40BE5FB6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1483277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1171834-D8E4-4048-9618-347FE0F40CD6}" type="datetimeFigureOut">
              <a:rPr lang="el-GR" smtClean="0"/>
              <a:pPr/>
              <a:t>1/2/2022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1A4E1EE-31C1-4BD3-9FDE-FC3A40BE5FB6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3249222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1171834-D8E4-4048-9618-347FE0F40CD6}" type="datetimeFigureOut">
              <a:rPr lang="el-GR" smtClean="0"/>
              <a:pPr/>
              <a:t>1/2/2022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1A4E1EE-31C1-4BD3-9FDE-FC3A40BE5FB6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4034045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1171834-D8E4-4048-9618-347FE0F40CD6}" type="datetimeFigureOut">
              <a:rPr lang="el-GR" smtClean="0"/>
              <a:pPr/>
              <a:t>1/2/2022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1A4E1EE-31C1-4BD3-9FDE-FC3A40BE5FB6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4232405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1171834-D8E4-4048-9618-347FE0F40CD6}" type="datetimeFigureOut">
              <a:rPr lang="el-GR" smtClean="0"/>
              <a:pPr/>
              <a:t>1/2/2022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1A4E1EE-31C1-4BD3-9FDE-FC3A40BE5FB6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1136920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964911" y="6311902"/>
            <a:ext cx="2915940" cy="508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Connector 10"/>
          <p:cNvCxnSpPr/>
          <p:nvPr userDrawn="1"/>
        </p:nvCxnSpPr>
        <p:spPr>
          <a:xfrm>
            <a:off x="-11575" y="6303500"/>
            <a:ext cx="1220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3"/>
          <p:cNvSpPr>
            <a:spLocks noChangeArrowheads="1"/>
          </p:cNvSpPr>
          <p:nvPr userDrawn="1"/>
        </p:nvSpPr>
        <p:spPr bwMode="auto">
          <a:xfrm>
            <a:off x="2998327" y="6304776"/>
            <a:ext cx="4104283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r">
              <a:tabLst>
                <a:tab pos="2636773" algn="ctr"/>
                <a:tab pos="5273543" algn="r"/>
              </a:tabLst>
            </a:pPr>
            <a:r>
              <a:rPr lang="en-US" sz="1000" dirty="0">
                <a:solidFill>
                  <a:srgbClr val="595959"/>
                </a:solidFill>
                <a:latin typeface="Agency FB" pitchFamily="34" charset="0"/>
                <a:cs typeface="Times New Roman" pitchFamily="18" charset="0"/>
              </a:rPr>
              <a:t>“Coordinated Response to Child Abuse &amp; Neglect via Minimum Data Set: </a:t>
            </a:r>
            <a:r>
              <a:rPr lang="en-US" sz="1000" i="1" dirty="0">
                <a:solidFill>
                  <a:srgbClr val="595959"/>
                </a:solidFill>
                <a:latin typeface="Agency FB" pitchFamily="34" charset="0"/>
                <a:cs typeface="Times New Roman" pitchFamily="18" charset="0"/>
              </a:rPr>
              <a:t>from planning to practice</a:t>
            </a:r>
            <a:r>
              <a:rPr lang="en-US" sz="1000" dirty="0">
                <a:solidFill>
                  <a:srgbClr val="595959"/>
                </a:solidFill>
                <a:latin typeface="Agency FB" pitchFamily="34" charset="0"/>
                <a:cs typeface="Times New Roman" pitchFamily="18" charset="0"/>
              </a:rPr>
              <a:t>” [GA</a:t>
            </a:r>
            <a:r>
              <a:rPr lang="en-US" sz="1000" baseline="0" dirty="0">
                <a:solidFill>
                  <a:srgbClr val="595959"/>
                </a:solidFill>
                <a:latin typeface="Agency FB" pitchFamily="34" charset="0"/>
                <a:cs typeface="Times New Roman" pitchFamily="18" charset="0"/>
              </a:rPr>
              <a:t> </a:t>
            </a:r>
            <a:r>
              <a:rPr lang="en-US" sz="1000" baseline="0" dirty="0" err="1">
                <a:solidFill>
                  <a:srgbClr val="595959"/>
                </a:solidFill>
                <a:latin typeface="Agency FB" pitchFamily="34" charset="0"/>
                <a:cs typeface="Times New Roman" pitchFamily="18" charset="0"/>
              </a:rPr>
              <a:t>Nr</a:t>
            </a:r>
            <a:r>
              <a:rPr lang="en-US" sz="1000" dirty="0">
                <a:solidFill>
                  <a:srgbClr val="595959"/>
                </a:solidFill>
                <a:latin typeface="Agency FB" pitchFamily="34" charset="0"/>
                <a:cs typeface="Times New Roman" pitchFamily="18" charset="0"/>
              </a:rPr>
              <a:t>: 810508 — CAN-MDS II — Funded by EU REC Programme 2014-2020]1</a:t>
            </a:r>
          </a:p>
          <a:p>
            <a:pPr algn="ctr">
              <a:tabLst>
                <a:tab pos="2636773" algn="ctr"/>
                <a:tab pos="5273543" algn="r"/>
              </a:tabLst>
            </a:pPr>
            <a:r>
              <a:rPr lang="en-US" sz="1000" b="1" dirty="0">
                <a:solidFill>
                  <a:schemeClr val="accent1"/>
                </a:solidFill>
                <a:latin typeface="Agency FB" pitchFamily="34" charset="0"/>
                <a:cs typeface="Times New Roman" pitchFamily="18" charset="0"/>
              </a:rPr>
              <a:t>CAN-MDS Operators Seminar</a:t>
            </a:r>
            <a:endParaRPr lang="en-US" sz="1400" b="1" dirty="0">
              <a:solidFill>
                <a:schemeClr val="accent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1769420" y="6464922"/>
            <a:ext cx="471335" cy="312397"/>
          </a:xfrm>
          <a:prstGeom prst="rect">
            <a:avLst/>
          </a:prstGeom>
        </p:spPr>
      </p:pic>
      <p:sp>
        <p:nvSpPr>
          <p:cNvPr id="15" name="Rectangle 14"/>
          <p:cNvSpPr/>
          <p:nvPr userDrawn="1"/>
        </p:nvSpPr>
        <p:spPr>
          <a:xfrm>
            <a:off x="177800" y="6362700"/>
            <a:ext cx="1511300" cy="4064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Your logo</a:t>
            </a:r>
            <a:endParaRPr lang="el-G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5635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Segoe UI Black" panose="020B0A02040204020203" pitchFamily="34" charset="0"/>
          <a:ea typeface="Segoe UI Black" panose="020B0A02040204020203" pitchFamily="34" charset="0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Segoe UI Light" panose="020B0502040204020203" pitchFamily="34" charset="0"/>
          <a:ea typeface="+mn-ea"/>
          <a:cs typeface="Segoe UI Light" panose="020B0502040204020203" pitchFamily="34" charset="0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egoe UI Light" panose="020B0502040204020203" pitchFamily="34" charset="0"/>
          <a:ea typeface="+mn-ea"/>
          <a:cs typeface="Segoe UI Light" panose="020B0502040204020203" pitchFamily="34" charset="0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Segoe UI Light" panose="020B0502040204020203" pitchFamily="34" charset="0"/>
          <a:ea typeface="+mn-ea"/>
          <a:cs typeface="Segoe UI Light" panose="020B0502040204020203" pitchFamily="34" charset="0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 Light" panose="020B0502040204020203" pitchFamily="34" charset="0"/>
          <a:ea typeface="+mn-ea"/>
          <a:cs typeface="Segoe UI Light" panose="020B0502040204020203" pitchFamily="34" charset="0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 Light" panose="020B0502040204020203" pitchFamily="34" charset="0"/>
          <a:ea typeface="+mn-ea"/>
          <a:cs typeface="Segoe UI Light" panose="020B0502040204020203" pitchFamily="34" charset="0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o-RO" sz="4000" b="1" dirty="0">
                <a:latin typeface="Segoe UI Light" pitchFamily="34" charset="0"/>
                <a:cs typeface="Segoe UI Light" pitchFamily="34" charset="0"/>
              </a:rPr>
              <a:t>Demonstrația sistemului CAN-SMD</a:t>
            </a:r>
            <a:endParaRPr lang="el-GR" sz="4000" b="1" dirty="0">
              <a:latin typeface="Segoe UI Light" pitchFamily="34" charset="0"/>
              <a:cs typeface="Segoe UI Light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5266" y="3602038"/>
            <a:ext cx="10316901" cy="1655762"/>
          </a:xfrm>
        </p:spPr>
        <p:txBody>
          <a:bodyPr>
            <a:noAutofit/>
          </a:bodyPr>
          <a:lstStyle/>
          <a:p>
            <a:r>
              <a:rPr lang="ro-RO" dirty="0">
                <a:solidFill>
                  <a:schemeClr val="bg1">
                    <a:lumMod val="50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+mj-cs"/>
              </a:rPr>
              <a:t>Pregătirea raportării</a:t>
            </a:r>
            <a:endParaRPr lang="en-US" dirty="0">
              <a:solidFill>
                <a:schemeClr val="bg1">
                  <a:lumMod val="50000"/>
                </a:schemeClr>
              </a:solidFill>
              <a:latin typeface="Segoe UI Black" panose="020B0A02040204020203" pitchFamily="34" charset="0"/>
              <a:ea typeface="Segoe UI Black" panose="020B0A02040204020203" pitchFamily="34" charset="0"/>
              <a:cs typeface="+mj-cs"/>
            </a:endParaRPr>
          </a:p>
        </p:txBody>
      </p:sp>
      <p:pic>
        <p:nvPicPr>
          <p:cNvPr id="5" name="Picture 1" descr="siglaFONPCRO">
            <a:extLst>
              <a:ext uri="{FF2B5EF4-FFF2-40B4-BE49-F238E27FC236}">
                <a16:creationId xmlns:a16="http://schemas.microsoft.com/office/drawing/2014/main" xmlns="" id="{351D679F-9CDB-402E-B1B6-3285BEF598D2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7510" y="6205632"/>
            <a:ext cx="1382209" cy="5903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9500401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0"/>
            <a:ext cx="5209310" cy="626571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095999" y="0"/>
            <a:ext cx="4939145" cy="6858000"/>
          </a:xfrm>
          <a:prstGeom prst="rect">
            <a:avLst/>
          </a:prstGeom>
        </p:spPr>
        <p:txBody>
          <a:bodyPr wrap="square" lIns="178594" tIns="178594" rIns="178594" bIns="178594" anchor="ctr">
            <a:normAutofit/>
          </a:bodyPr>
          <a:lstStyle/>
          <a:p>
            <a:pPr algn="ctr"/>
            <a:r>
              <a:rPr lang="ro-RO" sz="3937" dirty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</a:rPr>
              <a:t>Testează</a:t>
            </a:r>
            <a:r>
              <a:rPr lang="en-US" sz="3937" dirty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</a:rPr>
              <a:t>:</a:t>
            </a:r>
            <a:r>
              <a:rPr lang="ro-RO" sz="3937" dirty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</a:rPr>
              <a:t> este clar cum se procedează cu pseudonimul copilului, CNP-ul temporar, cu înregistrarea celor două în sistemul CAN-SMD? </a:t>
            </a:r>
            <a:r>
              <a:rPr lang="en-US" sz="3937" dirty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</a:rPr>
              <a:t>
</a:t>
            </a:r>
          </a:p>
        </p:txBody>
      </p:sp>
      <p:pic>
        <p:nvPicPr>
          <p:cNvPr id="5" name="Picture 1" descr="siglaFONPCRO">
            <a:extLst>
              <a:ext uri="{FF2B5EF4-FFF2-40B4-BE49-F238E27FC236}">
                <a16:creationId xmlns:a16="http://schemas.microsoft.com/office/drawing/2014/main" xmlns="" id="{90D1BD6D-D415-4F02-8ABA-BF9C68EC16F8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7510" y="6205632"/>
            <a:ext cx="1382209" cy="5903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845323690"/>
      </p:ext>
    </p:extLst>
  </p:cSld>
  <p:clrMapOvr>
    <a:masterClrMapping/>
  </p:clrMapOvr>
  <p:transition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885950"/>
            <a:ext cx="9144000" cy="30861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24000" y="1885950"/>
            <a:ext cx="9144000" cy="3086100"/>
          </a:xfrm>
          <a:prstGeom prst="rect">
            <a:avLst/>
          </a:prstGeom>
        </p:spPr>
        <p:txBody>
          <a:bodyPr wrap="square" lIns="178594" tIns="178594" rIns="178594" bIns="178594" anchor="ctr">
            <a:normAutofit lnSpcReduction="10000"/>
          </a:bodyPr>
          <a:lstStyle/>
          <a:p>
            <a:pPr algn="ctr"/>
            <a:r>
              <a:rPr lang="ro-RO" sz="4781" dirty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Înlocuiește CNP/ID TEMP cu ID-ul copilului „ANDREAS” și analizează rapoartele din panelul operatorului.</a:t>
            </a:r>
            <a:endParaRPr lang="en-US" sz="4781" dirty="0">
              <a:solidFill>
                <a:srgbClr val="FFFFFF"/>
              </a:solidFill>
              <a:effectLst>
                <a:outerShdw blurRad="25000" dist="50000" dir="2700000">
                  <a:srgbClr val="000000">
                    <a:alpha val="90000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0" y="6768703"/>
            <a:ext cx="9144000" cy="85725"/>
          </a:xfrm>
          <a:prstGeom prst="rect">
            <a:avLst/>
          </a:prstGeom>
        </p:spPr>
        <p:txBody>
          <a:bodyPr wrap="none" lIns="178594" tIns="0" rIns="178594" bIns="0" anchor="t"/>
          <a:lstStyle/>
          <a:p>
            <a:pPr algn="l"/>
            <a:r>
              <a:rPr lang="en-US" sz="562" b="1">
                <a:solidFill>
                  <a:srgbClr val="FFFFFF"/>
                </a:solidFill>
                <a:latin typeface="Calibri"/>
              </a:rPr>
              <a:t>cc: PictureWendy - https://www.flickr.com/photos/45756179@N03</a:t>
            </a:r>
          </a:p>
        </p:txBody>
      </p:sp>
      <p:pic>
        <p:nvPicPr>
          <p:cNvPr id="6" name="Picture 1" descr="siglaFONPCRO">
            <a:extLst>
              <a:ext uri="{FF2B5EF4-FFF2-40B4-BE49-F238E27FC236}">
                <a16:creationId xmlns:a16="http://schemas.microsoft.com/office/drawing/2014/main" xmlns="" id="{67EF6396-B921-4B17-B731-370E097EE172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7510" y="6205632"/>
            <a:ext cx="1382209" cy="5903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770083686"/>
      </p:ext>
    </p:extLst>
  </p:cSld>
  <p:clrMapOvr>
    <a:masterClrMapping/>
  </p:clrMapOvr>
  <p:transition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87929" y="1885950"/>
            <a:ext cx="9280071" cy="30861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178594" tIns="178594" rIns="178594" bIns="178594" anchor="ctr">
            <a:normAutofit lnSpcReduction="10000"/>
          </a:bodyPr>
          <a:lstStyle/>
          <a:p>
            <a:pPr algn="ctr"/>
            <a:r>
              <a:rPr lang="ro-RO" sz="4781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Continuă </a:t>
            </a:r>
            <a:r>
              <a:rPr lang="ro-RO" sz="478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cu o nouă înregistrare folosind ID-ul copilului „ANDREAS” pentru a demonstra cazul unui „copil cunoscut”</a:t>
            </a:r>
            <a:endParaRPr lang="en-US" sz="4781" dirty="0">
              <a:solidFill>
                <a:schemeClr val="tx1">
                  <a:lumMod val="75000"/>
                  <a:lumOff val="2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3" name="Picture 1" descr="siglaFONPCRO">
            <a:extLst>
              <a:ext uri="{FF2B5EF4-FFF2-40B4-BE49-F238E27FC236}">
                <a16:creationId xmlns:a16="http://schemas.microsoft.com/office/drawing/2014/main" xmlns="" id="{74EABCA5-E34B-412F-97E6-DAC36187CC26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7510" y="6205632"/>
            <a:ext cx="1382209" cy="5903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246280" cy="400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17" tIns="60958" rIns="121917" bIns="60958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2049" name="Imag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531" y="2815333"/>
            <a:ext cx="1371600" cy="9017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382395" y="2777710"/>
            <a:ext cx="6842064" cy="1277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1917" tIns="60958" rIns="121917" bIns="60958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l-GR" sz="15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This publication was funded by the European Union</a:t>
            </a:r>
            <a:r>
              <a:rPr lang="en-GB" altLang="el-GR" sz="15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lang="en-GB" altLang="el-GR" sz="15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 Rights, Equality and Citizenship Programme (REC 2014-2020). The content of this publication represents only the views of the authors and is their sole responsibility. </a:t>
            </a:r>
            <a:r>
              <a:rPr lang="en-GB" altLang="el-GR" sz="15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European Commission does not accept any responsibility for use that may be made of the information it contains.</a:t>
            </a:r>
            <a:endParaRPr lang="en-GB" altLang="el-GR" sz="2400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38370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important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Începerea înregistrării</a:t>
            </a:r>
            <a:endParaRPr lang="en-US" dirty="0"/>
          </a:p>
          <a:p>
            <a:r>
              <a:rPr lang="ro-RO" dirty="0"/>
              <a:t>Introducerea datelor secvențial în CAN-SMD</a:t>
            </a:r>
            <a:endParaRPr lang="en-US" dirty="0"/>
          </a:p>
          <a:p>
            <a:r>
              <a:rPr lang="ro-RO" dirty="0"/>
              <a:t>Practică exercițiul:</a:t>
            </a:r>
            <a:endParaRPr lang="en-US" dirty="0"/>
          </a:p>
          <a:p>
            <a:pPr lvl="1"/>
            <a:r>
              <a:rPr lang="ro-RO" sz="2800" dirty="0"/>
              <a:t>Folosind CNP/ID temporar</a:t>
            </a:r>
            <a:endParaRPr lang="en-US" sz="2800" dirty="0"/>
          </a:p>
          <a:p>
            <a:pPr lvl="1"/>
            <a:r>
              <a:rPr lang="ro-RO" sz="2800" dirty="0"/>
              <a:t>Înlocuind CNP/ID temporar cu CNP/ID-ul copilului</a:t>
            </a:r>
            <a:endParaRPr lang="en-US" sz="2800" dirty="0"/>
          </a:p>
          <a:p>
            <a:endParaRPr lang="en-US" dirty="0"/>
          </a:p>
        </p:txBody>
      </p:sp>
      <p:pic>
        <p:nvPicPr>
          <p:cNvPr id="4" name="Picture 1" descr="siglaFONPCRO">
            <a:extLst>
              <a:ext uri="{FF2B5EF4-FFF2-40B4-BE49-F238E27FC236}">
                <a16:creationId xmlns:a16="http://schemas.microsoft.com/office/drawing/2014/main" xmlns="" id="{8D1F40C3-E0BA-49AC-B6F1-B8136607ED7E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7510" y="6205632"/>
            <a:ext cx="1382209" cy="5903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8373" y="590301"/>
            <a:ext cx="11450782" cy="1092994"/>
          </a:xfrm>
          <a:prstGeom prst="rect">
            <a:avLst/>
          </a:prstGeom>
          <a:noFill/>
        </p:spPr>
        <p:txBody>
          <a:bodyPr wrap="none" lIns="178594" tIns="0" rIns="178594" bIns="0" anchor="t"/>
          <a:lstStyle/>
          <a:p>
            <a:r>
              <a:rPr lang="en-US" sz="3200" dirty="0">
                <a:latin typeface="Segoe UI Black" panose="020B0A02040204020203" pitchFamily="34" charset="0"/>
                <a:ea typeface="Segoe UI Black" panose="020B0A02040204020203" pitchFamily="34" charset="0"/>
                <a:cs typeface="+mj-cs"/>
              </a:rPr>
              <a:t>#</a:t>
            </a:r>
            <a:r>
              <a:rPr lang="ro-RO" sz="3200" dirty="0">
                <a:latin typeface="Segoe UI Black" panose="020B0A02040204020203" pitchFamily="34" charset="0"/>
                <a:ea typeface="Segoe UI Black" panose="020B0A02040204020203" pitchFamily="34" charset="0"/>
                <a:cs typeface="+mj-cs"/>
              </a:rPr>
              <a:t>Începe înregistrarea</a:t>
            </a:r>
            <a:endParaRPr lang="en-US" sz="3200" dirty="0">
              <a:latin typeface="Segoe UI Black" panose="020B0A02040204020203" pitchFamily="34" charset="0"/>
              <a:ea typeface="Segoe UI Black" panose="020B0A02040204020203" pitchFamily="34" charset="0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9052" y="1600201"/>
            <a:ext cx="11404239" cy="4588074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 indent="-535762">
              <a:lnSpc>
                <a:spcPct val="115200"/>
              </a:lnSpc>
              <a:buAutoNum type="arabicPeriod"/>
            </a:pPr>
            <a:r>
              <a:rPr lang="ro-RO" sz="2400" dirty="0">
                <a:solidFill>
                  <a:schemeClr val="bg1">
                    <a:lumMod val="50000"/>
                  </a:schemeClr>
                </a:solidFill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Notează în formular datele cazului pe măsură ce le afli; </a:t>
            </a:r>
            <a:endParaRPr lang="en-US" sz="2400" dirty="0">
              <a:solidFill>
                <a:schemeClr val="bg1">
                  <a:lumMod val="50000"/>
                </a:schemeClr>
              </a:solidFill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  <a:p>
            <a:pPr indent="-535762">
              <a:lnSpc>
                <a:spcPct val="115200"/>
              </a:lnSpc>
              <a:buAutoNum type="arabicPeriod"/>
            </a:pPr>
            <a:endParaRPr lang="en-US" sz="2400" dirty="0">
              <a:solidFill>
                <a:schemeClr val="bg1">
                  <a:lumMod val="50000"/>
                </a:schemeClr>
              </a:solidFill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  <a:p>
            <a:pPr indent="-535762">
              <a:lnSpc>
                <a:spcPct val="115200"/>
              </a:lnSpc>
              <a:buAutoNum type="arabicPeriod"/>
            </a:pPr>
            <a:r>
              <a:rPr lang="ro-RO" sz="2400" dirty="0">
                <a:solidFill>
                  <a:schemeClr val="bg1">
                    <a:lumMod val="50000"/>
                  </a:schemeClr>
                </a:solidFill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Intră în sistemul CAN-SMD prin pagina Operatorului</a:t>
            </a:r>
            <a:endParaRPr lang="en-US" sz="2400" dirty="0">
              <a:solidFill>
                <a:schemeClr val="bg1">
                  <a:lumMod val="50000"/>
                </a:schemeClr>
              </a:solidFill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27441" t="6364" r="30111" b="48486"/>
          <a:stretch/>
        </p:blipFill>
        <p:spPr>
          <a:xfrm>
            <a:off x="1007915" y="3185300"/>
            <a:ext cx="3711294" cy="237331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478" t="8636" r="52" b="17122"/>
          <a:stretch/>
        </p:blipFill>
        <p:spPr>
          <a:xfrm>
            <a:off x="5055176" y="3185300"/>
            <a:ext cx="6728115" cy="30190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1" descr="siglaFONPCRO">
            <a:extLst>
              <a:ext uri="{FF2B5EF4-FFF2-40B4-BE49-F238E27FC236}">
                <a16:creationId xmlns:a16="http://schemas.microsoft.com/office/drawing/2014/main" xmlns="" id="{3B8881B2-9EB6-4791-B117-0D0C623272B4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7510" y="6205632"/>
            <a:ext cx="1382209" cy="5903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637102261"/>
      </p:ext>
    </p:extLst>
  </p:cSld>
  <p:clrMapOvr>
    <a:masterClrMapping/>
  </p:clrMapOvr>
  <p:transition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0610" y="689696"/>
            <a:ext cx="9144000" cy="439341"/>
          </a:xfrm>
          <a:prstGeom prst="rect">
            <a:avLst/>
          </a:prstGeom>
        </p:spPr>
        <p:txBody>
          <a:bodyPr wrap="none" lIns="178594" tIns="0" rIns="178594" bIns="0" anchor="t"/>
          <a:lstStyle/>
          <a:p>
            <a:r>
              <a:rPr lang="ro-RO" sz="3200" dirty="0">
                <a:latin typeface="Segoe UI Black" panose="020B0A02040204020203" pitchFamily="34" charset="0"/>
                <a:ea typeface="Segoe UI Black" panose="020B0A02040204020203" pitchFamily="34" charset="0"/>
                <a:cs typeface="+mj-cs"/>
              </a:rPr>
              <a:t>Introducerea datelor secvențial în sistemul CAN-SMD</a:t>
            </a:r>
            <a:endParaRPr lang="en-US" sz="3200" dirty="0">
              <a:latin typeface="Segoe UI Black" panose="020B0A02040204020203" pitchFamily="34" charset="0"/>
              <a:ea typeface="Segoe UI Black" panose="020B0A02040204020203" pitchFamily="34" charset="0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0610" y="1974601"/>
            <a:ext cx="8786813" cy="3506510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marL="342900" indent="-342900" algn="l">
              <a:lnSpc>
                <a:spcPct val="115200"/>
              </a:lnSpc>
              <a:buFont typeface="Wingdings 3" panose="05040102010807070707" pitchFamily="18" charset="2"/>
              <a:buChar char="´"/>
            </a:pPr>
            <a:r>
              <a:rPr lang="ro-RO" sz="2800" dirty="0">
                <a:solidFill>
                  <a:schemeClr val="bg1">
                    <a:lumMod val="50000"/>
                  </a:schemeClr>
                </a:solidFill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Asigurați-vă că datele sunt salvate pe măsură ce completați câmpurile din sistem;</a:t>
            </a:r>
            <a:endParaRPr lang="en-US" sz="2800" dirty="0">
              <a:solidFill>
                <a:schemeClr val="bg1">
                  <a:lumMod val="50000"/>
                </a:schemeClr>
              </a:solidFill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  <a:p>
            <a:pPr marL="535762" indent="-535762">
              <a:lnSpc>
                <a:spcPct val="115200"/>
              </a:lnSpc>
              <a:buFont typeface="Wingdings 3" panose="05040102010807070707" pitchFamily="18" charset="2"/>
              <a:buChar char="´"/>
            </a:pPr>
            <a:r>
              <a:rPr lang="ro-RO" sz="2800" dirty="0">
                <a:solidFill>
                  <a:schemeClr val="bg1">
                    <a:lumMod val="50000"/>
                  </a:schemeClr>
                </a:solidFill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Urmărește mesajele de la Administratorul Național (pentru CNP-ul copilului)</a:t>
            </a:r>
            <a:endParaRPr lang="en-US" sz="2800" dirty="0">
              <a:solidFill>
                <a:schemeClr val="bg1">
                  <a:lumMod val="50000"/>
                </a:schemeClr>
              </a:solidFill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0" y="6768703"/>
            <a:ext cx="9144000" cy="85725"/>
          </a:xfrm>
          <a:prstGeom prst="rect">
            <a:avLst/>
          </a:prstGeom>
        </p:spPr>
        <p:txBody>
          <a:bodyPr wrap="none" lIns="178594" tIns="0" rIns="178594" bIns="0" anchor="t"/>
          <a:lstStyle/>
          <a:p>
            <a:pPr algn="l"/>
            <a:r>
              <a:rPr lang="en-US" sz="562" b="1">
                <a:solidFill>
                  <a:srgbClr val="FFFFFF"/>
                </a:solidFill>
                <a:latin typeface="Calibri"/>
              </a:rPr>
              <a:t>cc: marfis75 - https://www.flickr.com/photos/45409431@N00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79635" t="23333" b="19546"/>
          <a:stretch/>
        </p:blipFill>
        <p:spPr>
          <a:xfrm>
            <a:off x="9382991" y="1974601"/>
            <a:ext cx="2323174" cy="39173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1" descr="siglaFONPCRO">
            <a:extLst>
              <a:ext uri="{FF2B5EF4-FFF2-40B4-BE49-F238E27FC236}">
                <a16:creationId xmlns:a16="http://schemas.microsoft.com/office/drawing/2014/main" xmlns="" id="{BF490B99-4764-4591-8E84-07CDE09B1F95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7510" y="6205632"/>
            <a:ext cx="1382209" cy="5903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903640069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2400300"/>
            <a:ext cx="4572000" cy="2057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24000" y="2400300"/>
            <a:ext cx="4572000" cy="2057400"/>
          </a:xfrm>
          <a:prstGeom prst="rect">
            <a:avLst/>
          </a:prstGeom>
        </p:spPr>
        <p:txBody>
          <a:bodyPr wrap="square" lIns="178594" tIns="178594" rIns="178594" bIns="178594" anchor="ctr">
            <a:normAutofit/>
          </a:bodyPr>
          <a:lstStyle/>
          <a:p>
            <a:pPr algn="ctr"/>
            <a:r>
              <a:rPr lang="ro-RO" sz="5625" dirty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Exercițiu</a:t>
            </a:r>
            <a:endParaRPr lang="en-US" sz="5625" dirty="0">
              <a:solidFill>
                <a:srgbClr val="FFFFFF"/>
              </a:solidFill>
              <a:effectLst>
                <a:outerShdw blurRad="25000" dist="50000" dir="2700000">
                  <a:srgbClr val="000000">
                    <a:alpha val="90000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0" y="6768703"/>
            <a:ext cx="9144000" cy="85725"/>
          </a:xfrm>
          <a:prstGeom prst="rect">
            <a:avLst/>
          </a:prstGeom>
        </p:spPr>
        <p:txBody>
          <a:bodyPr wrap="none" lIns="178594" tIns="0" rIns="178594" bIns="0" anchor="t"/>
          <a:lstStyle/>
          <a:p>
            <a:pPr algn="l"/>
            <a:r>
              <a:rPr lang="en-US" sz="562" b="1">
                <a:solidFill>
                  <a:srgbClr val="FFFFFF"/>
                </a:solidFill>
                <a:latin typeface="Calibri"/>
              </a:rPr>
              <a:t>cc: PictureWendy - https://www.flickr.com/photos/45756179@N03</a:t>
            </a:r>
          </a:p>
        </p:txBody>
      </p:sp>
      <p:pic>
        <p:nvPicPr>
          <p:cNvPr id="6" name="Picture 1" descr="siglaFONPCRO">
            <a:extLst>
              <a:ext uri="{FF2B5EF4-FFF2-40B4-BE49-F238E27FC236}">
                <a16:creationId xmlns:a16="http://schemas.microsoft.com/office/drawing/2014/main" xmlns="" id="{41F1AADD-ED63-4C64-A322-17560E12410B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7510" y="6205632"/>
            <a:ext cx="1382209" cy="5903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547803880"/>
      </p:ext>
    </p:extLst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1885950"/>
            <a:ext cx="9144000" cy="30861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24000" y="1885950"/>
            <a:ext cx="9144000" cy="3086100"/>
          </a:xfrm>
          <a:prstGeom prst="rect">
            <a:avLst/>
          </a:prstGeom>
        </p:spPr>
        <p:txBody>
          <a:bodyPr wrap="square" lIns="178594" tIns="178594" rIns="178594" bIns="178594" anchor="ctr">
            <a:normAutofit lnSpcReduction="10000"/>
          </a:bodyPr>
          <a:lstStyle/>
          <a:p>
            <a:pPr algn="ctr"/>
            <a:r>
              <a:rPr lang="ro-RO" sz="4781" dirty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Folosește următoarele date ca și cum ai descrie un caz real și introdu-le în sistem folosind un CNP temporar</a:t>
            </a:r>
            <a:endParaRPr lang="en-US" sz="4781" dirty="0">
              <a:solidFill>
                <a:srgbClr val="FFFFFF"/>
              </a:solidFill>
              <a:effectLst>
                <a:outerShdw blurRad="25000" dist="50000" dir="2700000">
                  <a:srgbClr val="000000">
                    <a:alpha val="90000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0" y="6768703"/>
            <a:ext cx="9144000" cy="85725"/>
          </a:xfrm>
          <a:prstGeom prst="rect">
            <a:avLst/>
          </a:prstGeom>
        </p:spPr>
        <p:txBody>
          <a:bodyPr wrap="none" lIns="178594" tIns="0" rIns="178594" bIns="0" anchor="t"/>
          <a:lstStyle/>
          <a:p>
            <a:pPr algn="l"/>
            <a:r>
              <a:rPr lang="en-US" sz="562" b="1">
                <a:solidFill>
                  <a:srgbClr val="FFFFFF"/>
                </a:solidFill>
                <a:latin typeface="Calibri"/>
              </a:rPr>
              <a:t>cc: PictureWendy - https://www.flickr.com/photos/45756179@N03</a:t>
            </a:r>
          </a:p>
        </p:txBody>
      </p:sp>
      <p:pic>
        <p:nvPicPr>
          <p:cNvPr id="6" name="Picture 1" descr="siglaFONPCRO">
            <a:extLst>
              <a:ext uri="{FF2B5EF4-FFF2-40B4-BE49-F238E27FC236}">
                <a16:creationId xmlns:a16="http://schemas.microsoft.com/office/drawing/2014/main" xmlns="" id="{D48ECD69-1748-40D4-8961-D71FAE984BD5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7510" y="6205632"/>
            <a:ext cx="1382209" cy="5903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770083686"/>
      </p:ext>
    </p:extLst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9155" y="357188"/>
            <a:ext cx="10158845" cy="834798"/>
          </a:xfrm>
          <a:prstGeom prst="rect">
            <a:avLst/>
          </a:prstGeom>
        </p:spPr>
        <p:txBody>
          <a:bodyPr wrap="none" lIns="178594" tIns="0" rIns="178594" bIns="0" anchor="t"/>
          <a:lstStyle/>
          <a:p>
            <a:r>
              <a:rPr lang="en-US" sz="3200" dirty="0">
                <a:latin typeface="Segoe UI Black" panose="020B0A02040204020203" pitchFamily="34" charset="0"/>
                <a:ea typeface="Segoe UI Black" panose="020B0A02040204020203" pitchFamily="34" charset="0"/>
                <a:cs typeface="+mj-cs"/>
              </a:rPr>
              <a:t>case: ANDREAS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8797" y="1184564"/>
            <a:ext cx="11120193" cy="4908983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marL="535762" indent="-535762">
              <a:buFont typeface="Wingdings 3" panose="05040102010807070707" pitchFamily="18" charset="2"/>
              <a:buChar char="´"/>
            </a:pPr>
            <a:r>
              <a:rPr lang="ro-RO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Băiat de 8 ani</a:t>
            </a:r>
            <a:endParaRPr lang="en-US" sz="2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535762" indent="-535762">
              <a:buFont typeface="Wingdings 3" panose="05040102010807070707" pitchFamily="18" charset="2"/>
              <a:buChar char="´"/>
            </a:pPr>
            <a:r>
              <a:rPr lang="ro-RO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Locuiește cu mama și prietenul ei</a:t>
            </a:r>
          </a:p>
          <a:p>
            <a:pPr marL="535762" indent="-535762">
              <a:buFont typeface="Wingdings 3" panose="05040102010807070707" pitchFamily="18" charset="2"/>
              <a:buChar char="´"/>
            </a:pPr>
            <a:r>
              <a:rPr lang="ro-RO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Vecinul cheamă organizația/agenția</a:t>
            </a:r>
            <a:endParaRPr lang="en-US" sz="2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535762" indent="-535762">
              <a:buFont typeface="Wingdings 3" panose="05040102010807070707" pitchFamily="18" charset="2"/>
              <a:buChar char="´"/>
            </a:pPr>
            <a:r>
              <a:rPr lang="ro-RO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vecinul a auzit-o cu o noapte înainte pe mama plângând și țipând, o grămadă de zgomote și bufnituri, cât și pe prieten țipând</a:t>
            </a:r>
            <a:endParaRPr lang="en-US" sz="2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535762" indent="-535762">
              <a:buFont typeface="Wingdings 3" panose="05040102010807070707" pitchFamily="18" charset="2"/>
              <a:buChar char="´"/>
            </a:pPr>
            <a:r>
              <a:rPr lang="ro-RO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Mama este de naționalitate română, are în jur de 30-35 ani, lucrează la piața unui fermier local, aranjând marfa</a:t>
            </a:r>
            <a:endParaRPr lang="en-US" sz="2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535762" indent="-535762">
              <a:buFont typeface="Wingdings 3" panose="05040102010807070707" pitchFamily="18" charset="2"/>
              <a:buChar char="´"/>
            </a:pPr>
            <a:r>
              <a:rPr lang="ro-RO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Ei locuiesc în orașul tău</a:t>
            </a:r>
            <a:endParaRPr lang="en-US" sz="2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535762" indent="-535762">
              <a:buFont typeface="Wingdings 3" panose="05040102010807070707" pitchFamily="18" charset="2"/>
              <a:buChar char="´"/>
            </a:pPr>
            <a:r>
              <a:rPr lang="en-U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there is no phone, ID, date of birth available</a:t>
            </a:r>
            <a:r>
              <a:rPr lang="ro-RO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 Nu există număr de telefon, CNP, dată de naștere disponibile</a:t>
            </a:r>
            <a:endParaRPr lang="en-US" sz="2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535762" indent="-535762">
              <a:buFont typeface="Wingdings 3" panose="05040102010807070707" pitchFamily="18" charset="2"/>
              <a:buChar char="´"/>
            </a:pPr>
            <a:r>
              <a:rPr lang="ro-RO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Numele copilului este </a:t>
            </a:r>
            <a:r>
              <a:rPr lang="en-U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Andreas </a:t>
            </a:r>
            <a:r>
              <a:rPr lang="en-US" sz="28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Ioannou</a:t>
            </a:r>
            <a:endParaRPr lang="en-US" sz="2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0" y="6768703"/>
            <a:ext cx="9144000" cy="85725"/>
          </a:xfrm>
          <a:prstGeom prst="rect">
            <a:avLst/>
          </a:prstGeom>
        </p:spPr>
        <p:txBody>
          <a:bodyPr wrap="none" lIns="178594" tIns="0" rIns="178594" bIns="0" anchor="t"/>
          <a:lstStyle/>
          <a:p>
            <a:pPr algn="l"/>
            <a:r>
              <a:rPr lang="en-US" sz="562" b="1">
                <a:solidFill>
                  <a:srgbClr val="FFFFFF"/>
                </a:solidFill>
                <a:latin typeface="Calibri"/>
              </a:rPr>
              <a:t>cc: Leo Reynolds - https://www.flickr.com/photos/49968232@N00</a:t>
            </a:r>
          </a:p>
        </p:txBody>
      </p:sp>
      <p:pic>
        <p:nvPicPr>
          <p:cNvPr id="7" name="Picture 1" descr="siglaFONPCRO">
            <a:extLst>
              <a:ext uri="{FF2B5EF4-FFF2-40B4-BE49-F238E27FC236}">
                <a16:creationId xmlns:a16="http://schemas.microsoft.com/office/drawing/2014/main" xmlns="" id="{71B04B69-9D72-4217-A9E0-F289CE6862ED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7510" y="6205632"/>
            <a:ext cx="1382209" cy="5903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958209615"/>
      </p:ext>
    </p:extLst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0"/>
            <a:ext cx="4572000" cy="625532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24000" y="0"/>
            <a:ext cx="4572000" cy="6858000"/>
          </a:xfrm>
          <a:prstGeom prst="rect">
            <a:avLst/>
          </a:prstGeom>
        </p:spPr>
        <p:txBody>
          <a:bodyPr wrap="square" lIns="178594" tIns="178594" rIns="178594" bIns="178594" anchor="ctr">
            <a:normAutofit/>
          </a:bodyPr>
          <a:lstStyle/>
          <a:p>
            <a:pPr algn="ctr"/>
            <a:r>
              <a:rPr lang="ro-RO" sz="5344" dirty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</a:rPr>
              <a:t>Pune întrebări grupului tău de formare, dacă este cazul</a:t>
            </a:r>
            <a:endParaRPr lang="en-US" sz="5344" dirty="0">
              <a:solidFill>
                <a:srgbClr val="FFFFFF"/>
              </a:solidFill>
              <a:effectLst>
                <a:outerShdw blurRad="25000" dist="50000" dir="2700000">
                  <a:srgbClr val="000000">
                    <a:alpha val="90000"/>
                  </a:srgbClr>
                </a:outerShdw>
              </a:effectLst>
            </a:endParaRPr>
          </a:p>
        </p:txBody>
      </p:sp>
      <p:pic>
        <p:nvPicPr>
          <p:cNvPr id="5" name="Picture 1" descr="siglaFONPCRO">
            <a:extLst>
              <a:ext uri="{FF2B5EF4-FFF2-40B4-BE49-F238E27FC236}">
                <a16:creationId xmlns:a16="http://schemas.microsoft.com/office/drawing/2014/main" xmlns="" id="{F2E59A92-4E08-4EB6-9DFF-A2405BDA71BC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7510" y="6205632"/>
            <a:ext cx="1382209" cy="5903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518804264"/>
      </p:ext>
    </p:extLst>
  </p:cSld>
  <p:clrMapOvr>
    <a:masterClrMapping/>
  </p:clrMapOvr>
  <p:transition>
    <p:wipe dir="d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666</Words>
  <Application>Microsoft Office PowerPoint</Application>
  <PresentationFormat>Custom</PresentationFormat>
  <Paragraphs>77</Paragraphs>
  <Slides>12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Demonstrația sistemului CAN-SMD</vt:lpstr>
      <vt:lpstr>Slide 2</vt:lpstr>
      <vt:lpstr>important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iyplaptop1</cp:lastModifiedBy>
  <cp:revision>89</cp:revision>
  <dcterms:created xsi:type="dcterms:W3CDTF">2018-11-08T14:12:16Z</dcterms:created>
  <dcterms:modified xsi:type="dcterms:W3CDTF">2022-02-01T18:04:09Z</dcterms:modified>
</cp:coreProperties>
</file>