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changesInfos/changesInfo1.xml" ContentType="application/vnd.ms-powerpoint.changesinfo+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quickStyle3.xml" ContentType="application/vnd.openxmlformats-officedocument.drawingml.diagramStyl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diagrams/quickStyle1.xml" ContentType="application/vnd.openxmlformats-officedocument.drawingml.diagramStyl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56" r:id="rId2"/>
    <p:sldId id="527" r:id="rId3"/>
    <p:sldId id="474" r:id="rId4"/>
    <p:sldId id="475" r:id="rId5"/>
    <p:sldId id="500" r:id="rId6"/>
    <p:sldId id="506" r:id="rId7"/>
    <p:sldId id="476" r:id="rId8"/>
    <p:sldId id="477" r:id="rId9"/>
    <p:sldId id="504" r:id="rId10"/>
    <p:sldId id="486" r:id="rId11"/>
    <p:sldId id="505" r:id="rId12"/>
    <p:sldId id="478" r:id="rId13"/>
    <p:sldId id="480" r:id="rId14"/>
    <p:sldId id="487" r:id="rId15"/>
    <p:sldId id="481" r:id="rId16"/>
    <p:sldId id="501" r:id="rId17"/>
    <p:sldId id="482" r:id="rId18"/>
    <p:sldId id="490" r:id="rId19"/>
    <p:sldId id="507" r:id="rId20"/>
    <p:sldId id="494" r:id="rId21"/>
    <p:sldId id="495" r:id="rId22"/>
    <p:sldId id="492" r:id="rId23"/>
    <p:sldId id="510" r:id="rId24"/>
    <p:sldId id="483" r:id="rId25"/>
    <p:sldId id="514" r:id="rId26"/>
    <p:sldId id="515" r:id="rId27"/>
    <p:sldId id="516" r:id="rId28"/>
    <p:sldId id="522" r:id="rId29"/>
    <p:sldId id="518" r:id="rId30"/>
    <p:sldId id="473" r:id="rId31"/>
    <p:sldId id="519" r:id="rId32"/>
    <p:sldId id="503" r:id="rId33"/>
    <p:sldId id="499" r:id="rId34"/>
    <p:sldId id="525" r:id="rId35"/>
    <p:sldId id="523" r:id="rId36"/>
    <p:sldId id="524" r:id="rId37"/>
    <p:sldId id="526" r:id="rId38"/>
    <p:sldId id="517" r:id="rId39"/>
  </p:sldIdLst>
  <p:sldSz cx="9144000" cy="5143500" type="screen16x9"/>
  <p:notesSz cx="6858000" cy="9144000"/>
  <p:defaultTextStyle>
    <a:defPPr>
      <a:defRPr lang="el-G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guide id="3" orient="horz" pos="1620">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D43DE5-260F-4B4E-8817-3DC5774C212D}" v="2601" dt="2020-06-23T14:29:16.84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5495" autoAdjust="0"/>
    <p:restoredTop sz="70516" autoAdjust="0"/>
  </p:normalViewPr>
  <p:slideViewPr>
    <p:cSldViewPr snapToGrid="0">
      <p:cViewPr varScale="1">
        <p:scale>
          <a:sx n="62" d="100"/>
          <a:sy n="62" d="100"/>
        </p:scale>
        <p:origin x="-1920" y="-78"/>
      </p:cViewPr>
      <p:guideLst>
        <p:guide orient="horz" pos="2160"/>
        <p:guide orient="horz" pos="1620"/>
        <p:guide pos="3840"/>
        <p:guide pos="288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eti Chouchourelou" userId="09759555be95b33e" providerId="LiveId" clId="{3BD43DE5-260F-4B4E-8817-3DC5774C212D}"/>
    <pc:docChg chg="undo redo custSel addSld modSld sldOrd">
      <pc:chgData name="Areti Chouchourelou" userId="09759555be95b33e" providerId="LiveId" clId="{3BD43DE5-260F-4B4E-8817-3DC5774C212D}" dt="2020-06-23T14:30:23.437" v="19731" actId="20577"/>
      <pc:docMkLst>
        <pc:docMk/>
      </pc:docMkLst>
      <pc:sldChg chg="modSp">
        <pc:chgData name="Areti Chouchourelou" userId="09759555be95b33e" providerId="LiveId" clId="{3BD43DE5-260F-4B4E-8817-3DC5774C212D}" dt="2020-06-23T11:31:52.005" v="328" actId="20577"/>
        <pc:sldMkLst>
          <pc:docMk/>
          <pc:sldMk cId="2950040157" sldId="256"/>
        </pc:sldMkLst>
        <pc:spChg chg="mod">
          <ac:chgData name="Areti Chouchourelou" userId="09759555be95b33e" providerId="LiveId" clId="{3BD43DE5-260F-4B4E-8817-3DC5774C212D}" dt="2020-06-23T11:31:52.005" v="328" actId="20577"/>
          <ac:spMkLst>
            <pc:docMk/>
            <pc:sldMk cId="2950040157" sldId="256"/>
            <ac:spMk id="2" creationId="{00000000-0000-0000-0000-000000000000}"/>
          </ac:spMkLst>
        </pc:spChg>
        <pc:spChg chg="mod">
          <ac:chgData name="Areti Chouchourelou" userId="09759555be95b33e" providerId="LiveId" clId="{3BD43DE5-260F-4B4E-8817-3DC5774C212D}" dt="2020-06-23T11:31:46.640" v="326" actId="20577"/>
          <ac:spMkLst>
            <pc:docMk/>
            <pc:sldMk cId="2950040157" sldId="256"/>
            <ac:spMk id="3" creationId="{00000000-0000-0000-0000-000000000000}"/>
          </ac:spMkLst>
        </pc:spChg>
      </pc:sldChg>
      <pc:sldChg chg="modSp">
        <pc:chgData name="Areti Chouchourelou" userId="09759555be95b33e" providerId="LiveId" clId="{3BD43DE5-260F-4B4E-8817-3DC5774C212D}" dt="2020-06-23T13:31:02.848" v="17100" actId="14100"/>
        <pc:sldMkLst>
          <pc:docMk/>
          <pc:sldMk cId="2471955208" sldId="423"/>
        </pc:sldMkLst>
        <pc:spChg chg="mod">
          <ac:chgData name="Areti Chouchourelou" userId="09759555be95b33e" providerId="LiveId" clId="{3BD43DE5-260F-4B4E-8817-3DC5774C212D}" dt="2020-06-23T13:31:02.848" v="17100" actId="14100"/>
          <ac:spMkLst>
            <pc:docMk/>
            <pc:sldMk cId="2471955208" sldId="423"/>
            <ac:spMk id="3" creationId="{A6CB65A0-B483-D74A-AC6E-BB2E7DAC47B8}"/>
          </ac:spMkLst>
        </pc:spChg>
      </pc:sldChg>
      <pc:sldChg chg="modSp">
        <pc:chgData name="Areti Chouchourelou" userId="09759555be95b33e" providerId="LiveId" clId="{3BD43DE5-260F-4B4E-8817-3DC5774C212D}" dt="2020-06-23T13:55:19.261" v="17840" actId="20577"/>
        <pc:sldMkLst>
          <pc:docMk/>
          <pc:sldMk cId="660083265" sldId="455"/>
        </pc:sldMkLst>
        <pc:spChg chg="mod">
          <ac:chgData name="Areti Chouchourelou" userId="09759555be95b33e" providerId="LiveId" clId="{3BD43DE5-260F-4B4E-8817-3DC5774C212D}" dt="2020-06-23T13:55:19.261" v="17840" actId="20577"/>
          <ac:spMkLst>
            <pc:docMk/>
            <pc:sldMk cId="660083265" sldId="455"/>
            <ac:spMk id="2" creationId="{00000000-0000-0000-0000-000000000000}"/>
          </ac:spMkLst>
        </pc:spChg>
      </pc:sldChg>
      <pc:sldChg chg="modSp">
        <pc:chgData name="Areti Chouchourelou" userId="09759555be95b33e" providerId="LiveId" clId="{3BD43DE5-260F-4B4E-8817-3DC5774C212D}" dt="2020-06-23T13:50:26.602" v="17663" actId="12"/>
        <pc:sldMkLst>
          <pc:docMk/>
          <pc:sldMk cId="986264507" sldId="462"/>
        </pc:sldMkLst>
        <pc:spChg chg="mod">
          <ac:chgData name="Areti Chouchourelou" userId="09759555be95b33e" providerId="LiveId" clId="{3BD43DE5-260F-4B4E-8817-3DC5774C212D}" dt="2020-06-23T13:50:26.602" v="17663" actId="12"/>
          <ac:spMkLst>
            <pc:docMk/>
            <pc:sldMk cId="986264507" sldId="462"/>
            <ac:spMk id="30" creationId="{00000000-0000-0000-0000-000000000000}"/>
          </ac:spMkLst>
        </pc:spChg>
        <pc:spChg chg="mod">
          <ac:chgData name="Areti Chouchourelou" userId="09759555be95b33e" providerId="LiveId" clId="{3BD43DE5-260F-4B4E-8817-3DC5774C212D}" dt="2020-06-23T13:38:05.957" v="17239" actId="20577"/>
          <ac:spMkLst>
            <pc:docMk/>
            <pc:sldMk cId="986264507" sldId="462"/>
            <ac:spMk id="33" creationId="{00000000-0000-0000-0000-000000000000}"/>
          </ac:spMkLst>
        </pc:spChg>
        <pc:spChg chg="mod">
          <ac:chgData name="Areti Chouchourelou" userId="09759555be95b33e" providerId="LiveId" clId="{3BD43DE5-260F-4B4E-8817-3DC5774C212D}" dt="2020-06-23T13:41:43.811" v="17351" actId="20577"/>
          <ac:spMkLst>
            <pc:docMk/>
            <pc:sldMk cId="986264507" sldId="462"/>
            <ac:spMk id="55" creationId="{00000000-0000-0000-0000-000000000000}"/>
          </ac:spMkLst>
        </pc:spChg>
        <pc:spChg chg="mod">
          <ac:chgData name="Areti Chouchourelou" userId="09759555be95b33e" providerId="LiveId" clId="{3BD43DE5-260F-4B4E-8817-3DC5774C212D}" dt="2020-06-23T13:37:58.781" v="17215" actId="20577"/>
          <ac:spMkLst>
            <pc:docMk/>
            <pc:sldMk cId="986264507" sldId="462"/>
            <ac:spMk id="58" creationId="{00000000-0000-0000-0000-000000000000}"/>
          </ac:spMkLst>
        </pc:spChg>
        <pc:spChg chg="mod">
          <ac:chgData name="Areti Chouchourelou" userId="09759555be95b33e" providerId="LiveId" clId="{3BD43DE5-260F-4B4E-8817-3DC5774C212D}" dt="2020-06-23T13:41:57.807" v="17376" actId="255"/>
          <ac:spMkLst>
            <pc:docMk/>
            <pc:sldMk cId="986264507" sldId="462"/>
            <ac:spMk id="61" creationId="{00000000-0000-0000-0000-000000000000}"/>
          </ac:spMkLst>
        </pc:spChg>
        <pc:spChg chg="mod">
          <ac:chgData name="Areti Chouchourelou" userId="09759555be95b33e" providerId="LiveId" clId="{3BD43DE5-260F-4B4E-8817-3DC5774C212D}" dt="2020-06-23T13:42:16.958" v="17397" actId="20577"/>
          <ac:spMkLst>
            <pc:docMk/>
            <pc:sldMk cId="986264507" sldId="462"/>
            <ac:spMk id="64" creationId="{00000000-0000-0000-0000-000000000000}"/>
          </ac:spMkLst>
        </pc:spChg>
      </pc:sldChg>
      <pc:sldChg chg="modSp">
        <pc:chgData name="Areti Chouchourelou" userId="09759555be95b33e" providerId="LiveId" clId="{3BD43DE5-260F-4B4E-8817-3DC5774C212D}" dt="2020-06-23T13:50:14.974" v="17659" actId="12"/>
        <pc:sldMkLst>
          <pc:docMk/>
          <pc:sldMk cId="2895612434" sldId="463"/>
        </pc:sldMkLst>
        <pc:spChg chg="mod">
          <ac:chgData name="Areti Chouchourelou" userId="09759555be95b33e" providerId="LiveId" clId="{3BD43DE5-260F-4B4E-8817-3DC5774C212D}" dt="2020-06-23T13:50:14.974" v="17659" actId="12"/>
          <ac:spMkLst>
            <pc:docMk/>
            <pc:sldMk cId="2895612434" sldId="463"/>
            <ac:spMk id="36" creationId="{00000000-0000-0000-0000-000000000000}"/>
          </ac:spMkLst>
        </pc:spChg>
        <pc:spChg chg="mod">
          <ac:chgData name="Areti Chouchourelou" userId="09759555be95b33e" providerId="LiveId" clId="{3BD43DE5-260F-4B4E-8817-3DC5774C212D}" dt="2020-06-23T13:43:15.767" v="17497" actId="20577"/>
          <ac:spMkLst>
            <pc:docMk/>
            <pc:sldMk cId="2895612434" sldId="463"/>
            <ac:spMk id="39" creationId="{00000000-0000-0000-0000-000000000000}"/>
          </ac:spMkLst>
        </pc:spChg>
        <pc:spChg chg="mod">
          <ac:chgData name="Areti Chouchourelou" userId="09759555be95b33e" providerId="LiveId" clId="{3BD43DE5-260F-4B4E-8817-3DC5774C212D}" dt="2020-06-23T13:42:47.384" v="17445" actId="20577"/>
          <ac:spMkLst>
            <pc:docMk/>
            <pc:sldMk cId="2895612434" sldId="463"/>
            <ac:spMk id="63" creationId="{00000000-0000-0000-0000-000000000000}"/>
          </ac:spMkLst>
        </pc:spChg>
        <pc:spChg chg="mod">
          <ac:chgData name="Areti Chouchourelou" userId="09759555be95b33e" providerId="LiveId" clId="{3BD43DE5-260F-4B4E-8817-3DC5774C212D}" dt="2020-06-23T13:42:40.821" v="17430" actId="20577"/>
          <ac:spMkLst>
            <pc:docMk/>
            <pc:sldMk cId="2895612434" sldId="463"/>
            <ac:spMk id="66" creationId="{00000000-0000-0000-0000-000000000000}"/>
          </ac:spMkLst>
        </pc:spChg>
        <pc:spChg chg="mod">
          <ac:chgData name="Areti Chouchourelou" userId="09759555be95b33e" providerId="LiveId" clId="{3BD43DE5-260F-4B4E-8817-3DC5774C212D}" dt="2020-06-23T13:42:57.689" v="17458" actId="255"/>
          <ac:spMkLst>
            <pc:docMk/>
            <pc:sldMk cId="2895612434" sldId="463"/>
            <ac:spMk id="69" creationId="{00000000-0000-0000-0000-000000000000}"/>
          </ac:spMkLst>
        </pc:spChg>
        <pc:spChg chg="mod">
          <ac:chgData name="Areti Chouchourelou" userId="09759555be95b33e" providerId="LiveId" clId="{3BD43DE5-260F-4B4E-8817-3DC5774C212D}" dt="2020-06-23T13:43:09.137" v="17488" actId="20577"/>
          <ac:spMkLst>
            <pc:docMk/>
            <pc:sldMk cId="2895612434" sldId="463"/>
            <ac:spMk id="72" creationId="{00000000-0000-0000-0000-000000000000}"/>
          </ac:spMkLst>
        </pc:spChg>
      </pc:sldChg>
      <pc:sldChg chg="modSp">
        <pc:chgData name="Areti Chouchourelou" userId="09759555be95b33e" providerId="LiveId" clId="{3BD43DE5-260F-4B4E-8817-3DC5774C212D}" dt="2020-06-23T13:52:28.813" v="17673" actId="12"/>
        <pc:sldMkLst>
          <pc:docMk/>
          <pc:sldMk cId="24685907" sldId="464"/>
        </pc:sldMkLst>
        <pc:spChg chg="mod">
          <ac:chgData name="Areti Chouchourelou" userId="09759555be95b33e" providerId="LiveId" clId="{3BD43DE5-260F-4B4E-8817-3DC5774C212D}" dt="2020-06-23T13:52:28.813" v="17673" actId="12"/>
          <ac:spMkLst>
            <pc:docMk/>
            <pc:sldMk cId="24685907" sldId="464"/>
            <ac:spMk id="42" creationId="{00000000-0000-0000-0000-000000000000}"/>
          </ac:spMkLst>
        </pc:spChg>
        <pc:spChg chg="mod">
          <ac:chgData name="Areti Chouchourelou" userId="09759555be95b33e" providerId="LiveId" clId="{3BD43DE5-260F-4B4E-8817-3DC5774C212D}" dt="2020-06-23T13:48:28.984" v="17644" actId="20577"/>
          <ac:spMkLst>
            <pc:docMk/>
            <pc:sldMk cId="24685907" sldId="464"/>
            <ac:spMk id="45" creationId="{00000000-0000-0000-0000-000000000000}"/>
          </ac:spMkLst>
        </pc:spChg>
        <pc:spChg chg="mod">
          <ac:chgData name="Areti Chouchourelou" userId="09759555be95b33e" providerId="LiveId" clId="{3BD43DE5-260F-4B4E-8817-3DC5774C212D}" dt="2020-06-23T13:44:53.365" v="17598" actId="20577"/>
          <ac:spMkLst>
            <pc:docMk/>
            <pc:sldMk cId="24685907" sldId="464"/>
            <ac:spMk id="61" creationId="{00000000-0000-0000-0000-000000000000}"/>
          </ac:spMkLst>
        </pc:spChg>
        <pc:spChg chg="mod">
          <ac:chgData name="Areti Chouchourelou" userId="09759555be95b33e" providerId="LiveId" clId="{3BD43DE5-260F-4B4E-8817-3DC5774C212D}" dt="2020-06-23T13:44:58.440" v="17611" actId="20577"/>
          <ac:spMkLst>
            <pc:docMk/>
            <pc:sldMk cId="24685907" sldId="464"/>
            <ac:spMk id="64" creationId="{00000000-0000-0000-0000-000000000000}"/>
          </ac:spMkLst>
        </pc:spChg>
        <pc:spChg chg="mod">
          <ac:chgData name="Areti Chouchourelou" userId="09759555be95b33e" providerId="LiveId" clId="{3BD43DE5-260F-4B4E-8817-3DC5774C212D}" dt="2020-06-23T13:44:47.618" v="17587" actId="255"/>
          <ac:spMkLst>
            <pc:docMk/>
            <pc:sldMk cId="24685907" sldId="464"/>
            <ac:spMk id="67" creationId="{00000000-0000-0000-0000-000000000000}"/>
          </ac:spMkLst>
        </pc:spChg>
        <pc:spChg chg="mod">
          <ac:chgData name="Areti Chouchourelou" userId="09759555be95b33e" providerId="LiveId" clId="{3BD43DE5-260F-4B4E-8817-3DC5774C212D}" dt="2020-06-23T13:44:36.932" v="17574" actId="20577"/>
          <ac:spMkLst>
            <pc:docMk/>
            <pc:sldMk cId="24685907" sldId="464"/>
            <ac:spMk id="70" creationId="{00000000-0000-0000-0000-000000000000}"/>
          </ac:spMkLst>
        </pc:spChg>
      </pc:sldChg>
      <pc:sldChg chg="modSp">
        <pc:chgData name="Areti Chouchourelou" userId="09759555be95b33e" providerId="LiveId" clId="{3BD43DE5-260F-4B4E-8817-3DC5774C212D}" dt="2020-06-23T13:53:42.875" v="17685" actId="20577"/>
        <pc:sldMkLst>
          <pc:docMk/>
          <pc:sldMk cId="352644613" sldId="465"/>
        </pc:sldMkLst>
        <pc:spChg chg="mod">
          <ac:chgData name="Areti Chouchourelou" userId="09759555be95b33e" providerId="LiveId" clId="{3BD43DE5-260F-4B4E-8817-3DC5774C212D}" dt="2020-06-23T13:53:42.875" v="17685" actId="20577"/>
          <ac:spMkLst>
            <pc:docMk/>
            <pc:sldMk cId="352644613" sldId="465"/>
            <ac:spMk id="48" creationId="{00000000-0000-0000-0000-000000000000}"/>
          </ac:spMkLst>
        </pc:spChg>
        <pc:spChg chg="mod">
          <ac:chgData name="Areti Chouchourelou" userId="09759555be95b33e" providerId="LiveId" clId="{3BD43DE5-260F-4B4E-8817-3DC5774C212D}" dt="2020-06-23T13:44:25.586" v="17562" actId="20577"/>
          <ac:spMkLst>
            <pc:docMk/>
            <pc:sldMk cId="352644613" sldId="465"/>
            <ac:spMk id="51" creationId="{00000000-0000-0000-0000-000000000000}"/>
          </ac:spMkLst>
        </pc:spChg>
        <pc:spChg chg="mod">
          <ac:chgData name="Areti Chouchourelou" userId="09759555be95b33e" providerId="LiveId" clId="{3BD43DE5-260F-4B4E-8817-3DC5774C212D}" dt="2020-06-23T13:43:51.713" v="17525" actId="20577"/>
          <ac:spMkLst>
            <pc:docMk/>
            <pc:sldMk cId="352644613" sldId="465"/>
            <ac:spMk id="52" creationId="{00000000-0000-0000-0000-000000000000}"/>
          </ac:spMkLst>
        </pc:spChg>
        <pc:spChg chg="mod">
          <ac:chgData name="Areti Chouchourelou" userId="09759555be95b33e" providerId="LiveId" clId="{3BD43DE5-260F-4B4E-8817-3DC5774C212D}" dt="2020-06-23T13:43:42.951" v="17514" actId="20577"/>
          <ac:spMkLst>
            <pc:docMk/>
            <pc:sldMk cId="352644613" sldId="465"/>
            <ac:spMk id="55" creationId="{00000000-0000-0000-0000-000000000000}"/>
          </ac:spMkLst>
        </pc:spChg>
        <pc:spChg chg="mod">
          <ac:chgData name="Areti Chouchourelou" userId="09759555be95b33e" providerId="LiveId" clId="{3BD43DE5-260F-4B4E-8817-3DC5774C212D}" dt="2020-06-23T13:44:02.636" v="17538" actId="255"/>
          <ac:spMkLst>
            <pc:docMk/>
            <pc:sldMk cId="352644613" sldId="465"/>
            <ac:spMk id="58" creationId="{00000000-0000-0000-0000-000000000000}"/>
          </ac:spMkLst>
        </pc:spChg>
        <pc:spChg chg="mod">
          <ac:chgData name="Areti Chouchourelou" userId="09759555be95b33e" providerId="LiveId" clId="{3BD43DE5-260F-4B4E-8817-3DC5774C212D}" dt="2020-06-23T13:44:16.484" v="17550" actId="20577"/>
          <ac:spMkLst>
            <pc:docMk/>
            <pc:sldMk cId="352644613" sldId="465"/>
            <ac:spMk id="61" creationId="{00000000-0000-0000-0000-000000000000}"/>
          </ac:spMkLst>
        </pc:spChg>
      </pc:sldChg>
      <pc:sldChg chg="modSp">
        <pc:chgData name="Areti Chouchourelou" userId="09759555be95b33e" providerId="LiveId" clId="{3BD43DE5-260F-4B4E-8817-3DC5774C212D}" dt="2020-06-23T14:20:13.710" v="18308" actId="20577"/>
        <pc:sldMkLst>
          <pc:docMk/>
          <pc:sldMk cId="2334370666" sldId="473"/>
        </pc:sldMkLst>
        <pc:spChg chg="mod">
          <ac:chgData name="Areti Chouchourelou" userId="09759555be95b33e" providerId="LiveId" clId="{3BD43DE5-260F-4B4E-8817-3DC5774C212D}" dt="2020-06-23T14:20:13.710" v="18308" actId="20577"/>
          <ac:spMkLst>
            <pc:docMk/>
            <pc:sldMk cId="2334370666" sldId="473"/>
            <ac:spMk id="2" creationId="{00000000-0000-0000-0000-000000000000}"/>
          </ac:spMkLst>
        </pc:spChg>
        <pc:spChg chg="mod">
          <ac:chgData name="Areti Chouchourelou" userId="09759555be95b33e" providerId="LiveId" clId="{3BD43DE5-260F-4B4E-8817-3DC5774C212D}" dt="2020-06-23T14:19:21.294" v="18281" actId="207"/>
          <ac:spMkLst>
            <pc:docMk/>
            <pc:sldMk cId="2334370666" sldId="473"/>
            <ac:spMk id="3" creationId="{00000000-0000-0000-0000-000000000000}"/>
          </ac:spMkLst>
        </pc:spChg>
      </pc:sldChg>
      <pc:sldChg chg="modSp modNotes">
        <pc:chgData name="Areti Chouchourelou" userId="09759555be95b33e" providerId="LiveId" clId="{3BD43DE5-260F-4B4E-8817-3DC5774C212D}" dt="2020-06-23T11:38:26.954" v="1349" actId="27636"/>
        <pc:sldMkLst>
          <pc:docMk/>
          <pc:sldMk cId="0" sldId="474"/>
        </pc:sldMkLst>
        <pc:spChg chg="mod">
          <ac:chgData name="Areti Chouchourelou" userId="09759555be95b33e" providerId="LiveId" clId="{3BD43DE5-260F-4B4E-8817-3DC5774C212D}" dt="2020-06-23T11:32:01.271" v="338" actId="20577"/>
          <ac:spMkLst>
            <pc:docMk/>
            <pc:sldMk cId="0" sldId="474"/>
            <ac:spMk id="2" creationId="{00000000-0000-0000-0000-000000000000}"/>
          </ac:spMkLst>
        </pc:spChg>
        <pc:spChg chg="mod">
          <ac:chgData name="Areti Chouchourelou" userId="09759555be95b33e" providerId="LiveId" clId="{3BD43DE5-260F-4B4E-8817-3DC5774C212D}" dt="2020-06-23T11:37:58.329" v="1347" actId="20577"/>
          <ac:spMkLst>
            <pc:docMk/>
            <pc:sldMk cId="0" sldId="474"/>
            <ac:spMk id="3" creationId="{00000000-0000-0000-0000-000000000000}"/>
          </ac:spMkLst>
        </pc:spChg>
      </pc:sldChg>
      <pc:sldChg chg="modSp modAnim">
        <pc:chgData name="Areti Chouchourelou" userId="09759555be95b33e" providerId="LiveId" clId="{3BD43DE5-260F-4B4E-8817-3DC5774C212D}" dt="2020-06-23T11:42:23.328" v="2311" actId="313"/>
        <pc:sldMkLst>
          <pc:docMk/>
          <pc:sldMk cId="343100522" sldId="475"/>
        </pc:sldMkLst>
        <pc:spChg chg="mod">
          <ac:chgData name="Areti Chouchourelou" userId="09759555be95b33e" providerId="LiveId" clId="{3BD43DE5-260F-4B4E-8817-3DC5774C212D}" dt="2020-06-23T11:38:38.533" v="1386" actId="20577"/>
          <ac:spMkLst>
            <pc:docMk/>
            <pc:sldMk cId="343100522" sldId="475"/>
            <ac:spMk id="2" creationId="{00000000-0000-0000-0000-000000000000}"/>
          </ac:spMkLst>
        </pc:spChg>
        <pc:spChg chg="mod">
          <ac:chgData name="Areti Chouchourelou" userId="09759555be95b33e" providerId="LiveId" clId="{3BD43DE5-260F-4B4E-8817-3DC5774C212D}" dt="2020-06-23T11:42:23.328" v="2311" actId="313"/>
          <ac:spMkLst>
            <pc:docMk/>
            <pc:sldMk cId="343100522" sldId="475"/>
            <ac:spMk id="3" creationId="{00000000-0000-0000-0000-000000000000}"/>
          </ac:spMkLst>
        </pc:spChg>
      </pc:sldChg>
      <pc:sldChg chg="modSp modNotes">
        <pc:chgData name="Areti Chouchourelou" userId="09759555be95b33e" providerId="LiveId" clId="{3BD43DE5-260F-4B4E-8817-3DC5774C212D}" dt="2020-06-23T11:57:19.865" v="4324" actId="14100"/>
        <pc:sldMkLst>
          <pc:docMk/>
          <pc:sldMk cId="343100522" sldId="476"/>
        </pc:sldMkLst>
        <pc:spChg chg="mod">
          <ac:chgData name="Areti Chouchourelou" userId="09759555be95b33e" providerId="LiveId" clId="{3BD43DE5-260F-4B4E-8817-3DC5774C212D}" dt="2020-06-23T11:52:52.580" v="3892" actId="20577"/>
          <ac:spMkLst>
            <pc:docMk/>
            <pc:sldMk cId="343100522" sldId="476"/>
            <ac:spMk id="2" creationId="{00000000-0000-0000-0000-000000000000}"/>
          </ac:spMkLst>
        </pc:spChg>
        <pc:spChg chg="mod">
          <ac:chgData name="Areti Chouchourelou" userId="09759555be95b33e" providerId="LiveId" clId="{3BD43DE5-260F-4B4E-8817-3DC5774C212D}" dt="2020-06-23T11:57:14.611" v="4323" actId="20577"/>
          <ac:spMkLst>
            <pc:docMk/>
            <pc:sldMk cId="343100522" sldId="476"/>
            <ac:spMk id="3" creationId="{00000000-0000-0000-0000-000000000000}"/>
          </ac:spMkLst>
        </pc:spChg>
        <pc:picChg chg="mod">
          <ac:chgData name="Areti Chouchourelou" userId="09759555be95b33e" providerId="LiveId" clId="{3BD43DE5-260F-4B4E-8817-3DC5774C212D}" dt="2020-06-23T11:57:19.865" v="4324" actId="14100"/>
          <ac:picMkLst>
            <pc:docMk/>
            <pc:sldMk cId="343100522" sldId="476"/>
            <ac:picMk id="2050" creationId="{00000000-0000-0000-0000-000000000000}"/>
          </ac:picMkLst>
        </pc:picChg>
      </pc:sldChg>
      <pc:sldChg chg="modSp">
        <pc:chgData name="Areti Chouchourelou" userId="09759555be95b33e" providerId="LiveId" clId="{3BD43DE5-260F-4B4E-8817-3DC5774C212D}" dt="2020-06-23T12:06:33.671" v="5852" actId="255"/>
        <pc:sldMkLst>
          <pc:docMk/>
          <pc:sldMk cId="0" sldId="477"/>
        </pc:sldMkLst>
        <pc:spChg chg="mod">
          <ac:chgData name="Areti Chouchourelou" userId="09759555be95b33e" providerId="LiveId" clId="{3BD43DE5-260F-4B4E-8817-3DC5774C212D}" dt="2020-06-23T11:59:01.490" v="4327"/>
          <ac:spMkLst>
            <pc:docMk/>
            <pc:sldMk cId="0" sldId="477"/>
            <ac:spMk id="2" creationId="{00000000-0000-0000-0000-000000000000}"/>
          </ac:spMkLst>
        </pc:spChg>
        <pc:spChg chg="mod">
          <ac:chgData name="Areti Chouchourelou" userId="09759555be95b33e" providerId="LiveId" clId="{3BD43DE5-260F-4B4E-8817-3DC5774C212D}" dt="2020-06-23T12:06:33.671" v="5852" actId="255"/>
          <ac:spMkLst>
            <pc:docMk/>
            <pc:sldMk cId="0" sldId="477"/>
            <ac:spMk id="3" creationId="{00000000-0000-0000-0000-000000000000}"/>
          </ac:spMkLst>
        </pc:spChg>
      </pc:sldChg>
      <pc:sldChg chg="modSp">
        <pc:chgData name="Areti Chouchourelou" userId="09759555be95b33e" providerId="LiveId" clId="{3BD43DE5-260F-4B4E-8817-3DC5774C212D}" dt="2020-06-23T12:16:30.463" v="7390" actId="20577"/>
        <pc:sldMkLst>
          <pc:docMk/>
          <pc:sldMk cId="360746227" sldId="478"/>
        </pc:sldMkLst>
        <pc:spChg chg="mod">
          <ac:chgData name="Areti Chouchourelou" userId="09759555be95b33e" providerId="LiveId" clId="{3BD43DE5-260F-4B4E-8817-3DC5774C212D}" dt="2020-06-23T12:15:24.786" v="7201"/>
          <ac:spMkLst>
            <pc:docMk/>
            <pc:sldMk cId="360746227" sldId="478"/>
            <ac:spMk id="2" creationId="{00000000-0000-0000-0000-000000000000}"/>
          </ac:spMkLst>
        </pc:spChg>
        <pc:spChg chg="mod">
          <ac:chgData name="Areti Chouchourelou" userId="09759555be95b33e" providerId="LiveId" clId="{3BD43DE5-260F-4B4E-8817-3DC5774C212D}" dt="2020-06-23T12:16:30.463" v="7390" actId="20577"/>
          <ac:spMkLst>
            <pc:docMk/>
            <pc:sldMk cId="360746227" sldId="478"/>
            <ac:spMk id="3" creationId="{00000000-0000-0000-0000-000000000000}"/>
          </ac:spMkLst>
        </pc:spChg>
      </pc:sldChg>
      <pc:sldChg chg="modSp">
        <pc:chgData name="Areti Chouchourelou" userId="09759555be95b33e" providerId="LiveId" clId="{3BD43DE5-260F-4B4E-8817-3DC5774C212D}" dt="2020-06-23T12:23:30.337" v="8333" actId="255"/>
        <pc:sldMkLst>
          <pc:docMk/>
          <pc:sldMk cId="360746227" sldId="480"/>
        </pc:sldMkLst>
        <pc:spChg chg="mod">
          <ac:chgData name="Areti Chouchourelou" userId="09759555be95b33e" providerId="LiveId" clId="{3BD43DE5-260F-4B4E-8817-3DC5774C212D}" dt="2020-06-23T12:17:27.532" v="7419" actId="1035"/>
          <ac:spMkLst>
            <pc:docMk/>
            <pc:sldMk cId="360746227" sldId="480"/>
            <ac:spMk id="2" creationId="{00000000-0000-0000-0000-000000000000}"/>
          </ac:spMkLst>
        </pc:spChg>
        <pc:spChg chg="mod">
          <ac:chgData name="Areti Chouchourelou" userId="09759555be95b33e" providerId="LiveId" clId="{3BD43DE5-260F-4B4E-8817-3DC5774C212D}" dt="2020-06-23T12:23:30.337" v="8333" actId="255"/>
          <ac:spMkLst>
            <pc:docMk/>
            <pc:sldMk cId="360746227" sldId="480"/>
            <ac:spMk id="6" creationId="{00000000-0000-0000-0000-000000000000}"/>
          </ac:spMkLst>
        </pc:spChg>
        <pc:spChg chg="mod">
          <ac:chgData name="Areti Chouchourelou" userId="09759555be95b33e" providerId="LiveId" clId="{3BD43DE5-260F-4B4E-8817-3DC5774C212D}" dt="2020-06-23T12:17:03.791" v="7410" actId="255"/>
          <ac:spMkLst>
            <pc:docMk/>
            <pc:sldMk cId="360746227" sldId="480"/>
            <ac:spMk id="8" creationId="{00000000-0000-0000-0000-000000000000}"/>
          </ac:spMkLst>
        </pc:spChg>
      </pc:sldChg>
      <pc:sldChg chg="modSp ord">
        <pc:chgData name="Areti Chouchourelou" userId="09759555be95b33e" providerId="LiveId" clId="{3BD43DE5-260F-4B4E-8817-3DC5774C212D}" dt="2020-06-23T12:35:09.168" v="10076"/>
        <pc:sldMkLst>
          <pc:docMk/>
          <pc:sldMk cId="360746227" sldId="481"/>
        </pc:sldMkLst>
        <pc:spChg chg="mod">
          <ac:chgData name="Areti Chouchourelou" userId="09759555be95b33e" providerId="LiveId" clId="{3BD43DE5-260F-4B4E-8817-3DC5774C212D}" dt="2020-06-23T12:29:19.179" v="9094"/>
          <ac:spMkLst>
            <pc:docMk/>
            <pc:sldMk cId="360746227" sldId="481"/>
            <ac:spMk id="2" creationId="{00000000-0000-0000-0000-000000000000}"/>
          </ac:spMkLst>
        </pc:spChg>
        <pc:spChg chg="mod">
          <ac:chgData name="Areti Chouchourelou" userId="09759555be95b33e" providerId="LiveId" clId="{3BD43DE5-260F-4B4E-8817-3DC5774C212D}" dt="2020-06-23T12:29:24.075" v="9097" actId="20577"/>
          <ac:spMkLst>
            <pc:docMk/>
            <pc:sldMk cId="360746227" sldId="481"/>
            <ac:spMk id="4" creationId="{00000000-0000-0000-0000-000000000000}"/>
          </ac:spMkLst>
        </pc:spChg>
        <pc:spChg chg="mod">
          <ac:chgData name="Areti Chouchourelou" userId="09759555be95b33e" providerId="LiveId" clId="{3BD43DE5-260F-4B4E-8817-3DC5774C212D}" dt="2020-06-23T12:34:51.159" v="10075" actId="255"/>
          <ac:spMkLst>
            <pc:docMk/>
            <pc:sldMk cId="360746227" sldId="481"/>
            <ac:spMk id="6" creationId="{00000000-0000-0000-0000-000000000000}"/>
          </ac:spMkLst>
        </pc:spChg>
      </pc:sldChg>
      <pc:sldChg chg="modSp">
        <pc:chgData name="Areti Chouchourelou" userId="09759555be95b33e" providerId="LiveId" clId="{3BD43DE5-260F-4B4E-8817-3DC5774C212D}" dt="2020-06-23T14:05:31.353" v="17852" actId="14100"/>
        <pc:sldMkLst>
          <pc:docMk/>
          <pc:sldMk cId="0" sldId="482"/>
        </pc:sldMkLst>
        <pc:spChg chg="mod">
          <ac:chgData name="Areti Chouchourelou" userId="09759555be95b33e" providerId="LiveId" clId="{3BD43DE5-260F-4B4E-8817-3DC5774C212D}" dt="2020-06-23T12:47:28.379" v="11121" actId="20577"/>
          <ac:spMkLst>
            <pc:docMk/>
            <pc:sldMk cId="0" sldId="482"/>
            <ac:spMk id="2" creationId="{00000000-0000-0000-0000-000000000000}"/>
          </ac:spMkLst>
        </pc:spChg>
        <pc:spChg chg="mod">
          <ac:chgData name="Areti Chouchourelou" userId="09759555be95b33e" providerId="LiveId" clId="{3BD43DE5-260F-4B4E-8817-3DC5774C212D}" dt="2020-06-23T14:05:31.353" v="17852" actId="14100"/>
          <ac:spMkLst>
            <pc:docMk/>
            <pc:sldMk cId="0" sldId="482"/>
            <ac:spMk id="3" creationId="{00000000-0000-0000-0000-000000000000}"/>
          </ac:spMkLst>
        </pc:spChg>
        <pc:spChg chg="mod">
          <ac:chgData name="Areti Chouchourelou" userId="09759555be95b33e" providerId="LiveId" clId="{3BD43DE5-260F-4B4E-8817-3DC5774C212D}" dt="2020-06-23T14:05:21.359" v="17850" actId="5793"/>
          <ac:spMkLst>
            <pc:docMk/>
            <pc:sldMk cId="0" sldId="482"/>
            <ac:spMk id="4" creationId="{00000000-0000-0000-0000-000000000000}"/>
          </ac:spMkLst>
        </pc:spChg>
      </pc:sldChg>
      <pc:sldChg chg="modSp">
        <pc:chgData name="Areti Chouchourelou" userId="09759555be95b33e" providerId="LiveId" clId="{3BD43DE5-260F-4B4E-8817-3DC5774C212D}" dt="2020-06-23T14:18:11.232" v="18277" actId="20577"/>
        <pc:sldMkLst>
          <pc:docMk/>
          <pc:sldMk cId="1690242848" sldId="483"/>
        </pc:sldMkLst>
        <pc:spChg chg="mod">
          <ac:chgData name="Areti Chouchourelou" userId="09759555be95b33e" providerId="LiveId" clId="{3BD43DE5-260F-4B4E-8817-3DC5774C212D}" dt="2020-06-23T13:23:53.835" v="16031" actId="20577"/>
          <ac:spMkLst>
            <pc:docMk/>
            <pc:sldMk cId="1690242848" sldId="483"/>
            <ac:spMk id="2" creationId="{00000000-0000-0000-0000-000000000000}"/>
          </ac:spMkLst>
        </pc:spChg>
        <pc:spChg chg="mod">
          <ac:chgData name="Areti Chouchourelou" userId="09759555be95b33e" providerId="LiveId" clId="{3BD43DE5-260F-4B4E-8817-3DC5774C212D}" dt="2020-06-23T14:18:11.232" v="18277" actId="20577"/>
          <ac:spMkLst>
            <pc:docMk/>
            <pc:sldMk cId="1690242848" sldId="483"/>
            <ac:spMk id="3" creationId="{00000000-0000-0000-0000-000000000000}"/>
          </ac:spMkLst>
        </pc:spChg>
      </pc:sldChg>
      <pc:sldChg chg="modSp">
        <pc:chgData name="Areti Chouchourelou" userId="09759555be95b33e" providerId="LiveId" clId="{3BD43DE5-260F-4B4E-8817-3DC5774C212D}" dt="2020-06-23T13:26:02.497" v="16431" actId="113"/>
        <pc:sldMkLst>
          <pc:docMk/>
          <pc:sldMk cId="3894687897" sldId="485"/>
        </pc:sldMkLst>
        <pc:spChg chg="mod">
          <ac:chgData name="Areti Chouchourelou" userId="09759555be95b33e" providerId="LiveId" clId="{3BD43DE5-260F-4B4E-8817-3DC5774C212D}" dt="2020-06-23T13:24:15.326" v="16042" actId="20577"/>
          <ac:spMkLst>
            <pc:docMk/>
            <pc:sldMk cId="3894687897" sldId="485"/>
            <ac:spMk id="2" creationId="{00000000-0000-0000-0000-000000000000}"/>
          </ac:spMkLst>
        </pc:spChg>
        <pc:spChg chg="mod">
          <ac:chgData name="Areti Chouchourelou" userId="09759555be95b33e" providerId="LiveId" clId="{3BD43DE5-260F-4B4E-8817-3DC5774C212D}" dt="2020-06-23T13:26:02.497" v="16431" actId="113"/>
          <ac:spMkLst>
            <pc:docMk/>
            <pc:sldMk cId="3894687897" sldId="485"/>
            <ac:spMk id="3" creationId="{00000000-0000-0000-0000-000000000000}"/>
          </ac:spMkLst>
        </pc:spChg>
      </pc:sldChg>
      <pc:sldChg chg="modSp">
        <pc:chgData name="Areti Chouchourelou" userId="09759555be95b33e" providerId="LiveId" clId="{3BD43DE5-260F-4B4E-8817-3DC5774C212D}" dt="2020-06-23T12:15:01.819" v="7199" actId="255"/>
        <pc:sldMkLst>
          <pc:docMk/>
          <pc:sldMk cId="0" sldId="486"/>
        </pc:sldMkLst>
        <pc:spChg chg="mod">
          <ac:chgData name="Areti Chouchourelou" userId="09759555be95b33e" providerId="LiveId" clId="{3BD43DE5-260F-4B4E-8817-3DC5774C212D}" dt="2020-06-23T12:07:25.460" v="5894" actId="20577"/>
          <ac:spMkLst>
            <pc:docMk/>
            <pc:sldMk cId="0" sldId="486"/>
            <ac:spMk id="2" creationId="{00000000-0000-0000-0000-000000000000}"/>
          </ac:spMkLst>
        </pc:spChg>
        <pc:spChg chg="mod">
          <ac:chgData name="Areti Chouchourelou" userId="09759555be95b33e" providerId="LiveId" clId="{3BD43DE5-260F-4B4E-8817-3DC5774C212D}" dt="2020-06-23T12:15:01.819" v="7199" actId="255"/>
          <ac:spMkLst>
            <pc:docMk/>
            <pc:sldMk cId="0" sldId="486"/>
            <ac:spMk id="5" creationId="{00000000-0000-0000-0000-000000000000}"/>
          </ac:spMkLst>
        </pc:spChg>
      </pc:sldChg>
      <pc:sldChg chg="modSp ord modNotesTx">
        <pc:chgData name="Areti Chouchourelou" userId="09759555be95b33e" providerId="LiveId" clId="{3BD43DE5-260F-4B4E-8817-3DC5774C212D}" dt="2020-06-23T13:32:51.881" v="17193" actId="255"/>
        <pc:sldMkLst>
          <pc:docMk/>
          <pc:sldMk cId="360746227" sldId="487"/>
        </pc:sldMkLst>
        <pc:spChg chg="mod">
          <ac:chgData name="Areti Chouchourelou" userId="09759555be95b33e" providerId="LiveId" clId="{3BD43DE5-260F-4B4E-8817-3DC5774C212D}" dt="2020-06-23T12:25:13.311" v="8355" actId="1037"/>
          <ac:spMkLst>
            <pc:docMk/>
            <pc:sldMk cId="360746227" sldId="487"/>
            <ac:spMk id="2" creationId="{00000000-0000-0000-0000-000000000000}"/>
          </ac:spMkLst>
        </pc:spChg>
        <pc:spChg chg="mod">
          <ac:chgData name="Areti Chouchourelou" userId="09759555be95b33e" providerId="LiveId" clId="{3BD43DE5-260F-4B4E-8817-3DC5774C212D}" dt="2020-06-23T13:32:51.881" v="17193" actId="255"/>
          <ac:spMkLst>
            <pc:docMk/>
            <pc:sldMk cId="360746227" sldId="487"/>
            <ac:spMk id="6" creationId="{00000000-0000-0000-0000-000000000000}"/>
          </ac:spMkLst>
        </pc:spChg>
        <pc:spChg chg="mod">
          <ac:chgData name="Areti Chouchourelou" userId="09759555be95b33e" providerId="LiveId" clId="{3BD43DE5-260F-4B4E-8817-3DC5774C212D}" dt="2020-06-23T12:25:01.644" v="8350" actId="255"/>
          <ac:spMkLst>
            <pc:docMk/>
            <pc:sldMk cId="360746227" sldId="487"/>
            <ac:spMk id="8" creationId="{00000000-0000-0000-0000-000000000000}"/>
          </ac:spMkLst>
        </pc:spChg>
      </pc:sldChg>
      <pc:sldChg chg="modSp">
        <pc:chgData name="Areti Chouchourelou" userId="09759555be95b33e" providerId="LiveId" clId="{3BD43DE5-260F-4B4E-8817-3DC5774C212D}" dt="2020-06-23T14:03:55.614" v="17843" actId="255"/>
        <pc:sldMkLst>
          <pc:docMk/>
          <pc:sldMk cId="1158027218" sldId="490"/>
        </pc:sldMkLst>
        <pc:spChg chg="mod">
          <ac:chgData name="Areti Chouchourelou" userId="09759555be95b33e" providerId="LiveId" clId="{3BD43DE5-260F-4B4E-8817-3DC5774C212D}" dt="2020-06-23T12:51:07.615" v="11848" actId="20577"/>
          <ac:spMkLst>
            <pc:docMk/>
            <pc:sldMk cId="1158027218" sldId="490"/>
            <ac:spMk id="2" creationId="{00000000-0000-0000-0000-000000000000}"/>
          </ac:spMkLst>
        </pc:spChg>
        <pc:spChg chg="mod">
          <ac:chgData name="Areti Chouchourelou" userId="09759555be95b33e" providerId="LiveId" clId="{3BD43DE5-260F-4B4E-8817-3DC5774C212D}" dt="2020-06-23T14:03:55.614" v="17843" actId="255"/>
          <ac:spMkLst>
            <pc:docMk/>
            <pc:sldMk cId="1158027218" sldId="490"/>
            <ac:spMk id="3" creationId="{00000000-0000-0000-0000-000000000000}"/>
          </ac:spMkLst>
        </pc:spChg>
      </pc:sldChg>
      <pc:sldChg chg="modSp">
        <pc:chgData name="Areti Chouchourelou" userId="09759555be95b33e" providerId="LiveId" clId="{3BD43DE5-260F-4B4E-8817-3DC5774C212D}" dt="2020-06-23T14:30:23.437" v="19731" actId="20577"/>
        <pc:sldMkLst>
          <pc:docMk/>
          <pc:sldMk cId="1405142299" sldId="491"/>
        </pc:sldMkLst>
        <pc:spChg chg="mod">
          <ac:chgData name="Areti Chouchourelou" userId="09759555be95b33e" providerId="LiveId" clId="{3BD43DE5-260F-4B4E-8817-3DC5774C212D}" dt="2020-06-23T14:06:10.413" v="17900" actId="20577"/>
          <ac:spMkLst>
            <pc:docMk/>
            <pc:sldMk cId="1405142299" sldId="491"/>
            <ac:spMk id="2" creationId="{00000000-0000-0000-0000-000000000000}"/>
          </ac:spMkLst>
        </pc:spChg>
        <pc:spChg chg="mod">
          <ac:chgData name="Areti Chouchourelou" userId="09759555be95b33e" providerId="LiveId" clId="{3BD43DE5-260F-4B4E-8817-3DC5774C212D}" dt="2020-06-23T14:30:23.437" v="19731" actId="20577"/>
          <ac:spMkLst>
            <pc:docMk/>
            <pc:sldMk cId="1405142299" sldId="491"/>
            <ac:spMk id="3" creationId="{00000000-0000-0000-0000-000000000000}"/>
          </ac:spMkLst>
        </pc:spChg>
      </pc:sldChg>
      <pc:sldChg chg="modSp">
        <pc:chgData name="Areti Chouchourelou" userId="09759555be95b33e" providerId="LiveId" clId="{3BD43DE5-260F-4B4E-8817-3DC5774C212D}" dt="2020-06-23T13:34:21.074" v="17199" actId="20577"/>
        <pc:sldMkLst>
          <pc:docMk/>
          <pc:sldMk cId="1689299199" sldId="492"/>
        </pc:sldMkLst>
        <pc:spChg chg="mod">
          <ac:chgData name="Areti Chouchourelou" userId="09759555be95b33e" providerId="LiveId" clId="{3BD43DE5-260F-4B4E-8817-3DC5774C212D}" dt="2020-06-23T13:21:52.160" v="15549" actId="20577"/>
          <ac:spMkLst>
            <pc:docMk/>
            <pc:sldMk cId="1689299199" sldId="492"/>
            <ac:spMk id="2" creationId="{00000000-0000-0000-0000-000000000000}"/>
          </ac:spMkLst>
        </pc:spChg>
        <pc:spChg chg="mod">
          <ac:chgData name="Areti Chouchourelou" userId="09759555be95b33e" providerId="LiveId" clId="{3BD43DE5-260F-4B4E-8817-3DC5774C212D}" dt="2020-06-23T13:34:21.074" v="17199" actId="20577"/>
          <ac:spMkLst>
            <pc:docMk/>
            <pc:sldMk cId="1689299199" sldId="492"/>
            <ac:spMk id="3" creationId="{00000000-0000-0000-0000-000000000000}"/>
          </ac:spMkLst>
        </pc:spChg>
      </pc:sldChg>
      <pc:sldChg chg="modSp">
        <pc:chgData name="Areti Chouchourelou" userId="09759555be95b33e" providerId="LiveId" clId="{3BD43DE5-260F-4B4E-8817-3DC5774C212D}" dt="2020-06-23T13:14:07.949" v="14444" actId="20577"/>
        <pc:sldMkLst>
          <pc:docMk/>
          <pc:sldMk cId="1641367397" sldId="494"/>
        </pc:sldMkLst>
        <pc:spChg chg="mod">
          <ac:chgData name="Areti Chouchourelou" userId="09759555be95b33e" providerId="LiveId" clId="{3BD43DE5-260F-4B4E-8817-3DC5774C212D}" dt="2020-06-23T13:09:37.364" v="13440" actId="20577"/>
          <ac:spMkLst>
            <pc:docMk/>
            <pc:sldMk cId="1641367397" sldId="494"/>
            <ac:spMk id="2" creationId="{00000000-0000-0000-0000-000000000000}"/>
          </ac:spMkLst>
        </pc:spChg>
        <pc:spChg chg="mod">
          <ac:chgData name="Areti Chouchourelou" userId="09759555be95b33e" providerId="LiveId" clId="{3BD43DE5-260F-4B4E-8817-3DC5774C212D}" dt="2020-06-23T13:14:07.949" v="14444" actId="20577"/>
          <ac:spMkLst>
            <pc:docMk/>
            <pc:sldMk cId="1641367397" sldId="494"/>
            <ac:spMk id="3" creationId="{00000000-0000-0000-0000-000000000000}"/>
          </ac:spMkLst>
        </pc:spChg>
      </pc:sldChg>
      <pc:sldChg chg="modSp">
        <pc:chgData name="Areti Chouchourelou" userId="09759555be95b33e" providerId="LiveId" clId="{3BD43DE5-260F-4B4E-8817-3DC5774C212D}" dt="2020-06-23T13:34:02.806" v="17197" actId="20577"/>
        <pc:sldMkLst>
          <pc:docMk/>
          <pc:sldMk cId="3079724467" sldId="495"/>
        </pc:sldMkLst>
        <pc:spChg chg="mod">
          <ac:chgData name="Areti Chouchourelou" userId="09759555be95b33e" providerId="LiveId" clId="{3BD43DE5-260F-4B4E-8817-3DC5774C212D}" dt="2020-06-23T13:14:28.574" v="14471" actId="20577"/>
          <ac:spMkLst>
            <pc:docMk/>
            <pc:sldMk cId="3079724467" sldId="495"/>
            <ac:spMk id="2" creationId="{00000000-0000-0000-0000-000000000000}"/>
          </ac:spMkLst>
        </pc:spChg>
        <pc:spChg chg="mod">
          <ac:chgData name="Areti Chouchourelou" userId="09759555be95b33e" providerId="LiveId" clId="{3BD43DE5-260F-4B4E-8817-3DC5774C212D}" dt="2020-06-23T13:34:02.806" v="17197" actId="20577"/>
          <ac:spMkLst>
            <pc:docMk/>
            <pc:sldMk cId="3079724467" sldId="495"/>
            <ac:spMk id="3" creationId="{00000000-0000-0000-0000-000000000000}"/>
          </ac:spMkLst>
        </pc:spChg>
      </pc:sldChg>
      <pc:sldChg chg="modSp">
        <pc:chgData name="Areti Chouchourelou" userId="09759555be95b33e" providerId="LiveId" clId="{3BD43DE5-260F-4B4E-8817-3DC5774C212D}" dt="2020-06-23T14:25:14.589" v="18743" actId="20577"/>
        <pc:sldMkLst>
          <pc:docMk/>
          <pc:sldMk cId="3599302960" sldId="496"/>
        </pc:sldMkLst>
        <pc:spChg chg="mod">
          <ac:chgData name="Areti Chouchourelou" userId="09759555be95b33e" providerId="LiveId" clId="{3BD43DE5-260F-4B4E-8817-3DC5774C212D}" dt="2020-06-23T13:34:28.936" v="17202" actId="20577"/>
          <ac:spMkLst>
            <pc:docMk/>
            <pc:sldMk cId="3599302960" sldId="496"/>
            <ac:spMk id="2" creationId="{00000000-0000-0000-0000-000000000000}"/>
          </ac:spMkLst>
        </pc:spChg>
        <pc:spChg chg="mod">
          <ac:chgData name="Areti Chouchourelou" userId="09759555be95b33e" providerId="LiveId" clId="{3BD43DE5-260F-4B4E-8817-3DC5774C212D}" dt="2020-06-23T14:25:14.589" v="18743" actId="20577"/>
          <ac:spMkLst>
            <pc:docMk/>
            <pc:sldMk cId="3599302960" sldId="496"/>
            <ac:spMk id="3" creationId="{00000000-0000-0000-0000-000000000000}"/>
          </ac:spMkLst>
        </pc:spChg>
      </pc:sldChg>
      <pc:sldChg chg="modSp">
        <pc:chgData name="Areti Chouchourelou" userId="09759555be95b33e" providerId="LiveId" clId="{3BD43DE5-260F-4B4E-8817-3DC5774C212D}" dt="2020-06-23T14:24:36.239" v="18671" actId="5793"/>
        <pc:sldMkLst>
          <pc:docMk/>
          <pc:sldMk cId="742281028" sldId="497"/>
        </pc:sldMkLst>
        <pc:spChg chg="mod">
          <ac:chgData name="Areti Chouchourelou" userId="09759555be95b33e" providerId="LiveId" clId="{3BD43DE5-260F-4B4E-8817-3DC5774C212D}" dt="2020-06-23T13:06:14.534" v="13285" actId="20577"/>
          <ac:spMkLst>
            <pc:docMk/>
            <pc:sldMk cId="742281028" sldId="497"/>
            <ac:spMk id="2" creationId="{00000000-0000-0000-0000-000000000000}"/>
          </ac:spMkLst>
        </pc:spChg>
        <pc:spChg chg="mod">
          <ac:chgData name="Areti Chouchourelou" userId="09759555be95b33e" providerId="LiveId" clId="{3BD43DE5-260F-4B4E-8817-3DC5774C212D}" dt="2020-06-23T14:24:36.239" v="18671" actId="5793"/>
          <ac:spMkLst>
            <pc:docMk/>
            <pc:sldMk cId="742281028" sldId="497"/>
            <ac:spMk id="3" creationId="{00000000-0000-0000-0000-000000000000}"/>
          </ac:spMkLst>
        </pc:spChg>
      </pc:sldChg>
      <pc:sldChg chg="modSp modNotesTx">
        <pc:chgData name="Areti Chouchourelou" userId="09759555be95b33e" providerId="LiveId" clId="{3BD43DE5-260F-4B4E-8817-3DC5774C212D}" dt="2020-06-23T14:17:08.865" v="18030" actId="20577"/>
        <pc:sldMkLst>
          <pc:docMk/>
          <pc:sldMk cId="4106755341" sldId="498"/>
        </pc:sldMkLst>
        <pc:spChg chg="mod">
          <ac:chgData name="Areti Chouchourelou" userId="09759555be95b33e" providerId="LiveId" clId="{3BD43DE5-260F-4B4E-8817-3DC5774C212D}" dt="2020-06-23T13:06:38.413" v="13372" actId="20577"/>
          <ac:spMkLst>
            <pc:docMk/>
            <pc:sldMk cId="4106755341" sldId="498"/>
            <ac:spMk id="2" creationId="{00000000-0000-0000-0000-000000000000}"/>
          </ac:spMkLst>
        </pc:spChg>
        <pc:spChg chg="mod">
          <ac:chgData name="Areti Chouchourelou" userId="09759555be95b33e" providerId="LiveId" clId="{3BD43DE5-260F-4B4E-8817-3DC5774C212D}" dt="2020-06-23T14:17:08.865" v="18030" actId="20577"/>
          <ac:spMkLst>
            <pc:docMk/>
            <pc:sldMk cId="4106755341" sldId="498"/>
            <ac:spMk id="3" creationId="{00000000-0000-0000-0000-000000000000}"/>
          </ac:spMkLst>
        </pc:spChg>
      </pc:sldChg>
      <pc:sldChg chg="modSp">
        <pc:chgData name="Areti Chouchourelou" userId="09759555be95b33e" providerId="LiveId" clId="{3BD43DE5-260F-4B4E-8817-3DC5774C212D}" dt="2020-06-23T14:22:06.426" v="18337" actId="27636"/>
        <pc:sldMkLst>
          <pc:docMk/>
          <pc:sldMk cId="2762697098" sldId="499"/>
        </pc:sldMkLst>
        <pc:spChg chg="mod">
          <ac:chgData name="Areti Chouchourelou" userId="09759555be95b33e" providerId="LiveId" clId="{3BD43DE5-260F-4B4E-8817-3DC5774C212D}" dt="2020-06-23T14:20:33.612" v="18334" actId="20577"/>
          <ac:spMkLst>
            <pc:docMk/>
            <pc:sldMk cId="2762697098" sldId="499"/>
            <ac:spMk id="2" creationId="{00000000-0000-0000-0000-000000000000}"/>
          </ac:spMkLst>
        </pc:spChg>
        <pc:spChg chg="mod">
          <ac:chgData name="Areti Chouchourelou" userId="09759555be95b33e" providerId="LiveId" clId="{3BD43DE5-260F-4B4E-8817-3DC5774C212D}" dt="2020-06-23T14:22:06.426" v="18337" actId="27636"/>
          <ac:spMkLst>
            <pc:docMk/>
            <pc:sldMk cId="2762697098" sldId="499"/>
            <ac:spMk id="3" creationId="{00000000-0000-0000-0000-000000000000}"/>
          </ac:spMkLst>
        </pc:spChg>
      </pc:sldChg>
      <pc:sldChg chg="modSp ord modAnim">
        <pc:chgData name="Areti Chouchourelou" userId="09759555be95b33e" providerId="LiveId" clId="{3BD43DE5-260F-4B4E-8817-3DC5774C212D}" dt="2020-06-23T11:58:44.937" v="4326"/>
        <pc:sldMkLst>
          <pc:docMk/>
          <pc:sldMk cId="343100522" sldId="500"/>
        </pc:sldMkLst>
        <pc:spChg chg="mod">
          <ac:chgData name="Areti Chouchourelou" userId="09759555be95b33e" providerId="LiveId" clId="{3BD43DE5-260F-4B4E-8817-3DC5774C212D}" dt="2020-06-23T11:50:50.012" v="3788" actId="1035"/>
          <ac:spMkLst>
            <pc:docMk/>
            <pc:sldMk cId="343100522" sldId="500"/>
            <ac:spMk id="2" creationId="{00000000-0000-0000-0000-000000000000}"/>
          </ac:spMkLst>
        </pc:spChg>
        <pc:spChg chg="mod">
          <ac:chgData name="Areti Chouchourelou" userId="09759555be95b33e" providerId="LiveId" clId="{3BD43DE5-260F-4B4E-8817-3DC5774C212D}" dt="2020-06-23T11:58:38.863" v="4325" actId="20577"/>
          <ac:spMkLst>
            <pc:docMk/>
            <pc:sldMk cId="343100522" sldId="500"/>
            <ac:spMk id="3" creationId="{00000000-0000-0000-0000-000000000000}"/>
          </ac:spMkLst>
        </pc:spChg>
      </pc:sldChg>
      <pc:sldChg chg="modSp">
        <pc:chgData name="Areti Chouchourelou" userId="09759555be95b33e" providerId="LiveId" clId="{3BD43DE5-260F-4B4E-8817-3DC5774C212D}" dt="2020-06-23T12:40:13.754" v="11073" actId="255"/>
        <pc:sldMkLst>
          <pc:docMk/>
          <pc:sldMk cId="360746227" sldId="501"/>
        </pc:sldMkLst>
        <pc:spChg chg="mod">
          <ac:chgData name="Areti Chouchourelou" userId="09759555be95b33e" providerId="LiveId" clId="{3BD43DE5-260F-4B4E-8817-3DC5774C212D}" dt="2020-06-23T12:35:48.266" v="10077"/>
          <ac:spMkLst>
            <pc:docMk/>
            <pc:sldMk cId="360746227" sldId="501"/>
            <ac:spMk id="2" creationId="{00000000-0000-0000-0000-000000000000}"/>
          </ac:spMkLst>
        </pc:spChg>
        <pc:spChg chg="mod">
          <ac:chgData name="Areti Chouchourelou" userId="09759555be95b33e" providerId="LiveId" clId="{3BD43DE5-260F-4B4E-8817-3DC5774C212D}" dt="2020-06-23T12:35:51.465" v="10080" actId="20577"/>
          <ac:spMkLst>
            <pc:docMk/>
            <pc:sldMk cId="360746227" sldId="501"/>
            <ac:spMk id="4" creationId="{00000000-0000-0000-0000-000000000000}"/>
          </ac:spMkLst>
        </pc:spChg>
        <pc:spChg chg="mod">
          <ac:chgData name="Areti Chouchourelou" userId="09759555be95b33e" providerId="LiveId" clId="{3BD43DE5-260F-4B4E-8817-3DC5774C212D}" dt="2020-06-23T12:40:13.754" v="11073" actId="255"/>
          <ac:spMkLst>
            <pc:docMk/>
            <pc:sldMk cId="360746227" sldId="501"/>
            <ac:spMk id="6" creationId="{00000000-0000-0000-0000-000000000000}"/>
          </ac:spMkLst>
        </pc:spChg>
      </pc:sldChg>
      <pc:sldChg chg="modSp add">
        <pc:chgData name="Areti Chouchourelou" userId="09759555be95b33e" providerId="LiveId" clId="{3BD43DE5-260F-4B4E-8817-3DC5774C212D}" dt="2020-06-23T14:04:43.518" v="17847" actId="255"/>
        <pc:sldMkLst>
          <pc:docMk/>
          <pc:sldMk cId="1985767093" sldId="502"/>
        </pc:sldMkLst>
        <pc:spChg chg="mod">
          <ac:chgData name="Areti Chouchourelou" userId="09759555be95b33e" providerId="LiveId" clId="{3BD43DE5-260F-4B4E-8817-3DC5774C212D}" dt="2020-06-23T14:04:43.518" v="17847" actId="255"/>
          <ac:spMkLst>
            <pc:docMk/>
            <pc:sldMk cId="1985767093" sldId="502"/>
            <ac:spMk id="3" creationId="{00000000-0000-0000-0000-000000000000}"/>
          </ac:spMkLst>
        </pc:spChg>
      </pc:sldChg>
      <pc:sldChg chg="modSp add">
        <pc:chgData name="Areti Chouchourelou" userId="09759555be95b33e" providerId="LiveId" clId="{3BD43DE5-260F-4B4E-8817-3DC5774C212D}" dt="2020-06-23T14:20:23.974" v="18313" actId="5793"/>
        <pc:sldMkLst>
          <pc:docMk/>
          <pc:sldMk cId="3226107177" sldId="503"/>
        </pc:sldMkLst>
        <pc:spChg chg="mod">
          <ac:chgData name="Areti Chouchourelou" userId="09759555be95b33e" providerId="LiveId" clId="{3BD43DE5-260F-4B4E-8817-3DC5774C212D}" dt="2020-06-23T14:20:23.974" v="18313" actId="5793"/>
          <ac:spMkLst>
            <pc:docMk/>
            <pc:sldMk cId="3226107177" sldId="503"/>
            <ac:spMk id="3"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CC2594-B981-4FC6-BFC6-998469AFB902}" type="doc">
      <dgm:prSet loTypeId="urn:microsoft.com/office/officeart/2005/8/layout/vList5" loCatId="list" qsTypeId="urn:microsoft.com/office/officeart/2005/8/quickstyle/simple5" qsCatId="simple" csTypeId="urn:microsoft.com/office/officeart/2005/8/colors/accent1_3" csCatId="accent1" phldr="1"/>
      <dgm:spPr/>
      <dgm:t>
        <a:bodyPr/>
        <a:lstStyle/>
        <a:p>
          <a:endParaRPr lang="el-GR"/>
        </a:p>
      </dgm:t>
    </dgm:pt>
    <dgm:pt modelId="{221E5433-ADF9-46C5-A10A-A3C47C81B89A}">
      <dgm:prSet phldrT="[Text]" custT="1"/>
      <dgm:spPr/>
      <dgm:t>
        <a:bodyPr/>
        <a:lstStyle/>
        <a:p>
          <a:r>
            <a:rPr lang="el-GR" sz="1400" b="1" dirty="0" smtClean="0">
              <a:latin typeface="Segoe UI Light" panose="020B0502040204020203" pitchFamily="34" charset="0"/>
              <a:cs typeface="Segoe UI Light" panose="020B0502040204020203" pitchFamily="34" charset="0"/>
            </a:rPr>
            <a:t>Εισαγγελικές Αρχές</a:t>
          </a:r>
          <a:r>
            <a:rPr lang="el-GR" sz="1400" dirty="0" smtClean="0">
              <a:latin typeface="Segoe UI Light" panose="020B0502040204020203" pitchFamily="34" charset="0"/>
              <a:cs typeface="Segoe UI Light" panose="020B0502040204020203" pitchFamily="34" charset="0"/>
            </a:rPr>
            <a:t> </a:t>
          </a:r>
          <a:endParaRPr lang="el-GR" sz="1400" dirty="0">
            <a:latin typeface="Segoe UI Light" panose="020B0502040204020203" pitchFamily="34" charset="0"/>
            <a:cs typeface="Segoe UI Light" panose="020B0502040204020203" pitchFamily="34" charset="0"/>
          </a:endParaRPr>
        </a:p>
      </dgm:t>
    </dgm:pt>
    <dgm:pt modelId="{2E5B971F-AB22-402F-887E-32AF354A80E7}" type="parTrans" cxnId="{AA6B6596-1B43-4F5E-BCF0-E920A7BBECCF}">
      <dgm:prSet/>
      <dgm:spPr/>
      <dgm:t>
        <a:bodyPr/>
        <a:lstStyle/>
        <a:p>
          <a:endParaRPr lang="el-GR"/>
        </a:p>
      </dgm:t>
    </dgm:pt>
    <dgm:pt modelId="{9D973804-136E-4F4A-AE04-AC5E006FF495}" type="sibTrans" cxnId="{AA6B6596-1B43-4F5E-BCF0-E920A7BBECCF}">
      <dgm:prSet/>
      <dgm:spPr/>
      <dgm:t>
        <a:bodyPr/>
        <a:lstStyle/>
        <a:p>
          <a:endParaRPr lang="el-GR"/>
        </a:p>
      </dgm:t>
    </dgm:pt>
    <dgm:pt modelId="{89E26AC9-62EF-4009-9567-D126678D7B2B}">
      <dgm:prSet custT="1"/>
      <dgm:spPr>
        <a:solidFill>
          <a:schemeClr val="bg1">
            <a:alpha val="90000"/>
          </a:schemeClr>
        </a:solidFill>
        <a:effectLst>
          <a:outerShdw blurRad="50800" dist="38100" dir="5400000" algn="t" rotWithShape="0">
            <a:prstClr val="black">
              <a:alpha val="40000"/>
            </a:prstClr>
          </a:outerShdw>
        </a:effectLst>
      </dgm:spPr>
      <dgm:t>
        <a:bodyPr/>
        <a:lstStyle/>
        <a:p>
          <a:r>
            <a:rPr lang="el-GR" sz="1100" b="1" dirty="0" smtClean="0">
              <a:latin typeface="Segoe UI Light" panose="020B0502040204020203" pitchFamily="34" charset="0"/>
              <a:cs typeface="Segoe UI Light" panose="020B0502040204020203" pitchFamily="34" charset="0"/>
            </a:rPr>
            <a:t>Εισαγγελία Πρωτοδικών, Τμήμα Ανηλίκων Αθηνών</a:t>
          </a:r>
          <a:r>
            <a:rPr lang="el-GR" sz="1100" dirty="0" smtClean="0">
              <a:latin typeface="Segoe UI Light" panose="020B0502040204020203" pitchFamily="34" charset="0"/>
              <a:cs typeface="Segoe UI Light" panose="020B0502040204020203" pitchFamily="34" charset="0"/>
            </a:rPr>
            <a:t>, τηλέφωνο 210 8827993 </a:t>
          </a:r>
          <a:endParaRPr lang="en-US" sz="1100" dirty="0" smtClean="0">
            <a:latin typeface="Segoe UI Light" panose="020B0502040204020203" pitchFamily="34" charset="0"/>
            <a:cs typeface="Segoe UI Light" panose="020B0502040204020203" pitchFamily="34" charset="0"/>
          </a:endParaRPr>
        </a:p>
      </dgm:t>
    </dgm:pt>
    <dgm:pt modelId="{B42DAA0F-0AC4-4F5F-B6C0-DB2A4091755C}" type="parTrans" cxnId="{714F0F23-B4F6-40ED-BA83-72FE368C6965}">
      <dgm:prSet/>
      <dgm:spPr/>
      <dgm:t>
        <a:bodyPr/>
        <a:lstStyle/>
        <a:p>
          <a:endParaRPr lang="el-GR"/>
        </a:p>
      </dgm:t>
    </dgm:pt>
    <dgm:pt modelId="{16DCEEF1-DF58-4D74-AF73-7865D92E1755}" type="sibTrans" cxnId="{714F0F23-B4F6-40ED-BA83-72FE368C6965}">
      <dgm:prSet/>
      <dgm:spPr/>
      <dgm:t>
        <a:bodyPr/>
        <a:lstStyle/>
        <a:p>
          <a:endParaRPr lang="el-GR"/>
        </a:p>
      </dgm:t>
    </dgm:pt>
    <dgm:pt modelId="{48C7B7EF-0DA7-43E7-BAA2-9B501E59CE01}">
      <dgm:prSet custT="1"/>
      <dgm:spPr>
        <a:solidFill>
          <a:schemeClr val="bg1">
            <a:alpha val="90000"/>
          </a:schemeClr>
        </a:solidFill>
        <a:effectLst>
          <a:outerShdw blurRad="50800" dist="38100" dir="5400000" algn="t" rotWithShape="0">
            <a:prstClr val="black">
              <a:alpha val="40000"/>
            </a:prstClr>
          </a:outerShdw>
        </a:effectLst>
      </dgm:spPr>
      <dgm:t>
        <a:bodyPr/>
        <a:lstStyle/>
        <a:p>
          <a:r>
            <a:rPr lang="el-GR" sz="1100" b="1" dirty="0" smtClean="0">
              <a:latin typeface="Segoe UI Light" panose="020B0502040204020203" pitchFamily="34" charset="0"/>
              <a:cs typeface="Segoe UI Light" panose="020B0502040204020203" pitchFamily="34" charset="0"/>
            </a:rPr>
            <a:t>Εισαγγελία Πρωτοδικών, Τμήμα Ανηλίκων</a:t>
          </a:r>
          <a:r>
            <a:rPr lang="en-US" sz="1100" b="1" dirty="0" smtClean="0">
              <a:latin typeface="Segoe UI Light" panose="020B0502040204020203" pitchFamily="34" charset="0"/>
              <a:cs typeface="Segoe UI Light" panose="020B0502040204020203" pitchFamily="34" charset="0"/>
            </a:rPr>
            <a:t> </a:t>
          </a:r>
          <a:r>
            <a:rPr lang="el-GR" sz="1100" b="1" dirty="0" smtClean="0">
              <a:latin typeface="Segoe UI Light" panose="020B0502040204020203" pitchFamily="34" charset="0"/>
              <a:cs typeface="Segoe UI Light" panose="020B0502040204020203" pitchFamily="34" charset="0"/>
            </a:rPr>
            <a:t>Θεσσαλονίκης</a:t>
          </a:r>
          <a:r>
            <a:rPr lang="el-GR" sz="1100" dirty="0" smtClean="0">
              <a:latin typeface="Segoe UI Light" panose="020B0502040204020203" pitchFamily="34" charset="0"/>
              <a:cs typeface="Segoe UI Light" panose="020B0502040204020203" pitchFamily="34" charset="0"/>
            </a:rPr>
            <a:t>, τηλέφωνο: 2310 507166 </a:t>
          </a:r>
          <a:endParaRPr lang="en-US" sz="1100" dirty="0" smtClean="0">
            <a:latin typeface="Segoe UI Light" panose="020B0502040204020203" pitchFamily="34" charset="0"/>
            <a:cs typeface="Segoe UI Light" panose="020B0502040204020203" pitchFamily="34" charset="0"/>
          </a:endParaRPr>
        </a:p>
      </dgm:t>
    </dgm:pt>
    <dgm:pt modelId="{33CD7732-929C-423B-946F-23C558A64009}" type="parTrans" cxnId="{77668625-EE12-435E-9AC6-C2634CB6651A}">
      <dgm:prSet/>
      <dgm:spPr/>
      <dgm:t>
        <a:bodyPr/>
        <a:lstStyle/>
        <a:p>
          <a:endParaRPr lang="el-GR"/>
        </a:p>
      </dgm:t>
    </dgm:pt>
    <dgm:pt modelId="{47B4191B-289F-410A-A59C-01B278CE05DE}" type="sibTrans" cxnId="{77668625-EE12-435E-9AC6-C2634CB6651A}">
      <dgm:prSet/>
      <dgm:spPr/>
      <dgm:t>
        <a:bodyPr/>
        <a:lstStyle/>
        <a:p>
          <a:endParaRPr lang="el-GR"/>
        </a:p>
      </dgm:t>
    </dgm:pt>
    <dgm:pt modelId="{AFDC92BD-94BE-415C-AFD3-2A0BCC7B00DF}">
      <dgm:prSet custT="1"/>
      <dgm:spPr>
        <a:solidFill>
          <a:schemeClr val="bg1">
            <a:alpha val="90000"/>
          </a:schemeClr>
        </a:solidFill>
        <a:effectLst>
          <a:outerShdw blurRad="50800" dist="38100" dir="5400000" algn="t" rotWithShape="0">
            <a:prstClr val="black">
              <a:alpha val="40000"/>
            </a:prstClr>
          </a:outerShdw>
        </a:effectLst>
      </dgm:spPr>
      <dgm:t>
        <a:bodyPr/>
        <a:lstStyle/>
        <a:p>
          <a:r>
            <a:rPr lang="el-GR" sz="1100" b="1" dirty="0" smtClean="0">
              <a:latin typeface="Segoe UI Light" panose="020B0502040204020203" pitchFamily="34" charset="0"/>
              <a:cs typeface="Segoe UI Light" panose="020B0502040204020203" pitchFamily="34" charset="0"/>
            </a:rPr>
            <a:t>Εισαγγελία Πρωτοδικών, Εισαγγελέας Ανηλίκων Πειραιά</a:t>
          </a:r>
          <a:r>
            <a:rPr lang="el-GR" sz="1100" dirty="0" smtClean="0">
              <a:latin typeface="Segoe UI Light" panose="020B0502040204020203" pitchFamily="34" charset="0"/>
              <a:cs typeface="Segoe UI Light" panose="020B0502040204020203" pitchFamily="34" charset="0"/>
            </a:rPr>
            <a:t>, τηλέφωνο: 213 2157151 </a:t>
          </a:r>
          <a:endParaRPr lang="en-US" sz="1100" dirty="0" smtClean="0">
            <a:latin typeface="Segoe UI Light" panose="020B0502040204020203" pitchFamily="34" charset="0"/>
            <a:cs typeface="Segoe UI Light" panose="020B0502040204020203" pitchFamily="34" charset="0"/>
          </a:endParaRPr>
        </a:p>
      </dgm:t>
    </dgm:pt>
    <dgm:pt modelId="{E4323CAB-4DBB-4D3C-881B-B17098593D10}" type="parTrans" cxnId="{D261456C-EDB7-4893-ACEB-201193C08E88}">
      <dgm:prSet/>
      <dgm:spPr/>
      <dgm:t>
        <a:bodyPr/>
        <a:lstStyle/>
        <a:p>
          <a:endParaRPr lang="el-GR"/>
        </a:p>
      </dgm:t>
    </dgm:pt>
    <dgm:pt modelId="{95D6F046-099B-4E28-8FF7-8623F64B43DA}" type="sibTrans" cxnId="{D261456C-EDB7-4893-ACEB-201193C08E88}">
      <dgm:prSet/>
      <dgm:spPr/>
      <dgm:t>
        <a:bodyPr/>
        <a:lstStyle/>
        <a:p>
          <a:endParaRPr lang="el-GR"/>
        </a:p>
      </dgm:t>
    </dgm:pt>
    <dgm:pt modelId="{C23FA88D-DAC9-4352-B145-F58B60DD1976}">
      <dgm:prSet custT="1"/>
      <dgm:spPr>
        <a:solidFill>
          <a:schemeClr val="bg1">
            <a:alpha val="90000"/>
          </a:schemeClr>
        </a:solidFill>
        <a:effectLst>
          <a:outerShdw blurRad="50800" dist="38100" dir="5400000" algn="t" rotWithShape="0">
            <a:prstClr val="black">
              <a:alpha val="40000"/>
            </a:prstClr>
          </a:outerShdw>
        </a:effectLst>
      </dgm:spPr>
      <dgm:t>
        <a:bodyPr/>
        <a:lstStyle/>
        <a:p>
          <a:r>
            <a:rPr lang="el-GR" sz="1100" dirty="0" smtClean="0">
              <a:latin typeface="Segoe UI Light" panose="020B0502040204020203" pitchFamily="34" charset="0"/>
              <a:cs typeface="Segoe UI Light" panose="020B0502040204020203" pitchFamily="34" charset="0"/>
            </a:rPr>
            <a:t>ή σε </a:t>
          </a:r>
          <a:r>
            <a:rPr lang="el-GR" sz="1100" b="1" dirty="0" smtClean="0">
              <a:latin typeface="Segoe UI Light" panose="020B0502040204020203" pitchFamily="34" charset="0"/>
              <a:cs typeface="Segoe UI Light" panose="020B0502040204020203" pitchFamily="34" charset="0"/>
            </a:rPr>
            <a:t>άλλο αρμόδιο τμήμα </a:t>
          </a:r>
          <a:endParaRPr lang="en-US" sz="1100" b="1" dirty="0" smtClean="0">
            <a:latin typeface="Segoe UI Light" panose="020B0502040204020203" pitchFamily="34" charset="0"/>
            <a:cs typeface="Segoe UI Light" panose="020B0502040204020203" pitchFamily="34" charset="0"/>
          </a:endParaRPr>
        </a:p>
      </dgm:t>
    </dgm:pt>
    <dgm:pt modelId="{62131DFF-9835-43C6-A1FF-C3D372F267B6}" type="parTrans" cxnId="{935D160C-4302-45F2-B8D6-3BB070B2C7E0}">
      <dgm:prSet/>
      <dgm:spPr/>
      <dgm:t>
        <a:bodyPr/>
        <a:lstStyle/>
        <a:p>
          <a:endParaRPr lang="el-GR"/>
        </a:p>
      </dgm:t>
    </dgm:pt>
    <dgm:pt modelId="{5F3CF216-A900-42D0-BF9E-3DA616D0399B}" type="sibTrans" cxnId="{935D160C-4302-45F2-B8D6-3BB070B2C7E0}">
      <dgm:prSet/>
      <dgm:spPr/>
      <dgm:t>
        <a:bodyPr/>
        <a:lstStyle/>
        <a:p>
          <a:endParaRPr lang="el-GR"/>
        </a:p>
      </dgm:t>
    </dgm:pt>
    <dgm:pt modelId="{594E9437-D01B-452B-804A-B4CB5233665D}">
      <dgm:prSet custT="1"/>
      <dgm:spPr/>
      <dgm:t>
        <a:bodyPr/>
        <a:lstStyle/>
        <a:p>
          <a:r>
            <a:rPr lang="el-GR" sz="1400" b="1" dirty="0" smtClean="0">
              <a:latin typeface="Segoe UI Light" panose="020B0502040204020203" pitchFamily="34" charset="0"/>
              <a:cs typeface="Segoe UI Light" panose="020B0502040204020203" pitchFamily="34" charset="0"/>
            </a:rPr>
            <a:t>Ελληνική Αστυνομία </a:t>
          </a:r>
          <a:endParaRPr lang="en-US" sz="1400" dirty="0" smtClean="0">
            <a:latin typeface="Segoe UI Light" panose="020B0502040204020203" pitchFamily="34" charset="0"/>
            <a:cs typeface="Segoe UI Light" panose="020B0502040204020203" pitchFamily="34" charset="0"/>
          </a:endParaRPr>
        </a:p>
      </dgm:t>
    </dgm:pt>
    <dgm:pt modelId="{3D215403-A899-402B-A3C8-F0285ED00A3E}" type="parTrans" cxnId="{70370570-E721-4712-8A19-06412656D4DC}">
      <dgm:prSet/>
      <dgm:spPr/>
      <dgm:t>
        <a:bodyPr/>
        <a:lstStyle/>
        <a:p>
          <a:endParaRPr lang="el-GR"/>
        </a:p>
      </dgm:t>
    </dgm:pt>
    <dgm:pt modelId="{B6CA4123-D96D-42A9-86D8-6ABE895D22CF}" type="sibTrans" cxnId="{70370570-E721-4712-8A19-06412656D4DC}">
      <dgm:prSet/>
      <dgm:spPr/>
      <dgm:t>
        <a:bodyPr/>
        <a:lstStyle/>
        <a:p>
          <a:endParaRPr lang="el-GR"/>
        </a:p>
      </dgm:t>
    </dgm:pt>
    <dgm:pt modelId="{FDAC5B36-7B49-42E0-9740-03CAFE8EF47C}">
      <dgm:prSet custT="1"/>
      <dgm:spPr>
        <a:solidFill>
          <a:schemeClr val="bg1">
            <a:alpha val="90000"/>
          </a:schemeClr>
        </a:solidFill>
        <a:effectLst>
          <a:outerShdw blurRad="50800" dist="38100" dir="5400000" algn="t" rotWithShape="0">
            <a:prstClr val="black">
              <a:alpha val="40000"/>
            </a:prstClr>
          </a:outerShdw>
        </a:effectLst>
      </dgm:spPr>
      <dgm:t>
        <a:bodyPr/>
        <a:lstStyle/>
        <a:p>
          <a:r>
            <a:rPr lang="el-GR" sz="1100" b="1" dirty="0" smtClean="0">
              <a:latin typeface="Segoe UI Light" panose="020B0502040204020203" pitchFamily="34" charset="0"/>
              <a:cs typeface="Segoe UI Light" panose="020B0502040204020203" pitchFamily="34" charset="0"/>
            </a:rPr>
            <a:t>Υποδιεύθυνση Προστασίας Ανηλίκων της Διεύθυνσης Ασφαλείας Αττικής</a:t>
          </a:r>
          <a:r>
            <a:rPr lang="el-GR" sz="1100" dirty="0" smtClean="0">
              <a:latin typeface="Segoe UI Light" panose="020B0502040204020203" pitchFamily="34" charset="0"/>
              <a:cs typeface="Segoe UI Light" panose="020B0502040204020203" pitchFamily="34" charset="0"/>
            </a:rPr>
            <a:t>, τηλέφωνο: 210 6476573, </a:t>
          </a:r>
          <a:endParaRPr lang="en-US" sz="1100" dirty="0" smtClean="0">
            <a:latin typeface="Segoe UI Light" panose="020B0502040204020203" pitchFamily="34" charset="0"/>
            <a:cs typeface="Segoe UI Light" panose="020B0502040204020203" pitchFamily="34" charset="0"/>
          </a:endParaRPr>
        </a:p>
      </dgm:t>
    </dgm:pt>
    <dgm:pt modelId="{9707BB5D-9E5C-4C39-8E10-93C6C459FCF5}" type="parTrans" cxnId="{EC9B062C-08B3-4402-A665-20CE6DB4B2DA}">
      <dgm:prSet/>
      <dgm:spPr/>
      <dgm:t>
        <a:bodyPr/>
        <a:lstStyle/>
        <a:p>
          <a:endParaRPr lang="el-GR"/>
        </a:p>
      </dgm:t>
    </dgm:pt>
    <dgm:pt modelId="{0F912FD9-5529-48BA-9C1B-A23A4956DCFE}" type="sibTrans" cxnId="{EC9B062C-08B3-4402-A665-20CE6DB4B2DA}">
      <dgm:prSet/>
      <dgm:spPr/>
      <dgm:t>
        <a:bodyPr/>
        <a:lstStyle/>
        <a:p>
          <a:endParaRPr lang="el-GR"/>
        </a:p>
      </dgm:t>
    </dgm:pt>
    <dgm:pt modelId="{8C42ADED-4A8A-4565-B9C2-05665891D2BF}">
      <dgm:prSet custT="1"/>
      <dgm:spPr>
        <a:solidFill>
          <a:schemeClr val="bg1">
            <a:alpha val="90000"/>
          </a:schemeClr>
        </a:solidFill>
        <a:effectLst>
          <a:outerShdw blurRad="50800" dist="38100" dir="5400000" algn="t" rotWithShape="0">
            <a:prstClr val="black">
              <a:alpha val="40000"/>
            </a:prstClr>
          </a:outerShdw>
        </a:effectLst>
      </dgm:spPr>
      <dgm:t>
        <a:bodyPr/>
        <a:lstStyle/>
        <a:p>
          <a:r>
            <a:rPr lang="el-GR" sz="1100" b="1" dirty="0" smtClean="0">
              <a:latin typeface="Segoe UI Light" panose="020B0502040204020203" pitchFamily="34" charset="0"/>
              <a:cs typeface="Segoe UI Light" panose="020B0502040204020203" pitchFamily="34" charset="0"/>
            </a:rPr>
            <a:t>Τμήμα Ανηλίκων της Υποδιεύθυνσης Δίωξης Εγκλημάτων κατά της Ζωής της Διεύθυνσης Ασφαλείας Θεσσαλονίκης</a:t>
          </a:r>
          <a:r>
            <a:rPr lang="el-GR" sz="1100" dirty="0" smtClean="0">
              <a:latin typeface="Segoe UI Light" panose="020B0502040204020203" pitchFamily="34" charset="0"/>
              <a:cs typeface="Segoe UI Light" panose="020B0502040204020203" pitchFamily="34" charset="0"/>
            </a:rPr>
            <a:t>, τηλέφωνο: 2310 388456, </a:t>
          </a:r>
          <a:endParaRPr lang="en-US" sz="1100" dirty="0" smtClean="0">
            <a:latin typeface="Segoe UI Light" panose="020B0502040204020203" pitchFamily="34" charset="0"/>
            <a:cs typeface="Segoe UI Light" panose="020B0502040204020203" pitchFamily="34" charset="0"/>
          </a:endParaRPr>
        </a:p>
      </dgm:t>
    </dgm:pt>
    <dgm:pt modelId="{04CD7CF5-B4F4-4C16-A946-CA52569113EC}" type="parTrans" cxnId="{9F4442A2-E56B-4075-9518-82961C23B872}">
      <dgm:prSet/>
      <dgm:spPr/>
      <dgm:t>
        <a:bodyPr/>
        <a:lstStyle/>
        <a:p>
          <a:endParaRPr lang="el-GR"/>
        </a:p>
      </dgm:t>
    </dgm:pt>
    <dgm:pt modelId="{134AAE5A-51E5-4236-B3BE-ECED74E32747}" type="sibTrans" cxnId="{9F4442A2-E56B-4075-9518-82961C23B872}">
      <dgm:prSet/>
      <dgm:spPr/>
      <dgm:t>
        <a:bodyPr/>
        <a:lstStyle/>
        <a:p>
          <a:endParaRPr lang="el-GR"/>
        </a:p>
      </dgm:t>
    </dgm:pt>
    <dgm:pt modelId="{BDB10275-904F-4E35-9C04-EA457EB7C215}">
      <dgm:prSet custT="1"/>
      <dgm:spPr>
        <a:solidFill>
          <a:schemeClr val="bg1">
            <a:alpha val="90000"/>
          </a:schemeClr>
        </a:solidFill>
        <a:effectLst>
          <a:outerShdw blurRad="50800" dist="38100" dir="5400000" algn="t" rotWithShape="0">
            <a:prstClr val="black">
              <a:alpha val="40000"/>
            </a:prstClr>
          </a:outerShdw>
        </a:effectLst>
      </dgm:spPr>
      <dgm:t>
        <a:bodyPr/>
        <a:lstStyle/>
        <a:p>
          <a:r>
            <a:rPr lang="el-GR" sz="1100" dirty="0" smtClean="0">
              <a:latin typeface="Segoe UI Light" panose="020B0502040204020203" pitchFamily="34" charset="0"/>
              <a:cs typeface="Segoe UI Light" panose="020B0502040204020203" pitchFamily="34" charset="0"/>
            </a:rPr>
            <a:t>στις κατά τόπους Υπηρεσίες Ασφάλειας των Νομών των υπόλοιπων Υπηρεσιών της Ελληνικής Αστυνομίας - στην </a:t>
          </a:r>
          <a:r>
            <a:rPr lang="el-GR" sz="1100" b="1" dirty="0" smtClean="0">
              <a:latin typeface="Segoe UI Light" panose="020B0502040204020203" pitchFamily="34" charset="0"/>
              <a:cs typeface="Segoe UI Light" panose="020B0502040204020203" pitchFamily="34" charset="0"/>
            </a:rPr>
            <a:t>Άμεση Δράση </a:t>
          </a:r>
          <a:r>
            <a:rPr lang="el-GR" sz="1100" dirty="0" smtClean="0">
              <a:latin typeface="Segoe UI Light" panose="020B0502040204020203" pitchFamily="34" charset="0"/>
              <a:cs typeface="Segoe UI Light" panose="020B0502040204020203" pitchFamily="34" charset="0"/>
            </a:rPr>
            <a:t>100 </a:t>
          </a:r>
          <a:endParaRPr lang="en-US" sz="1100" b="1" dirty="0" smtClean="0">
            <a:latin typeface="Segoe UI Light" panose="020B0502040204020203" pitchFamily="34" charset="0"/>
            <a:cs typeface="Segoe UI Light" panose="020B0502040204020203" pitchFamily="34" charset="0"/>
          </a:endParaRPr>
        </a:p>
      </dgm:t>
    </dgm:pt>
    <dgm:pt modelId="{C90A15DC-5E4E-4596-8F71-20F718B355C7}" type="parTrans" cxnId="{803AC61E-C608-4D16-9D01-32484C59DB9D}">
      <dgm:prSet/>
      <dgm:spPr/>
      <dgm:t>
        <a:bodyPr/>
        <a:lstStyle/>
        <a:p>
          <a:endParaRPr lang="el-GR"/>
        </a:p>
      </dgm:t>
    </dgm:pt>
    <dgm:pt modelId="{A7A45902-65F2-4C66-9D8E-E797414C318C}" type="sibTrans" cxnId="{803AC61E-C608-4D16-9D01-32484C59DB9D}">
      <dgm:prSet/>
      <dgm:spPr/>
      <dgm:t>
        <a:bodyPr/>
        <a:lstStyle/>
        <a:p>
          <a:endParaRPr lang="el-GR"/>
        </a:p>
      </dgm:t>
    </dgm:pt>
    <dgm:pt modelId="{432422D6-C383-43AB-9F81-05229ADC7321}">
      <dgm:prSet custT="1"/>
      <dgm:spPr/>
      <dgm:t>
        <a:bodyPr/>
        <a:lstStyle/>
        <a:p>
          <a:r>
            <a:rPr lang="el-GR" sz="1400" b="1" dirty="0" smtClean="0">
              <a:latin typeface="Segoe UI Light" panose="020B0502040204020203" pitchFamily="34" charset="0"/>
              <a:cs typeface="Segoe UI Light" panose="020B0502040204020203" pitchFamily="34" charset="0"/>
            </a:rPr>
            <a:t>Δίωξη Ηλεκτρονικού Εγκλήματος</a:t>
          </a:r>
          <a:endParaRPr lang="en-US" sz="1400" dirty="0" smtClean="0">
            <a:latin typeface="Segoe UI Light" panose="020B0502040204020203" pitchFamily="34" charset="0"/>
            <a:cs typeface="Segoe UI Light" panose="020B0502040204020203" pitchFamily="34" charset="0"/>
          </a:endParaRPr>
        </a:p>
      </dgm:t>
    </dgm:pt>
    <dgm:pt modelId="{C7C2A4EC-41D4-427E-9535-C142169E809E}" type="parTrans" cxnId="{4EF8BC48-7B0F-4CA8-8D6B-3724BA06D953}">
      <dgm:prSet/>
      <dgm:spPr/>
      <dgm:t>
        <a:bodyPr/>
        <a:lstStyle/>
        <a:p>
          <a:endParaRPr lang="el-GR"/>
        </a:p>
      </dgm:t>
    </dgm:pt>
    <dgm:pt modelId="{C6EF4D1F-9D08-4EAA-AEFA-E549D1F52FAB}" type="sibTrans" cxnId="{4EF8BC48-7B0F-4CA8-8D6B-3724BA06D953}">
      <dgm:prSet/>
      <dgm:spPr/>
      <dgm:t>
        <a:bodyPr/>
        <a:lstStyle/>
        <a:p>
          <a:endParaRPr lang="el-GR"/>
        </a:p>
      </dgm:t>
    </dgm:pt>
    <dgm:pt modelId="{DB670B06-B27C-4DB5-9FDA-11F334EE4392}">
      <dgm:prSet custT="1"/>
      <dgm:spPr>
        <a:solidFill>
          <a:schemeClr val="bg1">
            <a:alpha val="90000"/>
          </a:schemeClr>
        </a:solidFill>
        <a:effectLst>
          <a:outerShdw blurRad="50800" dist="38100" dir="5400000" algn="t" rotWithShape="0">
            <a:prstClr val="black">
              <a:alpha val="40000"/>
            </a:prstClr>
          </a:outerShdw>
        </a:effectLst>
      </dgm:spPr>
      <dgm:t>
        <a:bodyPr/>
        <a:lstStyle/>
        <a:p>
          <a:r>
            <a:rPr lang="el-GR" sz="1100" dirty="0" smtClean="0">
              <a:latin typeface="Segoe UI Light" panose="020B0502040204020203" pitchFamily="34" charset="0"/>
              <a:cs typeface="Segoe UI Light" panose="020B0502040204020203" pitchFamily="34" charset="0"/>
            </a:rPr>
            <a:t>Για αναφορές περιστατικών διαδικτυακής παρενόχλησης-παιδοφιλίας ή παιδικής πορνογραφίας, είναι δυνατή η επικοινωνία </a:t>
          </a:r>
          <a:r>
            <a:rPr lang="el-GR" sz="1100" b="1" dirty="0" smtClean="0">
              <a:latin typeface="Segoe UI Light" panose="020B0502040204020203" pitchFamily="34" charset="0"/>
              <a:cs typeface="Segoe UI Light" panose="020B0502040204020203" pitchFamily="34" charset="0"/>
            </a:rPr>
            <a:t>και με τη Δίωξη Ηλεκτρονικού Εγκλήματος </a:t>
          </a:r>
          <a:r>
            <a:rPr lang="el-GR" sz="1100" dirty="0" smtClean="0">
              <a:latin typeface="Segoe UI Light" panose="020B0502040204020203" pitchFamily="34" charset="0"/>
              <a:cs typeface="Segoe UI Light" panose="020B0502040204020203" pitchFamily="34" charset="0"/>
            </a:rPr>
            <a:t>στην ειδική τηλεφωνική γραμμή καταγγελιών 11188 ή μέσω ηλεκτρονικής αλληλογραφίας στη διεύθυνση ccu@cybercrimeunit.gov.gr </a:t>
          </a:r>
          <a:endParaRPr lang="en-US" sz="1100" dirty="0" smtClean="0">
            <a:latin typeface="Segoe UI Light" panose="020B0502040204020203" pitchFamily="34" charset="0"/>
            <a:cs typeface="Segoe UI Light" panose="020B0502040204020203" pitchFamily="34" charset="0"/>
          </a:endParaRPr>
        </a:p>
      </dgm:t>
    </dgm:pt>
    <dgm:pt modelId="{E930468F-21DA-4223-A8C8-14ED65B2E1C1}" type="parTrans" cxnId="{6D5F796F-9E6E-4974-8ED5-723DE2DD57DE}">
      <dgm:prSet/>
      <dgm:spPr/>
      <dgm:t>
        <a:bodyPr/>
        <a:lstStyle/>
        <a:p>
          <a:endParaRPr lang="el-GR"/>
        </a:p>
      </dgm:t>
    </dgm:pt>
    <dgm:pt modelId="{D05F4725-979F-4DFC-8AE6-E57EE3FC86D2}" type="sibTrans" cxnId="{6D5F796F-9E6E-4974-8ED5-723DE2DD57DE}">
      <dgm:prSet/>
      <dgm:spPr/>
      <dgm:t>
        <a:bodyPr/>
        <a:lstStyle/>
        <a:p>
          <a:endParaRPr lang="el-GR"/>
        </a:p>
      </dgm:t>
    </dgm:pt>
    <dgm:pt modelId="{A4F0389A-7C42-41A0-AE0C-F34DBCB6B1D9}" type="pres">
      <dgm:prSet presAssocID="{18CC2594-B981-4FC6-BFC6-998469AFB902}" presName="Name0" presStyleCnt="0">
        <dgm:presLayoutVars>
          <dgm:dir/>
          <dgm:animLvl val="lvl"/>
          <dgm:resizeHandles val="exact"/>
        </dgm:presLayoutVars>
      </dgm:prSet>
      <dgm:spPr/>
      <dgm:t>
        <a:bodyPr/>
        <a:lstStyle/>
        <a:p>
          <a:endParaRPr lang="en-US"/>
        </a:p>
      </dgm:t>
    </dgm:pt>
    <dgm:pt modelId="{FBD60FDA-BCB2-4BD7-BD0B-414BB98DCBEC}" type="pres">
      <dgm:prSet presAssocID="{221E5433-ADF9-46C5-A10A-A3C47C81B89A}" presName="linNode" presStyleCnt="0"/>
      <dgm:spPr/>
    </dgm:pt>
    <dgm:pt modelId="{209A00E2-8DD0-4B12-99CF-D9B288CD2635}" type="pres">
      <dgm:prSet presAssocID="{221E5433-ADF9-46C5-A10A-A3C47C81B89A}" presName="parentText" presStyleLbl="node1" presStyleIdx="0" presStyleCnt="3" custScaleX="61655" custLinFactNeighborX="-10721" custLinFactNeighborY="2225">
        <dgm:presLayoutVars>
          <dgm:chMax val="1"/>
          <dgm:bulletEnabled val="1"/>
        </dgm:presLayoutVars>
      </dgm:prSet>
      <dgm:spPr/>
      <dgm:t>
        <a:bodyPr/>
        <a:lstStyle/>
        <a:p>
          <a:endParaRPr lang="el-GR"/>
        </a:p>
      </dgm:t>
    </dgm:pt>
    <dgm:pt modelId="{68C1CA59-CA74-4217-81FE-9A8F316FEE64}" type="pres">
      <dgm:prSet presAssocID="{221E5433-ADF9-46C5-A10A-A3C47C81B89A}" presName="descendantText" presStyleLbl="alignAccFollowNode1" presStyleIdx="0" presStyleCnt="3" custScaleX="174429" custScaleY="100853" custLinFactNeighborY="2782">
        <dgm:presLayoutVars>
          <dgm:bulletEnabled val="1"/>
        </dgm:presLayoutVars>
      </dgm:prSet>
      <dgm:spPr/>
      <dgm:t>
        <a:bodyPr/>
        <a:lstStyle/>
        <a:p>
          <a:endParaRPr lang="el-GR"/>
        </a:p>
      </dgm:t>
    </dgm:pt>
    <dgm:pt modelId="{9DE2BB19-A875-42B2-89AC-A260F6F7586F}" type="pres">
      <dgm:prSet presAssocID="{9D973804-136E-4F4A-AE04-AC5E006FF495}" presName="sp" presStyleCnt="0"/>
      <dgm:spPr/>
    </dgm:pt>
    <dgm:pt modelId="{9BDCE519-477F-452D-95BC-B295BBB8B44F}" type="pres">
      <dgm:prSet presAssocID="{594E9437-D01B-452B-804A-B4CB5233665D}" presName="linNode" presStyleCnt="0"/>
      <dgm:spPr/>
    </dgm:pt>
    <dgm:pt modelId="{27BE2F9D-45F9-44BC-A053-14BDA3F01E23}" type="pres">
      <dgm:prSet presAssocID="{594E9437-D01B-452B-804A-B4CB5233665D}" presName="parentText" presStyleLbl="node1" presStyleIdx="1" presStyleCnt="3" custScaleX="61655" custLinFactNeighborX="-10721" custLinFactNeighborY="2225">
        <dgm:presLayoutVars>
          <dgm:chMax val="1"/>
          <dgm:bulletEnabled val="1"/>
        </dgm:presLayoutVars>
      </dgm:prSet>
      <dgm:spPr/>
      <dgm:t>
        <a:bodyPr/>
        <a:lstStyle/>
        <a:p>
          <a:endParaRPr lang="el-GR"/>
        </a:p>
      </dgm:t>
    </dgm:pt>
    <dgm:pt modelId="{218E68AA-6A7F-4613-8889-813F7C44838E}" type="pres">
      <dgm:prSet presAssocID="{594E9437-D01B-452B-804A-B4CB5233665D}" presName="descendantText" presStyleLbl="alignAccFollowNode1" presStyleIdx="1" presStyleCnt="3" custScaleX="174429" custScaleY="123151" custLinFactNeighborY="2782">
        <dgm:presLayoutVars>
          <dgm:bulletEnabled val="1"/>
        </dgm:presLayoutVars>
      </dgm:prSet>
      <dgm:spPr/>
      <dgm:t>
        <a:bodyPr/>
        <a:lstStyle/>
        <a:p>
          <a:endParaRPr lang="el-GR"/>
        </a:p>
      </dgm:t>
    </dgm:pt>
    <dgm:pt modelId="{8E73585F-6FDC-499A-862F-B1D70CFDB8C0}" type="pres">
      <dgm:prSet presAssocID="{B6CA4123-D96D-42A9-86D8-6ABE895D22CF}" presName="sp" presStyleCnt="0"/>
      <dgm:spPr/>
    </dgm:pt>
    <dgm:pt modelId="{669B4C8D-C00B-401C-B382-724BD8DC8777}" type="pres">
      <dgm:prSet presAssocID="{432422D6-C383-43AB-9F81-05229ADC7321}" presName="linNode" presStyleCnt="0"/>
      <dgm:spPr/>
    </dgm:pt>
    <dgm:pt modelId="{C5F1016C-44A3-43C8-96C9-88E729DF59AA}" type="pres">
      <dgm:prSet presAssocID="{432422D6-C383-43AB-9F81-05229ADC7321}" presName="parentText" presStyleLbl="node1" presStyleIdx="2" presStyleCnt="3" custScaleX="61655" custLinFactNeighborX="-10721" custLinFactNeighborY="2225">
        <dgm:presLayoutVars>
          <dgm:chMax val="1"/>
          <dgm:bulletEnabled val="1"/>
        </dgm:presLayoutVars>
      </dgm:prSet>
      <dgm:spPr/>
      <dgm:t>
        <a:bodyPr/>
        <a:lstStyle/>
        <a:p>
          <a:endParaRPr lang="en-US"/>
        </a:p>
      </dgm:t>
    </dgm:pt>
    <dgm:pt modelId="{FFE10F98-BF5F-495C-8BD4-7C4C4A71D8D5}" type="pres">
      <dgm:prSet presAssocID="{432422D6-C383-43AB-9F81-05229ADC7321}" presName="descendantText" presStyleLbl="alignAccFollowNode1" presStyleIdx="2" presStyleCnt="3" custScaleX="174429" custScaleY="100853" custLinFactNeighborY="2782">
        <dgm:presLayoutVars>
          <dgm:bulletEnabled val="1"/>
        </dgm:presLayoutVars>
      </dgm:prSet>
      <dgm:spPr/>
      <dgm:t>
        <a:bodyPr/>
        <a:lstStyle/>
        <a:p>
          <a:endParaRPr lang="el-GR"/>
        </a:p>
      </dgm:t>
    </dgm:pt>
  </dgm:ptLst>
  <dgm:cxnLst>
    <dgm:cxn modelId="{D261456C-EDB7-4893-ACEB-201193C08E88}" srcId="{221E5433-ADF9-46C5-A10A-A3C47C81B89A}" destId="{AFDC92BD-94BE-415C-AFD3-2A0BCC7B00DF}" srcOrd="2" destOrd="0" parTransId="{E4323CAB-4DBB-4D3C-881B-B17098593D10}" sibTransId="{95D6F046-099B-4E28-8FF7-8623F64B43DA}"/>
    <dgm:cxn modelId="{76DEE265-B13F-4C84-BE43-29C59EABC3F2}" type="presOf" srcId="{432422D6-C383-43AB-9F81-05229ADC7321}" destId="{C5F1016C-44A3-43C8-96C9-88E729DF59AA}" srcOrd="0" destOrd="0" presId="urn:microsoft.com/office/officeart/2005/8/layout/vList5"/>
    <dgm:cxn modelId="{ECB758D6-7B18-427F-84FA-373980C2CDF8}" type="presOf" srcId="{8C42ADED-4A8A-4565-B9C2-05665891D2BF}" destId="{218E68AA-6A7F-4613-8889-813F7C44838E}" srcOrd="0" destOrd="1" presId="urn:microsoft.com/office/officeart/2005/8/layout/vList5"/>
    <dgm:cxn modelId="{7A840ED3-6D39-4B3D-8DCC-66DEED8784C9}" type="presOf" srcId="{BDB10275-904F-4E35-9C04-EA457EB7C215}" destId="{218E68AA-6A7F-4613-8889-813F7C44838E}" srcOrd="0" destOrd="2" presId="urn:microsoft.com/office/officeart/2005/8/layout/vList5"/>
    <dgm:cxn modelId="{55F19361-7B82-49BA-AB48-17897A0EBCB6}" type="presOf" srcId="{221E5433-ADF9-46C5-A10A-A3C47C81B89A}" destId="{209A00E2-8DD0-4B12-99CF-D9B288CD2635}" srcOrd="0" destOrd="0" presId="urn:microsoft.com/office/officeart/2005/8/layout/vList5"/>
    <dgm:cxn modelId="{F6029271-AAF1-48CA-8536-FD87D84E48A9}" type="presOf" srcId="{FDAC5B36-7B49-42E0-9740-03CAFE8EF47C}" destId="{218E68AA-6A7F-4613-8889-813F7C44838E}" srcOrd="0" destOrd="0" presId="urn:microsoft.com/office/officeart/2005/8/layout/vList5"/>
    <dgm:cxn modelId="{714F0F23-B4F6-40ED-BA83-72FE368C6965}" srcId="{221E5433-ADF9-46C5-A10A-A3C47C81B89A}" destId="{89E26AC9-62EF-4009-9567-D126678D7B2B}" srcOrd="0" destOrd="0" parTransId="{B42DAA0F-0AC4-4F5F-B6C0-DB2A4091755C}" sibTransId="{16DCEEF1-DF58-4D74-AF73-7865D92E1755}"/>
    <dgm:cxn modelId="{E058B40E-9BE2-4507-B435-B31E97683CA0}" type="presOf" srcId="{48C7B7EF-0DA7-43E7-BAA2-9B501E59CE01}" destId="{68C1CA59-CA74-4217-81FE-9A8F316FEE64}" srcOrd="0" destOrd="1" presId="urn:microsoft.com/office/officeart/2005/8/layout/vList5"/>
    <dgm:cxn modelId="{803AC61E-C608-4D16-9D01-32484C59DB9D}" srcId="{594E9437-D01B-452B-804A-B4CB5233665D}" destId="{BDB10275-904F-4E35-9C04-EA457EB7C215}" srcOrd="2" destOrd="0" parTransId="{C90A15DC-5E4E-4596-8F71-20F718B355C7}" sibTransId="{A7A45902-65F2-4C66-9D8E-E797414C318C}"/>
    <dgm:cxn modelId="{8C37C543-AC5A-4F44-AE34-C71BF692EB24}" type="presOf" srcId="{C23FA88D-DAC9-4352-B145-F58B60DD1976}" destId="{68C1CA59-CA74-4217-81FE-9A8F316FEE64}" srcOrd="0" destOrd="3" presId="urn:microsoft.com/office/officeart/2005/8/layout/vList5"/>
    <dgm:cxn modelId="{6D5F796F-9E6E-4974-8ED5-723DE2DD57DE}" srcId="{432422D6-C383-43AB-9F81-05229ADC7321}" destId="{DB670B06-B27C-4DB5-9FDA-11F334EE4392}" srcOrd="0" destOrd="0" parTransId="{E930468F-21DA-4223-A8C8-14ED65B2E1C1}" sibTransId="{D05F4725-979F-4DFC-8AE6-E57EE3FC86D2}"/>
    <dgm:cxn modelId="{0BAEB383-88A8-4A7E-BE3C-EC15CB55D9C7}" type="presOf" srcId="{89E26AC9-62EF-4009-9567-D126678D7B2B}" destId="{68C1CA59-CA74-4217-81FE-9A8F316FEE64}" srcOrd="0" destOrd="0" presId="urn:microsoft.com/office/officeart/2005/8/layout/vList5"/>
    <dgm:cxn modelId="{33CBEE8E-3824-41AF-B70C-643B82C45ACA}" type="presOf" srcId="{DB670B06-B27C-4DB5-9FDA-11F334EE4392}" destId="{FFE10F98-BF5F-495C-8BD4-7C4C4A71D8D5}" srcOrd="0" destOrd="0" presId="urn:microsoft.com/office/officeart/2005/8/layout/vList5"/>
    <dgm:cxn modelId="{AA6B6596-1B43-4F5E-BCF0-E920A7BBECCF}" srcId="{18CC2594-B981-4FC6-BFC6-998469AFB902}" destId="{221E5433-ADF9-46C5-A10A-A3C47C81B89A}" srcOrd="0" destOrd="0" parTransId="{2E5B971F-AB22-402F-887E-32AF354A80E7}" sibTransId="{9D973804-136E-4F4A-AE04-AC5E006FF495}"/>
    <dgm:cxn modelId="{26DA121E-1051-4A42-8ACC-B97CDB888F75}" type="presOf" srcId="{18CC2594-B981-4FC6-BFC6-998469AFB902}" destId="{A4F0389A-7C42-41A0-AE0C-F34DBCB6B1D9}" srcOrd="0" destOrd="0" presId="urn:microsoft.com/office/officeart/2005/8/layout/vList5"/>
    <dgm:cxn modelId="{EC9B062C-08B3-4402-A665-20CE6DB4B2DA}" srcId="{594E9437-D01B-452B-804A-B4CB5233665D}" destId="{FDAC5B36-7B49-42E0-9740-03CAFE8EF47C}" srcOrd="0" destOrd="0" parTransId="{9707BB5D-9E5C-4C39-8E10-93C6C459FCF5}" sibTransId="{0F912FD9-5529-48BA-9C1B-A23A4956DCFE}"/>
    <dgm:cxn modelId="{70370570-E721-4712-8A19-06412656D4DC}" srcId="{18CC2594-B981-4FC6-BFC6-998469AFB902}" destId="{594E9437-D01B-452B-804A-B4CB5233665D}" srcOrd="1" destOrd="0" parTransId="{3D215403-A899-402B-A3C8-F0285ED00A3E}" sibTransId="{B6CA4123-D96D-42A9-86D8-6ABE895D22CF}"/>
    <dgm:cxn modelId="{77668625-EE12-435E-9AC6-C2634CB6651A}" srcId="{221E5433-ADF9-46C5-A10A-A3C47C81B89A}" destId="{48C7B7EF-0DA7-43E7-BAA2-9B501E59CE01}" srcOrd="1" destOrd="0" parTransId="{33CD7732-929C-423B-946F-23C558A64009}" sibTransId="{47B4191B-289F-410A-A59C-01B278CE05DE}"/>
    <dgm:cxn modelId="{935D160C-4302-45F2-B8D6-3BB070B2C7E0}" srcId="{221E5433-ADF9-46C5-A10A-A3C47C81B89A}" destId="{C23FA88D-DAC9-4352-B145-F58B60DD1976}" srcOrd="3" destOrd="0" parTransId="{62131DFF-9835-43C6-A1FF-C3D372F267B6}" sibTransId="{5F3CF216-A900-42D0-BF9E-3DA616D0399B}"/>
    <dgm:cxn modelId="{4B808AEB-AB56-4A04-AFF4-FBE55DE03B0B}" type="presOf" srcId="{AFDC92BD-94BE-415C-AFD3-2A0BCC7B00DF}" destId="{68C1CA59-CA74-4217-81FE-9A8F316FEE64}" srcOrd="0" destOrd="2" presId="urn:microsoft.com/office/officeart/2005/8/layout/vList5"/>
    <dgm:cxn modelId="{4EF8BC48-7B0F-4CA8-8D6B-3724BA06D953}" srcId="{18CC2594-B981-4FC6-BFC6-998469AFB902}" destId="{432422D6-C383-43AB-9F81-05229ADC7321}" srcOrd="2" destOrd="0" parTransId="{C7C2A4EC-41D4-427E-9535-C142169E809E}" sibTransId="{C6EF4D1F-9D08-4EAA-AEFA-E549D1F52FAB}"/>
    <dgm:cxn modelId="{0DF519AC-4CD4-4F43-9A7E-4586E0162EB5}" type="presOf" srcId="{594E9437-D01B-452B-804A-B4CB5233665D}" destId="{27BE2F9D-45F9-44BC-A053-14BDA3F01E23}" srcOrd="0" destOrd="0" presId="urn:microsoft.com/office/officeart/2005/8/layout/vList5"/>
    <dgm:cxn modelId="{9F4442A2-E56B-4075-9518-82961C23B872}" srcId="{594E9437-D01B-452B-804A-B4CB5233665D}" destId="{8C42ADED-4A8A-4565-B9C2-05665891D2BF}" srcOrd="1" destOrd="0" parTransId="{04CD7CF5-B4F4-4C16-A946-CA52569113EC}" sibTransId="{134AAE5A-51E5-4236-B3BE-ECED74E32747}"/>
    <dgm:cxn modelId="{1D90E201-0699-4061-943D-D241C9B81E38}" type="presParOf" srcId="{A4F0389A-7C42-41A0-AE0C-F34DBCB6B1D9}" destId="{FBD60FDA-BCB2-4BD7-BD0B-414BB98DCBEC}" srcOrd="0" destOrd="0" presId="urn:microsoft.com/office/officeart/2005/8/layout/vList5"/>
    <dgm:cxn modelId="{07951E0B-A2B8-40D4-AAF1-E873AD1E07D8}" type="presParOf" srcId="{FBD60FDA-BCB2-4BD7-BD0B-414BB98DCBEC}" destId="{209A00E2-8DD0-4B12-99CF-D9B288CD2635}" srcOrd="0" destOrd="0" presId="urn:microsoft.com/office/officeart/2005/8/layout/vList5"/>
    <dgm:cxn modelId="{0896B0A4-F5B5-4099-A89E-42C75EA27EB9}" type="presParOf" srcId="{FBD60FDA-BCB2-4BD7-BD0B-414BB98DCBEC}" destId="{68C1CA59-CA74-4217-81FE-9A8F316FEE64}" srcOrd="1" destOrd="0" presId="urn:microsoft.com/office/officeart/2005/8/layout/vList5"/>
    <dgm:cxn modelId="{3BEB57EC-5118-4519-BE91-A7E893967A95}" type="presParOf" srcId="{A4F0389A-7C42-41A0-AE0C-F34DBCB6B1D9}" destId="{9DE2BB19-A875-42B2-89AC-A260F6F7586F}" srcOrd="1" destOrd="0" presId="urn:microsoft.com/office/officeart/2005/8/layout/vList5"/>
    <dgm:cxn modelId="{EB9D8A9B-3F47-483F-9215-579E5D1BAEB6}" type="presParOf" srcId="{A4F0389A-7C42-41A0-AE0C-F34DBCB6B1D9}" destId="{9BDCE519-477F-452D-95BC-B295BBB8B44F}" srcOrd="2" destOrd="0" presId="urn:microsoft.com/office/officeart/2005/8/layout/vList5"/>
    <dgm:cxn modelId="{54CA83C8-1C02-4A46-A717-A799A0F62A99}" type="presParOf" srcId="{9BDCE519-477F-452D-95BC-B295BBB8B44F}" destId="{27BE2F9D-45F9-44BC-A053-14BDA3F01E23}" srcOrd="0" destOrd="0" presId="urn:microsoft.com/office/officeart/2005/8/layout/vList5"/>
    <dgm:cxn modelId="{214AA9B4-C166-4594-A3A2-694A591A2456}" type="presParOf" srcId="{9BDCE519-477F-452D-95BC-B295BBB8B44F}" destId="{218E68AA-6A7F-4613-8889-813F7C44838E}" srcOrd="1" destOrd="0" presId="urn:microsoft.com/office/officeart/2005/8/layout/vList5"/>
    <dgm:cxn modelId="{D7F3972B-DF2A-4DCF-8F77-FCC171AE6B69}" type="presParOf" srcId="{A4F0389A-7C42-41A0-AE0C-F34DBCB6B1D9}" destId="{8E73585F-6FDC-499A-862F-B1D70CFDB8C0}" srcOrd="3" destOrd="0" presId="urn:microsoft.com/office/officeart/2005/8/layout/vList5"/>
    <dgm:cxn modelId="{3A362AE5-A758-4796-B42A-CCE9538CE724}" type="presParOf" srcId="{A4F0389A-7C42-41A0-AE0C-F34DBCB6B1D9}" destId="{669B4C8D-C00B-401C-B382-724BD8DC8777}" srcOrd="4" destOrd="0" presId="urn:microsoft.com/office/officeart/2005/8/layout/vList5"/>
    <dgm:cxn modelId="{C67E44EC-D821-4C56-97C6-F14C58D09F7A}" type="presParOf" srcId="{669B4C8D-C00B-401C-B382-724BD8DC8777}" destId="{C5F1016C-44A3-43C8-96C9-88E729DF59AA}" srcOrd="0" destOrd="0" presId="urn:microsoft.com/office/officeart/2005/8/layout/vList5"/>
    <dgm:cxn modelId="{F1D21F75-A5EA-42EA-8D98-60D87BF1F2E6}" type="presParOf" srcId="{669B4C8D-C00B-401C-B382-724BD8DC8777}" destId="{FFE10F98-BF5F-495C-8BD4-7C4C4A71D8D5}" srcOrd="1" destOrd="0" presId="urn:microsoft.com/office/officeart/2005/8/layout/vList5"/>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AABECA2-0475-4DC2-8A94-26D841796B2D}"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l-GR"/>
        </a:p>
      </dgm:t>
    </dgm:pt>
    <dgm:pt modelId="{16140342-6BCF-4D2F-839F-B5CD40F95571}">
      <dgm:prSet phldrT="[Text]" custT="1"/>
      <dgm:spPr/>
      <dgm:t>
        <a:bodyPr/>
        <a:lstStyle/>
        <a:p>
          <a:r>
            <a:rPr lang="el-GR" sz="1500" dirty="0" smtClean="0">
              <a:latin typeface="Segoe UI Light" panose="020B0502040204020203" pitchFamily="34" charset="0"/>
              <a:cs typeface="Segoe UI Light" panose="020B0502040204020203" pitchFamily="34" charset="0"/>
            </a:rPr>
            <a:t>Εθνικό Κέντρο Κοινωνικής Αλληλεγγύης</a:t>
          </a:r>
          <a:endParaRPr lang="el-GR" sz="1500" dirty="0">
            <a:latin typeface="Segoe UI Light" panose="020B0502040204020203" pitchFamily="34" charset="0"/>
            <a:cs typeface="Segoe UI Light" panose="020B0502040204020203" pitchFamily="34" charset="0"/>
          </a:endParaRPr>
        </a:p>
      </dgm:t>
    </dgm:pt>
    <dgm:pt modelId="{0CCB075A-759D-414C-906A-F0D46B842253}" type="parTrans" cxnId="{60524E85-3643-4959-BE0D-5B92DBA7EA89}">
      <dgm:prSet/>
      <dgm:spPr/>
      <dgm:t>
        <a:bodyPr/>
        <a:lstStyle/>
        <a:p>
          <a:endParaRPr lang="el-GR"/>
        </a:p>
      </dgm:t>
    </dgm:pt>
    <dgm:pt modelId="{5ACB5BFB-F818-4AB2-A21C-B11AA9329DF5}" type="sibTrans" cxnId="{60524E85-3643-4959-BE0D-5B92DBA7EA89}">
      <dgm:prSet/>
      <dgm:spPr/>
      <dgm:t>
        <a:bodyPr/>
        <a:lstStyle/>
        <a:p>
          <a:endParaRPr lang="el-GR"/>
        </a:p>
      </dgm:t>
    </dgm:pt>
    <dgm:pt modelId="{4982EBD6-682C-46B1-B6C2-CAD7446BA166}">
      <dgm:prSet custT="1"/>
      <dgm:spPr/>
      <dgm:t>
        <a:bodyPr/>
        <a:lstStyle/>
        <a:p>
          <a:r>
            <a:rPr lang="el-GR" sz="1500" dirty="0" smtClean="0">
              <a:latin typeface="Segoe UI Light" panose="020B0502040204020203" pitchFamily="34" charset="0"/>
              <a:cs typeface="Segoe UI Light" panose="020B0502040204020203" pitchFamily="34" charset="0"/>
            </a:rPr>
            <a:t>Χαμόγελο του Παιδιού</a:t>
          </a:r>
        </a:p>
      </dgm:t>
    </dgm:pt>
    <dgm:pt modelId="{4799E945-F427-4A0F-BF04-CB8E0DFE4113}" type="parTrans" cxnId="{B2DE3379-B486-47F4-9435-71A935956A53}">
      <dgm:prSet/>
      <dgm:spPr/>
      <dgm:t>
        <a:bodyPr/>
        <a:lstStyle/>
        <a:p>
          <a:endParaRPr lang="el-GR"/>
        </a:p>
      </dgm:t>
    </dgm:pt>
    <dgm:pt modelId="{281C33D4-556E-4F24-8210-08E29EB4DB2E}" type="sibTrans" cxnId="{B2DE3379-B486-47F4-9435-71A935956A53}">
      <dgm:prSet/>
      <dgm:spPr/>
      <dgm:t>
        <a:bodyPr/>
        <a:lstStyle/>
        <a:p>
          <a:endParaRPr lang="el-GR"/>
        </a:p>
      </dgm:t>
    </dgm:pt>
    <dgm:pt modelId="{F33B00CF-7987-40D6-A003-F142562D99BD}">
      <dgm:prSet phldrT="[Text]" custT="1"/>
      <dgm:spPr>
        <a:solidFill>
          <a:schemeClr val="bg1">
            <a:alpha val="90000"/>
          </a:schemeClr>
        </a:solidFill>
        <a:effectLst>
          <a:innerShdw blurRad="63500" dist="50800" dir="2700000">
            <a:prstClr val="black">
              <a:alpha val="50000"/>
            </a:prstClr>
          </a:innerShdw>
        </a:effectLst>
      </dgm:spPr>
      <dgm:t>
        <a:bodyPr/>
        <a:lstStyle/>
        <a:p>
          <a:r>
            <a:rPr lang="el-GR" sz="1500" dirty="0" smtClean="0">
              <a:latin typeface="Segoe UI Light" panose="020B0502040204020203" pitchFamily="34" charset="0"/>
              <a:cs typeface="Segoe UI Light" panose="020B0502040204020203" pitchFamily="34" charset="0"/>
            </a:rPr>
            <a:t>στην 24ωρη Εθνική Γραμμή Παιδικής Προστασίας </a:t>
          </a:r>
          <a:r>
            <a:rPr lang="el-GR" sz="1500" b="1" dirty="0" smtClean="0">
              <a:latin typeface="Segoe UI Light" panose="020B0502040204020203" pitchFamily="34" charset="0"/>
              <a:cs typeface="Segoe UI Light" panose="020B0502040204020203" pitchFamily="34" charset="0"/>
            </a:rPr>
            <a:t>1107</a:t>
          </a:r>
          <a:endParaRPr lang="el-GR" sz="1500" b="1" dirty="0">
            <a:latin typeface="Segoe UI Light" panose="020B0502040204020203" pitchFamily="34" charset="0"/>
            <a:cs typeface="Segoe UI Light" panose="020B0502040204020203" pitchFamily="34" charset="0"/>
          </a:endParaRPr>
        </a:p>
      </dgm:t>
    </dgm:pt>
    <dgm:pt modelId="{44EA3D75-9DD0-4239-A579-5667D31FA69D}" type="parTrans" cxnId="{0A8F6116-F03B-40A8-8971-9885513A7EA6}">
      <dgm:prSet/>
      <dgm:spPr/>
      <dgm:t>
        <a:bodyPr/>
        <a:lstStyle/>
        <a:p>
          <a:endParaRPr lang="el-GR"/>
        </a:p>
      </dgm:t>
    </dgm:pt>
    <dgm:pt modelId="{9A213C8F-5543-4FDB-95D1-FCF1EF659172}" type="sibTrans" cxnId="{0A8F6116-F03B-40A8-8971-9885513A7EA6}">
      <dgm:prSet/>
      <dgm:spPr/>
      <dgm:t>
        <a:bodyPr/>
        <a:lstStyle/>
        <a:p>
          <a:endParaRPr lang="el-GR"/>
        </a:p>
      </dgm:t>
    </dgm:pt>
    <dgm:pt modelId="{C100BFAD-4441-4B01-AADD-EDE23F552D3D}">
      <dgm:prSet custT="1"/>
      <dgm:spPr>
        <a:solidFill>
          <a:schemeClr val="bg1">
            <a:alpha val="90000"/>
          </a:schemeClr>
        </a:solidFill>
        <a:effectLst>
          <a:innerShdw blurRad="63500" dist="50800" dir="2700000">
            <a:prstClr val="black">
              <a:alpha val="50000"/>
            </a:prstClr>
          </a:innerShdw>
        </a:effectLst>
      </dgm:spPr>
      <dgm:t>
        <a:bodyPr/>
        <a:lstStyle/>
        <a:p>
          <a:r>
            <a:rPr lang="el-GR" sz="1500" dirty="0" smtClean="0">
              <a:latin typeface="Segoe UI Light" panose="020B0502040204020203" pitchFamily="34" charset="0"/>
              <a:cs typeface="Segoe UI Light" panose="020B0502040204020203" pitchFamily="34" charset="0"/>
            </a:rPr>
            <a:t>στην 24ωρη Εθνική Τηλεφωνική Γραμμή για τα Παιδιά 1056 του Συλλόγου Χαμόγελο του Παιδιού (οι κλήσεις στη γραμμή είναι δωρεάν) </a:t>
          </a:r>
        </a:p>
      </dgm:t>
    </dgm:pt>
    <dgm:pt modelId="{EDE5235B-C5A0-42DD-8ACF-2860A7264109}" type="parTrans" cxnId="{FAFC9992-3308-4B6F-A131-BD0BBDA1ED20}">
      <dgm:prSet/>
      <dgm:spPr/>
      <dgm:t>
        <a:bodyPr/>
        <a:lstStyle/>
        <a:p>
          <a:endParaRPr lang="el-GR"/>
        </a:p>
      </dgm:t>
    </dgm:pt>
    <dgm:pt modelId="{2A921DD1-42F6-4E03-9D65-4FA78FCC5A95}" type="sibTrans" cxnId="{FAFC9992-3308-4B6F-A131-BD0BBDA1ED20}">
      <dgm:prSet/>
      <dgm:spPr/>
      <dgm:t>
        <a:bodyPr/>
        <a:lstStyle/>
        <a:p>
          <a:endParaRPr lang="el-GR"/>
        </a:p>
      </dgm:t>
    </dgm:pt>
    <dgm:pt modelId="{D34FC005-8027-432D-9C46-A416CE23597D}">
      <dgm:prSet custT="1"/>
      <dgm:spPr/>
      <dgm:t>
        <a:bodyPr/>
        <a:lstStyle/>
        <a:p>
          <a:r>
            <a:rPr lang="el-GR" sz="1500" b="1" dirty="0" smtClean="0">
              <a:latin typeface="Segoe UI Light" panose="020B0502040204020203" pitchFamily="34" charset="0"/>
              <a:cs typeface="Segoe UI Light" panose="020B0502040204020203" pitchFamily="34" charset="0"/>
            </a:rPr>
            <a:t>Συνήγορος του Πολίτη - Συνήγορος του Παιδιού</a:t>
          </a:r>
          <a:endParaRPr lang="el-GR" sz="1500" dirty="0">
            <a:latin typeface="Segoe UI Light" panose="020B0502040204020203" pitchFamily="34" charset="0"/>
            <a:cs typeface="Segoe UI Light" panose="020B0502040204020203" pitchFamily="34" charset="0"/>
          </a:endParaRPr>
        </a:p>
      </dgm:t>
    </dgm:pt>
    <dgm:pt modelId="{45DF0DD8-89C6-4628-8AE2-CD6245819D05}" type="parTrans" cxnId="{E7D64BB4-B5C1-4615-BA4A-E221D40D6C85}">
      <dgm:prSet/>
      <dgm:spPr/>
      <dgm:t>
        <a:bodyPr/>
        <a:lstStyle/>
        <a:p>
          <a:endParaRPr lang="el-GR"/>
        </a:p>
      </dgm:t>
    </dgm:pt>
    <dgm:pt modelId="{43A4D4EE-9C9B-4777-8B97-5B4E790DD0FE}" type="sibTrans" cxnId="{E7D64BB4-B5C1-4615-BA4A-E221D40D6C85}">
      <dgm:prSet/>
      <dgm:spPr/>
      <dgm:t>
        <a:bodyPr/>
        <a:lstStyle/>
        <a:p>
          <a:endParaRPr lang="el-GR"/>
        </a:p>
      </dgm:t>
    </dgm:pt>
    <dgm:pt modelId="{3902E7C2-1CEE-4850-9601-0DE7FD975554}">
      <dgm:prSet custT="1"/>
      <dgm:spPr>
        <a:solidFill>
          <a:schemeClr val="bg1">
            <a:alpha val="90000"/>
          </a:schemeClr>
        </a:solidFill>
        <a:effectLst>
          <a:outerShdw blurRad="50800" dist="38100" dir="5400000" algn="t" rotWithShape="0">
            <a:prstClr val="black">
              <a:alpha val="40000"/>
            </a:prstClr>
          </a:outerShdw>
        </a:effectLst>
      </dgm:spPr>
      <dgm:t>
        <a:bodyPr/>
        <a:lstStyle/>
        <a:p>
          <a:r>
            <a:rPr lang="el-GR" sz="1500" dirty="0" smtClean="0">
              <a:latin typeface="Segoe UI Light" panose="020B0502040204020203" pitchFamily="34" charset="0"/>
              <a:cs typeface="Segoe UI Light" panose="020B0502040204020203" pitchFamily="34" charset="0"/>
            </a:rPr>
            <a:t>στο τηλέφωνο: 213 1306744, 213 1306710, 213 1306703 (γραμματεία), Δευτέρα έως Παρασκευή 09:00-16:00, και</a:t>
          </a:r>
          <a:endParaRPr lang="el-GR" sz="1500" dirty="0">
            <a:latin typeface="Segoe UI Light" panose="020B0502040204020203" pitchFamily="34" charset="0"/>
            <a:cs typeface="Segoe UI Light" panose="020B0502040204020203" pitchFamily="34" charset="0"/>
          </a:endParaRPr>
        </a:p>
      </dgm:t>
    </dgm:pt>
    <dgm:pt modelId="{A55BD694-E888-4080-9DAE-348796A3D98A}" type="parTrans" cxnId="{F1B6F041-0022-4348-BCA8-7D51CB732DDF}">
      <dgm:prSet/>
      <dgm:spPr/>
      <dgm:t>
        <a:bodyPr/>
        <a:lstStyle/>
        <a:p>
          <a:endParaRPr lang="el-GR"/>
        </a:p>
      </dgm:t>
    </dgm:pt>
    <dgm:pt modelId="{A5E5618E-D0D4-43E3-A2C8-580A6B0688A6}" type="sibTrans" cxnId="{F1B6F041-0022-4348-BCA8-7D51CB732DDF}">
      <dgm:prSet/>
      <dgm:spPr/>
      <dgm:t>
        <a:bodyPr/>
        <a:lstStyle/>
        <a:p>
          <a:endParaRPr lang="el-GR"/>
        </a:p>
      </dgm:t>
    </dgm:pt>
    <dgm:pt modelId="{9AE929A1-F22B-491C-9A6D-1B12E58D121C}">
      <dgm:prSet custT="1"/>
      <dgm:spPr>
        <a:solidFill>
          <a:schemeClr val="bg1">
            <a:alpha val="90000"/>
          </a:schemeClr>
        </a:solidFill>
        <a:effectLst>
          <a:outerShdw blurRad="50800" dist="38100" dir="5400000" algn="t" rotWithShape="0">
            <a:prstClr val="black">
              <a:alpha val="40000"/>
            </a:prstClr>
          </a:outerShdw>
        </a:effectLst>
      </dgm:spPr>
      <dgm:t>
        <a:bodyPr/>
        <a:lstStyle/>
        <a:p>
          <a:r>
            <a:rPr lang="el-GR" sz="1500" dirty="0" smtClean="0">
              <a:latin typeface="Segoe UI Light" panose="020B0502040204020203" pitchFamily="34" charset="0"/>
              <a:cs typeface="Segoe UI Light" panose="020B0502040204020203" pitchFamily="34" charset="0"/>
            </a:rPr>
            <a:t>στη </a:t>
          </a:r>
          <a:r>
            <a:rPr lang="el-GR" sz="1500" b="1" dirty="0" smtClean="0">
              <a:latin typeface="Segoe UI Light" panose="020B0502040204020203" pitchFamily="34" charset="0"/>
              <a:cs typeface="Segoe UI Light" panose="020B0502040204020203" pitchFamily="34" charset="0"/>
            </a:rPr>
            <a:t>Γραμμή για τα Παιδιά</a:t>
          </a:r>
          <a:r>
            <a:rPr lang="el-GR" sz="1500" dirty="0" smtClean="0">
              <a:latin typeface="Segoe UI Light" panose="020B0502040204020203" pitchFamily="34" charset="0"/>
              <a:cs typeface="Segoe UI Light" panose="020B0502040204020203" pitchFamily="34" charset="0"/>
            </a:rPr>
            <a:t> 800 1132000 χωρίς χρέωση, Δευτέρα-Παρασκευή 09:00-16:00</a:t>
          </a:r>
          <a:endParaRPr lang="el-GR" sz="1500" dirty="0">
            <a:latin typeface="Segoe UI Light" panose="020B0502040204020203" pitchFamily="34" charset="0"/>
            <a:cs typeface="Segoe UI Light" panose="020B0502040204020203" pitchFamily="34" charset="0"/>
          </a:endParaRPr>
        </a:p>
      </dgm:t>
    </dgm:pt>
    <dgm:pt modelId="{8137B751-A2D2-480D-A57E-19EDCE942B78}" type="parTrans" cxnId="{DC4A8B5C-D152-4CBD-8302-DB6328212F9F}">
      <dgm:prSet/>
      <dgm:spPr/>
      <dgm:t>
        <a:bodyPr/>
        <a:lstStyle/>
        <a:p>
          <a:endParaRPr lang="el-GR"/>
        </a:p>
      </dgm:t>
    </dgm:pt>
    <dgm:pt modelId="{142C5797-5282-444B-A585-A5AFE09E3845}" type="sibTrans" cxnId="{DC4A8B5C-D152-4CBD-8302-DB6328212F9F}">
      <dgm:prSet/>
      <dgm:spPr/>
      <dgm:t>
        <a:bodyPr/>
        <a:lstStyle/>
        <a:p>
          <a:endParaRPr lang="el-GR"/>
        </a:p>
      </dgm:t>
    </dgm:pt>
    <dgm:pt modelId="{CE9F5F33-8426-454D-94BE-F06641F1D6BA}" type="pres">
      <dgm:prSet presAssocID="{AAABECA2-0475-4DC2-8A94-26D841796B2D}" presName="linear" presStyleCnt="0">
        <dgm:presLayoutVars>
          <dgm:animLvl val="lvl"/>
          <dgm:resizeHandles val="exact"/>
        </dgm:presLayoutVars>
      </dgm:prSet>
      <dgm:spPr/>
      <dgm:t>
        <a:bodyPr/>
        <a:lstStyle/>
        <a:p>
          <a:endParaRPr lang="en-US"/>
        </a:p>
      </dgm:t>
    </dgm:pt>
    <dgm:pt modelId="{F3A3E619-4884-4B00-8DE5-E620918FBBD8}" type="pres">
      <dgm:prSet presAssocID="{D34FC005-8027-432D-9C46-A416CE23597D}" presName="parentText" presStyleLbl="node1" presStyleIdx="0" presStyleCnt="3">
        <dgm:presLayoutVars>
          <dgm:chMax val="0"/>
          <dgm:bulletEnabled val="1"/>
        </dgm:presLayoutVars>
      </dgm:prSet>
      <dgm:spPr/>
      <dgm:t>
        <a:bodyPr/>
        <a:lstStyle/>
        <a:p>
          <a:endParaRPr lang="en-US"/>
        </a:p>
      </dgm:t>
    </dgm:pt>
    <dgm:pt modelId="{13DCD6EA-D5B7-4721-8D8B-6D3A53D16EC6}" type="pres">
      <dgm:prSet presAssocID="{D34FC005-8027-432D-9C46-A416CE23597D}" presName="childText" presStyleLbl="revTx" presStyleIdx="0" presStyleCnt="3">
        <dgm:presLayoutVars>
          <dgm:bulletEnabled val="1"/>
        </dgm:presLayoutVars>
      </dgm:prSet>
      <dgm:spPr/>
      <dgm:t>
        <a:bodyPr/>
        <a:lstStyle/>
        <a:p>
          <a:endParaRPr lang="en-US"/>
        </a:p>
      </dgm:t>
    </dgm:pt>
    <dgm:pt modelId="{C76F30D1-E238-4916-BE53-4536D07CD3E3}" type="pres">
      <dgm:prSet presAssocID="{16140342-6BCF-4D2F-839F-B5CD40F95571}" presName="parentText" presStyleLbl="node1" presStyleIdx="1" presStyleCnt="3">
        <dgm:presLayoutVars>
          <dgm:chMax val="0"/>
          <dgm:bulletEnabled val="1"/>
        </dgm:presLayoutVars>
      </dgm:prSet>
      <dgm:spPr/>
      <dgm:t>
        <a:bodyPr/>
        <a:lstStyle/>
        <a:p>
          <a:endParaRPr lang="el-GR"/>
        </a:p>
      </dgm:t>
    </dgm:pt>
    <dgm:pt modelId="{0DA9C175-0326-48E4-9108-55946D46721E}" type="pres">
      <dgm:prSet presAssocID="{16140342-6BCF-4D2F-839F-B5CD40F95571}" presName="childText" presStyleLbl="revTx" presStyleIdx="1" presStyleCnt="3">
        <dgm:presLayoutVars>
          <dgm:bulletEnabled val="1"/>
        </dgm:presLayoutVars>
      </dgm:prSet>
      <dgm:spPr/>
      <dgm:t>
        <a:bodyPr/>
        <a:lstStyle/>
        <a:p>
          <a:endParaRPr lang="el-GR"/>
        </a:p>
      </dgm:t>
    </dgm:pt>
    <dgm:pt modelId="{CD374E3E-B6B0-4320-BF46-34B075CEBCEC}" type="pres">
      <dgm:prSet presAssocID="{4982EBD6-682C-46B1-B6C2-CAD7446BA166}" presName="parentText" presStyleLbl="node1" presStyleIdx="2" presStyleCnt="3">
        <dgm:presLayoutVars>
          <dgm:chMax val="0"/>
          <dgm:bulletEnabled val="1"/>
        </dgm:presLayoutVars>
      </dgm:prSet>
      <dgm:spPr/>
      <dgm:t>
        <a:bodyPr/>
        <a:lstStyle/>
        <a:p>
          <a:endParaRPr lang="en-US"/>
        </a:p>
      </dgm:t>
    </dgm:pt>
    <dgm:pt modelId="{314529DE-53BE-4ECB-9C18-6EE3610F6C70}" type="pres">
      <dgm:prSet presAssocID="{4982EBD6-682C-46B1-B6C2-CAD7446BA166}" presName="childText" presStyleLbl="revTx" presStyleIdx="2" presStyleCnt="3">
        <dgm:presLayoutVars>
          <dgm:bulletEnabled val="1"/>
        </dgm:presLayoutVars>
      </dgm:prSet>
      <dgm:spPr/>
      <dgm:t>
        <a:bodyPr/>
        <a:lstStyle/>
        <a:p>
          <a:endParaRPr lang="en-US"/>
        </a:p>
      </dgm:t>
    </dgm:pt>
  </dgm:ptLst>
  <dgm:cxnLst>
    <dgm:cxn modelId="{56AA7E03-6BCC-43E6-9AB0-A9C9C99B29EE}" type="presOf" srcId="{4982EBD6-682C-46B1-B6C2-CAD7446BA166}" destId="{CD374E3E-B6B0-4320-BF46-34B075CEBCEC}" srcOrd="0" destOrd="0" presId="urn:microsoft.com/office/officeart/2005/8/layout/vList2"/>
    <dgm:cxn modelId="{67692929-3171-4368-927C-24A50CFF7387}" type="presOf" srcId="{C100BFAD-4441-4B01-AADD-EDE23F552D3D}" destId="{314529DE-53BE-4ECB-9C18-6EE3610F6C70}" srcOrd="0" destOrd="0" presId="urn:microsoft.com/office/officeart/2005/8/layout/vList2"/>
    <dgm:cxn modelId="{7DC4C4BE-50DF-43EA-A67D-061ECD0F0CB8}" type="presOf" srcId="{3902E7C2-1CEE-4850-9601-0DE7FD975554}" destId="{13DCD6EA-D5B7-4721-8D8B-6D3A53D16EC6}" srcOrd="0" destOrd="0" presId="urn:microsoft.com/office/officeart/2005/8/layout/vList2"/>
    <dgm:cxn modelId="{F1B6F041-0022-4348-BCA8-7D51CB732DDF}" srcId="{D34FC005-8027-432D-9C46-A416CE23597D}" destId="{3902E7C2-1CEE-4850-9601-0DE7FD975554}" srcOrd="0" destOrd="0" parTransId="{A55BD694-E888-4080-9DAE-348796A3D98A}" sibTransId="{A5E5618E-D0D4-43E3-A2C8-580A6B0688A6}"/>
    <dgm:cxn modelId="{0A8F6116-F03B-40A8-8971-9885513A7EA6}" srcId="{16140342-6BCF-4D2F-839F-B5CD40F95571}" destId="{F33B00CF-7987-40D6-A003-F142562D99BD}" srcOrd="0" destOrd="0" parTransId="{44EA3D75-9DD0-4239-A579-5667D31FA69D}" sibTransId="{9A213C8F-5543-4FDB-95D1-FCF1EF659172}"/>
    <dgm:cxn modelId="{DC4A8B5C-D152-4CBD-8302-DB6328212F9F}" srcId="{D34FC005-8027-432D-9C46-A416CE23597D}" destId="{9AE929A1-F22B-491C-9A6D-1B12E58D121C}" srcOrd="1" destOrd="0" parTransId="{8137B751-A2D2-480D-A57E-19EDCE942B78}" sibTransId="{142C5797-5282-444B-A585-A5AFE09E3845}"/>
    <dgm:cxn modelId="{FAFC9992-3308-4B6F-A131-BD0BBDA1ED20}" srcId="{4982EBD6-682C-46B1-B6C2-CAD7446BA166}" destId="{C100BFAD-4441-4B01-AADD-EDE23F552D3D}" srcOrd="0" destOrd="0" parTransId="{EDE5235B-C5A0-42DD-8ACF-2860A7264109}" sibTransId="{2A921DD1-42F6-4E03-9D65-4FA78FCC5A95}"/>
    <dgm:cxn modelId="{E7D64BB4-B5C1-4615-BA4A-E221D40D6C85}" srcId="{AAABECA2-0475-4DC2-8A94-26D841796B2D}" destId="{D34FC005-8027-432D-9C46-A416CE23597D}" srcOrd="0" destOrd="0" parTransId="{45DF0DD8-89C6-4628-8AE2-CD6245819D05}" sibTransId="{43A4D4EE-9C9B-4777-8B97-5B4E790DD0FE}"/>
    <dgm:cxn modelId="{7C984D39-C701-4E34-A579-80E09A4496DA}" type="presOf" srcId="{16140342-6BCF-4D2F-839F-B5CD40F95571}" destId="{C76F30D1-E238-4916-BE53-4536D07CD3E3}" srcOrd="0" destOrd="0" presId="urn:microsoft.com/office/officeart/2005/8/layout/vList2"/>
    <dgm:cxn modelId="{2EAB4D10-E438-4EDD-A713-0B5CAAC7F4D5}" type="presOf" srcId="{AAABECA2-0475-4DC2-8A94-26D841796B2D}" destId="{CE9F5F33-8426-454D-94BE-F06641F1D6BA}" srcOrd="0" destOrd="0" presId="urn:microsoft.com/office/officeart/2005/8/layout/vList2"/>
    <dgm:cxn modelId="{B2DE3379-B486-47F4-9435-71A935956A53}" srcId="{AAABECA2-0475-4DC2-8A94-26D841796B2D}" destId="{4982EBD6-682C-46B1-B6C2-CAD7446BA166}" srcOrd="2" destOrd="0" parTransId="{4799E945-F427-4A0F-BF04-CB8E0DFE4113}" sibTransId="{281C33D4-556E-4F24-8210-08E29EB4DB2E}"/>
    <dgm:cxn modelId="{60524E85-3643-4959-BE0D-5B92DBA7EA89}" srcId="{AAABECA2-0475-4DC2-8A94-26D841796B2D}" destId="{16140342-6BCF-4D2F-839F-B5CD40F95571}" srcOrd="1" destOrd="0" parTransId="{0CCB075A-759D-414C-906A-F0D46B842253}" sibTransId="{5ACB5BFB-F818-4AB2-A21C-B11AA9329DF5}"/>
    <dgm:cxn modelId="{874D419B-BA15-4C6C-82FC-AC0C8428DD94}" type="presOf" srcId="{F33B00CF-7987-40D6-A003-F142562D99BD}" destId="{0DA9C175-0326-48E4-9108-55946D46721E}" srcOrd="0" destOrd="0" presId="urn:microsoft.com/office/officeart/2005/8/layout/vList2"/>
    <dgm:cxn modelId="{3E693854-6DE1-44BD-AA48-3EAF164B462C}" type="presOf" srcId="{D34FC005-8027-432D-9C46-A416CE23597D}" destId="{F3A3E619-4884-4B00-8DE5-E620918FBBD8}" srcOrd="0" destOrd="0" presId="urn:microsoft.com/office/officeart/2005/8/layout/vList2"/>
    <dgm:cxn modelId="{2F9017AB-E7C6-40AF-BAE2-0A49909D4FE2}" type="presOf" srcId="{9AE929A1-F22B-491C-9A6D-1B12E58D121C}" destId="{13DCD6EA-D5B7-4721-8D8B-6D3A53D16EC6}" srcOrd="0" destOrd="1" presId="urn:microsoft.com/office/officeart/2005/8/layout/vList2"/>
    <dgm:cxn modelId="{C7E6212D-61E1-4ECE-A0C5-D71B5B3E006E}" type="presParOf" srcId="{CE9F5F33-8426-454D-94BE-F06641F1D6BA}" destId="{F3A3E619-4884-4B00-8DE5-E620918FBBD8}" srcOrd="0" destOrd="0" presId="urn:microsoft.com/office/officeart/2005/8/layout/vList2"/>
    <dgm:cxn modelId="{41D783DA-9781-4820-BF8B-BB5BA273E36A}" type="presParOf" srcId="{CE9F5F33-8426-454D-94BE-F06641F1D6BA}" destId="{13DCD6EA-D5B7-4721-8D8B-6D3A53D16EC6}" srcOrd="1" destOrd="0" presId="urn:microsoft.com/office/officeart/2005/8/layout/vList2"/>
    <dgm:cxn modelId="{4F337FED-14E1-4EB5-9B5C-CE813EAD3FB7}" type="presParOf" srcId="{CE9F5F33-8426-454D-94BE-F06641F1D6BA}" destId="{C76F30D1-E238-4916-BE53-4536D07CD3E3}" srcOrd="2" destOrd="0" presId="urn:microsoft.com/office/officeart/2005/8/layout/vList2"/>
    <dgm:cxn modelId="{C1CE2D01-C8F9-42AE-8707-D1F44D0452A2}" type="presParOf" srcId="{CE9F5F33-8426-454D-94BE-F06641F1D6BA}" destId="{0DA9C175-0326-48E4-9108-55946D46721E}" srcOrd="3" destOrd="0" presId="urn:microsoft.com/office/officeart/2005/8/layout/vList2"/>
    <dgm:cxn modelId="{B8F72CD2-1CA2-4ADD-BACB-CE0720D31D40}" type="presParOf" srcId="{CE9F5F33-8426-454D-94BE-F06641F1D6BA}" destId="{CD374E3E-B6B0-4320-BF46-34B075CEBCEC}" srcOrd="4" destOrd="0" presId="urn:microsoft.com/office/officeart/2005/8/layout/vList2"/>
    <dgm:cxn modelId="{8CDBB108-65C7-4BE1-83E3-03D177671B90}" type="presParOf" srcId="{CE9F5F33-8426-454D-94BE-F06641F1D6BA}" destId="{314529DE-53BE-4ECB-9C18-6EE3610F6C70}" srcOrd="5" destOrd="0" presId="urn:microsoft.com/office/officeart/2005/8/layout/vList2"/>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C40DB5E-D417-4D8F-8EE4-4E7AF420A77F}"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l-GR"/>
        </a:p>
      </dgm:t>
    </dgm:pt>
    <dgm:pt modelId="{91EAA053-95C1-4361-B1E4-934E694985D9}">
      <dgm:prSet phldrT="[Text]" custT="1"/>
      <dgm:spPr/>
      <dgm:t>
        <a:bodyPr/>
        <a:lstStyle/>
        <a:p>
          <a:r>
            <a:rPr lang="el-GR" sz="1600" dirty="0" smtClean="0">
              <a:latin typeface="Segoe UI Light" panose="020B0502040204020203" pitchFamily="34" charset="0"/>
              <a:cs typeface="Segoe UI Light" panose="020B0502040204020203" pitchFamily="34" charset="0"/>
            </a:rPr>
            <a:t>που έχουν τη δυνατότητα να παρέχουν συμβουλευτική ή/και πληροφορίες σχετικά με ζητήματα αναφοράς και να  παραπέμψουν περιστατικά ΚαΠα-π σε αρμόδιες αρχές</a:t>
          </a:r>
          <a:endParaRPr lang="el-GR" sz="1600" dirty="0">
            <a:latin typeface="Segoe UI Light" panose="020B0502040204020203" pitchFamily="34" charset="0"/>
            <a:cs typeface="Segoe UI Light" panose="020B0502040204020203" pitchFamily="34" charset="0"/>
          </a:endParaRPr>
        </a:p>
      </dgm:t>
    </dgm:pt>
    <dgm:pt modelId="{6C454B02-5A97-47B6-8DF4-08D6939B4E5F}" type="parTrans" cxnId="{70449BF6-6F1A-4820-962C-8D9BE45BF525}">
      <dgm:prSet/>
      <dgm:spPr/>
      <dgm:t>
        <a:bodyPr/>
        <a:lstStyle/>
        <a:p>
          <a:endParaRPr lang="el-GR" sz="1500">
            <a:latin typeface="Segoe UI Light" panose="020B0502040204020203" pitchFamily="34" charset="0"/>
            <a:cs typeface="Segoe UI Light" panose="020B0502040204020203" pitchFamily="34" charset="0"/>
          </a:endParaRPr>
        </a:p>
      </dgm:t>
    </dgm:pt>
    <dgm:pt modelId="{14679E0F-0465-46E4-9955-C69C4A21A56F}" type="sibTrans" cxnId="{70449BF6-6F1A-4820-962C-8D9BE45BF525}">
      <dgm:prSet/>
      <dgm:spPr/>
      <dgm:t>
        <a:bodyPr/>
        <a:lstStyle/>
        <a:p>
          <a:endParaRPr lang="el-GR" sz="1500">
            <a:latin typeface="Segoe UI Light" panose="020B0502040204020203" pitchFamily="34" charset="0"/>
            <a:cs typeface="Segoe UI Light" panose="020B0502040204020203" pitchFamily="34" charset="0"/>
          </a:endParaRPr>
        </a:p>
      </dgm:t>
    </dgm:pt>
    <dgm:pt modelId="{26C2D098-1AC1-429C-9881-F647C8BE9414}">
      <dgm:prSet custT="1"/>
      <dgm:spPr/>
      <dgm:t>
        <a:bodyPr/>
        <a:lstStyle/>
        <a:p>
          <a:r>
            <a:rPr lang="el-GR" sz="1400" dirty="0" smtClean="0">
              <a:latin typeface="Segoe UI Light" panose="020B0502040204020203" pitchFamily="34" charset="0"/>
              <a:cs typeface="Segoe UI Light" panose="020B0502040204020203" pitchFamily="34" charset="0"/>
            </a:rPr>
            <a:t>24ωρη τηλεφωνική γραμμή Άμεσης Κοινωνικής Βοήθειας 197 του Εθνικού Κέντρου Κοινωνικής Αλληλεγγύης (οι κλήσεις στη γραμμή είναι δωρεάν)</a:t>
          </a:r>
        </a:p>
      </dgm:t>
    </dgm:pt>
    <dgm:pt modelId="{DBB3DFA8-1521-4BEC-8EC2-34FFBCFFE379}" type="parTrans" cxnId="{79593C80-F475-4236-AA31-4069C6679760}">
      <dgm:prSet/>
      <dgm:spPr/>
      <dgm:t>
        <a:bodyPr/>
        <a:lstStyle/>
        <a:p>
          <a:endParaRPr lang="el-GR" sz="1500">
            <a:latin typeface="Segoe UI Light" panose="020B0502040204020203" pitchFamily="34" charset="0"/>
            <a:cs typeface="Segoe UI Light" panose="020B0502040204020203" pitchFamily="34" charset="0"/>
          </a:endParaRPr>
        </a:p>
      </dgm:t>
    </dgm:pt>
    <dgm:pt modelId="{A73FB696-B41F-4ACF-8138-CC72939A65DD}" type="sibTrans" cxnId="{79593C80-F475-4236-AA31-4069C6679760}">
      <dgm:prSet/>
      <dgm:spPr/>
      <dgm:t>
        <a:bodyPr/>
        <a:lstStyle/>
        <a:p>
          <a:endParaRPr lang="el-GR" sz="1500">
            <a:latin typeface="Segoe UI Light" panose="020B0502040204020203" pitchFamily="34" charset="0"/>
            <a:cs typeface="Segoe UI Light" panose="020B0502040204020203" pitchFamily="34" charset="0"/>
          </a:endParaRPr>
        </a:p>
      </dgm:t>
    </dgm:pt>
    <dgm:pt modelId="{8741880A-C5CE-408D-85F3-BF2412655AF2}">
      <dgm:prSet custT="1"/>
      <dgm:spPr/>
      <dgm:t>
        <a:bodyPr/>
        <a:lstStyle/>
        <a:p>
          <a:r>
            <a:rPr lang="el-GR" sz="1400" dirty="0" smtClean="0">
              <a:latin typeface="Segoe UI Light" panose="020B0502040204020203" pitchFamily="34" charset="0"/>
              <a:cs typeface="Segoe UI Light" panose="020B0502040204020203" pitchFamily="34" charset="0"/>
            </a:rPr>
            <a:t>Τηλεφωνική γραμμή «Μαζί για το Παιδί» 115 25, Δευτέρα έως Παρασκευή 09:00-21:00. </a:t>
          </a:r>
        </a:p>
      </dgm:t>
    </dgm:pt>
    <dgm:pt modelId="{358D1AD0-6AB8-4374-8E2F-10EC20809A23}" type="parTrans" cxnId="{6750E497-A6F6-439B-9AA5-75BC02C7972C}">
      <dgm:prSet/>
      <dgm:spPr/>
      <dgm:t>
        <a:bodyPr/>
        <a:lstStyle/>
        <a:p>
          <a:endParaRPr lang="el-GR" sz="1500">
            <a:latin typeface="Segoe UI Light" panose="020B0502040204020203" pitchFamily="34" charset="0"/>
            <a:cs typeface="Segoe UI Light" panose="020B0502040204020203" pitchFamily="34" charset="0"/>
          </a:endParaRPr>
        </a:p>
      </dgm:t>
    </dgm:pt>
    <dgm:pt modelId="{A83A5EAF-F640-4CE8-BB63-52DFF3BF0466}" type="sibTrans" cxnId="{6750E497-A6F6-439B-9AA5-75BC02C7972C}">
      <dgm:prSet/>
      <dgm:spPr/>
      <dgm:t>
        <a:bodyPr/>
        <a:lstStyle/>
        <a:p>
          <a:endParaRPr lang="el-GR" sz="1500">
            <a:latin typeface="Segoe UI Light" panose="020B0502040204020203" pitchFamily="34" charset="0"/>
            <a:cs typeface="Segoe UI Light" panose="020B0502040204020203" pitchFamily="34" charset="0"/>
          </a:endParaRPr>
        </a:p>
      </dgm:t>
    </dgm:pt>
    <dgm:pt modelId="{B03DE8F7-8E5D-4C9D-9798-11E96E8A7EED}">
      <dgm:prSet custT="1"/>
      <dgm:spPr/>
      <dgm:t>
        <a:bodyPr/>
        <a:lstStyle/>
        <a:p>
          <a:r>
            <a:rPr lang="el-GR" sz="1400" dirty="0" smtClean="0">
              <a:latin typeface="Segoe UI Light" panose="020B0502040204020203" pitchFamily="34" charset="0"/>
              <a:cs typeface="Segoe UI Light" panose="020B0502040204020203" pitchFamily="34" charset="0"/>
            </a:rPr>
            <a:t>Συνήγορος του Πολίτη-Συνήγορος του Παιδιού, τηλέφωνο: 213 1306744, 213 1306710, 213 1306703 Δευτέρα έως Παρασκευή 09:00-16:00 και Γραμμή για τα Παιδιά 8001132000 χωρίς χρέωση, Δευτέρα έως Παρασκευή 09:00-16:00. </a:t>
          </a:r>
        </a:p>
      </dgm:t>
    </dgm:pt>
    <dgm:pt modelId="{C3C94634-1773-4AB2-BA94-D923DEF56369}" type="parTrans" cxnId="{4E3BC5AC-D819-442C-AD83-92CC61486394}">
      <dgm:prSet/>
      <dgm:spPr/>
      <dgm:t>
        <a:bodyPr/>
        <a:lstStyle/>
        <a:p>
          <a:endParaRPr lang="el-GR" sz="1500">
            <a:latin typeface="Segoe UI Light" panose="020B0502040204020203" pitchFamily="34" charset="0"/>
            <a:cs typeface="Segoe UI Light" panose="020B0502040204020203" pitchFamily="34" charset="0"/>
          </a:endParaRPr>
        </a:p>
      </dgm:t>
    </dgm:pt>
    <dgm:pt modelId="{A2DBBB17-6722-41F4-9355-BA49250189E6}" type="sibTrans" cxnId="{4E3BC5AC-D819-442C-AD83-92CC61486394}">
      <dgm:prSet/>
      <dgm:spPr/>
      <dgm:t>
        <a:bodyPr/>
        <a:lstStyle/>
        <a:p>
          <a:endParaRPr lang="el-GR" sz="1500">
            <a:latin typeface="Segoe UI Light" panose="020B0502040204020203" pitchFamily="34" charset="0"/>
            <a:cs typeface="Segoe UI Light" panose="020B0502040204020203" pitchFamily="34" charset="0"/>
          </a:endParaRPr>
        </a:p>
      </dgm:t>
    </dgm:pt>
    <dgm:pt modelId="{20DAA52F-F642-4BAE-9E47-5A0D406D7FBD}">
      <dgm:prSet custT="1"/>
      <dgm:spPr/>
      <dgm:t>
        <a:bodyPr/>
        <a:lstStyle/>
        <a:p>
          <a:r>
            <a:rPr lang="el-GR" sz="1400" dirty="0" smtClean="0">
              <a:latin typeface="Segoe UI Light" panose="020B0502040204020203" pitchFamily="34" charset="0"/>
              <a:cs typeface="Segoe UI Light" panose="020B0502040204020203" pitchFamily="34" charset="0"/>
            </a:rPr>
            <a:t>24ωρη Εθνική Τηλεφωνική Γραμμή για τα Παιδιά 1056 του Συλλόγου Χαμόγελο του Παιδιού (οι κλήσεις στη γραμμή είναι δωρεάν). </a:t>
          </a:r>
        </a:p>
      </dgm:t>
    </dgm:pt>
    <dgm:pt modelId="{DC83A63A-0CCC-406C-892B-585A2DA4261B}" type="parTrans" cxnId="{DD4030A9-6B2E-4703-B23A-F663736EC32F}">
      <dgm:prSet/>
      <dgm:spPr/>
      <dgm:t>
        <a:bodyPr/>
        <a:lstStyle/>
        <a:p>
          <a:endParaRPr lang="el-GR" sz="1500">
            <a:latin typeface="Segoe UI Light" panose="020B0502040204020203" pitchFamily="34" charset="0"/>
            <a:cs typeface="Segoe UI Light" panose="020B0502040204020203" pitchFamily="34" charset="0"/>
          </a:endParaRPr>
        </a:p>
      </dgm:t>
    </dgm:pt>
    <dgm:pt modelId="{1C2F0DE3-F169-4FEC-91EA-2786F1D2D245}" type="sibTrans" cxnId="{DD4030A9-6B2E-4703-B23A-F663736EC32F}">
      <dgm:prSet/>
      <dgm:spPr/>
      <dgm:t>
        <a:bodyPr/>
        <a:lstStyle/>
        <a:p>
          <a:endParaRPr lang="el-GR" sz="1500">
            <a:latin typeface="Segoe UI Light" panose="020B0502040204020203" pitchFamily="34" charset="0"/>
            <a:cs typeface="Segoe UI Light" panose="020B0502040204020203" pitchFamily="34" charset="0"/>
          </a:endParaRPr>
        </a:p>
      </dgm:t>
    </dgm:pt>
    <dgm:pt modelId="{0D153013-3341-459A-A6B1-9A8FCA37F92F}">
      <dgm:prSet custT="1"/>
      <dgm:spPr/>
      <dgm:t>
        <a:bodyPr/>
        <a:lstStyle/>
        <a:p>
          <a:r>
            <a:rPr lang="el-GR" sz="1400" dirty="0" smtClean="0">
              <a:latin typeface="Segoe UI Light" panose="020B0502040204020203" pitchFamily="34" charset="0"/>
              <a:cs typeface="Segoe UI Light" panose="020B0502040204020203" pitchFamily="34" charset="0"/>
            </a:rPr>
            <a:t>Κοινωνικές υπηρεσίες των δήμων κάθε περιοχής. </a:t>
          </a:r>
        </a:p>
      </dgm:t>
    </dgm:pt>
    <dgm:pt modelId="{C22849F6-7D55-4AC1-A73A-9CE517845D27}" type="parTrans" cxnId="{698000EC-42DC-4D0E-BAD6-6DE5C96A5BFB}">
      <dgm:prSet/>
      <dgm:spPr/>
      <dgm:t>
        <a:bodyPr/>
        <a:lstStyle/>
        <a:p>
          <a:endParaRPr lang="el-GR" sz="1500">
            <a:latin typeface="Segoe UI Light" panose="020B0502040204020203" pitchFamily="34" charset="0"/>
            <a:cs typeface="Segoe UI Light" panose="020B0502040204020203" pitchFamily="34" charset="0"/>
          </a:endParaRPr>
        </a:p>
      </dgm:t>
    </dgm:pt>
    <dgm:pt modelId="{FD24D277-6503-4AE4-BFBD-AECAE69E31FE}" type="sibTrans" cxnId="{698000EC-42DC-4D0E-BAD6-6DE5C96A5BFB}">
      <dgm:prSet/>
      <dgm:spPr/>
      <dgm:t>
        <a:bodyPr/>
        <a:lstStyle/>
        <a:p>
          <a:endParaRPr lang="el-GR" sz="1500">
            <a:latin typeface="Segoe UI Light" panose="020B0502040204020203" pitchFamily="34" charset="0"/>
            <a:cs typeface="Segoe UI Light" panose="020B0502040204020203" pitchFamily="34" charset="0"/>
          </a:endParaRPr>
        </a:p>
      </dgm:t>
    </dgm:pt>
    <dgm:pt modelId="{0101FCC9-F449-4CD2-AFA7-0ACDF96C3906}">
      <dgm:prSet custT="1"/>
      <dgm:spPr/>
      <dgm:t>
        <a:bodyPr/>
        <a:lstStyle/>
        <a:p>
          <a:r>
            <a:rPr lang="el-GR" sz="1400" dirty="0" smtClean="0">
              <a:latin typeface="Segoe UI Light" panose="020B0502040204020203" pitchFamily="34" charset="0"/>
              <a:cs typeface="Segoe UI Light" panose="020B0502040204020203" pitchFamily="34" charset="0"/>
            </a:rPr>
            <a:t>Διεύθυνση Ψυχικής Υγείας και Κοινωνικής Πρόνοιας του Ινστιτούτου Υγείας του Παιδιού, τηλέφωνο: 210 7715791, Δευτέρα έως Παρασκευή 09:00- 17:00.</a:t>
          </a:r>
          <a:endParaRPr lang="el-GR" sz="1500" dirty="0">
            <a:latin typeface="Segoe UI Light" panose="020B0502040204020203" pitchFamily="34" charset="0"/>
            <a:cs typeface="Segoe UI Light" panose="020B0502040204020203" pitchFamily="34" charset="0"/>
          </a:endParaRPr>
        </a:p>
      </dgm:t>
    </dgm:pt>
    <dgm:pt modelId="{6D6FA7CA-F7DB-419D-8E36-B2729F4C1433}" type="parTrans" cxnId="{154A127E-C3A7-43D4-ACC4-7A49AFCE65BC}">
      <dgm:prSet/>
      <dgm:spPr/>
      <dgm:t>
        <a:bodyPr/>
        <a:lstStyle/>
        <a:p>
          <a:endParaRPr lang="el-GR" sz="1500">
            <a:latin typeface="Segoe UI Light" panose="020B0502040204020203" pitchFamily="34" charset="0"/>
            <a:cs typeface="Segoe UI Light" panose="020B0502040204020203" pitchFamily="34" charset="0"/>
          </a:endParaRPr>
        </a:p>
      </dgm:t>
    </dgm:pt>
    <dgm:pt modelId="{08DAF8E2-A47C-4B3E-976F-CCB8842DB9EE}" type="sibTrans" cxnId="{154A127E-C3A7-43D4-ACC4-7A49AFCE65BC}">
      <dgm:prSet/>
      <dgm:spPr/>
      <dgm:t>
        <a:bodyPr/>
        <a:lstStyle/>
        <a:p>
          <a:endParaRPr lang="el-GR" sz="1500">
            <a:latin typeface="Segoe UI Light" panose="020B0502040204020203" pitchFamily="34" charset="0"/>
            <a:cs typeface="Segoe UI Light" panose="020B0502040204020203" pitchFamily="34" charset="0"/>
          </a:endParaRPr>
        </a:p>
      </dgm:t>
    </dgm:pt>
    <dgm:pt modelId="{80148EC1-B842-4269-BBAA-7C16D3A77181}" type="pres">
      <dgm:prSet presAssocID="{6C40DB5E-D417-4D8F-8EE4-4E7AF420A77F}" presName="linear" presStyleCnt="0">
        <dgm:presLayoutVars>
          <dgm:dir/>
          <dgm:animLvl val="lvl"/>
          <dgm:resizeHandles val="exact"/>
        </dgm:presLayoutVars>
      </dgm:prSet>
      <dgm:spPr/>
      <dgm:t>
        <a:bodyPr/>
        <a:lstStyle/>
        <a:p>
          <a:endParaRPr lang="en-US"/>
        </a:p>
      </dgm:t>
    </dgm:pt>
    <dgm:pt modelId="{9E1DC806-4FCC-4729-ADCF-FEF82EE08D1B}" type="pres">
      <dgm:prSet presAssocID="{91EAA053-95C1-4361-B1E4-934E694985D9}" presName="parentLin" presStyleCnt="0"/>
      <dgm:spPr/>
    </dgm:pt>
    <dgm:pt modelId="{3648BFB3-790C-4684-A4BF-7D1B0F55D87C}" type="pres">
      <dgm:prSet presAssocID="{91EAA053-95C1-4361-B1E4-934E694985D9}" presName="parentLeftMargin" presStyleLbl="node1" presStyleIdx="0" presStyleCnt="1"/>
      <dgm:spPr/>
      <dgm:t>
        <a:bodyPr/>
        <a:lstStyle/>
        <a:p>
          <a:endParaRPr lang="en-US"/>
        </a:p>
      </dgm:t>
    </dgm:pt>
    <dgm:pt modelId="{4839355C-4236-4A7D-829A-55A1F1019AB3}" type="pres">
      <dgm:prSet presAssocID="{91EAA053-95C1-4361-B1E4-934E694985D9}" presName="parentText" presStyleLbl="node1" presStyleIdx="0" presStyleCnt="1" custScaleX="144266" custLinFactNeighborX="-50274" custLinFactNeighborY="1085">
        <dgm:presLayoutVars>
          <dgm:chMax val="0"/>
          <dgm:bulletEnabled val="1"/>
        </dgm:presLayoutVars>
      </dgm:prSet>
      <dgm:spPr/>
      <dgm:t>
        <a:bodyPr/>
        <a:lstStyle/>
        <a:p>
          <a:endParaRPr lang="el-GR"/>
        </a:p>
      </dgm:t>
    </dgm:pt>
    <dgm:pt modelId="{A6CA7808-6F23-4CC5-8EEB-5282002DFFB0}" type="pres">
      <dgm:prSet presAssocID="{91EAA053-95C1-4361-B1E4-934E694985D9}" presName="negativeSpace" presStyleCnt="0"/>
      <dgm:spPr/>
    </dgm:pt>
    <dgm:pt modelId="{91F29F63-9845-4B75-BDED-DF5105ACBBF7}" type="pres">
      <dgm:prSet presAssocID="{91EAA053-95C1-4361-B1E4-934E694985D9}" presName="childText" presStyleLbl="conFgAcc1" presStyleIdx="0" presStyleCnt="1" custLinFactNeighborY="-10238">
        <dgm:presLayoutVars>
          <dgm:bulletEnabled val="1"/>
        </dgm:presLayoutVars>
      </dgm:prSet>
      <dgm:spPr/>
      <dgm:t>
        <a:bodyPr/>
        <a:lstStyle/>
        <a:p>
          <a:endParaRPr lang="en-US"/>
        </a:p>
      </dgm:t>
    </dgm:pt>
  </dgm:ptLst>
  <dgm:cxnLst>
    <dgm:cxn modelId="{70449BF6-6F1A-4820-962C-8D9BE45BF525}" srcId="{6C40DB5E-D417-4D8F-8EE4-4E7AF420A77F}" destId="{91EAA053-95C1-4361-B1E4-934E694985D9}" srcOrd="0" destOrd="0" parTransId="{6C454B02-5A97-47B6-8DF4-08D6939B4E5F}" sibTransId="{14679E0F-0465-46E4-9955-C69C4A21A56F}"/>
    <dgm:cxn modelId="{6DDDB150-5650-4375-80C7-459258AA8790}" type="presOf" srcId="{0101FCC9-F449-4CD2-AFA7-0ACDF96C3906}" destId="{91F29F63-9845-4B75-BDED-DF5105ACBBF7}" srcOrd="0" destOrd="5" presId="urn:microsoft.com/office/officeart/2005/8/layout/list1"/>
    <dgm:cxn modelId="{DD4030A9-6B2E-4703-B23A-F663736EC32F}" srcId="{91EAA053-95C1-4361-B1E4-934E694985D9}" destId="{20DAA52F-F642-4BAE-9E47-5A0D406D7FBD}" srcOrd="3" destOrd="0" parTransId="{DC83A63A-0CCC-406C-892B-585A2DA4261B}" sibTransId="{1C2F0DE3-F169-4FEC-91EA-2786F1D2D245}"/>
    <dgm:cxn modelId="{64D85CEB-323D-4C93-91B0-A342BBAC91DB}" type="presOf" srcId="{26C2D098-1AC1-429C-9881-F647C8BE9414}" destId="{91F29F63-9845-4B75-BDED-DF5105ACBBF7}" srcOrd="0" destOrd="0" presId="urn:microsoft.com/office/officeart/2005/8/layout/list1"/>
    <dgm:cxn modelId="{BA7F99A4-3109-4F46-8885-D07563D3FDCF}" type="presOf" srcId="{91EAA053-95C1-4361-B1E4-934E694985D9}" destId="{4839355C-4236-4A7D-829A-55A1F1019AB3}" srcOrd="1" destOrd="0" presId="urn:microsoft.com/office/officeart/2005/8/layout/list1"/>
    <dgm:cxn modelId="{9C954768-91A0-46C3-A240-15DD945E84FA}" type="presOf" srcId="{B03DE8F7-8E5D-4C9D-9798-11E96E8A7EED}" destId="{91F29F63-9845-4B75-BDED-DF5105ACBBF7}" srcOrd="0" destOrd="2" presId="urn:microsoft.com/office/officeart/2005/8/layout/list1"/>
    <dgm:cxn modelId="{79593C80-F475-4236-AA31-4069C6679760}" srcId="{91EAA053-95C1-4361-B1E4-934E694985D9}" destId="{26C2D098-1AC1-429C-9881-F647C8BE9414}" srcOrd="0" destOrd="0" parTransId="{DBB3DFA8-1521-4BEC-8EC2-34FFBCFFE379}" sibTransId="{A73FB696-B41F-4ACF-8138-CC72939A65DD}"/>
    <dgm:cxn modelId="{F7CF8124-6E6A-49E8-BC24-FCAD75502BE0}" type="presOf" srcId="{8741880A-C5CE-408D-85F3-BF2412655AF2}" destId="{91F29F63-9845-4B75-BDED-DF5105ACBBF7}" srcOrd="0" destOrd="1" presId="urn:microsoft.com/office/officeart/2005/8/layout/list1"/>
    <dgm:cxn modelId="{154A127E-C3A7-43D4-ACC4-7A49AFCE65BC}" srcId="{91EAA053-95C1-4361-B1E4-934E694985D9}" destId="{0101FCC9-F449-4CD2-AFA7-0ACDF96C3906}" srcOrd="5" destOrd="0" parTransId="{6D6FA7CA-F7DB-419D-8E36-B2729F4C1433}" sibTransId="{08DAF8E2-A47C-4B3E-976F-CCB8842DB9EE}"/>
    <dgm:cxn modelId="{6750E497-A6F6-439B-9AA5-75BC02C7972C}" srcId="{91EAA053-95C1-4361-B1E4-934E694985D9}" destId="{8741880A-C5CE-408D-85F3-BF2412655AF2}" srcOrd="1" destOrd="0" parTransId="{358D1AD0-6AB8-4374-8E2F-10EC20809A23}" sibTransId="{A83A5EAF-F640-4CE8-BB63-52DFF3BF0466}"/>
    <dgm:cxn modelId="{698000EC-42DC-4D0E-BAD6-6DE5C96A5BFB}" srcId="{91EAA053-95C1-4361-B1E4-934E694985D9}" destId="{0D153013-3341-459A-A6B1-9A8FCA37F92F}" srcOrd="4" destOrd="0" parTransId="{C22849F6-7D55-4AC1-A73A-9CE517845D27}" sibTransId="{FD24D277-6503-4AE4-BFBD-AECAE69E31FE}"/>
    <dgm:cxn modelId="{95BFBCAD-A75C-40B1-BB34-3AEBD6663EB7}" type="presOf" srcId="{20DAA52F-F642-4BAE-9E47-5A0D406D7FBD}" destId="{91F29F63-9845-4B75-BDED-DF5105ACBBF7}" srcOrd="0" destOrd="3" presId="urn:microsoft.com/office/officeart/2005/8/layout/list1"/>
    <dgm:cxn modelId="{6DE8441A-C202-47A2-8C2F-0AEE2204563E}" type="presOf" srcId="{0D153013-3341-459A-A6B1-9A8FCA37F92F}" destId="{91F29F63-9845-4B75-BDED-DF5105ACBBF7}" srcOrd="0" destOrd="4" presId="urn:microsoft.com/office/officeart/2005/8/layout/list1"/>
    <dgm:cxn modelId="{4E3BC5AC-D819-442C-AD83-92CC61486394}" srcId="{91EAA053-95C1-4361-B1E4-934E694985D9}" destId="{B03DE8F7-8E5D-4C9D-9798-11E96E8A7EED}" srcOrd="2" destOrd="0" parTransId="{C3C94634-1773-4AB2-BA94-D923DEF56369}" sibTransId="{A2DBBB17-6722-41F4-9355-BA49250189E6}"/>
    <dgm:cxn modelId="{DD7CDC62-DBF0-4CAE-BBD9-79E68C63560A}" type="presOf" srcId="{91EAA053-95C1-4361-B1E4-934E694985D9}" destId="{3648BFB3-790C-4684-A4BF-7D1B0F55D87C}" srcOrd="0" destOrd="0" presId="urn:microsoft.com/office/officeart/2005/8/layout/list1"/>
    <dgm:cxn modelId="{C091B225-1456-4821-9C93-E9A4264702CD}" type="presOf" srcId="{6C40DB5E-D417-4D8F-8EE4-4E7AF420A77F}" destId="{80148EC1-B842-4269-BBAA-7C16D3A77181}" srcOrd="0" destOrd="0" presId="urn:microsoft.com/office/officeart/2005/8/layout/list1"/>
    <dgm:cxn modelId="{8751BF4C-004E-44BD-BBC7-B7B1D2733F82}" type="presParOf" srcId="{80148EC1-B842-4269-BBAA-7C16D3A77181}" destId="{9E1DC806-4FCC-4729-ADCF-FEF82EE08D1B}" srcOrd="0" destOrd="0" presId="urn:microsoft.com/office/officeart/2005/8/layout/list1"/>
    <dgm:cxn modelId="{08641C01-9678-4176-BBB9-AD0D94C0FB25}" type="presParOf" srcId="{9E1DC806-4FCC-4729-ADCF-FEF82EE08D1B}" destId="{3648BFB3-790C-4684-A4BF-7D1B0F55D87C}" srcOrd="0" destOrd="0" presId="urn:microsoft.com/office/officeart/2005/8/layout/list1"/>
    <dgm:cxn modelId="{01738F00-6B7D-4A70-B29C-D57BC018E116}" type="presParOf" srcId="{9E1DC806-4FCC-4729-ADCF-FEF82EE08D1B}" destId="{4839355C-4236-4A7D-829A-55A1F1019AB3}" srcOrd="1" destOrd="0" presId="urn:microsoft.com/office/officeart/2005/8/layout/list1"/>
    <dgm:cxn modelId="{A85D7130-8014-456E-BB82-3E6844474FD5}" type="presParOf" srcId="{80148EC1-B842-4269-BBAA-7C16D3A77181}" destId="{A6CA7808-6F23-4CC5-8EEB-5282002DFFB0}" srcOrd="1" destOrd="0" presId="urn:microsoft.com/office/officeart/2005/8/layout/list1"/>
    <dgm:cxn modelId="{46FCC96F-C859-4241-AAC6-FDFC1B0290C6}" type="presParOf" srcId="{80148EC1-B842-4269-BBAA-7C16D3A77181}" destId="{91F29F63-9845-4B75-BDED-DF5105ACBBF7}" srcOrd="2" destOrd="0" presId="urn:microsoft.com/office/officeart/2005/8/layout/list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 xmlns:p14="http://schemas.microsoft.com/office/powerpoint/2010/main" val="363820405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13.xml"/><Relationship Id="rId1" Type="http://schemas.openxmlformats.org/officeDocument/2006/relationships/notesMaster" Target="../notesMasters/notesMaster1.xml"/><Relationship Id="rId6" Type="http://schemas.openxmlformats.org/officeDocument/2006/relationships/hyperlink" Target="https://www.rdhmag.com/patient-care/article/14167560/recognizing-and-responding-to-child-abuse-and-neglect-a-guide-for-dental-professionals" TargetMode="External"/><Relationship Id="rId5" Type="http://schemas.openxmlformats.org/officeDocument/2006/relationships/hyperlink" Target="https://www.rdhmag.com/resources/contact/14167578/amber-d-riley-ms-rdh" TargetMode="External"/><Relationship Id="rId4" Type="http://schemas.openxmlformats.org/officeDocument/2006/relationships/hyperlink" Target="https://www.rdhmag.com/resources/contact/14167580/sakher-alqahtani-bds-mclindent-phd"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britishcouncil.org/sites/default/files/handling_disclosure_from_a_child_0.pdf" TargetMode="External"/><Relationship Id="rId7" Type="http://schemas.openxmlformats.org/officeDocument/2006/relationships/hyperlink" Target="https://www.rdhmag.com/patient-care/article/14167560/recognizing-and-responding-to-child-abuse-and-neglect-a-guide-for-dental-professionals"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s://www.rdhmag.com/resources/contact/14167578/amber-d-riley-ms-rdh" TargetMode="External"/><Relationship Id="rId5" Type="http://schemas.openxmlformats.org/officeDocument/2006/relationships/hyperlink" Target="https://www.rdhmag.com/resources/contact/14167580/sakher-alqahtani-bds-mclindent-phd" TargetMode="External"/><Relationship Id="rId4" Type="http://schemas.openxmlformats.org/officeDocument/2006/relationships/hyperlink" Target="https://www.dss.virginia.gov/files/division/dfs/mandated_reporters/cps/resources_guidance/032-02-0280-03-eng-07-19.pdf"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15.xml"/><Relationship Id="rId1" Type="http://schemas.openxmlformats.org/officeDocument/2006/relationships/notesMaster" Target="../notesMasters/notesMaster1.xml"/><Relationship Id="rId6" Type="http://schemas.openxmlformats.org/officeDocument/2006/relationships/hyperlink" Target="https://www.rdhmag.com/patient-care/article/14167560/recognizing-and-responding-to-child-abuse-and-neglect-a-guide-for-dental-professionals" TargetMode="External"/><Relationship Id="rId5" Type="http://schemas.openxmlformats.org/officeDocument/2006/relationships/hyperlink" Target="https://www.rdhmag.com/resources/contact/14167578/amber-d-riley-ms-rdh" TargetMode="External"/><Relationship Id="rId4" Type="http://schemas.openxmlformats.org/officeDocument/2006/relationships/hyperlink" Target="https://www.rdhmag.com/resources/contact/14167580/sakher-alqahtani-bds-mclindent-phd" TargetMode="Externa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16.xml"/><Relationship Id="rId1" Type="http://schemas.openxmlformats.org/officeDocument/2006/relationships/notesMaster" Target="../notesMasters/notesMaster1.xml"/><Relationship Id="rId6" Type="http://schemas.openxmlformats.org/officeDocument/2006/relationships/hyperlink" Target="https://www.rdhmag.com/patient-care/article/14167560/recognizing-and-responding-to-child-abuse-and-neglect-a-guide-for-dental-professionals" TargetMode="External"/><Relationship Id="rId5" Type="http://schemas.openxmlformats.org/officeDocument/2006/relationships/hyperlink" Target="https://www.rdhmag.com/resources/contact/14167578/amber-d-riley-ms-rdh" TargetMode="External"/><Relationship Id="rId4" Type="http://schemas.openxmlformats.org/officeDocument/2006/relationships/hyperlink" Target="https://www.rdhmag.com/resources/contact/14167580/sakher-alqahtani-bds-mclindent-phd"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highspeedtraining.co.uk/hub/disclosure-child-abuse/"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highspeedtraining.co.uk/hub/disclosure-child-abuse/"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highspeedtraining.co.uk/hub/disclosure-child-abus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traversebaycac.org/2018/07/13/10-reasons-children-dont-disclose-sexual-abuse/"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 xmlns:p14="http://schemas.microsoft.com/office/powerpoint/2010/main"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&lt;see slide&gt;</a:t>
            </a:r>
          </a:p>
        </p:txBody>
      </p:sp>
      <p:sp>
        <p:nvSpPr>
          <p:cNvPr id="4" name="Slide Number Placeholder 3"/>
          <p:cNvSpPr>
            <a:spLocks noGrp="1"/>
          </p:cNvSpPr>
          <p:nvPr>
            <p:ph type="sldNum" sz="quarter" idx="10"/>
          </p:nvPr>
        </p:nvSpPr>
        <p:spPr/>
        <p:txBody>
          <a:bodyPr/>
          <a:lstStyle/>
          <a:p>
            <a:fld id="{10E7539B-C323-4049-8909-F9628D885A5E}" type="slidenum">
              <a:rPr lang="el-GR" smtClean="0"/>
              <a:pPr/>
              <a:t>11</a:t>
            </a:fld>
            <a:endParaRPr lang="el-GR"/>
          </a:p>
        </p:txBody>
      </p:sp>
    </p:spTree>
    <p:extLst>
      <p:ext uri="{BB962C8B-B14F-4D97-AF65-F5344CB8AC3E}">
        <p14:creationId xmlns="" xmlns:p14="http://schemas.microsoft.com/office/powerpoint/2010/main" val="3574729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&lt;see slide&gt;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A Guide For Mandated Reporters In Recognizing And Reporting Child Abuse And Neglect. Commonwealth of Virginia Department of Social Services Child Protective Services. Available</a:t>
            </a:r>
            <a:r>
              <a:rPr lang="en-US" baseline="0" dirty="0"/>
              <a:t> at: </a:t>
            </a:r>
            <a:r>
              <a:rPr lang="en-GB" dirty="0">
                <a:hlinkClick r:id="rId3"/>
              </a:rPr>
              <a:t>https://www.dss.virginia.gov/files/division/dfs/mandated_reporters/cps/resources_guidance/032-02-0280-03-eng-07-19.pdf</a:t>
            </a:r>
            <a:endParaRPr lang="el-GR" dirty="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12</a:t>
            </a:fld>
            <a:endParaRPr lang="el-GR"/>
          </a:p>
        </p:txBody>
      </p:sp>
    </p:spTree>
    <p:extLst>
      <p:ext uri="{BB962C8B-B14F-4D97-AF65-F5344CB8AC3E}">
        <p14:creationId xmlns="" xmlns:p14="http://schemas.microsoft.com/office/powerpoint/2010/main" val="37167484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Pollack, D., &amp; </a:t>
            </a:r>
            <a:r>
              <a:rPr lang="en-US" sz="1200" b="0" i="0" kern="1200" dirty="0" err="1">
                <a:solidFill>
                  <a:schemeClr val="tx1"/>
                </a:solidFill>
                <a:effectLst/>
                <a:latin typeface="+mn-lt"/>
                <a:ea typeface="+mn-ea"/>
                <a:cs typeface="+mn-cs"/>
              </a:rPr>
              <a:t>Kornblum</a:t>
            </a:r>
            <a:r>
              <a:rPr lang="en-US" sz="1200" b="0" i="0" kern="1200" dirty="0">
                <a:solidFill>
                  <a:schemeClr val="tx1"/>
                </a:solidFill>
                <a:effectLst/>
                <a:latin typeface="+mn-lt"/>
                <a:ea typeface="+mn-ea"/>
                <a:cs typeface="+mn-cs"/>
              </a:rPr>
              <a:t>, L. S. (2019). When a child discloses abuse. Available at: </a:t>
            </a:r>
            <a:r>
              <a:rPr lang="en-US" dirty="0"/>
              <a:t>http://129.98.180.24:8080/bitstream/handle/20.500.12202/4520/Pollack%20Kornblum%20Exchange%20When%20a%20child%20discloses%20abuse%20PDF.pdf?sequence=1&amp;isAllowed=y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Guide For Mandated Reporters In Recognizing And Reporting Child Abuse And Neglect. Commonwealth of Virginia Department of Social Services Child Protective Services. Available</a:t>
            </a:r>
            <a:r>
              <a:rPr lang="en-US" baseline="0" dirty="0"/>
              <a:t> at: </a:t>
            </a:r>
            <a:r>
              <a:rPr lang="en-GB" dirty="0">
                <a:hlinkClick r:id="rId3"/>
              </a:rPr>
              <a:t>https://www.dss.virginia.gov/files/division/dfs/mandated_reporters/cps/resources_guidance/032-02-0280-03-eng-07-19.pdf</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err="1">
                <a:solidFill>
                  <a:schemeClr val="tx1"/>
                </a:solidFill>
                <a:effectLst/>
                <a:latin typeface="+mn-lt"/>
                <a:ea typeface="+mn-ea"/>
                <a:cs typeface="+mn-cs"/>
                <a:hlinkClick r:id="rId4"/>
              </a:rPr>
              <a:t>Sakher</a:t>
            </a:r>
            <a:r>
              <a:rPr lang="en-US" sz="1200" b="0" i="0" u="none" strike="noStrike" kern="1200" dirty="0">
                <a:solidFill>
                  <a:schemeClr val="tx1"/>
                </a:solidFill>
                <a:effectLst/>
                <a:latin typeface="+mn-lt"/>
                <a:ea typeface="+mn-ea"/>
                <a:cs typeface="+mn-cs"/>
                <a:hlinkClick r:id="rId4"/>
              </a:rPr>
              <a:t> </a:t>
            </a:r>
            <a:r>
              <a:rPr lang="en-US" sz="1200" b="0" i="0" u="none" strike="noStrike" kern="1200" dirty="0" err="1">
                <a:solidFill>
                  <a:schemeClr val="tx1"/>
                </a:solidFill>
                <a:effectLst/>
                <a:latin typeface="+mn-lt"/>
                <a:ea typeface="+mn-ea"/>
                <a:cs typeface="+mn-cs"/>
                <a:hlinkClick r:id="rId4"/>
              </a:rPr>
              <a:t>AlQahtani</a:t>
            </a:r>
            <a:r>
              <a:rPr lang="en-US" sz="1200" b="0" i="0" u="none" strike="noStrike" kern="1200" dirty="0">
                <a:solidFill>
                  <a:schemeClr val="tx1"/>
                </a:solidFill>
                <a:effectLst/>
                <a:latin typeface="+mn-lt"/>
                <a:ea typeface="+mn-ea"/>
                <a:cs typeface="+mn-cs"/>
                <a:hlinkClick r:id="rId4"/>
              </a:rPr>
              <a:t>, BDS, </a:t>
            </a:r>
            <a:r>
              <a:rPr lang="en-US" sz="1200" b="0" i="0" u="none" strike="noStrike" kern="1200" dirty="0" err="1">
                <a:solidFill>
                  <a:schemeClr val="tx1"/>
                </a:solidFill>
                <a:effectLst/>
                <a:latin typeface="+mn-lt"/>
                <a:ea typeface="+mn-ea"/>
                <a:cs typeface="+mn-cs"/>
                <a:hlinkClick r:id="rId4"/>
              </a:rPr>
              <a:t>MClinDent</a:t>
            </a:r>
            <a:r>
              <a:rPr lang="en-US" sz="1200" b="0" i="0" u="none" strike="noStrike" kern="1200" dirty="0">
                <a:solidFill>
                  <a:schemeClr val="tx1"/>
                </a:solidFill>
                <a:effectLst/>
                <a:latin typeface="+mn-lt"/>
                <a:ea typeface="+mn-ea"/>
                <a:cs typeface="+mn-cs"/>
                <a:hlinkClick r:id="rId4"/>
              </a:rPr>
              <a:t>, </a:t>
            </a:r>
            <a:r>
              <a:rPr lang="en-US" sz="1200" b="0" i="0" u="none" strike="noStrike" kern="1200" dirty="0" err="1">
                <a:solidFill>
                  <a:schemeClr val="tx1"/>
                </a:solidFill>
                <a:effectLst/>
                <a:latin typeface="+mn-lt"/>
                <a:ea typeface="+mn-ea"/>
                <a:cs typeface="+mn-cs"/>
                <a:hlinkClick r:id="rId4"/>
              </a:rPr>
              <a:t>PhD</a:t>
            </a:r>
            <a:r>
              <a:rPr lang="en-US" sz="1200" b="0" i="0" u="none" strike="noStrike" kern="1200" dirty="0" err="1">
                <a:solidFill>
                  <a:schemeClr val="tx1"/>
                </a:solidFill>
                <a:effectLst/>
                <a:latin typeface="+mn-lt"/>
                <a:ea typeface="+mn-ea"/>
                <a:cs typeface="+mn-cs"/>
                <a:hlinkClick r:id="rId5"/>
              </a:rPr>
              <a:t>Amber</a:t>
            </a:r>
            <a:r>
              <a:rPr lang="en-US" sz="1200" b="0" i="0" u="none" strike="noStrike" kern="1200" dirty="0">
                <a:solidFill>
                  <a:schemeClr val="tx1"/>
                </a:solidFill>
                <a:effectLst/>
                <a:latin typeface="+mn-lt"/>
                <a:ea typeface="+mn-ea"/>
                <a:cs typeface="+mn-cs"/>
                <a:hlinkClick r:id="rId5"/>
              </a:rPr>
              <a:t> D. Riley, MS, RDH</a:t>
            </a:r>
            <a:r>
              <a:rPr lang="en-US" sz="1200" b="0" i="0" u="none" strike="noStrike"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Identifying and responding to child abuse and neglect - For the dental professional, identifying child abuse and neglect is not always a straightforward task. Knowing the relevant laws and research findings is important to lead to informed assessments and decisions. Available at: </a:t>
            </a:r>
            <a:r>
              <a:rPr lang="en-GB" dirty="0">
                <a:hlinkClick r:id="rId6"/>
              </a:rPr>
              <a:t>https://www.rdhmag.com/patient-care/article/14167560/recognizing-and-responding-to-child-abuse-and-neglect-a-guide-for-dental-professionals</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l-GR" b="0" dirty="0"/>
          </a:p>
          <a:p>
            <a:endParaRPr lang="el-GR" b="0"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13</a:t>
            </a:fld>
            <a:endParaRPr lang="el-GR"/>
          </a:p>
        </p:txBody>
      </p:sp>
    </p:spTree>
    <p:extLst>
      <p:ext uri="{BB962C8B-B14F-4D97-AF65-F5344CB8AC3E}">
        <p14:creationId xmlns="" xmlns:p14="http://schemas.microsoft.com/office/powerpoint/2010/main" val="37167484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&lt;see slide&gt;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Also: </a:t>
            </a:r>
            <a:r>
              <a:rPr lang="en-US" sz="1200" b="1" dirty="0">
                <a:latin typeface="Segoe UI Light" panose="020B0502040204020203" pitchFamily="34" charset="0"/>
                <a:cs typeface="Segoe UI Light" panose="020B0502040204020203" pitchFamily="34" charset="0"/>
              </a:rPr>
              <a:t>Write some notes about what they have told you</a:t>
            </a:r>
            <a:endParaRPr lang="el-GR" sz="1200" b="1" dirty="0">
              <a:latin typeface="Segoe UI Light" panose="020B0502040204020203" pitchFamily="34" charset="0"/>
              <a:cs typeface="Segoe UI Light"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latin typeface="Segoe UI Light" panose="020B0502040204020203" pitchFamily="34" charset="0"/>
              <a:cs typeface="Segoe UI Light"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Make some very brief notes at the time and write them up in detail as soon as possible. </a:t>
            </a:r>
            <a:endParaRPr lang="el-G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Do not destroy your original notes in case they are required by Court. </a:t>
            </a:r>
            <a:endParaRPr lang="el-GR" dirty="0"/>
          </a:p>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Μην </a:t>
            </a:r>
            <a:r>
              <a:rPr lang="el-GR" dirty="0" err="1"/>
              <a:t>καταστρ</a:t>
            </a:r>
            <a:r>
              <a:rPr lang="en-US" dirty="0" err="1"/>
              <a:t>έ</a:t>
            </a:r>
            <a:r>
              <a:rPr lang="el-GR" dirty="0" err="1"/>
              <a:t>ψετε</a:t>
            </a:r>
            <a:r>
              <a:rPr lang="el-GR" dirty="0"/>
              <a:t> τις αρχικές σημειώσεις σας, μπορεί να χρειαστούν στο δικαστήριο</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Record the date, time, place, words used by the child and how the child appeared to you – be specific. </a:t>
            </a:r>
            <a:endParaRPr lang="el-GR" dirty="0"/>
          </a:p>
          <a:p>
            <a:pPr marL="0" marR="0" lvl="0" indent="0" algn="l" defTabSz="914400" rtl="0" eaLnBrk="1" fontAlgn="auto" latinLnBrk="0" hangingPunct="1">
              <a:lnSpc>
                <a:spcPct val="100000"/>
              </a:lnSpc>
              <a:spcBef>
                <a:spcPts val="0"/>
              </a:spcBef>
              <a:spcAft>
                <a:spcPts val="0"/>
              </a:spcAft>
              <a:buClrTx/>
              <a:buSzTx/>
              <a:buFontTx/>
              <a:buNone/>
              <a:tabLst/>
              <a:defRPr/>
            </a:pPr>
            <a:r>
              <a:rPr lang="el-GR" dirty="0" err="1"/>
              <a:t>Καταγρ</a:t>
            </a:r>
            <a:r>
              <a:rPr lang="en-US" dirty="0" err="1"/>
              <a:t>ά</a:t>
            </a:r>
            <a:r>
              <a:rPr lang="el-GR" dirty="0" err="1"/>
              <a:t>ψτε</a:t>
            </a:r>
            <a:r>
              <a:rPr lang="el-GR" dirty="0"/>
              <a:t> την ημερομηνία, ώρα, μέρος που σας πλησίασε το παιδί και με ποια λόγια ακριβώς σας ενημέρωσε για την πρόθεση αποκάλυψης</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Record the actual words used; including any swear words or slang. </a:t>
            </a:r>
            <a:endParaRPr lang="el-GR" dirty="0"/>
          </a:p>
          <a:p>
            <a:pPr marL="0" marR="0" lvl="0" indent="0" algn="l" defTabSz="914400" rtl="0" eaLnBrk="1" fontAlgn="auto" latinLnBrk="0" hangingPunct="1">
              <a:lnSpc>
                <a:spcPct val="100000"/>
              </a:lnSpc>
              <a:spcBef>
                <a:spcPts val="0"/>
              </a:spcBef>
              <a:spcAft>
                <a:spcPts val="0"/>
              </a:spcAft>
              <a:buClrTx/>
              <a:buSzTx/>
              <a:buFontTx/>
              <a:buNone/>
              <a:tabLst/>
              <a:defRPr/>
            </a:pPr>
            <a:r>
              <a:rPr lang="el-GR" dirty="0" err="1"/>
              <a:t>Γρ</a:t>
            </a:r>
            <a:r>
              <a:rPr lang="en-US" dirty="0" err="1"/>
              <a:t>ά</a:t>
            </a:r>
            <a:r>
              <a:rPr lang="el-GR" dirty="0" err="1"/>
              <a:t>ψτε</a:t>
            </a:r>
            <a:r>
              <a:rPr lang="el-GR" dirty="0"/>
              <a:t> ακριβώς ό,τι σας είπε, με τα δικά του λόγια</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Record statements and observable things, not your interpretations or assumptions – keep it factual. </a:t>
            </a:r>
            <a:endParaRPr lang="en-US" sz="1200" b="0"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hlinkClick r:id="rId3"/>
              </a:rPr>
              <a:t>https://www.britishcouncil.org/sites/default/files/handling_disclosure_from_a_child_0.pdf</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Use the child’s words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Times or dates significant to incident of abuse</a:t>
            </a:r>
            <a:endParaRPr lang="el-GR" sz="1200" b="0"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b="0" i="0" kern="1200" dirty="0">
                <a:solidFill>
                  <a:schemeClr val="tx1"/>
                </a:solidFill>
                <a:latin typeface="+mn-lt"/>
                <a:ea typeface="+mn-ea"/>
                <a:cs typeface="+mn-cs"/>
              </a:rPr>
              <a:t>Ώρες και ημερομηνίες σημαντικές για τις πράξεις κακοποίησης</a:t>
            </a:r>
            <a:endParaRPr lang="en-US" sz="1200" b="0"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Observations and injuries</a:t>
            </a:r>
            <a:endParaRPr lang="el-GR" sz="1200" b="0"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b="0" i="0" kern="1200" dirty="0" err="1">
                <a:solidFill>
                  <a:schemeClr val="tx1"/>
                </a:solidFill>
                <a:latin typeface="+mn-lt"/>
                <a:ea typeface="+mn-ea"/>
                <a:cs typeface="+mn-cs"/>
              </a:rPr>
              <a:t>Παρατηρ</a:t>
            </a:r>
            <a:r>
              <a:rPr lang="en-US" sz="1200" b="0" i="0" kern="1200" dirty="0" err="1">
                <a:solidFill>
                  <a:schemeClr val="tx1"/>
                </a:solidFill>
                <a:latin typeface="+mn-lt"/>
                <a:ea typeface="+mn-ea"/>
                <a:cs typeface="+mn-cs"/>
              </a:rPr>
              <a:t>ή</a:t>
            </a:r>
            <a:r>
              <a:rPr lang="el-GR" sz="1200" b="0" i="0" kern="1200" dirty="0">
                <a:solidFill>
                  <a:schemeClr val="tx1"/>
                </a:solidFill>
                <a:latin typeface="+mn-lt"/>
                <a:ea typeface="+mn-ea"/>
                <a:cs typeface="+mn-cs"/>
              </a:rPr>
              <a:t>σεις σχετικές με τα εμφανή τραύματα</a:t>
            </a:r>
            <a:endParaRPr lang="en-US" sz="1200" b="0"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latin typeface="+mn-lt"/>
                <a:ea typeface="+mn-ea"/>
                <a:cs typeface="+mn-cs"/>
              </a:rPr>
              <a:t>As soon as possible after you have spoken with the child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A Guide For Mandated Reporters In Recognizing And Reporting Child Abuse And Neglect. Commonwealth of Virginia Department of Social Services Child Protective Services. Available</a:t>
            </a:r>
            <a:r>
              <a:rPr lang="en-US" baseline="0" dirty="0"/>
              <a:t> at: </a:t>
            </a:r>
            <a:r>
              <a:rPr lang="en-GB" dirty="0">
                <a:hlinkClick r:id="rId4"/>
              </a:rPr>
              <a:t>https://www.dss.virginia.gov/files/division/dfs/mandated_reporters/cps/resources_guidance/032-02-0280-03-eng-07-19.pdf</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err="1">
                <a:solidFill>
                  <a:schemeClr val="tx1"/>
                </a:solidFill>
                <a:effectLst/>
                <a:latin typeface="+mn-lt"/>
                <a:ea typeface="+mn-ea"/>
                <a:cs typeface="+mn-cs"/>
                <a:hlinkClick r:id="rId5"/>
              </a:rPr>
              <a:t>Sakher</a:t>
            </a:r>
            <a:r>
              <a:rPr lang="en-US" sz="1200" b="0" i="0" u="none" strike="noStrike" kern="1200" dirty="0">
                <a:solidFill>
                  <a:schemeClr val="tx1"/>
                </a:solidFill>
                <a:effectLst/>
                <a:latin typeface="+mn-lt"/>
                <a:ea typeface="+mn-ea"/>
                <a:cs typeface="+mn-cs"/>
                <a:hlinkClick r:id="rId5"/>
              </a:rPr>
              <a:t> </a:t>
            </a:r>
            <a:r>
              <a:rPr lang="en-US" sz="1200" b="0" i="0" u="none" strike="noStrike" kern="1200" dirty="0" err="1">
                <a:solidFill>
                  <a:schemeClr val="tx1"/>
                </a:solidFill>
                <a:effectLst/>
                <a:latin typeface="+mn-lt"/>
                <a:ea typeface="+mn-ea"/>
                <a:cs typeface="+mn-cs"/>
                <a:hlinkClick r:id="rId5"/>
              </a:rPr>
              <a:t>AlQahtani</a:t>
            </a:r>
            <a:r>
              <a:rPr lang="en-US" sz="1200" b="0" i="0" u="none" strike="noStrike" kern="1200" dirty="0">
                <a:solidFill>
                  <a:schemeClr val="tx1"/>
                </a:solidFill>
                <a:effectLst/>
                <a:latin typeface="+mn-lt"/>
                <a:ea typeface="+mn-ea"/>
                <a:cs typeface="+mn-cs"/>
                <a:hlinkClick r:id="rId5"/>
              </a:rPr>
              <a:t>, BDS, </a:t>
            </a:r>
            <a:r>
              <a:rPr lang="en-US" sz="1200" b="0" i="0" u="none" strike="noStrike" kern="1200" dirty="0" err="1">
                <a:solidFill>
                  <a:schemeClr val="tx1"/>
                </a:solidFill>
                <a:effectLst/>
                <a:latin typeface="+mn-lt"/>
                <a:ea typeface="+mn-ea"/>
                <a:cs typeface="+mn-cs"/>
                <a:hlinkClick r:id="rId5"/>
              </a:rPr>
              <a:t>MClinDent</a:t>
            </a:r>
            <a:r>
              <a:rPr lang="en-US" sz="1200" b="0" i="0" u="none" strike="noStrike" kern="1200" dirty="0">
                <a:solidFill>
                  <a:schemeClr val="tx1"/>
                </a:solidFill>
                <a:effectLst/>
                <a:latin typeface="+mn-lt"/>
                <a:ea typeface="+mn-ea"/>
                <a:cs typeface="+mn-cs"/>
                <a:hlinkClick r:id="rId5"/>
              </a:rPr>
              <a:t>, </a:t>
            </a:r>
            <a:r>
              <a:rPr lang="en-US" sz="1200" b="0" i="0" u="none" strike="noStrike" kern="1200" dirty="0" err="1">
                <a:solidFill>
                  <a:schemeClr val="tx1"/>
                </a:solidFill>
                <a:effectLst/>
                <a:latin typeface="+mn-lt"/>
                <a:ea typeface="+mn-ea"/>
                <a:cs typeface="+mn-cs"/>
                <a:hlinkClick r:id="rId5"/>
              </a:rPr>
              <a:t>PhD</a:t>
            </a:r>
            <a:r>
              <a:rPr lang="en-US" sz="1200" b="0" i="0" u="none" strike="noStrike" kern="1200" dirty="0" err="1">
                <a:solidFill>
                  <a:schemeClr val="tx1"/>
                </a:solidFill>
                <a:effectLst/>
                <a:latin typeface="+mn-lt"/>
                <a:ea typeface="+mn-ea"/>
                <a:cs typeface="+mn-cs"/>
                <a:hlinkClick r:id="rId6"/>
              </a:rPr>
              <a:t>Amber</a:t>
            </a:r>
            <a:r>
              <a:rPr lang="en-US" sz="1200" b="0" i="0" u="none" strike="noStrike" kern="1200" dirty="0">
                <a:solidFill>
                  <a:schemeClr val="tx1"/>
                </a:solidFill>
                <a:effectLst/>
                <a:latin typeface="+mn-lt"/>
                <a:ea typeface="+mn-ea"/>
                <a:cs typeface="+mn-cs"/>
                <a:hlinkClick r:id="rId6"/>
              </a:rPr>
              <a:t> D. Riley, MS, RDH</a:t>
            </a:r>
            <a:r>
              <a:rPr lang="en-US" sz="1200" b="0" i="0" u="none" strike="noStrike"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Identifying and responding to child abuse and neglect - For the dental professional, identifying child abuse and neglect is not always a straightforward task. Knowing the relevant laws and research findings is important to lead to informed assessments and decisions. Available at: </a:t>
            </a:r>
            <a:r>
              <a:rPr lang="en-GB" dirty="0">
                <a:hlinkClick r:id="rId7"/>
              </a:rPr>
              <a:t>https://www.rdhmag.com/patient-care/article/14167560/recognizing-and-responding-to-child-abuse-and-neglect-a-guide-for-dental-professionals</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l-GR"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l-GR" b="0" dirty="0"/>
          </a:p>
          <a:p>
            <a:endParaRPr lang="el-GR" b="0"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14</a:t>
            </a:fld>
            <a:endParaRPr lang="el-GR"/>
          </a:p>
        </p:txBody>
      </p:sp>
    </p:spTree>
    <p:extLst>
      <p:ext uri="{BB962C8B-B14F-4D97-AF65-F5344CB8AC3E}">
        <p14:creationId xmlns="" xmlns:p14="http://schemas.microsoft.com/office/powerpoint/2010/main" val="37167484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&lt;see slide&gt;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Guide For Mandated Reporters In Recognizing And Reporting Child Abuse And Neglect. Commonwealth of Virginia Department of Social Services Child Protective Services. Available</a:t>
            </a:r>
            <a:r>
              <a:rPr lang="en-US" baseline="0" dirty="0"/>
              <a:t> at: </a:t>
            </a:r>
            <a:r>
              <a:rPr lang="en-GB" dirty="0">
                <a:hlinkClick r:id="rId3"/>
              </a:rPr>
              <a:t>https://www.dss.virginia.gov/files/division/dfs/mandated_reporters/cps/resources_guidance/032-02-0280-03-eng-07-19.pdf</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err="1">
                <a:solidFill>
                  <a:schemeClr val="tx1"/>
                </a:solidFill>
                <a:effectLst/>
                <a:latin typeface="+mn-lt"/>
                <a:ea typeface="+mn-ea"/>
                <a:cs typeface="+mn-cs"/>
                <a:hlinkClick r:id="rId4"/>
              </a:rPr>
              <a:t>Sakher</a:t>
            </a:r>
            <a:r>
              <a:rPr lang="en-US" sz="1200" b="0" i="0" u="none" strike="noStrike" kern="1200" dirty="0">
                <a:solidFill>
                  <a:schemeClr val="tx1"/>
                </a:solidFill>
                <a:effectLst/>
                <a:latin typeface="+mn-lt"/>
                <a:ea typeface="+mn-ea"/>
                <a:cs typeface="+mn-cs"/>
                <a:hlinkClick r:id="rId4"/>
              </a:rPr>
              <a:t> </a:t>
            </a:r>
            <a:r>
              <a:rPr lang="en-US" sz="1200" b="0" i="0" u="none" strike="noStrike" kern="1200" dirty="0" err="1">
                <a:solidFill>
                  <a:schemeClr val="tx1"/>
                </a:solidFill>
                <a:effectLst/>
                <a:latin typeface="+mn-lt"/>
                <a:ea typeface="+mn-ea"/>
                <a:cs typeface="+mn-cs"/>
                <a:hlinkClick r:id="rId4"/>
              </a:rPr>
              <a:t>AlQahtani</a:t>
            </a:r>
            <a:r>
              <a:rPr lang="en-US" sz="1200" b="0" i="0" u="none" strike="noStrike" kern="1200" dirty="0">
                <a:solidFill>
                  <a:schemeClr val="tx1"/>
                </a:solidFill>
                <a:effectLst/>
                <a:latin typeface="+mn-lt"/>
                <a:ea typeface="+mn-ea"/>
                <a:cs typeface="+mn-cs"/>
                <a:hlinkClick r:id="rId4"/>
              </a:rPr>
              <a:t>, BDS, </a:t>
            </a:r>
            <a:r>
              <a:rPr lang="en-US" sz="1200" b="0" i="0" u="none" strike="noStrike" kern="1200" dirty="0" err="1">
                <a:solidFill>
                  <a:schemeClr val="tx1"/>
                </a:solidFill>
                <a:effectLst/>
                <a:latin typeface="+mn-lt"/>
                <a:ea typeface="+mn-ea"/>
                <a:cs typeface="+mn-cs"/>
                <a:hlinkClick r:id="rId4"/>
              </a:rPr>
              <a:t>MClinDent</a:t>
            </a:r>
            <a:r>
              <a:rPr lang="en-US" sz="1200" b="0" i="0" u="none" strike="noStrike" kern="1200" dirty="0">
                <a:solidFill>
                  <a:schemeClr val="tx1"/>
                </a:solidFill>
                <a:effectLst/>
                <a:latin typeface="+mn-lt"/>
                <a:ea typeface="+mn-ea"/>
                <a:cs typeface="+mn-cs"/>
                <a:hlinkClick r:id="rId4"/>
              </a:rPr>
              <a:t>, </a:t>
            </a:r>
            <a:r>
              <a:rPr lang="en-US" sz="1200" b="0" i="0" u="none" strike="noStrike" kern="1200" dirty="0" err="1">
                <a:solidFill>
                  <a:schemeClr val="tx1"/>
                </a:solidFill>
                <a:effectLst/>
                <a:latin typeface="+mn-lt"/>
                <a:ea typeface="+mn-ea"/>
                <a:cs typeface="+mn-cs"/>
                <a:hlinkClick r:id="rId4"/>
              </a:rPr>
              <a:t>PhD</a:t>
            </a:r>
            <a:r>
              <a:rPr lang="en-US" sz="1200" b="0" i="0" u="none" strike="noStrike" kern="1200" dirty="0" err="1">
                <a:solidFill>
                  <a:schemeClr val="tx1"/>
                </a:solidFill>
                <a:effectLst/>
                <a:latin typeface="+mn-lt"/>
                <a:ea typeface="+mn-ea"/>
                <a:cs typeface="+mn-cs"/>
                <a:hlinkClick r:id="rId5"/>
              </a:rPr>
              <a:t>Amber</a:t>
            </a:r>
            <a:r>
              <a:rPr lang="en-US" sz="1200" b="0" i="0" u="none" strike="noStrike" kern="1200" dirty="0">
                <a:solidFill>
                  <a:schemeClr val="tx1"/>
                </a:solidFill>
                <a:effectLst/>
                <a:latin typeface="+mn-lt"/>
                <a:ea typeface="+mn-ea"/>
                <a:cs typeface="+mn-cs"/>
                <a:hlinkClick r:id="rId5"/>
              </a:rPr>
              <a:t> D. Riley, MS, RDH</a:t>
            </a:r>
            <a:r>
              <a:rPr lang="en-US" sz="1200" b="0" i="0" u="none" strike="noStrike"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Identifying and responding to child abuse and neglect - For the dental professional, identifying child abuse and neglect is not always a straightforward task. Knowing the relevant laws and research findings is important to lead to informed assessments and decisions. Available at: </a:t>
            </a:r>
            <a:r>
              <a:rPr lang="en-GB" dirty="0">
                <a:hlinkClick r:id="rId6"/>
              </a:rPr>
              <a:t>https://www.rdhmag.com/patient-care/article/14167560/recognizing-and-responding-to-child-abuse-and-neglect-a-guide-for-dental-professionals</a:t>
            </a:r>
            <a:endParaRPr lang="el-G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l-GR" dirty="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15</a:t>
            </a:fld>
            <a:endParaRPr lang="el-GR"/>
          </a:p>
        </p:txBody>
      </p:sp>
    </p:spTree>
    <p:extLst>
      <p:ext uri="{BB962C8B-B14F-4D97-AF65-F5344CB8AC3E}">
        <p14:creationId xmlns="" xmlns:p14="http://schemas.microsoft.com/office/powerpoint/2010/main" val="37167484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&lt;see slide&gt;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Guide For Mandated Reporters In Recognizing And Reporting Child Abuse And Neglect. Commonwealth of Virginia Department of Social Services Child Protective Services. Available</a:t>
            </a:r>
            <a:r>
              <a:rPr lang="en-US" baseline="0" dirty="0"/>
              <a:t> at: </a:t>
            </a:r>
            <a:r>
              <a:rPr lang="en-GB" dirty="0">
                <a:hlinkClick r:id="rId3"/>
              </a:rPr>
              <a:t>https://www.dss.virginia.gov/files/division/dfs/mandated_reporters/cps/resources_guidance/032-02-0280-03-eng-07-19.pdf</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err="1">
                <a:solidFill>
                  <a:schemeClr val="tx1"/>
                </a:solidFill>
                <a:effectLst/>
                <a:latin typeface="+mn-lt"/>
                <a:ea typeface="+mn-ea"/>
                <a:cs typeface="+mn-cs"/>
                <a:hlinkClick r:id="rId4"/>
              </a:rPr>
              <a:t>Sakher</a:t>
            </a:r>
            <a:r>
              <a:rPr lang="en-US" sz="1200" b="0" i="0" u="none" strike="noStrike" kern="1200" dirty="0">
                <a:solidFill>
                  <a:schemeClr val="tx1"/>
                </a:solidFill>
                <a:effectLst/>
                <a:latin typeface="+mn-lt"/>
                <a:ea typeface="+mn-ea"/>
                <a:cs typeface="+mn-cs"/>
                <a:hlinkClick r:id="rId4"/>
              </a:rPr>
              <a:t> </a:t>
            </a:r>
            <a:r>
              <a:rPr lang="en-US" sz="1200" b="0" i="0" u="none" strike="noStrike" kern="1200" dirty="0" err="1">
                <a:solidFill>
                  <a:schemeClr val="tx1"/>
                </a:solidFill>
                <a:effectLst/>
                <a:latin typeface="+mn-lt"/>
                <a:ea typeface="+mn-ea"/>
                <a:cs typeface="+mn-cs"/>
                <a:hlinkClick r:id="rId4"/>
              </a:rPr>
              <a:t>AlQahtani</a:t>
            </a:r>
            <a:r>
              <a:rPr lang="en-US" sz="1200" b="0" i="0" u="none" strike="noStrike" kern="1200" dirty="0">
                <a:solidFill>
                  <a:schemeClr val="tx1"/>
                </a:solidFill>
                <a:effectLst/>
                <a:latin typeface="+mn-lt"/>
                <a:ea typeface="+mn-ea"/>
                <a:cs typeface="+mn-cs"/>
                <a:hlinkClick r:id="rId4"/>
              </a:rPr>
              <a:t>, BDS, </a:t>
            </a:r>
            <a:r>
              <a:rPr lang="en-US" sz="1200" b="0" i="0" u="none" strike="noStrike" kern="1200" dirty="0" err="1">
                <a:solidFill>
                  <a:schemeClr val="tx1"/>
                </a:solidFill>
                <a:effectLst/>
                <a:latin typeface="+mn-lt"/>
                <a:ea typeface="+mn-ea"/>
                <a:cs typeface="+mn-cs"/>
                <a:hlinkClick r:id="rId4"/>
              </a:rPr>
              <a:t>MClinDent</a:t>
            </a:r>
            <a:r>
              <a:rPr lang="en-US" sz="1200" b="0" i="0" u="none" strike="noStrike" kern="1200" dirty="0">
                <a:solidFill>
                  <a:schemeClr val="tx1"/>
                </a:solidFill>
                <a:effectLst/>
                <a:latin typeface="+mn-lt"/>
                <a:ea typeface="+mn-ea"/>
                <a:cs typeface="+mn-cs"/>
                <a:hlinkClick r:id="rId4"/>
              </a:rPr>
              <a:t>, </a:t>
            </a:r>
            <a:r>
              <a:rPr lang="en-US" sz="1200" b="0" i="0" u="none" strike="noStrike" kern="1200" dirty="0" err="1">
                <a:solidFill>
                  <a:schemeClr val="tx1"/>
                </a:solidFill>
                <a:effectLst/>
                <a:latin typeface="+mn-lt"/>
                <a:ea typeface="+mn-ea"/>
                <a:cs typeface="+mn-cs"/>
                <a:hlinkClick r:id="rId4"/>
              </a:rPr>
              <a:t>PhD</a:t>
            </a:r>
            <a:r>
              <a:rPr lang="en-US" sz="1200" b="0" i="0" u="none" strike="noStrike" kern="1200" dirty="0" err="1">
                <a:solidFill>
                  <a:schemeClr val="tx1"/>
                </a:solidFill>
                <a:effectLst/>
                <a:latin typeface="+mn-lt"/>
                <a:ea typeface="+mn-ea"/>
                <a:cs typeface="+mn-cs"/>
                <a:hlinkClick r:id="rId5"/>
              </a:rPr>
              <a:t>Amber</a:t>
            </a:r>
            <a:r>
              <a:rPr lang="en-US" sz="1200" b="0" i="0" u="none" strike="noStrike" kern="1200" dirty="0">
                <a:solidFill>
                  <a:schemeClr val="tx1"/>
                </a:solidFill>
                <a:effectLst/>
                <a:latin typeface="+mn-lt"/>
                <a:ea typeface="+mn-ea"/>
                <a:cs typeface="+mn-cs"/>
                <a:hlinkClick r:id="rId5"/>
              </a:rPr>
              <a:t> D. Riley, MS, RDH</a:t>
            </a:r>
            <a:r>
              <a:rPr lang="en-US" sz="1200" b="0" i="0" u="none" strike="noStrike"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Identifying and responding to child abuse and neglect - For the dental professional, identifying child abuse and neglect is not always a straightforward task. Knowing the relevant laws and research findings is important to lead to informed assessments and decisions. Available at: </a:t>
            </a:r>
            <a:r>
              <a:rPr lang="en-GB" dirty="0">
                <a:hlinkClick r:id="rId6"/>
              </a:rPr>
              <a:t>https://www.rdhmag.com/patient-care/article/14167560/recognizing-and-responding-to-child-abuse-and-neglect-a-guide-for-dental-professionals</a:t>
            </a:r>
            <a:endParaRPr lang="el-G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l-GR" dirty="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16</a:t>
            </a:fld>
            <a:endParaRPr lang="el-GR"/>
          </a:p>
        </p:txBody>
      </p:sp>
    </p:spTree>
    <p:extLst>
      <p:ext uri="{BB962C8B-B14F-4D97-AF65-F5344CB8AC3E}">
        <p14:creationId xmlns="" xmlns:p14="http://schemas.microsoft.com/office/powerpoint/2010/main" val="37167484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dirty="0"/>
              <a:t>&lt;see slide&gt;</a:t>
            </a:r>
            <a:endParaRPr lang="el-GR" dirty="0"/>
          </a:p>
          <a:p>
            <a:endParaRPr lang="en-US" dirty="0"/>
          </a:p>
          <a:p>
            <a:pPr marL="0" marR="0" indent="0" algn="l" defTabSz="685800" rtl="0" eaLnBrk="1" fontAlgn="auto" latinLnBrk="0" hangingPunct="1">
              <a:lnSpc>
                <a:spcPct val="100000"/>
              </a:lnSpc>
              <a:spcBef>
                <a:spcPts val="0"/>
              </a:spcBef>
              <a:spcAft>
                <a:spcPts val="0"/>
              </a:spcAft>
              <a:buClrTx/>
              <a:buSzTx/>
              <a:buFontTx/>
              <a:buNone/>
              <a:tabLst/>
              <a:defRPr/>
            </a:pPr>
            <a:r>
              <a:rPr lang="en-US" dirty="0"/>
              <a:t>Also: </a:t>
            </a:r>
          </a:p>
          <a:p>
            <a:pPr marL="0" marR="0" indent="0" algn="l" defTabSz="685800" rtl="0" eaLnBrk="1" fontAlgn="auto" latinLnBrk="0" hangingPunct="1">
              <a:lnSpc>
                <a:spcPct val="100000"/>
              </a:lnSpc>
              <a:spcBef>
                <a:spcPts val="0"/>
              </a:spcBef>
              <a:spcAft>
                <a:spcPts val="0"/>
              </a:spcAft>
              <a:buClrTx/>
              <a:buSzTx/>
              <a:buFontTx/>
              <a:buNone/>
              <a:tabLst/>
              <a:defRPr/>
            </a:pPr>
            <a:r>
              <a:rPr lang="en-US" sz="900" dirty="0">
                <a:solidFill>
                  <a:schemeClr val="accent1"/>
                </a:solidFill>
              </a:rPr>
              <a:t>- listen to the child, letting them explain what happened in his or her own words; don’t stop child in the middle of the story to go get someone or do something else </a:t>
            </a:r>
          </a:p>
          <a:p>
            <a:pPr marL="0" marR="0" indent="0" algn="l" defTabSz="685800" rtl="0" eaLnBrk="1" fontAlgn="auto" latinLnBrk="0" hangingPunct="1">
              <a:lnSpc>
                <a:spcPct val="100000"/>
              </a:lnSpc>
              <a:spcBef>
                <a:spcPts val="0"/>
              </a:spcBef>
              <a:spcAft>
                <a:spcPts val="0"/>
              </a:spcAft>
              <a:buClrTx/>
              <a:buSzTx/>
              <a:buFontTx/>
              <a:buNone/>
              <a:tabLst/>
              <a:defRPr/>
            </a:pPr>
            <a:r>
              <a:rPr lang="en-US" sz="900" dirty="0">
                <a:solidFill>
                  <a:schemeClr val="accent1"/>
                </a:solidFill>
                <a:latin typeface="Segoe UI Light" panose="020B0502040204020203" pitchFamily="34" charset="0"/>
                <a:cs typeface="Segoe UI Light" panose="020B0502040204020203" pitchFamily="34" charset="0"/>
              </a:rPr>
              <a:t>- reassure the child that he/she is not at fault and have done nothing wrong</a:t>
            </a:r>
          </a:p>
          <a:p>
            <a:pPr marL="0" marR="0" indent="0" algn="l" defTabSz="685800" rtl="0" eaLnBrk="1" fontAlgn="auto" latinLnBrk="0" hangingPunct="1">
              <a:lnSpc>
                <a:spcPct val="100000"/>
              </a:lnSpc>
              <a:spcBef>
                <a:spcPts val="0"/>
              </a:spcBef>
              <a:spcAft>
                <a:spcPts val="0"/>
              </a:spcAft>
              <a:buClrTx/>
              <a:buSzTx/>
              <a:buFontTx/>
              <a:buNone/>
              <a:tabLst/>
              <a:defRPr/>
            </a:pPr>
            <a:endParaRPr lang="en-US" sz="900" dirty="0">
              <a:solidFill>
                <a:schemeClr val="accent1"/>
              </a:solidFill>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17</a:t>
            </a:fld>
            <a:endParaRPr lang="el-GR"/>
          </a:p>
        </p:txBody>
      </p:sp>
    </p:spTree>
    <p:extLst>
      <p:ext uri="{BB962C8B-B14F-4D97-AF65-F5344CB8AC3E}">
        <p14:creationId xmlns="" xmlns:p14="http://schemas.microsoft.com/office/powerpoint/2010/main" val="24104689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a:t>
            </a:r>
            <a:r>
              <a:rPr lang="en-GB" dirty="0">
                <a:hlinkClick r:id="rId3"/>
              </a:rPr>
              <a:t>https://www.helpguide.org/articles/abuse/child-abuse-and-neglect.htm</a:t>
            </a:r>
            <a:endParaRPr lang="en-GB" dirty="0"/>
          </a:p>
          <a:p>
            <a:endParaRPr lang="en-GB" dirty="0"/>
          </a:p>
          <a:p>
            <a:r>
              <a:rPr lang="en-GB" dirty="0"/>
              <a:t>&lt;see slide&gt;</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18</a:t>
            </a:fld>
            <a:endParaRPr lang="el-GR"/>
          </a:p>
        </p:txBody>
      </p:sp>
    </p:spTree>
    <p:extLst>
      <p:ext uri="{BB962C8B-B14F-4D97-AF65-F5344CB8AC3E}">
        <p14:creationId xmlns="" xmlns:p14="http://schemas.microsoft.com/office/powerpoint/2010/main" val="37030516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a:t>
            </a:r>
            <a:r>
              <a:rPr lang="en-GB" dirty="0">
                <a:hlinkClick r:id="rId3"/>
              </a:rPr>
              <a:t>https://www.helpguide.org/articles/abuse/child-abuse-and-neglect.htm</a:t>
            </a:r>
            <a:endParaRPr lang="en-GB" dirty="0"/>
          </a:p>
          <a:p>
            <a:endParaRPr lang="en-GB" dirty="0"/>
          </a:p>
          <a:p>
            <a:r>
              <a:rPr lang="en-GB" dirty="0"/>
              <a:t>&lt;see slide</a:t>
            </a:r>
            <a:r>
              <a:rPr lang="en-GB" dirty="0" smtClean="0"/>
              <a:t>&gt;</a:t>
            </a:r>
            <a:endParaRPr lang="el-GR" dirty="0" smtClean="0"/>
          </a:p>
          <a:p>
            <a:pPr marL="0" marR="0" lvl="0" indent="0" algn="l" defTabSz="685800" rtl="0" eaLnBrk="1" fontAlgn="auto" latinLnBrk="0" hangingPunct="1">
              <a:lnSpc>
                <a:spcPct val="100000"/>
              </a:lnSpc>
              <a:spcBef>
                <a:spcPts val="0"/>
              </a:spcBef>
              <a:spcAft>
                <a:spcPts val="0"/>
              </a:spcAft>
              <a:buClrTx/>
              <a:buSzTx/>
              <a:buFontTx/>
              <a:buNone/>
              <a:tabLst/>
              <a:defRPr/>
            </a:pPr>
            <a:r>
              <a:rPr lang="el-GR" sz="900" dirty="0" smtClean="0"/>
              <a:t>αναφέρεται ότι οποιαδήποτε καταγγελία ή αίτηση έχει υποβληθεί ανώνυμα με οποιοδήποτε τρόπο ή χρησιμοποιώντας ένα ανύπαρκτο όνομα, τίθεται αμέσως στο αρχείο από τον εισαγγελέα. Η Εισαγγελική Αρχή, ωστόσο, είναι υποχρεωμένη να λάβει την αναφορά. Η παραλαβή της αναφοράς σημαίνει ότι ο Γενικός Εισαγγελέας λαμβάνει γνώση των πράξεων που περιγράφονται στην αναφορά και σε περίπτωση που οι πράξεις αυτές αφορούν αδίκημα που διώκεται αυτεπάγγελτα, είναι απαραίτητο να προχωρήσει σε ποινική δίωξη</a:t>
            </a:r>
            <a:endParaRPr lang="en-US" sz="900" dirty="0" smtClean="0">
              <a:solidFill>
                <a:srgbClr val="FF0000"/>
              </a:solidFill>
            </a:endParaRPr>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19</a:t>
            </a:fld>
            <a:endParaRPr lang="el-GR"/>
          </a:p>
        </p:txBody>
      </p:sp>
    </p:spTree>
    <p:extLst>
      <p:ext uri="{BB962C8B-B14F-4D97-AF65-F5344CB8AC3E}">
        <p14:creationId xmlns="" xmlns:p14="http://schemas.microsoft.com/office/powerpoint/2010/main" val="1955506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A Guide For Mandated Reporters In Recognizing And Reporting Child Abuse And Neglect. Commonwealth of Virginia Department of Social Services Child Protective Services. Available</a:t>
            </a:r>
            <a:r>
              <a:rPr lang="en-US" baseline="0" dirty="0"/>
              <a:t> at: </a:t>
            </a:r>
            <a:r>
              <a:rPr lang="en-GB" dirty="0">
                <a:hlinkClick r:id="rId3"/>
              </a:rPr>
              <a:t>https://www.dss.virginia.gov/files/division/dfs/mandated_reporters/cps/resources_guidance/032-02-0280-03-eng-07-19.pdf</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20</a:t>
            </a:fld>
            <a:endParaRPr lang="el-GR"/>
          </a:p>
        </p:txBody>
      </p:sp>
    </p:spTree>
    <p:extLst>
      <p:ext uri="{BB962C8B-B14F-4D97-AF65-F5344CB8AC3E}">
        <p14:creationId xmlns="" xmlns:p14="http://schemas.microsoft.com/office/powerpoint/2010/main" val="2694389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 this session</a:t>
            </a:r>
            <a:r>
              <a:rPr lang="en-US" baseline="0" dirty="0"/>
              <a:t> we are going to explore </a:t>
            </a:r>
            <a:r>
              <a:rPr lang="en-US" sz="1600" dirty="0"/>
              <a:t>why children don't tell if they have been abused and/or neglected and why children eventually reveal abuse</a:t>
            </a:r>
          </a:p>
          <a:p>
            <a:r>
              <a:rPr lang="en-US" sz="1600" dirty="0"/>
              <a:t>We will discuss also about the appropriate responding to a child who discloses being abused or neglected and the procedure of reporting (</a:t>
            </a:r>
            <a:r>
              <a:rPr lang="en-US" sz="1400" dirty="0"/>
              <a:t>Who must report, Why to report, When to report, Where to report and What to report). </a:t>
            </a:r>
          </a:p>
          <a:p>
            <a:r>
              <a:rPr lang="en-US" sz="1400" dirty="0"/>
              <a:t>At the end the c</a:t>
            </a:r>
            <a:r>
              <a:rPr lang="en-US" sz="1600" dirty="0"/>
              <a:t>onnection of reporting to CAN-MDS and recording will be outlined</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extLst>
      <p:ext uri="{BB962C8B-B14F-4D97-AF65-F5344CB8AC3E}">
        <p14:creationId xmlns="" xmlns:p14="http://schemas.microsoft.com/office/powerpoint/2010/main" val="12356251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A Guide For Mandated Reporters In Recognizing And Reporting Child Abuse And Neglect. Commonwealth of Virginia Department of Social Services Child Protective Services. Available</a:t>
            </a:r>
            <a:r>
              <a:rPr lang="en-US" baseline="0" dirty="0"/>
              <a:t> at: </a:t>
            </a:r>
            <a:r>
              <a:rPr lang="en-GB" dirty="0">
                <a:hlinkClick r:id="rId3"/>
              </a:rPr>
              <a:t>https://www.dss.virginia.gov/files/division/dfs/mandated_reporters/cps/resources_guidance/032-02-0280-03-eng-07-19.pdf</a:t>
            </a:r>
            <a:endParaRPr lang="el-GR" dirty="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21</a:t>
            </a:fld>
            <a:endParaRPr lang="el-GR"/>
          </a:p>
        </p:txBody>
      </p:sp>
    </p:spTree>
    <p:extLst>
      <p:ext uri="{BB962C8B-B14F-4D97-AF65-F5344CB8AC3E}">
        <p14:creationId xmlns="" xmlns:p14="http://schemas.microsoft.com/office/powerpoint/2010/main" val="4206119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different in your country, please adapt according to country specifics</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22</a:t>
            </a:fld>
            <a:endParaRPr lang="el-GR"/>
          </a:p>
        </p:txBody>
      </p:sp>
    </p:spTree>
    <p:extLst>
      <p:ext uri="{BB962C8B-B14F-4D97-AF65-F5344CB8AC3E}">
        <p14:creationId xmlns="" xmlns:p14="http://schemas.microsoft.com/office/powerpoint/2010/main" val="20752416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Για τους σκοπούς του παρόντος εγγράφου αναφορά είναι η ανακοίνωση συγκεκριμένων πληροφοριών σε εισαγγελική ή αστυνομική αρχή ή σε ένα φορέα προστασίας του παιδιού (που δέχεται αναφορές) σχετικά με ένα παιδί η σωματική ή ψυχική υγεία του οποίου ο αναφέρων έχει βάσιμες υποψίες ότι κινδυνεύει ως αποτέλεσμα κακοποίησης ή παραμέλησης. Μια αναφορά δεν αποτελεί εκ των προτέρων επίσημη καταγγελία, αλλά προληπτική ενέργεια για επιβεβαίωση συγκεκριμένων πληροφοριών και περαιτέρω αξιολόγηση (βλ. και κεφ.11 Παραρτήματα/ Γλωσσάρι). Προκειμένου να ληφθεί η απόφαση αναφοράς ενός πιθανού περιστατικού κακοποίησης ή/και παραμέλησης είναι αρχικά απαραίτητη η εκτίμηση του κινδύνου που διατρέχει το παιδί-θύμα. Δηλαδή η ύπαρξη ή όχι απειλής ότι μπορεί να προκληθεί σε βάρος τους: σοβαρός τραυματισμός, θάνατος, αναπηρία, προσωρινή ή μακροχρόνια διατάραξη της σωματικής, νοητικής και συναισθηματικής ανάπτυξης του παιδιού. Όταν διαπιστώνεται ότι το παιδί βρίσκεται σε κίνδυνο, η αναφορά στους αρμόδιους φορείς πρέπει να είναι άμεση. Όταν δεν υφίσταται άμεσος κίνδυνος ή απειλή αλλά υπάρχουν ενδείξεις πιθανής κακοποίησης ή/και παραμέλησής, η απόφαση αναφοράς είναι πιο σύνθετη και θα πρέπει, όπου αυτό είναι εφικτό, να λαμβάνεται από διεπιστημονική ομάδα. Στη λήψη αυτής της απόφασης είναι χρήσιμο να συνεκτιμώνται (εκτός από τα όσα περιγράφονται στο ρόλο του κάθε επαγγελματία) στοιχεία όπως το ατομικό ιστορικό των γονέων/φροντιστών και του παιδιού, οι πεποιθήσεις των γονέων/φροντιστών για τις πρακτικές διαπαιδαγώγησης των παιδιών, οι στρατηγικές των γονέων/φροντιστών για την επίλυση προβλημάτων και τη διαχείριση κρίσεων. Στοιχεία που θα πρέπει να λαμβάνονται υπόψη στην τελική απόφαση για αναφορά παρατίθενται αναλυτικά στο κεφάλαιο 5. Προσδιοριστές επικινδυνότητας και αφορούν τους γονείς/φροντιστές, το παιδί, την οικογένεια και την κοινωνία</a:t>
            </a:r>
          </a:p>
          <a:p>
            <a:endParaRPr lang="el-GR" dirty="0" smtClean="0"/>
          </a:p>
          <a:p>
            <a:pPr>
              <a:buClr>
                <a:schemeClr val="accent1"/>
              </a:buClr>
              <a:buFont typeface="Wingdings 3" panose="05040102010807070707" pitchFamily="18" charset="2"/>
              <a:buChar char="´"/>
            </a:pPr>
            <a:r>
              <a:rPr lang="el-GR" sz="1600" dirty="0" smtClean="0"/>
              <a:t>Ανώνυμα</a:t>
            </a:r>
          </a:p>
          <a:p>
            <a:pPr lvl="1"/>
            <a:r>
              <a:rPr lang="el-GR" sz="1600" dirty="0" smtClean="0"/>
              <a:t>Πρόκειται για αναφορά που πραγματοποιείται χωρίς να περιλαμβάνει τα στοιχεία του ατόμου που την υποβάλει. Στην Ελλάδα, σύμφωνα με τον Κώδικα Ποινικής Δικονομίας (άρθρο 43), ορίζεται ότι μήνυση ή αναφορά η οποία υποβάλλεται με οποιονδήποτε τρόπο ανωνύμως ή με ανύπαρκτο όνομα τίθεται αμέσως στο αρχείο από τον Εισαγγελέα Πλημμελειοδικών. Οι εισαγγελικές αρχές ωστόσο είναι υποχρεωμένες να παραλάβουν την αναφορά. Με την παραλαβή της αναφοράς, ο εισαγγελέας λαμβάνει γνώση της πράξης που περιγράφεται και εφόσον αυτή αναφέρεται σε αδίκημα που διώκεται αυτεπαγγέλτως είναι απαραίτητο να κινηθεί ποινική δίωξη (ΚΠΔ άρθρο 37). Αξίζει να σημειωθεί ωστόσο πως τα στοιχεία του επαγγελματία που κάνει την αναφορά δίνουν τη δυνατότητα να ληφθούν πρόσθετες πληροφορίες οι οποίες θα βοηθήσουν στην εξέλιξη της υπόθεσης. Εναλλακτικά, η ανωνυμία μπορεί να διατηρηθεί μέσω των τηλεφωνικών γραμμών οι οποίες δέχονται αναφορές προφορικά και ανώνυμα</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23</a:t>
            </a:fld>
            <a:endParaRPr lang="el-GR"/>
          </a:p>
        </p:txBody>
      </p:sp>
    </p:spTree>
    <p:extLst>
      <p:ext uri="{BB962C8B-B14F-4D97-AF65-F5344CB8AC3E}">
        <p14:creationId xmlns="" xmlns:p14="http://schemas.microsoft.com/office/powerpoint/2010/main" val="30832701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A Guide For Mandated Reporters In Recognizing And Reporting Child Abuse And Neglect. Commonwealth of Virginia Department of Social Services Child Protective Services. Available</a:t>
            </a:r>
            <a:r>
              <a:rPr lang="en-US" baseline="0" dirty="0"/>
              <a:t> at: </a:t>
            </a:r>
            <a:r>
              <a:rPr lang="en-GB" dirty="0">
                <a:hlinkClick r:id="rId3"/>
              </a:rPr>
              <a:t>https://www.dss.virginia.gov/files/division/dfs/mandated_reporters/cps/resources_guidance/032-02-0280-03-eng-07-19.pdf</a:t>
            </a:r>
            <a:endParaRPr lang="el-GR" dirty="0"/>
          </a:p>
          <a:p>
            <a:endParaRPr lang="el-GR" dirty="0" smtClean="0"/>
          </a:p>
          <a:p>
            <a:r>
              <a:rPr lang="el-GR" dirty="0" smtClean="0"/>
              <a:t>Προκειμένου να πραγματοποιηθεί η αναφορά, απαραίτητα είναι το ονοματεπώνυμο του παιδιού, η ηλικία, το φύλο και η διεύθυνση κατοικίας του. Επιπλέον, χρήσιμες είναι οι πληροφορίες σχετικά με την οικογένεια, τους γονείς/φροντιστές και το δράστη, άλλα παιδιά ή μέλη της οικογένειας τα οποία μπορεί να βρίσκονται σε κίνδυνο, προηγούμενες αναφορές κακοποίησης, άλλα άτομα τα οποία μπορεί να έχουν πληροφορίες για το παιδί ή να είναι μάρτυρες της κακοποίησης ή/και παραμέλησης. Τέλος, ιδιαιτέρως σημαντικό κρίνεται να αναφέρουν οι επαγγελματίες μια εκτίμηση σχετικά με την ασφάλεια του παιδιού καθώς επίσης και το λόγο για τον οποίο πιστεύουν ότι το παιδί βρίσκεται σε άμεσο κίνδυνο. Εκτίμηση της ασφάλειας είναι η διαδικασία ανάλυσης των στάσεων, των συμπεριφορών και της λειτουργίας της οικογένειας προκειμένου να προσδιοριστεί το ενδεχόμενο απειλής του παιδιού σε σωματικό, ψυχολογικό και συναισθηματικό επίπεδο.</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24</a:t>
            </a:fld>
            <a:endParaRPr lang="el-GR"/>
          </a:p>
        </p:txBody>
      </p:sp>
    </p:spTree>
    <p:extLst>
      <p:ext uri="{BB962C8B-B14F-4D97-AF65-F5344CB8AC3E}">
        <p14:creationId xmlns="" xmlns:p14="http://schemas.microsoft.com/office/powerpoint/2010/main" val="5121631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γραπτώς</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25</a:t>
            </a:fld>
            <a:endParaRPr lang="el-GR"/>
          </a:p>
        </p:txBody>
      </p:sp>
    </p:spTree>
    <p:extLst>
      <p:ext uri="{BB962C8B-B14F-4D97-AF65-F5344CB8AC3E}">
        <p14:creationId xmlns="" xmlns:p14="http://schemas.microsoft.com/office/powerpoint/2010/main" val="31201423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Προφορικά</a:t>
            </a:r>
          </a:p>
          <a:p>
            <a:endParaRPr lang="el-GR" dirty="0" smtClean="0"/>
          </a:p>
          <a:p>
            <a:pPr marL="0" marR="0" lvl="0" indent="0" algn="l" defTabSz="685800" rtl="0" eaLnBrk="1" fontAlgn="auto" latinLnBrk="0" hangingPunct="1">
              <a:lnSpc>
                <a:spcPct val="100000"/>
              </a:lnSpc>
              <a:spcBef>
                <a:spcPts val="0"/>
              </a:spcBef>
              <a:spcAft>
                <a:spcPts val="0"/>
              </a:spcAft>
              <a:buClrTx/>
              <a:buSzTx/>
              <a:buFontTx/>
              <a:buNone/>
              <a:tabLst/>
              <a:defRPr/>
            </a:pPr>
            <a:r>
              <a:rPr lang="en-US" sz="900" b="0" dirty="0" smtClean="0">
                <a:latin typeface="Segoe UI Light" panose="020B0502040204020203" pitchFamily="34" charset="0"/>
                <a:cs typeface="Segoe UI Light" panose="020B0502040204020203" pitchFamily="34" charset="0"/>
              </a:rPr>
              <a:t>(</a:t>
            </a:r>
            <a:r>
              <a:rPr lang="el-GR" sz="900" b="0" dirty="0" smtClean="0">
                <a:latin typeface="Segoe UI Light" panose="020B0502040204020203" pitchFamily="34" charset="0"/>
                <a:cs typeface="Segoe UI Light" panose="020B0502040204020203" pitchFamily="34" charset="0"/>
              </a:rPr>
              <a:t>η έγγραφη αναφορά δεν είναι ανώνυμη προς το Συνήγορο, αλλά διασφαλίζεται η τήρηση ανωνυμίας προς τρίτους)</a:t>
            </a:r>
            <a:endParaRPr lang="el-GR" dirty="0" smtClean="0"/>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26</a:t>
            </a:fld>
            <a:endParaRPr lang="el-GR"/>
          </a:p>
        </p:txBody>
      </p:sp>
    </p:spTree>
    <p:extLst>
      <p:ext uri="{BB962C8B-B14F-4D97-AF65-F5344CB8AC3E}">
        <p14:creationId xmlns="" xmlns:p14="http://schemas.microsoft.com/office/powerpoint/2010/main" val="29294156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27</a:t>
            </a:fld>
            <a:endParaRPr lang="el-GR"/>
          </a:p>
        </p:txBody>
      </p:sp>
    </p:spTree>
    <p:extLst>
      <p:ext uri="{BB962C8B-B14F-4D97-AF65-F5344CB8AC3E}">
        <p14:creationId xmlns="" xmlns:p14="http://schemas.microsoft.com/office/powerpoint/2010/main" val="3253519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&lt;see slide</a:t>
            </a:r>
            <a:r>
              <a:rPr lang="en-US" dirty="0" smtClean="0"/>
              <a:t>&gt;</a:t>
            </a:r>
            <a:endParaRPr lang="el-GR" dirty="0" smtClean="0"/>
          </a:p>
          <a:p>
            <a:endParaRPr lang="el-GR" dirty="0" smtClean="0"/>
          </a:p>
          <a:p>
            <a:r>
              <a:rPr lang="el-GR" dirty="0" smtClean="0"/>
              <a:t>ο νόμος προβλέπει ρητά ότι δικαίωμα καταγγελίας αξιόποινων πράξεων που διώκονται αυτεπαγγέλτως έχουν όλοι και όχι μόνον όποιος αδικήθηκε (ΚΠΔ 42 § 1)</a:t>
            </a:r>
          </a:p>
          <a:p>
            <a:endParaRPr lang="el-GR" dirty="0" smtClean="0"/>
          </a:p>
          <a:p>
            <a:r>
              <a:rPr lang="el-GR" dirty="0" smtClean="0"/>
              <a:t>Το άρθρο 23 του νόμου 3500/2006 επιτάσσει ο εκπαιδευτικός δημοσίου ή ιδιωτικού εκπαιδευτικού ιδρύματος, καθώς και πάσης φύσεως Μονάδων Προσχολικής Αγωγής, που αντιλαμβάνεται ή πληροφορείται ότι έχει διαπραχθεί έγκλημα ενδοοικογενειακής βίας εις βάρος ανηλίκου, να το ανακοινώσει στο διευθυντή της σχολικής μονάδας και εκείνος να το καταγγείλει αμέσως στον εισαγγελέα ή την αστυνομία. ◆ Σύμφωνα με το άρθρο 37 § 1 του Κώδικα Ποινικής Δικονομίας οι ανακριτικοί υπάλληλοι που λαμβάνουν πληροφορίες για αξιόποινη πράξη (η κακοποίηση και η παραμέληση παιδιού στοιχειοθετούν ποινικά αδικήματα!) η οποία διώκεται αυτεπαγγέλτως οφείλουν αμέσως να το ανακοινώσουν στον αρμόδιο εισαγγελέα. ◆ Επίσης, κατά την παράγραφο 2 του ίδιου άρθρου, όλοι οι δημόσιοι υπάλληλοι και εκείνοι στους οποίους ανατέθηκε προσωρινά δημόσια υπηρεσία έχουν την ίδια υποχρέωση για τα αδικήματα που πληροφορήθηκαν κατά την εκτέλεση των καθηκόντων τους. ◆ Ακόμα και οι ιδιώτες που αντιλήφθηκαν οι ίδιοι αξιόποινη πράξη η οποία διώκεται αυτεπαγγέλτως οφείλουν να την αναγγείλουν στον εισαγγελέα πλημμελειοδικών ή σε οποιονδήποτε ανακριτικό υπάλληλο στις περιπτώσεις που προβλέπεται από το νόμο (ΚΠΔ 40 § 1· π.χ. βλ. παρασιώπηση κακουργήματος παρακάτω). Σε περίπτωση που έλαβαν γνώση της τελεσθείσας πράξης περισσότεροι, καθένας υποχρεούται ξεχωριστά να αναγγείλει την αξιόποινη πράξη (ΚΠΔ 40 § 3).</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28</a:t>
            </a:fld>
            <a:endParaRPr lang="el-GR"/>
          </a:p>
        </p:txBody>
      </p:sp>
    </p:spTree>
    <p:extLst>
      <p:ext uri="{BB962C8B-B14F-4D97-AF65-F5344CB8AC3E}">
        <p14:creationId xmlns="" xmlns:p14="http://schemas.microsoft.com/office/powerpoint/2010/main" val="3564499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900" dirty="0" smtClean="0">
                <a:solidFill>
                  <a:srgbClr val="FF0000"/>
                </a:solidFill>
              </a:rPr>
              <a:t>(adapt based on information included in the Operator’s Manual, </a:t>
            </a:r>
            <a:r>
              <a:rPr lang="en-US" sz="900" b="1" i="1" dirty="0" smtClean="0">
                <a:solidFill>
                  <a:srgbClr val="FF0000"/>
                </a:solidFill>
              </a:rPr>
              <a:t>What is provisioned by the National Law </a:t>
            </a:r>
            <a:r>
              <a:rPr lang="en-US" sz="900" dirty="0" smtClean="0">
                <a:solidFill>
                  <a:srgbClr val="FF0000"/>
                </a:solidFill>
              </a:rPr>
              <a:t> and Working File 7)</a:t>
            </a:r>
            <a:endParaRPr lang="el-GR" sz="900" i="1" dirty="0" smtClean="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29</a:t>
            </a:fld>
            <a:endParaRPr lang="el-G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Please use information from the respective chapter of national Operator’s Manual</a:t>
            </a:r>
            <a:endParaRPr lang="el-GR" dirty="0"/>
          </a:p>
          <a:p>
            <a:pPr marL="0" marR="0" indent="0" algn="l" defTabSz="685800" rtl="0" eaLnBrk="1" fontAlgn="auto" latinLnBrk="0" hangingPunct="1">
              <a:lnSpc>
                <a:spcPct val="100000"/>
              </a:lnSpc>
              <a:spcBef>
                <a:spcPts val="0"/>
              </a:spcBef>
              <a:spcAft>
                <a:spcPts val="0"/>
              </a:spcAft>
              <a:buClrTx/>
              <a:buSzTx/>
              <a:buFontTx/>
              <a:buNone/>
              <a:tabLst/>
              <a:defRPr/>
            </a:pPr>
            <a:r>
              <a:rPr lang="el-GR" dirty="0" smtClean="0"/>
              <a:t>Αυτή είναι η μόνη περίπτωση κατά την οποία υπάρχει η υποχρέωση των επαγγελματιών να υποβάλλουν αναφορές για τις περιπτώσεις ΚαΠα-Π ως νομική εντολή -αν και δεν πρβλέπεται καμία ποινή σε περίπτωση μη υποβολής αναφοράς.</a:t>
            </a:r>
            <a:endParaRPr lang="x-none"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30</a:t>
            </a:fld>
            <a:endParaRPr lang="el-GR"/>
          </a:p>
        </p:txBody>
      </p:sp>
    </p:spTree>
    <p:extLst>
      <p:ext uri="{BB962C8B-B14F-4D97-AF65-F5344CB8AC3E}">
        <p14:creationId xmlns="" xmlns:p14="http://schemas.microsoft.com/office/powerpoint/2010/main" val="2697029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Despite there being a range of people for children to talk to, it’s evident that many child victims choose to keep their experiences of abuse hidden. This could be for a variety of reasons and isn’t simply because keeping secrets is something that children and teenagers ‘just do’. Children may keep quiet about abuse for various reasons:</a:t>
            </a:r>
          </a:p>
          <a:p>
            <a:r>
              <a:rPr lang="en-US" sz="1200" b="1" i="0" kern="1200" dirty="0">
                <a:solidFill>
                  <a:schemeClr val="tx1"/>
                </a:solidFill>
                <a:effectLst/>
                <a:latin typeface="+mn-lt"/>
                <a:ea typeface="+mn-ea"/>
                <a:cs typeface="+mn-cs"/>
              </a:rPr>
              <a:t>They may be afraid of the consequences</a:t>
            </a:r>
          </a:p>
          <a:p>
            <a:r>
              <a:rPr lang="en-US" sz="1200" b="0" i="0" kern="1200" dirty="0">
                <a:solidFill>
                  <a:schemeClr val="tx1"/>
                </a:solidFill>
                <a:effectLst/>
                <a:latin typeface="+mn-lt"/>
                <a:ea typeface="+mn-ea"/>
                <a:cs typeface="+mn-cs"/>
              </a:rPr>
              <a:t>Children often hold back from telling someone about the abuse they’re suffering because they’re scared of what might happen next. They may worry that they’ll get in trouble (with the person they’ve told or with the abuser) or that they’ll get the abuser in trouble for ‘telling on them’. The child may also be concerned about the adult’s reaction – that they’ll be angry, frightened or shocked, that they may go to the police or that they’ll have the child put into care.</a:t>
            </a:r>
          </a:p>
          <a:p>
            <a:r>
              <a:rPr lang="en-US" sz="1200" b="1" i="0" kern="1200" dirty="0">
                <a:solidFill>
                  <a:schemeClr val="tx1"/>
                </a:solidFill>
                <a:effectLst/>
                <a:latin typeface="+mn-lt"/>
                <a:ea typeface="+mn-ea"/>
                <a:cs typeface="+mn-cs"/>
              </a:rPr>
              <a:t>They may worry that they won’t be believed</a:t>
            </a:r>
          </a:p>
          <a:p>
            <a:r>
              <a:rPr lang="en-US" sz="1200" b="0" i="0" kern="1200" dirty="0">
                <a:solidFill>
                  <a:schemeClr val="tx1"/>
                </a:solidFill>
                <a:effectLst/>
                <a:latin typeface="+mn-lt"/>
                <a:ea typeface="+mn-ea"/>
                <a:cs typeface="+mn-cs"/>
              </a:rPr>
              <a:t>It can take a lot of courage for a child to approach an adult and disclose information about abuse, so it’s understandable that the child may choose not to say anything just in case the adult doesn’t believe what they are being told. The child may prefer to keep quiet rather than risk being humiliated, ignored or dismissed.</a:t>
            </a:r>
          </a:p>
          <a:p>
            <a:r>
              <a:rPr lang="en-US" sz="1200" b="1" i="0" kern="1200" dirty="0">
                <a:solidFill>
                  <a:schemeClr val="tx1"/>
                </a:solidFill>
                <a:effectLst/>
                <a:latin typeface="+mn-lt"/>
                <a:ea typeface="+mn-ea"/>
                <a:cs typeface="+mn-cs"/>
              </a:rPr>
              <a:t>They may feel guilty or to blame</a:t>
            </a:r>
          </a:p>
          <a:p>
            <a:r>
              <a:rPr lang="en-US" sz="1200" b="0" i="0" kern="1200" dirty="0">
                <a:solidFill>
                  <a:schemeClr val="tx1"/>
                </a:solidFill>
                <a:effectLst/>
                <a:latin typeface="+mn-lt"/>
                <a:ea typeface="+mn-ea"/>
                <a:cs typeface="+mn-cs"/>
              </a:rPr>
              <a:t>Children may blame themselves for what’s going on and may feel too guilty or ashamed to tell someone. They may think that the abuse is their fault because they’ve done something to deserve it. As a result, the details of what’s happening may feel too embarrassing for them to talk about, making it easier for them to simply say nothing.</a:t>
            </a:r>
          </a:p>
          <a:p>
            <a:r>
              <a:rPr lang="en-US" dirty="0"/>
              <a:t/>
            </a:r>
            <a:br>
              <a:rPr lang="en-US" dirty="0"/>
            </a:br>
            <a:r>
              <a:rPr lang="en-US" dirty="0"/>
              <a:t>source: </a:t>
            </a:r>
            <a:r>
              <a:rPr lang="en-GB" dirty="0">
                <a:hlinkClick r:id="rId3"/>
              </a:rPr>
              <a:t>https://www.highspeedtraining.co.uk/hub/disclosure-child-abuse/</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extLst>
      <p:ext uri="{BB962C8B-B14F-4D97-AF65-F5344CB8AC3E}">
        <p14:creationId xmlns="" xmlns:p14="http://schemas.microsoft.com/office/powerpoint/2010/main" val="16845767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Please use information from the respective chapter of national Operator’s Manual</a:t>
            </a:r>
            <a:endParaRPr lang="el-GR" dirty="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31</a:t>
            </a:fld>
            <a:endParaRPr lang="el-GR"/>
          </a:p>
        </p:txBody>
      </p:sp>
    </p:spTree>
    <p:extLst>
      <p:ext uri="{BB962C8B-B14F-4D97-AF65-F5344CB8AC3E}">
        <p14:creationId xmlns="" xmlns:p14="http://schemas.microsoft.com/office/powerpoint/2010/main" val="26970297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Please use information from the respective chapter of national Operator’s Manual</a:t>
            </a:r>
            <a:endParaRPr lang="el-GR" dirty="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32</a:t>
            </a:fld>
            <a:endParaRPr lang="el-GR"/>
          </a:p>
        </p:txBody>
      </p:sp>
    </p:spTree>
    <p:extLst>
      <p:ext uri="{BB962C8B-B14F-4D97-AF65-F5344CB8AC3E}">
        <p14:creationId xmlns="" xmlns:p14="http://schemas.microsoft.com/office/powerpoint/2010/main" val="1369597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Please use information from the respective chapter of national Operator’s Manual</a:t>
            </a:r>
            <a:endParaRPr lang="el-GR" dirty="0"/>
          </a:p>
          <a:p>
            <a:pPr marL="0" marR="0" indent="0" algn="l" defTabSz="685800" rtl="0" eaLnBrk="1" fontAlgn="auto" latinLnBrk="0" hangingPunct="1">
              <a:lnSpc>
                <a:spcPct val="100000"/>
              </a:lnSpc>
              <a:spcBef>
                <a:spcPts val="0"/>
              </a:spcBef>
              <a:spcAft>
                <a:spcPts val="0"/>
              </a:spcAft>
              <a:buClrTx/>
              <a:buSzTx/>
              <a:buFontTx/>
              <a:buNone/>
              <a:tabLst/>
              <a:defRPr/>
            </a:pPr>
            <a:r>
              <a:rPr lang="el-GR" sz="900" dirty="0" smtClean="0"/>
              <a:t>Με το Ν/4478/2017 συστήνονται αυτοτελή γραφεία προστασίας ανήλικων θυμάτων «Σπίτια του Παιδιού» στις Υπηρεσίες Επιμελητών Ανηλίκων και Κοινωνικής Αρωγής Αθηνών, Θεσσαλονίκης, Πειραιά, Πατρών και Ηρακλείου με αρμοδιότητα τη συνολική υποστήριξη του ανήλικου θύματος κατά τη διάρκεια της συμμετοχής του στην ποινική διαδικασία, σε περιπτώσεις προσβολής της προσωπικής και της γενετήσιας ελευθερίας ή της οικονομικής εκμετάλλευσης της γενετήσιας ζωής. Ο νόμος προβλέπει κυρώσεις/τιμωρία για όποιον διαρρεύσει στοιχεία που θα μπορούσαν να οδηγήσουν στην αποκάλυψη της ταυτότητας του ανηλίκου θύματος καθ’ολη τη διάρκεια της ποινικής διαδικασίας.</a:t>
            </a:r>
          </a:p>
          <a:p>
            <a:pPr marL="0" marR="0" indent="0" algn="l" defTabSz="685800" rtl="0" eaLnBrk="1" fontAlgn="auto" latinLnBrk="0" hangingPunct="1">
              <a:lnSpc>
                <a:spcPct val="100000"/>
              </a:lnSpc>
              <a:spcBef>
                <a:spcPts val="0"/>
              </a:spcBef>
              <a:spcAft>
                <a:spcPts val="0"/>
              </a:spcAft>
              <a:buClrTx/>
              <a:buSzTx/>
              <a:buFontTx/>
              <a:buNone/>
              <a:tabLst/>
              <a:defRPr/>
            </a:pPr>
            <a:endParaRPr lang="el-GR" sz="900" dirty="0" smtClean="0"/>
          </a:p>
          <a:p>
            <a:pPr marL="0" marR="0" indent="0" algn="l" defTabSz="685800" rtl="0" eaLnBrk="1" fontAlgn="auto" latinLnBrk="0" hangingPunct="1">
              <a:lnSpc>
                <a:spcPct val="100000"/>
              </a:lnSpc>
              <a:spcBef>
                <a:spcPts val="0"/>
              </a:spcBef>
              <a:spcAft>
                <a:spcPts val="0"/>
              </a:spcAft>
              <a:buClrTx/>
              <a:buSzTx/>
              <a:buFontTx/>
              <a:buNone/>
              <a:tabLst/>
              <a:defRPr/>
            </a:pPr>
            <a:r>
              <a:rPr lang="el-GR" sz="900" dirty="0" smtClean="0"/>
              <a:t>Σύμφωνα με το Ν.4532/2018 απαγορεύεται η σωματική τιμωρία ανηλίκου και προβλέπεται ότι σε σχέση με ποινικά αδικήματα ή παραβιάσεις ανθρώπινων δικαιωμάτων δεν μπορεί να γίνει επίκληση πολιτισμικών εθίμων και παραδόσεων.</a:t>
            </a:r>
            <a:r>
              <a:rPr lang="x-none" sz="900" smtClean="0"/>
              <a:t> </a:t>
            </a:r>
            <a:endParaRPr lang="el-GR" sz="900" dirty="0" smtClean="0">
              <a:solidFill>
                <a:srgbClr val="FF0000"/>
              </a:solidFill>
            </a:endParaRPr>
          </a:p>
          <a:p>
            <a:pPr marL="0" marR="0" indent="0" algn="l" defTabSz="685800" rtl="0" eaLnBrk="1" fontAlgn="auto" latinLnBrk="0" hangingPunct="1">
              <a:lnSpc>
                <a:spcPct val="100000"/>
              </a:lnSpc>
              <a:spcBef>
                <a:spcPts val="0"/>
              </a:spcBef>
              <a:spcAft>
                <a:spcPts val="0"/>
              </a:spcAft>
              <a:buClrTx/>
              <a:buSzTx/>
              <a:buFontTx/>
              <a:buNone/>
              <a:tabLst/>
              <a:defRPr/>
            </a:pPr>
            <a:endParaRPr lang="x-none" sz="90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33</a:t>
            </a:fld>
            <a:endParaRPr lang="el-GR"/>
          </a:p>
        </p:txBody>
      </p:sp>
    </p:spTree>
    <p:extLst>
      <p:ext uri="{BB962C8B-B14F-4D97-AF65-F5344CB8AC3E}">
        <p14:creationId xmlns="" xmlns:p14="http://schemas.microsoft.com/office/powerpoint/2010/main" val="38302087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l-GR" sz="900" b="0" i="0" kern="1200" dirty="0" smtClean="0">
                <a:solidFill>
                  <a:schemeClr val="tx1"/>
                </a:solidFill>
                <a:effectLst/>
                <a:latin typeface="+mn-lt"/>
                <a:ea typeface="+mn-ea"/>
                <a:cs typeface="+mn-cs"/>
              </a:rPr>
              <a:t>Τέλος, σημειώνεται ότι, σύμφωνα με τη Σύμβαση του Συμβουλίου της Ευρώπης για την Προστασία των Παιδιών από τη Σεξουαλική Εκμετάλλευση και Σεξουαλική Κακοποίηση (Lanzarote) (άρθρο 12), η Ελλάδα έχει δεσμευτεί να εξασφαλίσει ότι οι κανόνες εμπιστευτικότητας που επιβάλλονται σε συγκεκριμένα επαγγέλματα δεν αποκλείουν τη δυνατότητα για τους επαγγελματίες να αναφέρουν στις αρμόδιες αρχές κάθε περίπτωση που προκαλεί εύλογες υποψίες ότι ένα παιδί είναι θύμα σεξουαλικής κακοποίησης ή εκμετάλλευσης.</a:t>
            </a:r>
            <a:endParaRPr lang="x-none" sz="900" b="1" i="1" kern="120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34</a:t>
            </a:fld>
            <a:endParaRPr lang="el-G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a:t>Please adapt according to country specifics</a:t>
            </a:r>
          </a:p>
          <a:p>
            <a:r>
              <a:rPr lang="el-GR" b="1" dirty="0" smtClean="0"/>
              <a:t>Η παρασιώπηση κακουργήματος </a:t>
            </a:r>
            <a:r>
              <a:rPr lang="el-GR" dirty="0" smtClean="0"/>
              <a:t>[π.χ. βαριά σωματική βλάβη ανηλίκου, μεθοδευμένη (σκόπιμη) σωματική βλάβη, βιασμός, αιμομιξία, κατάχρηση ανηλίκου σε ασέλγεια, αποπλάνηση παιδιού, μαστροπεία, ασέλγεια με ανήλικο έναντι αμοιβής] το οποίο πληροφορήθηκε κάποιος με αξιόπιστο τρόπο ότι συμβαίνει ή μελετάται να συμβεί συνιστά ποινικό αδίκημα (ΠΚ 232 § 1). </a:t>
            </a:r>
          </a:p>
          <a:p>
            <a:endParaRPr lang="el-GR" dirty="0" smtClean="0"/>
          </a:p>
          <a:p>
            <a:r>
              <a:rPr lang="el-GR" dirty="0" smtClean="0"/>
              <a:t>Η ευθύνη του επαγγελματία για αναφορά, όταν αντιλαμβάνεται ή υποψιάζεται ότι ένα παιδί κακοποιείται ή </a:t>
            </a:r>
            <a:r>
              <a:rPr lang="el-GR" dirty="0" err="1" smtClean="0"/>
              <a:t>παραμελείται</a:t>
            </a:r>
            <a:r>
              <a:rPr lang="el-GR" dirty="0" smtClean="0"/>
              <a:t>, δεν επιμερίζεται και βαρύνει τον καθένα ξεχωριστά. Η ευθύνη υφίσταται ακέραια για κάθε έναν επαγγελματία που έχει λάβει γνώση, ανεξάρτητα από τις ενέργειες που ακολούθησαν ή όχι οι συνάδελφοι, προϊστάμενοι ή υφιστάμενοί του. </a:t>
            </a:r>
          </a:p>
          <a:p>
            <a:endParaRPr lang="el-GR" sz="900" b="1" kern="1200" dirty="0" smtClean="0">
              <a:solidFill>
                <a:schemeClr val="tx1"/>
              </a:solidFill>
              <a:effectLst/>
              <a:latin typeface="+mn-lt"/>
              <a:ea typeface="+mn-ea"/>
              <a:cs typeface="+mn-cs"/>
            </a:endParaRPr>
          </a:p>
          <a:p>
            <a:r>
              <a:rPr lang="el-GR" sz="900" b="1" kern="1200" dirty="0" smtClean="0">
                <a:solidFill>
                  <a:schemeClr val="tx1"/>
                </a:solidFill>
                <a:effectLst/>
                <a:latin typeface="+mn-lt"/>
                <a:ea typeface="+mn-ea"/>
                <a:cs typeface="+mn-cs"/>
              </a:rPr>
              <a:t>Άσκηση </a:t>
            </a:r>
            <a:r>
              <a:rPr lang="el-GR" sz="900" b="1" kern="1200" dirty="0">
                <a:solidFill>
                  <a:schemeClr val="tx1"/>
                </a:solidFill>
                <a:effectLst/>
                <a:latin typeface="+mn-lt"/>
                <a:ea typeface="+mn-ea"/>
                <a:cs typeface="+mn-cs"/>
              </a:rPr>
              <a:t>του επαγγέλματος των Κοινωνικών Λειτουργών</a:t>
            </a:r>
            <a:r>
              <a:rPr lang="el-GR" sz="900" kern="1200" dirty="0">
                <a:solidFill>
                  <a:schemeClr val="tx1"/>
                </a:solidFill>
                <a:effectLst/>
                <a:latin typeface="+mn-lt"/>
                <a:ea typeface="+mn-ea"/>
                <a:cs typeface="+mn-cs"/>
              </a:rPr>
              <a:t> (Π.Δ. 23/1992). Ρητά δηλώνεται ότι οποιαδήποτε γνωστοποίηση πληροφοριών ή γεγονότων, με σκοπό την προστασία της ανθρώπινης ζωής ή για την προστασία της σωματικής και ψυχικής ακεραιότητας των ανηλίκων δεν αποτελεί παραβίαση του επαγγελματικού απορρήτου.</a:t>
            </a:r>
            <a:endParaRPr lang="x-none" sz="900" kern="1200" dirty="0">
              <a:solidFill>
                <a:schemeClr val="tx1"/>
              </a:solidFill>
              <a:effectLst/>
              <a:latin typeface="+mn-lt"/>
              <a:ea typeface="+mn-ea"/>
              <a:cs typeface="+mn-cs"/>
            </a:endParaRPr>
          </a:p>
          <a:p>
            <a:r>
              <a:rPr lang="el-GR" sz="900" kern="1200" dirty="0">
                <a:solidFill>
                  <a:schemeClr val="tx1"/>
                </a:solidFill>
                <a:effectLst/>
                <a:latin typeface="+mn-lt"/>
                <a:ea typeface="+mn-ea"/>
                <a:cs typeface="+mn-cs"/>
              </a:rPr>
              <a:t> </a:t>
            </a:r>
            <a:endParaRPr lang="x-none" sz="900" kern="1200" dirty="0">
              <a:solidFill>
                <a:schemeClr val="tx1"/>
              </a:solidFill>
              <a:effectLst/>
              <a:latin typeface="+mn-lt"/>
              <a:ea typeface="+mn-ea"/>
              <a:cs typeface="+mn-cs"/>
            </a:endParaRPr>
          </a:p>
          <a:p>
            <a:r>
              <a:rPr lang="el-GR" sz="900" b="1" kern="1200" dirty="0">
                <a:solidFill>
                  <a:schemeClr val="tx1"/>
                </a:solidFill>
                <a:effectLst/>
                <a:latin typeface="+mn-lt"/>
                <a:ea typeface="+mn-ea"/>
                <a:cs typeface="+mn-cs"/>
              </a:rPr>
              <a:t>Άσκηση του επαγγέλματος του Ψυχολόγου</a:t>
            </a:r>
            <a:r>
              <a:rPr lang="el-GR" sz="900" kern="1200" dirty="0">
                <a:solidFill>
                  <a:schemeClr val="tx1"/>
                </a:solidFill>
                <a:effectLst/>
                <a:latin typeface="+mn-lt"/>
                <a:ea typeface="+mn-ea"/>
                <a:cs typeface="+mn-cs"/>
              </a:rPr>
              <a:t> (Νόμος 991/1979). Σε </a:t>
            </a:r>
            <a:r>
              <a:rPr lang="el-GR" sz="900" kern="1200" dirty="0" err="1">
                <a:solidFill>
                  <a:schemeClr val="tx1"/>
                </a:solidFill>
                <a:effectLst/>
                <a:latin typeface="+mn-lt"/>
                <a:ea typeface="+mn-ea"/>
                <a:cs typeface="+mn-cs"/>
              </a:rPr>
              <a:t>ό</a:t>
            </a:r>
            <a:r>
              <a:rPr lang="el-GR" sz="900" kern="1200" dirty="0">
                <a:solidFill>
                  <a:schemeClr val="tx1"/>
                </a:solidFill>
                <a:effectLst/>
                <a:latin typeface="+mn-lt"/>
                <a:ea typeface="+mn-ea"/>
                <a:cs typeface="+mn-cs"/>
              </a:rPr>
              <a:t>, τι αφορά το επαγγελματικό απόρρητο, αναφέρεται ότι ισχύει ο ποινικός κώδικας, άρθρο 371. Ως εκ τούτου, εάν ο ψυχολόγος προτίθεται να εκπληρώσει το καθήκον του / της ή να διαφυλάξει νόμιμα συμφέροντα που δεν θα μπορούσε να διατηρήσει αλλιώς, η παραβίαση του επαγγελματικού απορρήτου είναι νόμιμη.</a:t>
            </a:r>
            <a:endParaRPr lang="x-none" sz="900" kern="1200" dirty="0">
              <a:solidFill>
                <a:schemeClr val="tx1"/>
              </a:solidFill>
              <a:effectLst/>
              <a:latin typeface="+mn-lt"/>
              <a:ea typeface="+mn-ea"/>
              <a:cs typeface="+mn-cs"/>
            </a:endParaRPr>
          </a:p>
          <a:p>
            <a:r>
              <a:rPr lang="el-GR" sz="900" kern="1200" dirty="0">
                <a:solidFill>
                  <a:schemeClr val="tx1"/>
                </a:solidFill>
                <a:effectLst/>
                <a:latin typeface="+mn-lt"/>
                <a:ea typeface="+mn-ea"/>
                <a:cs typeface="+mn-cs"/>
              </a:rPr>
              <a:t> </a:t>
            </a:r>
            <a:endParaRPr lang="x-none" sz="900" kern="1200" dirty="0">
              <a:solidFill>
                <a:schemeClr val="tx1"/>
              </a:solidFill>
              <a:effectLst/>
              <a:latin typeface="+mn-lt"/>
              <a:ea typeface="+mn-ea"/>
              <a:cs typeface="+mn-cs"/>
            </a:endParaRPr>
          </a:p>
          <a:p>
            <a:r>
              <a:rPr lang="el-GR" sz="900" b="1" kern="1200" dirty="0">
                <a:solidFill>
                  <a:schemeClr val="tx1"/>
                </a:solidFill>
                <a:effectLst/>
                <a:latin typeface="+mn-lt"/>
                <a:ea typeface="+mn-ea"/>
                <a:cs typeface="+mn-cs"/>
              </a:rPr>
              <a:t>Κώδικας Ιατρικής Δεοντολογίας</a:t>
            </a:r>
            <a:r>
              <a:rPr lang="el-GR" sz="900" kern="1200" dirty="0">
                <a:solidFill>
                  <a:schemeClr val="tx1"/>
                </a:solidFill>
                <a:effectLst/>
                <a:latin typeface="+mn-lt"/>
                <a:ea typeface="+mn-ea"/>
                <a:cs typeface="+mn-cs"/>
              </a:rPr>
              <a:t> (νόμος 3418/2005, άρθρο 13). Στον κώδικα αναφέρεται ότι η παραβίαση του ιατρικού απορρήτου επιτρέπεται. Επιπλέον υπάρχει υποχρέωση να αναφέρονται στις αρχές οι περιπτώσεις που ο ιατρός προτίθεται να ασκήσει νόμιμα καθήκοντα που απορρέουν από ειδικό νόμο (όπως η διάγνωση των λοιμωδών νόσων), από γενικό νόμο (όπως η υποχρέωση να υποβάλει αναφορά για κακούργημα για το οποίο λαμβάνει γνώση), και όταν επιδιώκει να διατηρήσει έννομο συμφέρον το οποίο δεν μπορεί να διατηρηθεί με άλλο τρόπο.</a:t>
            </a:r>
            <a:endParaRPr lang="x-none" sz="900" kern="1200" dirty="0">
              <a:solidFill>
                <a:schemeClr val="tx1"/>
              </a:solidFill>
              <a:effectLst/>
              <a:latin typeface="+mn-lt"/>
              <a:ea typeface="+mn-ea"/>
              <a:cs typeface="+mn-cs"/>
            </a:endParaRPr>
          </a:p>
          <a:p>
            <a:r>
              <a:rPr lang="el-GR" sz="900" kern="1200" dirty="0">
                <a:solidFill>
                  <a:schemeClr val="tx1"/>
                </a:solidFill>
                <a:effectLst/>
                <a:latin typeface="+mn-lt"/>
                <a:ea typeface="+mn-ea"/>
                <a:cs typeface="+mn-cs"/>
              </a:rPr>
              <a:t> </a:t>
            </a:r>
            <a:endParaRPr lang="x-none" sz="900" kern="1200" dirty="0">
              <a:solidFill>
                <a:schemeClr val="tx1"/>
              </a:solidFill>
              <a:effectLst/>
              <a:latin typeface="+mn-lt"/>
              <a:ea typeface="+mn-ea"/>
              <a:cs typeface="+mn-cs"/>
            </a:endParaRPr>
          </a:p>
          <a:p>
            <a:r>
              <a:rPr lang="el-GR" sz="900" b="0" i="0" kern="1200" dirty="0">
                <a:solidFill>
                  <a:schemeClr val="tx1"/>
                </a:solidFill>
                <a:effectLst/>
                <a:latin typeface="+mn-lt"/>
                <a:ea typeface="+mn-ea"/>
                <a:cs typeface="+mn-cs"/>
              </a:rPr>
              <a:t>Τέλος, σημειώνεται ότι, σύμφωνα με τη Σύμβαση του Συμβουλίου της Ευρώπης για την Προστασία των Παιδιών από τη Σεξουαλική Εκμετάλλευση και Σεξουαλική Κακοποίηση (</a:t>
            </a:r>
            <a:r>
              <a:rPr lang="el-GR" sz="900" b="0" i="0" kern="1200" dirty="0" err="1">
                <a:solidFill>
                  <a:schemeClr val="tx1"/>
                </a:solidFill>
                <a:effectLst/>
                <a:latin typeface="+mn-lt"/>
                <a:ea typeface="+mn-ea"/>
                <a:cs typeface="+mn-cs"/>
              </a:rPr>
              <a:t>Lanzarote</a:t>
            </a:r>
            <a:r>
              <a:rPr lang="el-GR" sz="900" b="0" i="0" kern="1200" dirty="0">
                <a:solidFill>
                  <a:schemeClr val="tx1"/>
                </a:solidFill>
                <a:effectLst/>
                <a:latin typeface="+mn-lt"/>
                <a:ea typeface="+mn-ea"/>
                <a:cs typeface="+mn-cs"/>
              </a:rPr>
              <a:t>) (άρθρο 12), η Ελλάδα έχει δεσμευτεί να εξασφαλίσει ότι οι κανόνες εμπιστευτικότητας που επιβάλλονται σε συγκεκριμένα επαγγέλματα δεν αποκλείουν τη δυνατότητα για τους επαγγελματίες να αναφέρουν στις αρμόδιες αρχές κάθε περίπτωση που προκαλεί εύλογες υποψίες ότι ένα παιδί είναι θύμα σεξουαλικής κακοποίησης ή εκμετάλλευσης.</a:t>
            </a:r>
            <a:endParaRPr lang="x-none" sz="900" b="1" i="1"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35</a:t>
            </a:fld>
            <a:endParaRPr lang="el-GR"/>
          </a:p>
        </p:txBody>
      </p:sp>
    </p:spTree>
    <p:extLst>
      <p:ext uri="{BB962C8B-B14F-4D97-AF65-F5344CB8AC3E}">
        <p14:creationId xmlns="" xmlns:p14="http://schemas.microsoft.com/office/powerpoint/2010/main" val="10463745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reporting process may not always go smoothly. Difficulties may be encountered which can act as a barrier to reporting or can discourage continued involvement in situations of child abuse and neglect. </a:t>
            </a:r>
          </a:p>
          <a:p>
            <a:r>
              <a:rPr lang="en-US" dirty="0"/>
              <a:t>-Professionals who have had an unsatisfactory experience when reporting suspected child abuse or neglect may be reluctant to report a second time. These professionals may have been discouraged from reporting, or may have developed a distrust of Authorities, feeling that a previous referral was not handled to their satisfaction.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Belief That Nothing Will Be Done: while reporting does not guarantee that the situation will improve, not reporting guarantees that if abuse or neglect exists, the child will continue to be at risk. Sometimes potential reporters are convinced that nothing will be done if they report, so they don’t report. Aside from the legal considerations, such reasoning is faulty. If an incident of suspected child abuse or neglect is reported, some action will occur. At the very least, reporting ensures that responsible authorities is made aware of your concerns and your legal obligation will be fulfilled. On the other hand, if the incident is not reported, nothing will occur. Abused and neglected children cannot be protected unless they are first identified. The key to identification is reporting.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l-GR"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Source: A Guide For Mandated Reporters In Recognizing And Reporting Child Abuse And Neglect. Commonwealth of Virginia Department of Social Services Child Protective Services. Available</a:t>
            </a:r>
            <a:r>
              <a:rPr lang="en-US" baseline="0" dirty="0"/>
              <a:t> at: </a:t>
            </a:r>
            <a:r>
              <a:rPr lang="en-GB" dirty="0">
                <a:hlinkClick r:id="rId3"/>
              </a:rPr>
              <a:t>https://www.dss.virginia.gov/files/division/dfs/mandated_reporters/cps/resources_guidance/032-02-0280-03-eng-07-19.pdf</a:t>
            </a:r>
            <a:endParaRPr lang="el-GR" dirty="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36</a:t>
            </a:fld>
            <a:endParaRPr lang="el-GR"/>
          </a:p>
        </p:txBody>
      </p:sp>
    </p:spTree>
    <p:extLst>
      <p:ext uri="{BB962C8B-B14F-4D97-AF65-F5344CB8AC3E}">
        <p14:creationId xmlns="" xmlns:p14="http://schemas.microsoft.com/office/powerpoint/2010/main" val="338251951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900" dirty="0" smtClean="0">
                <a:solidFill>
                  <a:schemeClr val="accent2">
                    <a:lumMod val="75000"/>
                  </a:schemeClr>
                </a:solidFill>
                <a:latin typeface="Segoe UI Light" panose="020B0502040204020203" pitchFamily="34" charset="0"/>
                <a:cs typeface="Segoe UI Light" panose="020B0502040204020203" pitchFamily="34" charset="0"/>
              </a:rPr>
              <a:t>[We suggest presenting the meaning of each component of the project’s (CAN-MDS) acronym, as we have, here, as they relate directly to the issues under discussion, here, in this part of the training. You are welcome to add comments that make more sense for your country’s situation, or change the emphasis during the presentation to more accurately reflect your audience’s areas of interest and/or concern]</a:t>
            </a:r>
            <a:r>
              <a:rPr lang="en-US" sz="900" b="1" dirty="0" smtClean="0">
                <a:solidFill>
                  <a:schemeClr val="accent1">
                    <a:lumMod val="75000"/>
                  </a:schemeClr>
                </a:solidFill>
                <a:effectLst>
                  <a:outerShdw blurRad="38100" dist="38100" dir="2700000" algn="tl">
                    <a:srgbClr val="000000">
                      <a:alpha val="43137"/>
                    </a:srgbClr>
                  </a:outerShdw>
                </a:effectLst>
              </a:rPr>
              <a:t/>
            </a:r>
            <a:br>
              <a:rPr lang="en-US" sz="900" b="1" dirty="0" smtClean="0">
                <a:solidFill>
                  <a:schemeClr val="accent1">
                    <a:lumMod val="75000"/>
                  </a:schemeClr>
                </a:solidFill>
                <a:effectLst>
                  <a:outerShdw blurRad="38100" dist="38100" dir="2700000" algn="tl">
                    <a:srgbClr val="000000">
                      <a:alpha val="43137"/>
                    </a:srgbClr>
                  </a:outerShdw>
                </a:effectLst>
              </a:rPr>
            </a:br>
            <a:endParaRPr lang="el-GR" sz="9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37</a:t>
            </a:fld>
            <a:endParaRPr lang="el-G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900" kern="1200" dirty="0" smtClean="0">
                <a:solidFill>
                  <a:schemeClr val="tx1"/>
                </a:solidFill>
                <a:latin typeface="+mn-lt"/>
                <a:ea typeface="+mn-ea"/>
                <a:cs typeface="+mn-cs"/>
              </a:rPr>
              <a:t>Note </a:t>
            </a:r>
            <a:r>
              <a:rPr lang="en-US" sz="900" b="1" dirty="0" smtClean="0">
                <a:solidFill>
                  <a:schemeClr val="accent2">
                    <a:lumMod val="75000"/>
                  </a:schemeClr>
                </a:solidFill>
              </a:rPr>
              <a:t>[use as is and/or enhance with additional, country-specific content and/or arguments]</a:t>
            </a:r>
            <a:endParaRPr lang="en-US" sz="900" b="1" kern="1200" dirty="0" smtClean="0">
              <a:solidFill>
                <a:schemeClr val="tx1"/>
              </a:solidFill>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38</a:t>
            </a:fld>
            <a:endParaRPr lang="el-GR"/>
          </a:p>
        </p:txBody>
      </p:sp>
    </p:spTree>
    <p:extLst>
      <p:ext uri="{BB962C8B-B14F-4D97-AF65-F5344CB8AC3E}">
        <p14:creationId xmlns="" xmlns:p14="http://schemas.microsoft.com/office/powerpoint/2010/main" val="3035069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They may not have the ability to speak out</a:t>
            </a:r>
          </a:p>
          <a:p>
            <a:r>
              <a:rPr lang="en-US" sz="1200" b="0" i="0" kern="1200" dirty="0">
                <a:solidFill>
                  <a:schemeClr val="tx1"/>
                </a:solidFill>
                <a:effectLst/>
                <a:latin typeface="+mn-lt"/>
                <a:ea typeface="+mn-ea"/>
                <a:cs typeface="+mn-cs"/>
              </a:rPr>
              <a:t>Younger children, or those who have a disability, may not have the words to describe what is happening to them, let alone the ability to understand what is going on. Children are vulnerable at any age but particularly so if they don’t have the skills to </a:t>
            </a:r>
            <a:r>
              <a:rPr lang="en-US" sz="1200" b="0" i="0" kern="1200" dirty="0" err="1">
                <a:solidFill>
                  <a:schemeClr val="tx1"/>
                </a:solidFill>
                <a:effectLst/>
                <a:latin typeface="+mn-lt"/>
                <a:ea typeface="+mn-ea"/>
                <a:cs typeface="+mn-cs"/>
              </a:rPr>
              <a:t>recognise</a:t>
            </a:r>
            <a:r>
              <a:rPr lang="en-US" sz="1200" b="0" i="0" kern="1200" dirty="0">
                <a:solidFill>
                  <a:schemeClr val="tx1"/>
                </a:solidFill>
                <a:effectLst/>
                <a:latin typeface="+mn-lt"/>
                <a:ea typeface="+mn-ea"/>
                <a:cs typeface="+mn-cs"/>
              </a:rPr>
              <a:t> the abuse. This can easily lead to cases of abuse going undetected.</a:t>
            </a:r>
          </a:p>
          <a:p>
            <a:r>
              <a:rPr lang="en-US" sz="1200" b="1" i="0" kern="1200" dirty="0">
                <a:solidFill>
                  <a:schemeClr val="tx1"/>
                </a:solidFill>
                <a:effectLst/>
                <a:latin typeface="+mn-lt"/>
                <a:ea typeface="+mn-ea"/>
                <a:cs typeface="+mn-cs"/>
              </a:rPr>
              <a:t>They may love the abuser and think the abuse is normal</a:t>
            </a:r>
          </a:p>
          <a:p>
            <a:r>
              <a:rPr lang="en-US" sz="1200" b="0" i="0" kern="1200" dirty="0">
                <a:solidFill>
                  <a:schemeClr val="tx1"/>
                </a:solidFill>
                <a:effectLst/>
                <a:latin typeface="+mn-lt"/>
                <a:ea typeface="+mn-ea"/>
                <a:cs typeface="+mn-cs"/>
              </a:rPr>
              <a:t>If the child is being abused by someone that they know, trust and love – a friend or family member – then they may believe that the abuse is normal and not </a:t>
            </a:r>
            <a:r>
              <a:rPr lang="en-US" sz="1200" b="0" i="0" kern="1200" dirty="0" err="1">
                <a:solidFill>
                  <a:schemeClr val="tx1"/>
                </a:solidFill>
                <a:effectLst/>
                <a:latin typeface="+mn-lt"/>
                <a:ea typeface="+mn-ea"/>
                <a:cs typeface="+mn-cs"/>
              </a:rPr>
              <a:t>recognise</a:t>
            </a:r>
            <a:r>
              <a:rPr lang="en-US" sz="1200" b="0" i="0" kern="1200" dirty="0">
                <a:solidFill>
                  <a:schemeClr val="tx1"/>
                </a:solidFill>
                <a:effectLst/>
                <a:latin typeface="+mn-lt"/>
                <a:ea typeface="+mn-ea"/>
                <a:cs typeface="+mn-cs"/>
              </a:rPr>
              <a:t> that anything is wrong. They may believe that they’re in control of the situation because they have a positive relationship with the person in question.</a:t>
            </a:r>
          </a:p>
          <a:p>
            <a:r>
              <a:rPr lang="en-US" sz="1200" b="1" i="0" kern="1200" dirty="0">
                <a:solidFill>
                  <a:schemeClr val="tx1"/>
                </a:solidFill>
                <a:effectLst/>
                <a:latin typeface="+mn-lt"/>
                <a:ea typeface="+mn-ea"/>
                <a:cs typeface="+mn-cs"/>
              </a:rPr>
              <a:t>They may be hoping that the abuse will stop</a:t>
            </a:r>
          </a:p>
          <a:p>
            <a:r>
              <a:rPr lang="en-US" sz="1200" b="0" i="0" kern="1200" dirty="0">
                <a:solidFill>
                  <a:schemeClr val="tx1"/>
                </a:solidFill>
                <a:effectLst/>
                <a:latin typeface="+mn-lt"/>
                <a:ea typeface="+mn-ea"/>
                <a:cs typeface="+mn-cs"/>
              </a:rPr>
              <a:t>A child may refrain from speaking out about the abuse they are suffering because they believe that the situation is only temporary and that it will soon stop. The child may think they are being punished for something, or that the abuse is just a part of normal life, and may be waiting for the moment to pass.</a:t>
            </a:r>
          </a:p>
          <a:p>
            <a:r>
              <a:rPr lang="en-US" sz="1200" b="1" i="0" kern="1200" dirty="0">
                <a:solidFill>
                  <a:schemeClr val="tx1"/>
                </a:solidFill>
                <a:effectLst/>
                <a:latin typeface="+mn-lt"/>
                <a:ea typeface="+mn-ea"/>
                <a:cs typeface="+mn-cs"/>
              </a:rPr>
              <a:t>They have never been asked</a:t>
            </a:r>
          </a:p>
          <a:p>
            <a:r>
              <a:rPr lang="en-US" sz="1200" b="0" i="0" kern="1200" dirty="0">
                <a:solidFill>
                  <a:schemeClr val="tx1"/>
                </a:solidFill>
                <a:effectLst/>
                <a:latin typeface="+mn-lt"/>
                <a:ea typeface="+mn-ea"/>
                <a:cs typeface="+mn-cs"/>
              </a:rPr>
              <a:t>In some cases it may be that the child is simply waiting for someone to notice that something isn’t right. The child may not have the courage or opportunity to speak out and they may be hoping that a trusting adult will approach them and ask what’s wrong. This makes it essential for adults to stay alert to the possible signs of abuse and discuss the </a:t>
            </a:r>
            <a:r>
              <a:rPr lang="en-US" sz="1200" b="0" i="0" kern="1200" dirty="0" err="1">
                <a:solidFill>
                  <a:schemeClr val="tx1"/>
                </a:solidFill>
                <a:effectLst/>
                <a:latin typeface="+mn-lt"/>
                <a:ea typeface="+mn-ea"/>
                <a:cs typeface="+mn-cs"/>
              </a:rPr>
              <a:t>behaviours</a:t>
            </a:r>
            <a:r>
              <a:rPr lang="en-US" sz="1200" b="0" i="0" kern="1200" dirty="0">
                <a:solidFill>
                  <a:schemeClr val="tx1"/>
                </a:solidFill>
                <a:effectLst/>
                <a:latin typeface="+mn-lt"/>
                <a:ea typeface="+mn-ea"/>
                <a:cs typeface="+mn-cs"/>
              </a:rPr>
              <a:t> with the child when appropriate.</a:t>
            </a:r>
          </a:p>
          <a:p>
            <a:r>
              <a:rPr lang="en-US" dirty="0"/>
              <a:t/>
            </a:r>
            <a:br>
              <a:rPr lang="en-US" dirty="0"/>
            </a:br>
            <a:r>
              <a:rPr lang="en-US" dirty="0"/>
              <a:t>source: </a:t>
            </a:r>
            <a:r>
              <a:rPr lang="en-GB" dirty="0">
                <a:hlinkClick r:id="rId3"/>
              </a:rPr>
              <a:t>https://www.highspeedtraining.co.uk/hub/disclosure-child-abuse/</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extLst>
      <p:ext uri="{BB962C8B-B14F-4D97-AF65-F5344CB8AC3E}">
        <p14:creationId xmlns="" xmlns:p14="http://schemas.microsoft.com/office/powerpoint/2010/main" val="1684576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They may not have the ability to speak out</a:t>
            </a:r>
          </a:p>
          <a:p>
            <a:r>
              <a:rPr lang="en-US" sz="1200" b="0" i="0" kern="1200" dirty="0">
                <a:solidFill>
                  <a:schemeClr val="tx1"/>
                </a:solidFill>
                <a:effectLst/>
                <a:latin typeface="+mn-lt"/>
                <a:ea typeface="+mn-ea"/>
                <a:cs typeface="+mn-cs"/>
              </a:rPr>
              <a:t>Younger children, or those who have a disability, may not have the words to describe what is happening to them, let alone the ability to understand what is going on. Children are vulnerable at any age but particularly so if they don’t have the skills to </a:t>
            </a:r>
            <a:r>
              <a:rPr lang="en-US" sz="1200" b="0" i="0" kern="1200" dirty="0" err="1">
                <a:solidFill>
                  <a:schemeClr val="tx1"/>
                </a:solidFill>
                <a:effectLst/>
                <a:latin typeface="+mn-lt"/>
                <a:ea typeface="+mn-ea"/>
                <a:cs typeface="+mn-cs"/>
              </a:rPr>
              <a:t>recognise</a:t>
            </a:r>
            <a:r>
              <a:rPr lang="en-US" sz="1200" b="0" i="0" kern="1200" dirty="0">
                <a:solidFill>
                  <a:schemeClr val="tx1"/>
                </a:solidFill>
                <a:effectLst/>
                <a:latin typeface="+mn-lt"/>
                <a:ea typeface="+mn-ea"/>
                <a:cs typeface="+mn-cs"/>
              </a:rPr>
              <a:t> the abuse. This can easily lead to cases of abuse going undetected.</a:t>
            </a:r>
          </a:p>
          <a:p>
            <a:r>
              <a:rPr lang="en-US" sz="1200" b="1" i="0" kern="1200" dirty="0">
                <a:solidFill>
                  <a:schemeClr val="tx1"/>
                </a:solidFill>
                <a:effectLst/>
                <a:latin typeface="+mn-lt"/>
                <a:ea typeface="+mn-ea"/>
                <a:cs typeface="+mn-cs"/>
              </a:rPr>
              <a:t>They may love the abuser and think the abuse is normal</a:t>
            </a:r>
          </a:p>
          <a:p>
            <a:r>
              <a:rPr lang="en-US" sz="1200" b="0" i="0" kern="1200" dirty="0">
                <a:solidFill>
                  <a:schemeClr val="tx1"/>
                </a:solidFill>
                <a:effectLst/>
                <a:latin typeface="+mn-lt"/>
                <a:ea typeface="+mn-ea"/>
                <a:cs typeface="+mn-cs"/>
              </a:rPr>
              <a:t>If the child is being abused by someone that they know, trust and love – a friend or family member – then they may believe that the abuse is normal and not </a:t>
            </a:r>
            <a:r>
              <a:rPr lang="en-US" sz="1200" b="0" i="0" kern="1200" dirty="0" err="1">
                <a:solidFill>
                  <a:schemeClr val="tx1"/>
                </a:solidFill>
                <a:effectLst/>
                <a:latin typeface="+mn-lt"/>
                <a:ea typeface="+mn-ea"/>
                <a:cs typeface="+mn-cs"/>
              </a:rPr>
              <a:t>recognise</a:t>
            </a:r>
            <a:r>
              <a:rPr lang="en-US" sz="1200" b="0" i="0" kern="1200" dirty="0">
                <a:solidFill>
                  <a:schemeClr val="tx1"/>
                </a:solidFill>
                <a:effectLst/>
                <a:latin typeface="+mn-lt"/>
                <a:ea typeface="+mn-ea"/>
                <a:cs typeface="+mn-cs"/>
              </a:rPr>
              <a:t> that anything is wrong. They may believe that they’re in control of the situation because they have a positive relationship with the person in question.</a:t>
            </a:r>
          </a:p>
          <a:p>
            <a:r>
              <a:rPr lang="en-US" sz="1200" b="1" i="0" kern="1200" dirty="0">
                <a:solidFill>
                  <a:schemeClr val="tx1"/>
                </a:solidFill>
                <a:effectLst/>
                <a:latin typeface="+mn-lt"/>
                <a:ea typeface="+mn-ea"/>
                <a:cs typeface="+mn-cs"/>
              </a:rPr>
              <a:t>They may be hoping that the abuse will stop</a:t>
            </a:r>
          </a:p>
          <a:p>
            <a:r>
              <a:rPr lang="en-US" sz="1200" b="0" i="0" kern="1200" dirty="0">
                <a:solidFill>
                  <a:schemeClr val="tx1"/>
                </a:solidFill>
                <a:effectLst/>
                <a:latin typeface="+mn-lt"/>
                <a:ea typeface="+mn-ea"/>
                <a:cs typeface="+mn-cs"/>
              </a:rPr>
              <a:t>A child may refrain from speaking out about the abuse they are suffering because they believe that the situation is only temporary and that it will soon stop. The child may think they are being punished for something, or that the abuse is just a part of normal life, and may be waiting for the moment to pass.</a:t>
            </a:r>
          </a:p>
          <a:p>
            <a:r>
              <a:rPr lang="en-US" sz="1200" b="1" i="0" kern="1200" dirty="0">
                <a:solidFill>
                  <a:schemeClr val="tx1"/>
                </a:solidFill>
                <a:effectLst/>
                <a:latin typeface="+mn-lt"/>
                <a:ea typeface="+mn-ea"/>
                <a:cs typeface="+mn-cs"/>
              </a:rPr>
              <a:t>They have never been asked</a:t>
            </a:r>
          </a:p>
          <a:p>
            <a:r>
              <a:rPr lang="en-US" sz="1200" b="0" i="0" kern="1200" dirty="0">
                <a:solidFill>
                  <a:schemeClr val="tx1"/>
                </a:solidFill>
                <a:effectLst/>
                <a:latin typeface="+mn-lt"/>
                <a:ea typeface="+mn-ea"/>
                <a:cs typeface="+mn-cs"/>
              </a:rPr>
              <a:t>In some cases it may be that the child is simply waiting for someone to notice that something isn’t right. The child may not have the courage or opportunity to speak out and they may be hoping that a trusting adult will approach them and ask what’s wrong. This makes it essential for adults to stay alert to the possible signs of abuse and discuss the </a:t>
            </a:r>
            <a:r>
              <a:rPr lang="en-US" sz="1200" b="0" i="0" kern="1200" dirty="0" err="1">
                <a:solidFill>
                  <a:schemeClr val="tx1"/>
                </a:solidFill>
                <a:effectLst/>
                <a:latin typeface="+mn-lt"/>
                <a:ea typeface="+mn-ea"/>
                <a:cs typeface="+mn-cs"/>
              </a:rPr>
              <a:t>behaviours</a:t>
            </a:r>
            <a:r>
              <a:rPr lang="en-US" sz="1200" b="0" i="0" kern="1200" dirty="0">
                <a:solidFill>
                  <a:schemeClr val="tx1"/>
                </a:solidFill>
                <a:effectLst/>
                <a:latin typeface="+mn-lt"/>
                <a:ea typeface="+mn-ea"/>
                <a:cs typeface="+mn-cs"/>
              </a:rPr>
              <a:t> with the child when appropriate.</a:t>
            </a:r>
          </a:p>
          <a:p>
            <a:r>
              <a:rPr lang="en-US" dirty="0"/>
              <a:t/>
            </a:r>
            <a:br>
              <a:rPr lang="en-US" dirty="0"/>
            </a:br>
            <a:r>
              <a:rPr lang="en-US" dirty="0"/>
              <a:t>source: </a:t>
            </a:r>
            <a:r>
              <a:rPr lang="en-GB" dirty="0">
                <a:hlinkClick r:id="rId3"/>
              </a:rPr>
              <a:t>https://www.highspeedtraining.co.uk/hub/disclosure-child-abuse/</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extLst>
      <p:ext uri="{BB962C8B-B14F-4D97-AF65-F5344CB8AC3E}">
        <p14:creationId xmlns="" xmlns:p14="http://schemas.microsoft.com/office/powerpoint/2010/main" val="21918576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r>
              <a:rPr lang="en-US" sz="1200" b="0" i="1" kern="1200" dirty="0">
                <a:solidFill>
                  <a:schemeClr val="tx1"/>
                </a:solidFill>
                <a:latin typeface="+mn-lt"/>
                <a:ea typeface="+mn-ea"/>
                <a:cs typeface="+mn-cs"/>
              </a:rPr>
              <a:t>it may be difficult to comprehend that a child would </a:t>
            </a:r>
            <a:r>
              <a:rPr lang="en-US" sz="1200" b="1" i="1" kern="1200" dirty="0">
                <a:solidFill>
                  <a:schemeClr val="tx1"/>
                </a:solidFill>
                <a:latin typeface="+mn-lt"/>
                <a:ea typeface="+mn-ea"/>
                <a:cs typeface="+mn-cs"/>
              </a:rPr>
              <a:t>NOT</a:t>
            </a:r>
            <a:r>
              <a:rPr lang="en-US" sz="1200" b="0" i="1" kern="1200" dirty="0">
                <a:solidFill>
                  <a:schemeClr val="tx1"/>
                </a:solidFill>
                <a:latin typeface="+mn-lt"/>
                <a:ea typeface="+mn-ea"/>
                <a:cs typeface="+mn-cs"/>
              </a:rPr>
              <a:t> immediately run to tell someone — mom, dad, a teacher, sibling, grandparent — after experiencing sexual abuse. Unfortunately, silence or delayed disclosure is actually the norm, rather than the exception.</a:t>
            </a:r>
          </a:p>
          <a:p>
            <a:endParaRPr lang="en-US" sz="1200" b="0" i="1" kern="1200" dirty="0">
              <a:solidFill>
                <a:schemeClr val="tx1"/>
              </a:solidFill>
              <a:latin typeface="+mn-lt"/>
              <a:ea typeface="+mn-ea"/>
              <a:cs typeface="+mn-cs"/>
            </a:endParaRPr>
          </a:p>
          <a:p>
            <a:r>
              <a:rPr lang="en-US" sz="1200" b="1" kern="1200" dirty="0">
                <a:solidFill>
                  <a:schemeClr val="tx1"/>
                </a:solidFill>
                <a:latin typeface="+mn-lt"/>
                <a:ea typeface="+mn-ea"/>
                <a:cs typeface="+mn-cs"/>
              </a:rPr>
              <a:t> 1) “Keep it a secret!”</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Perpetrators instruct children to keep the abuse a “secret,” that it’s something special that just the two of them are doing. This tactic is used frequently, especially with younger children.</a:t>
            </a:r>
          </a:p>
          <a:p>
            <a:r>
              <a:rPr lang="en-US" sz="1200" b="1" kern="1200" dirty="0">
                <a:solidFill>
                  <a:schemeClr val="tx1"/>
                </a:solidFill>
                <a:latin typeface="+mn-lt"/>
                <a:ea typeface="+mn-ea"/>
                <a:cs typeface="+mn-cs"/>
              </a:rPr>
              <a:t>2) Fear and Threats.</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Another common tactic used by sexual perpetrators is to instill fear in child victims and/or threaten them. Threats can take a variety of forms including physical harm to the child, the child’s parents, siblings, friends or even a child’s pets. Threats can also include withholding items or privileges that are special to a child or even the basic necessities of life such as food and water. Sometimes, kids are just plain scared of or intimidated by their abusers. A child might also be fearful of how the person they want to disclosure to will react, or of negative repercussions, both explicit and implied, for telling.</a:t>
            </a:r>
          </a:p>
          <a:p>
            <a:r>
              <a:rPr lang="en-US" sz="1200" b="1" kern="1200" dirty="0">
                <a:solidFill>
                  <a:schemeClr val="tx1"/>
                </a:solidFill>
                <a:latin typeface="+mn-lt"/>
                <a:ea typeface="+mn-ea"/>
                <a:cs typeface="+mn-cs"/>
              </a:rPr>
              <a:t>3) “I don’t know how or who to tell.”</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It is difficult for a young child or even a teenager trying to find the words to describe their experience of sexual abuse. For younger children, this is can often be difficult if they do not know the proper names of their body parts or understand basic body safety principles. For older kids, even if they can describe the abuse, it’s often embarrassing for them to talk about even with someone they trust. In fact, most children who disclose sexual abuse DO NOT tell their parents — rather, they seek out someone else in their circle of trust, if they choose to disclose at all.</a:t>
            </a:r>
          </a:p>
          <a:p>
            <a:r>
              <a:rPr lang="en-US" sz="1200" b="1" kern="1200" dirty="0">
                <a:solidFill>
                  <a:schemeClr val="tx1"/>
                </a:solidFill>
                <a:latin typeface="+mn-lt"/>
                <a:ea typeface="+mn-ea"/>
                <a:cs typeface="+mn-cs"/>
              </a:rPr>
              <a:t>4) The Blame Game.</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Perpetrators often lead a child to believe that the sexual abuse is all the child’s fault! A child is told that s/he is the reason behind the abuse and that the child “made” the perpetrator do it — the perpetrator places all the blame for the abuse on the child.</a:t>
            </a:r>
          </a:p>
          <a:p>
            <a:r>
              <a:rPr lang="en-US" sz="1200" b="1" kern="1200" dirty="0">
                <a:solidFill>
                  <a:schemeClr val="tx1"/>
                </a:solidFill>
                <a:latin typeface="+mn-lt"/>
                <a:ea typeface="+mn-ea"/>
                <a:cs typeface="+mn-cs"/>
              </a:rPr>
              <a:t>5) Grooming.</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Grooming is the process of earning a child victim’s trust and compliance. Perpetrators groom victims for two reasons: 1. “Test the waters” to see how a child victim will react or respond to advances; 2. Train the child victim for continued inappropriate and more advanced sexual contact. Grooming enables predators to earn a victim’s trust and can also reduce the likelihood that a victim will disclose the abuse. Grooming can take place in a very short period of time, or through numerous interactions with a child over a longer period of time. </a:t>
            </a:r>
          </a:p>
          <a:p>
            <a:r>
              <a:rPr lang="en-US" sz="1200" b="1" kern="1200" dirty="0">
                <a:solidFill>
                  <a:schemeClr val="tx1"/>
                </a:solidFill>
                <a:latin typeface="+mn-lt"/>
                <a:ea typeface="+mn-ea"/>
                <a:cs typeface="+mn-cs"/>
              </a:rPr>
              <a:t>6) “No one will believe you!”</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By diminishing a child’s self-esteem and convincing a child that no one will believe them, perpetrators often manipulate children into silence. This tactic is commonly used by people in positions of power or authority. If a child thinks his/her story of abuse will not be believed, then why bother telling anyone?</a:t>
            </a:r>
          </a:p>
          <a:p>
            <a:r>
              <a:rPr lang="en-US" sz="1200" b="1" kern="1200" dirty="0">
                <a:solidFill>
                  <a:schemeClr val="tx1"/>
                </a:solidFill>
                <a:latin typeface="+mn-lt"/>
                <a:ea typeface="+mn-ea"/>
                <a:cs typeface="+mn-cs"/>
              </a:rPr>
              <a:t>7) Dissociation.</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Dissociation is defined as disruptions in aspects of consciousness, identity, memory, physical actions and/or the environment. This state of being can often help children live through abuse by psychologically separating the child from the trauma as the abusive event is occurring. Sometimes, children who dissociate from abusive events do not recall the abuse until sometime in the future.</a:t>
            </a:r>
          </a:p>
          <a:p>
            <a:r>
              <a:rPr lang="en-US" sz="1200" b="1" kern="1200" dirty="0">
                <a:solidFill>
                  <a:schemeClr val="tx1"/>
                </a:solidFill>
                <a:latin typeface="+mn-lt"/>
                <a:ea typeface="+mn-ea"/>
                <a:cs typeface="+mn-cs"/>
              </a:rPr>
              <a:t>8) Punishment.</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Many times, children are led to believe they will get in trouble for disclosing. Punishment can take on many forms including physical abuse, harm to other family members including beloved pets, or elimination of items that are special to a child (toys, special privileges, etc.). Kids are sometimes told they will be taken away from a parent or home they love if they tell anyone about the abuse.</a:t>
            </a:r>
          </a:p>
          <a:p>
            <a:r>
              <a:rPr lang="en-US" sz="1200" b="1" kern="1200" dirty="0">
                <a:solidFill>
                  <a:schemeClr val="tx1"/>
                </a:solidFill>
                <a:latin typeface="+mn-lt"/>
                <a:ea typeface="+mn-ea"/>
                <a:cs typeface="+mn-cs"/>
              </a:rPr>
              <a:t>9) Shame.</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Sexual assault victims of any age can experience shame, embarrassment or humiliation. Those feelings can be so strong that they override the choice to tell anyone about the abuse.</a:t>
            </a:r>
          </a:p>
          <a:p>
            <a:r>
              <a:rPr lang="en-US" sz="1200" b="1" kern="1200" dirty="0">
                <a:solidFill>
                  <a:schemeClr val="tx1"/>
                </a:solidFill>
                <a:latin typeface="+mn-lt"/>
                <a:ea typeface="+mn-ea"/>
                <a:cs typeface="+mn-cs"/>
              </a:rPr>
              <a:t>10) Love.</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Love is a powerful motivator to stay silent about abuse. The vast majority of all sexually abused children knows, love, or trust their abusers. So, it’s pretty common for children to have strong feelings for those perpetrating crimes against them. Because of those strong feelings, children often keep sexual abuse a secret. Love can take on many forms in child sexual abuse cases; some examples include:</a:t>
            </a:r>
          </a:p>
          <a:p>
            <a:pPr lvl="0"/>
            <a:r>
              <a:rPr lang="en-US" sz="1200" kern="1200" dirty="0">
                <a:solidFill>
                  <a:schemeClr val="tx1"/>
                </a:solidFill>
                <a:latin typeface="+mn-lt"/>
                <a:ea typeface="+mn-ea"/>
                <a:cs typeface="+mn-cs"/>
              </a:rPr>
              <a:t>The child loves a parent or another family member who is abusing him/her</a:t>
            </a:r>
          </a:p>
          <a:p>
            <a:pPr lvl="0"/>
            <a:r>
              <a:rPr lang="en-US" sz="1200" kern="1200" dirty="0">
                <a:solidFill>
                  <a:schemeClr val="tx1"/>
                </a:solidFill>
                <a:latin typeface="+mn-lt"/>
                <a:ea typeface="+mn-ea"/>
                <a:cs typeface="+mn-cs"/>
              </a:rPr>
              <a:t>The child wants to protect mom, dad, grandma, etc. if that person’s partner is sexually molesting him/her</a:t>
            </a:r>
          </a:p>
          <a:p>
            <a:pPr lvl="0"/>
            <a:r>
              <a:rPr lang="en-US" sz="1200" kern="1200" dirty="0">
                <a:solidFill>
                  <a:schemeClr val="tx1"/>
                </a:solidFill>
                <a:latin typeface="+mn-lt"/>
                <a:ea typeface="+mn-ea"/>
                <a:cs typeface="+mn-cs"/>
              </a:rPr>
              <a:t>A Romeo-Juliet scenario exists where the child thinks s/he is in love with an older perpetrator</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latin typeface="+mn-lt"/>
                <a:ea typeface="+mn-ea"/>
                <a:cs typeface="+mn-cs"/>
              </a:rPr>
              <a:t>Source: </a:t>
            </a:r>
            <a:r>
              <a:rPr lang="en-GB" sz="1200" u="sng" kern="1200" dirty="0">
                <a:solidFill>
                  <a:schemeClr val="tx1"/>
                </a:solidFill>
                <a:latin typeface="+mn-lt"/>
                <a:ea typeface="+mn-ea"/>
                <a:cs typeface="+mn-cs"/>
                <a:hlinkClick r:id="rId3"/>
              </a:rPr>
              <a:t>https://www.traversebaycac.org/2018/07/13/10-reasons-children-dont-disclose-sexual-abuse/</a:t>
            </a:r>
            <a:endParaRPr lang="en-US" sz="1200" kern="1200" dirty="0">
              <a:solidFill>
                <a:schemeClr val="tx1"/>
              </a:solidFill>
              <a:latin typeface="+mn-lt"/>
              <a:ea typeface="+mn-ea"/>
              <a:cs typeface="+mn-cs"/>
            </a:endParaRPr>
          </a:p>
          <a:p>
            <a:endParaRPr lang="en-US" dirty="0"/>
          </a:p>
          <a:p>
            <a:r>
              <a:rPr lang="en-US" dirty="0"/>
              <a:t>Townsend, C. (2016). Child sexual abuse disclosure: What practitioners need to know. Charleston, S.C., Darkness to Light. Retrieved from www.D2L.org.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a:t>
            </a:fld>
            <a:endParaRPr lang="el-GR"/>
          </a:p>
        </p:txBody>
      </p:sp>
    </p:spTree>
    <p:extLst>
      <p:ext uri="{BB962C8B-B14F-4D97-AF65-F5344CB8AC3E}">
        <p14:creationId xmlns="" xmlns:p14="http://schemas.microsoft.com/office/powerpoint/2010/main" val="35354367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&lt;see slide&gt;</a:t>
            </a:r>
          </a:p>
        </p:txBody>
      </p:sp>
      <p:sp>
        <p:nvSpPr>
          <p:cNvPr id="4" name="Slide Number Placeholder 3"/>
          <p:cNvSpPr>
            <a:spLocks noGrp="1"/>
          </p:cNvSpPr>
          <p:nvPr>
            <p:ph type="sldNum" sz="quarter" idx="10"/>
          </p:nvPr>
        </p:nvSpPr>
        <p:spPr/>
        <p:txBody>
          <a:bodyPr/>
          <a:lstStyle/>
          <a:p>
            <a:fld id="{10E7539B-C323-4049-8909-F9628D885A5E}" type="slidenum">
              <a:rPr lang="el-GR" smtClean="0"/>
              <a:pPr/>
              <a:t>8</a:t>
            </a:fld>
            <a:endParaRPr lang="el-GR"/>
          </a:p>
        </p:txBody>
      </p:sp>
    </p:spTree>
    <p:extLst>
      <p:ext uri="{BB962C8B-B14F-4D97-AF65-F5344CB8AC3E}">
        <p14:creationId xmlns="" xmlns:p14="http://schemas.microsoft.com/office/powerpoint/2010/main" val="3292198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&lt;see slide&gt;</a:t>
            </a:r>
          </a:p>
        </p:txBody>
      </p:sp>
      <p:sp>
        <p:nvSpPr>
          <p:cNvPr id="4" name="Slide Number Placeholder 3"/>
          <p:cNvSpPr>
            <a:spLocks noGrp="1"/>
          </p:cNvSpPr>
          <p:nvPr>
            <p:ph type="sldNum" sz="quarter" idx="10"/>
          </p:nvPr>
        </p:nvSpPr>
        <p:spPr/>
        <p:txBody>
          <a:bodyPr/>
          <a:lstStyle/>
          <a:p>
            <a:fld id="{10E7539B-C323-4049-8909-F9628D885A5E}" type="slidenum">
              <a:rPr lang="el-GR" smtClean="0"/>
              <a:pPr/>
              <a:t>9</a:t>
            </a:fld>
            <a:endParaRPr lang="el-GR"/>
          </a:p>
        </p:txBody>
      </p:sp>
    </p:spTree>
    <p:extLst>
      <p:ext uri="{BB962C8B-B14F-4D97-AF65-F5344CB8AC3E}">
        <p14:creationId xmlns="" xmlns:p14="http://schemas.microsoft.com/office/powerpoint/2010/main" val="8267605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&lt;see slide&gt;</a:t>
            </a:r>
          </a:p>
        </p:txBody>
      </p:sp>
      <p:sp>
        <p:nvSpPr>
          <p:cNvPr id="4" name="Slide Number Placeholder 3"/>
          <p:cNvSpPr>
            <a:spLocks noGrp="1"/>
          </p:cNvSpPr>
          <p:nvPr>
            <p:ph type="sldNum" sz="quarter" idx="10"/>
          </p:nvPr>
        </p:nvSpPr>
        <p:spPr/>
        <p:txBody>
          <a:bodyPr/>
          <a:lstStyle/>
          <a:p>
            <a:fld id="{10E7539B-C323-4049-8909-F9628D885A5E}" type="slidenum">
              <a:rPr lang="el-GR" smtClean="0"/>
              <a:pPr/>
              <a:t>10</a:t>
            </a:fld>
            <a:endParaRPr lang="el-GR"/>
          </a:p>
        </p:txBody>
      </p:sp>
    </p:spTree>
    <p:extLst>
      <p:ext uri="{BB962C8B-B14F-4D97-AF65-F5344CB8AC3E}">
        <p14:creationId xmlns="" xmlns:p14="http://schemas.microsoft.com/office/powerpoint/2010/main" val="38106178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l-GR"/>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892" indent="0" algn="ctr">
              <a:buNone/>
              <a:defRPr sz="1500"/>
            </a:lvl2pPr>
            <a:lvl3pPr marL="685783" indent="0" algn="ctr">
              <a:buNone/>
              <a:defRPr sz="140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endParaRPr lang="el-GR"/>
          </a:p>
        </p:txBody>
      </p:sp>
    </p:spTree>
    <p:extLst>
      <p:ext uri="{BB962C8B-B14F-4D97-AF65-F5344CB8AC3E}">
        <p14:creationId xmlns="" xmlns:p14="http://schemas.microsoft.com/office/powerpoint/2010/main" val="3595249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 xmlns:p14="http://schemas.microsoft.com/office/powerpoint/2010/main"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4"/>
            <a:ext cx="1971675" cy="4358879"/>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628651"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 xmlns:p14="http://schemas.microsoft.com/office/powerpoint/2010/main" val="330349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6"/>
            <a:ext cx="7886700" cy="892970"/>
          </a:xfrm>
        </p:spPr>
        <p:txBody>
          <a:bodyPr/>
          <a:lstStyle/>
          <a:p>
            <a:r>
              <a:rPr lang="en-US" dirty="0"/>
              <a:t>Click to edit Master title style</a:t>
            </a:r>
            <a:endParaRPr lang="el-GR" dirty="0"/>
          </a:p>
        </p:txBody>
      </p:sp>
      <p:sp>
        <p:nvSpPr>
          <p:cNvPr id="3" name="Content Placeholder 2"/>
          <p:cNvSpPr>
            <a:spLocks noGrp="1"/>
          </p:cNvSpPr>
          <p:nvPr>
            <p:ph idx="1"/>
          </p:nvPr>
        </p:nvSpPr>
        <p:spPr/>
        <p:txBody>
          <a:bodyPr/>
          <a:lstStyle>
            <a:lvl1pPr marL="271457" indent="-271457">
              <a:buClr>
                <a:schemeClr val="accent1"/>
              </a:buClr>
              <a:buFont typeface="Wingdings 3" panose="05040102010807070707" pitchFamily="18" charset="2"/>
              <a:buChar char="´"/>
              <a:defRPr/>
            </a:lvl1pPr>
            <a:lvl2pPr marL="607204" indent="-264313">
              <a:buClr>
                <a:schemeClr val="accent1">
                  <a:lumMod val="75000"/>
                </a:schemeClr>
              </a:buClr>
              <a:buFont typeface="Wingdings 3" panose="05040102010807070707" pitchFamily="18" charset="2"/>
              <a:buChar char="´"/>
              <a:defRPr/>
            </a:lvl2pPr>
            <a:lvl3pPr marL="942952" indent="-257168">
              <a:buClr>
                <a:schemeClr val="accent1">
                  <a:lumMod val="50000"/>
                </a:schemeClr>
              </a:buClr>
              <a:buFont typeface="Wingdings 3" panose="05040102010807070707" pitchFamily="18" charset="2"/>
              <a:buChar char="´"/>
              <a:defRPr/>
            </a:lvl3pPr>
            <a:lvl4pPr marL="1278699" indent="-250025">
              <a:buClr>
                <a:schemeClr val="tx2">
                  <a:lumMod val="50000"/>
                </a:schemeClr>
              </a:buClr>
              <a:buFont typeface="Wingdings 3" panose="05040102010807070707" pitchFamily="18" charset="2"/>
              <a:buChar char="´"/>
              <a:defRPr/>
            </a:lvl4pPr>
            <a:lvl5pPr marL="1614448" indent="-242882">
              <a:buClr>
                <a:schemeClr val="tx2">
                  <a:lumMod val="75000"/>
                </a:schemeClr>
              </a:buClr>
              <a:buFont typeface="Wingdings 3" panose="05040102010807070707" pitchFamily="18"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cxnSp>
        <p:nvCxnSpPr>
          <p:cNvPr id="8" name="Straight Connector 7"/>
          <p:cNvCxnSpPr/>
          <p:nvPr userDrawn="1"/>
        </p:nvCxnSpPr>
        <p:spPr>
          <a:xfrm>
            <a:off x="628650" y="1172522"/>
            <a:ext cx="78867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867924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en-US"/>
              <a:t>Click to edit Master title style</a:t>
            </a:r>
            <a:endParaRPr lang="el-GR"/>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40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a:t>Click to edit Master text styles</a:t>
            </a:r>
          </a:p>
        </p:txBody>
      </p:sp>
    </p:spTree>
    <p:extLst>
      <p:ext uri="{BB962C8B-B14F-4D97-AF65-F5344CB8AC3E}">
        <p14:creationId xmlns="" xmlns:p14="http://schemas.microsoft.com/office/powerpoint/2010/main"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 xmlns:p14="http://schemas.microsoft.com/office/powerpoint/2010/main"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6"/>
            <a:ext cx="7886700" cy="994172"/>
          </a:xfrm>
        </p:spPr>
        <p:txBody>
          <a:bodyPr/>
          <a:lstStyle/>
          <a:p>
            <a:r>
              <a:rPr lang="en-US"/>
              <a:t>Click to edit Master title style</a:t>
            </a:r>
            <a:endParaRPr lang="el-GR"/>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4629151" y="1260872"/>
            <a:ext cx="3887391" cy="617934"/>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1"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Tree>
    <p:extLst>
      <p:ext uri="{BB962C8B-B14F-4D97-AF65-F5344CB8AC3E}">
        <p14:creationId xmlns="" xmlns:p14="http://schemas.microsoft.com/office/powerpoint/2010/main"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Tree>
    <p:extLst>
      <p:ext uri="{BB962C8B-B14F-4D97-AF65-F5344CB8AC3E}">
        <p14:creationId xmlns="" xmlns:p14="http://schemas.microsoft.com/office/powerpoint/2010/main"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l-GR"/>
          </a:p>
        </p:txBody>
      </p:sp>
      <p:sp>
        <p:nvSpPr>
          <p:cNvPr id="3" name="Content Placeholder 2"/>
          <p:cNvSpPr>
            <a:spLocks noGrp="1"/>
          </p:cNvSpPr>
          <p:nvPr>
            <p:ph idx="1"/>
          </p:nvPr>
        </p:nvSpPr>
        <p:spPr>
          <a:xfrm>
            <a:off x="3887391" y="740571"/>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892" indent="0">
              <a:buNone/>
              <a:defRPr sz="1100"/>
            </a:lvl2pPr>
            <a:lvl3pPr marL="685783" indent="0">
              <a:buNone/>
              <a:defRPr sz="900"/>
            </a:lvl3pPr>
            <a:lvl4pPr marL="1028675" indent="0">
              <a:buNone/>
              <a:defRPr sz="800"/>
            </a:lvl4pPr>
            <a:lvl5pPr marL="1371566" indent="0">
              <a:buNone/>
              <a:defRPr sz="800"/>
            </a:lvl5pPr>
            <a:lvl6pPr marL="1714457" indent="0">
              <a:buNone/>
              <a:defRPr sz="800"/>
            </a:lvl6pPr>
            <a:lvl7pPr marL="2057348" indent="0">
              <a:buNone/>
              <a:defRPr sz="800"/>
            </a:lvl7pPr>
            <a:lvl8pPr marL="2400240" indent="0">
              <a:buNone/>
              <a:defRPr sz="800"/>
            </a:lvl8pPr>
            <a:lvl9pPr marL="2743132" indent="0">
              <a:buNone/>
              <a:defRPr sz="800"/>
            </a:lvl9pPr>
          </a:lstStyle>
          <a:p>
            <a:pPr lvl="0"/>
            <a:r>
              <a:rPr lang="en-US"/>
              <a:t>Click to edit Master text styles</a:t>
            </a:r>
          </a:p>
        </p:txBody>
      </p:sp>
    </p:spTree>
    <p:extLst>
      <p:ext uri="{BB962C8B-B14F-4D97-AF65-F5344CB8AC3E}">
        <p14:creationId xmlns="" xmlns:p14="http://schemas.microsoft.com/office/powerpoint/2010/main"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l-GR"/>
          </a:p>
        </p:txBody>
      </p:sp>
      <p:sp>
        <p:nvSpPr>
          <p:cNvPr id="3" name="Picture Placeholder 2"/>
          <p:cNvSpPr>
            <a:spLocks noGrp="1"/>
          </p:cNvSpPr>
          <p:nvPr>
            <p:ph type="pic" idx="1"/>
          </p:nvPr>
        </p:nvSpPr>
        <p:spPr>
          <a:xfrm>
            <a:off x="3887391" y="740571"/>
            <a:ext cx="4629150" cy="3655219"/>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l-G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892" indent="0">
              <a:buNone/>
              <a:defRPr sz="1100"/>
            </a:lvl2pPr>
            <a:lvl3pPr marL="685783" indent="0">
              <a:buNone/>
              <a:defRPr sz="900"/>
            </a:lvl3pPr>
            <a:lvl4pPr marL="1028675" indent="0">
              <a:buNone/>
              <a:defRPr sz="800"/>
            </a:lvl4pPr>
            <a:lvl5pPr marL="1371566" indent="0">
              <a:buNone/>
              <a:defRPr sz="800"/>
            </a:lvl5pPr>
            <a:lvl6pPr marL="1714457" indent="0">
              <a:buNone/>
              <a:defRPr sz="800"/>
            </a:lvl6pPr>
            <a:lvl7pPr marL="2057348" indent="0">
              <a:buNone/>
              <a:defRPr sz="800"/>
            </a:lvl7pPr>
            <a:lvl8pPr marL="2400240" indent="0">
              <a:buNone/>
              <a:defRPr sz="800"/>
            </a:lvl8pPr>
            <a:lvl9pPr marL="2743132" indent="0">
              <a:buNone/>
              <a:defRPr sz="800"/>
            </a:lvl9pPr>
          </a:lstStyle>
          <a:p>
            <a:pPr lvl="0"/>
            <a:r>
              <a:rPr lang="en-US"/>
              <a:t>Click to edit Master text styles</a:t>
            </a:r>
          </a:p>
        </p:txBody>
      </p:sp>
    </p:spTree>
    <p:extLst>
      <p:ext uri="{BB962C8B-B14F-4D97-AF65-F5344CB8AC3E}">
        <p14:creationId xmlns="" xmlns:p14="http://schemas.microsoft.com/office/powerpoint/2010/main"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6"/>
            <a:ext cx="7886700" cy="994172"/>
          </a:xfrm>
          <a:prstGeom prst="rect">
            <a:avLst/>
          </a:prstGeom>
        </p:spPr>
        <p:txBody>
          <a:bodyPr vert="horz" lIns="68580" tIns="34290" rIns="68580" bIns="3429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cxnSp>
        <p:nvCxnSpPr>
          <p:cNvPr id="10" name="Straight Connector 10"/>
          <p:cNvCxnSpPr/>
          <p:nvPr userDrawn="1"/>
        </p:nvCxnSpPr>
        <p:spPr>
          <a:xfrm>
            <a:off x="-8681" y="4727625"/>
            <a:ext cx="9153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9" name="Picture 2"/>
          <p:cNvPicPr>
            <a:picLocks noChangeAspect="1" noChangeArrowheads="1"/>
          </p:cNvPicPr>
          <p:nvPr userDrawn="1"/>
        </p:nvPicPr>
        <p:blipFill>
          <a:blip r:embed="rId13" cstate="print"/>
          <a:srcRect/>
          <a:stretch>
            <a:fillRect/>
          </a:stretch>
        </p:blipFill>
        <p:spPr bwMode="auto">
          <a:xfrm>
            <a:off x="6084168" y="4675606"/>
            <a:ext cx="2915940" cy="508405"/>
          </a:xfrm>
          <a:prstGeom prst="rect">
            <a:avLst/>
          </a:prstGeom>
          <a:noFill/>
          <a:ln w="9525">
            <a:noFill/>
            <a:miter lim="800000"/>
            <a:headEnd/>
            <a:tailEnd/>
          </a:ln>
        </p:spPr>
      </p:pic>
      <p:pic>
        <p:nvPicPr>
          <p:cNvPr id="11" name="Picture 10"/>
          <p:cNvPicPr>
            <a:picLocks noChangeAspect="1"/>
          </p:cNvPicPr>
          <p:nvPr userDrawn="1"/>
        </p:nvPicPr>
        <p:blipFill>
          <a:blip r:embed="rId14" cstate="print"/>
          <a:stretch>
            <a:fillRect/>
          </a:stretch>
        </p:blipFill>
        <p:spPr>
          <a:xfrm>
            <a:off x="107504" y="4782342"/>
            <a:ext cx="471335" cy="312397"/>
          </a:xfrm>
          <a:prstGeom prst="rect">
            <a:avLst/>
          </a:prstGeom>
        </p:spPr>
      </p:pic>
      <p:sp>
        <p:nvSpPr>
          <p:cNvPr id="12" name="Rectangle 3"/>
          <p:cNvSpPr>
            <a:spLocks noChangeArrowheads="1"/>
          </p:cNvSpPr>
          <p:nvPr userDrawn="1"/>
        </p:nvSpPr>
        <p:spPr bwMode="auto">
          <a:xfrm>
            <a:off x="1244385" y="4660860"/>
            <a:ext cx="5324721" cy="523220"/>
          </a:xfrm>
          <a:prstGeom prst="rect">
            <a:avLst/>
          </a:prstGeom>
          <a:noFill/>
          <a:ln w="9525">
            <a:noFill/>
            <a:miter lim="800000"/>
            <a:headEnd/>
            <a:tailEnd/>
          </a:ln>
          <a:effectLst/>
        </p:spPr>
        <p:txBody>
          <a:bodyPr wrap="square" anchor="ctr">
            <a:spAutoFit/>
          </a:bodyPr>
          <a:lstStyle/>
          <a:p>
            <a:pPr algn="ctr">
              <a:tabLst>
                <a:tab pos="2636773" algn="ctr"/>
                <a:tab pos="5273543" algn="r"/>
              </a:tabLst>
            </a:pPr>
            <a:r>
              <a:rPr lang="en-US" sz="900" dirty="0" smtClean="0">
                <a:solidFill>
                  <a:srgbClr val="595959"/>
                </a:solidFill>
                <a:latin typeface="Agency FB" pitchFamily="34" charset="0"/>
                <a:cs typeface="Times New Roman" pitchFamily="18" charset="0"/>
              </a:rPr>
              <a:t>“Coordinated Response to Child Abuse &amp; Neglect via Minimum Data Set: </a:t>
            </a:r>
            <a:r>
              <a:rPr lang="en-US" sz="900" i="1" dirty="0" smtClean="0">
                <a:solidFill>
                  <a:srgbClr val="595959"/>
                </a:solidFill>
                <a:latin typeface="Agency FB" pitchFamily="34" charset="0"/>
                <a:cs typeface="Times New Roman" pitchFamily="18" charset="0"/>
              </a:rPr>
              <a:t>from planning to practice</a:t>
            </a:r>
            <a:r>
              <a:rPr lang="en-US" sz="900" dirty="0" smtClean="0">
                <a:solidFill>
                  <a:srgbClr val="595959"/>
                </a:solidFill>
                <a:latin typeface="Agency FB" pitchFamily="34" charset="0"/>
                <a:cs typeface="Times New Roman" pitchFamily="18" charset="0"/>
              </a:rPr>
              <a:t>” </a:t>
            </a:r>
            <a:endParaRPr lang="el-GR" sz="900" dirty="0" smtClean="0">
              <a:solidFill>
                <a:srgbClr val="595959"/>
              </a:solidFill>
              <a:latin typeface="Agency FB" pitchFamily="34" charset="0"/>
              <a:cs typeface="Times New Roman" pitchFamily="18" charset="0"/>
            </a:endParaRPr>
          </a:p>
          <a:p>
            <a:pPr algn="ctr">
              <a:tabLst>
                <a:tab pos="2636773" algn="ctr"/>
                <a:tab pos="5273543" algn="r"/>
              </a:tabLst>
            </a:pPr>
            <a:r>
              <a:rPr lang="en-US" sz="900" dirty="0" smtClean="0">
                <a:solidFill>
                  <a:srgbClr val="595959"/>
                </a:solidFill>
                <a:latin typeface="Agency FB" pitchFamily="34" charset="0"/>
                <a:cs typeface="Times New Roman" pitchFamily="18" charset="0"/>
              </a:rPr>
              <a:t>[GA</a:t>
            </a:r>
            <a:r>
              <a:rPr lang="en-US" sz="900" baseline="0" dirty="0" smtClean="0">
                <a:solidFill>
                  <a:srgbClr val="595959"/>
                </a:solidFill>
                <a:latin typeface="Agency FB" pitchFamily="34" charset="0"/>
                <a:cs typeface="Times New Roman" pitchFamily="18" charset="0"/>
              </a:rPr>
              <a:t> Nr</a:t>
            </a:r>
            <a:r>
              <a:rPr lang="en-US" sz="9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l-GR" sz="800" b="0" dirty="0" smtClean="0">
                <a:solidFill>
                  <a:schemeClr val="accent1"/>
                </a:solidFill>
                <a:latin typeface="Arial Narrow" panose="020B0606020202030204" pitchFamily="34" charset="0"/>
                <a:cs typeface="Times New Roman" pitchFamily="18" charset="0"/>
              </a:rPr>
              <a:t>Εκπαίδευση Χρηστών/-τριών Συστήματος</a:t>
            </a:r>
            <a:r>
              <a:rPr lang="el-GR" sz="900" b="1" dirty="0" smtClean="0">
                <a:solidFill>
                  <a:schemeClr val="accent1"/>
                </a:solidFill>
                <a:latin typeface="Agency FB" pitchFamily="34" charset="0"/>
                <a:cs typeface="Times New Roman" pitchFamily="18" charset="0"/>
              </a:rPr>
              <a:t> </a:t>
            </a:r>
            <a:r>
              <a:rPr lang="en-US" sz="800" b="1" dirty="0" smtClean="0">
                <a:solidFill>
                  <a:schemeClr val="accent1"/>
                </a:solidFill>
                <a:latin typeface="Agency FB" pitchFamily="34" charset="0"/>
                <a:cs typeface="Times New Roman" pitchFamily="18" charset="0"/>
              </a:rPr>
              <a:t>CAN-MDS </a:t>
            </a:r>
            <a:endParaRPr lang="en-US" sz="1200" b="1" dirty="0">
              <a:solidFill>
                <a:schemeClr val="accent1"/>
              </a:solidFill>
            </a:endParaRPr>
          </a:p>
        </p:txBody>
      </p:sp>
    </p:spTree>
    <p:extLst>
      <p:ext uri="{BB962C8B-B14F-4D97-AF65-F5344CB8AC3E}">
        <p14:creationId xmlns="" xmlns:p14="http://schemas.microsoft.com/office/powerpoint/2010/main"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783" rtl="0" eaLnBrk="1" latinLnBrk="0" hangingPunct="1">
        <a:lnSpc>
          <a:spcPct val="90000"/>
        </a:lnSpc>
        <a:spcBef>
          <a:spcPct val="0"/>
        </a:spcBef>
        <a:buNone/>
        <a:defRPr sz="2700" kern="1200">
          <a:solidFill>
            <a:schemeClr val="tx1"/>
          </a:solidFill>
          <a:latin typeface="Segoe UI Black" panose="020B0A02040204020203" pitchFamily="34" charset="0"/>
          <a:ea typeface="Segoe UI Black" panose="020B0A02040204020203" pitchFamily="34" charset="0"/>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Segoe UI Light" panose="020B0502040204020203" pitchFamily="34" charset="0"/>
          <a:ea typeface="+mn-ea"/>
          <a:cs typeface="Segoe UI Light" panose="020B0502040204020203" pitchFamily="34" charset="0"/>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Segoe UI Light" panose="020B0502040204020203" pitchFamily="34" charset="0"/>
          <a:ea typeface="+mn-ea"/>
          <a:cs typeface="Segoe UI Light" panose="020B0502040204020203" pitchFamily="34" charset="0"/>
        </a:defRPr>
      </a:lvl3pPr>
      <a:lvl4pPr marL="1200120"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Segoe UI Light" panose="020B0502040204020203" pitchFamily="34" charset="0"/>
          <a:ea typeface="+mn-ea"/>
          <a:cs typeface="Segoe UI Light" panose="020B0502040204020203" pitchFamily="34" charset="0"/>
        </a:defRPr>
      </a:lvl4pPr>
      <a:lvl5pPr marL="1543012"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Segoe UI Light" panose="020B0502040204020203" pitchFamily="34" charset="0"/>
          <a:ea typeface="+mn-ea"/>
          <a:cs typeface="Segoe UI Light" panose="020B0502040204020203"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l-GR"/>
      </a:defPPr>
      <a:lvl1pPr marL="0" algn="l" defTabSz="685783" rtl="0" eaLnBrk="1" latinLnBrk="0" hangingPunct="1">
        <a:defRPr sz="1400" kern="1200">
          <a:solidFill>
            <a:schemeClr val="tx1"/>
          </a:solidFill>
          <a:latin typeface="+mn-lt"/>
          <a:ea typeface="+mn-ea"/>
          <a:cs typeface="+mn-cs"/>
        </a:defRPr>
      </a:lvl1pPr>
      <a:lvl2pPr marL="342892" algn="l" defTabSz="685783" rtl="0" eaLnBrk="1" latinLnBrk="0" hangingPunct="1">
        <a:defRPr sz="1400" kern="1200">
          <a:solidFill>
            <a:schemeClr val="tx1"/>
          </a:solidFill>
          <a:latin typeface="+mn-lt"/>
          <a:ea typeface="+mn-ea"/>
          <a:cs typeface="+mn-cs"/>
        </a:defRPr>
      </a:lvl2pPr>
      <a:lvl3pPr marL="685783" algn="l" defTabSz="685783" rtl="0" eaLnBrk="1" latinLnBrk="0" hangingPunct="1">
        <a:defRPr sz="1400" kern="1200">
          <a:solidFill>
            <a:schemeClr val="tx1"/>
          </a:solidFill>
          <a:latin typeface="+mn-lt"/>
          <a:ea typeface="+mn-ea"/>
          <a:cs typeface="+mn-cs"/>
        </a:defRPr>
      </a:lvl3pPr>
      <a:lvl4pPr marL="1028675" algn="l" defTabSz="685783" rtl="0" eaLnBrk="1" latinLnBrk="0" hangingPunct="1">
        <a:defRPr sz="1400" kern="1200">
          <a:solidFill>
            <a:schemeClr val="tx1"/>
          </a:solidFill>
          <a:latin typeface="+mn-lt"/>
          <a:ea typeface="+mn-ea"/>
          <a:cs typeface="+mn-cs"/>
        </a:defRPr>
      </a:lvl4pPr>
      <a:lvl5pPr marL="1371566" algn="l" defTabSz="685783" rtl="0" eaLnBrk="1" latinLnBrk="0" hangingPunct="1">
        <a:defRPr sz="1400" kern="1200">
          <a:solidFill>
            <a:schemeClr val="tx1"/>
          </a:solidFill>
          <a:latin typeface="+mn-lt"/>
          <a:ea typeface="+mn-ea"/>
          <a:cs typeface="+mn-cs"/>
        </a:defRPr>
      </a:lvl5pPr>
      <a:lvl6pPr marL="1714457" algn="l" defTabSz="685783" rtl="0" eaLnBrk="1" latinLnBrk="0" hangingPunct="1">
        <a:defRPr sz="1400" kern="1200">
          <a:solidFill>
            <a:schemeClr val="tx1"/>
          </a:solidFill>
          <a:latin typeface="+mn-lt"/>
          <a:ea typeface="+mn-ea"/>
          <a:cs typeface="+mn-cs"/>
        </a:defRPr>
      </a:lvl6pPr>
      <a:lvl7pPr marL="2057348" algn="l" defTabSz="685783" rtl="0" eaLnBrk="1" latinLnBrk="0" hangingPunct="1">
        <a:defRPr sz="1400" kern="1200">
          <a:solidFill>
            <a:schemeClr val="tx1"/>
          </a:solidFill>
          <a:latin typeface="+mn-lt"/>
          <a:ea typeface="+mn-ea"/>
          <a:cs typeface="+mn-cs"/>
        </a:defRPr>
      </a:lvl7pPr>
      <a:lvl8pPr marL="2400240" algn="l" defTabSz="685783" rtl="0" eaLnBrk="1" latinLnBrk="0" hangingPunct="1">
        <a:defRPr sz="1400" kern="1200">
          <a:solidFill>
            <a:schemeClr val="tx1"/>
          </a:solidFill>
          <a:latin typeface="+mn-lt"/>
          <a:ea typeface="+mn-ea"/>
          <a:cs typeface="+mn-cs"/>
        </a:defRPr>
      </a:lvl8pPr>
      <a:lvl9pPr marL="2743132" algn="l" defTabSz="68578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www.childsafehouse.org/info/faqs/why-do-children-not-tell/"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022685"/>
            <a:ext cx="6858000" cy="1609788"/>
          </a:xfrm>
        </p:spPr>
        <p:txBody>
          <a:bodyPr>
            <a:noAutofit/>
          </a:bodyPr>
          <a:lstStyle/>
          <a:p>
            <a:r>
              <a:rPr lang="el-GR" sz="3200" dirty="0" smtClean="0">
                <a:latin typeface="Segoe UI Light" pitchFamily="34" charset="0"/>
                <a:cs typeface="Segoe UI Light" pitchFamily="34" charset="0"/>
              </a:rPr>
              <a:t>Αντιμετώπιση της υπο-αναφοράς</a:t>
            </a:r>
            <a:br>
              <a:rPr lang="el-GR" sz="3200" dirty="0" smtClean="0">
                <a:latin typeface="Segoe UI Light" pitchFamily="34" charset="0"/>
                <a:cs typeface="Segoe UI Light" pitchFamily="34" charset="0"/>
              </a:rPr>
            </a:br>
            <a:r>
              <a:rPr lang="el-GR" sz="3200" dirty="0" smtClean="0">
                <a:latin typeface="Segoe UI Light" pitchFamily="34" charset="0"/>
                <a:cs typeface="Segoe UI Light" pitchFamily="34" charset="0"/>
              </a:rPr>
              <a:t>περιστατικών ΚαΠα-π</a:t>
            </a:r>
            <a:endParaRPr lang="el-GR" sz="3200" dirty="0">
              <a:latin typeface="Segoe UI Light" pitchFamily="34" charset="0"/>
              <a:cs typeface="Segoe UI Light" pitchFamily="34" charset="0"/>
            </a:endParaRPr>
          </a:p>
        </p:txBody>
      </p:sp>
      <p:sp>
        <p:nvSpPr>
          <p:cNvPr id="3" name="Subtitle 2"/>
          <p:cNvSpPr>
            <a:spLocks noGrp="1"/>
          </p:cNvSpPr>
          <p:nvPr>
            <p:ph type="subTitle" idx="1"/>
          </p:nvPr>
        </p:nvSpPr>
        <p:spPr>
          <a:xfrm>
            <a:off x="708950" y="2701528"/>
            <a:ext cx="7737676" cy="1702030"/>
          </a:xfrm>
        </p:spPr>
        <p:txBody>
          <a:bodyPr>
            <a:noAutofit/>
          </a:bodyPr>
          <a:lstStyle/>
          <a:p>
            <a:endParaRPr lang="en-US" sz="2400" dirty="0">
              <a:solidFill>
                <a:schemeClr val="bg1">
                  <a:lumMod val="50000"/>
                </a:schemeClr>
              </a:solidFill>
              <a:ea typeface="Segoe UI Black" panose="020B0A02040204020203" pitchFamily="34" charset="0"/>
            </a:endParaRPr>
          </a:p>
          <a:p>
            <a:r>
              <a:rPr lang="el-GR" sz="2400" dirty="0" smtClean="0">
                <a:solidFill>
                  <a:schemeClr val="bg1">
                    <a:lumMod val="50000"/>
                  </a:schemeClr>
                </a:solidFill>
                <a:ea typeface="Segoe UI Black" panose="020B0A02040204020203" pitchFamily="34" charset="0"/>
              </a:rPr>
              <a:t>αντίδραση σε αποκάλυψη ΚαΠα από παιδί, αναφορά περιστατικού και νομική υποχρέωση αναφοράς</a:t>
            </a:r>
            <a:endParaRPr lang="en-US" sz="2400" dirty="0">
              <a:solidFill>
                <a:schemeClr val="bg1">
                  <a:lumMod val="50000"/>
                </a:schemeClr>
              </a:solidFill>
              <a:ea typeface="Segoe UI Black" panose="020B0A02040204020203" pitchFamily="34" charset="0"/>
            </a:endParaRPr>
          </a:p>
        </p:txBody>
      </p:sp>
      <p:sp>
        <p:nvSpPr>
          <p:cNvPr id="4" name="Rectangle 3"/>
          <p:cNvSpPr/>
          <p:nvPr/>
        </p:nvSpPr>
        <p:spPr>
          <a:xfrm>
            <a:off x="-19814" y="4526740"/>
            <a:ext cx="9153056" cy="6065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5" name="Picture 2"/>
          <p:cNvPicPr>
            <a:picLocks noChangeAspect="1" noChangeArrowheads="1"/>
          </p:cNvPicPr>
          <p:nvPr/>
        </p:nvPicPr>
        <p:blipFill>
          <a:blip r:embed="rId3" cstate="print"/>
          <a:srcRect/>
          <a:stretch>
            <a:fillRect/>
          </a:stretch>
        </p:blipFill>
        <p:spPr bwMode="auto">
          <a:xfrm>
            <a:off x="6073410" y="4602720"/>
            <a:ext cx="2915940" cy="508405"/>
          </a:xfrm>
          <a:prstGeom prst="rect">
            <a:avLst/>
          </a:prstGeom>
          <a:noFill/>
          <a:ln w="9525">
            <a:noFill/>
            <a:miter lim="800000"/>
            <a:headEnd/>
            <a:tailEnd/>
          </a:ln>
        </p:spPr>
      </p:pic>
      <p:pic>
        <p:nvPicPr>
          <p:cNvPr id="6" name="Picture 5"/>
          <p:cNvPicPr>
            <a:picLocks noChangeAspect="1"/>
          </p:cNvPicPr>
          <p:nvPr/>
        </p:nvPicPr>
        <p:blipFill>
          <a:blip r:embed="rId4" cstate="print"/>
          <a:stretch>
            <a:fillRect/>
          </a:stretch>
        </p:blipFill>
        <p:spPr>
          <a:xfrm>
            <a:off x="96746" y="4709456"/>
            <a:ext cx="471335" cy="312397"/>
          </a:xfrm>
          <a:prstGeom prst="rect">
            <a:avLst/>
          </a:prstGeom>
        </p:spPr>
      </p:pic>
      <p:pic>
        <p:nvPicPr>
          <p:cNvPr id="7" name="Picture 6"/>
          <p:cNvPicPr/>
          <p:nvPr/>
        </p:nvPicPr>
        <p:blipFill>
          <a:blip r:embed="rId5" cstate="print">
            <a:clrChange>
              <a:clrFrom>
                <a:srgbClr val="FFFDFA"/>
              </a:clrFrom>
              <a:clrTo>
                <a:srgbClr val="FFFDFA">
                  <a:alpha val="0"/>
                </a:srgbClr>
              </a:clrTo>
            </a:clrChange>
            <a:lum bright="-12000" contrast="6000"/>
          </a:blip>
          <a:srcRect/>
          <a:stretch>
            <a:fillRect/>
          </a:stretch>
        </p:blipFill>
        <p:spPr bwMode="auto">
          <a:xfrm>
            <a:off x="131829" y="219534"/>
            <a:ext cx="455963" cy="356259"/>
          </a:xfrm>
          <a:prstGeom prst="rect">
            <a:avLst/>
          </a:prstGeom>
          <a:noFill/>
          <a:ln w="9525" algn="in">
            <a:noFill/>
            <a:miter lim="800000"/>
            <a:headEnd/>
            <a:tailEnd/>
          </a:ln>
          <a:effectLst/>
        </p:spPr>
      </p:pic>
      <p:sp>
        <p:nvSpPr>
          <p:cNvPr id="8" name="Text Box 2"/>
          <p:cNvSpPr txBox="1">
            <a:spLocks noChangeArrowheads="1"/>
          </p:cNvSpPr>
          <p:nvPr/>
        </p:nvSpPr>
        <p:spPr bwMode="auto">
          <a:xfrm>
            <a:off x="675042" y="219534"/>
            <a:ext cx="3648075" cy="371475"/>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800" b="0" i="0" u="none" strike="noStrike" cap="none" normalizeH="0" baseline="0" dirty="0" smtClean="0">
                <a:ln>
                  <a:noFill/>
                </a:ln>
                <a:solidFill>
                  <a:schemeClr val="tx1"/>
                </a:solidFill>
                <a:effectLst/>
                <a:latin typeface="Calibri" pitchFamily="34" charset="0"/>
                <a:cs typeface="Arial" pitchFamily="34" charset="0"/>
              </a:rPr>
              <a:t>Ινστιτούτο Υγείας του Παιδιού </a:t>
            </a:r>
            <a:endParaRPr kumimoji="0" lang="el-GR" sz="8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800" b="0" i="0" u="none" strike="noStrike" cap="none" normalizeH="0" baseline="0" dirty="0" smtClean="0">
                <a:ln>
                  <a:noFill/>
                </a:ln>
                <a:solidFill>
                  <a:schemeClr val="tx1"/>
                </a:solidFill>
                <a:effectLst/>
                <a:latin typeface="Calibri" pitchFamily="34" charset="0"/>
                <a:cs typeface="Arial" pitchFamily="34" charset="0"/>
              </a:rPr>
              <a:t>Διεύθυνση Ψυχικής Υγείας και Κοινωνικής Πρόνοιας</a:t>
            </a:r>
          </a:p>
          <a:p>
            <a:pPr marL="0" marR="0" lvl="0" indent="0" algn="just" defTabSz="914400" rtl="0" eaLnBrk="1" fontAlgn="base" latinLnBrk="0" hangingPunct="1">
              <a:lnSpc>
                <a:spcPct val="100000"/>
              </a:lnSpc>
              <a:spcBef>
                <a:spcPct val="0"/>
              </a:spcBef>
              <a:spcAft>
                <a:spcPts val="1000"/>
              </a:spcAft>
              <a:buClrTx/>
              <a:buSzTx/>
              <a:buFontTx/>
              <a:buNone/>
              <a:tabLst/>
            </a:pPr>
            <a:r>
              <a:rPr kumimoji="0" lang="el-GR" sz="800" b="0" i="0" u="none" strike="noStrike" cap="none" normalizeH="0" baseline="0" dirty="0" smtClean="0">
                <a:ln>
                  <a:noFill/>
                </a:ln>
                <a:solidFill>
                  <a:schemeClr val="tx1"/>
                </a:solidFill>
                <a:effectLst/>
                <a:latin typeface="Calibri" pitchFamily="34" charset="0"/>
                <a:cs typeface="Arial" pitchFamily="34" charset="0"/>
              </a:rPr>
              <a:t>Κέντρο για τη Μελέτη και την Πρόληψη της Κακοποίησης-Παραμέλησης των Παιδιών</a:t>
            </a:r>
            <a:endParaRPr kumimoji="0" lang="el-G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3"/>
          <p:cNvSpPr>
            <a:spLocks noChangeArrowheads="1"/>
          </p:cNvSpPr>
          <p:nvPr/>
        </p:nvSpPr>
        <p:spPr bwMode="auto">
          <a:xfrm>
            <a:off x="1233627" y="4587974"/>
            <a:ext cx="5324721" cy="523220"/>
          </a:xfrm>
          <a:prstGeom prst="rect">
            <a:avLst/>
          </a:prstGeom>
          <a:noFill/>
          <a:ln w="9525">
            <a:noFill/>
            <a:miter lim="800000"/>
            <a:headEnd/>
            <a:tailEnd/>
          </a:ln>
          <a:effectLst/>
        </p:spPr>
        <p:txBody>
          <a:bodyPr wrap="square" anchor="ctr">
            <a:spAutoFit/>
          </a:bodyPr>
          <a:lstStyle/>
          <a:p>
            <a:pPr algn="ctr">
              <a:tabLst>
                <a:tab pos="2636773" algn="ctr"/>
                <a:tab pos="5273543" algn="r"/>
              </a:tabLst>
            </a:pPr>
            <a:r>
              <a:rPr lang="en-US" sz="900" dirty="0" smtClean="0">
                <a:solidFill>
                  <a:srgbClr val="595959"/>
                </a:solidFill>
                <a:latin typeface="Agency FB" pitchFamily="34" charset="0"/>
                <a:cs typeface="Times New Roman" pitchFamily="18" charset="0"/>
              </a:rPr>
              <a:t>“Coordinated Response to Child Abuse &amp; Neglect via Minimum Data Set: </a:t>
            </a:r>
            <a:r>
              <a:rPr lang="en-US" sz="900" i="1" dirty="0" smtClean="0">
                <a:solidFill>
                  <a:srgbClr val="595959"/>
                </a:solidFill>
                <a:latin typeface="Agency FB" pitchFamily="34" charset="0"/>
                <a:cs typeface="Times New Roman" pitchFamily="18" charset="0"/>
              </a:rPr>
              <a:t>from planning to practice</a:t>
            </a:r>
            <a:r>
              <a:rPr lang="en-US" sz="900" dirty="0" smtClean="0">
                <a:solidFill>
                  <a:srgbClr val="595959"/>
                </a:solidFill>
                <a:latin typeface="Agency FB" pitchFamily="34" charset="0"/>
                <a:cs typeface="Times New Roman" pitchFamily="18" charset="0"/>
              </a:rPr>
              <a:t>” </a:t>
            </a:r>
            <a:endParaRPr lang="el-GR" sz="900" dirty="0" smtClean="0">
              <a:solidFill>
                <a:srgbClr val="595959"/>
              </a:solidFill>
              <a:latin typeface="Agency FB" pitchFamily="34" charset="0"/>
              <a:cs typeface="Times New Roman" pitchFamily="18" charset="0"/>
            </a:endParaRPr>
          </a:p>
          <a:p>
            <a:pPr algn="ctr">
              <a:tabLst>
                <a:tab pos="2636773" algn="ctr"/>
                <a:tab pos="5273543" algn="r"/>
              </a:tabLst>
            </a:pPr>
            <a:r>
              <a:rPr lang="en-US" sz="900" dirty="0" smtClean="0">
                <a:solidFill>
                  <a:srgbClr val="595959"/>
                </a:solidFill>
                <a:latin typeface="Agency FB" pitchFamily="34" charset="0"/>
                <a:cs typeface="Times New Roman" pitchFamily="18" charset="0"/>
              </a:rPr>
              <a:t>[GA</a:t>
            </a:r>
            <a:r>
              <a:rPr lang="en-US" sz="900" baseline="0" dirty="0" smtClean="0">
                <a:solidFill>
                  <a:srgbClr val="595959"/>
                </a:solidFill>
                <a:latin typeface="Agency FB" pitchFamily="34" charset="0"/>
                <a:cs typeface="Times New Roman" pitchFamily="18" charset="0"/>
              </a:rPr>
              <a:t> Nr</a:t>
            </a:r>
            <a:r>
              <a:rPr lang="en-US" sz="9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l-GR" sz="800" b="0" dirty="0" smtClean="0">
                <a:solidFill>
                  <a:schemeClr val="accent1"/>
                </a:solidFill>
                <a:latin typeface="Arial Narrow" panose="020B0606020202030204" pitchFamily="34" charset="0"/>
                <a:cs typeface="Times New Roman" pitchFamily="18" charset="0"/>
              </a:rPr>
              <a:t>Εκπαίδευση Χρηστών/-τριών Συστήματος</a:t>
            </a:r>
            <a:r>
              <a:rPr lang="el-GR" sz="900" b="1" dirty="0" smtClean="0">
                <a:solidFill>
                  <a:schemeClr val="accent1"/>
                </a:solidFill>
                <a:latin typeface="Agency FB" pitchFamily="34" charset="0"/>
                <a:cs typeface="Times New Roman" pitchFamily="18" charset="0"/>
              </a:rPr>
              <a:t> </a:t>
            </a:r>
            <a:r>
              <a:rPr lang="en-US" sz="800" b="1" dirty="0" smtClean="0">
                <a:solidFill>
                  <a:schemeClr val="accent1"/>
                </a:solidFill>
                <a:latin typeface="Agency FB" pitchFamily="34" charset="0"/>
                <a:cs typeface="Times New Roman" pitchFamily="18" charset="0"/>
              </a:rPr>
              <a:t>CAN-MDS </a:t>
            </a:r>
            <a:endParaRPr lang="en-US" sz="1200" b="1" dirty="0">
              <a:solidFill>
                <a:schemeClr val="accent1"/>
              </a:solidFill>
            </a:endParaRPr>
          </a:p>
        </p:txBody>
      </p:sp>
      <p:cxnSp>
        <p:nvCxnSpPr>
          <p:cNvPr id="10" name="Straight Connector 9"/>
          <p:cNvCxnSpPr/>
          <p:nvPr/>
        </p:nvCxnSpPr>
        <p:spPr>
          <a:xfrm>
            <a:off x="-22331" y="4572015"/>
            <a:ext cx="9155575"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950040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heel(1)">
                                      <p:cBhvr>
                                        <p:cTn id="10" dur="2000"/>
                                        <p:tgtEl>
                                          <p:spTgt spid="8"/>
                                        </p:tgtEl>
                                      </p:cBhvr>
                                    </p:animEffect>
                                  </p:childTnLst>
                                </p:cTn>
                              </p:par>
                              <p:par>
                                <p:cTn id="11" presetID="21" presetClass="entr" presetSubtype="1"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heel(1)">
                                      <p:cBhvr>
                                        <p:cTn id="13" dur="2000"/>
                                        <p:tgtEl>
                                          <p:spTgt spid="5"/>
                                        </p:tgtEl>
                                      </p:cBhvr>
                                    </p:animEffect>
                                  </p:childTnLst>
                                </p:cTn>
                              </p:par>
                              <p:par>
                                <p:cTn id="14" presetID="21" presetClass="entr" presetSubtype="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heel(1)">
                                      <p:cBhvr>
                                        <p:cTn id="16" dur="2000"/>
                                        <p:tgtEl>
                                          <p:spTgt spid="6"/>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heel(1)">
                                      <p:cBhvr>
                                        <p:cTn id="19" dur="2000"/>
                                        <p:tgtEl>
                                          <p:spTgt spid="9"/>
                                        </p:tgtEl>
                                      </p:cBhvr>
                                    </p:animEffect>
                                  </p:childTnLst>
                                </p:cTn>
                              </p:par>
                              <p:par>
                                <p:cTn id="20" presetID="21" presetClass="entr" presetSubtype="1"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heel(1)">
                                      <p:cBhvr>
                                        <p:cTn id="2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Γιατί τα παιδιά ΜΙΛΑΝΕ γι’ αυτό που τους συμβαίνει;</a:t>
            </a:r>
            <a:endParaRPr lang="en-US" dirty="0"/>
          </a:p>
        </p:txBody>
      </p:sp>
      <p:sp>
        <p:nvSpPr>
          <p:cNvPr id="5" name="Content Placeholder 4"/>
          <p:cNvSpPr>
            <a:spLocks noGrp="1"/>
          </p:cNvSpPr>
          <p:nvPr>
            <p:ph idx="1"/>
          </p:nvPr>
        </p:nvSpPr>
        <p:spPr>
          <a:xfrm>
            <a:off x="628650" y="1220935"/>
            <a:ext cx="7886700" cy="3392008"/>
          </a:xfrm>
        </p:spPr>
        <p:txBody>
          <a:bodyPr>
            <a:noAutofit/>
          </a:bodyPr>
          <a:lstStyle/>
          <a:p>
            <a:pPr>
              <a:lnSpc>
                <a:spcPct val="100000"/>
              </a:lnSpc>
              <a:spcBef>
                <a:spcPts val="600"/>
              </a:spcBef>
              <a:spcAft>
                <a:spcPts val="600"/>
              </a:spcAft>
              <a:buNone/>
              <a:defRPr/>
            </a:pPr>
            <a:endParaRPr lang="el-GR" sz="1400" b="1" dirty="0" smtClean="0"/>
          </a:p>
          <a:p>
            <a:pPr>
              <a:lnSpc>
                <a:spcPct val="100000"/>
              </a:lnSpc>
              <a:spcBef>
                <a:spcPts val="600"/>
              </a:spcBef>
              <a:spcAft>
                <a:spcPts val="600"/>
              </a:spcAft>
              <a:buNone/>
              <a:defRPr/>
            </a:pPr>
            <a:r>
              <a:rPr lang="el-GR" sz="1400" b="1" dirty="0" smtClean="0"/>
              <a:t>επειδή κάτι </a:t>
            </a:r>
            <a:r>
              <a:rPr lang="el-GR" sz="1400" b="1" dirty="0"/>
              <a:t>αλλάζει στο κοινωνικό </a:t>
            </a:r>
            <a:r>
              <a:rPr lang="el-GR" sz="1400" b="1" dirty="0" smtClean="0"/>
              <a:t>περιβάλλον του παιδιού και δέχεται μεγαλύτερη στήριξη</a:t>
            </a:r>
            <a:endParaRPr lang="en-US" sz="1400" b="1" dirty="0"/>
          </a:p>
          <a:p>
            <a:pPr lvl="0">
              <a:lnSpc>
                <a:spcPct val="100000"/>
              </a:lnSpc>
              <a:spcBef>
                <a:spcPts val="600"/>
              </a:spcBef>
              <a:spcAft>
                <a:spcPts val="600"/>
              </a:spcAft>
            </a:pPr>
            <a:r>
              <a:rPr lang="el-GR" sz="1600" dirty="0" smtClean="0"/>
              <a:t>βρίσκει κάποιο άτομο που </a:t>
            </a:r>
            <a:r>
              <a:rPr lang="el-GR" sz="1600" dirty="0"/>
              <a:t>θα </a:t>
            </a:r>
            <a:r>
              <a:rPr lang="el-GR" sz="1600" dirty="0" smtClean="0"/>
              <a:t>το ακούσει</a:t>
            </a:r>
            <a:r>
              <a:rPr lang="el-GR" sz="1600" dirty="0"/>
              <a:t>, θα </a:t>
            </a:r>
            <a:r>
              <a:rPr lang="el-GR" sz="1600" dirty="0" smtClean="0"/>
              <a:t>το πιστέψει </a:t>
            </a:r>
            <a:r>
              <a:rPr lang="el-GR" sz="1600" dirty="0"/>
              <a:t>και θα </a:t>
            </a:r>
            <a:r>
              <a:rPr lang="el-GR" sz="1600" dirty="0" smtClean="0"/>
              <a:t>ανταποκριθεί, χωρίς </a:t>
            </a:r>
            <a:r>
              <a:rPr lang="el-GR" sz="1600" dirty="0"/>
              <a:t>να </a:t>
            </a:r>
            <a:r>
              <a:rPr lang="el-GR" sz="1600" dirty="0" smtClean="0"/>
              <a:t>το επικρίνει</a:t>
            </a:r>
            <a:endParaRPr lang="en-US" sz="1600" dirty="0"/>
          </a:p>
          <a:p>
            <a:pPr marL="614357" lvl="1" indent="-271457">
              <a:lnSpc>
                <a:spcPct val="100000"/>
              </a:lnSpc>
              <a:spcBef>
                <a:spcPts val="600"/>
              </a:spcBef>
              <a:spcAft>
                <a:spcPts val="600"/>
              </a:spcAft>
              <a:buClr>
                <a:schemeClr val="accent1"/>
              </a:buClr>
            </a:pPr>
            <a:r>
              <a:rPr lang="el-GR" sz="1600" dirty="0" smtClean="0"/>
              <a:t>βρίσκει κάποιο άτομο εμπιστοσύνης που είναι ισχυρό για το οποίο πιστεύει ότι μπορεί </a:t>
            </a:r>
            <a:r>
              <a:rPr lang="el-GR" sz="1600" dirty="0"/>
              <a:t>να </a:t>
            </a:r>
            <a:r>
              <a:rPr lang="el-GR" sz="1600" dirty="0" smtClean="0"/>
              <a:t>αντιμετωπίσει τον/την δράστη/-</a:t>
            </a:r>
            <a:r>
              <a:rPr lang="el-GR" sz="1600" dirty="0" err="1" smtClean="0"/>
              <a:t>τρια</a:t>
            </a:r>
            <a:endParaRPr lang="en-US" sz="1600" dirty="0"/>
          </a:p>
          <a:p>
            <a:pPr lvl="0">
              <a:lnSpc>
                <a:spcPct val="100000"/>
              </a:lnSpc>
              <a:spcBef>
                <a:spcPts val="600"/>
              </a:spcBef>
              <a:spcAft>
                <a:spcPts val="600"/>
              </a:spcAft>
              <a:defRPr/>
            </a:pPr>
            <a:r>
              <a:rPr lang="el-GR" sz="1600" dirty="0" smtClean="0"/>
              <a:t>δέχεται θετική ανταπόκριση από ενήλικα άτομα τόσο σε τυπικό πλαίσιο (επαγγελματίες), όσο και σε ανεπίσημο (φιλικό/κοινωνικό περιβάλλον)</a:t>
            </a:r>
            <a:endParaRPr lang="en-US" sz="1600" dirty="0"/>
          </a:p>
          <a:p>
            <a:pPr lvl="1">
              <a:lnSpc>
                <a:spcPct val="100000"/>
              </a:lnSpc>
              <a:spcBef>
                <a:spcPts val="600"/>
              </a:spcBef>
              <a:spcAft>
                <a:spcPts val="600"/>
              </a:spcAft>
              <a:defRPr/>
            </a:pPr>
            <a:r>
              <a:rPr lang="el-GR" sz="1600" dirty="0" smtClean="0"/>
              <a:t>έχει την </a:t>
            </a:r>
            <a:r>
              <a:rPr lang="el-GR" sz="1600" dirty="0"/>
              <a:t>αίσθηση ότι </a:t>
            </a:r>
            <a:r>
              <a:rPr lang="el-GR" sz="1600" dirty="0" smtClean="0"/>
              <a:t>ήδη κάποιο ενήλικο άτομο γνωρίζει και έτσι δεν θα πανικοβληθεί όταν θα του πει τι συμβαίνει</a:t>
            </a:r>
            <a:endParaRPr lang="en-US" sz="1600" dirty="0"/>
          </a:p>
          <a:p>
            <a:pPr marL="0" indent="0">
              <a:lnSpc>
                <a:spcPct val="100000"/>
              </a:lnSpc>
              <a:spcBef>
                <a:spcPts val="0"/>
              </a:spcBef>
              <a:buNone/>
            </a:pPr>
            <a:endParaRPr lang="en-US" sz="2400" dirty="0"/>
          </a:p>
        </p:txBody>
      </p:sp>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Γιατί τα παιδιά ΜΙΛΑΝΕ γι’ αυτό που τους συμβαίνει;</a:t>
            </a:r>
            <a:endParaRPr lang="en-US" dirty="0"/>
          </a:p>
        </p:txBody>
      </p:sp>
      <p:sp>
        <p:nvSpPr>
          <p:cNvPr id="5" name="Content Placeholder 4"/>
          <p:cNvSpPr>
            <a:spLocks noGrp="1"/>
          </p:cNvSpPr>
          <p:nvPr>
            <p:ph idx="1"/>
          </p:nvPr>
        </p:nvSpPr>
        <p:spPr>
          <a:xfrm>
            <a:off x="628650" y="1220935"/>
            <a:ext cx="7886700" cy="3392008"/>
          </a:xfrm>
        </p:spPr>
        <p:txBody>
          <a:bodyPr>
            <a:noAutofit/>
          </a:bodyPr>
          <a:lstStyle/>
          <a:p>
            <a:pPr>
              <a:lnSpc>
                <a:spcPct val="100000"/>
              </a:lnSpc>
              <a:spcBef>
                <a:spcPts val="600"/>
              </a:spcBef>
              <a:spcAft>
                <a:spcPts val="600"/>
              </a:spcAft>
              <a:buNone/>
              <a:defRPr/>
            </a:pPr>
            <a:endParaRPr lang="el-GR" sz="1400" b="1" dirty="0" smtClean="0"/>
          </a:p>
          <a:p>
            <a:pPr>
              <a:lnSpc>
                <a:spcPct val="100000"/>
              </a:lnSpc>
              <a:spcBef>
                <a:spcPts val="600"/>
              </a:spcBef>
              <a:spcAft>
                <a:spcPts val="600"/>
              </a:spcAft>
              <a:buNone/>
              <a:defRPr/>
            </a:pPr>
            <a:r>
              <a:rPr lang="el-GR" sz="1600" b="1" dirty="0" smtClean="0"/>
              <a:t>επειδή </a:t>
            </a:r>
            <a:r>
              <a:rPr lang="el-GR" sz="1600" b="1" dirty="0"/>
              <a:t>αισθάνεται ότι έχει τον έλεγχο του πότε, σε ποιον/-α και πώς θα μιλήσει </a:t>
            </a:r>
            <a:endParaRPr lang="el-GR" sz="1600" b="1" dirty="0" smtClean="0"/>
          </a:p>
          <a:p>
            <a:pPr lvl="0">
              <a:lnSpc>
                <a:spcPct val="100000"/>
              </a:lnSpc>
              <a:spcBef>
                <a:spcPts val="600"/>
              </a:spcBef>
              <a:spcAft>
                <a:spcPts val="600"/>
              </a:spcAft>
            </a:pPr>
            <a:r>
              <a:rPr lang="el-GR" sz="1600" dirty="0" smtClean="0"/>
              <a:t>σε ό,τι αφορά</a:t>
            </a:r>
            <a:endParaRPr lang="en-US" sz="1600" dirty="0"/>
          </a:p>
          <a:p>
            <a:pPr lvl="1">
              <a:lnSpc>
                <a:spcPct val="100000"/>
              </a:lnSpc>
              <a:spcBef>
                <a:spcPts val="600"/>
              </a:spcBef>
              <a:spcAft>
                <a:spcPts val="600"/>
              </a:spcAft>
            </a:pPr>
            <a:r>
              <a:rPr lang="el-GR" sz="1600" dirty="0" smtClean="0"/>
              <a:t>την </a:t>
            </a:r>
            <a:r>
              <a:rPr lang="el-GR" sz="1600" dirty="0"/>
              <a:t>ανωνυμία </a:t>
            </a:r>
            <a:r>
              <a:rPr lang="el-GR" sz="1600" dirty="0" smtClean="0"/>
              <a:t>του (δεν θα αποκαλυφθεί η ταυτότητά του, εκτός αν το θελήσει)</a:t>
            </a:r>
            <a:endParaRPr lang="en-US" sz="1600" dirty="0"/>
          </a:p>
          <a:p>
            <a:pPr lvl="1">
              <a:lnSpc>
                <a:spcPct val="100000"/>
              </a:lnSpc>
              <a:spcBef>
                <a:spcPts val="600"/>
              </a:spcBef>
              <a:spcAft>
                <a:spcPts val="600"/>
              </a:spcAft>
            </a:pPr>
            <a:r>
              <a:rPr lang="el-GR" sz="1600" dirty="0" smtClean="0"/>
              <a:t>θέματα εμπιστευτικότητας (το ίδιο θα επιλέξει ποιος θα μάθει τι συμβαίνει)</a:t>
            </a:r>
            <a:endParaRPr lang="en-US" sz="1600" dirty="0"/>
          </a:p>
          <a:p>
            <a:pPr>
              <a:lnSpc>
                <a:spcPct val="100000"/>
              </a:lnSpc>
              <a:spcBef>
                <a:spcPts val="600"/>
              </a:spcBef>
              <a:spcAft>
                <a:spcPts val="600"/>
              </a:spcAft>
            </a:pPr>
            <a:r>
              <a:rPr lang="el-GR" sz="1600" dirty="0" smtClean="0"/>
              <a:t>επιθυμεί να τιμωρηθεί ο/η δράστης/-</a:t>
            </a:r>
            <a:r>
              <a:rPr lang="el-GR" sz="1600" dirty="0" err="1" smtClean="0"/>
              <a:t>τρια</a:t>
            </a:r>
            <a:r>
              <a:rPr lang="el-GR" sz="1600" dirty="0" smtClean="0"/>
              <a:t> για αυτό που έκανε ή κάνει</a:t>
            </a:r>
          </a:p>
          <a:p>
            <a:pPr>
              <a:lnSpc>
                <a:spcPct val="100000"/>
              </a:lnSpc>
              <a:spcBef>
                <a:spcPts val="600"/>
              </a:spcBef>
              <a:spcAft>
                <a:spcPts val="600"/>
              </a:spcAft>
            </a:pPr>
            <a:r>
              <a:rPr lang="el-GR" sz="1600" dirty="0" smtClean="0"/>
              <a:t>και, επειδή κάποιος</a:t>
            </a:r>
            <a:r>
              <a:rPr lang="el-GR" sz="1600" dirty="0"/>
              <a:t>/-α το ρωτάει άμεσα αν έχει βιώσει ή βιώνει ΚαΠα</a:t>
            </a:r>
          </a:p>
          <a:p>
            <a:pPr marL="0" indent="0">
              <a:lnSpc>
                <a:spcPct val="100000"/>
              </a:lnSpc>
              <a:spcBef>
                <a:spcPts val="600"/>
              </a:spcBef>
              <a:spcAft>
                <a:spcPts val="600"/>
              </a:spcAft>
              <a:buNone/>
            </a:pPr>
            <a:endParaRPr lang="en-US" sz="1600" dirty="0"/>
          </a:p>
        </p:txBody>
      </p:sp>
    </p:spTree>
    <p:extLst>
      <p:ext uri="{BB962C8B-B14F-4D97-AF65-F5344CB8AC3E}">
        <p14:creationId xmlns="" xmlns:p14="http://schemas.microsoft.com/office/powerpoint/2010/main" val="2782500383"/>
      </p:ext>
    </p:extLst>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Αντιμετωπίζοντας το παιδί</a:t>
            </a:r>
            <a:endParaRPr lang="el-GR" dirty="0"/>
          </a:p>
        </p:txBody>
      </p:sp>
      <p:sp>
        <p:nvSpPr>
          <p:cNvPr id="3" name="Content Placeholder 2"/>
          <p:cNvSpPr>
            <a:spLocks noGrp="1"/>
          </p:cNvSpPr>
          <p:nvPr>
            <p:ph idx="1"/>
          </p:nvPr>
        </p:nvSpPr>
        <p:spPr>
          <a:xfrm>
            <a:off x="628650" y="1172587"/>
            <a:ext cx="7886700" cy="2803668"/>
          </a:xfrm>
        </p:spPr>
        <p:txBody>
          <a:bodyPr>
            <a:noAutofit/>
          </a:bodyPr>
          <a:lstStyle/>
          <a:p>
            <a:endParaRPr lang="en-US" sz="1700" b="1" dirty="0">
              <a:solidFill>
                <a:schemeClr val="accent1"/>
              </a:solidFill>
            </a:endParaRPr>
          </a:p>
          <a:p>
            <a:pPr marL="0" indent="0" algn="ctr">
              <a:buNone/>
            </a:pPr>
            <a:endParaRPr lang="el-GR" sz="1600" b="1" dirty="0" smtClean="0">
              <a:solidFill>
                <a:schemeClr val="accent1"/>
              </a:solidFill>
            </a:endParaRPr>
          </a:p>
          <a:p>
            <a:pPr marL="0" indent="0" algn="ctr">
              <a:buNone/>
            </a:pPr>
            <a:r>
              <a:rPr lang="el-GR" sz="1600" b="1" dirty="0" smtClean="0">
                <a:solidFill>
                  <a:schemeClr val="accent1"/>
                </a:solidFill>
              </a:rPr>
              <a:t>Πώς πρέπει να αντιδράσω όταν ένα </a:t>
            </a:r>
            <a:r>
              <a:rPr lang="el-GR" sz="1600" b="1" dirty="0">
                <a:solidFill>
                  <a:schemeClr val="accent1"/>
                </a:solidFill>
              </a:rPr>
              <a:t>παιδί </a:t>
            </a:r>
            <a:r>
              <a:rPr lang="el-GR" sz="1600" b="1" dirty="0" smtClean="0">
                <a:solidFill>
                  <a:schemeClr val="accent1"/>
                </a:solidFill>
              </a:rPr>
              <a:t>αναφέρει κακοποίηση ή παραμέληση;</a:t>
            </a:r>
            <a:endParaRPr lang="el-GR" sz="1600" b="1" dirty="0">
              <a:solidFill>
                <a:schemeClr val="accent1"/>
              </a:solidFill>
            </a:endParaRPr>
          </a:p>
          <a:p>
            <a:pPr algn="just"/>
            <a:r>
              <a:rPr lang="el-GR" sz="1700" dirty="0" smtClean="0"/>
              <a:t>Όταν είναι απαραίτητο να μιλήσετε με ένα παιδί που μόλις σας έχει αποκαλύψει ότι κακοποιείται, είναι σημαντικό να διαχειριστείτε όλη την κατάσταση με ευαισθησία</a:t>
            </a:r>
            <a:endParaRPr lang="en-US" sz="1700" dirty="0"/>
          </a:p>
          <a:p>
            <a:pPr lvl="1"/>
            <a:r>
              <a:rPr lang="el-GR" sz="1700" i="1" dirty="0" smtClean="0"/>
              <a:t>η αντίδρασή σας είναι </a:t>
            </a:r>
            <a:r>
              <a:rPr lang="el-GR" sz="1700" i="1" dirty="0"/>
              <a:t>κρίσιμη </a:t>
            </a:r>
            <a:r>
              <a:rPr lang="el-GR" sz="1700" i="1" dirty="0" smtClean="0"/>
              <a:t>καθώς μπορεί να ηρεμήσει ή να αναστατώσει το παιδί</a:t>
            </a:r>
            <a:endParaRPr lang="en-US" sz="1500" i="1" dirty="0"/>
          </a:p>
        </p:txBody>
      </p:sp>
      <p:sp>
        <p:nvSpPr>
          <p:cNvPr id="5" name="Content Placeholder 2"/>
          <p:cNvSpPr txBox="1">
            <a:spLocks/>
          </p:cNvSpPr>
          <p:nvPr/>
        </p:nvSpPr>
        <p:spPr>
          <a:xfrm>
            <a:off x="584689" y="3312187"/>
            <a:ext cx="7886700" cy="1268603"/>
          </a:xfrm>
          <a:prstGeom prst="rect">
            <a:avLst/>
          </a:prstGeom>
        </p:spPr>
        <p:txBody>
          <a:bodyPr vert="horz" lIns="68580" tIns="34290" rIns="68580" bIns="34290" rtlCol="0">
            <a:noAutofit/>
          </a:bodyPr>
          <a:lstStyle/>
          <a:p>
            <a:pPr marL="271457" indent="-271457" defTabSz="685783">
              <a:lnSpc>
                <a:spcPct val="90000"/>
              </a:lnSpc>
              <a:spcBef>
                <a:spcPts val="750"/>
              </a:spcBef>
              <a:buClr>
                <a:schemeClr val="accent1"/>
              </a:buClr>
              <a:buFont typeface="Wingdings 3" panose="05040102010807070707" pitchFamily="18" charset="2"/>
              <a:buChar char="´"/>
              <a:defRPr/>
            </a:pPr>
            <a:endParaRPr lang="el-GR" sz="17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360746227"/>
      </p:ext>
    </p:extLst>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8515350" cy="723900"/>
          </a:xfrm>
        </p:spPr>
        <p:txBody>
          <a:bodyPr>
            <a:normAutofit/>
          </a:bodyPr>
          <a:lstStyle/>
          <a:p>
            <a:r>
              <a:rPr lang="el-GR" sz="2800" dirty="0" smtClean="0">
                <a:latin typeface="Segoe UI Light" panose="020B0502040204020203" pitchFamily="34" charset="0"/>
                <a:cs typeface="Segoe UI Light" panose="020B0502040204020203" pitchFamily="34" charset="0"/>
              </a:rPr>
              <a:t>την ώρα που το παιδί αποκαλύπτει την κακοποίηση</a:t>
            </a:r>
            <a:endParaRPr lang="el-GR" sz="2800" dirty="0">
              <a:latin typeface="Segoe UI Light" pitchFamily="34" charset="0"/>
              <a:cs typeface="Segoe UI Light" pitchFamily="34" charset="0"/>
            </a:endParaRPr>
          </a:p>
        </p:txBody>
      </p:sp>
      <p:sp>
        <p:nvSpPr>
          <p:cNvPr id="6" name="Content Placeholder 5"/>
          <p:cNvSpPr>
            <a:spLocks noGrp="1"/>
          </p:cNvSpPr>
          <p:nvPr>
            <p:ph idx="1"/>
          </p:nvPr>
        </p:nvSpPr>
        <p:spPr>
          <a:xfrm>
            <a:off x="573190" y="1321986"/>
            <a:ext cx="8235995" cy="3263504"/>
          </a:xfrm>
        </p:spPr>
        <p:txBody>
          <a:bodyPr>
            <a:noAutofit/>
          </a:bodyPr>
          <a:lstStyle/>
          <a:p>
            <a:r>
              <a:rPr lang="el-GR" sz="1600" dirty="0" smtClean="0"/>
              <a:t>να βρείτε ένα κατάλληλο μέρος για να μιλήσετε, χωρίς παρουσία άλλων και χωρίς διακοπές</a:t>
            </a:r>
            <a:endParaRPr lang="en-US" sz="1600" dirty="0"/>
          </a:p>
          <a:p>
            <a:pPr lvl="1"/>
            <a:r>
              <a:rPr lang="el-GR" sz="1600" dirty="0" smtClean="0"/>
              <a:t>το παιδί να καθίσει άνετα και εσείς καθίστε κάπου κοντά του, όχι πίσω από κάποιο γραφείο Καθησυχάσετε </a:t>
            </a:r>
            <a:r>
              <a:rPr lang="el-GR" sz="1600" dirty="0"/>
              <a:t>το παιδί, πείτε του ότι δεν κινδυνεύει</a:t>
            </a:r>
            <a:endParaRPr lang="en-US" sz="1600" dirty="0"/>
          </a:p>
          <a:p>
            <a:r>
              <a:rPr lang="el-GR" sz="1600" dirty="0" smtClean="0"/>
              <a:t>να ακούσετε </a:t>
            </a:r>
            <a:r>
              <a:rPr lang="el-GR" sz="1600" dirty="0"/>
              <a:t>πολύ προσεκτικά</a:t>
            </a:r>
            <a:endParaRPr lang="en-US" sz="1600" dirty="0"/>
          </a:p>
          <a:p>
            <a:r>
              <a:rPr lang="el-GR" sz="1600" dirty="0" smtClean="0"/>
              <a:t>να κρατήσετε </a:t>
            </a:r>
            <a:r>
              <a:rPr lang="el-GR" sz="1600" dirty="0"/>
              <a:t>ήρεμη στάση και </a:t>
            </a:r>
            <a:r>
              <a:rPr lang="el-GR" sz="1600" dirty="0" smtClean="0"/>
              <a:t>να ελέγχετε </a:t>
            </a:r>
            <a:r>
              <a:rPr lang="el-GR" sz="1600" dirty="0"/>
              <a:t>τα συναισθήματά σας</a:t>
            </a:r>
          </a:p>
          <a:p>
            <a:r>
              <a:rPr lang="el-GR" sz="1600" dirty="0"/>
              <a:t>ν</a:t>
            </a:r>
            <a:r>
              <a:rPr lang="el-GR" sz="1600" dirty="0" smtClean="0"/>
              <a:t>α βεβαιώσετε το παιδί ότι είναι </a:t>
            </a:r>
            <a:r>
              <a:rPr lang="el-GR" sz="1600" dirty="0"/>
              <a:t>σωστό να μιλήσει </a:t>
            </a:r>
            <a:r>
              <a:rPr lang="el-GR" sz="1600" dirty="0" smtClean="0"/>
              <a:t>και </a:t>
            </a:r>
            <a:r>
              <a:rPr lang="el-GR" sz="1600" dirty="0"/>
              <a:t>ότι δεν </a:t>
            </a:r>
            <a:r>
              <a:rPr lang="el-GR" sz="1600" dirty="0" smtClean="0"/>
              <a:t>θα μπλέξει για αυτό</a:t>
            </a:r>
            <a:endParaRPr lang="el-GR" sz="1600" dirty="0"/>
          </a:p>
          <a:p>
            <a:r>
              <a:rPr lang="el-GR" sz="1600" dirty="0" smtClean="0"/>
              <a:t>να του δείξετε ρητά ότι το καταλαβαίνετε: </a:t>
            </a:r>
            <a:r>
              <a:rPr lang="el-GR" sz="1600" i="1" dirty="0"/>
              <a:t>"Λυπάμαι </a:t>
            </a:r>
            <a:r>
              <a:rPr lang="el-GR" sz="1600" i="1" dirty="0" smtClean="0"/>
              <a:t>γι’ αυτό που </a:t>
            </a:r>
            <a:r>
              <a:rPr lang="el-GR" sz="1600" i="1" dirty="0"/>
              <a:t>σου </a:t>
            </a:r>
            <a:r>
              <a:rPr lang="el-GR" sz="1600" i="1" dirty="0" smtClean="0"/>
              <a:t>συνέβη"</a:t>
            </a:r>
            <a:endParaRPr lang="el-GR" sz="1600" i="1" dirty="0"/>
          </a:p>
          <a:p>
            <a:r>
              <a:rPr lang="el-GR" sz="1600" dirty="0" smtClean="0"/>
              <a:t>να χρησιμοποιείτε ανοιχτές </a:t>
            </a:r>
            <a:r>
              <a:rPr lang="el-GR" sz="1600" dirty="0"/>
              <a:t>ερωτήσεις όπως</a:t>
            </a:r>
            <a:r>
              <a:rPr lang="el-GR" sz="1600" dirty="0" smtClean="0"/>
              <a:t>: </a:t>
            </a:r>
            <a:r>
              <a:rPr lang="el-GR" sz="1600" i="1" dirty="0" smtClean="0"/>
              <a:t>"</a:t>
            </a:r>
            <a:r>
              <a:rPr lang="el-GR" sz="1600" i="1" dirty="0"/>
              <a:t>Μπορείς να μου πεις τι έγινε?</a:t>
            </a:r>
            <a:r>
              <a:rPr lang="el-GR" sz="1600" dirty="0"/>
              <a:t>" </a:t>
            </a:r>
            <a:endParaRPr lang="el-GR" sz="1600" dirty="0" smtClean="0"/>
          </a:p>
          <a:p>
            <a:r>
              <a:rPr lang="el-GR" sz="1600" dirty="0" smtClean="0"/>
              <a:t>να αναγνωρίστε το θάρρος που </a:t>
            </a:r>
            <a:r>
              <a:rPr lang="el-GR" sz="1600" dirty="0"/>
              <a:t>έδειξε να μιλήσει για κάτι που του είναι πολύ δύσκολο</a:t>
            </a:r>
            <a:endParaRPr lang="el-GR" sz="1600" i="1" dirty="0"/>
          </a:p>
          <a:p>
            <a:pPr marL="0" indent="0">
              <a:buNone/>
            </a:pPr>
            <a:r>
              <a:rPr lang="el-GR" sz="1600" dirty="0" smtClean="0"/>
              <a:t>έχετε υπόψη σας ότι </a:t>
            </a:r>
            <a:r>
              <a:rPr lang="el-GR" sz="1600" dirty="0"/>
              <a:t>το παιδί θα αποκαλύψει μόνο </a:t>
            </a:r>
            <a:r>
              <a:rPr lang="el-GR" sz="1600" dirty="0" smtClean="0"/>
              <a:t>μέχρι εκεί που το ίδιο νιώθει άνετα</a:t>
            </a:r>
            <a:endParaRPr lang="en-US" sz="1600" i="1" dirty="0"/>
          </a:p>
        </p:txBody>
      </p:sp>
      <p:sp>
        <p:nvSpPr>
          <p:cNvPr id="5" name="Rectangle 4"/>
          <p:cNvSpPr/>
          <p:nvPr/>
        </p:nvSpPr>
        <p:spPr>
          <a:xfrm>
            <a:off x="609599" y="470945"/>
            <a:ext cx="3619501" cy="761747"/>
          </a:xfrm>
          <a:prstGeom prst="rect">
            <a:avLst/>
          </a:prstGeom>
        </p:spPr>
        <p:txBody>
          <a:bodyPr wrap="square" lIns="68580" tIns="34290" rIns="68580" bIns="34290">
            <a:spAutoFit/>
          </a:bodyPr>
          <a:lstStyle/>
          <a:p>
            <a:r>
              <a:rPr lang="el-GR" sz="4500" b="1" dirty="0" smtClean="0">
                <a:solidFill>
                  <a:schemeClr val="accent1"/>
                </a:solidFill>
                <a:latin typeface="Tekton Pro" pitchFamily="34" charset="0"/>
              </a:rPr>
              <a:t>φροντίστε</a:t>
            </a:r>
            <a:endParaRPr lang="en-US" sz="4500" b="1" dirty="0">
              <a:solidFill>
                <a:schemeClr val="accent1"/>
              </a:solidFill>
              <a:latin typeface="Tekton Pro" pitchFamily="34" charset="0"/>
            </a:endParaRPr>
          </a:p>
        </p:txBody>
      </p:sp>
    </p:spTree>
    <p:extLst>
      <p:ext uri="{BB962C8B-B14F-4D97-AF65-F5344CB8AC3E}">
        <p14:creationId xmlns="" xmlns:p14="http://schemas.microsoft.com/office/powerpoint/2010/main" val="360746227"/>
      </p:ext>
    </p:extLst>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609599" y="1346700"/>
            <a:ext cx="7918940" cy="3420197"/>
          </a:xfrm>
        </p:spPr>
        <p:txBody>
          <a:bodyPr>
            <a:noAutofit/>
          </a:bodyPr>
          <a:lstStyle/>
          <a:p>
            <a:pPr lvl="0">
              <a:lnSpc>
                <a:spcPct val="100000"/>
              </a:lnSpc>
              <a:spcBef>
                <a:spcPts val="600"/>
              </a:spcBef>
              <a:spcAft>
                <a:spcPts val="600"/>
              </a:spcAft>
              <a:defRPr/>
            </a:pPr>
            <a:r>
              <a:rPr lang="el-GR" sz="1600" dirty="0" smtClean="0"/>
              <a:t>να δώσετε </a:t>
            </a:r>
            <a:r>
              <a:rPr lang="el-GR" sz="1600" dirty="0"/>
              <a:t>στο παιδί το χρόνο που </a:t>
            </a:r>
            <a:r>
              <a:rPr lang="el-GR" sz="1600" dirty="0" smtClean="0"/>
              <a:t>του χρειάζεται</a:t>
            </a:r>
            <a:endParaRPr lang="en-US" sz="1600" dirty="0"/>
          </a:p>
          <a:p>
            <a:pPr lvl="0">
              <a:lnSpc>
                <a:spcPct val="100000"/>
              </a:lnSpc>
              <a:spcBef>
                <a:spcPts val="600"/>
              </a:spcBef>
              <a:spcAft>
                <a:spcPts val="600"/>
              </a:spcAft>
              <a:defRPr/>
            </a:pPr>
            <a:r>
              <a:rPr lang="el-GR" sz="1600" dirty="0" smtClean="0"/>
              <a:t>να το αφήσετε να </a:t>
            </a:r>
            <a:r>
              <a:rPr lang="el-GR" sz="1600" dirty="0"/>
              <a:t>πει αυτό που θέλει με δικά του </a:t>
            </a:r>
            <a:r>
              <a:rPr lang="el-GR" sz="1600" dirty="0" smtClean="0"/>
              <a:t>λόγια και να χρησιμοποιείτε και εσείς το δικό του λεξιλόγιο</a:t>
            </a:r>
            <a:endParaRPr lang="en-US" sz="1600" dirty="0"/>
          </a:p>
          <a:p>
            <a:pPr lvl="0">
              <a:lnSpc>
                <a:spcPct val="100000"/>
              </a:lnSpc>
              <a:spcBef>
                <a:spcPts val="600"/>
              </a:spcBef>
              <a:spcAft>
                <a:spcPts val="600"/>
              </a:spcAft>
              <a:defRPr/>
            </a:pPr>
            <a:r>
              <a:rPr lang="el-GR" sz="1600" dirty="0" smtClean="0"/>
              <a:t>να ενημερώσετε στο τέλος της κουβέντας το </a:t>
            </a:r>
            <a:r>
              <a:rPr lang="el-GR" sz="1600" dirty="0"/>
              <a:t>παιδί </a:t>
            </a:r>
            <a:r>
              <a:rPr lang="el-GR" sz="1600" dirty="0" smtClean="0"/>
              <a:t>για το τι σκοπεύετε να κάνετε στη συνέχεια</a:t>
            </a:r>
            <a:endParaRPr lang="en-US" sz="1600" dirty="0"/>
          </a:p>
          <a:p>
            <a:pPr lvl="1">
              <a:lnSpc>
                <a:spcPct val="100000"/>
              </a:lnSpc>
              <a:spcBef>
                <a:spcPts val="600"/>
              </a:spcBef>
              <a:spcAft>
                <a:spcPts val="600"/>
              </a:spcAft>
              <a:defRPr/>
            </a:pPr>
            <a:r>
              <a:rPr lang="el-GR" sz="1600" dirty="0" smtClean="0"/>
              <a:t>για παράδειγμα: </a:t>
            </a:r>
            <a:r>
              <a:rPr lang="en-US" sz="1600" i="1" dirty="0" smtClean="0"/>
              <a:t>“</a:t>
            </a:r>
            <a:r>
              <a:rPr lang="el-GR" sz="1600" i="1" dirty="0" smtClean="0"/>
              <a:t>Πρέπει να το πούμε </a:t>
            </a:r>
            <a:r>
              <a:rPr lang="en-US" sz="1600" i="1" dirty="0" smtClean="0"/>
              <a:t>(</a:t>
            </a:r>
            <a:r>
              <a:rPr lang="el-GR" sz="1600" i="1" dirty="0" smtClean="0"/>
              <a:t>ακριβές όνομα</a:t>
            </a:r>
            <a:r>
              <a:rPr lang="en-US" sz="1600" i="1" dirty="0" smtClean="0"/>
              <a:t>). </a:t>
            </a:r>
            <a:r>
              <a:rPr lang="el-GR" sz="1600" i="1" dirty="0" smtClean="0"/>
              <a:t>Αυτοί ξέρουν πώς </a:t>
            </a:r>
            <a:r>
              <a:rPr lang="el-GR" sz="1600" i="1" dirty="0"/>
              <a:t>να </a:t>
            </a:r>
            <a:r>
              <a:rPr lang="el-GR" sz="1600" i="1" dirty="0" smtClean="0"/>
              <a:t>βοηθούν τα </a:t>
            </a:r>
            <a:r>
              <a:rPr lang="el-GR" sz="1600" i="1" dirty="0"/>
              <a:t>παιδιά και τις οικογένειες τους</a:t>
            </a:r>
            <a:r>
              <a:rPr lang="en-US" sz="1600" i="1" dirty="0"/>
              <a:t>.”</a:t>
            </a:r>
            <a:r>
              <a:rPr lang="en-US" sz="1600" dirty="0"/>
              <a:t> </a:t>
            </a:r>
          </a:p>
          <a:p>
            <a:pPr lvl="0">
              <a:lnSpc>
                <a:spcPct val="100000"/>
              </a:lnSpc>
              <a:spcBef>
                <a:spcPts val="600"/>
              </a:spcBef>
              <a:spcAft>
                <a:spcPts val="600"/>
              </a:spcAft>
            </a:pPr>
            <a:r>
              <a:rPr lang="el-GR" sz="1600" dirty="0" smtClean="0"/>
              <a:t>να κρατήστε γραπτές σημειώσεις για όσα σας είπε το παιδί</a:t>
            </a:r>
            <a:endParaRPr lang="en-US" sz="1600" dirty="0"/>
          </a:p>
          <a:p>
            <a:pPr lvl="1">
              <a:lnSpc>
                <a:spcPct val="100000"/>
              </a:lnSpc>
              <a:spcBef>
                <a:spcPts val="600"/>
              </a:spcBef>
              <a:spcAft>
                <a:spcPts val="600"/>
              </a:spcAft>
              <a:defRPr/>
            </a:pPr>
            <a:r>
              <a:rPr lang="el-GR" sz="1600" dirty="0" smtClean="0"/>
              <a:t>κρατήστε μερικές σύντομες σημειώσεις τη στιγμή που σας μιλάει και φροντίστε αμέσως μετά τη συζήτηση να γράψετε όσες λεπτομέρειες μπορείτε</a:t>
            </a:r>
            <a:endParaRPr lang="en-US" sz="1600" dirty="0"/>
          </a:p>
        </p:txBody>
      </p:sp>
      <p:sp>
        <p:nvSpPr>
          <p:cNvPr id="7" name="Title 1"/>
          <p:cNvSpPr>
            <a:spLocks noGrp="1"/>
          </p:cNvSpPr>
          <p:nvPr>
            <p:ph type="title"/>
          </p:nvPr>
        </p:nvSpPr>
        <p:spPr>
          <a:xfrm>
            <a:off x="628650" y="0"/>
            <a:ext cx="8515350" cy="723900"/>
          </a:xfrm>
        </p:spPr>
        <p:txBody>
          <a:bodyPr>
            <a:normAutofit/>
          </a:bodyPr>
          <a:lstStyle/>
          <a:p>
            <a:r>
              <a:rPr lang="el-GR" sz="2800" dirty="0" smtClean="0">
                <a:latin typeface="Segoe UI Light" panose="020B0502040204020203" pitchFamily="34" charset="0"/>
                <a:cs typeface="Segoe UI Light" panose="020B0502040204020203" pitchFamily="34" charset="0"/>
              </a:rPr>
              <a:t>την ώρα που το παιδί αποκαλύπτει την κακοποίηση</a:t>
            </a:r>
            <a:endParaRPr lang="el-GR" sz="2800" dirty="0">
              <a:latin typeface="Segoe UI Light" pitchFamily="34" charset="0"/>
              <a:cs typeface="Segoe UI Light" pitchFamily="34" charset="0"/>
            </a:endParaRPr>
          </a:p>
        </p:txBody>
      </p:sp>
      <p:sp>
        <p:nvSpPr>
          <p:cNvPr id="9" name="Rectangle 8"/>
          <p:cNvSpPr/>
          <p:nvPr/>
        </p:nvSpPr>
        <p:spPr>
          <a:xfrm>
            <a:off x="609599" y="470945"/>
            <a:ext cx="3619501" cy="761747"/>
          </a:xfrm>
          <a:prstGeom prst="rect">
            <a:avLst/>
          </a:prstGeom>
        </p:spPr>
        <p:txBody>
          <a:bodyPr wrap="square" lIns="68580" tIns="34290" rIns="68580" bIns="34290">
            <a:spAutoFit/>
          </a:bodyPr>
          <a:lstStyle/>
          <a:p>
            <a:r>
              <a:rPr lang="el-GR" sz="4500" b="1" dirty="0" smtClean="0">
                <a:solidFill>
                  <a:schemeClr val="accent1"/>
                </a:solidFill>
                <a:latin typeface="Tekton Pro" pitchFamily="34" charset="0"/>
              </a:rPr>
              <a:t>φροντίστε</a:t>
            </a:r>
            <a:endParaRPr lang="en-US" sz="4500" b="1" dirty="0">
              <a:solidFill>
                <a:schemeClr val="accent1"/>
              </a:solidFill>
              <a:latin typeface="Tekton Pro" pitchFamily="34" charset="0"/>
            </a:endParaRPr>
          </a:p>
        </p:txBody>
      </p:sp>
    </p:spTree>
    <p:extLst>
      <p:ext uri="{BB962C8B-B14F-4D97-AF65-F5344CB8AC3E}">
        <p14:creationId xmlns="" xmlns:p14="http://schemas.microsoft.com/office/powerpoint/2010/main" val="360746227"/>
      </p:ext>
    </p:extLst>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23850" y="1270217"/>
            <a:ext cx="8820150" cy="3427377"/>
          </a:xfrm>
        </p:spPr>
        <p:txBody>
          <a:bodyPr>
            <a:noAutofit/>
          </a:bodyPr>
          <a:lstStyle/>
          <a:p>
            <a:pPr marL="270000" indent="-270000">
              <a:lnSpc>
                <a:spcPct val="120000"/>
              </a:lnSpc>
              <a:spcBef>
                <a:spcPts val="450"/>
              </a:spcBef>
            </a:pPr>
            <a:r>
              <a:rPr lang="el-GR" sz="1600" b="1" dirty="0" smtClean="0">
                <a:solidFill>
                  <a:schemeClr val="accent2"/>
                </a:solidFill>
              </a:rPr>
              <a:t>ΜΗΝ</a:t>
            </a:r>
            <a:r>
              <a:rPr lang="el-GR" sz="1600" dirty="0" smtClean="0">
                <a:solidFill>
                  <a:schemeClr val="accent2"/>
                </a:solidFill>
              </a:rPr>
              <a:t> </a:t>
            </a:r>
            <a:r>
              <a:rPr lang="el-GR" sz="1600" dirty="0" smtClean="0"/>
              <a:t>δείξετε ότι έχετε σοκαριστεί, ότι έχετε θυμώσει ή ότι έχετε αναστατωθεί με αυτά που σας λέει το παιδί. Παραμείνετε ψύχραιμος/-η και δείξτε τη διάθεση να ακούσετε όσα λέει. </a:t>
            </a:r>
            <a:endParaRPr lang="en-US" sz="1600" dirty="0"/>
          </a:p>
          <a:p>
            <a:pPr marL="270000" indent="-270000">
              <a:lnSpc>
                <a:spcPct val="120000"/>
              </a:lnSpc>
              <a:spcBef>
                <a:spcPts val="450"/>
              </a:spcBef>
            </a:pPr>
            <a:r>
              <a:rPr lang="el-GR" sz="1600" b="1" dirty="0" smtClean="0">
                <a:solidFill>
                  <a:schemeClr val="accent2"/>
                </a:solidFill>
              </a:rPr>
              <a:t>ΜΗΝ</a:t>
            </a:r>
            <a:r>
              <a:rPr lang="el-GR" sz="1600" dirty="0" smtClean="0">
                <a:solidFill>
                  <a:schemeClr val="accent2"/>
                </a:solidFill>
              </a:rPr>
              <a:t> </a:t>
            </a:r>
            <a:r>
              <a:rPr lang="el-GR" sz="1600" dirty="0" smtClean="0"/>
              <a:t>φοβηθείτε ότι θα πείτε το «λάθος» πράγμα</a:t>
            </a:r>
            <a:endParaRPr lang="en-US" sz="1600" dirty="0"/>
          </a:p>
          <a:p>
            <a:pPr marL="270000" indent="-270000">
              <a:lnSpc>
                <a:spcPct val="120000"/>
              </a:lnSpc>
              <a:spcBef>
                <a:spcPts val="450"/>
              </a:spcBef>
            </a:pPr>
            <a:r>
              <a:rPr lang="el-GR" sz="1600" b="1" dirty="0" smtClean="0">
                <a:solidFill>
                  <a:schemeClr val="accent2"/>
                </a:solidFill>
              </a:rPr>
              <a:t>ΜΗΝ</a:t>
            </a:r>
            <a:r>
              <a:rPr lang="el-GR" sz="1600" dirty="0" smtClean="0">
                <a:solidFill>
                  <a:schemeClr val="accent2"/>
                </a:solidFill>
              </a:rPr>
              <a:t> </a:t>
            </a:r>
            <a:r>
              <a:rPr lang="el-GR" sz="1600" dirty="0" smtClean="0"/>
              <a:t>κάνετε </a:t>
            </a:r>
            <a:r>
              <a:rPr lang="el-GR" sz="1600" dirty="0"/>
              <a:t>το παιδί να </a:t>
            </a:r>
            <a:r>
              <a:rPr lang="el-GR" sz="1600" dirty="0" smtClean="0"/>
              <a:t>αισθάνεται διαφορετικό ή ότι ξεχωρίζει λόγω αυτών που περιγράφει</a:t>
            </a:r>
            <a:endParaRPr lang="en-US" sz="1600" dirty="0"/>
          </a:p>
          <a:p>
            <a:pPr marL="270000" indent="-270000">
              <a:lnSpc>
                <a:spcPct val="120000"/>
              </a:lnSpc>
              <a:spcBef>
                <a:spcPts val="450"/>
              </a:spcBef>
            </a:pPr>
            <a:r>
              <a:rPr lang="el-GR" sz="1600" b="1" dirty="0">
                <a:solidFill>
                  <a:schemeClr val="accent2"/>
                </a:solidFill>
              </a:rPr>
              <a:t>ΜΗΝ</a:t>
            </a:r>
            <a:r>
              <a:rPr lang="el-GR" sz="1600" dirty="0">
                <a:solidFill>
                  <a:schemeClr val="accent2"/>
                </a:solidFill>
              </a:rPr>
              <a:t> </a:t>
            </a:r>
            <a:r>
              <a:rPr lang="el-GR" sz="1600" dirty="0" smtClean="0"/>
              <a:t>το πιέσετε </a:t>
            </a:r>
            <a:r>
              <a:rPr lang="el-GR" sz="1600" dirty="0"/>
              <a:t>για </a:t>
            </a:r>
            <a:r>
              <a:rPr lang="el-GR" sz="1600" dirty="0" smtClean="0"/>
              <a:t>σας πει λεπτομέρειες πέρα από αυτές που </a:t>
            </a:r>
            <a:r>
              <a:rPr lang="el-GR" sz="1600" dirty="0"/>
              <a:t>το </a:t>
            </a:r>
            <a:r>
              <a:rPr lang="el-GR" sz="1600" dirty="0" smtClean="0"/>
              <a:t>ίδιο θέλει να </a:t>
            </a:r>
            <a:r>
              <a:rPr lang="el-GR" sz="1600" dirty="0"/>
              <a:t>μοιραστεί. Δεν </a:t>
            </a:r>
            <a:r>
              <a:rPr lang="el-GR" sz="1600" dirty="0" smtClean="0"/>
              <a:t>χρειάζεται να τεκμηριώσετε την ΚαΠα-π</a:t>
            </a:r>
            <a:endParaRPr lang="en-US" sz="1600" dirty="0"/>
          </a:p>
          <a:p>
            <a:pPr marL="270000" indent="-270000">
              <a:lnSpc>
                <a:spcPct val="120000"/>
              </a:lnSpc>
              <a:spcBef>
                <a:spcPts val="450"/>
              </a:spcBef>
            </a:pPr>
            <a:r>
              <a:rPr lang="el-GR" sz="1600" b="1" dirty="0">
                <a:solidFill>
                  <a:schemeClr val="accent2"/>
                </a:solidFill>
              </a:rPr>
              <a:t>ΜΗΝ</a:t>
            </a:r>
            <a:r>
              <a:rPr lang="el-GR" sz="1600" dirty="0">
                <a:solidFill>
                  <a:schemeClr val="accent2"/>
                </a:solidFill>
              </a:rPr>
              <a:t> </a:t>
            </a:r>
            <a:r>
              <a:rPr lang="el-GR" sz="1600" dirty="0" smtClean="0"/>
              <a:t>κάνετε </a:t>
            </a:r>
            <a:r>
              <a:rPr lang="el-GR" sz="1600" dirty="0" err="1"/>
              <a:t>κατευθυντικές</a:t>
            </a:r>
            <a:r>
              <a:rPr lang="el-GR" sz="1600" dirty="0"/>
              <a:t> </a:t>
            </a:r>
            <a:r>
              <a:rPr lang="el-GR" sz="1600" dirty="0" smtClean="0"/>
              <a:t>ή </a:t>
            </a:r>
            <a:r>
              <a:rPr lang="el-GR" sz="1600" dirty="0" err="1" smtClean="0"/>
              <a:t>υποδηλωτικές</a:t>
            </a:r>
            <a:r>
              <a:rPr lang="el-GR" sz="1600" dirty="0" smtClean="0"/>
              <a:t> ερωτήσεις και αποφύγετε ερωτήσεις «</a:t>
            </a:r>
            <a:r>
              <a:rPr lang="el-GR" sz="1600" i="1" dirty="0" smtClean="0"/>
              <a:t>γιατί…</a:t>
            </a:r>
            <a:r>
              <a:rPr lang="el-GR" sz="1600" dirty="0" smtClean="0"/>
              <a:t>» που απαιτούν από το παιδί να εξηγήσει ενέργειες τις οποίες μπορεί να μην καταλαβαίνει</a:t>
            </a:r>
            <a:endParaRPr lang="en-US" sz="1600" dirty="0"/>
          </a:p>
          <a:p>
            <a:pPr marL="270000" indent="-270000">
              <a:lnSpc>
                <a:spcPct val="120000"/>
              </a:lnSpc>
              <a:spcBef>
                <a:spcPts val="450"/>
              </a:spcBef>
            </a:pPr>
            <a:r>
              <a:rPr lang="el-GR" sz="1600" b="1" dirty="0">
                <a:solidFill>
                  <a:schemeClr val="accent2"/>
                </a:solidFill>
              </a:rPr>
              <a:t>ΜΗΝ</a:t>
            </a:r>
            <a:r>
              <a:rPr lang="el-GR" sz="1600" dirty="0">
                <a:solidFill>
                  <a:schemeClr val="accent2"/>
                </a:solidFill>
              </a:rPr>
              <a:t> </a:t>
            </a:r>
            <a:r>
              <a:rPr lang="el-GR" sz="1600" dirty="0" smtClean="0"/>
              <a:t>κάνετε ερωτήσεις που υπονοούν ότι το παιδί φέρει ευθύνη ή φταίει για ότι συνέβη, </a:t>
            </a:r>
            <a:r>
              <a:rPr lang="el-GR" sz="1600" dirty="0"/>
              <a:t>όπως </a:t>
            </a:r>
            <a:r>
              <a:rPr lang="en-US" sz="1600" i="1" dirty="0" smtClean="0"/>
              <a:t>“</a:t>
            </a:r>
            <a:r>
              <a:rPr lang="el-GR" sz="1600" i="1" dirty="0" smtClean="0"/>
              <a:t>Εσύ; Προσπάθησες </a:t>
            </a:r>
            <a:r>
              <a:rPr lang="el-GR" sz="1600" i="1" dirty="0"/>
              <a:t>να </a:t>
            </a:r>
            <a:r>
              <a:rPr lang="el-GR" sz="1600" i="1" dirty="0" smtClean="0"/>
              <a:t>το </a:t>
            </a:r>
            <a:r>
              <a:rPr lang="el-GR" sz="1600" i="1" dirty="0"/>
              <a:t>σταματήσεις;</a:t>
            </a:r>
            <a:r>
              <a:rPr lang="en-US" sz="1600" i="1" dirty="0"/>
              <a:t>”</a:t>
            </a:r>
            <a:r>
              <a:rPr lang="en-US" sz="1600" dirty="0"/>
              <a:t> </a:t>
            </a:r>
            <a:r>
              <a:rPr lang="el-GR" sz="1600" dirty="0" smtClean="0"/>
              <a:t>ή</a:t>
            </a:r>
            <a:r>
              <a:rPr lang="en-US" sz="1600" dirty="0" smtClean="0"/>
              <a:t> </a:t>
            </a:r>
            <a:r>
              <a:rPr lang="en-US" sz="1600" i="1" dirty="0" smtClean="0"/>
              <a:t>“</a:t>
            </a:r>
            <a:r>
              <a:rPr lang="el-GR" sz="1600" i="1" dirty="0" smtClean="0"/>
              <a:t>Φώναξες</a:t>
            </a:r>
            <a:r>
              <a:rPr lang="el-GR" sz="1600" i="1" dirty="0"/>
              <a:t>; Ζήτησες βοήθεια;</a:t>
            </a:r>
            <a:r>
              <a:rPr lang="en-US" sz="1600" i="1" dirty="0"/>
              <a:t>”</a:t>
            </a:r>
            <a:r>
              <a:rPr lang="en-US" sz="1600" dirty="0"/>
              <a:t> </a:t>
            </a:r>
          </a:p>
        </p:txBody>
      </p:sp>
      <p:sp>
        <p:nvSpPr>
          <p:cNvPr id="7" name="Title 1"/>
          <p:cNvSpPr>
            <a:spLocks noGrp="1"/>
          </p:cNvSpPr>
          <p:nvPr>
            <p:ph type="title"/>
          </p:nvPr>
        </p:nvSpPr>
        <p:spPr>
          <a:xfrm>
            <a:off x="628650" y="0"/>
            <a:ext cx="8515350" cy="723900"/>
          </a:xfrm>
        </p:spPr>
        <p:txBody>
          <a:bodyPr>
            <a:normAutofit/>
          </a:bodyPr>
          <a:lstStyle/>
          <a:p>
            <a:r>
              <a:rPr lang="el-GR" sz="2800" dirty="0" smtClean="0">
                <a:latin typeface="Segoe UI Light" panose="020B0502040204020203" pitchFamily="34" charset="0"/>
                <a:cs typeface="Segoe UI Light" panose="020B0502040204020203" pitchFamily="34" charset="0"/>
              </a:rPr>
              <a:t>την ώρα που το παιδί αποκαλύπτει την κακοποίηση</a:t>
            </a:r>
            <a:endParaRPr lang="el-GR" sz="2800" dirty="0">
              <a:latin typeface="Segoe UI Light" pitchFamily="34" charset="0"/>
              <a:cs typeface="Segoe UI Light" pitchFamily="34" charset="0"/>
            </a:endParaRPr>
          </a:p>
        </p:txBody>
      </p:sp>
      <p:sp>
        <p:nvSpPr>
          <p:cNvPr id="8" name="Rectangle 7"/>
          <p:cNvSpPr/>
          <p:nvPr/>
        </p:nvSpPr>
        <p:spPr>
          <a:xfrm>
            <a:off x="609599" y="470945"/>
            <a:ext cx="4714241" cy="761747"/>
          </a:xfrm>
          <a:prstGeom prst="rect">
            <a:avLst/>
          </a:prstGeom>
        </p:spPr>
        <p:txBody>
          <a:bodyPr wrap="square" lIns="68580" tIns="34290" rIns="68580" bIns="34290">
            <a:spAutoFit/>
          </a:bodyPr>
          <a:lstStyle/>
          <a:p>
            <a:r>
              <a:rPr lang="el-GR" sz="4500" b="1" dirty="0" smtClean="0">
                <a:solidFill>
                  <a:schemeClr val="accent2"/>
                </a:solidFill>
                <a:latin typeface="Tekton Pro" pitchFamily="34" charset="0"/>
              </a:rPr>
              <a:t>φροντίστε να</a:t>
            </a:r>
            <a:endParaRPr lang="en-US" sz="4500" b="1" dirty="0">
              <a:solidFill>
                <a:schemeClr val="accent2"/>
              </a:solidFill>
              <a:latin typeface="Tekton Pro" pitchFamily="34" charset="0"/>
            </a:endParaRPr>
          </a:p>
        </p:txBody>
      </p:sp>
    </p:spTree>
    <p:extLst>
      <p:ext uri="{BB962C8B-B14F-4D97-AF65-F5344CB8AC3E}">
        <p14:creationId xmlns="" xmlns:p14="http://schemas.microsoft.com/office/powerpoint/2010/main" val="360746227"/>
      </p:ext>
    </p:extLst>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70115" y="1205345"/>
            <a:ext cx="8143690" cy="3427377"/>
          </a:xfrm>
        </p:spPr>
        <p:txBody>
          <a:bodyPr>
            <a:noAutofit/>
          </a:bodyPr>
          <a:lstStyle/>
          <a:p>
            <a:pPr marL="270000" indent="-270000">
              <a:lnSpc>
                <a:spcPct val="100000"/>
              </a:lnSpc>
              <a:spcBef>
                <a:spcPts val="600"/>
              </a:spcBef>
              <a:spcAft>
                <a:spcPts val="600"/>
              </a:spcAft>
              <a:defRPr/>
            </a:pPr>
            <a:r>
              <a:rPr lang="el-GR" sz="1600" b="1" dirty="0">
                <a:solidFill>
                  <a:schemeClr val="accent2"/>
                </a:solidFill>
              </a:rPr>
              <a:t>ΜΗΝ</a:t>
            </a:r>
            <a:r>
              <a:rPr lang="el-GR" sz="1600" dirty="0">
                <a:solidFill>
                  <a:schemeClr val="accent2"/>
                </a:solidFill>
              </a:rPr>
              <a:t> </a:t>
            </a:r>
            <a:r>
              <a:rPr lang="el-GR" sz="1600" dirty="0" smtClean="0"/>
              <a:t>δώσετε </a:t>
            </a:r>
            <a:r>
              <a:rPr lang="el-GR" sz="1600" dirty="0"/>
              <a:t>υποσχέσεις που </a:t>
            </a:r>
            <a:r>
              <a:rPr lang="el-GR" sz="1600" dirty="0" smtClean="0"/>
              <a:t>δεν μπορείτε να κρατήσετε</a:t>
            </a:r>
            <a:r>
              <a:rPr lang="el-GR" sz="1600" dirty="0"/>
              <a:t>. </a:t>
            </a:r>
            <a:r>
              <a:rPr lang="el-GR" sz="1600" dirty="0" smtClean="0"/>
              <a:t>ΜΗΝ υποσχεθείτε ότι δεν θα πείτε τίποτα σε κανέναν, ακόμα και αν σας το ζητήσει</a:t>
            </a:r>
            <a:endParaRPr lang="en-US" sz="1600" dirty="0"/>
          </a:p>
          <a:p>
            <a:pPr marL="270000" indent="-270000">
              <a:lnSpc>
                <a:spcPct val="100000"/>
              </a:lnSpc>
              <a:spcBef>
                <a:spcPts val="600"/>
              </a:spcBef>
              <a:spcAft>
                <a:spcPts val="600"/>
              </a:spcAft>
              <a:defRPr/>
            </a:pPr>
            <a:r>
              <a:rPr lang="el-GR" sz="1600" b="1" dirty="0">
                <a:solidFill>
                  <a:schemeClr val="accent2"/>
                </a:solidFill>
              </a:rPr>
              <a:t>ΜΗΝ</a:t>
            </a:r>
            <a:r>
              <a:rPr lang="el-GR" sz="1600" dirty="0">
                <a:solidFill>
                  <a:schemeClr val="accent2"/>
                </a:solidFill>
              </a:rPr>
              <a:t> </a:t>
            </a:r>
            <a:r>
              <a:rPr lang="el-GR" sz="1600" dirty="0" smtClean="0"/>
              <a:t>μιλήσετε </a:t>
            </a:r>
            <a:r>
              <a:rPr lang="el-GR" sz="1600" dirty="0"/>
              <a:t>με θυμό ή </a:t>
            </a:r>
            <a:r>
              <a:rPr lang="el-GR" sz="1600" dirty="0" smtClean="0"/>
              <a:t>επικριτικά για το άτομο που υποθετικά ευθύνεται για την κακοποίηση. </a:t>
            </a:r>
            <a:r>
              <a:rPr lang="el-GR" sz="1600" dirty="0"/>
              <a:t>Συχνά είναι </a:t>
            </a:r>
            <a:r>
              <a:rPr lang="el-GR" sz="1600" dirty="0" smtClean="0"/>
              <a:t>άτομο οικείο προς το </a:t>
            </a:r>
            <a:r>
              <a:rPr lang="el-GR" sz="1600" dirty="0"/>
              <a:t>παιδί </a:t>
            </a:r>
            <a:r>
              <a:rPr lang="el-GR" sz="1600" dirty="0" smtClean="0"/>
              <a:t>και το παιδί μπορεί να το αγαπάει. Μπορείτε, ωστόσο, </a:t>
            </a:r>
            <a:r>
              <a:rPr lang="el-GR" sz="1600" dirty="0"/>
              <a:t>να </a:t>
            </a:r>
            <a:r>
              <a:rPr lang="el-GR" sz="1600" dirty="0" smtClean="0"/>
              <a:t>δείξετε ότι καταλαβαίνετε λέγοντας </a:t>
            </a:r>
          </a:p>
          <a:p>
            <a:pPr marL="605747" lvl="1" indent="-270000">
              <a:lnSpc>
                <a:spcPct val="100000"/>
              </a:lnSpc>
              <a:spcBef>
                <a:spcPts val="600"/>
              </a:spcBef>
              <a:spcAft>
                <a:spcPts val="600"/>
              </a:spcAft>
              <a:defRPr/>
            </a:pPr>
            <a:r>
              <a:rPr lang="en-US" sz="1600" i="1" dirty="0" smtClean="0"/>
              <a:t>“</a:t>
            </a:r>
            <a:r>
              <a:rPr lang="el-GR" sz="1600" i="1" dirty="0"/>
              <a:t>Αυτό που σου έκανε </a:t>
            </a:r>
            <a:r>
              <a:rPr lang="el-GR" sz="1600" i="1" dirty="0" smtClean="0"/>
              <a:t>ήταν λάθος</a:t>
            </a:r>
            <a:r>
              <a:rPr lang="en-US" sz="1600" i="1" dirty="0" smtClean="0"/>
              <a:t>. </a:t>
            </a:r>
            <a:r>
              <a:rPr lang="el-GR" sz="1600" i="1" dirty="0"/>
              <a:t>Λυπάμαι που σου </a:t>
            </a:r>
            <a:r>
              <a:rPr lang="el-GR" sz="1600" i="1" dirty="0" smtClean="0"/>
              <a:t>συνέβη</a:t>
            </a:r>
            <a:r>
              <a:rPr lang="en-US" sz="1600" i="1" dirty="0" smtClean="0"/>
              <a:t>” </a:t>
            </a:r>
            <a:r>
              <a:rPr lang="el-GR" sz="1600" dirty="0" smtClean="0"/>
              <a:t>ή</a:t>
            </a:r>
            <a:r>
              <a:rPr lang="en-US" sz="1600" dirty="0" smtClean="0"/>
              <a:t> </a:t>
            </a:r>
            <a:r>
              <a:rPr lang="en-US" sz="1600" i="1" dirty="0" smtClean="0"/>
              <a:t>“</a:t>
            </a:r>
            <a:endParaRPr lang="el-GR" sz="1600" i="1" dirty="0" smtClean="0"/>
          </a:p>
          <a:p>
            <a:pPr marL="605747" lvl="1" indent="-270000">
              <a:lnSpc>
                <a:spcPct val="100000"/>
              </a:lnSpc>
              <a:spcBef>
                <a:spcPts val="600"/>
              </a:spcBef>
              <a:spcAft>
                <a:spcPts val="600"/>
              </a:spcAft>
              <a:defRPr/>
            </a:pPr>
            <a:r>
              <a:rPr lang="el-GR" sz="1600" i="1" dirty="0" smtClean="0"/>
              <a:t>Αυτό που σου έκανε ήταν άδικο. Λυπάμαι </a:t>
            </a:r>
            <a:r>
              <a:rPr lang="el-GR" sz="1600" i="1" dirty="0"/>
              <a:t>που συνέβη</a:t>
            </a:r>
            <a:r>
              <a:rPr lang="en-US" sz="1600" i="1" dirty="0"/>
              <a:t>.”</a:t>
            </a:r>
          </a:p>
          <a:p>
            <a:pPr marL="270000" indent="-270000">
              <a:lnSpc>
                <a:spcPct val="100000"/>
              </a:lnSpc>
              <a:spcBef>
                <a:spcPts val="600"/>
              </a:spcBef>
              <a:spcAft>
                <a:spcPts val="600"/>
              </a:spcAft>
              <a:defRPr/>
            </a:pPr>
            <a:r>
              <a:rPr lang="el-GR" sz="1600" b="1" dirty="0">
                <a:solidFill>
                  <a:schemeClr val="accent2"/>
                </a:solidFill>
              </a:rPr>
              <a:t>ΜΗΝ</a:t>
            </a:r>
            <a:r>
              <a:rPr lang="el-GR" sz="1600" dirty="0">
                <a:solidFill>
                  <a:schemeClr val="accent2"/>
                </a:solidFill>
              </a:rPr>
              <a:t> </a:t>
            </a:r>
            <a:r>
              <a:rPr lang="el-GR" sz="1600" dirty="0" smtClean="0"/>
              <a:t>έρθετε </a:t>
            </a:r>
            <a:r>
              <a:rPr lang="el-GR" sz="1600" dirty="0"/>
              <a:t>σε προσωπική αντιπαράθεση με </a:t>
            </a:r>
            <a:r>
              <a:rPr lang="el-GR" sz="1600" dirty="0" smtClean="0"/>
              <a:t>τον/την (φερόμενο/-η ως) δράστη/-</a:t>
            </a:r>
            <a:r>
              <a:rPr lang="el-GR" sz="1600" dirty="0" err="1" smtClean="0"/>
              <a:t>τρια</a:t>
            </a:r>
            <a:endParaRPr lang="en-US" sz="1600" dirty="0"/>
          </a:p>
          <a:p>
            <a:pPr marL="270000" indent="-270000">
              <a:lnSpc>
                <a:spcPct val="100000"/>
              </a:lnSpc>
              <a:spcBef>
                <a:spcPts val="600"/>
              </a:spcBef>
              <a:spcAft>
                <a:spcPts val="600"/>
              </a:spcAft>
              <a:defRPr/>
            </a:pPr>
            <a:r>
              <a:rPr lang="el-GR" sz="1600" b="1" dirty="0">
                <a:solidFill>
                  <a:schemeClr val="accent2"/>
                </a:solidFill>
              </a:rPr>
              <a:t>ΜΗΝ</a:t>
            </a:r>
            <a:r>
              <a:rPr lang="el-GR" sz="1600" dirty="0" smtClean="0"/>
              <a:t> </a:t>
            </a:r>
            <a:r>
              <a:rPr lang="el-GR" sz="1600" dirty="0"/>
              <a:t>αποκαλύπτετε </a:t>
            </a:r>
            <a:r>
              <a:rPr lang="el-GR" sz="1600" dirty="0" smtClean="0"/>
              <a:t>πληροφορίες αδιακρίτως. </a:t>
            </a:r>
            <a:r>
              <a:rPr lang="el-GR" sz="1600" dirty="0"/>
              <a:t>Να έχετε πάντα κατά νου το δικαίωμα του παιδιού στο απόρρητο</a:t>
            </a:r>
            <a:endParaRPr lang="en-US" sz="1600" dirty="0"/>
          </a:p>
        </p:txBody>
      </p:sp>
      <p:sp>
        <p:nvSpPr>
          <p:cNvPr id="7" name="Title 1"/>
          <p:cNvSpPr>
            <a:spLocks noGrp="1"/>
          </p:cNvSpPr>
          <p:nvPr>
            <p:ph type="title"/>
          </p:nvPr>
        </p:nvSpPr>
        <p:spPr>
          <a:xfrm>
            <a:off x="628650" y="0"/>
            <a:ext cx="8515350" cy="723900"/>
          </a:xfrm>
        </p:spPr>
        <p:txBody>
          <a:bodyPr>
            <a:normAutofit/>
          </a:bodyPr>
          <a:lstStyle/>
          <a:p>
            <a:r>
              <a:rPr lang="el-GR" sz="2800" dirty="0" smtClean="0">
                <a:latin typeface="Segoe UI Light" panose="020B0502040204020203" pitchFamily="34" charset="0"/>
                <a:cs typeface="Segoe UI Light" panose="020B0502040204020203" pitchFamily="34" charset="0"/>
              </a:rPr>
              <a:t>την ώρα που το παιδί αποκαλύπτει την κακοποίηση</a:t>
            </a:r>
            <a:endParaRPr lang="el-GR" sz="2800" dirty="0">
              <a:latin typeface="Segoe UI Light" pitchFamily="34" charset="0"/>
              <a:cs typeface="Segoe UI Light" pitchFamily="34" charset="0"/>
            </a:endParaRPr>
          </a:p>
        </p:txBody>
      </p:sp>
      <p:sp>
        <p:nvSpPr>
          <p:cNvPr id="8" name="Rectangle 7"/>
          <p:cNvSpPr/>
          <p:nvPr/>
        </p:nvSpPr>
        <p:spPr>
          <a:xfrm>
            <a:off x="609599" y="470945"/>
            <a:ext cx="4714241" cy="761747"/>
          </a:xfrm>
          <a:prstGeom prst="rect">
            <a:avLst/>
          </a:prstGeom>
        </p:spPr>
        <p:txBody>
          <a:bodyPr wrap="square" lIns="68580" tIns="34290" rIns="68580" bIns="34290">
            <a:spAutoFit/>
          </a:bodyPr>
          <a:lstStyle/>
          <a:p>
            <a:r>
              <a:rPr lang="el-GR" sz="4500" b="1" dirty="0" smtClean="0">
                <a:solidFill>
                  <a:schemeClr val="accent2"/>
                </a:solidFill>
                <a:latin typeface="Tekton Pro" pitchFamily="34" charset="0"/>
              </a:rPr>
              <a:t>φροντίστε να</a:t>
            </a:r>
            <a:endParaRPr lang="en-US" sz="4500" b="1" dirty="0">
              <a:solidFill>
                <a:schemeClr val="accent2"/>
              </a:solidFill>
              <a:latin typeface="Tekton Pro" pitchFamily="34" charset="0"/>
            </a:endParaRPr>
          </a:p>
        </p:txBody>
      </p:sp>
    </p:spTree>
    <p:extLst>
      <p:ext uri="{BB962C8B-B14F-4D97-AF65-F5344CB8AC3E}">
        <p14:creationId xmlns="" xmlns:p14="http://schemas.microsoft.com/office/powerpoint/2010/main" val="360746227"/>
      </p:ext>
    </p:extLst>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tabLst>
                <a:tab pos="1085850" algn="l"/>
              </a:tabLst>
            </a:pPr>
            <a:r>
              <a:rPr lang="el-GR" dirty="0" smtClean="0"/>
              <a:t>Προτεινόμενες ερωτήσεις</a:t>
            </a:r>
            <a:endParaRPr lang="en-US" dirty="0"/>
          </a:p>
        </p:txBody>
      </p:sp>
      <p:sp>
        <p:nvSpPr>
          <p:cNvPr id="3" name="Content Placeholder 2"/>
          <p:cNvSpPr>
            <a:spLocks noGrp="1"/>
          </p:cNvSpPr>
          <p:nvPr>
            <p:ph idx="1"/>
          </p:nvPr>
        </p:nvSpPr>
        <p:spPr>
          <a:xfrm>
            <a:off x="494270" y="1258006"/>
            <a:ext cx="4208358" cy="3385432"/>
          </a:xfrm>
        </p:spPr>
        <p:txBody>
          <a:bodyPr>
            <a:noAutofit/>
          </a:bodyPr>
          <a:lstStyle/>
          <a:p>
            <a:pPr>
              <a:spcBef>
                <a:spcPts val="600"/>
              </a:spcBef>
              <a:spcAft>
                <a:spcPts val="600"/>
              </a:spcAft>
            </a:pPr>
            <a:r>
              <a:rPr lang="el-GR" sz="1600" b="1" dirty="0" smtClean="0">
                <a:solidFill>
                  <a:schemeClr val="accent1"/>
                </a:solidFill>
              </a:rPr>
              <a:t>Περιορίστε τις ερωτήσεις </a:t>
            </a:r>
            <a:r>
              <a:rPr lang="el-GR" sz="1600" b="1" dirty="0"/>
              <a:t>μόνο σε </a:t>
            </a:r>
            <a:r>
              <a:rPr lang="el-GR" sz="1600" b="1" dirty="0" smtClean="0"/>
              <a:t>αυτές που ακολουθούν, εφόσον το παιδί δεν σας έχει δώσει ήδη τις πληροφορίες</a:t>
            </a:r>
            <a:r>
              <a:rPr lang="el-GR" sz="1600" dirty="0" smtClean="0"/>
              <a:t>:</a:t>
            </a:r>
            <a:endParaRPr lang="el-GR" sz="1600" dirty="0"/>
          </a:p>
          <a:p>
            <a:pPr lvl="1">
              <a:spcBef>
                <a:spcPts val="600"/>
              </a:spcBef>
              <a:spcAft>
                <a:spcPts val="600"/>
              </a:spcAft>
            </a:pPr>
            <a:r>
              <a:rPr lang="el-GR" sz="1600" i="1" dirty="0" smtClean="0">
                <a:solidFill>
                  <a:schemeClr val="accent1"/>
                </a:solidFill>
              </a:rPr>
              <a:t>Τι </a:t>
            </a:r>
            <a:r>
              <a:rPr lang="el-GR" sz="1600" i="1" dirty="0">
                <a:solidFill>
                  <a:schemeClr val="accent1"/>
                </a:solidFill>
              </a:rPr>
              <a:t>συνέβη;</a:t>
            </a:r>
            <a:endParaRPr lang="en-US" sz="1600" i="1" dirty="0">
              <a:solidFill>
                <a:schemeClr val="accent1"/>
              </a:solidFill>
            </a:endParaRPr>
          </a:p>
          <a:p>
            <a:pPr lvl="1">
              <a:spcBef>
                <a:spcPts val="600"/>
              </a:spcBef>
              <a:spcAft>
                <a:spcPts val="600"/>
              </a:spcAft>
            </a:pPr>
            <a:r>
              <a:rPr lang="el-GR" sz="1600" i="1" dirty="0">
                <a:solidFill>
                  <a:schemeClr val="accent1"/>
                </a:solidFill>
              </a:rPr>
              <a:t>Πότε </a:t>
            </a:r>
            <a:r>
              <a:rPr lang="el-GR" sz="1600" i="1" dirty="0" smtClean="0">
                <a:solidFill>
                  <a:schemeClr val="accent1"/>
                </a:solidFill>
              </a:rPr>
              <a:t>έγινε;</a:t>
            </a:r>
            <a:endParaRPr lang="en-US" sz="1600" i="1" dirty="0">
              <a:solidFill>
                <a:schemeClr val="accent1"/>
              </a:solidFill>
            </a:endParaRPr>
          </a:p>
          <a:p>
            <a:pPr lvl="1">
              <a:spcBef>
                <a:spcPts val="600"/>
              </a:spcBef>
              <a:spcAft>
                <a:spcPts val="600"/>
              </a:spcAft>
            </a:pPr>
            <a:r>
              <a:rPr lang="el-GR" sz="1600" i="1" dirty="0">
                <a:solidFill>
                  <a:schemeClr val="accent1"/>
                </a:solidFill>
              </a:rPr>
              <a:t>Πού συνέβη αυτό;</a:t>
            </a:r>
            <a:endParaRPr lang="en-US" sz="1600" i="1" dirty="0">
              <a:solidFill>
                <a:schemeClr val="accent1"/>
              </a:solidFill>
            </a:endParaRPr>
          </a:p>
          <a:p>
            <a:pPr lvl="1">
              <a:spcBef>
                <a:spcPts val="600"/>
              </a:spcBef>
              <a:spcAft>
                <a:spcPts val="600"/>
              </a:spcAft>
            </a:pPr>
            <a:r>
              <a:rPr lang="el-GR" sz="1600" i="1" dirty="0">
                <a:solidFill>
                  <a:schemeClr val="accent1"/>
                </a:solidFill>
              </a:rPr>
              <a:t>Ποιος το έκανε;</a:t>
            </a:r>
            <a:endParaRPr lang="en-US" sz="1600" i="1" dirty="0">
              <a:solidFill>
                <a:schemeClr val="accent1"/>
              </a:solidFill>
            </a:endParaRPr>
          </a:p>
          <a:p>
            <a:pPr lvl="1">
              <a:spcBef>
                <a:spcPts val="600"/>
              </a:spcBef>
              <a:spcAft>
                <a:spcPts val="600"/>
              </a:spcAft>
            </a:pPr>
            <a:r>
              <a:rPr lang="el-GR" sz="1600" i="1" dirty="0">
                <a:solidFill>
                  <a:schemeClr val="accent1"/>
                </a:solidFill>
              </a:rPr>
              <a:t>Πώς </a:t>
            </a:r>
            <a:r>
              <a:rPr lang="el-GR" sz="1600" i="1" dirty="0" smtClean="0">
                <a:solidFill>
                  <a:schemeClr val="accent1"/>
                </a:solidFill>
              </a:rPr>
              <a:t>γνωριστήκατε</a:t>
            </a:r>
            <a:r>
              <a:rPr lang="el-GR" sz="1600" i="1" dirty="0" smtClean="0"/>
              <a:t>; </a:t>
            </a:r>
            <a:r>
              <a:rPr lang="en-US" sz="1600" i="1" dirty="0" smtClean="0"/>
              <a:t>(</a:t>
            </a:r>
            <a:r>
              <a:rPr lang="el-GR" sz="1600" i="1" dirty="0" smtClean="0"/>
              <a:t>εάν η σχέση παιδιού και του υπεύθυνου για την κακοποίηση δεν είναι σαφής)</a:t>
            </a:r>
            <a:endParaRPr lang="en-US" sz="1600" i="1" dirty="0"/>
          </a:p>
        </p:txBody>
      </p:sp>
      <p:sp>
        <p:nvSpPr>
          <p:cNvPr id="4" name="Content Placeholder 2"/>
          <p:cNvSpPr txBox="1">
            <a:spLocks/>
          </p:cNvSpPr>
          <p:nvPr/>
        </p:nvSpPr>
        <p:spPr>
          <a:xfrm>
            <a:off x="4596494" y="1263448"/>
            <a:ext cx="3867150" cy="3263504"/>
          </a:xfrm>
          <a:prstGeom prst="rect">
            <a:avLst/>
          </a:prstGeom>
        </p:spPr>
        <p:txBody>
          <a:bodyPr vert="horz" lIns="68580" tIns="34290" rIns="68580" bIns="34290" rtlCol="0">
            <a:normAutofit/>
          </a:bodyPr>
          <a:lstStyle/>
          <a:p>
            <a:pPr marL="271457" indent="-271457" defTabSz="685783">
              <a:lnSpc>
                <a:spcPct val="80000"/>
              </a:lnSpc>
              <a:spcBef>
                <a:spcPts val="600"/>
              </a:spcBef>
              <a:spcAft>
                <a:spcPts val="600"/>
              </a:spcAft>
              <a:buClr>
                <a:schemeClr val="accent1"/>
              </a:buClr>
              <a:buFont typeface="Wingdings 3" panose="05040102010807070707" pitchFamily="18" charset="2"/>
              <a:buChar char="´"/>
            </a:pPr>
            <a:r>
              <a:rPr lang="el-GR" sz="1600" b="1" dirty="0">
                <a:solidFill>
                  <a:schemeClr val="accent2"/>
                </a:solidFill>
                <a:latin typeface="Segoe UI Light" panose="020B0502040204020203" pitchFamily="34" charset="0"/>
                <a:cs typeface="Segoe UI Light" panose="020B0502040204020203" pitchFamily="34" charset="0"/>
              </a:rPr>
              <a:t>Μην κάνετε </a:t>
            </a:r>
            <a:r>
              <a:rPr lang="el-GR" sz="1600" b="1" dirty="0" smtClean="0">
                <a:solidFill>
                  <a:schemeClr val="accent2"/>
                </a:solidFill>
                <a:latin typeface="Segoe UI Light" panose="020B0502040204020203" pitchFamily="34" charset="0"/>
                <a:cs typeface="Segoe UI Light" panose="020B0502040204020203" pitchFamily="34" charset="0"/>
              </a:rPr>
              <a:t>ερωτήσεις </a:t>
            </a:r>
            <a:r>
              <a:rPr lang="el-GR" sz="1600" b="1" dirty="0" smtClean="0">
                <a:latin typeface="Segoe UI Light" panose="020B0502040204020203" pitchFamily="34" charset="0"/>
                <a:cs typeface="Segoe UI Light" panose="020B0502040204020203" pitchFamily="34" charset="0"/>
              </a:rPr>
              <a:t>που μπορεί να υπονοούν ότι </a:t>
            </a:r>
            <a:r>
              <a:rPr lang="el-GR" sz="1600" b="1" dirty="0">
                <a:latin typeface="Segoe UI Light" panose="020B0502040204020203" pitchFamily="34" charset="0"/>
                <a:cs typeface="Segoe UI Light" panose="020B0502040204020203" pitchFamily="34" charset="0"/>
              </a:rPr>
              <a:t>με κάποιο τρόπο φταίει το </a:t>
            </a:r>
            <a:r>
              <a:rPr lang="el-GR" sz="1600" b="1" dirty="0" smtClean="0">
                <a:latin typeface="Segoe UI Light" panose="020B0502040204020203" pitchFamily="34" charset="0"/>
                <a:cs typeface="Segoe UI Light" panose="020B0502040204020203" pitchFamily="34" charset="0"/>
              </a:rPr>
              <a:t>ίδιο παιδί</a:t>
            </a:r>
            <a:endParaRPr lang="el-GR" sz="1600" b="1" dirty="0">
              <a:latin typeface="Segoe UI Light" panose="020B0502040204020203" pitchFamily="34" charset="0"/>
              <a:cs typeface="Segoe UI Light" panose="020B0502040204020203" pitchFamily="34" charset="0"/>
            </a:endParaRPr>
          </a:p>
          <a:p>
            <a:pPr defTabSz="685783">
              <a:lnSpc>
                <a:spcPct val="80000"/>
              </a:lnSpc>
              <a:spcBef>
                <a:spcPts val="600"/>
              </a:spcBef>
              <a:spcAft>
                <a:spcPts val="600"/>
              </a:spcAft>
              <a:buClr>
                <a:schemeClr val="accent1"/>
              </a:buClr>
            </a:pPr>
            <a:endParaRPr lang="en-US" sz="1600" dirty="0">
              <a:latin typeface="Segoe UI Light" panose="020B0502040204020203" pitchFamily="34" charset="0"/>
              <a:cs typeface="Segoe UI Light" panose="020B0502040204020203" pitchFamily="34" charset="0"/>
            </a:endParaRPr>
          </a:p>
          <a:p>
            <a:pPr marL="614357" lvl="1" indent="-271457" defTabSz="685783">
              <a:lnSpc>
                <a:spcPct val="80000"/>
              </a:lnSpc>
              <a:spcBef>
                <a:spcPts val="600"/>
              </a:spcBef>
              <a:spcAft>
                <a:spcPts val="600"/>
              </a:spcAft>
              <a:buClr>
                <a:schemeClr val="accent1"/>
              </a:buClr>
              <a:buFont typeface="Wingdings 3" panose="05040102010807070707" pitchFamily="18" charset="2"/>
              <a:buChar char="´"/>
            </a:pPr>
            <a:r>
              <a:rPr lang="el-GR" sz="1600" i="1" dirty="0">
                <a:solidFill>
                  <a:schemeClr val="accent2"/>
                </a:solidFill>
                <a:latin typeface="Segoe UI Light" panose="020B0502040204020203" pitchFamily="34" charset="0"/>
                <a:cs typeface="Segoe UI Light" panose="020B0502040204020203" pitchFamily="34" charset="0"/>
              </a:rPr>
              <a:t>Γιατί </a:t>
            </a:r>
            <a:r>
              <a:rPr lang="el-GR" sz="1600" i="1" dirty="0" smtClean="0">
                <a:solidFill>
                  <a:schemeClr val="accent2"/>
                </a:solidFill>
                <a:latin typeface="Segoe UI Light" panose="020B0502040204020203" pitchFamily="34" charset="0"/>
                <a:cs typeface="Segoe UI Light" panose="020B0502040204020203" pitchFamily="34" charset="0"/>
              </a:rPr>
              <a:t>δεν </a:t>
            </a:r>
            <a:r>
              <a:rPr lang="el-GR" sz="1600" i="1" dirty="0">
                <a:solidFill>
                  <a:schemeClr val="accent2"/>
                </a:solidFill>
                <a:latin typeface="Segoe UI Light" panose="020B0502040204020203" pitchFamily="34" charset="0"/>
                <a:cs typeface="Segoe UI Light" panose="020B0502040204020203" pitchFamily="34" charset="0"/>
              </a:rPr>
              <a:t>μου το είπες νωρίτερα;</a:t>
            </a:r>
            <a:endParaRPr lang="en-US" sz="1600" i="1" dirty="0">
              <a:solidFill>
                <a:schemeClr val="accent2"/>
              </a:solidFill>
              <a:latin typeface="Segoe UI Light" panose="020B0502040204020203" pitchFamily="34" charset="0"/>
              <a:cs typeface="Segoe UI Light" panose="020B0502040204020203" pitchFamily="34" charset="0"/>
            </a:endParaRPr>
          </a:p>
          <a:p>
            <a:pPr marL="614357" lvl="1" indent="-271457" defTabSz="685783">
              <a:lnSpc>
                <a:spcPct val="80000"/>
              </a:lnSpc>
              <a:spcBef>
                <a:spcPts val="600"/>
              </a:spcBef>
              <a:spcAft>
                <a:spcPts val="600"/>
              </a:spcAft>
              <a:buClr>
                <a:schemeClr val="accent1"/>
              </a:buClr>
              <a:buFont typeface="Wingdings 3" panose="05040102010807070707" pitchFamily="18" charset="2"/>
              <a:buChar char="´"/>
            </a:pPr>
            <a:r>
              <a:rPr lang="el-GR" sz="1600" i="1" dirty="0">
                <a:solidFill>
                  <a:schemeClr val="accent2"/>
                </a:solidFill>
                <a:latin typeface="Segoe UI Light" panose="020B0502040204020203" pitchFamily="34" charset="0"/>
                <a:cs typeface="Segoe UI Light" panose="020B0502040204020203" pitchFamily="34" charset="0"/>
              </a:rPr>
              <a:t>Τι δουλειά είχες εσύ εκεί;</a:t>
            </a:r>
            <a:endParaRPr lang="en-US" sz="1600" i="1" dirty="0">
              <a:solidFill>
                <a:schemeClr val="accent2"/>
              </a:solidFill>
              <a:latin typeface="Segoe UI Light" panose="020B0502040204020203" pitchFamily="34" charset="0"/>
              <a:cs typeface="Segoe UI Light" panose="020B0502040204020203" pitchFamily="34" charset="0"/>
            </a:endParaRPr>
          </a:p>
          <a:p>
            <a:pPr marL="614357" lvl="1" indent="-271457" defTabSz="685783">
              <a:lnSpc>
                <a:spcPct val="80000"/>
              </a:lnSpc>
              <a:spcBef>
                <a:spcPts val="600"/>
              </a:spcBef>
              <a:spcAft>
                <a:spcPts val="600"/>
              </a:spcAft>
              <a:buClr>
                <a:schemeClr val="accent1"/>
              </a:buClr>
              <a:buFont typeface="Wingdings 3" panose="05040102010807070707" pitchFamily="18" charset="2"/>
              <a:buChar char="´"/>
            </a:pPr>
            <a:r>
              <a:rPr lang="el-GR" sz="1600" i="1" dirty="0">
                <a:solidFill>
                  <a:schemeClr val="accent2"/>
                </a:solidFill>
                <a:latin typeface="Segoe UI Light" panose="020B0502040204020203" pitchFamily="34" charset="0"/>
                <a:cs typeface="Segoe UI Light" panose="020B0502040204020203" pitchFamily="34" charset="0"/>
              </a:rPr>
              <a:t>Γιατί δεν </a:t>
            </a:r>
            <a:r>
              <a:rPr lang="el-GR" sz="1600" i="1" dirty="0" smtClean="0">
                <a:solidFill>
                  <a:schemeClr val="accent2"/>
                </a:solidFill>
                <a:latin typeface="Segoe UI Light" panose="020B0502040204020203" pitchFamily="34" charset="0"/>
                <a:cs typeface="Segoe UI Light" panose="020B0502040204020203" pitchFamily="34" charset="0"/>
              </a:rPr>
              <a:t>το σταμάτησες;</a:t>
            </a:r>
            <a:endParaRPr lang="en-US" sz="1600" i="1" dirty="0">
              <a:solidFill>
                <a:schemeClr val="accent2"/>
              </a:solidFill>
              <a:latin typeface="Segoe UI Light" panose="020B0502040204020203" pitchFamily="34" charset="0"/>
              <a:cs typeface="Segoe UI Light" panose="020B0502040204020203" pitchFamily="34" charset="0"/>
            </a:endParaRPr>
          </a:p>
          <a:p>
            <a:pPr marL="614357" lvl="1" indent="-271457" defTabSz="685783">
              <a:lnSpc>
                <a:spcPct val="80000"/>
              </a:lnSpc>
              <a:spcBef>
                <a:spcPts val="600"/>
              </a:spcBef>
              <a:spcAft>
                <a:spcPts val="600"/>
              </a:spcAft>
              <a:buClr>
                <a:schemeClr val="accent1"/>
              </a:buClr>
              <a:buFont typeface="Wingdings 3" panose="05040102010807070707" pitchFamily="18" charset="2"/>
              <a:buChar char="´"/>
            </a:pPr>
            <a:r>
              <a:rPr lang="el-GR" sz="1600" i="1" dirty="0">
                <a:solidFill>
                  <a:schemeClr val="accent2"/>
                </a:solidFill>
                <a:latin typeface="Segoe UI Light" panose="020B0502040204020203" pitchFamily="34" charset="0"/>
                <a:cs typeface="Segoe UI Light" panose="020B0502040204020203" pitchFamily="34" charset="0"/>
              </a:rPr>
              <a:t>Τι </a:t>
            </a:r>
            <a:r>
              <a:rPr lang="el-GR" sz="1600" i="1" dirty="0" smtClean="0">
                <a:solidFill>
                  <a:schemeClr val="accent2"/>
                </a:solidFill>
                <a:latin typeface="Segoe UI Light" panose="020B0502040204020203" pitchFamily="34" charset="0"/>
                <a:cs typeface="Segoe UI Light" panose="020B0502040204020203" pitchFamily="34" charset="0"/>
              </a:rPr>
              <a:t>έκανες που το προκάλεσε αυτό;</a:t>
            </a:r>
            <a:endParaRPr lang="en-US" sz="1600" i="1" dirty="0">
              <a:solidFill>
                <a:schemeClr val="accent2"/>
              </a:solidFill>
              <a:latin typeface="Segoe UI Light" panose="020B0502040204020203" pitchFamily="34" charset="0"/>
              <a:cs typeface="Segoe UI Light" panose="020B0502040204020203" pitchFamily="34" charset="0"/>
            </a:endParaRPr>
          </a:p>
          <a:p>
            <a:pPr marL="614357" lvl="1" indent="-271457" defTabSz="685783">
              <a:lnSpc>
                <a:spcPct val="80000"/>
              </a:lnSpc>
              <a:spcBef>
                <a:spcPts val="600"/>
              </a:spcBef>
              <a:spcAft>
                <a:spcPts val="600"/>
              </a:spcAft>
              <a:buClr>
                <a:schemeClr val="accent1"/>
              </a:buClr>
              <a:buFont typeface="Wingdings 3" panose="05040102010807070707" pitchFamily="18" charset="2"/>
              <a:buChar char="´"/>
            </a:pPr>
            <a:r>
              <a:rPr lang="el-GR" sz="1600" i="1" dirty="0">
                <a:solidFill>
                  <a:schemeClr val="accent2"/>
                </a:solidFill>
                <a:latin typeface="Segoe UI Light" panose="020B0502040204020203" pitchFamily="34" charset="0"/>
                <a:cs typeface="Segoe UI Light" panose="020B0502040204020203" pitchFamily="34" charset="0"/>
              </a:rPr>
              <a:t>Λες την αλήθεια;</a:t>
            </a:r>
            <a:endParaRPr lang="en-US" sz="1600" i="1" dirty="0">
              <a:solidFill>
                <a:schemeClr val="accent2"/>
              </a:solidFill>
              <a:latin typeface="Segoe UI Light" panose="020B0502040204020203" pitchFamily="34" charset="0"/>
              <a:cs typeface="Segoe UI Light" panose="020B0502040204020203" pitchFamily="34" charset="0"/>
            </a:endParaRPr>
          </a:p>
          <a:p>
            <a:pPr marL="271457" indent="-271457" defTabSz="685783">
              <a:lnSpc>
                <a:spcPct val="90000"/>
              </a:lnSpc>
              <a:spcBef>
                <a:spcPts val="600"/>
              </a:spcBef>
              <a:spcAft>
                <a:spcPts val="600"/>
              </a:spcAft>
              <a:buClr>
                <a:schemeClr val="accent1"/>
              </a:buClr>
              <a:buFont typeface="Wingdings 3" panose="05040102010807070707" pitchFamily="18" charset="2"/>
              <a:buChar char="´"/>
            </a:pPr>
            <a:endParaRPr lang="en-US" sz="1600" dirty="0">
              <a:latin typeface="Segoe UI Light" panose="020B0502040204020203" pitchFamily="34" charset="0"/>
              <a:cs typeface="Segoe UI Light" panose="020B0502040204020203" pitchFamily="34" charset="0"/>
            </a:endParaRPr>
          </a:p>
        </p:txBody>
      </p:sp>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Αναφορά ΚαΠα-π</a:t>
            </a:r>
            <a:endParaRPr lang="el-GR" dirty="0"/>
          </a:p>
        </p:txBody>
      </p:sp>
      <p:sp>
        <p:nvSpPr>
          <p:cNvPr id="3" name="Content Placeholder 2"/>
          <p:cNvSpPr>
            <a:spLocks noGrp="1"/>
          </p:cNvSpPr>
          <p:nvPr>
            <p:ph idx="1"/>
          </p:nvPr>
        </p:nvSpPr>
        <p:spPr>
          <a:xfrm>
            <a:off x="628650" y="1204118"/>
            <a:ext cx="8250656" cy="3507581"/>
          </a:xfrm>
        </p:spPr>
        <p:txBody>
          <a:bodyPr>
            <a:noAutofit/>
          </a:bodyPr>
          <a:lstStyle/>
          <a:p>
            <a:pPr>
              <a:lnSpc>
                <a:spcPct val="100000"/>
              </a:lnSpc>
              <a:spcBef>
                <a:spcPts val="600"/>
              </a:spcBef>
              <a:spcAft>
                <a:spcPts val="600"/>
              </a:spcAft>
            </a:pPr>
            <a:endParaRPr lang="el-GR" sz="1600" dirty="0" smtClean="0"/>
          </a:p>
          <a:p>
            <a:pPr>
              <a:lnSpc>
                <a:spcPct val="100000"/>
              </a:lnSpc>
              <a:spcBef>
                <a:spcPts val="600"/>
              </a:spcBef>
              <a:spcAft>
                <a:spcPts val="600"/>
              </a:spcAft>
            </a:pPr>
            <a:endParaRPr lang="el-GR" sz="1600" dirty="0"/>
          </a:p>
          <a:p>
            <a:pPr>
              <a:lnSpc>
                <a:spcPct val="100000"/>
              </a:lnSpc>
              <a:spcBef>
                <a:spcPts val="600"/>
              </a:spcBef>
              <a:spcAft>
                <a:spcPts val="600"/>
              </a:spcAft>
            </a:pPr>
            <a:r>
              <a:rPr lang="el-GR" sz="1600" dirty="0" smtClean="0"/>
              <a:t>Εάν </a:t>
            </a:r>
            <a:r>
              <a:rPr lang="el-GR" sz="1600" dirty="0"/>
              <a:t>υπάρχει υποψία ότι ένα παιδί υφίσταται </a:t>
            </a:r>
            <a:r>
              <a:rPr lang="el-GR" sz="1600" dirty="0" smtClean="0"/>
              <a:t>ΚαΠα, </a:t>
            </a:r>
            <a:r>
              <a:rPr lang="el-GR" sz="1600" dirty="0"/>
              <a:t>είναι </a:t>
            </a:r>
            <a:r>
              <a:rPr lang="el-GR" sz="1600" dirty="0" smtClean="0"/>
              <a:t>πολύ σημαντικό </a:t>
            </a:r>
            <a:r>
              <a:rPr lang="el-GR" sz="1600" dirty="0"/>
              <a:t>να αναφέρεται κάθε φορά που </a:t>
            </a:r>
            <a:r>
              <a:rPr lang="el-GR" sz="1600" dirty="0" smtClean="0"/>
              <a:t>η ΚαΠα-π επαναλαμβάνεται, για κάθε περιστατικό</a:t>
            </a:r>
            <a:endParaRPr lang="el-GR" sz="1600" dirty="0"/>
          </a:p>
          <a:p>
            <a:pPr>
              <a:lnSpc>
                <a:spcPct val="100000"/>
              </a:lnSpc>
              <a:spcBef>
                <a:spcPts val="600"/>
              </a:spcBef>
              <a:spcAft>
                <a:spcPts val="600"/>
              </a:spcAft>
            </a:pPr>
            <a:endParaRPr lang="el-GR" sz="1600" dirty="0" smtClean="0"/>
          </a:p>
          <a:p>
            <a:pPr>
              <a:lnSpc>
                <a:spcPct val="100000"/>
              </a:lnSpc>
              <a:spcBef>
                <a:spcPts val="600"/>
              </a:spcBef>
              <a:spcAft>
                <a:spcPts val="600"/>
              </a:spcAft>
            </a:pPr>
            <a:r>
              <a:rPr lang="el-GR" sz="1600" dirty="0" smtClean="0"/>
              <a:t>Κάθε αναφορά ΚαΠα-π είναι ένα στιγμιότυπο του τι συμβαίνει στην οικογένεια. Όσο πιο πολλές είναι οι πληροφορίες, τόσο βελτιώνονται οι πιθανότητες για το παιδί να λάβει τη βοήθεια που του αξίζει</a:t>
            </a:r>
          </a:p>
        </p:txBody>
      </p:sp>
    </p:spTree>
    <p:extLst>
      <p:ext uri="{BB962C8B-B14F-4D97-AF65-F5344CB8AC3E}">
        <p14:creationId xmlns="" xmlns:p14="http://schemas.microsoft.com/office/powerpoint/2010/main" val="1158027218"/>
      </p:ext>
    </p:extLst>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Αναφορά ΚαΠα-π</a:t>
            </a:r>
            <a:endParaRPr lang="el-GR" dirty="0"/>
          </a:p>
        </p:txBody>
      </p:sp>
      <p:sp>
        <p:nvSpPr>
          <p:cNvPr id="3" name="Content Placeholder 2"/>
          <p:cNvSpPr>
            <a:spLocks noGrp="1"/>
          </p:cNvSpPr>
          <p:nvPr>
            <p:ph idx="1"/>
          </p:nvPr>
        </p:nvSpPr>
        <p:spPr>
          <a:xfrm>
            <a:off x="628650" y="1204118"/>
            <a:ext cx="7886700" cy="3507581"/>
          </a:xfrm>
        </p:spPr>
        <p:txBody>
          <a:bodyPr>
            <a:noAutofit/>
          </a:bodyPr>
          <a:lstStyle/>
          <a:p>
            <a:pPr>
              <a:lnSpc>
                <a:spcPct val="100000"/>
              </a:lnSpc>
              <a:spcBef>
                <a:spcPts val="600"/>
              </a:spcBef>
              <a:spcAft>
                <a:spcPts val="600"/>
              </a:spcAft>
            </a:pPr>
            <a:r>
              <a:rPr lang="el-GR" sz="1600" dirty="0" smtClean="0"/>
              <a:t>Είναι </a:t>
            </a:r>
            <a:r>
              <a:rPr lang="el-GR" sz="1600" dirty="0"/>
              <a:t>κατανοητό ότι </a:t>
            </a:r>
            <a:r>
              <a:rPr lang="el-GR" sz="1600" dirty="0" smtClean="0"/>
              <a:t>όλοι, συμπεριλαμβανομένων των επαγγελματιών, μπορεί να έχουν ενδοιασμούς και να ανησυχούν όταν πρόκειται για αναφορά ΚαΠα-π. Υπενθυμίζεται, ωστόσο, ότι:</a:t>
            </a:r>
            <a:endParaRPr lang="en-US" sz="1600" dirty="0"/>
          </a:p>
          <a:p>
            <a:pPr lvl="1">
              <a:lnSpc>
                <a:spcPct val="100000"/>
              </a:lnSpc>
              <a:spcBef>
                <a:spcPts val="600"/>
              </a:spcBef>
              <a:spcAft>
                <a:spcPts val="600"/>
              </a:spcAft>
            </a:pPr>
            <a:r>
              <a:rPr lang="el-GR" sz="1600" dirty="0"/>
              <a:t>Η κακοποίηση και παραμέληση των παιδιών </a:t>
            </a:r>
            <a:r>
              <a:rPr lang="el-GR" sz="1600" dirty="0" smtClean="0"/>
              <a:t>ΔΕΝ είναι </a:t>
            </a:r>
            <a:r>
              <a:rPr lang="el-GR" sz="1600" dirty="0"/>
              <a:t>οικογενειακό ζήτημα και </a:t>
            </a:r>
            <a:r>
              <a:rPr lang="el-GR" sz="1600" dirty="0" smtClean="0"/>
              <a:t>οι συνέπειες της μη-αναφοράς (άρα συνέχιση της ΚαΠα) μπορεί να είναι καταστροφικές για το παιδί</a:t>
            </a:r>
            <a:endParaRPr lang="en-US" sz="1600" dirty="0"/>
          </a:p>
          <a:p>
            <a:pPr lvl="1">
              <a:lnSpc>
                <a:spcPct val="100000"/>
              </a:lnSpc>
              <a:spcBef>
                <a:spcPts val="600"/>
              </a:spcBef>
              <a:spcAft>
                <a:spcPts val="600"/>
              </a:spcAft>
            </a:pPr>
            <a:r>
              <a:rPr lang="el-GR" sz="1600" dirty="0" smtClean="0"/>
              <a:t>Μια αναφορά υποψίας ΚαΠα-π δεν σημαίνει </a:t>
            </a:r>
            <a:r>
              <a:rPr lang="el-GR" sz="1600" dirty="0"/>
              <a:t>αυτόματα </a:t>
            </a:r>
            <a:r>
              <a:rPr lang="el-GR" sz="1600" dirty="0" smtClean="0"/>
              <a:t>ότι το παιδί θα απομακρυνθεί από το σπίτι, εκτός και αν βρίσκεται σε κίνδυνο</a:t>
            </a:r>
            <a:endParaRPr lang="en-US" sz="1600" dirty="0"/>
          </a:p>
          <a:p>
            <a:pPr lvl="1">
              <a:lnSpc>
                <a:spcPct val="100000"/>
              </a:lnSpc>
              <a:spcBef>
                <a:spcPts val="600"/>
              </a:spcBef>
              <a:spcAft>
                <a:spcPts val="600"/>
              </a:spcAft>
            </a:pPr>
            <a:r>
              <a:rPr lang="el-GR" sz="1600" dirty="0" smtClean="0"/>
              <a:t>Όπως ήδη αναφέρθηκε (Κώδικας </a:t>
            </a:r>
            <a:r>
              <a:rPr lang="el-GR" sz="1600" dirty="0"/>
              <a:t>Ποινικής Δικονομίας, </a:t>
            </a:r>
            <a:r>
              <a:rPr lang="el-GR" sz="1600" dirty="0" smtClean="0"/>
              <a:t>Άρθρο 43), η αναφορά μπορεί να γίνει και ανώνυμα</a:t>
            </a:r>
            <a:endParaRPr lang="en-US" sz="1600" dirty="0">
              <a:solidFill>
                <a:srgbClr val="FF0000"/>
              </a:solidFill>
            </a:endParaRPr>
          </a:p>
        </p:txBody>
      </p:sp>
    </p:spTree>
    <p:extLst>
      <p:ext uri="{BB962C8B-B14F-4D97-AF65-F5344CB8AC3E}">
        <p14:creationId xmlns="" xmlns:p14="http://schemas.microsoft.com/office/powerpoint/2010/main" val="3752828178"/>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03648" y="2111499"/>
            <a:ext cx="1028700" cy="676275"/>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2536796" y="2083282"/>
            <a:ext cx="5131548" cy="76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1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100"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kumimoji="0" lang="en-GB" altLang="el-G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Γιατί να αναφέρω μια (πιθανή) περίπτωση ΚαΠα-π;</a:t>
            </a:r>
            <a:endParaRPr lang="el-GR" dirty="0"/>
          </a:p>
        </p:txBody>
      </p:sp>
      <p:sp>
        <p:nvSpPr>
          <p:cNvPr id="3" name="Content Placeholder 2"/>
          <p:cNvSpPr>
            <a:spLocks noGrp="1"/>
          </p:cNvSpPr>
          <p:nvPr>
            <p:ph idx="1"/>
          </p:nvPr>
        </p:nvSpPr>
        <p:spPr/>
        <p:txBody>
          <a:bodyPr>
            <a:normAutofit/>
          </a:bodyPr>
          <a:lstStyle/>
          <a:p>
            <a:pPr marL="0" indent="0">
              <a:buNone/>
            </a:pPr>
            <a:endParaRPr lang="en-US" sz="1700" dirty="0" smtClean="0"/>
          </a:p>
          <a:p>
            <a:r>
              <a:rPr lang="el-GR" sz="1700" dirty="0" smtClean="0"/>
              <a:t>Ο σκοπός της υποχρεωτικής αναφοράς είναι να εντοπίζονται όσο το δυνατό νωρίτερα τα παιδιά που υφίστανται ΚαΠα, </a:t>
            </a:r>
            <a:r>
              <a:rPr lang="el-GR" sz="1700" b="1" dirty="0" smtClean="0"/>
              <a:t>ώστε να προστατευθούν από περαιτέρω βλάβες</a:t>
            </a:r>
            <a:endParaRPr lang="en-US" sz="1700" b="1" dirty="0" smtClean="0"/>
          </a:p>
          <a:p>
            <a:r>
              <a:rPr lang="el-GR" sz="1700" b="1" dirty="0" smtClean="0"/>
              <a:t>οι αρμόδιες αρχές δεν μπορούν να παρέμβουν σε ένα περιστατικό ΚαΠα-π μέχρι να λάβουν μια αναφορά </a:t>
            </a:r>
            <a:r>
              <a:rPr lang="el-GR" sz="1700" dirty="0" smtClean="0"/>
              <a:t>(συχνά απλώς δεν γνωρίζουν την ύπαρξη του περιστατικού)</a:t>
            </a:r>
            <a:r>
              <a:rPr lang="el-GR" sz="1700" b="1" dirty="0" smtClean="0"/>
              <a:t>.  </a:t>
            </a:r>
            <a:r>
              <a:rPr lang="el-GR" sz="1800" dirty="0" smtClean="0"/>
              <a:t>Χωρίς παρέμβαση, τα παιδιά μπορεί να παραμείνουν θύματα μέχρι να ενηλικιωθούν ή/και μετά</a:t>
            </a:r>
            <a:endParaRPr lang="en-US" sz="1800" dirty="0" smtClean="0"/>
          </a:p>
          <a:p>
            <a:r>
              <a:rPr lang="el-GR" sz="1700" dirty="0" smtClean="0"/>
              <a:t>όταν τα κακοποιημένα παιδιά μεγαλώνουν, ΔΕΝ  ξεχνούν την παιδική τους ηλικία και </a:t>
            </a:r>
            <a:r>
              <a:rPr lang="el-GR" sz="1700" b="1" dirty="0" smtClean="0"/>
              <a:t>μπορεί να φέρουν σωματικά και συναισθηματικά τραύματα σε όλη τους τη ζωή</a:t>
            </a:r>
            <a:endParaRPr lang="el-GR" sz="1700" dirty="0" smtClean="0"/>
          </a:p>
        </p:txBody>
      </p:sp>
    </p:spTree>
    <p:extLst>
      <p:ext uri="{BB962C8B-B14F-4D97-AF65-F5344CB8AC3E}">
        <p14:creationId xmlns="" xmlns:p14="http://schemas.microsoft.com/office/powerpoint/2010/main" val="1641367397"/>
      </p:ext>
    </p:extLst>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Και αν δεν είμαι </a:t>
            </a:r>
            <a:r>
              <a:rPr lang="el-GR" dirty="0" smtClean="0"/>
              <a:t>σίγουρος/-η</a:t>
            </a:r>
            <a:r>
              <a:rPr lang="el-GR" dirty="0"/>
              <a:t>;</a:t>
            </a:r>
          </a:p>
        </p:txBody>
      </p:sp>
      <p:sp>
        <p:nvSpPr>
          <p:cNvPr id="3" name="Content Placeholder 2"/>
          <p:cNvSpPr>
            <a:spLocks noGrp="1"/>
          </p:cNvSpPr>
          <p:nvPr>
            <p:ph idx="1"/>
          </p:nvPr>
        </p:nvSpPr>
        <p:spPr>
          <a:xfrm>
            <a:off x="628650" y="1175657"/>
            <a:ext cx="7886700" cy="3457065"/>
          </a:xfrm>
        </p:spPr>
        <p:txBody>
          <a:bodyPr>
            <a:noAutofit/>
          </a:bodyPr>
          <a:lstStyle/>
          <a:p>
            <a:pPr lvl="0">
              <a:defRPr/>
            </a:pPr>
            <a:r>
              <a:rPr lang="el-GR" sz="1700" dirty="0"/>
              <a:t>Αν ένα παιδί σας </a:t>
            </a:r>
            <a:r>
              <a:rPr lang="el-GR" sz="1700" dirty="0" smtClean="0"/>
              <a:t>πει το ίδιο ότι </a:t>
            </a:r>
            <a:r>
              <a:rPr lang="el-GR" sz="1700" dirty="0"/>
              <a:t>κακοποιείται, αυτό </a:t>
            </a:r>
            <a:r>
              <a:rPr lang="el-GR" sz="1700" dirty="0" smtClean="0"/>
              <a:t>αρκεί για να προχωρήσετε σε αναφορά</a:t>
            </a:r>
          </a:p>
          <a:p>
            <a:pPr lvl="0">
              <a:defRPr/>
            </a:pPr>
            <a:r>
              <a:rPr lang="el-GR" sz="1700" dirty="0" smtClean="0"/>
              <a:t>Αν εσείς στο πλαίσιο της εργασίας σας ή της καθημερινότητάς σας έχετε βάσιμες υποψίες ότι ένα παιδί βρίσκεται σε κίνδυνο (ενδείξεις σωματικές, στη συμπεριφορά κλπ), επίσης μπορείτε να προχωρήσετε σε αναφορά</a:t>
            </a:r>
            <a:endParaRPr lang="en-US" sz="1700" dirty="0"/>
          </a:p>
          <a:p>
            <a:pPr lvl="1">
              <a:defRPr/>
            </a:pPr>
            <a:endParaRPr lang="el-GR" sz="1700" dirty="0" smtClean="0"/>
          </a:p>
          <a:p>
            <a:pPr lvl="1">
              <a:defRPr/>
            </a:pPr>
            <a:r>
              <a:rPr lang="el-GR" sz="1700" dirty="0" smtClean="0"/>
              <a:t>καλύτερα </a:t>
            </a:r>
            <a:r>
              <a:rPr lang="el-GR" sz="1700" dirty="0"/>
              <a:t>να </a:t>
            </a:r>
            <a:r>
              <a:rPr lang="el-GR" sz="1700" dirty="0" smtClean="0"/>
              <a:t>γνωστοποιήσετε τις </a:t>
            </a:r>
            <a:r>
              <a:rPr lang="el-GR" sz="1700" dirty="0"/>
              <a:t>ανησυχίες σας </a:t>
            </a:r>
            <a:r>
              <a:rPr lang="el-GR" sz="1700" dirty="0" smtClean="0"/>
              <a:t>σε έναν αρμόδιο φορέα παρά να μην μιλήσετε, επιτρέποντας έτσι την (πιθανή) ΚαΠα να συνεχίσει</a:t>
            </a:r>
            <a:endParaRPr lang="en-US" sz="1700" dirty="0"/>
          </a:p>
          <a:p>
            <a:pPr marL="0" lvl="1" indent="0" algn="ctr">
              <a:buNone/>
            </a:pPr>
            <a:endParaRPr lang="el-GR" sz="1700" b="1" dirty="0" smtClean="0">
              <a:solidFill>
                <a:schemeClr val="accent1"/>
              </a:solidFill>
            </a:endParaRPr>
          </a:p>
          <a:p>
            <a:pPr marL="0" lvl="1" indent="0" algn="ctr">
              <a:buNone/>
            </a:pPr>
            <a:r>
              <a:rPr lang="el-GR" sz="1700" b="1" dirty="0" smtClean="0">
                <a:solidFill>
                  <a:schemeClr val="accent1"/>
                </a:solidFill>
              </a:rPr>
              <a:t>η </a:t>
            </a:r>
            <a:r>
              <a:rPr lang="el-GR" sz="1700" b="1" dirty="0">
                <a:solidFill>
                  <a:schemeClr val="accent1"/>
                </a:solidFill>
              </a:rPr>
              <a:t>αναφορά </a:t>
            </a:r>
            <a:r>
              <a:rPr lang="el-GR" sz="1700" b="1" dirty="0" smtClean="0">
                <a:solidFill>
                  <a:schemeClr val="accent1"/>
                </a:solidFill>
              </a:rPr>
              <a:t>υποψίας ΚαΠα-π </a:t>
            </a:r>
            <a:r>
              <a:rPr lang="el-GR" sz="1700" b="1" dirty="0">
                <a:solidFill>
                  <a:schemeClr val="accent1"/>
                </a:solidFill>
              </a:rPr>
              <a:t>δεν είναι </a:t>
            </a:r>
            <a:r>
              <a:rPr lang="el-GR" sz="1700" b="1" dirty="0" smtClean="0">
                <a:solidFill>
                  <a:schemeClr val="accent1"/>
                </a:solidFill>
              </a:rPr>
              <a:t>μήνυση. </a:t>
            </a:r>
            <a:r>
              <a:rPr lang="el-GR" sz="1700" b="1" dirty="0">
                <a:solidFill>
                  <a:schemeClr val="accent1"/>
                </a:solidFill>
              </a:rPr>
              <a:t>Είναι </a:t>
            </a:r>
            <a:r>
              <a:rPr lang="el-GR" sz="1700" b="1" dirty="0" smtClean="0">
                <a:solidFill>
                  <a:schemeClr val="accent1"/>
                </a:solidFill>
              </a:rPr>
              <a:t>ένα αίτημα προς </a:t>
            </a:r>
            <a:r>
              <a:rPr lang="el-GR" sz="1700" b="1" dirty="0">
                <a:solidFill>
                  <a:schemeClr val="accent1"/>
                </a:solidFill>
              </a:rPr>
              <a:t>την πολιτεία για να ενεργοποιηθεί ο μηχανισμός προστασίας παιδιού και οικογένειας. Δηλαδή, με την αναφορά σας, ζητάτε επίσημα βοήθεια, από τις αρχές, για το παιδί και την οικογένεια του</a:t>
            </a:r>
            <a:endParaRPr lang="en-US" sz="1700" b="1" dirty="0">
              <a:solidFill>
                <a:schemeClr val="accent1"/>
              </a:solidFill>
            </a:endParaRPr>
          </a:p>
          <a:p>
            <a:endParaRPr lang="en-US" sz="1700" dirty="0"/>
          </a:p>
          <a:p>
            <a:endParaRPr lang="el-GR" sz="1700" dirty="0"/>
          </a:p>
        </p:txBody>
      </p:sp>
    </p:spTree>
    <p:extLst>
      <p:ext uri="{BB962C8B-B14F-4D97-AF65-F5344CB8AC3E}">
        <p14:creationId xmlns="" xmlns:p14="http://schemas.microsoft.com/office/powerpoint/2010/main" val="3079724467"/>
      </p:ext>
    </p:extLst>
  </p:cSld>
  <p:clrMapOvr>
    <a:masterClrMapping/>
  </p:clrMapOvr>
  <p:transition spd="slow">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Πότε πρέπει να </a:t>
            </a:r>
            <a:r>
              <a:rPr lang="el-GR" dirty="0" smtClean="0"/>
              <a:t>κάνω την αναφορά;</a:t>
            </a:r>
            <a:endParaRPr lang="el-GR" dirty="0"/>
          </a:p>
        </p:txBody>
      </p:sp>
      <p:sp>
        <p:nvSpPr>
          <p:cNvPr id="3" name="Content Placeholder 2"/>
          <p:cNvSpPr>
            <a:spLocks noGrp="1"/>
          </p:cNvSpPr>
          <p:nvPr>
            <p:ph idx="1"/>
          </p:nvPr>
        </p:nvSpPr>
        <p:spPr/>
        <p:txBody>
          <a:bodyPr>
            <a:normAutofit lnSpcReduction="10000"/>
          </a:bodyPr>
          <a:lstStyle/>
          <a:p>
            <a:pPr marL="0" indent="0">
              <a:buNone/>
            </a:pPr>
            <a:endParaRPr lang="en-US" sz="1600" dirty="0"/>
          </a:p>
          <a:p>
            <a:pPr lvl="0">
              <a:defRPr/>
            </a:pPr>
            <a:r>
              <a:rPr lang="el-GR" sz="1600" dirty="0" smtClean="0"/>
              <a:t>η αναφορά για πιθανή ΚαΠα-π πρέπει να γίνεται αμέσως μετά την αποκάλυψη της ΚαΠα από το παιδί ή όταν υπάρχουν βάσιμες υποψίες ότι έλαβε χώρα περιστατικό ΚαΠα-π που έθεσε σε κίνδυνο την ασφάλεια του παιδιού</a:t>
            </a:r>
          </a:p>
          <a:p>
            <a:pPr lvl="0">
              <a:defRPr/>
            </a:pPr>
            <a:endParaRPr lang="el-GR" sz="1600" dirty="0" smtClean="0"/>
          </a:p>
          <a:p>
            <a:pPr lvl="1">
              <a:defRPr/>
            </a:pPr>
            <a:r>
              <a:rPr lang="el-GR" sz="1600" dirty="0" smtClean="0"/>
              <a:t>σε περίπτωση που κάποιος/-α επιθυμεί να συλλέξει περισσότερες πληροφορίες ΠΡΙΝ προχωρήσει σε αναφορά, θα πρέπει να έχει υπόψη του ότι η αναμονή για συλλογή αποδείξεων ενδέχεται να θέσει το παιδί σε μεγαλύτερο κίνδυνο</a:t>
            </a:r>
          </a:p>
          <a:p>
            <a:pPr lvl="1">
              <a:defRPr/>
            </a:pPr>
            <a:endParaRPr lang="el-GR" sz="1600" dirty="0" smtClean="0"/>
          </a:p>
          <a:p>
            <a:pPr lvl="1">
              <a:defRPr/>
            </a:pPr>
            <a:r>
              <a:rPr lang="el-GR" sz="1600" dirty="0" smtClean="0"/>
              <a:t>τα άτομα, συμπεριλαμβανομένων των επαγγελματιών, που φέρουν υποχρέωση αναφοράς ΔΕΝ φέρουν υποχρέωση, και πολλές φορές ΔΕΝ έχουν αρμοδιότητα, να προχωρήσουν σε διερεύνηση των περιστατικών με σκοπό την τεκμηρίωσή τους</a:t>
            </a:r>
            <a:endParaRPr lang="el-GR" sz="1600" dirty="0">
              <a:solidFill>
                <a:srgbClr val="FF0000"/>
              </a:solidFill>
            </a:endParaRPr>
          </a:p>
        </p:txBody>
      </p:sp>
    </p:spTree>
    <p:extLst>
      <p:ext uri="{BB962C8B-B14F-4D97-AF65-F5344CB8AC3E}">
        <p14:creationId xmlns="" xmlns:p14="http://schemas.microsoft.com/office/powerpoint/2010/main" val="1689299199"/>
      </p:ext>
    </p:extLst>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Πώς μπορεί να υποβληθεί μια αναφορά ΚαΠα-π;</a:t>
            </a:r>
            <a:endParaRPr lang="el-GR" dirty="0"/>
          </a:p>
        </p:txBody>
      </p:sp>
      <p:sp>
        <p:nvSpPr>
          <p:cNvPr id="3" name="Content Placeholder 2"/>
          <p:cNvSpPr>
            <a:spLocks noGrp="1"/>
          </p:cNvSpPr>
          <p:nvPr>
            <p:ph idx="1"/>
          </p:nvPr>
        </p:nvSpPr>
        <p:spPr>
          <a:xfrm>
            <a:off x="628650" y="1278326"/>
            <a:ext cx="7886700" cy="3465907"/>
          </a:xfrm>
        </p:spPr>
        <p:txBody>
          <a:bodyPr>
            <a:normAutofit lnSpcReduction="10000"/>
          </a:bodyPr>
          <a:lstStyle/>
          <a:p>
            <a:pPr>
              <a:lnSpc>
                <a:spcPct val="100000"/>
              </a:lnSpc>
              <a:spcBef>
                <a:spcPts val="600"/>
              </a:spcBef>
              <a:spcAft>
                <a:spcPts val="600"/>
              </a:spcAft>
              <a:buClr>
                <a:schemeClr val="accent1"/>
              </a:buClr>
              <a:buFont typeface="Wingdings 3" panose="05040102010807070707" pitchFamily="18" charset="2"/>
              <a:buChar char="´"/>
            </a:pPr>
            <a:r>
              <a:rPr lang="el-GR" sz="1600" b="1" dirty="0" smtClean="0"/>
              <a:t>γραπτά ή προφορικά (τηλεφωνικά, δια ζώσης), επώνυμα ή ανώνυμα</a:t>
            </a:r>
          </a:p>
          <a:p>
            <a:pPr marL="0" indent="0">
              <a:lnSpc>
                <a:spcPct val="100000"/>
              </a:lnSpc>
              <a:spcBef>
                <a:spcPts val="600"/>
              </a:spcBef>
              <a:spcAft>
                <a:spcPts val="600"/>
              </a:spcAft>
              <a:buClr>
                <a:schemeClr val="accent1"/>
              </a:buClr>
              <a:buNone/>
            </a:pPr>
            <a:r>
              <a:rPr lang="el-GR" sz="1600" dirty="0" smtClean="0"/>
              <a:t>Υπενθυμίζεται ότι </a:t>
            </a:r>
          </a:p>
          <a:p>
            <a:pPr lvl="1" algn="just">
              <a:lnSpc>
                <a:spcPct val="100000"/>
              </a:lnSpc>
              <a:spcBef>
                <a:spcPts val="600"/>
              </a:spcBef>
              <a:spcAft>
                <a:spcPts val="600"/>
              </a:spcAft>
            </a:pPr>
            <a:r>
              <a:rPr lang="el-GR" sz="1600" dirty="0" smtClean="0"/>
              <a:t>αναφορά </a:t>
            </a:r>
            <a:r>
              <a:rPr lang="el-GR" sz="1600" dirty="0"/>
              <a:t>είναι η ανακοίνωση συγκεκριμένων πληροφοριών σε εισαγγελική ή αστυνομική αρχή ή σε ένα φορέα προστασίας του παιδιού </a:t>
            </a:r>
            <a:r>
              <a:rPr lang="el-GR" sz="1600" dirty="0" smtClean="0"/>
              <a:t>που </a:t>
            </a:r>
            <a:r>
              <a:rPr lang="el-GR" sz="1600" dirty="0"/>
              <a:t>δέχεται </a:t>
            </a:r>
            <a:r>
              <a:rPr lang="el-GR" sz="1600" dirty="0" smtClean="0"/>
              <a:t>αναφορές </a:t>
            </a:r>
            <a:r>
              <a:rPr lang="el-GR" sz="1600" dirty="0"/>
              <a:t>σχετικά με ένα παιδί </a:t>
            </a:r>
            <a:r>
              <a:rPr lang="el-GR" sz="1600" dirty="0" smtClean="0"/>
              <a:t>για το οποίο το άτομο που προβαίνει σε αναφορά έχει υποψίες </a:t>
            </a:r>
            <a:r>
              <a:rPr lang="el-GR" sz="1600" dirty="0"/>
              <a:t>ότι κινδυνεύει </a:t>
            </a:r>
            <a:r>
              <a:rPr lang="el-GR" sz="1600" dirty="0" smtClean="0"/>
              <a:t>η σωματική </a:t>
            </a:r>
            <a:r>
              <a:rPr lang="el-GR" sz="1600" dirty="0"/>
              <a:t>ή ψυχική </a:t>
            </a:r>
            <a:r>
              <a:rPr lang="el-GR" sz="1600" dirty="0" smtClean="0"/>
              <a:t>του υγεία ως </a:t>
            </a:r>
            <a:r>
              <a:rPr lang="el-GR" sz="1600" dirty="0"/>
              <a:t>αποτέλεσμα κακοποίησης ή παραμέλησης. </a:t>
            </a:r>
            <a:endParaRPr lang="el-GR" sz="1600" dirty="0" smtClean="0"/>
          </a:p>
          <a:p>
            <a:pPr lvl="1" algn="just">
              <a:lnSpc>
                <a:spcPct val="100000"/>
              </a:lnSpc>
              <a:spcBef>
                <a:spcPts val="600"/>
              </a:spcBef>
              <a:spcAft>
                <a:spcPts val="600"/>
              </a:spcAft>
            </a:pPr>
            <a:r>
              <a:rPr lang="el-GR" sz="1600" dirty="0" smtClean="0"/>
              <a:t>Μια </a:t>
            </a:r>
            <a:r>
              <a:rPr lang="el-GR" sz="1600" dirty="0"/>
              <a:t>αναφορά δεν αποτελεί εκ των προτέρων επίσημη καταγγελία, αλλά προληπτική ενέργεια για επιβεβαίωση συγκεκριμένων πληροφοριών και περαιτέρω </a:t>
            </a:r>
            <a:r>
              <a:rPr lang="el-GR" sz="1600" dirty="0" smtClean="0"/>
              <a:t>αξιολόγηση</a:t>
            </a:r>
          </a:p>
          <a:p>
            <a:pPr lvl="1" algn="just">
              <a:lnSpc>
                <a:spcPct val="100000"/>
              </a:lnSpc>
              <a:spcBef>
                <a:spcPts val="600"/>
              </a:spcBef>
              <a:spcAft>
                <a:spcPts val="600"/>
              </a:spcAft>
            </a:pPr>
            <a:r>
              <a:rPr lang="el-GR" sz="1600" dirty="0" smtClean="0"/>
              <a:t>όλες </a:t>
            </a:r>
            <a:r>
              <a:rPr lang="el-GR" sz="1600" dirty="0"/>
              <a:t>οι αναφορές απαιτούν εισαγγελική παρέμβαση προτού ξεκινήσει η διαδικασία διερεύνησης της </a:t>
            </a:r>
            <a:r>
              <a:rPr lang="el-GR" sz="1600" dirty="0" smtClean="0"/>
              <a:t>υπόθεσης</a:t>
            </a:r>
            <a:endParaRPr lang="el-GR" sz="1600" dirty="0"/>
          </a:p>
        </p:txBody>
      </p:sp>
    </p:spTree>
    <p:extLst>
      <p:ext uri="{BB962C8B-B14F-4D97-AF65-F5344CB8AC3E}">
        <p14:creationId xmlns="" xmlns:p14="http://schemas.microsoft.com/office/powerpoint/2010/main" val="1185919245"/>
      </p:ext>
    </p:extLst>
  </p:cSld>
  <p:clrMapOvr>
    <a:masterClrMapping/>
  </p:clrMapOvr>
  <mc:AlternateContent xmlns:mc="http://schemas.openxmlformats.org/markup-compatibility/2006">
    <mc:Choice xmlns=""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Τι πρέπει να περιέχει </a:t>
            </a:r>
            <a:r>
              <a:rPr lang="el-GR" dirty="0" smtClean="0"/>
              <a:t>μια αναφορά;</a:t>
            </a:r>
            <a:endParaRPr lang="el-GR" dirty="0"/>
          </a:p>
        </p:txBody>
      </p:sp>
      <p:sp>
        <p:nvSpPr>
          <p:cNvPr id="3" name="Content Placeholder 2"/>
          <p:cNvSpPr>
            <a:spLocks noGrp="1"/>
          </p:cNvSpPr>
          <p:nvPr>
            <p:ph idx="1"/>
          </p:nvPr>
        </p:nvSpPr>
        <p:spPr/>
        <p:txBody>
          <a:bodyPr>
            <a:noAutofit/>
          </a:bodyPr>
          <a:lstStyle/>
          <a:p>
            <a:r>
              <a:rPr lang="el-GR" sz="1400" b="1" dirty="0"/>
              <a:t>Πληροφορίες που είναι απαραίτητες </a:t>
            </a:r>
            <a:r>
              <a:rPr lang="el-GR" sz="1400" b="1" dirty="0" smtClean="0"/>
              <a:t>προκειμένου η αναφορά να μπορεί να χρησιμοποιηθεί:</a:t>
            </a:r>
          </a:p>
          <a:p>
            <a:pPr lvl="1"/>
            <a:r>
              <a:rPr lang="el-GR" sz="1400" dirty="0" smtClean="0"/>
              <a:t>τύπος/μορφή (πιθανής) ΚαΠα-π</a:t>
            </a:r>
          </a:p>
          <a:p>
            <a:pPr lvl="1"/>
            <a:r>
              <a:rPr lang="el-GR" sz="1400" dirty="0" smtClean="0"/>
              <a:t>διεύθυνση κατοικίας ή χώρου που μπορεί να εντοπιστεί το παιδί (και όπου, ενδεχομένως, λαμβάνει χώρα η ΚαΠα-π)</a:t>
            </a:r>
          </a:p>
          <a:p>
            <a:pPr lvl="1"/>
            <a:r>
              <a:rPr lang="el-GR" sz="1400" dirty="0" smtClean="0"/>
              <a:t>όνομα του παιδιού ή/και των φροντιστών του (αν είναι γνωστά) ή άλλο στοιχείο ταυτοποίησης </a:t>
            </a:r>
          </a:p>
          <a:p>
            <a:pPr lvl="1"/>
            <a:r>
              <a:rPr lang="el-GR" sz="1400" dirty="0" smtClean="0"/>
              <a:t>ηλικία του παιδιού (κατά προσέγγιση, αν δεν είναι γνωστή)</a:t>
            </a:r>
          </a:p>
          <a:p>
            <a:endParaRPr lang="el-GR" sz="1400" b="1" dirty="0" smtClean="0"/>
          </a:p>
          <a:p>
            <a:r>
              <a:rPr lang="el-GR" sz="1400" b="1" dirty="0" smtClean="0"/>
              <a:t>Πρόσθετες </a:t>
            </a:r>
            <a:r>
              <a:rPr lang="el-GR" sz="1400" b="1" dirty="0"/>
              <a:t>χρήσιμες πληροφορίες </a:t>
            </a:r>
            <a:r>
              <a:rPr lang="el-GR" sz="1400" b="1" dirty="0" smtClean="0"/>
              <a:t>που είναι χρήσιμες για την αρχική εκτίμηση της αναφοράς</a:t>
            </a:r>
          </a:p>
          <a:p>
            <a:pPr lvl="1"/>
            <a:r>
              <a:rPr lang="el-GR" sz="1400" dirty="0" smtClean="0"/>
              <a:t>στοιχεία </a:t>
            </a:r>
            <a:r>
              <a:rPr lang="el-GR" sz="1400" dirty="0"/>
              <a:t>σχετικά με την </a:t>
            </a:r>
            <a:r>
              <a:rPr lang="el-GR" sz="1400" dirty="0" smtClean="0"/>
              <a:t>οικογένεια και τα άτομα που ευθύνονται για την ΚαΠα</a:t>
            </a:r>
          </a:p>
          <a:p>
            <a:pPr lvl="1"/>
            <a:r>
              <a:rPr lang="el-GR" sz="1400" dirty="0" smtClean="0"/>
              <a:t>αν υπάρχουν άλλα </a:t>
            </a:r>
            <a:r>
              <a:rPr lang="el-GR" sz="1400" dirty="0"/>
              <a:t>παιδιά ή μέλη της οικογένειας που μπορεί να είναι σε </a:t>
            </a:r>
            <a:r>
              <a:rPr lang="el-GR" sz="1400" dirty="0" smtClean="0"/>
              <a:t>κίνδυνο</a:t>
            </a:r>
          </a:p>
          <a:p>
            <a:pPr lvl="1"/>
            <a:r>
              <a:rPr lang="el-GR" sz="1400" dirty="0" smtClean="0"/>
              <a:t>αν υπάρχει γνωστό ιστορικό βίας-κακοποίησης</a:t>
            </a:r>
          </a:p>
          <a:p>
            <a:pPr lvl="1"/>
            <a:r>
              <a:rPr lang="el-GR" sz="1400" dirty="0" smtClean="0"/>
              <a:t>αν υπάρχουν άλλα </a:t>
            </a:r>
            <a:r>
              <a:rPr lang="el-GR" sz="1400" dirty="0"/>
              <a:t>πρόσωπα που μπορεί να έχουν πληροφορίες </a:t>
            </a:r>
            <a:r>
              <a:rPr lang="el-GR" sz="1400" dirty="0" smtClean="0"/>
              <a:t>ή </a:t>
            </a:r>
            <a:r>
              <a:rPr lang="el-GR" sz="1400" dirty="0"/>
              <a:t>είναι μάρτυρες της </a:t>
            </a:r>
            <a:r>
              <a:rPr lang="el-GR" sz="1400" dirty="0" smtClean="0"/>
              <a:t>ΚαΠα-π</a:t>
            </a:r>
            <a:endParaRPr lang="en-US" sz="1400" dirty="0"/>
          </a:p>
        </p:txBody>
      </p:sp>
    </p:spTree>
    <p:extLst>
      <p:ext uri="{BB962C8B-B14F-4D97-AF65-F5344CB8AC3E}">
        <p14:creationId xmlns="" xmlns:p14="http://schemas.microsoft.com/office/powerpoint/2010/main" val="1690242848"/>
      </p:ext>
    </p:extLst>
  </p:cSld>
  <p:clrMapOvr>
    <a:masterClrMapping/>
  </p:clrMapOvr>
  <p:transition spd="slow">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2585"/>
            <a:ext cx="8621486" cy="892970"/>
          </a:xfrm>
        </p:spPr>
        <p:txBody>
          <a:bodyPr>
            <a:normAutofit/>
          </a:bodyPr>
          <a:lstStyle/>
          <a:p>
            <a:r>
              <a:rPr lang="el-GR" dirty="0" smtClean="0"/>
              <a:t>Πού μπορεί να υποβληθεί μια αναφορά ΚαΠα-π;</a:t>
            </a:r>
            <a:endParaRPr lang="el-GR" dirty="0"/>
          </a:p>
        </p:txBody>
      </p:sp>
      <p:graphicFrame>
        <p:nvGraphicFramePr>
          <p:cNvPr id="4" name="Diagram 3"/>
          <p:cNvGraphicFramePr/>
          <p:nvPr>
            <p:extLst>
              <p:ext uri="{D42A27DB-BD31-4B8C-83A1-F6EECF244321}">
                <p14:modId xmlns="" xmlns:p14="http://schemas.microsoft.com/office/powerpoint/2010/main" val="1103648063"/>
              </p:ext>
            </p:extLst>
          </p:nvPr>
        </p:nvGraphicFramePr>
        <p:xfrm>
          <a:off x="195942" y="905555"/>
          <a:ext cx="8730344" cy="37271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293369947"/>
      </p:ext>
    </p:extLst>
  </p:cSld>
  <p:clrMapOvr>
    <a:masterClrMapping/>
  </p:clrMapOvr>
  <mc:AlternateContent xmlns:mc="http://schemas.openxmlformats.org/markup-compatibility/2006">
    <mc:Choice xmlns=""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713" y="273846"/>
            <a:ext cx="8665029" cy="892970"/>
          </a:xfrm>
        </p:spPr>
        <p:txBody>
          <a:bodyPr>
            <a:normAutofit/>
          </a:bodyPr>
          <a:lstStyle/>
          <a:p>
            <a:r>
              <a:rPr lang="el-GR" dirty="0" smtClean="0"/>
              <a:t>Πού μπορεί να υποβληθεί μια αναφορά ΚαΠα-π;</a:t>
            </a:r>
            <a:endParaRPr lang="el-GR" dirty="0"/>
          </a:p>
        </p:txBody>
      </p:sp>
      <p:graphicFrame>
        <p:nvGraphicFramePr>
          <p:cNvPr id="4" name="Diagram 3"/>
          <p:cNvGraphicFramePr/>
          <p:nvPr>
            <p:extLst>
              <p:ext uri="{D42A27DB-BD31-4B8C-83A1-F6EECF244321}">
                <p14:modId xmlns="" xmlns:p14="http://schemas.microsoft.com/office/powerpoint/2010/main" val="1345444488"/>
              </p:ext>
            </p:extLst>
          </p:nvPr>
        </p:nvGraphicFramePr>
        <p:xfrm>
          <a:off x="628650" y="1273630"/>
          <a:ext cx="7886700" cy="33301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2766599789"/>
      </p:ext>
    </p:extLst>
  </p:cSld>
  <p:clrMapOvr>
    <a:masterClrMapping/>
  </p:clrMapOvr>
  <mc:AlternateContent xmlns:mc="http://schemas.openxmlformats.org/markup-compatibility/2006">
    <mc:Choice xmlns=""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b="1" dirty="0" smtClean="0">
                <a:latin typeface="Segoe UI Light" panose="020B0502040204020203" pitchFamily="34" charset="0"/>
                <a:cs typeface="Segoe UI Light" panose="020B0502040204020203" pitchFamily="34" charset="0"/>
              </a:rPr>
              <a:t>Άλλοι σχετικοί Φορείς &amp; Υπηρεσίες</a:t>
            </a:r>
            <a:endParaRPr lang="el-GR" b="1" dirty="0">
              <a:latin typeface="Segoe UI Light" panose="020B0502040204020203" pitchFamily="34" charset="0"/>
              <a:cs typeface="Segoe UI Light" panose="020B0502040204020203" pitchFamily="34" charset="0"/>
            </a:endParaRPr>
          </a:p>
        </p:txBody>
      </p:sp>
      <p:graphicFrame>
        <p:nvGraphicFramePr>
          <p:cNvPr id="4" name="Diagram 3"/>
          <p:cNvGraphicFramePr/>
          <p:nvPr>
            <p:extLst>
              <p:ext uri="{D42A27DB-BD31-4B8C-83A1-F6EECF244321}">
                <p14:modId xmlns="" xmlns:p14="http://schemas.microsoft.com/office/powerpoint/2010/main" val="2863107973"/>
              </p:ext>
            </p:extLst>
          </p:nvPr>
        </p:nvGraphicFramePr>
        <p:xfrm>
          <a:off x="62593" y="1175659"/>
          <a:ext cx="9037865" cy="35436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4214960810"/>
      </p:ext>
    </p:extLst>
  </p:cSld>
  <p:clrMapOvr>
    <a:masterClrMapping/>
  </p:clrMapOvr>
  <mc:AlternateContent xmlns:mc="http://schemas.openxmlformats.org/markup-compatibility/2006">
    <mc:Choice xmlns=""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273844"/>
            <a:ext cx="7886701" cy="994172"/>
          </a:xfrm>
        </p:spPr>
        <p:txBody>
          <a:bodyPr>
            <a:normAutofit/>
          </a:bodyPr>
          <a:lstStyle/>
          <a:p>
            <a:pPr marL="1162050" indent="-1162050"/>
            <a:r>
              <a:rPr lang="el-GR" sz="2400" b="1" dirty="0" smtClean="0">
                <a:latin typeface="Segoe UI Light" panose="020B0502040204020203" pitchFamily="34" charset="0"/>
                <a:cs typeface="Segoe UI Light" panose="020B0502040204020203" pitchFamily="34" charset="0"/>
              </a:rPr>
              <a:t>Ελλάδα: Ποια </a:t>
            </a:r>
            <a:r>
              <a:rPr lang="el-GR" sz="2400" b="1" dirty="0">
                <a:latin typeface="Segoe UI Light" panose="020B0502040204020203" pitchFamily="34" charset="0"/>
                <a:cs typeface="Segoe UI Light" panose="020B0502040204020203" pitchFamily="34" charset="0"/>
              </a:rPr>
              <a:t>άτομα </a:t>
            </a:r>
            <a:r>
              <a:rPr lang="el-GR" sz="2400" b="1" dirty="0" smtClean="0">
                <a:latin typeface="Segoe UI Light" panose="020B0502040204020203" pitchFamily="34" charset="0"/>
                <a:cs typeface="Segoe UI Light" panose="020B0502040204020203" pitchFamily="34" charset="0"/>
              </a:rPr>
              <a:t>υποχρεούνται και δικαιούνται </a:t>
            </a:r>
            <a:r>
              <a:rPr lang="el-GR" sz="2400" b="1" dirty="0">
                <a:latin typeface="Segoe UI Light" panose="020B0502040204020203" pitchFamily="34" charset="0"/>
                <a:cs typeface="Segoe UI Light" panose="020B0502040204020203" pitchFamily="34" charset="0"/>
              </a:rPr>
              <a:t>να υποβάλουν αναφορά </a:t>
            </a:r>
            <a:r>
              <a:rPr lang="el-GR" sz="2400" b="1" dirty="0" smtClean="0">
                <a:latin typeface="Segoe UI Light" panose="020B0502040204020203" pitchFamily="34" charset="0"/>
                <a:cs typeface="Segoe UI Light" panose="020B0502040204020203" pitchFamily="34" charset="0"/>
              </a:rPr>
              <a:t>ΚαΠα-π;</a:t>
            </a:r>
            <a:endParaRPr lang="el-GR" sz="2400" b="1"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628650" y="1241948"/>
            <a:ext cx="7886700" cy="3643952"/>
          </a:xfrm>
        </p:spPr>
        <p:txBody>
          <a:bodyPr>
            <a:normAutofit fontScale="92500" lnSpcReduction="10000"/>
          </a:bodyPr>
          <a:lstStyle/>
          <a:p>
            <a:pPr>
              <a:buClr>
                <a:schemeClr val="accent5"/>
              </a:buClr>
              <a:buFont typeface="Wingdings 3" panose="05040102010807070707" pitchFamily="18" charset="2"/>
              <a:buChar char="´"/>
            </a:pPr>
            <a:r>
              <a:rPr lang="el-GR" sz="1700" b="1" dirty="0">
                <a:latin typeface="Segoe UI Light" panose="020B0502040204020203" pitchFamily="34" charset="0"/>
                <a:cs typeface="Segoe UI Light" panose="020B0502040204020203" pitchFamily="34" charset="0"/>
              </a:rPr>
              <a:t>Οποιοδήποτε  άτομο έχει την υποψία </a:t>
            </a:r>
            <a:r>
              <a:rPr lang="el-GR" sz="1700" b="1" dirty="0" smtClean="0">
                <a:latin typeface="Segoe UI Light" panose="020B0502040204020203" pitchFamily="34" charset="0"/>
                <a:cs typeface="Segoe UI Light" panose="020B0502040204020203" pitchFamily="34" charset="0"/>
              </a:rPr>
              <a:t>ή γνωρίζει ότι </a:t>
            </a:r>
            <a:r>
              <a:rPr lang="el-GR" sz="1700" b="1" dirty="0">
                <a:latin typeface="Segoe UI Light" panose="020B0502040204020203" pitchFamily="34" charset="0"/>
                <a:cs typeface="Segoe UI Light" panose="020B0502040204020203" pitchFamily="34" charset="0"/>
              </a:rPr>
              <a:t>κάποιο παιδί ή κάποια παιδιά υφίστανται </a:t>
            </a:r>
            <a:r>
              <a:rPr lang="el-GR" sz="1700" b="1" dirty="0" smtClean="0">
                <a:latin typeface="Segoe UI Light" panose="020B0502040204020203" pitchFamily="34" charset="0"/>
                <a:cs typeface="Segoe UI Light" panose="020B0502040204020203" pitchFamily="34" charset="0"/>
              </a:rPr>
              <a:t>ΚαΠα-Π</a:t>
            </a:r>
          </a:p>
          <a:p>
            <a:pPr>
              <a:buClr>
                <a:schemeClr val="accent5"/>
              </a:buClr>
              <a:buFont typeface="Wingdings 3" panose="05040102010807070707" pitchFamily="18" charset="2"/>
              <a:buChar char="´"/>
            </a:pPr>
            <a:endParaRPr lang="el-GR" sz="100" b="1" dirty="0" smtClean="0">
              <a:solidFill>
                <a:schemeClr val="accent1"/>
              </a:solidFill>
              <a:latin typeface="Segoe UI Light" panose="020B0502040204020203" pitchFamily="34" charset="0"/>
              <a:cs typeface="Segoe UI Light" panose="020B0502040204020203" pitchFamily="34" charset="0"/>
            </a:endParaRPr>
          </a:p>
          <a:p>
            <a:pPr marL="723900" lvl="1" indent="-381000">
              <a:buClr>
                <a:schemeClr val="accent5"/>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Ανακριτικοί Υπάλληλοι </a:t>
            </a:r>
            <a:r>
              <a:rPr lang="el-GR" sz="1600" dirty="0">
                <a:latin typeface="Segoe UI Light" panose="020B0502040204020203" pitchFamily="34" charset="0"/>
                <a:cs typeface="Segoe UI Light" panose="020B0502040204020203" pitchFamily="34" charset="0"/>
              </a:rPr>
              <a:t>[ΚΠΔ, </a:t>
            </a:r>
            <a:r>
              <a:rPr lang="el-GR" sz="1600" dirty="0" smtClean="0">
                <a:latin typeface="Segoe UI Light" panose="020B0502040204020203" pitchFamily="34" charset="0"/>
                <a:cs typeface="Segoe UI Light" panose="020B0502040204020203" pitchFamily="34" charset="0"/>
              </a:rPr>
              <a:t>37.2]</a:t>
            </a:r>
            <a:endParaRPr lang="el-GR" sz="1600" dirty="0">
              <a:latin typeface="Segoe UI Light" panose="020B0502040204020203" pitchFamily="34" charset="0"/>
              <a:cs typeface="Segoe UI Light" panose="020B0502040204020203" pitchFamily="34" charset="0"/>
            </a:endParaRPr>
          </a:p>
          <a:p>
            <a:pPr marL="723900" lvl="1" indent="-381000">
              <a:buClr>
                <a:schemeClr val="accent5"/>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Δημόσιοι Υπάλληλοι (περιλαμβανομένων αυτών στους </a:t>
            </a:r>
            <a:r>
              <a:rPr lang="el-GR" sz="1600" dirty="0">
                <a:latin typeface="Segoe UI Light" panose="020B0502040204020203" pitchFamily="34" charset="0"/>
                <a:cs typeface="Segoe UI Light" panose="020B0502040204020203" pitchFamily="34" charset="0"/>
              </a:rPr>
              <a:t>οποίους ανατέθηκε προσωρινά δημόσια </a:t>
            </a:r>
            <a:r>
              <a:rPr lang="el-GR" sz="1600" dirty="0" smtClean="0">
                <a:latin typeface="Segoe UI Light" panose="020B0502040204020203" pitchFamily="34" charset="0"/>
                <a:cs typeface="Segoe UI Light" panose="020B0502040204020203" pitchFamily="34" charset="0"/>
              </a:rPr>
              <a:t>υπηρεσία) </a:t>
            </a:r>
            <a:r>
              <a:rPr lang="el-GR" sz="1600" dirty="0">
                <a:latin typeface="Segoe UI Light" panose="020B0502040204020203" pitchFamily="34" charset="0"/>
                <a:cs typeface="Segoe UI Light" panose="020B0502040204020203" pitchFamily="34" charset="0"/>
              </a:rPr>
              <a:t>[ΚΠΔ, </a:t>
            </a:r>
            <a:r>
              <a:rPr lang="el-GR" sz="1600" dirty="0" smtClean="0">
                <a:latin typeface="Segoe UI Light" panose="020B0502040204020203" pitchFamily="34" charset="0"/>
                <a:cs typeface="Segoe UI Light" panose="020B0502040204020203" pitchFamily="34" charset="0"/>
              </a:rPr>
              <a:t>37.1</a:t>
            </a:r>
            <a:r>
              <a:rPr lang="el-GR" sz="1600" dirty="0">
                <a:latin typeface="Segoe UI Light" panose="020B0502040204020203" pitchFamily="34" charset="0"/>
                <a:cs typeface="Segoe UI Light" panose="020B0502040204020203" pitchFamily="34" charset="0"/>
              </a:rPr>
              <a:t>]</a:t>
            </a:r>
          </a:p>
          <a:p>
            <a:pPr marL="723900" lvl="1" indent="-381000">
              <a:buClr>
                <a:schemeClr val="accent5"/>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Ιδιώτες [ΚΠΔ, 40.1-3]</a:t>
            </a:r>
          </a:p>
          <a:p>
            <a:pPr marL="723900" lvl="1" indent="-381000">
              <a:buClr>
                <a:schemeClr val="accent5"/>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Εκπαιδευτικοί (δημόσιας &amp; ιδιωτικής εκπαίδευσης) [</a:t>
            </a:r>
            <a:r>
              <a:rPr lang="el-GR" sz="1600" dirty="0">
                <a:latin typeface="Segoe UI Light" panose="020B0502040204020203" pitchFamily="34" charset="0"/>
                <a:cs typeface="Segoe UI Light" panose="020B0502040204020203" pitchFamily="34" charset="0"/>
              </a:rPr>
              <a:t>Ν. </a:t>
            </a:r>
            <a:r>
              <a:rPr lang="el-GR" sz="1600" dirty="0" smtClean="0">
                <a:latin typeface="Segoe UI Light" panose="020B0502040204020203" pitchFamily="34" charset="0"/>
                <a:cs typeface="Segoe UI Light" panose="020B0502040204020203" pitchFamily="34" charset="0"/>
              </a:rPr>
              <a:t>3500/2006, 23]</a:t>
            </a:r>
          </a:p>
          <a:p>
            <a:pPr marL="723900" lvl="1" indent="-381000">
              <a:buClr>
                <a:schemeClr val="accent5"/>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Ειδικό εκπαιδευτικό ή βοηθητικό προσωπικό Α’ &amp; Β’ </a:t>
            </a:r>
            <a:r>
              <a:rPr lang="el-GR" sz="1600" dirty="0" err="1" smtClean="0">
                <a:latin typeface="Segoe UI Light" panose="020B0502040204020203" pitchFamily="34" charset="0"/>
                <a:cs typeface="Segoe UI Light" panose="020B0502040204020203" pitchFamily="34" charset="0"/>
              </a:rPr>
              <a:t>βάθμιας</a:t>
            </a:r>
            <a:r>
              <a:rPr lang="el-GR" sz="1600" dirty="0" smtClean="0">
                <a:latin typeface="Segoe UI Light" panose="020B0502040204020203" pitchFamily="34" charset="0"/>
                <a:cs typeface="Segoe UI Light" panose="020B0502040204020203" pitchFamily="34" charset="0"/>
              </a:rPr>
              <a:t> εκπαίδευσης [</a:t>
            </a:r>
            <a:r>
              <a:rPr lang="el-GR" sz="1600" dirty="0">
                <a:latin typeface="Segoe UI Light" panose="020B0502040204020203" pitchFamily="34" charset="0"/>
                <a:cs typeface="Segoe UI Light" panose="020B0502040204020203" pitchFamily="34" charset="0"/>
              </a:rPr>
              <a:t>Ν. </a:t>
            </a:r>
            <a:r>
              <a:rPr lang="el-GR" sz="1600" dirty="0" smtClean="0">
                <a:latin typeface="Segoe UI Light" panose="020B0502040204020203" pitchFamily="34" charset="0"/>
                <a:cs typeface="Segoe UI Light" panose="020B0502040204020203" pitchFamily="34" charset="0"/>
              </a:rPr>
              <a:t>3500/2006, 23 όπως τροποποιήθηκε από το Άρθρο 204.7 του Πολυνομοσχεδίου 23/4/2019]</a:t>
            </a:r>
          </a:p>
          <a:p>
            <a:pPr marL="723900" lvl="1" indent="-381000">
              <a:buClr>
                <a:schemeClr val="accent5"/>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Μέλη </a:t>
            </a:r>
            <a:r>
              <a:rPr lang="el-GR" sz="1600" dirty="0">
                <a:latin typeface="Segoe UI Light" panose="020B0502040204020203" pitchFamily="34" charset="0"/>
                <a:cs typeface="Segoe UI Light" panose="020B0502040204020203" pitchFamily="34" charset="0"/>
              </a:rPr>
              <a:t>του προσωπικού και </a:t>
            </a:r>
            <a:r>
              <a:rPr lang="el-GR" sz="1600" dirty="0" smtClean="0">
                <a:latin typeface="Segoe UI Light" panose="020B0502040204020203" pitchFamily="34" charset="0"/>
                <a:cs typeface="Segoe UI Light" panose="020B0502040204020203" pitchFamily="34" charset="0"/>
              </a:rPr>
              <a:t>Προϊστάμενοι </a:t>
            </a:r>
            <a:r>
              <a:rPr lang="el-GR" sz="1600" dirty="0">
                <a:latin typeface="Segoe UI Light" panose="020B0502040204020203" pitchFamily="34" charset="0"/>
                <a:cs typeface="Segoe UI Light" panose="020B0502040204020203" pitchFamily="34" charset="0"/>
              </a:rPr>
              <a:t>των Κέντρων Εκπαιδευτικής και </a:t>
            </a:r>
            <a:r>
              <a:rPr lang="el-GR" sz="1600" dirty="0" err="1">
                <a:latin typeface="Segoe UI Light" panose="020B0502040204020203" pitchFamily="34" charset="0"/>
                <a:cs typeface="Segoe UI Light" panose="020B0502040204020203" pitchFamily="34" charset="0"/>
              </a:rPr>
              <a:t>Συµβουλευτικής</a:t>
            </a:r>
            <a:r>
              <a:rPr lang="el-GR" sz="1600" dirty="0">
                <a:latin typeface="Segoe UI Light" panose="020B0502040204020203" pitchFamily="34" charset="0"/>
                <a:cs typeface="Segoe UI Light" panose="020B0502040204020203" pitchFamily="34" charset="0"/>
              </a:rPr>
              <a:t> Υποστήριξης (Κ.Ε.Σ.Υ.) </a:t>
            </a:r>
            <a:r>
              <a:rPr lang="el-GR" sz="1600" dirty="0" smtClean="0">
                <a:latin typeface="Segoe UI Light" panose="020B0502040204020203" pitchFamily="34" charset="0"/>
                <a:cs typeface="Segoe UI Light" panose="020B0502040204020203" pitchFamily="34" charset="0"/>
              </a:rPr>
              <a:t>[Ν.</a:t>
            </a:r>
            <a:r>
              <a:rPr lang="el-GR" sz="1600" dirty="0">
                <a:latin typeface="Segoe UI Light" panose="020B0502040204020203" pitchFamily="34" charset="0"/>
                <a:cs typeface="Segoe UI Light" panose="020B0502040204020203" pitchFamily="34" charset="0"/>
              </a:rPr>
              <a:t> 4547/2018 (Α΄ 102</a:t>
            </a:r>
            <a:r>
              <a:rPr lang="el-GR" sz="1600" dirty="0" smtClean="0">
                <a:latin typeface="Segoe UI Light" panose="020B0502040204020203" pitchFamily="34" charset="0"/>
                <a:cs typeface="Segoe UI Light" panose="020B0502040204020203" pitchFamily="34" charset="0"/>
              </a:rPr>
              <a:t>), 6 &amp; 18.3) </a:t>
            </a:r>
          </a:p>
          <a:p>
            <a:pPr marL="723900" lvl="1" indent="-381000">
              <a:buClr>
                <a:schemeClr val="accent5"/>
              </a:buClr>
              <a:buFont typeface="Wingdings 3" panose="05040102010807070707" pitchFamily="18" charset="2"/>
              <a:buChar char="´"/>
            </a:pPr>
            <a:endParaRPr lang="el-GR" sz="600" dirty="0" smtClean="0">
              <a:latin typeface="Segoe UI Light" panose="020B0502040204020203" pitchFamily="34" charset="0"/>
              <a:cs typeface="Segoe UI Light" panose="020B0502040204020203" pitchFamily="34" charset="0"/>
            </a:endParaRPr>
          </a:p>
          <a:p>
            <a:pPr marL="177800" lvl="1" indent="0" algn="just">
              <a:buClr>
                <a:schemeClr val="accent5"/>
              </a:buClr>
              <a:buNone/>
            </a:pPr>
            <a:r>
              <a:rPr lang="el-GR" sz="1700" b="1" dirty="0">
                <a:latin typeface="Segoe UI Light" panose="020B0502040204020203" pitchFamily="34" charset="0"/>
                <a:cs typeface="Segoe UI Light" panose="020B0502040204020203" pitchFamily="34" charset="0"/>
              </a:rPr>
              <a:t>"ανακοινώνει, αμέσως, την αξιόποινη πράξη στον αρμόδιο εισαγγελέα, σύμφωνα με τις διατάξεις της παραγράφου 1 του άρθρου 37 του Κώδικα Ποινικής Δικονομίας, ή στην πλησιέστερη αστυνομική αρχή"</a:t>
            </a:r>
          </a:p>
        </p:txBody>
      </p:sp>
      <p:sp>
        <p:nvSpPr>
          <p:cNvPr id="4" name="Content Placeholder 2"/>
          <p:cNvSpPr txBox="1">
            <a:spLocks/>
          </p:cNvSpPr>
          <p:nvPr/>
        </p:nvSpPr>
        <p:spPr>
          <a:xfrm>
            <a:off x="628650" y="1241948"/>
            <a:ext cx="7886700" cy="3643952"/>
          </a:xfrm>
          <a:prstGeom prst="rect">
            <a:avLst/>
          </a:prstGeom>
        </p:spPr>
        <p:txBody>
          <a:bodyPr vert="horz" lIns="68580" tIns="34290" rIns="68580" bIns="34290" rtlCol="0">
            <a:normAutofit fontScale="92500" lnSpcReduction="10000"/>
          </a:bodyPr>
          <a:lstStyle>
            <a:lvl1pPr marL="271457" indent="-271457" algn="l" defTabSz="685783" rtl="0" eaLnBrk="1" latinLnBrk="0" hangingPunct="1">
              <a:lnSpc>
                <a:spcPct val="90000"/>
              </a:lnSpc>
              <a:spcBef>
                <a:spcPts val="750"/>
              </a:spcBef>
              <a:buClr>
                <a:schemeClr val="accent1"/>
              </a:buClr>
              <a:buFont typeface="Wingdings 3" panose="05040102010807070707" pitchFamily="18" charset="2"/>
              <a:buChar char="´"/>
              <a:defRPr sz="2100" kern="1200">
                <a:solidFill>
                  <a:schemeClr val="tx1"/>
                </a:solidFill>
                <a:latin typeface="Segoe UI Light" panose="020B0502040204020203" pitchFamily="34" charset="0"/>
                <a:ea typeface="+mn-ea"/>
                <a:cs typeface="Segoe UI Light" panose="020B0502040204020203" pitchFamily="34" charset="0"/>
              </a:defRPr>
            </a:lvl1pPr>
            <a:lvl2pPr marL="607204" indent="-264313" algn="l" defTabSz="685783" rtl="0" eaLnBrk="1" latinLnBrk="0" hangingPunct="1">
              <a:lnSpc>
                <a:spcPct val="90000"/>
              </a:lnSpc>
              <a:spcBef>
                <a:spcPts val="375"/>
              </a:spcBef>
              <a:buClr>
                <a:schemeClr val="accent1">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2pPr>
            <a:lvl3pPr marL="942952" indent="-257168" algn="l" defTabSz="685783" rtl="0" eaLnBrk="1" latinLnBrk="0" hangingPunct="1">
              <a:lnSpc>
                <a:spcPct val="90000"/>
              </a:lnSpc>
              <a:spcBef>
                <a:spcPts val="375"/>
              </a:spcBef>
              <a:buClr>
                <a:schemeClr val="accent1">
                  <a:lumMod val="50000"/>
                </a:schemeClr>
              </a:buClr>
              <a:buFont typeface="Wingdings 3" panose="05040102010807070707" pitchFamily="18" charset="2"/>
              <a:buChar char="´"/>
              <a:defRPr sz="1500" kern="1200">
                <a:solidFill>
                  <a:schemeClr val="tx1"/>
                </a:solidFill>
                <a:latin typeface="Segoe UI Light" panose="020B0502040204020203" pitchFamily="34" charset="0"/>
                <a:ea typeface="+mn-ea"/>
                <a:cs typeface="Segoe UI Light" panose="020B0502040204020203" pitchFamily="34" charset="0"/>
              </a:defRPr>
            </a:lvl3pPr>
            <a:lvl4pPr marL="1278699" indent="-250025" algn="l" defTabSz="685783" rtl="0" eaLnBrk="1" latinLnBrk="0" hangingPunct="1">
              <a:lnSpc>
                <a:spcPct val="90000"/>
              </a:lnSpc>
              <a:spcBef>
                <a:spcPts val="375"/>
              </a:spcBef>
              <a:buClr>
                <a:schemeClr val="tx2">
                  <a:lumMod val="50000"/>
                </a:schemeClr>
              </a:buClr>
              <a:buFont typeface="Wingdings 3" panose="05040102010807070707" pitchFamily="18" charset="2"/>
              <a:buChar char="´"/>
              <a:defRPr sz="1400" kern="1200">
                <a:solidFill>
                  <a:schemeClr val="tx1"/>
                </a:solidFill>
                <a:latin typeface="Segoe UI Light" panose="020B0502040204020203" pitchFamily="34" charset="0"/>
                <a:ea typeface="+mn-ea"/>
                <a:cs typeface="Segoe UI Light" panose="020B0502040204020203" pitchFamily="34" charset="0"/>
              </a:defRPr>
            </a:lvl4pPr>
            <a:lvl5pPr marL="1614448" indent="-242882" algn="l" defTabSz="685783" rtl="0" eaLnBrk="1" latinLnBrk="0" hangingPunct="1">
              <a:lnSpc>
                <a:spcPct val="90000"/>
              </a:lnSpc>
              <a:spcBef>
                <a:spcPts val="375"/>
              </a:spcBef>
              <a:buClr>
                <a:schemeClr val="tx2">
                  <a:lumMod val="75000"/>
                </a:schemeClr>
              </a:buClr>
              <a:buFont typeface="Wingdings 3" panose="05040102010807070707" pitchFamily="18" charset="2"/>
              <a:buChar char="´"/>
              <a:defRPr sz="1400" kern="1200">
                <a:solidFill>
                  <a:schemeClr val="tx1"/>
                </a:solidFill>
                <a:latin typeface="Segoe UI Light" panose="020B0502040204020203" pitchFamily="34" charset="0"/>
                <a:ea typeface="+mn-ea"/>
                <a:cs typeface="Segoe UI Light" panose="020B0502040204020203"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buClr>
                <a:schemeClr val="accent5"/>
              </a:buClr>
            </a:pPr>
            <a:r>
              <a:rPr lang="el-GR" sz="1700" b="1" dirty="0" smtClean="0">
                <a:solidFill>
                  <a:schemeClr val="accent1"/>
                </a:solidFill>
              </a:rPr>
              <a:t>Οποιοδήποτε  άτομο έχει την υποψία ή γνωρίζει ότι κάποιο παιδί ή κάποια παιδιά υφίστανται ΚαΠα-Π</a:t>
            </a:r>
          </a:p>
          <a:p>
            <a:pPr>
              <a:buClr>
                <a:schemeClr val="accent5"/>
              </a:buClr>
            </a:pPr>
            <a:endParaRPr lang="el-GR" sz="100" b="1" dirty="0" smtClean="0">
              <a:solidFill>
                <a:schemeClr val="accent1"/>
              </a:solidFill>
            </a:endParaRPr>
          </a:p>
          <a:p>
            <a:pPr marL="723900" lvl="1" indent="-381000">
              <a:buClr>
                <a:schemeClr val="accent5"/>
              </a:buClr>
            </a:pPr>
            <a:r>
              <a:rPr lang="el-GR" sz="1600" dirty="0" smtClean="0"/>
              <a:t>Ανακριτικοί Υπάλληλοι [ΚΠΔ, 37.2]</a:t>
            </a:r>
          </a:p>
          <a:p>
            <a:pPr marL="723900" lvl="1" indent="-381000">
              <a:buClr>
                <a:schemeClr val="accent5"/>
              </a:buClr>
            </a:pPr>
            <a:r>
              <a:rPr lang="el-GR" sz="1600" dirty="0" smtClean="0"/>
              <a:t>Δημόσιοι Υπάλληλοι (περιλαμβανομένων αυτών στους οποίους ανατέθηκε προσωρινά δημόσια υπηρεσία) [ΚΠΔ, 37.1]</a:t>
            </a:r>
          </a:p>
          <a:p>
            <a:pPr marL="723900" lvl="1" indent="-381000">
              <a:buClr>
                <a:schemeClr val="accent5"/>
              </a:buClr>
            </a:pPr>
            <a:r>
              <a:rPr lang="el-GR" sz="1600" dirty="0" smtClean="0"/>
              <a:t>Ιδιώτες [ΚΠΔ, 40.1-3]</a:t>
            </a:r>
          </a:p>
          <a:p>
            <a:pPr marL="723900" lvl="1" indent="-381000">
              <a:buClr>
                <a:schemeClr val="accent5"/>
              </a:buClr>
            </a:pPr>
            <a:r>
              <a:rPr lang="el-GR" sz="1600" dirty="0" smtClean="0"/>
              <a:t>Εκπαιδευτικοί (δημόσιας &amp; ιδιωτικής εκπαίδευσης) [Ν. 3500/2006, 23]</a:t>
            </a:r>
          </a:p>
          <a:p>
            <a:pPr marL="723900" lvl="1" indent="-381000">
              <a:buClr>
                <a:schemeClr val="accent5"/>
              </a:buClr>
            </a:pPr>
            <a:r>
              <a:rPr lang="el-GR" sz="1600" dirty="0" smtClean="0"/>
              <a:t>Ειδικό εκπαιδευτικό ή βοηθητικό προσωπικό Α’ &amp; Β’ </a:t>
            </a:r>
            <a:r>
              <a:rPr lang="el-GR" sz="1600" dirty="0" err="1" smtClean="0"/>
              <a:t>βάθμιας</a:t>
            </a:r>
            <a:r>
              <a:rPr lang="el-GR" sz="1600" dirty="0" smtClean="0"/>
              <a:t> εκπαίδευσης [Ν. 3500/2006, 23 όπως τροποποιήθηκε από το Άρθρο 204.7 του Πολυνομοσχεδίου 23/4/2019]</a:t>
            </a:r>
          </a:p>
          <a:p>
            <a:pPr marL="723900" lvl="1" indent="-381000">
              <a:buClr>
                <a:schemeClr val="accent5"/>
              </a:buClr>
            </a:pPr>
            <a:r>
              <a:rPr lang="el-GR" sz="1600" dirty="0" smtClean="0"/>
              <a:t>Μέλη του προσωπικού και Προϊστάμενοι των Κέντρων Εκπαιδευτικής και </a:t>
            </a:r>
            <a:r>
              <a:rPr lang="el-GR" sz="1600" dirty="0" err="1" smtClean="0"/>
              <a:t>Συµβουλευτικής</a:t>
            </a:r>
            <a:r>
              <a:rPr lang="el-GR" sz="1600" dirty="0" smtClean="0"/>
              <a:t> Υποστήριξης (Κ.Ε.Σ.Υ.) [Ν. 4547/2018 (Α΄ 102), 6 &amp; 18.3) </a:t>
            </a:r>
          </a:p>
          <a:p>
            <a:pPr marL="723900" lvl="1" indent="-381000">
              <a:buClr>
                <a:schemeClr val="accent5"/>
              </a:buClr>
            </a:pPr>
            <a:endParaRPr lang="el-GR" sz="600" dirty="0" smtClean="0"/>
          </a:p>
          <a:p>
            <a:pPr marL="177800" lvl="1" indent="0" algn="just">
              <a:buClr>
                <a:schemeClr val="accent5"/>
              </a:buClr>
              <a:buFont typeface="Wingdings 3" panose="05040102010807070707" pitchFamily="18" charset="2"/>
              <a:buNone/>
            </a:pPr>
            <a:r>
              <a:rPr lang="el-GR" sz="1700" b="1" dirty="0" smtClean="0">
                <a:solidFill>
                  <a:schemeClr val="accent1"/>
                </a:solidFill>
              </a:rPr>
              <a:t>"ανακοινώνει, αμέσως, την αξιόποινη πράξη στον αρμόδιο εισαγγελέα, σύμφωνα με τις διατάξεις της παραγράφου 1 του άρθρου 37 του Κώδικα Ποινικής Δικονομίας, ή στην πλησιέστερη αστυνομική αρχή"</a:t>
            </a:r>
            <a:endParaRPr lang="el-GR" sz="1700" b="1" dirty="0">
              <a:solidFill>
                <a:schemeClr val="accent1"/>
              </a:solidFill>
            </a:endParaRPr>
          </a:p>
        </p:txBody>
      </p:sp>
    </p:spTree>
    <p:extLst>
      <p:ext uri="{BB962C8B-B14F-4D97-AF65-F5344CB8AC3E}">
        <p14:creationId xmlns="" xmlns:p14="http://schemas.microsoft.com/office/powerpoint/2010/main" val="219045754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271305" y="1369219"/>
            <a:ext cx="8561196" cy="3263504"/>
          </a:xfrm>
        </p:spPr>
        <p:txBody>
          <a:bodyPr>
            <a:normAutofit fontScale="92500" lnSpcReduction="10000"/>
          </a:bodyPr>
          <a:lstStyle/>
          <a:p>
            <a:pPr marL="0" indent="0" algn="ctr">
              <a:buNone/>
            </a:pPr>
            <a:endParaRPr lang="el-GR" sz="3600" dirty="0" smtClean="0"/>
          </a:p>
          <a:p>
            <a:pPr marL="0" indent="0" algn="ctr">
              <a:buNone/>
            </a:pPr>
            <a:r>
              <a:rPr lang="el-GR" sz="3600" dirty="0" smtClean="0"/>
              <a:t>Νομικό πλαίσιο σχετικά με την υποχρέωση αναφοράς περιπτώσεων ΚαΠα-π στην Ελλάδα</a:t>
            </a:r>
          </a:p>
          <a:p>
            <a:pPr marL="0" indent="0" algn="ctr">
              <a:buNone/>
            </a:pPr>
            <a:endParaRPr lang="el-GR" sz="3600" dirty="0" smtClean="0"/>
          </a:p>
          <a:p>
            <a:pPr marL="0" indent="0" algn="ctr">
              <a:buNone/>
            </a:pPr>
            <a:r>
              <a:rPr lang="el-GR" sz="1700" b="1" dirty="0" smtClean="0"/>
              <a:t>Κώδικας Ποινικής Δικονομίας, Άρθρο 42.1</a:t>
            </a:r>
            <a:r>
              <a:rPr lang="el-GR" sz="1700" dirty="0" smtClean="0"/>
              <a:t> </a:t>
            </a:r>
          </a:p>
          <a:p>
            <a:pPr marL="0" indent="0" algn="ctr">
              <a:buNone/>
            </a:pPr>
            <a:r>
              <a:rPr lang="el-GR" sz="1700" dirty="0" smtClean="0"/>
              <a:t>Καθένας/καθεμιά έχει το δικαίωμα να αναφέρει τα αδικήματα που διώκονται αυτεπάγγελτα και όχι μόνο το πρόσωπο που είχε αδικηθεί</a:t>
            </a:r>
            <a:endParaRPr lang="en-US" sz="1700"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περίγραμμα</a:t>
            </a:r>
            <a:endParaRPr lang="en-US" dirty="0"/>
          </a:p>
        </p:txBody>
      </p:sp>
      <p:sp>
        <p:nvSpPr>
          <p:cNvPr id="3" name="Content Placeholder 2"/>
          <p:cNvSpPr>
            <a:spLocks noGrp="1"/>
          </p:cNvSpPr>
          <p:nvPr>
            <p:ph idx="1"/>
          </p:nvPr>
        </p:nvSpPr>
        <p:spPr>
          <a:xfrm>
            <a:off x="210068" y="1183864"/>
            <a:ext cx="8773293" cy="3483670"/>
          </a:xfrm>
        </p:spPr>
        <p:txBody>
          <a:bodyPr>
            <a:noAutofit/>
          </a:bodyPr>
          <a:lstStyle/>
          <a:p>
            <a:pPr lvl="1"/>
            <a:r>
              <a:rPr lang="el-GR" sz="1600" dirty="0"/>
              <a:t>Γιατί τα παιδιά </a:t>
            </a:r>
            <a:r>
              <a:rPr lang="el-GR" sz="1600" dirty="0" smtClean="0"/>
              <a:t>που υφίστανται ΚαΠα  δεν μιλάνε και πότε </a:t>
            </a:r>
            <a:r>
              <a:rPr lang="el-GR" sz="1600" dirty="0"/>
              <a:t>αποφασίζουν να </a:t>
            </a:r>
            <a:r>
              <a:rPr lang="el-GR" sz="1600" dirty="0" smtClean="0"/>
              <a:t>αποκαλύψουν τι συμβαίνει</a:t>
            </a:r>
            <a:endParaRPr lang="en-US" sz="1600" dirty="0"/>
          </a:p>
          <a:p>
            <a:pPr lvl="1"/>
            <a:r>
              <a:rPr lang="el-GR" sz="1600" dirty="0" smtClean="0"/>
              <a:t>Πώς μπορείτε να αντιδράσετε όταν ένα παιδί αποκαλύπτει ότι υφίσταται ΚαΠα</a:t>
            </a:r>
            <a:endParaRPr lang="en-US" sz="1600" dirty="0"/>
          </a:p>
          <a:p>
            <a:pPr marL="804863" lvl="2" indent="-255588"/>
            <a:r>
              <a:rPr lang="el-GR" sz="1600" dirty="0" smtClean="0"/>
              <a:t>Τι να κάνετε και τι να αποφύγετε</a:t>
            </a:r>
            <a:endParaRPr lang="en-US" sz="1600" dirty="0"/>
          </a:p>
          <a:p>
            <a:pPr lvl="1"/>
            <a:r>
              <a:rPr lang="el-GR" sz="1600" dirty="0"/>
              <a:t>Η διαδικασία της </a:t>
            </a:r>
            <a:r>
              <a:rPr lang="el-GR" sz="1600" dirty="0" smtClean="0"/>
              <a:t>αναφοράς περιστατικού ΚαΠα-π</a:t>
            </a:r>
            <a:endParaRPr lang="en-US" sz="1600" dirty="0"/>
          </a:p>
          <a:p>
            <a:pPr marL="804863" lvl="2" indent="-255588"/>
            <a:r>
              <a:rPr lang="el-GR" sz="1600" dirty="0" smtClean="0"/>
              <a:t>Ποιοι/-ες έχουν νομική  υποχρέωση αναφοράς περιστατικού ΚαΠα-π</a:t>
            </a:r>
            <a:endParaRPr lang="en-US" sz="1600" dirty="0"/>
          </a:p>
          <a:p>
            <a:pPr marL="1077913" lvl="3" indent="-249238"/>
            <a:r>
              <a:rPr lang="el-GR" sz="1600" dirty="0" smtClean="0"/>
              <a:t>το </a:t>
            </a:r>
            <a:r>
              <a:rPr lang="el-GR" sz="1600" dirty="0"/>
              <a:t>νομοθετικό πλαίσιο σχετικά με την </a:t>
            </a:r>
            <a:r>
              <a:rPr lang="el-GR" sz="1600" dirty="0" smtClean="0"/>
              <a:t>υποχρεωτική αναφορά  ΚαΠα-π στην </a:t>
            </a:r>
            <a:r>
              <a:rPr lang="el-GR" sz="1600" dirty="0"/>
              <a:t>Ελλάδα</a:t>
            </a:r>
            <a:endParaRPr lang="en-US" sz="1600" dirty="0"/>
          </a:p>
          <a:p>
            <a:pPr marL="804863" lvl="2" indent="-255588"/>
            <a:r>
              <a:rPr lang="el-GR" sz="1600" i="1" dirty="0"/>
              <a:t>Γιατί να </a:t>
            </a:r>
            <a:r>
              <a:rPr lang="el-GR" sz="1600" i="1" dirty="0" smtClean="0"/>
              <a:t>αναφέρω ένα περιστατικό ΚαΠα-π;</a:t>
            </a:r>
            <a:endParaRPr lang="en-US" sz="1600" i="1" dirty="0"/>
          </a:p>
          <a:p>
            <a:pPr marL="804863" lvl="2" indent="-255588"/>
            <a:r>
              <a:rPr lang="el-GR" sz="1600" i="1" dirty="0"/>
              <a:t>Πότε πρέπει </a:t>
            </a:r>
            <a:r>
              <a:rPr lang="el-GR" sz="1600" i="1" dirty="0" smtClean="0"/>
              <a:t>να αναφέρω ένα περιστατικό ΚαΠα-π;</a:t>
            </a:r>
            <a:endParaRPr lang="en-US" sz="1600" i="1" dirty="0"/>
          </a:p>
          <a:p>
            <a:pPr marL="804863" lvl="2" indent="-255588"/>
            <a:r>
              <a:rPr lang="el-GR" sz="1600" i="1" dirty="0" smtClean="0"/>
              <a:t>Πού μπορώ να αναφέρω ένα περιστατικό ΚαΠα-π;</a:t>
            </a:r>
            <a:endParaRPr lang="en-US" sz="1600" i="1" dirty="0"/>
          </a:p>
          <a:p>
            <a:pPr marL="804863" lvl="2" indent="-255588"/>
            <a:r>
              <a:rPr lang="el-GR" sz="1600" i="1" dirty="0"/>
              <a:t>Τι πρέπει να περιλαμβάνει η αναφορά </a:t>
            </a:r>
            <a:r>
              <a:rPr lang="el-GR" sz="1600" i="1" dirty="0" smtClean="0"/>
              <a:t> περιστατικού ΚαΠα-π;</a:t>
            </a:r>
            <a:endParaRPr lang="en-US" sz="1600" i="1" dirty="0"/>
          </a:p>
          <a:p>
            <a:pPr lvl="1"/>
            <a:r>
              <a:rPr lang="el-GR" sz="1600" dirty="0"/>
              <a:t>Μη </a:t>
            </a:r>
            <a:r>
              <a:rPr lang="el-GR" sz="1600" dirty="0" smtClean="0"/>
              <a:t>αναφορά περιστατικού ΚαΠα-π</a:t>
            </a:r>
            <a:endParaRPr lang="en-US" sz="1600" dirty="0"/>
          </a:p>
          <a:p>
            <a:pPr lvl="1"/>
            <a:r>
              <a:rPr lang="el-GR" sz="1600" dirty="0" smtClean="0"/>
              <a:t>Η σχέση μεταξύ αναφοράς ΚαΠα-π, του Συστήματος </a:t>
            </a:r>
            <a:r>
              <a:rPr lang="en-US" sz="1600" dirty="0" smtClean="0"/>
              <a:t>CAN-MDS </a:t>
            </a:r>
            <a:r>
              <a:rPr lang="el-GR" sz="1600" dirty="0" smtClean="0"/>
              <a:t>και της καταγραφής</a:t>
            </a:r>
            <a:endParaRPr lang="en-US" sz="1600" dirty="0"/>
          </a:p>
        </p:txBody>
      </p:sp>
    </p:spTree>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Υποχρεωτική Αναφορά</a:t>
            </a:r>
          </a:p>
        </p:txBody>
      </p:sp>
      <p:sp>
        <p:nvSpPr>
          <p:cNvPr id="3" name="Content Placeholder 2"/>
          <p:cNvSpPr>
            <a:spLocks noGrp="1"/>
          </p:cNvSpPr>
          <p:nvPr>
            <p:ph idx="1"/>
          </p:nvPr>
        </p:nvSpPr>
        <p:spPr>
          <a:xfrm>
            <a:off x="310243" y="1200150"/>
            <a:ext cx="8580663" cy="3432573"/>
          </a:xfrm>
        </p:spPr>
        <p:txBody>
          <a:bodyPr>
            <a:noAutofit/>
          </a:bodyPr>
          <a:lstStyle/>
          <a:p>
            <a:pPr marL="0" indent="0">
              <a:buNone/>
            </a:pPr>
            <a:r>
              <a:rPr lang="el-GR" sz="1400" b="1" dirty="0" smtClean="0"/>
              <a:t>Ν. 3500/2006. Για την αντιμετώπιση της ενδοοικογενειακής βίας και άλλες διατάξεις. Άρθρο </a:t>
            </a:r>
            <a:r>
              <a:rPr lang="en-US" sz="1400" b="1" dirty="0" smtClean="0"/>
              <a:t>23</a:t>
            </a:r>
            <a:r>
              <a:rPr lang="el-GR" sz="1400" b="1" dirty="0" smtClean="0"/>
              <a:t> </a:t>
            </a:r>
            <a:r>
              <a:rPr lang="el-GR" sz="1400" b="1" i="1" dirty="0" smtClean="0">
                <a:solidFill>
                  <a:schemeClr val="accent1"/>
                </a:solidFill>
              </a:rPr>
              <a:t>«Υποχρεώσεις Εκπαιδευτικών» </a:t>
            </a:r>
            <a:r>
              <a:rPr lang="el-GR" sz="1400" dirty="0" smtClean="0"/>
              <a:t>(όπως τροποποιήθηκε με το Πολυνομοσχέδιο 23/4/2019, Άρθρο 204.7) </a:t>
            </a:r>
            <a:endParaRPr lang="en-US" sz="1400" dirty="0" smtClean="0"/>
          </a:p>
          <a:p>
            <a:r>
              <a:rPr lang="el-GR" sz="1200" dirty="0" smtClean="0"/>
              <a:t>1. </a:t>
            </a:r>
            <a:r>
              <a:rPr lang="el-GR" sz="1200" b="1" dirty="0" smtClean="0"/>
              <a:t>Εκπαιδευτικός ή µέλος του Ειδικού Εκπαιδευτικού Προσωπικού </a:t>
            </a:r>
            <a:r>
              <a:rPr lang="el-GR" sz="1200" dirty="0" smtClean="0"/>
              <a:t>(Ε.Ε.Π.) </a:t>
            </a:r>
            <a:r>
              <a:rPr lang="el-GR" sz="1200" b="1" dirty="0" smtClean="0"/>
              <a:t>ή του Ειδικού Βοηθητικού Προσωπικού </a:t>
            </a:r>
            <a:r>
              <a:rPr lang="el-GR" sz="1200" dirty="0" smtClean="0"/>
              <a:t>(Ε.Β.Π.) της </a:t>
            </a:r>
            <a:r>
              <a:rPr lang="el-GR" sz="1200" b="1" dirty="0" smtClean="0"/>
              <a:t>πρωτοβάθµιας ή δευτεροβάθµιας εκπαίδευσης ο οποίος, κατά την εκτέλεση των καθηκόντων του, µε οποιονδήποτε τρόπο πληροφορείται ή διαπιστώνει ότι έχει διαπραχθεί σε βάρος µαθητή έγκληµα ενδοοικογενειακής βίας, ενηµερώνει, χωρίς καθυστέρηση, τον διευθυντή της σχολικής µονάδας</a:t>
            </a:r>
            <a:r>
              <a:rPr lang="el-GR" sz="1200" dirty="0" smtClean="0"/>
              <a:t>.</a:t>
            </a:r>
            <a:endParaRPr lang="en-US" sz="1200" dirty="0" smtClean="0"/>
          </a:p>
          <a:p>
            <a:pPr>
              <a:buNone/>
            </a:pPr>
            <a:r>
              <a:rPr lang="el-GR" sz="1200" dirty="0" smtClean="0"/>
              <a:t>	Ο </a:t>
            </a:r>
            <a:r>
              <a:rPr lang="el-GR" sz="1200" b="1" dirty="0" smtClean="0"/>
              <a:t>διευθυντής της σχολικής μονάδας ανακοινώνει, αμέσως, την αξιόποινη πράξη στον αρμόδιο εισαγγελέα</a:t>
            </a:r>
            <a:r>
              <a:rPr lang="el-GR" sz="1200" dirty="0" smtClean="0"/>
              <a:t>, σύμφωνα με τις διατάξεις της παραγράφου 1 του άρθρου 37 του Κώδικα Ποινικής Δικονομίας, </a:t>
            </a:r>
            <a:r>
              <a:rPr lang="el-GR" sz="1200" b="1" dirty="0" smtClean="0"/>
              <a:t>ή στην πλησιέστερη αστυνομική αρχή</a:t>
            </a:r>
            <a:r>
              <a:rPr lang="el-GR" sz="1200" dirty="0" smtClean="0"/>
              <a:t>. Την ίδια υποχρέωση έχουν οι </a:t>
            </a:r>
            <a:r>
              <a:rPr lang="el-GR" sz="1200" b="1" dirty="0" smtClean="0"/>
              <a:t>εκπαιδευτικοί και οι διευθυντές των ιδιωτικών σχολείων</a:t>
            </a:r>
            <a:r>
              <a:rPr lang="el-GR" sz="1200" dirty="0" smtClean="0"/>
              <a:t>, καθώς και οι </a:t>
            </a:r>
            <a:r>
              <a:rPr lang="el-GR" sz="1200" b="1" dirty="0" smtClean="0"/>
              <a:t>υπεύθυνοι των πάσης φύσεως Μονάδων Προσχολικής Αγωγής</a:t>
            </a:r>
            <a:r>
              <a:rPr lang="el-GR" sz="1200" dirty="0" smtClean="0"/>
              <a:t>.</a:t>
            </a:r>
            <a:endParaRPr lang="en-US" sz="1200" dirty="0" smtClean="0"/>
          </a:p>
          <a:p>
            <a:r>
              <a:rPr lang="el-GR" sz="1200" dirty="0" smtClean="0"/>
              <a:t>2. Κατά την προδικασία και τη διαδικασία στο ακροατήριο, ο διευθυντής της σχολικής μονάδας, ο οποίος ανακοίνωσε την αξιόποινη πράξη στις παραπάνω αρμόδιες αρχές, και ο εκπαιδευτικός, ο οποίος την πληροφορήθηκε ή τη διαπίστωσε, καλούνται να εξετασθούν ως μάρτυρες, μόνο αν η πληροφορία δεν αποδεικνύεται με οποιοδήποτε άλλο αποδεικτικό μέσο.</a:t>
            </a:r>
            <a:endParaRPr lang="en-US" sz="1200" dirty="0" smtClean="0"/>
          </a:p>
          <a:p>
            <a:r>
              <a:rPr lang="el-GR" sz="1200" dirty="0" smtClean="0"/>
              <a:t>3. Οι διατάξεις του παρόντος εφαρµόζονται αναλόγως και για τα </a:t>
            </a:r>
            <a:r>
              <a:rPr lang="el-GR" sz="1200" b="1" dirty="0" smtClean="0"/>
              <a:t>µέλη του προσωπικού και τους Προϊσταµένους των Κέντρων Εκπαιδευτικής και Συµβουλευτικής Υποστήριξης (Κ.Ε.Σ.Υ.) </a:t>
            </a:r>
            <a:r>
              <a:rPr lang="el-GR" sz="1200" dirty="0" smtClean="0"/>
              <a:t>του άρθρου 6 και της παρ. 3 του άρθρου 18 του ν. 4547/2018 (Α΄ 102).</a:t>
            </a:r>
            <a:endParaRPr lang="el-GR" sz="1200" i="1" dirty="0" smtClean="0">
              <a:solidFill>
                <a:schemeClr val="accent1"/>
              </a:solidFill>
            </a:endParaRPr>
          </a:p>
          <a:p>
            <a:endParaRPr lang="en-US" sz="1600" b="1" dirty="0" smtClean="0">
              <a:solidFill>
                <a:srgbClr val="FF0000"/>
              </a:solidFill>
            </a:endParaRPr>
          </a:p>
        </p:txBody>
      </p:sp>
    </p:spTree>
    <p:extLst>
      <p:ext uri="{BB962C8B-B14F-4D97-AF65-F5344CB8AC3E}">
        <p14:creationId xmlns="" xmlns:p14="http://schemas.microsoft.com/office/powerpoint/2010/main" val="2334370666"/>
      </p:ext>
    </p:extLst>
  </p:cSld>
  <p:clrMapOvr>
    <a:masterClrMapping/>
  </p:clrMapOvr>
  <p:transition>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Υποχρεωτική Αναφορά</a:t>
            </a:r>
          </a:p>
        </p:txBody>
      </p:sp>
      <p:sp>
        <p:nvSpPr>
          <p:cNvPr id="3" name="Content Placeholder 2"/>
          <p:cNvSpPr>
            <a:spLocks noGrp="1"/>
          </p:cNvSpPr>
          <p:nvPr>
            <p:ph idx="1"/>
          </p:nvPr>
        </p:nvSpPr>
        <p:spPr/>
        <p:txBody>
          <a:bodyPr>
            <a:noAutofit/>
          </a:bodyPr>
          <a:lstStyle/>
          <a:p>
            <a:pPr marL="0" indent="0">
              <a:buNone/>
            </a:pPr>
            <a:r>
              <a:rPr lang="el-GR" sz="1600" dirty="0" smtClean="0"/>
              <a:t>Επιπλέον, υπό την συνθήκη ότι η ΚαΠα-π συνιστά ποινικό αδίκημα που διώκεται αυτεπάγγελτα, επίσης, ισχύουν οι ακόλουθες </a:t>
            </a:r>
            <a:r>
              <a:rPr lang="el-GR" sz="1600" b="1" dirty="0" smtClean="0"/>
              <a:t>γενικές διατάξεις του νόμου</a:t>
            </a:r>
            <a:r>
              <a:rPr lang="el-GR" sz="1600" dirty="0" smtClean="0"/>
              <a:t>. </a:t>
            </a:r>
          </a:p>
          <a:p>
            <a:pPr marL="179388" indent="-179388"/>
            <a:r>
              <a:rPr lang="el-GR" sz="1600" dirty="0" smtClean="0"/>
              <a:t>Σύμφωνα με τον </a:t>
            </a:r>
            <a:r>
              <a:rPr lang="el-GR" sz="1600" b="1" dirty="0" smtClean="0"/>
              <a:t>Κώδικα Ποινικής Δικονομίας, άρθρο 36.1</a:t>
            </a:r>
            <a:r>
              <a:rPr lang="el-GR" sz="1600" dirty="0" smtClean="0"/>
              <a:t>, οι </a:t>
            </a:r>
            <a:r>
              <a:rPr lang="el-GR" sz="1600" b="1" dirty="0" smtClean="0"/>
              <a:t>ερευνητές</a:t>
            </a:r>
            <a:r>
              <a:rPr lang="el-GR" sz="1600" dirty="0" smtClean="0"/>
              <a:t> οι οποίοι έχουν ενημερωθεί για αδίκημα που διώκεται αυτεπάγγελτα, θα πρέπει αμέσως να το αναφέρουν στον εισαγγελέα. </a:t>
            </a:r>
          </a:p>
          <a:p>
            <a:pPr marL="179388" indent="-179388"/>
            <a:r>
              <a:rPr lang="el-GR" sz="1600" dirty="0" smtClean="0"/>
              <a:t>Σύμφωνα με το </a:t>
            </a:r>
            <a:r>
              <a:rPr lang="el-GR" sz="1600" b="1" dirty="0" smtClean="0"/>
              <a:t>άρθρο 36.2</a:t>
            </a:r>
            <a:r>
              <a:rPr lang="el-GR" sz="1600" dirty="0" smtClean="0"/>
              <a:t>, όλοι οι </a:t>
            </a:r>
            <a:r>
              <a:rPr lang="el-GR" sz="1600" b="1" dirty="0" smtClean="0"/>
              <a:t>δημόσιοι υπάλληλοι</a:t>
            </a:r>
            <a:r>
              <a:rPr lang="el-GR" sz="1600" dirty="0" smtClean="0"/>
              <a:t>, </a:t>
            </a:r>
            <a:r>
              <a:rPr lang="el-GR" sz="1600" b="1" dirty="0" smtClean="0"/>
              <a:t>συμπεριλαμβανομένων και εκείνων στους οποίους έχει ανατεθεί προσωρινά δημόσια υπηρεσία</a:t>
            </a:r>
            <a:r>
              <a:rPr lang="el-GR" sz="1600" dirty="0" smtClean="0"/>
              <a:t>, έχουν την ίδια υποχρέωση σε σχέση με τις αξιόποινες πράξεις για τις οποίες λάβαν ενημέρωση κατά την άσκηση των καθηκόντων τους. </a:t>
            </a:r>
          </a:p>
          <a:p>
            <a:pPr marL="179388" indent="-179388"/>
            <a:r>
              <a:rPr lang="el-GR" sz="1600" dirty="0" smtClean="0"/>
              <a:t>Στο </a:t>
            </a:r>
            <a:r>
              <a:rPr lang="el-GR" sz="1600" b="1" dirty="0" smtClean="0"/>
              <a:t>άρθρο 40.1</a:t>
            </a:r>
            <a:r>
              <a:rPr lang="el-GR" sz="1600" dirty="0" smtClean="0"/>
              <a:t>, ακόμα και οι </a:t>
            </a:r>
            <a:r>
              <a:rPr lang="el-GR" sz="1600" b="1" dirty="0" smtClean="0"/>
              <a:t>πολίτες</a:t>
            </a:r>
            <a:r>
              <a:rPr lang="el-GR" sz="1600" dirty="0" smtClean="0"/>
              <a:t> οι οποίοι αντελήφθησαν οι ίδοι αδίκημα που διώκεται αυτεπάγγελτα είναι υποχρεωμένοι να το ανακοινώσουν στον εισαγγελέα ή οποιουδήποτε άλλου ερευνητή.</a:t>
            </a:r>
            <a:r>
              <a:rPr lang="x-none" sz="1600" smtClean="0"/>
              <a:t> </a:t>
            </a:r>
            <a:endParaRPr lang="el-GR" sz="1600" dirty="0">
              <a:solidFill>
                <a:srgbClr val="FF0000"/>
              </a:solidFill>
            </a:endParaRPr>
          </a:p>
        </p:txBody>
      </p:sp>
    </p:spTree>
    <p:extLst>
      <p:ext uri="{BB962C8B-B14F-4D97-AF65-F5344CB8AC3E}">
        <p14:creationId xmlns="" xmlns:p14="http://schemas.microsoft.com/office/powerpoint/2010/main" val="2334370666"/>
      </p:ext>
    </p:extLst>
  </p:cSld>
  <p:clrMapOvr>
    <a:masterClrMapping/>
  </p:clrMapOvr>
  <p:transition>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Αυτο-αναφορά</a:t>
            </a:r>
            <a:endParaRPr lang="el-GR" dirty="0"/>
          </a:p>
        </p:txBody>
      </p:sp>
      <p:sp>
        <p:nvSpPr>
          <p:cNvPr id="3" name="Content Placeholder 2"/>
          <p:cNvSpPr>
            <a:spLocks noGrp="1"/>
          </p:cNvSpPr>
          <p:nvPr>
            <p:ph idx="1"/>
          </p:nvPr>
        </p:nvSpPr>
        <p:spPr>
          <a:xfrm>
            <a:off x="326571" y="1238595"/>
            <a:ext cx="8433707" cy="3263504"/>
          </a:xfrm>
        </p:spPr>
        <p:txBody>
          <a:bodyPr>
            <a:noAutofit/>
          </a:bodyPr>
          <a:lstStyle/>
          <a:p>
            <a:endParaRPr lang="el-GR" sz="1600" b="1" dirty="0" smtClean="0"/>
          </a:p>
          <a:p>
            <a:r>
              <a:rPr lang="el-GR" sz="1600" b="1" dirty="0" smtClean="0"/>
              <a:t>Αναφορά </a:t>
            </a:r>
            <a:r>
              <a:rPr lang="el-GR" sz="1600" b="1" dirty="0"/>
              <a:t>από ανήλικο-θύμα (αυτο-αναφορά):</a:t>
            </a:r>
            <a:r>
              <a:rPr lang="el-GR" sz="1600" dirty="0"/>
              <a:t> Η </a:t>
            </a:r>
            <a:r>
              <a:rPr lang="el-GR" sz="1600" dirty="0" smtClean="0"/>
              <a:t>κοινοποίηση/ αυτο-αναφορά </a:t>
            </a:r>
            <a:r>
              <a:rPr lang="el-GR" sz="1600" dirty="0"/>
              <a:t>/ καταγγελία για αξιόποινη πράξη που υποβάλλεται από το ίδιο το θύμα (κακοποιημένο και / ή παραμελημένο παιδί) ονομάζεται κατηγορητήριο. </a:t>
            </a:r>
            <a:endParaRPr lang="el-GR" sz="1600" dirty="0" smtClean="0"/>
          </a:p>
          <a:p>
            <a:pPr lvl="1"/>
            <a:r>
              <a:rPr lang="el-GR" sz="1600" dirty="0" smtClean="0"/>
              <a:t>Σύμφωνα </a:t>
            </a:r>
            <a:r>
              <a:rPr lang="el-GR" sz="1600" dirty="0"/>
              <a:t>με τον </a:t>
            </a:r>
            <a:r>
              <a:rPr lang="el-GR" sz="1600" b="1" dirty="0"/>
              <a:t>Ποινικό Κώδικα, άρθρο 118</a:t>
            </a:r>
            <a:r>
              <a:rPr lang="el-GR" sz="1600" dirty="0"/>
              <a:t>, το </a:t>
            </a:r>
            <a:r>
              <a:rPr lang="el-GR" sz="1600" b="1" dirty="0"/>
              <a:t>θύμα</a:t>
            </a:r>
            <a:r>
              <a:rPr lang="el-GR" sz="1600" dirty="0"/>
              <a:t> έχει δικαίωμα καταγγελίας ενός εγκλήματος όταν έχει ολοκληρωθεί το 12ο έτος της ηλικίας του. Για πρόσωπα μικρότερης ηλικίας, ο νόμιμος εκπρόσωπος του παιδιού έχει </a:t>
            </a:r>
            <a:r>
              <a:rPr lang="el-GR" sz="1600" dirty="0" smtClean="0"/>
              <a:t>δικαιοδοσία </a:t>
            </a:r>
            <a:r>
              <a:rPr lang="el-GR" sz="1600" dirty="0"/>
              <a:t>να κάνει την καταγγελία</a:t>
            </a:r>
            <a:r>
              <a:rPr lang="el-GR" sz="1600" dirty="0" smtClean="0"/>
              <a:t>.</a:t>
            </a:r>
            <a:endParaRPr lang="x-none" sz="1600" smtClean="0"/>
          </a:p>
          <a:p>
            <a:pPr marL="271457" lvl="1" indent="-271457">
              <a:spcBef>
                <a:spcPts val="750"/>
              </a:spcBef>
              <a:buClr>
                <a:schemeClr val="accent1"/>
              </a:buClr>
            </a:pPr>
            <a:endParaRPr lang="el-GR" b="1" dirty="0" smtClean="0"/>
          </a:p>
          <a:p>
            <a:pPr marL="271457" lvl="1" indent="-271457">
              <a:spcBef>
                <a:spcPts val="750"/>
              </a:spcBef>
              <a:buClr>
                <a:schemeClr val="accent1"/>
              </a:buClr>
            </a:pPr>
            <a:endParaRPr lang="el-GR" dirty="0" smtClean="0">
              <a:solidFill>
                <a:srgbClr val="FF0000"/>
              </a:solidFill>
            </a:endParaRPr>
          </a:p>
          <a:p>
            <a:endParaRPr lang="el-GR" sz="1600" dirty="0">
              <a:solidFill>
                <a:srgbClr val="FF0000"/>
              </a:solidFill>
            </a:endParaRPr>
          </a:p>
        </p:txBody>
      </p:sp>
    </p:spTree>
    <p:extLst>
      <p:ext uri="{BB962C8B-B14F-4D97-AF65-F5344CB8AC3E}">
        <p14:creationId xmlns="" xmlns:p14="http://schemas.microsoft.com/office/powerpoint/2010/main" val="3226107177"/>
      </p:ext>
    </p:extLst>
  </p:cSld>
  <p:clrMapOvr>
    <a:masterClrMapping/>
  </p:clrMapOvr>
  <p:transition>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Άλλοι σχετικοί Νόμοι </a:t>
            </a:r>
            <a:r>
              <a:rPr lang="el-GR" dirty="0"/>
              <a:t>Και Διατάξεις</a:t>
            </a:r>
          </a:p>
        </p:txBody>
      </p:sp>
      <p:sp>
        <p:nvSpPr>
          <p:cNvPr id="3" name="Content Placeholder 2"/>
          <p:cNvSpPr>
            <a:spLocks noGrp="1"/>
          </p:cNvSpPr>
          <p:nvPr>
            <p:ph idx="1"/>
          </p:nvPr>
        </p:nvSpPr>
        <p:spPr>
          <a:xfrm>
            <a:off x="318407" y="1214103"/>
            <a:ext cx="8523513" cy="3504854"/>
          </a:xfrm>
        </p:spPr>
        <p:txBody>
          <a:bodyPr>
            <a:noAutofit/>
          </a:bodyPr>
          <a:lstStyle/>
          <a:p>
            <a:pPr marL="179388" indent="-179388" algn="just"/>
            <a:r>
              <a:rPr lang="el-GR" sz="1400" b="1" dirty="0"/>
              <a:t>Ν.3064/2002</a:t>
            </a:r>
            <a:r>
              <a:rPr lang="el-GR" sz="1400" dirty="0"/>
              <a:t>, Καταπολέμηση της εμπορίας ανθρώπων, των εγκλημάτων κατά της γενετήσιας ελευθερίας, της πορνογραφίας ανηλίκων και γενικότερα της οικονομικής εκμετάλλευσης της γενετήσιας ζωής και αρωγή στα θύματα των πράξεων αυτών, όπως ισχύει.</a:t>
            </a:r>
            <a:endParaRPr lang="x-none" sz="1400" dirty="0"/>
          </a:p>
          <a:p>
            <a:pPr marL="179388" indent="-179388" algn="just"/>
            <a:r>
              <a:rPr lang="el-GR" sz="1400" b="1" dirty="0"/>
              <a:t>Π.Δ. 233/2003</a:t>
            </a:r>
            <a:r>
              <a:rPr lang="el-GR" sz="1400" dirty="0"/>
              <a:t>, Προστασία και αρωγή στα θύματα των εγκλημάτων των άρθρων 323, 323Α, 349, 351Α του Ποινικού Κώδικα, κατά το άρθρο 12 του Ν. 3064/2002, όπως ισχύει.</a:t>
            </a:r>
            <a:endParaRPr lang="x-none" sz="1400" dirty="0"/>
          </a:p>
          <a:p>
            <a:pPr marL="179388" indent="-179388" algn="just"/>
            <a:r>
              <a:rPr lang="el-GR" sz="1400" b="1" dirty="0"/>
              <a:t>Ν.3875/2010</a:t>
            </a:r>
            <a:r>
              <a:rPr lang="el-GR" sz="1400" dirty="0"/>
              <a:t>, Κύρωση και εφαρμογή της Σύμβασης των Ηνωμένων Εθνών κατά του Διεθνικού Οργανωμένου Εγκλήματος και των τριών Πρωτοκόλλων αυτής και συναφείς </a:t>
            </a:r>
            <a:r>
              <a:rPr lang="el-GR" sz="1400" dirty="0" smtClean="0"/>
              <a:t>διατάξεις, όπως ισχύει.</a:t>
            </a:r>
            <a:endParaRPr lang="x-none" sz="1400" dirty="0"/>
          </a:p>
          <a:p>
            <a:pPr marL="179388" indent="-179388" algn="just"/>
            <a:r>
              <a:rPr lang="el-GR" sz="1400" b="1" dirty="0"/>
              <a:t>Ν.4198/2013</a:t>
            </a:r>
            <a:r>
              <a:rPr lang="el-GR" sz="1400" dirty="0"/>
              <a:t>, Πρόληψη και καταπολέμηση της εμπορίας ανθρώπων και προστασία των θυμάτων αυτής και άλλες διατάξεις (εναρμόνισης ελληνικής νομοθεσίας με την οδηγία 2011/36/ΕΕ).</a:t>
            </a:r>
            <a:endParaRPr lang="x-none" sz="1400" dirty="0"/>
          </a:p>
          <a:p>
            <a:pPr marL="179388" indent="-179388" algn="just"/>
            <a:r>
              <a:rPr lang="el-GR" sz="1400" b="1" dirty="0"/>
              <a:t>N.4478/2017</a:t>
            </a:r>
            <a:r>
              <a:rPr lang="el-GR" sz="1400" dirty="0"/>
              <a:t>, Μέρος IV: Ενσωμάτωση της οδηγίας 2012/29/ΕΕ για τη θέσπιση ελάχιστων προτύπων σχετικά με τα δικαιώματα, την υποστήριξη και την προστασία των θυμάτων της εγκληματικότητας και για την αντικατάσταση της Απόφασης Πλαίσιο 2001/220/ΔΕΥ του Συμβουλίου και λοιπές διατάξεις. </a:t>
            </a:r>
            <a:endParaRPr lang="el-GR" sz="1400" dirty="0" smtClean="0"/>
          </a:p>
          <a:p>
            <a:pPr marL="179388" indent="-179388" algn="just"/>
            <a:r>
              <a:rPr lang="el-GR" sz="1400" b="1" dirty="0" smtClean="0"/>
              <a:t>Ν.4531/2018</a:t>
            </a:r>
            <a:r>
              <a:rPr lang="el-GR" sz="1400" dirty="0"/>
              <a:t>, Μέρος Ι: Κύρωση της Σύμβασης του Συμβουλίου της Ευρώπης για την Πρόληψη και Καταπολέμηση της Βίας κατά των γυναικών και της Ενδοοικογενειακής Βίας και της προσαρμογής της ελληνικής νομοθεσίας. </a:t>
            </a:r>
            <a:endParaRPr lang="el-GR" sz="1400" dirty="0">
              <a:solidFill>
                <a:srgbClr val="FF0000"/>
              </a:solidFill>
            </a:endParaRPr>
          </a:p>
        </p:txBody>
      </p:sp>
    </p:spTree>
    <p:extLst>
      <p:ext uri="{BB962C8B-B14F-4D97-AF65-F5344CB8AC3E}">
        <p14:creationId xmlns="" xmlns:p14="http://schemas.microsoft.com/office/powerpoint/2010/main" val="2762697098"/>
      </p:ext>
    </p:extLst>
  </p:cSld>
  <p:clrMapOvr>
    <a:masterClrMapping/>
  </p:clrMapOvr>
  <p:transition>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Επαγγελματικό απόρρητο</a:t>
            </a:r>
            <a:endParaRPr lang="en-US" dirty="0"/>
          </a:p>
        </p:txBody>
      </p:sp>
      <p:sp>
        <p:nvSpPr>
          <p:cNvPr id="3" name="Content Placeholder 2"/>
          <p:cNvSpPr>
            <a:spLocks noGrp="1"/>
          </p:cNvSpPr>
          <p:nvPr>
            <p:ph idx="1"/>
          </p:nvPr>
        </p:nvSpPr>
        <p:spPr>
          <a:xfrm>
            <a:off x="391886" y="1185704"/>
            <a:ext cx="8400422" cy="3627455"/>
          </a:xfrm>
        </p:spPr>
        <p:txBody>
          <a:bodyPr>
            <a:normAutofit fontScale="55000" lnSpcReduction="20000"/>
          </a:bodyPr>
          <a:lstStyle/>
          <a:p>
            <a:pPr algn="just"/>
            <a:r>
              <a:rPr lang="el-GR" dirty="0" smtClean="0"/>
              <a:t>Η παραβίαση του επαγγελματικού απορρήτου, τιμωρείται (</a:t>
            </a:r>
            <a:r>
              <a:rPr lang="el-GR" b="1" dirty="0" smtClean="0"/>
              <a:t>Ποινικός Κώδικας, άρθρο 371.1</a:t>
            </a:r>
            <a:r>
              <a:rPr lang="el-GR" dirty="0" smtClean="0"/>
              <a:t>). </a:t>
            </a:r>
          </a:p>
          <a:p>
            <a:pPr algn="just"/>
            <a:r>
              <a:rPr lang="el-GR" dirty="0" smtClean="0"/>
              <a:t>Ωστόσο, </a:t>
            </a:r>
            <a:r>
              <a:rPr lang="el-GR" b="1" dirty="0" smtClean="0"/>
              <a:t>ΔΕΝ είναι άδικη και μένει ατιμώρητη</a:t>
            </a:r>
            <a:r>
              <a:rPr lang="el-GR" dirty="0" smtClean="0"/>
              <a:t>, αν ο επαγγελματίας έχει πρόθεση να εκπληρώσει το καθήκον του / της ή να κατοχυρώσει </a:t>
            </a:r>
            <a:r>
              <a:rPr lang="el-GR" b="1" dirty="0" smtClean="0">
                <a:solidFill>
                  <a:schemeClr val="accent1"/>
                </a:solidFill>
              </a:rPr>
              <a:t>έννομα συμφέροντα</a:t>
            </a:r>
            <a:r>
              <a:rPr lang="el-GR" b="1" dirty="0" smtClean="0"/>
              <a:t> </a:t>
            </a:r>
            <a:r>
              <a:rPr lang="el-GR" dirty="0" smtClean="0"/>
              <a:t>που δεν θα μπορούσε να διατηρήσει διαφορετικά (</a:t>
            </a:r>
            <a:r>
              <a:rPr lang="el-GR" b="1" dirty="0" smtClean="0"/>
              <a:t>Ποινικός Κώδικας, άρθρο 371.4</a:t>
            </a:r>
            <a:r>
              <a:rPr lang="el-GR" dirty="0" smtClean="0"/>
              <a:t>). </a:t>
            </a:r>
            <a:r>
              <a:rPr lang="el-GR" dirty="0" smtClean="0">
                <a:solidFill>
                  <a:schemeClr val="accent1"/>
                </a:solidFill>
              </a:rPr>
              <a:t>Η ζωή, η σωματική και ψυχική ακεραιότητα, η προσωπική ελευθερία, η σεξουαλική ελευθερία και η αξιοπρέπεια, η παιδική ηλικία και η νεότητα είναι νομικά δικαιώματα -και συνεπώς έννομα συμφέροντα- που προστατεύοναι από το Σύνταγμα, τους νόμους και τις διεθνείς συνθήκες που η χώρα μας έχει επικυρώσει με νόμο.</a:t>
            </a:r>
            <a:endParaRPr lang="en-US" dirty="0" smtClean="0">
              <a:solidFill>
                <a:schemeClr val="accent1"/>
              </a:solidFill>
            </a:endParaRPr>
          </a:p>
          <a:p>
            <a:pPr algn="just"/>
            <a:r>
              <a:rPr lang="el-GR" b="1" dirty="0" smtClean="0"/>
              <a:t>Άσκηση του επαγγέλματος των Κοινωνικών Λειτουργών</a:t>
            </a:r>
            <a:r>
              <a:rPr lang="el-GR" dirty="0" smtClean="0"/>
              <a:t> (Π.Δ. 23/1992). Ρητά δηλώνεται ότι οποιαδήποτε γνωστοποίηση πληροφοριών ή γεγονότων, με σκοπό την προστασία της ανθρώπινης ζωής ή για την προστασία της σωματικής και ψυχικής ακεραιότητας των ανηλίκων δεν αποτελεί παραβίαση του επαγγελματικού απορρήτου.</a:t>
            </a:r>
            <a:endParaRPr lang="en-US" dirty="0" smtClean="0"/>
          </a:p>
          <a:p>
            <a:pPr algn="just"/>
            <a:r>
              <a:rPr lang="el-GR" b="1" dirty="0" smtClean="0"/>
              <a:t>Άσκηση του επαγγέλματος των Ψυχολόγων </a:t>
            </a:r>
            <a:r>
              <a:rPr lang="el-GR" dirty="0" smtClean="0"/>
              <a:t>(Νόμος 991/1979). Σε ό, τι αφορά το επαγγελματικό απόρρητο, αναφέρεται ότι ισχύει ο ποινικός κώδικας, άρθρο 371. Ως εκ τούτου, εάν ο ψυχολόγος προτίθεται να εκπληρώσει το καθήκον του / της ή να διαφυλάξει νόμιμα συμφέροντα που δεν θα μπορούσε να διατηρήσει αλλιώς, η παραβίαση του επαγγελματικού απορρήτου είναι νόμιμη.</a:t>
            </a:r>
            <a:endParaRPr lang="en-US" dirty="0" smtClean="0"/>
          </a:p>
          <a:p>
            <a:pPr algn="just"/>
            <a:r>
              <a:rPr lang="el-GR" b="1" dirty="0" smtClean="0"/>
              <a:t>Κώδικας Ιατρικής Δεοντολογίας</a:t>
            </a:r>
            <a:r>
              <a:rPr lang="el-GR" dirty="0" smtClean="0"/>
              <a:t> (νόμος 3418/2005, άρθρο 13). Στον κώδικα αναφέρεται ότι η παραβίαση του ιατρικού απορρήτου επιτρέπεται. Επιπλέον υπάρχει υποχρέωση να αναφέρονται στις αρχές οι περιπτώσεις που ο ιατρός προτίθεται να ασκήσει νόμιμα καθήκοντα που απορρέουν από ειδικό νόμο (όπως η διάγνωση των λοιμωδών νόσων), από γενικό νόμο (όπως η υποχρέωση να υποβάλει αναφορά για κακούργημα για το οποίο λαμβάνει γνώση), και όταν επιδιώκει να διατηρήσει έννομο συμφέρον το οποίο δεν μπορεί να διατηρηθεί με άλλο τρόπο.</a:t>
            </a:r>
          </a:p>
          <a:p>
            <a:pPr algn="just"/>
            <a:r>
              <a:rPr lang="el-GR" sz="2400" b="1" dirty="0" smtClean="0"/>
              <a:t>Σύμβαση του Συμβουλίου της Ευρώπης για την Προστασία των Παιδιών από τη Σεξουαλική Εκμετάλλευση και Σεξουαλική Κακοποίηση (Lanzarote) (Άρθρο 12)</a:t>
            </a:r>
            <a:r>
              <a:rPr lang="el-GR" sz="2400" dirty="0" smtClean="0"/>
              <a:t>. Η Ελλάδα έχει δεσμευτεί να εξασφαλίσει ότι οι κανόνες εμπιστευτικότητας που επιβάλλονται σε συγκεκριμένα επαγγέλματα δεν αποκλείουν τη δυνατότητα για τους επαγγελματίες να αναφέρουν στις αρμόδιες αρχές κάθε περίπτωση που προκαλεί εύλογες υποψίες ότι ένα παιδί είναι θύμα σεξουαλικής κακοποίησης ή εκμετάλλευσης.</a:t>
            </a:r>
            <a:endParaRPr lang="en-US"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Τι θα συμβεί αν υποχρεούμαι σε αναφορά, δια νόμου, και δεν αναφέρω;</a:t>
            </a:r>
          </a:p>
        </p:txBody>
      </p:sp>
      <p:sp>
        <p:nvSpPr>
          <p:cNvPr id="3" name="Content Placeholder 2"/>
          <p:cNvSpPr>
            <a:spLocks noGrp="1"/>
          </p:cNvSpPr>
          <p:nvPr>
            <p:ph idx="1"/>
          </p:nvPr>
        </p:nvSpPr>
        <p:spPr/>
        <p:txBody>
          <a:bodyPr>
            <a:normAutofit/>
          </a:bodyPr>
          <a:lstStyle/>
          <a:p>
            <a:r>
              <a:rPr lang="el-GR" dirty="0" smtClean="0"/>
              <a:t>Ποινές </a:t>
            </a:r>
            <a:r>
              <a:rPr lang="el-GR" dirty="0"/>
              <a:t>σε περίπτωση </a:t>
            </a:r>
            <a:r>
              <a:rPr lang="el-GR" dirty="0" smtClean="0"/>
              <a:t>μη-εκπλήρωσης </a:t>
            </a:r>
            <a:r>
              <a:rPr lang="el-GR" dirty="0"/>
              <a:t>υποχρέωσης </a:t>
            </a:r>
            <a:r>
              <a:rPr lang="el-GR" dirty="0" smtClean="0"/>
              <a:t>αναφοράς</a:t>
            </a:r>
          </a:p>
          <a:p>
            <a:pPr lvl="1"/>
            <a:r>
              <a:rPr lang="el-GR" dirty="0" smtClean="0"/>
              <a:t>Δεν ορίζονται κατά περίπτωση (π.χ. για εκπαιδευτικούς, επαγγελματίες υγείας ή/και ψυχικής υγείας κλπ)</a:t>
            </a:r>
            <a:endParaRPr lang="en-US" dirty="0"/>
          </a:p>
          <a:p>
            <a:pPr lvl="1"/>
            <a:r>
              <a:rPr lang="el-GR" dirty="0" smtClean="0"/>
              <a:t>ΑΛΛΑ</a:t>
            </a:r>
          </a:p>
          <a:p>
            <a:pPr lvl="1"/>
            <a:r>
              <a:rPr lang="el-GR" dirty="0" smtClean="0"/>
              <a:t>σύμφωνα </a:t>
            </a:r>
            <a:r>
              <a:rPr lang="el-GR" dirty="0"/>
              <a:t>με τον </a:t>
            </a:r>
            <a:r>
              <a:rPr lang="el-GR" b="1" dirty="0"/>
              <a:t>Ποινικό Κώδικα, άρθρο 232.1</a:t>
            </a:r>
            <a:r>
              <a:rPr lang="el-GR" dirty="0"/>
              <a:t>, </a:t>
            </a:r>
            <a:r>
              <a:rPr lang="el-GR" b="1" dirty="0">
                <a:solidFill>
                  <a:schemeClr val="accent1"/>
                </a:solidFill>
              </a:rPr>
              <a:t>αποτελεί ποινικό αδίκημα και  απόκρυψη ενός κακουργήματος για το οποίο κάποιος έχει ενημερωθεί είτε έχει ήδη συμβεί είτε προγραμματίζεται να συμβεί </a:t>
            </a:r>
            <a:r>
              <a:rPr lang="el-GR" dirty="0"/>
              <a:t>(όπως σοβαρός τραυματισμός του ανηλίκου, σκόπιμες σωματικές βλάβες, βιασμός, αιμομιξία, εξαναγκασμός παιδιού σε ασέλγεια, αποπλάνηση παιδιού, μαστροπεία, ασέλγεια σε ανήλικο έναντι αμοιβής)</a:t>
            </a:r>
            <a:r>
              <a:rPr lang="x-none"/>
              <a:t> </a:t>
            </a:r>
            <a:endParaRPr lang="el-GR" dirty="0" smtClean="0"/>
          </a:p>
        </p:txBody>
      </p:sp>
    </p:spTree>
    <p:extLst>
      <p:ext uri="{BB962C8B-B14F-4D97-AF65-F5344CB8AC3E}">
        <p14:creationId xmlns="" xmlns:p14="http://schemas.microsoft.com/office/powerpoint/2010/main" val="4106755341"/>
      </p:ext>
    </p:extLst>
  </p:cSld>
  <p:clrMapOvr>
    <a:masterClrMapping/>
  </p:clrMapOvr>
  <p:transition spd="slow">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Μη-αναφορά</a:t>
            </a:r>
            <a:endParaRPr lang="el-GR" dirty="0"/>
          </a:p>
        </p:txBody>
      </p:sp>
      <p:sp>
        <p:nvSpPr>
          <p:cNvPr id="3" name="Content Placeholder 2"/>
          <p:cNvSpPr>
            <a:spLocks noGrp="1"/>
          </p:cNvSpPr>
          <p:nvPr>
            <p:ph idx="1"/>
          </p:nvPr>
        </p:nvSpPr>
        <p:spPr/>
        <p:txBody>
          <a:bodyPr>
            <a:normAutofit/>
          </a:bodyPr>
          <a:lstStyle/>
          <a:p>
            <a:pPr algn="ctr"/>
            <a:endParaRPr lang="en-US" dirty="0"/>
          </a:p>
          <a:p>
            <a:pPr marL="0" indent="0" algn="ctr">
              <a:buNone/>
            </a:pPr>
            <a:r>
              <a:rPr lang="el-GR" sz="2000" dirty="0" smtClean="0"/>
              <a:t>μια αναφορά ΔΕΝ αποτελεί εγγύηση ότι η κατάσταση θα βελτιωθεί, αλλά αποτελεί το πρώτο βήμα για να γίνει κάποια παρέμβαση</a:t>
            </a:r>
            <a:endParaRPr lang="el-GR" dirty="0"/>
          </a:p>
          <a:p>
            <a:pPr algn="ctr"/>
            <a:endParaRPr lang="el-GR" b="1" dirty="0" smtClean="0"/>
          </a:p>
          <a:p>
            <a:pPr marL="0" indent="0" algn="ctr">
              <a:buNone/>
            </a:pPr>
            <a:r>
              <a:rPr lang="el-GR" b="1" dirty="0" smtClean="0"/>
              <a:t>η μη-αναφορά, ενώ υπάρχει υποψία ΚαΠα-π, είναι βέβαιο ότι ΔΕΝ θα οδηγήσει σε παρέμβαση και το παιδί-θύμα θα συνεχίσει να βρίσκεται σε κίνδυνο</a:t>
            </a:r>
            <a:endParaRPr lang="en-US" b="1" dirty="0"/>
          </a:p>
        </p:txBody>
      </p:sp>
    </p:spTree>
    <p:extLst>
      <p:ext uri="{BB962C8B-B14F-4D97-AF65-F5344CB8AC3E}">
        <p14:creationId xmlns="" xmlns:p14="http://schemas.microsoft.com/office/powerpoint/2010/main" val="3894687897"/>
      </p:ext>
    </p:extLst>
  </p:cSld>
  <p:clrMapOvr>
    <a:masterClrMapping/>
  </p:clrMapOvr>
  <p:transition spd="slow">
    <p:dissolv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idx="4294967295"/>
          </p:nvPr>
        </p:nvSpPr>
        <p:spPr>
          <a:xfrm>
            <a:off x="257175" y="266700"/>
            <a:ext cx="8591550" cy="3277158"/>
          </a:xfrm>
          <a:prstGeom prst="rect">
            <a:avLst/>
          </a:prstGeom>
        </p:spPr>
        <p:txBody>
          <a:bodyPr>
            <a:normAutofit/>
          </a:bodyPr>
          <a:lstStyle/>
          <a:p>
            <a:pPr algn="ctr"/>
            <a:r>
              <a:rPr lang="en-US" sz="2400" dirty="0">
                <a:solidFill>
                  <a:schemeClr val="accent1">
                    <a:lumMod val="75000"/>
                  </a:schemeClr>
                </a:solidFill>
                <a:latin typeface="Segoe UI Light" panose="020B0502040204020203" pitchFamily="34" charset="0"/>
                <a:cs typeface="Segoe UI Light" panose="020B0502040204020203" pitchFamily="34" charset="0"/>
              </a:rPr>
              <a:t/>
            </a:r>
            <a:br>
              <a:rPr lang="en-US" sz="2400" dirty="0">
                <a:solidFill>
                  <a:schemeClr val="accent1">
                    <a:lumMod val="75000"/>
                  </a:schemeClr>
                </a:solidFill>
                <a:latin typeface="Segoe UI Light" panose="020B0502040204020203" pitchFamily="34" charset="0"/>
                <a:cs typeface="Segoe UI Light" panose="020B0502040204020203" pitchFamily="34" charset="0"/>
              </a:rPr>
            </a:br>
            <a:r>
              <a:rPr lang="en-US" sz="2400" dirty="0">
                <a:solidFill>
                  <a:schemeClr val="accent1">
                    <a:lumMod val="75000"/>
                  </a:schemeClr>
                </a:solidFill>
                <a:latin typeface="Segoe UI Light" panose="020B0502040204020203" pitchFamily="34" charset="0"/>
                <a:cs typeface="Segoe UI Light" panose="020B0502040204020203" pitchFamily="34" charset="0"/>
              </a:rPr>
              <a:t/>
            </a:r>
            <a:br>
              <a:rPr lang="en-US" sz="2400" dirty="0">
                <a:solidFill>
                  <a:schemeClr val="accent1">
                    <a:lumMod val="75000"/>
                  </a:schemeClr>
                </a:solidFill>
                <a:latin typeface="Segoe UI Light" panose="020B0502040204020203" pitchFamily="34" charset="0"/>
                <a:cs typeface="Segoe UI Light" panose="020B0502040204020203" pitchFamily="34" charset="0"/>
              </a:rPr>
            </a:br>
            <a:r>
              <a:rPr lang="en-US" sz="2400" dirty="0">
                <a:solidFill>
                  <a:schemeClr val="accent1">
                    <a:lumMod val="75000"/>
                  </a:schemeClr>
                </a:solidFill>
                <a:latin typeface="Segoe UI Light" panose="020B0502040204020203" pitchFamily="34" charset="0"/>
                <a:cs typeface="Segoe UI Light" panose="020B0502040204020203" pitchFamily="34" charset="0"/>
              </a:rPr>
              <a:t/>
            </a:r>
            <a:br>
              <a:rPr lang="en-US" sz="2400" dirty="0">
                <a:solidFill>
                  <a:schemeClr val="accent1">
                    <a:lumMod val="75000"/>
                  </a:schemeClr>
                </a:solidFill>
                <a:latin typeface="Segoe UI Light" panose="020B0502040204020203" pitchFamily="34" charset="0"/>
                <a:cs typeface="Segoe UI Light" panose="020B0502040204020203" pitchFamily="34" charset="0"/>
              </a:rPr>
            </a:br>
            <a:r>
              <a:rPr lang="en-US" sz="2400" dirty="0">
                <a:solidFill>
                  <a:schemeClr val="accent1">
                    <a:lumMod val="75000"/>
                  </a:schemeClr>
                </a:solidFill>
                <a:latin typeface="Segoe UI Light" panose="020B0502040204020203" pitchFamily="34" charset="0"/>
                <a:cs typeface="Segoe UI Light" panose="020B0502040204020203" pitchFamily="34" charset="0"/>
              </a:rPr>
              <a:t/>
            </a:r>
            <a:br>
              <a:rPr lang="en-US" sz="2400" dirty="0">
                <a:solidFill>
                  <a:schemeClr val="accent1">
                    <a:lumMod val="75000"/>
                  </a:schemeClr>
                </a:solidFill>
                <a:latin typeface="Segoe UI Light" panose="020B0502040204020203" pitchFamily="34" charset="0"/>
                <a:cs typeface="Segoe UI Light" panose="020B0502040204020203" pitchFamily="34" charset="0"/>
              </a:rPr>
            </a:br>
            <a:r>
              <a:rPr lang="el-GR" sz="2400" dirty="0">
                <a:solidFill>
                  <a:schemeClr val="accent1">
                    <a:lumMod val="75000"/>
                  </a:schemeClr>
                </a:solidFill>
                <a:latin typeface="Segoe UI Light" panose="020B0502040204020203" pitchFamily="34" charset="0"/>
                <a:cs typeface="Segoe UI Light" panose="020B0502040204020203" pitchFamily="34" charset="0"/>
              </a:rPr>
              <a:t>πώς συνεισφέρει το </a:t>
            </a:r>
            <a:r>
              <a:rPr lang="en-US" sz="2400" dirty="0">
                <a:solidFill>
                  <a:schemeClr val="accent1">
                    <a:lumMod val="75000"/>
                  </a:schemeClr>
                </a:solidFill>
                <a:latin typeface="Segoe UI Light" panose="020B0502040204020203" pitchFamily="34" charset="0"/>
                <a:cs typeface="Segoe UI Light" panose="020B0502040204020203" pitchFamily="34" charset="0"/>
              </a:rPr>
              <a:t> CAN-MDS </a:t>
            </a:r>
            <a:r>
              <a:rPr lang="el-GR" sz="2400" dirty="0">
                <a:solidFill>
                  <a:schemeClr val="accent1">
                    <a:lumMod val="75000"/>
                  </a:schemeClr>
                </a:solidFill>
                <a:latin typeface="Segoe UI Light" panose="020B0502040204020203" pitchFamily="34" charset="0"/>
                <a:cs typeface="Segoe UI Light" panose="020B0502040204020203" pitchFamily="34" charset="0"/>
              </a:rPr>
              <a:t>στην αντιμετώπιση των προβλημάτων</a:t>
            </a:r>
            <a:r>
              <a:rPr lang="en-US" sz="2400" dirty="0">
                <a:solidFill>
                  <a:schemeClr val="accent1">
                    <a:lumMod val="75000"/>
                  </a:schemeClr>
                </a:solidFill>
                <a:latin typeface="Segoe UI Light" panose="020B0502040204020203" pitchFamily="34" charset="0"/>
                <a:cs typeface="Segoe UI Light" panose="020B0502040204020203" pitchFamily="34" charset="0"/>
              </a:rPr>
              <a:t/>
            </a:r>
            <a:br>
              <a:rPr lang="en-US" sz="2400" dirty="0">
                <a:solidFill>
                  <a:schemeClr val="accent1">
                    <a:lumMod val="75000"/>
                  </a:schemeClr>
                </a:solidFill>
                <a:latin typeface="Segoe UI Light" panose="020B0502040204020203" pitchFamily="34" charset="0"/>
                <a:cs typeface="Segoe UI Light" panose="020B0502040204020203" pitchFamily="34" charset="0"/>
              </a:rPr>
            </a:br>
            <a:r>
              <a:rPr lang="el-GR" sz="2400" dirty="0" smtClean="0">
                <a:solidFill>
                  <a:schemeClr val="accent1">
                    <a:lumMod val="75000"/>
                  </a:schemeClr>
                </a:solidFill>
                <a:latin typeface="Segoe UI Light" panose="020B0502040204020203" pitchFamily="34" charset="0"/>
                <a:cs typeface="Segoe UI Light" panose="020B0502040204020203" pitchFamily="34" charset="0"/>
              </a:rPr>
              <a:t>υπο-αναφοράς</a:t>
            </a:r>
            <a:r>
              <a:rPr lang="en-US" sz="2400" dirty="0" smtClean="0">
                <a:solidFill>
                  <a:schemeClr val="accent1">
                    <a:lumMod val="75000"/>
                  </a:schemeClr>
                </a:solidFill>
                <a:latin typeface="Segoe UI Light" panose="020B0502040204020203" pitchFamily="34" charset="0"/>
                <a:cs typeface="Segoe UI Light" panose="020B0502040204020203" pitchFamily="34" charset="0"/>
              </a:rPr>
              <a:t> &amp; </a:t>
            </a:r>
            <a:r>
              <a:rPr lang="el-GR" sz="2400" dirty="0" smtClean="0">
                <a:solidFill>
                  <a:schemeClr val="accent1">
                    <a:lumMod val="75000"/>
                  </a:schemeClr>
                </a:solidFill>
                <a:latin typeface="Segoe UI Light" panose="020B0502040204020203" pitchFamily="34" charset="0"/>
                <a:cs typeface="Segoe UI Light" panose="020B0502040204020203" pitchFamily="34" charset="0"/>
              </a:rPr>
              <a:t>υπο-καταγραφής</a:t>
            </a:r>
            <a:r>
              <a:rPr lang="en-US" sz="2400" dirty="0" smtClean="0">
                <a:solidFill>
                  <a:schemeClr val="accent1">
                    <a:lumMod val="75000"/>
                  </a:schemeClr>
                </a:solidFill>
                <a:latin typeface="Segoe UI Light" panose="020B0502040204020203" pitchFamily="34" charset="0"/>
                <a:cs typeface="Segoe UI Light" panose="020B0502040204020203" pitchFamily="34" charset="0"/>
              </a:rPr>
              <a:t> </a:t>
            </a:r>
            <a:r>
              <a:rPr lang="el-GR" sz="2400" dirty="0" smtClean="0">
                <a:solidFill>
                  <a:schemeClr val="accent1">
                    <a:lumMod val="75000"/>
                  </a:schemeClr>
                </a:solidFill>
                <a:latin typeface="Segoe UI Light" panose="020B0502040204020203" pitchFamily="34" charset="0"/>
                <a:cs typeface="Segoe UI Light" panose="020B0502040204020203" pitchFamily="34" charset="0"/>
              </a:rPr>
              <a:t>περιστατικών</a:t>
            </a:r>
            <a:r>
              <a:rPr lang="en-US" sz="2400" dirty="0">
                <a:solidFill>
                  <a:schemeClr val="accent1">
                    <a:lumMod val="75000"/>
                  </a:schemeClr>
                </a:solidFill>
                <a:latin typeface="Segoe UI Light" panose="020B0502040204020203" pitchFamily="34" charset="0"/>
                <a:cs typeface="Segoe UI Light" panose="020B0502040204020203" pitchFamily="34" charset="0"/>
              </a:rPr>
              <a:t/>
            </a:r>
            <a:br>
              <a:rPr lang="en-US" sz="2400" dirty="0">
                <a:solidFill>
                  <a:schemeClr val="accent1">
                    <a:lumMod val="75000"/>
                  </a:schemeClr>
                </a:solidFill>
                <a:latin typeface="Segoe UI Light" panose="020B0502040204020203" pitchFamily="34" charset="0"/>
                <a:cs typeface="Segoe UI Light" panose="020B0502040204020203" pitchFamily="34" charset="0"/>
              </a:rPr>
            </a:br>
            <a:r>
              <a:rPr lang="en-US" sz="1800" dirty="0">
                <a:solidFill>
                  <a:schemeClr val="accent1">
                    <a:lumMod val="75000"/>
                  </a:schemeClr>
                </a:solidFill>
                <a:latin typeface="Segoe UI Light" panose="020B0502040204020203" pitchFamily="34" charset="0"/>
                <a:cs typeface="Segoe UI Light" panose="020B0502040204020203" pitchFamily="34" charset="0"/>
              </a:rPr>
              <a:t/>
            </a:r>
            <a:br>
              <a:rPr lang="en-US" sz="1800" dirty="0">
                <a:solidFill>
                  <a:schemeClr val="accent1">
                    <a:lumMod val="75000"/>
                  </a:schemeClr>
                </a:solidFill>
                <a:latin typeface="Segoe UI Light" panose="020B0502040204020203" pitchFamily="34" charset="0"/>
                <a:cs typeface="Segoe UI Light" panose="020B0502040204020203" pitchFamily="34" charset="0"/>
              </a:rPr>
            </a:br>
            <a:endParaRPr lang="el-GR" sz="1800" b="1" dirty="0">
              <a:solidFill>
                <a:schemeClr val="accent1">
                  <a:lumMod val="75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2800" dirty="0" smtClean="0">
                <a:solidFill>
                  <a:schemeClr val="accent1"/>
                </a:solidFill>
              </a:rPr>
              <a:t>Σύστημα </a:t>
            </a:r>
            <a:r>
              <a:rPr lang="en-US" sz="2800" dirty="0" smtClean="0">
                <a:solidFill>
                  <a:schemeClr val="accent1"/>
                </a:solidFill>
              </a:rPr>
              <a:t>CAN-MDS </a:t>
            </a:r>
            <a:r>
              <a:rPr lang="el-GR" sz="2800" dirty="0" smtClean="0">
                <a:solidFill>
                  <a:schemeClr val="accent1"/>
                </a:solidFill>
              </a:rPr>
              <a:t>και </a:t>
            </a:r>
            <a:r>
              <a:rPr lang="el-GR" sz="2800" dirty="0" err="1" smtClean="0">
                <a:solidFill>
                  <a:schemeClr val="accent1"/>
                </a:solidFill>
              </a:rPr>
              <a:t>υπο</a:t>
            </a:r>
            <a:r>
              <a:rPr lang="en-US" sz="2800" dirty="0" smtClean="0">
                <a:solidFill>
                  <a:schemeClr val="accent1"/>
                </a:solidFill>
              </a:rPr>
              <a:t>-</a:t>
            </a:r>
            <a:r>
              <a:rPr lang="el-GR" sz="2800" dirty="0" smtClean="0">
                <a:solidFill>
                  <a:schemeClr val="accent1"/>
                </a:solidFill>
              </a:rPr>
              <a:t>αναφορά</a:t>
            </a:r>
            <a:r>
              <a:rPr lang="en-US" sz="2800" dirty="0" smtClean="0">
                <a:solidFill>
                  <a:schemeClr val="accent1"/>
                </a:solidFill>
              </a:rPr>
              <a:t> </a:t>
            </a:r>
            <a:r>
              <a:rPr lang="el-GR" sz="2800" dirty="0" smtClean="0">
                <a:solidFill>
                  <a:schemeClr val="accent1"/>
                </a:solidFill>
              </a:rPr>
              <a:t>ΚαΠα-π</a:t>
            </a:r>
            <a:endParaRPr lang="el-GR" sz="2800" dirty="0"/>
          </a:p>
        </p:txBody>
      </p:sp>
      <p:sp>
        <p:nvSpPr>
          <p:cNvPr id="3" name="Content Placeholder 2"/>
          <p:cNvSpPr>
            <a:spLocks noGrp="1"/>
          </p:cNvSpPr>
          <p:nvPr>
            <p:ph idx="1"/>
          </p:nvPr>
        </p:nvSpPr>
        <p:spPr>
          <a:xfrm>
            <a:off x="314793" y="1185571"/>
            <a:ext cx="8461947" cy="3401420"/>
          </a:xfrm>
        </p:spPr>
        <p:txBody>
          <a:bodyPr>
            <a:noAutofit/>
          </a:bodyPr>
          <a:lstStyle/>
          <a:p>
            <a:pPr marL="0" indent="0" algn="just" fontAlgn="base">
              <a:lnSpc>
                <a:spcPct val="100000"/>
              </a:lnSpc>
              <a:spcBef>
                <a:spcPct val="0"/>
              </a:spcBef>
              <a:spcAft>
                <a:spcPts val="600"/>
              </a:spcAft>
              <a:buSzPts val="1000"/>
              <a:buNone/>
            </a:pPr>
            <a:r>
              <a:rPr lang="el-GR" sz="1200" dirty="0">
                <a:latin typeface="Segoe UI Light" panose="020B0502040204020203" pitchFamily="34" charset="0"/>
                <a:cs typeface="Segoe UI Light" panose="020B0502040204020203" pitchFamily="34" charset="0"/>
              </a:rPr>
              <a:t>Το </a:t>
            </a:r>
            <a:r>
              <a:rPr lang="el-GR" sz="1200" dirty="0" smtClean="0">
                <a:latin typeface="Segoe UI Light" panose="020B0502040204020203" pitchFamily="34" charset="0"/>
                <a:cs typeface="Segoe UI Light" panose="020B0502040204020203" pitchFamily="34" charset="0"/>
              </a:rPr>
              <a:t>Σύστημα CAN-MDS προτείνει την αντιμετώπιση της </a:t>
            </a:r>
            <a:r>
              <a:rPr lang="el-GR" sz="1200" dirty="0" err="1" smtClean="0">
                <a:latin typeface="Segoe UI Light" panose="020B0502040204020203" pitchFamily="34" charset="0"/>
                <a:cs typeface="Segoe UI Light" panose="020B0502040204020203" pitchFamily="34" charset="0"/>
              </a:rPr>
              <a:t>υπο</a:t>
            </a:r>
            <a:r>
              <a:rPr lang="el-GR" sz="1200" dirty="0" smtClean="0">
                <a:latin typeface="Segoe UI Light" panose="020B0502040204020203" pitchFamily="34" charset="0"/>
                <a:cs typeface="Segoe UI Light" panose="020B0502040204020203" pitchFamily="34" charset="0"/>
              </a:rPr>
              <a:t>-αναφοράς ΚαΠα-π και των συναφών συνεπειών της μέσω </a:t>
            </a:r>
            <a:r>
              <a:rPr lang="el-GR" sz="1200" dirty="0">
                <a:latin typeface="Segoe UI Light" panose="020B0502040204020203" pitchFamily="34" charset="0"/>
                <a:cs typeface="Segoe UI Light" panose="020B0502040204020203" pitchFamily="34" charset="0"/>
              </a:rPr>
              <a:t>της </a:t>
            </a:r>
            <a:r>
              <a:rPr lang="el-GR" sz="1200" b="1" i="1" dirty="0" smtClean="0">
                <a:solidFill>
                  <a:schemeClr val="accent1"/>
                </a:solidFill>
                <a:latin typeface="Segoe UI Light" panose="020B0502040204020203" pitchFamily="34" charset="0"/>
                <a:cs typeface="Segoe UI Light" panose="020B0502040204020203" pitchFamily="34" charset="0"/>
              </a:rPr>
              <a:t>Συντονισμένης Απόκρισης </a:t>
            </a:r>
            <a:r>
              <a:rPr lang="el-GR" sz="1200" b="1" i="1" dirty="0">
                <a:solidFill>
                  <a:schemeClr val="accent1"/>
                </a:solidFill>
                <a:latin typeface="Segoe UI Light" panose="020B0502040204020203" pitchFamily="34" charset="0"/>
                <a:cs typeface="Segoe UI Light" panose="020B0502040204020203" pitchFamily="34" charset="0"/>
              </a:rPr>
              <a:t>στην Κακοποίηση-Παραμέληση Παιδιών μέσω ενός Ελάχιστου Συνόλου </a:t>
            </a:r>
            <a:r>
              <a:rPr lang="el-GR" sz="1200" b="1" i="1" dirty="0" smtClean="0">
                <a:solidFill>
                  <a:schemeClr val="accent1"/>
                </a:solidFill>
                <a:latin typeface="Segoe UI Light" panose="020B0502040204020203" pitchFamily="34" charset="0"/>
                <a:cs typeface="Segoe UI Light" panose="020B0502040204020203" pitchFamily="34" charset="0"/>
              </a:rPr>
              <a:t>Δεδομένων</a:t>
            </a:r>
            <a:r>
              <a:rPr lang="el-GR" sz="1200" dirty="0" smtClean="0">
                <a:latin typeface="Segoe UI Light" panose="020B0502040204020203" pitchFamily="34" charset="0"/>
                <a:cs typeface="Segoe UI Light" panose="020B0502040204020203" pitchFamily="34" charset="0"/>
              </a:rPr>
              <a:t>:</a:t>
            </a:r>
          </a:p>
          <a:p>
            <a:pPr marL="0" indent="0" algn="just" fontAlgn="base">
              <a:lnSpc>
                <a:spcPct val="100000"/>
              </a:lnSpc>
              <a:spcBef>
                <a:spcPct val="0"/>
              </a:spcBef>
              <a:spcAft>
                <a:spcPts val="600"/>
              </a:spcAft>
              <a:buSzPts val="1000"/>
              <a:buNone/>
            </a:pPr>
            <a:r>
              <a:rPr lang="el-GR" sz="1200" b="1" dirty="0" smtClean="0">
                <a:solidFill>
                  <a:schemeClr val="accent1"/>
                </a:solidFill>
                <a:latin typeface="Segoe UI Light" panose="020B0502040204020203" pitchFamily="34" charset="0"/>
                <a:cs typeface="Segoe UI Light" panose="020B0502040204020203" pitchFamily="34" charset="0"/>
              </a:rPr>
              <a:t>συντονισμένη</a:t>
            </a:r>
            <a:r>
              <a:rPr lang="el-GR" sz="1200" dirty="0" smtClean="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 </a:t>
            </a:r>
            <a:r>
              <a:rPr lang="el-GR" sz="1200" dirty="0" smtClean="0">
                <a:latin typeface="Segoe UI Light" panose="020B0502040204020203" pitchFamily="34" charset="0"/>
                <a:cs typeface="Segoe UI Light" panose="020B0502040204020203" pitchFamily="34" charset="0"/>
              </a:rPr>
              <a:t>ομοιόμορφη </a:t>
            </a:r>
            <a:r>
              <a:rPr lang="el-GR" sz="1200" dirty="0">
                <a:latin typeface="Segoe UI Light" panose="020B0502040204020203" pitchFamily="34" charset="0"/>
                <a:cs typeface="Segoe UI Light" panose="020B0502040204020203" pitchFamily="34" charset="0"/>
              </a:rPr>
              <a:t>συλλογή δεδομένων από όλους τους τομείς που εμπλέκονται στη διαχείριση περιστατικών ΚαΠα-Π </a:t>
            </a:r>
            <a:r>
              <a:rPr lang="el-GR" sz="1200" dirty="0" smtClean="0">
                <a:latin typeface="Segoe UI Light" panose="020B0502040204020203" pitchFamily="34" charset="0"/>
                <a:cs typeface="Segoe UI Light" panose="020B0502040204020203" pitchFamily="34" charset="0"/>
              </a:rPr>
              <a:t>ΚΑΙ δημιουργία </a:t>
            </a:r>
            <a:r>
              <a:rPr lang="el-GR" sz="1200" dirty="0">
                <a:latin typeface="Segoe UI Light" panose="020B0502040204020203" pitchFamily="34" charset="0"/>
                <a:cs typeface="Segoe UI Light" panose="020B0502040204020203" pitchFamily="34" charset="0"/>
              </a:rPr>
              <a:t>πρακτικού δίαυλου επικοινωνίας μεταξύ όλων των εμπλεκόμενων τομέων </a:t>
            </a:r>
            <a:endParaRPr lang="el-GR" sz="1200" dirty="0" smtClean="0">
              <a:latin typeface="Segoe UI Light" panose="020B0502040204020203" pitchFamily="34" charset="0"/>
              <a:cs typeface="Segoe UI Light" panose="020B0502040204020203" pitchFamily="34" charset="0"/>
            </a:endParaRPr>
          </a:p>
          <a:p>
            <a:pPr marL="0" indent="0" algn="just" fontAlgn="base">
              <a:lnSpc>
                <a:spcPct val="100000"/>
              </a:lnSpc>
              <a:spcBef>
                <a:spcPct val="0"/>
              </a:spcBef>
              <a:spcAft>
                <a:spcPts val="600"/>
              </a:spcAft>
              <a:buSzPts val="1000"/>
              <a:buNone/>
            </a:pPr>
            <a:r>
              <a:rPr lang="el-GR" sz="1200" b="1" dirty="0" smtClean="0">
                <a:solidFill>
                  <a:schemeClr val="accent1"/>
                </a:solidFill>
                <a:latin typeface="Segoe UI Light" panose="020B0502040204020203" pitchFamily="34" charset="0"/>
                <a:cs typeface="Segoe UI Light" panose="020B0502040204020203" pitchFamily="34" charset="0"/>
              </a:rPr>
              <a:t>απόκριση</a:t>
            </a:r>
            <a:r>
              <a:rPr lang="el-GR" sz="1200" b="1" dirty="0" smtClean="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 </a:t>
            </a:r>
            <a:r>
              <a:rPr lang="el-GR" sz="1200" dirty="0" smtClean="0">
                <a:latin typeface="Segoe UI Light" panose="020B0502040204020203" pitchFamily="34" charset="0"/>
                <a:cs typeface="Segoe UI Light" panose="020B0502040204020203" pitchFamily="34" charset="0"/>
              </a:rPr>
              <a:t>επιδημιολογική </a:t>
            </a:r>
            <a:r>
              <a:rPr lang="el-GR" sz="1200" dirty="0">
                <a:latin typeface="Segoe UI Light" panose="020B0502040204020203" pitchFamily="34" charset="0"/>
                <a:cs typeface="Segoe UI Light" panose="020B0502040204020203" pitchFamily="34" charset="0"/>
              </a:rPr>
              <a:t>επιτήρηση της </a:t>
            </a:r>
            <a:r>
              <a:rPr lang="el-GR" sz="1200" dirty="0" smtClean="0">
                <a:latin typeface="Segoe UI Light" panose="020B0502040204020203" pitchFamily="34" charset="0"/>
                <a:cs typeface="Segoe UI Light" panose="020B0502040204020203" pitchFamily="34" charset="0"/>
              </a:rPr>
              <a:t>ΚαΠα-Π</a:t>
            </a:r>
            <a:r>
              <a:rPr lang="el-GR" sz="1200" dirty="0">
                <a:latin typeface="Segoe UI Light" panose="020B0502040204020203" pitchFamily="34" charset="0"/>
                <a:cs typeface="Segoe UI Light" panose="020B0502040204020203" pitchFamily="34" charset="0"/>
              </a:rPr>
              <a:t> σε επίπεδο πληθυσμού</a:t>
            </a:r>
            <a:r>
              <a:rPr lang="el-GR" sz="1200" dirty="0" smtClean="0">
                <a:latin typeface="Segoe UI Light" panose="020B0502040204020203" pitchFamily="34" charset="0"/>
                <a:cs typeface="Segoe UI Light" panose="020B0502040204020203" pitchFamily="34" charset="0"/>
              </a:rPr>
              <a:t> ΚΑΙ  </a:t>
            </a:r>
            <a:r>
              <a:rPr lang="el-GR" sz="1200" dirty="0">
                <a:latin typeface="Segoe UI Light" panose="020B0502040204020203" pitchFamily="34" charset="0"/>
                <a:cs typeface="Segoe UI Light" panose="020B0502040204020203" pitchFamily="34" charset="0"/>
              </a:rPr>
              <a:t>παρακολούθηση μεμονωμένων </a:t>
            </a:r>
            <a:r>
              <a:rPr lang="el-GR" sz="1200" dirty="0" smtClean="0">
                <a:latin typeface="Segoe UI Light" panose="020B0502040204020203" pitchFamily="34" charset="0"/>
                <a:cs typeface="Segoe UI Light" panose="020B0502040204020203" pitchFamily="34" charset="0"/>
              </a:rPr>
              <a:t>περιπτώσεων</a:t>
            </a:r>
            <a:r>
              <a:rPr lang="el-GR" sz="1200" dirty="0">
                <a:latin typeface="Segoe UI Light" panose="020B0502040204020203" pitchFamily="34" charset="0"/>
                <a:cs typeface="Segoe UI Light" panose="020B0502040204020203" pitchFamily="34" charset="0"/>
              </a:rPr>
              <a:t> σε επίπεδο </a:t>
            </a:r>
            <a:r>
              <a:rPr lang="el-GR" sz="1200" dirty="0" smtClean="0">
                <a:latin typeface="Segoe UI Light" panose="020B0502040204020203" pitchFamily="34" charset="0"/>
                <a:cs typeface="Segoe UI Light" panose="020B0502040204020203" pitchFamily="34" charset="0"/>
              </a:rPr>
              <a:t>περιστατικού</a:t>
            </a:r>
          </a:p>
          <a:p>
            <a:pPr marL="0" indent="0" algn="just" fontAlgn="base">
              <a:lnSpc>
                <a:spcPct val="100000"/>
              </a:lnSpc>
              <a:spcBef>
                <a:spcPct val="0"/>
              </a:spcBef>
              <a:spcAft>
                <a:spcPts val="600"/>
              </a:spcAft>
              <a:buSzPts val="1000"/>
              <a:buNone/>
            </a:pPr>
            <a:r>
              <a:rPr lang="el-GR" sz="1200" b="1" dirty="0" smtClean="0">
                <a:solidFill>
                  <a:schemeClr val="accent1"/>
                </a:solidFill>
                <a:latin typeface="Segoe UI Light" panose="020B0502040204020203" pitchFamily="34" charset="0"/>
                <a:cs typeface="Segoe UI Light" panose="020B0502040204020203" pitchFamily="34" charset="0"/>
              </a:rPr>
              <a:t>στην ΚαΠα-π</a:t>
            </a:r>
            <a:r>
              <a:rPr lang="el-GR" sz="1200" b="1" dirty="0" smtClean="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 </a:t>
            </a:r>
            <a:r>
              <a:rPr lang="el-GR" sz="1200" dirty="0" smtClean="0">
                <a:latin typeface="Segoe UI Light" panose="020B0502040204020203" pitchFamily="34" charset="0"/>
                <a:cs typeface="Segoe UI Light" panose="020B0502040204020203" pitchFamily="34" charset="0"/>
              </a:rPr>
              <a:t>όπως </a:t>
            </a:r>
            <a:r>
              <a:rPr lang="el-GR" sz="1200" dirty="0">
                <a:latin typeface="Segoe UI Light" panose="020B0502040204020203" pitchFamily="34" charset="0"/>
                <a:cs typeface="Segoe UI Light" panose="020B0502040204020203" pitchFamily="34" charset="0"/>
              </a:rPr>
              <a:t>αυτή ορίζεται με αναλυτικούς λειτουργικούς ορισμούς «περιπτώσεων» που βασίζονται στο Γενικό Σχόλιο 13 της Επιτροπής των Ηνωμένων Εθνών για τη Σύμβαση για τα Δικαιώματα του Παιδιού (2011) </a:t>
            </a:r>
            <a:r>
              <a:rPr lang="el-GR" sz="1200" dirty="0" smtClean="0">
                <a:latin typeface="Segoe UI Light" panose="020B0502040204020203" pitchFamily="34" charset="0"/>
                <a:cs typeface="Segoe UI Light" panose="020B0502040204020203" pitchFamily="34" charset="0"/>
              </a:rPr>
              <a:t>ΚΑΙ με </a:t>
            </a:r>
            <a:r>
              <a:rPr lang="el-GR" sz="1200" dirty="0">
                <a:latin typeface="Segoe UI Light" panose="020B0502040204020203" pitchFamily="34" charset="0"/>
                <a:cs typeface="Segoe UI Light" panose="020B0502040204020203" pitchFamily="34" charset="0"/>
              </a:rPr>
              <a:t>στόχο την καταγραφή κάθε ύποπτης περίπτωσης ΚαΠα-Π που απευθύνεται σε έναν τουλάχιστον φορέα/υπηρεσία που δραστηριοποιείται στους σχετικούς τομείς και συμμετέχει στο </a:t>
            </a:r>
            <a:r>
              <a:rPr lang="en-US" sz="1200" dirty="0">
                <a:latin typeface="Segoe UI Light" panose="020B0502040204020203" pitchFamily="34" charset="0"/>
                <a:cs typeface="Segoe UI Light" panose="020B0502040204020203" pitchFamily="34" charset="0"/>
              </a:rPr>
              <a:t>CAN</a:t>
            </a:r>
            <a:r>
              <a:rPr lang="el-GR" sz="1200" dirty="0">
                <a:latin typeface="Segoe UI Light" panose="020B0502040204020203" pitchFamily="34" charset="0"/>
                <a:cs typeface="Segoe UI Light" panose="020B0502040204020203" pitchFamily="34" charset="0"/>
              </a:rPr>
              <a:t>-</a:t>
            </a:r>
            <a:r>
              <a:rPr lang="en-US" sz="1200" dirty="0" smtClean="0">
                <a:latin typeface="Segoe UI Light" panose="020B0502040204020203" pitchFamily="34" charset="0"/>
                <a:cs typeface="Segoe UI Light" panose="020B0502040204020203" pitchFamily="34" charset="0"/>
              </a:rPr>
              <a:t>MDS</a:t>
            </a:r>
            <a:endParaRPr lang="el-GR" sz="1200" dirty="0" smtClean="0">
              <a:latin typeface="Segoe UI Light" panose="020B0502040204020203" pitchFamily="34" charset="0"/>
              <a:cs typeface="Segoe UI Light" panose="020B0502040204020203" pitchFamily="34" charset="0"/>
            </a:endParaRPr>
          </a:p>
          <a:p>
            <a:pPr marL="0" indent="0" algn="just" fontAlgn="base">
              <a:lnSpc>
                <a:spcPct val="100000"/>
              </a:lnSpc>
              <a:spcBef>
                <a:spcPct val="0"/>
              </a:spcBef>
              <a:spcAft>
                <a:spcPts val="600"/>
              </a:spcAft>
              <a:buSzPts val="1000"/>
              <a:buNone/>
            </a:pPr>
            <a:r>
              <a:rPr lang="el-GR" sz="1200" b="1" dirty="0" smtClean="0">
                <a:solidFill>
                  <a:schemeClr val="accent1"/>
                </a:solidFill>
                <a:latin typeface="Segoe UI Light" panose="020B0502040204020203" pitchFamily="34" charset="0"/>
                <a:cs typeface="Segoe UI Light" panose="020B0502040204020203" pitchFamily="34" charset="0"/>
              </a:rPr>
              <a:t>στη </a:t>
            </a:r>
            <a:r>
              <a:rPr lang="el-GR" sz="1200" b="1" dirty="0">
                <a:solidFill>
                  <a:schemeClr val="accent1"/>
                </a:solidFill>
                <a:latin typeface="Segoe UI Light" panose="020B0502040204020203" pitchFamily="34" charset="0"/>
                <a:cs typeface="Segoe UI Light" panose="020B0502040204020203" pitchFamily="34" charset="0"/>
              </a:rPr>
              <a:t>βάση ενός τυποποιημένου </a:t>
            </a:r>
            <a:r>
              <a:rPr lang="el-GR" sz="1200" b="1" dirty="0" smtClean="0">
                <a:solidFill>
                  <a:schemeClr val="accent1"/>
                </a:solidFill>
                <a:latin typeface="Segoe UI Light" panose="020B0502040204020203" pitchFamily="34" charset="0"/>
                <a:cs typeface="Segoe UI Light" panose="020B0502040204020203" pitchFamily="34" charset="0"/>
              </a:rPr>
              <a:t>ελάχιστου συνόλου δεδομένων</a:t>
            </a:r>
            <a:r>
              <a:rPr lang="el-GR" sz="1200" b="1" dirty="0" smtClean="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a:t>
            </a:r>
            <a:r>
              <a:rPr lang="el-GR" sz="1200" dirty="0" smtClean="0">
                <a:solidFill>
                  <a:schemeClr val="accent1"/>
                </a:solidFill>
                <a:latin typeface="Segoe UI Light" panose="020B0502040204020203" pitchFamily="34" charset="0"/>
                <a:cs typeface="Segoe UI Light" panose="020B0502040204020203" pitchFamily="34" charset="0"/>
              </a:rPr>
              <a:t> </a:t>
            </a:r>
            <a:r>
              <a:rPr lang="el-GR" sz="1200" dirty="0" smtClean="0">
                <a:latin typeface="Segoe UI Light" panose="020B0502040204020203" pitchFamily="34" charset="0"/>
                <a:cs typeface="Segoe UI Light" panose="020B0502040204020203" pitchFamily="34" charset="0"/>
              </a:rPr>
              <a:t>το </a:t>
            </a:r>
            <a:r>
              <a:rPr lang="el-GR" sz="1200" dirty="0">
                <a:latin typeface="Segoe UI Light" panose="020B0502040204020203" pitchFamily="34" charset="0"/>
                <a:cs typeface="Segoe UI Light" panose="020B0502040204020203" pitchFamily="34" charset="0"/>
              </a:rPr>
              <a:t>οποίο μπορεί να χρησιμοποιηθεί από κοινού από όλα τα ενδιαφερόμενα μέρη </a:t>
            </a:r>
            <a:r>
              <a:rPr lang="el-GR" sz="1200" dirty="0" smtClean="0">
                <a:latin typeface="Segoe UI Light" panose="020B0502040204020203" pitchFamily="34" charset="0"/>
                <a:cs typeface="Segoe UI Light" panose="020B0502040204020203" pitchFamily="34" charset="0"/>
              </a:rPr>
              <a:t>ΚΑΙ ικανοποιεί </a:t>
            </a:r>
            <a:r>
              <a:rPr lang="el-GR" sz="1200" dirty="0">
                <a:latin typeface="Segoe UI Light" panose="020B0502040204020203" pitchFamily="34" charset="0"/>
                <a:cs typeface="Segoe UI Light" panose="020B0502040204020203" pitchFamily="34" charset="0"/>
              </a:rPr>
              <a:t>όλες τις προϋποθέσεις σε όρους δεοντολογίας, ποιότητας, πληρότητας, και πρόσβασης στην πληροφορία </a:t>
            </a:r>
            <a:r>
              <a:rPr lang="el-GR" sz="1200" dirty="0" smtClean="0">
                <a:latin typeface="Segoe UI Light" panose="020B0502040204020203" pitchFamily="34" charset="0"/>
                <a:cs typeface="Segoe UI Light" panose="020B0502040204020203" pitchFamily="34" charset="0"/>
              </a:rPr>
              <a:t>παρέχοντας </a:t>
            </a:r>
            <a:r>
              <a:rPr lang="el-GR" sz="1200" dirty="0">
                <a:latin typeface="Segoe UI Light" panose="020B0502040204020203" pitchFamily="34" charset="0"/>
                <a:cs typeface="Segoe UI Light" panose="020B0502040204020203" pitchFamily="34" charset="0"/>
              </a:rPr>
              <a:t>συνεκτικά, συγκρίσιμα και αξιόπιστα δεδομένα </a:t>
            </a:r>
            <a:r>
              <a:rPr lang="el-GR" sz="1200" dirty="0" smtClean="0">
                <a:latin typeface="Segoe UI Light" panose="020B0502040204020203" pitchFamily="34" charset="0"/>
                <a:cs typeface="Segoe UI Light" panose="020B0502040204020203" pitchFamily="34" charset="0"/>
              </a:rPr>
              <a:t>που </a:t>
            </a:r>
            <a:r>
              <a:rPr lang="el-GR" sz="1200" dirty="0">
                <a:latin typeface="Segoe UI Light" panose="020B0502040204020203" pitchFamily="34" charset="0"/>
                <a:cs typeface="Segoe UI Light" panose="020B0502040204020203" pitchFamily="34" charset="0"/>
              </a:rPr>
              <a:t>στοχεύουν σε ένα σταθερό πλαίσιο μετρήσιμων δεικτών, αντιπροσωπευτικών, πρακτικών και κατάλληλων να </a:t>
            </a:r>
            <a:r>
              <a:rPr lang="el-GR" sz="1200" dirty="0" smtClean="0">
                <a:latin typeface="Segoe UI Light" panose="020B0502040204020203" pitchFamily="34" charset="0"/>
                <a:cs typeface="Segoe UI Light" panose="020B0502040204020203" pitchFamily="34" charset="0"/>
              </a:rPr>
              <a:t>χρησιμοποιηθούν και </a:t>
            </a:r>
            <a:r>
              <a:rPr lang="el-GR" sz="1200" dirty="0">
                <a:latin typeface="Segoe UI Light" panose="020B0502040204020203" pitchFamily="34" charset="0"/>
                <a:cs typeface="Segoe UI Light" panose="020B0502040204020203" pitchFamily="34" charset="0"/>
              </a:rPr>
              <a:t>παρέχουν στους/στις επιλέξιμους/-</a:t>
            </a:r>
            <a:r>
              <a:rPr lang="el-GR" sz="1200" dirty="0" err="1">
                <a:latin typeface="Segoe UI Light" panose="020B0502040204020203" pitchFamily="34" charset="0"/>
                <a:cs typeface="Segoe UI Light" panose="020B0502040204020203" pitchFamily="34" charset="0"/>
              </a:rPr>
              <a:t>ες</a:t>
            </a:r>
            <a:r>
              <a:rPr lang="el-GR" sz="1200" dirty="0">
                <a:latin typeface="Segoe UI Light" panose="020B0502040204020203" pitchFamily="34" charset="0"/>
                <a:cs typeface="Segoe UI Light" panose="020B0502040204020203" pitchFamily="34" charset="0"/>
              </a:rPr>
              <a:t> επαγγελματίες την απαραίτητη πληροφορία για τη διερεύνηση και την παρακολούθηση της ΚαΠα-Π σε επίπεδο μεμονωμένων περιπτώσεων</a:t>
            </a:r>
            <a:r>
              <a:rPr lang="el-GR" sz="1000" dirty="0">
                <a:latin typeface="Segoe UI Light" panose="020B0502040204020203" pitchFamily="34" charset="0"/>
                <a:cs typeface="Segoe UI Light" panose="020B0502040204020203" pitchFamily="34" charset="0"/>
              </a:rPr>
              <a:t> </a:t>
            </a:r>
          </a:p>
        </p:txBody>
      </p:sp>
      <p:sp>
        <p:nvSpPr>
          <p:cNvPr id="4" name="Rectangle 3"/>
          <p:cNvSpPr/>
          <p:nvPr/>
        </p:nvSpPr>
        <p:spPr>
          <a:xfrm>
            <a:off x="314792" y="1634709"/>
            <a:ext cx="8372007" cy="830997"/>
          </a:xfrm>
          <a:prstGeom prst="rect">
            <a:avLst/>
          </a:prstGeom>
          <a:solidFill>
            <a:schemeClr val="tx2">
              <a:lumMod val="20000"/>
              <a:lumOff val="80000"/>
            </a:schemeClr>
          </a:solidFill>
        </p:spPr>
        <p:txBody>
          <a:bodyPr wrap="square">
            <a:spAutoFit/>
          </a:bodyPr>
          <a:lstStyle/>
          <a:p>
            <a:r>
              <a:rPr lang="el-GR" sz="1600" b="1" dirty="0">
                <a:solidFill>
                  <a:schemeClr val="accent1"/>
                </a:solidFill>
                <a:latin typeface="Segoe UI Light" panose="020B0502040204020203" pitchFamily="34" charset="0"/>
                <a:cs typeface="Segoe UI Light" panose="020B0502040204020203" pitchFamily="34" charset="0"/>
              </a:rPr>
              <a:t>συντονισμένη</a:t>
            </a:r>
            <a:r>
              <a:rPr lang="el-GR" sz="1600" dirty="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 </a:t>
            </a:r>
            <a:r>
              <a:rPr lang="el-GR" sz="1600" dirty="0">
                <a:latin typeface="Segoe UI Light" panose="020B0502040204020203" pitchFamily="34" charset="0"/>
                <a:cs typeface="Segoe UI Light" panose="020B0502040204020203" pitchFamily="34" charset="0"/>
              </a:rPr>
              <a:t>ομοιόμορφη συλλογή δεδομένων από όλους τους τομείς που εμπλέκονται στη διαχείριση περιστατικών ΚαΠα-Π ΚΑΙ δημιουργία πρακτικού δίαυλου επικοινωνίας μεταξύ όλων των εμπλεκόμενων τομέων </a:t>
            </a:r>
            <a:endParaRPr lang="el-GR" sz="1400" dirty="0"/>
          </a:p>
        </p:txBody>
      </p:sp>
      <p:sp>
        <p:nvSpPr>
          <p:cNvPr id="5" name="Rectangle 4"/>
          <p:cNvSpPr/>
          <p:nvPr/>
        </p:nvSpPr>
        <p:spPr>
          <a:xfrm>
            <a:off x="314791" y="1955083"/>
            <a:ext cx="8372008" cy="584775"/>
          </a:xfrm>
          <a:prstGeom prst="rect">
            <a:avLst/>
          </a:prstGeom>
          <a:solidFill>
            <a:schemeClr val="tx2">
              <a:lumMod val="20000"/>
              <a:lumOff val="80000"/>
            </a:schemeClr>
          </a:solidFill>
        </p:spPr>
        <p:txBody>
          <a:bodyPr wrap="square">
            <a:spAutoFit/>
          </a:bodyPr>
          <a:lstStyle/>
          <a:p>
            <a:pPr algn="just" fontAlgn="base">
              <a:spcBef>
                <a:spcPct val="0"/>
              </a:spcBef>
              <a:spcAft>
                <a:spcPts val="600"/>
              </a:spcAft>
              <a:buSzPts val="1000"/>
            </a:pPr>
            <a:r>
              <a:rPr lang="el-GR" sz="1600" b="1" dirty="0">
                <a:solidFill>
                  <a:schemeClr val="accent1"/>
                </a:solidFill>
                <a:latin typeface="Segoe UI Light" panose="020B0502040204020203" pitchFamily="34" charset="0"/>
                <a:cs typeface="Segoe UI Light" panose="020B0502040204020203" pitchFamily="34" charset="0"/>
              </a:rPr>
              <a:t>απόκριση</a:t>
            </a:r>
            <a:r>
              <a:rPr lang="el-GR" sz="1600" b="1" dirty="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 </a:t>
            </a:r>
            <a:r>
              <a:rPr lang="el-GR" sz="1600" dirty="0">
                <a:latin typeface="Segoe UI Light" panose="020B0502040204020203" pitchFamily="34" charset="0"/>
                <a:cs typeface="Segoe UI Light" panose="020B0502040204020203" pitchFamily="34" charset="0"/>
              </a:rPr>
              <a:t>επιδημιολογική επιτήρηση της ΚαΠα-Π σε επίπεδο πληθυσμού ΚΑΙ  παρακολούθηση μεμονωμένων περιπτώσεων σε επίπεδο περιστατικού</a:t>
            </a:r>
          </a:p>
        </p:txBody>
      </p:sp>
      <p:sp>
        <p:nvSpPr>
          <p:cNvPr id="6" name="Rectangle 5"/>
          <p:cNvSpPr/>
          <p:nvPr/>
        </p:nvSpPr>
        <p:spPr>
          <a:xfrm>
            <a:off x="314790" y="2283108"/>
            <a:ext cx="8372008" cy="1323439"/>
          </a:xfrm>
          <a:prstGeom prst="rect">
            <a:avLst/>
          </a:prstGeom>
          <a:solidFill>
            <a:schemeClr val="tx2">
              <a:lumMod val="20000"/>
              <a:lumOff val="80000"/>
            </a:schemeClr>
          </a:solidFill>
        </p:spPr>
        <p:txBody>
          <a:bodyPr wrap="square">
            <a:spAutoFit/>
          </a:bodyPr>
          <a:lstStyle/>
          <a:p>
            <a:r>
              <a:rPr lang="el-GR" sz="1600" b="1" dirty="0">
                <a:solidFill>
                  <a:schemeClr val="accent1"/>
                </a:solidFill>
                <a:latin typeface="Segoe UI Light" panose="020B0502040204020203" pitchFamily="34" charset="0"/>
                <a:cs typeface="Segoe UI Light" panose="020B0502040204020203" pitchFamily="34" charset="0"/>
              </a:rPr>
              <a:t>στην ΚαΠα-π</a:t>
            </a:r>
            <a:r>
              <a:rPr lang="el-GR" sz="1600" b="1" dirty="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 </a:t>
            </a:r>
            <a:r>
              <a:rPr lang="el-GR" sz="1600" dirty="0">
                <a:latin typeface="Segoe UI Light" panose="020B0502040204020203" pitchFamily="34" charset="0"/>
                <a:cs typeface="Segoe UI Light" panose="020B0502040204020203" pitchFamily="34" charset="0"/>
              </a:rPr>
              <a:t>όπως αυτή ορίζεται με αναλυτικούς λειτουργικούς ορισμούς «περιπτώσεων» που βασίζονται στο Γενικό Σχόλιο 13 της Επιτροπής των Ηνωμένων Εθνών για τη Σύμβαση για τα Δικαιώματα του Παιδιού (2011) ΚΑΙ με στόχο την καταγραφή κάθε ύποπτης περίπτωσης ΚαΠα-Π που απευθύνεται σε έναν τουλάχιστον φορέα/υπηρεσία που δραστηριοποιείται στους σχετικούς τομείς και συμμετέχει στο </a:t>
            </a:r>
            <a:r>
              <a:rPr lang="en-US" sz="1600" dirty="0">
                <a:latin typeface="Segoe UI Light" panose="020B0502040204020203" pitchFamily="34" charset="0"/>
                <a:cs typeface="Segoe UI Light" panose="020B0502040204020203" pitchFamily="34" charset="0"/>
              </a:rPr>
              <a:t>CAN</a:t>
            </a:r>
            <a:r>
              <a:rPr lang="el-GR" sz="1600" dirty="0">
                <a:latin typeface="Segoe UI Light" panose="020B0502040204020203" pitchFamily="34" charset="0"/>
                <a:cs typeface="Segoe UI Light" panose="020B0502040204020203" pitchFamily="34" charset="0"/>
              </a:rPr>
              <a:t>-</a:t>
            </a:r>
            <a:r>
              <a:rPr lang="en-US" sz="1600" dirty="0">
                <a:latin typeface="Segoe UI Light" panose="020B0502040204020203" pitchFamily="34" charset="0"/>
                <a:cs typeface="Segoe UI Light" panose="020B0502040204020203" pitchFamily="34" charset="0"/>
              </a:rPr>
              <a:t>MDS</a:t>
            </a:r>
            <a:endParaRPr lang="el-GR" sz="1400" dirty="0"/>
          </a:p>
        </p:txBody>
      </p:sp>
      <p:sp>
        <p:nvSpPr>
          <p:cNvPr id="7" name="Rectangle 6"/>
          <p:cNvSpPr/>
          <p:nvPr/>
        </p:nvSpPr>
        <p:spPr>
          <a:xfrm>
            <a:off x="314789" y="2646698"/>
            <a:ext cx="8372009" cy="2062103"/>
          </a:xfrm>
          <a:prstGeom prst="rect">
            <a:avLst/>
          </a:prstGeom>
          <a:solidFill>
            <a:schemeClr val="tx2">
              <a:lumMod val="20000"/>
              <a:lumOff val="80000"/>
            </a:schemeClr>
          </a:solidFill>
        </p:spPr>
        <p:txBody>
          <a:bodyPr wrap="square">
            <a:spAutoFit/>
          </a:bodyPr>
          <a:lstStyle/>
          <a:p>
            <a:r>
              <a:rPr lang="el-GR" sz="1600" b="1" dirty="0">
                <a:solidFill>
                  <a:schemeClr val="accent1"/>
                </a:solidFill>
                <a:latin typeface="Segoe UI Light" panose="020B0502040204020203" pitchFamily="34" charset="0"/>
                <a:cs typeface="Segoe UI Light" panose="020B0502040204020203" pitchFamily="34" charset="0"/>
              </a:rPr>
              <a:t>στη βάση ενός τυποποιημένου ελάχιστου συνόλου δεδομένων</a:t>
            </a:r>
            <a:r>
              <a:rPr lang="el-GR" sz="1600" b="1" dirty="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a:t>
            </a:r>
            <a:r>
              <a:rPr lang="el-GR" sz="1600" dirty="0">
                <a:solidFill>
                  <a:schemeClr val="accent1"/>
                </a:solidFill>
                <a:latin typeface="Segoe UI Light" panose="020B0502040204020203" pitchFamily="34" charset="0"/>
                <a:cs typeface="Segoe UI Light" panose="020B0502040204020203" pitchFamily="34" charset="0"/>
              </a:rPr>
              <a:t> </a:t>
            </a:r>
            <a:r>
              <a:rPr lang="el-GR" sz="1600" dirty="0">
                <a:latin typeface="Segoe UI Light" panose="020B0502040204020203" pitchFamily="34" charset="0"/>
                <a:cs typeface="Segoe UI Light" panose="020B0502040204020203" pitchFamily="34" charset="0"/>
              </a:rPr>
              <a:t>το οποίο μπορεί να χρησιμοποιηθεί από κοινού από όλα τα ενδιαφερόμενα μέρη ΚΑΙ ικανοποιεί όλες τις προϋποθέσεις σε όρους δεοντολογίας, ποιότητας, πληρότητας, και πρόσβασης στην πληροφορία παρέχοντας συνεκτικά, συγκρίσιμα και αξιόπιστα δεδομένα που στοχεύουν σε ένα σταθερό πλαίσιο μετρήσιμων δεικτών, αντιπροσωπευτικών, πρακτικών και κατάλληλων να χρησιμοποιηθούν και παρέχουν στους/στις επιλέξιμους/-</a:t>
            </a:r>
            <a:r>
              <a:rPr lang="el-GR" sz="1600" dirty="0" err="1">
                <a:latin typeface="Segoe UI Light" panose="020B0502040204020203" pitchFamily="34" charset="0"/>
                <a:cs typeface="Segoe UI Light" panose="020B0502040204020203" pitchFamily="34" charset="0"/>
              </a:rPr>
              <a:t>ες</a:t>
            </a:r>
            <a:r>
              <a:rPr lang="el-GR" sz="1600" dirty="0">
                <a:latin typeface="Segoe UI Light" panose="020B0502040204020203" pitchFamily="34" charset="0"/>
                <a:cs typeface="Segoe UI Light" panose="020B0502040204020203" pitchFamily="34" charset="0"/>
              </a:rPr>
              <a:t> επαγγελματίες την απαραίτητη πληροφορία για τη διερεύνηση και την παρακολούθηση της ΚαΠα-Π σε επίπεδο μεμονωμένων περιπτώσεων</a:t>
            </a:r>
            <a:endParaRPr lang="el-GR" sz="1400" dirty="0"/>
          </a:p>
        </p:txBody>
      </p:sp>
    </p:spTree>
    <p:extLst>
      <p:ext uri="{BB962C8B-B14F-4D97-AF65-F5344CB8AC3E}">
        <p14:creationId xmlns="" xmlns:p14="http://schemas.microsoft.com/office/powerpoint/2010/main" val="323795729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Γιατί τα παιδιά </a:t>
            </a:r>
            <a:r>
              <a:rPr lang="el-GR" dirty="0" smtClean="0"/>
              <a:t>ΔΕΝ ΜΙΛΑΝΕ για </a:t>
            </a:r>
            <a:r>
              <a:rPr lang="el-GR" dirty="0"/>
              <a:t>την </a:t>
            </a:r>
            <a:r>
              <a:rPr lang="el-GR" dirty="0" smtClean="0"/>
              <a:t>ΚαΠα;</a:t>
            </a:r>
            <a:endParaRPr lang="el-GR" dirty="0"/>
          </a:p>
        </p:txBody>
      </p:sp>
      <p:sp>
        <p:nvSpPr>
          <p:cNvPr id="3" name="Content Placeholder 2"/>
          <p:cNvSpPr>
            <a:spLocks noGrp="1"/>
          </p:cNvSpPr>
          <p:nvPr>
            <p:ph idx="1"/>
          </p:nvPr>
        </p:nvSpPr>
        <p:spPr>
          <a:xfrm>
            <a:off x="292100" y="1182364"/>
            <a:ext cx="8765413" cy="3425645"/>
          </a:xfrm>
        </p:spPr>
        <p:txBody>
          <a:bodyPr>
            <a:noAutofit/>
          </a:bodyPr>
          <a:lstStyle/>
          <a:p>
            <a:pPr marL="200025" indent="-200025"/>
            <a:r>
              <a:rPr lang="el-GR" sz="1600" b="1" dirty="0" smtClean="0"/>
              <a:t>Ένα παιδί δεν μιλάει γι’ αυτό που του συμβαίνει επειδή πιθανόν φοβάται για </a:t>
            </a:r>
            <a:r>
              <a:rPr lang="el-GR" sz="1600" b="1" dirty="0"/>
              <a:t>τις συνέπειες</a:t>
            </a:r>
            <a:endParaRPr lang="en-US" sz="1600" b="1" dirty="0"/>
          </a:p>
          <a:p>
            <a:pPr marL="355600" lvl="1" indent="-177800">
              <a:lnSpc>
                <a:spcPct val="110000"/>
              </a:lnSpc>
              <a:buNone/>
            </a:pPr>
            <a:r>
              <a:rPr lang="el-GR" sz="1600" b="1" dirty="0" smtClean="0"/>
              <a:t>το παιδί</a:t>
            </a:r>
          </a:p>
          <a:p>
            <a:pPr marL="535772" lvl="1" indent="-200025">
              <a:lnSpc>
                <a:spcPct val="110000"/>
              </a:lnSpc>
            </a:pPr>
            <a:r>
              <a:rPr lang="el-GR" sz="1600" dirty="0" smtClean="0"/>
              <a:t>ανησυχεί </a:t>
            </a:r>
            <a:r>
              <a:rPr lang="el-GR" sz="1600" dirty="0"/>
              <a:t>ότι </a:t>
            </a:r>
            <a:r>
              <a:rPr lang="el-GR" sz="1600" dirty="0" smtClean="0"/>
              <a:t>εάν μιλήσει, κανείς </a:t>
            </a:r>
            <a:r>
              <a:rPr lang="el-GR" sz="1600" dirty="0"/>
              <a:t>δε θα πιστέψει αυτό που </a:t>
            </a:r>
            <a:r>
              <a:rPr lang="el-GR" sz="1600" dirty="0" smtClean="0"/>
              <a:t>γίνεται</a:t>
            </a:r>
            <a:endParaRPr lang="en-US" sz="1600" dirty="0"/>
          </a:p>
          <a:p>
            <a:pPr marL="535772" lvl="1" indent="-200025">
              <a:lnSpc>
                <a:spcPct val="110000"/>
              </a:lnSpc>
            </a:pPr>
            <a:r>
              <a:rPr lang="el-GR" sz="1600" dirty="0" smtClean="0"/>
              <a:t>ντρέπεται, ανησυχεί </a:t>
            </a:r>
            <a:r>
              <a:rPr lang="el-GR" sz="1600" dirty="0"/>
              <a:t>και </a:t>
            </a:r>
            <a:r>
              <a:rPr lang="el-GR" sz="1600" dirty="0" smtClean="0"/>
              <a:t>φοβάται ότι φταίει το ίδιο για </a:t>
            </a:r>
            <a:r>
              <a:rPr lang="el-GR" sz="1600" dirty="0"/>
              <a:t>την </a:t>
            </a:r>
            <a:r>
              <a:rPr lang="el-GR" sz="1600" dirty="0" smtClean="0"/>
              <a:t>κακοποίηση και ότι το ίδιο με κάποιον τρόπο την προκαλεί</a:t>
            </a:r>
            <a:endParaRPr lang="en-US" sz="1600" dirty="0"/>
          </a:p>
          <a:p>
            <a:pPr marL="535772" lvl="1" indent="-200025">
              <a:lnSpc>
                <a:spcPct val="110000"/>
              </a:lnSpc>
            </a:pPr>
            <a:r>
              <a:rPr lang="el-GR" sz="1600" dirty="0" smtClean="0"/>
              <a:t>έχει ενοχές</a:t>
            </a:r>
            <a:endParaRPr lang="el-GR" sz="1600" dirty="0"/>
          </a:p>
          <a:p>
            <a:pPr marL="535772" lvl="1" indent="-200025">
              <a:lnSpc>
                <a:spcPct val="110000"/>
              </a:lnSpc>
            </a:pPr>
            <a:r>
              <a:rPr lang="el-GR" sz="1600" dirty="0" smtClean="0"/>
              <a:t>δυσκολεύεται να παραδεχτεί ότι </a:t>
            </a:r>
            <a:r>
              <a:rPr lang="el-GR" sz="1600" dirty="0"/>
              <a:t>η οικογένεια </a:t>
            </a:r>
            <a:r>
              <a:rPr lang="el-GR" sz="1600" dirty="0" smtClean="0"/>
              <a:t>τους </a:t>
            </a:r>
            <a:r>
              <a:rPr lang="el-GR" sz="1600" dirty="0"/>
              <a:t>«δεν είναι σαν τις άλλες</a:t>
            </a:r>
            <a:r>
              <a:rPr lang="el-GR" sz="1600" dirty="0" smtClean="0"/>
              <a:t>»</a:t>
            </a:r>
          </a:p>
          <a:p>
            <a:pPr marL="355600" lvl="1" indent="-177800">
              <a:buNone/>
            </a:pPr>
            <a:r>
              <a:rPr lang="el-GR" sz="1600" b="1" dirty="0" smtClean="0"/>
              <a:t>ο/η δράστης/-τρια</a:t>
            </a:r>
          </a:p>
          <a:p>
            <a:pPr marL="535772" lvl="1" indent="-200025"/>
            <a:r>
              <a:rPr lang="el-GR" sz="1600" dirty="0" smtClean="0"/>
              <a:t>λόγω της υπάρχουσας ισορροπίας δύναμης είναι πιο ισχυρός/-ή από το παιδί</a:t>
            </a:r>
            <a:endParaRPr lang="en-US" sz="1600" dirty="0" smtClean="0"/>
          </a:p>
          <a:p>
            <a:pPr marL="535772" lvl="1" indent="-200025"/>
            <a:r>
              <a:rPr lang="el-GR" sz="1600" dirty="0" smtClean="0"/>
              <a:t>μπορεί να το δωροδοκεί για να μην μιλήσει ή να το απειλεί ότι αν μιλήσει, θα συμβεί κάτι φοβερό</a:t>
            </a:r>
          </a:p>
          <a:p>
            <a:pPr marL="535772" lvl="1" indent="-200025"/>
            <a:r>
              <a:rPr lang="el-GR" sz="1600" dirty="0" smtClean="0"/>
              <a:t>είναι ή φαίνεται να είναι πολύ σημαντικό πρόσωπο, με δύναμη, που του προκαλεί φόβο</a:t>
            </a:r>
            <a:endParaRPr lang="en-US" sz="1600" dirty="0" smtClean="0"/>
          </a:p>
        </p:txBody>
      </p:sp>
    </p:spTree>
    <p:extLst>
      <p:ext uri="{BB962C8B-B14F-4D97-AF65-F5344CB8AC3E}">
        <p14:creationId xmlns="" xmlns:p14="http://schemas.microsoft.com/office/powerpoint/2010/main" val="34310052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3">
                                            <p:txEl>
                                              <p:pRg st="1" end="1"/>
                                            </p:tx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3">
                                            <p:txEl>
                                              <p:pRg st="2" end="2"/>
                                            </p:txEl>
                                          </p:spTgt>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3">
                                            <p:txEl>
                                              <p:pRg st="3" end="3"/>
                                            </p:txEl>
                                          </p:spTgt>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3">
                                            <p:txEl>
                                              <p:pRg st="4" end="4"/>
                                            </p:txEl>
                                          </p:spTgt>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p:cTn id="3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4" dur="500"/>
                                        <p:tgtEl>
                                          <p:spTgt spid="3">
                                            <p:txEl>
                                              <p:pRg st="5" end="5"/>
                                            </p:txEl>
                                          </p:spTgt>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p:cTn id="37"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39" dur="500"/>
                                        <p:tgtEl>
                                          <p:spTgt spid="3">
                                            <p:txEl>
                                              <p:pRg st="6" end="6"/>
                                            </p:txEl>
                                          </p:spTgt>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p:cTn id="42"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44" dur="500"/>
                                        <p:tgtEl>
                                          <p:spTgt spid="3">
                                            <p:txEl>
                                              <p:pRg st="7" end="7"/>
                                            </p:txEl>
                                          </p:spTgt>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p:cTn id="47"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48"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49" dur="500"/>
                                        <p:tgtEl>
                                          <p:spTgt spid="3">
                                            <p:txEl>
                                              <p:pRg st="8" end="8"/>
                                            </p:txEl>
                                          </p:spTgt>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 calcmode="lin" valueType="num">
                                      <p:cBhvr>
                                        <p:cTn id="52"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53" dur="500" fill="hold"/>
                                        <p:tgtEl>
                                          <p:spTgt spid="3">
                                            <p:txEl>
                                              <p:pRg st="9" end="9"/>
                                            </p:txEl>
                                          </p:spTgt>
                                        </p:tgtEl>
                                        <p:attrNameLst>
                                          <p:attrName>ppt_h</p:attrName>
                                        </p:attrNameLst>
                                      </p:cBhvr>
                                      <p:tavLst>
                                        <p:tav tm="0">
                                          <p:val>
                                            <p:fltVal val="0"/>
                                          </p:val>
                                        </p:tav>
                                        <p:tav tm="100000">
                                          <p:val>
                                            <p:strVal val="#ppt_h"/>
                                          </p:val>
                                        </p:tav>
                                      </p:tavLst>
                                    </p:anim>
                                    <p:animEffect transition="in" filter="fade">
                                      <p:cBhvr>
                                        <p:cTn id="54"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73638"/>
            <a:ext cx="7886700" cy="892970"/>
          </a:xfrm>
        </p:spPr>
        <p:txBody>
          <a:bodyPr/>
          <a:lstStyle/>
          <a:p>
            <a:r>
              <a:rPr lang="el-GR" dirty="0"/>
              <a:t>Γιατί τα παιδιά </a:t>
            </a:r>
            <a:r>
              <a:rPr lang="el-GR" dirty="0" smtClean="0"/>
              <a:t>ΔΕΝ ΜΙΛΑΝΕ για </a:t>
            </a:r>
            <a:r>
              <a:rPr lang="el-GR" dirty="0"/>
              <a:t>την </a:t>
            </a:r>
            <a:r>
              <a:rPr lang="el-GR" dirty="0" smtClean="0"/>
              <a:t>ΚαΠα;</a:t>
            </a:r>
            <a:endParaRPr lang="el-GR" dirty="0"/>
          </a:p>
        </p:txBody>
      </p:sp>
      <p:sp>
        <p:nvSpPr>
          <p:cNvPr id="3" name="Content Placeholder 2"/>
          <p:cNvSpPr>
            <a:spLocks noGrp="1"/>
          </p:cNvSpPr>
          <p:nvPr>
            <p:ph idx="1"/>
          </p:nvPr>
        </p:nvSpPr>
        <p:spPr>
          <a:xfrm>
            <a:off x="628650" y="1113250"/>
            <a:ext cx="7886700" cy="3585750"/>
          </a:xfrm>
          <a:noFill/>
        </p:spPr>
        <p:txBody>
          <a:bodyPr>
            <a:noAutofit/>
          </a:bodyPr>
          <a:lstStyle/>
          <a:p>
            <a:pPr marL="214313" indent="-200025">
              <a:lnSpc>
                <a:spcPct val="100000"/>
              </a:lnSpc>
              <a:spcBef>
                <a:spcPts val="600"/>
              </a:spcBef>
              <a:spcAft>
                <a:spcPts val="600"/>
              </a:spcAft>
              <a:buNone/>
              <a:defRPr/>
            </a:pPr>
            <a:endParaRPr lang="el-GR" sz="1600" b="1" dirty="0" smtClean="0"/>
          </a:p>
          <a:p>
            <a:pPr marL="214313" indent="-200025">
              <a:lnSpc>
                <a:spcPct val="100000"/>
              </a:lnSpc>
              <a:spcBef>
                <a:spcPts val="600"/>
              </a:spcBef>
              <a:spcAft>
                <a:spcPts val="600"/>
              </a:spcAft>
              <a:buNone/>
              <a:defRPr/>
            </a:pPr>
            <a:r>
              <a:rPr lang="el-GR" sz="1600" b="1" dirty="0" smtClean="0"/>
              <a:t>Άλλοι λόγοι</a:t>
            </a:r>
            <a:endParaRPr lang="en-US" sz="1600" b="1" dirty="0" smtClean="0"/>
          </a:p>
          <a:p>
            <a:pPr marL="69066" indent="-200025">
              <a:spcBef>
                <a:spcPts val="600"/>
              </a:spcBef>
              <a:spcAft>
                <a:spcPts val="600"/>
              </a:spcAft>
              <a:defRPr/>
            </a:pPr>
            <a:r>
              <a:rPr lang="el-GR" sz="1600" dirty="0" smtClean="0"/>
              <a:t>μπορεί το παιδί να μην έχει την δυνατότητα να μιλήσει για πρακτικούς λόγους</a:t>
            </a:r>
          </a:p>
          <a:p>
            <a:pPr marL="740561" lvl="2" indent="-200025">
              <a:spcBef>
                <a:spcPts val="600"/>
              </a:spcBef>
              <a:spcAft>
                <a:spcPts val="600"/>
              </a:spcAft>
              <a:defRPr/>
            </a:pPr>
            <a:r>
              <a:rPr lang="el-GR" sz="1600" dirty="0" smtClean="0"/>
              <a:t>να είναι σε πολύ μικρή ηλικία και να μην μπορεί να περιγράψει με λόγια το τι συμβαίνει</a:t>
            </a:r>
          </a:p>
          <a:p>
            <a:pPr marL="740561" lvl="2" indent="-200025">
              <a:spcBef>
                <a:spcPts val="600"/>
              </a:spcBef>
              <a:spcAft>
                <a:spcPts val="600"/>
              </a:spcAft>
              <a:defRPr/>
            </a:pPr>
            <a:r>
              <a:rPr lang="el-GR" sz="1600" dirty="0" smtClean="0"/>
              <a:t>να μην μιλάει καλά ή και καθόλου τη γλώσσα (να έχει άλλη μητρική γλώσσα)</a:t>
            </a:r>
          </a:p>
          <a:p>
            <a:pPr marL="404813" lvl="1" indent="-200025">
              <a:spcBef>
                <a:spcPts val="600"/>
              </a:spcBef>
              <a:spcAft>
                <a:spcPts val="600"/>
              </a:spcAft>
              <a:defRPr/>
            </a:pPr>
            <a:r>
              <a:rPr lang="el-GR" sz="1600" dirty="0" smtClean="0"/>
              <a:t>μπορεί να μην ξέρει ότι αυτό που συμβαίνει δεν είναι φυσιολογικό και να πιστεύει ότι το ίδιο συμβαίνει σε όλες τις οικογένειες όταν τα παιδιά είναι «άτακτα»</a:t>
            </a:r>
          </a:p>
          <a:p>
            <a:pPr marL="200025" indent="-200025">
              <a:spcBef>
                <a:spcPts val="0"/>
              </a:spcBef>
              <a:defRPr/>
            </a:pPr>
            <a:endParaRPr lang="el-GR" sz="1500" dirty="0" smtClean="0"/>
          </a:p>
        </p:txBody>
      </p:sp>
    </p:spTree>
    <p:extLst>
      <p:ext uri="{BB962C8B-B14F-4D97-AF65-F5344CB8AC3E}">
        <p14:creationId xmlns="" xmlns:p14="http://schemas.microsoft.com/office/powerpoint/2010/main" val="34310052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1" dur="500"/>
                                        <p:tgtEl>
                                          <p:spTgt spid="3">
                                            <p:txEl>
                                              <p:pRg st="3" end="3"/>
                                            </p:txEl>
                                          </p:spTgt>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p:cTn id="24"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6" dur="500"/>
                                        <p:tgtEl>
                                          <p:spTgt spid="3">
                                            <p:txEl>
                                              <p:pRg st="4" end="4"/>
                                            </p:txEl>
                                          </p:spTgt>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p:cTn id="29"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73638"/>
            <a:ext cx="7886700" cy="892970"/>
          </a:xfrm>
        </p:spPr>
        <p:txBody>
          <a:bodyPr/>
          <a:lstStyle/>
          <a:p>
            <a:r>
              <a:rPr lang="el-GR" dirty="0"/>
              <a:t>Γιατί τα παιδιά </a:t>
            </a:r>
            <a:r>
              <a:rPr lang="el-GR" dirty="0" smtClean="0"/>
              <a:t>ΔΕΝ ΜΙΛΑΝΕ για </a:t>
            </a:r>
            <a:r>
              <a:rPr lang="el-GR" dirty="0"/>
              <a:t>την </a:t>
            </a:r>
            <a:r>
              <a:rPr lang="el-GR" dirty="0" smtClean="0"/>
              <a:t>ΚαΠα;</a:t>
            </a:r>
            <a:endParaRPr lang="el-GR" dirty="0"/>
          </a:p>
        </p:txBody>
      </p:sp>
      <p:sp>
        <p:nvSpPr>
          <p:cNvPr id="3" name="Content Placeholder 2"/>
          <p:cNvSpPr>
            <a:spLocks noGrp="1"/>
          </p:cNvSpPr>
          <p:nvPr>
            <p:ph idx="1"/>
          </p:nvPr>
        </p:nvSpPr>
        <p:spPr>
          <a:xfrm>
            <a:off x="591575" y="1222434"/>
            <a:ext cx="7964719" cy="3585750"/>
          </a:xfrm>
          <a:noFill/>
        </p:spPr>
        <p:txBody>
          <a:bodyPr>
            <a:noAutofit/>
          </a:bodyPr>
          <a:lstStyle/>
          <a:p>
            <a:pPr marL="214313" indent="-200025">
              <a:lnSpc>
                <a:spcPct val="100000"/>
              </a:lnSpc>
              <a:spcBef>
                <a:spcPts val="600"/>
              </a:spcBef>
              <a:spcAft>
                <a:spcPts val="600"/>
              </a:spcAft>
              <a:buNone/>
              <a:defRPr/>
            </a:pPr>
            <a:r>
              <a:rPr lang="el-GR" sz="1600" b="1" dirty="0" smtClean="0"/>
              <a:t>Άλλοι λόγοι</a:t>
            </a:r>
          </a:p>
          <a:p>
            <a:pPr marL="200025" indent="-200025">
              <a:spcBef>
                <a:spcPts val="600"/>
              </a:spcBef>
              <a:spcAft>
                <a:spcPts val="600"/>
              </a:spcAft>
              <a:defRPr/>
            </a:pPr>
            <a:r>
              <a:rPr lang="el-GR" sz="1600" dirty="0" smtClean="0"/>
              <a:t>σε πολλές περιπτώσεις, ο/η δράστης/-τρια είναι ένα οικείο πρόσωπο που το παιδί εμπιστεύεται και αγαπά και θεωρεί ότι η κακοποίηση είναι μέρος της σχέσης τους</a:t>
            </a:r>
          </a:p>
          <a:p>
            <a:pPr marL="404813" lvl="1" indent="-200025">
              <a:spcBef>
                <a:spcPts val="600"/>
              </a:spcBef>
              <a:spcAft>
                <a:spcPts val="600"/>
              </a:spcAft>
              <a:defRPr/>
            </a:pPr>
            <a:r>
              <a:rPr lang="el-GR" sz="1600" dirty="0" smtClean="0"/>
              <a:t>όσο περνάει ο χρόνος και η κατάσταση συνεχίζεται, το να μιλήσει το παιδί για ό,τι συμβαίνει γίνεται ακόμα πιο δύσκολο. Μπορεί να ελπίζει ότι κάποια στιγμή θα σταματήσει</a:t>
            </a:r>
          </a:p>
          <a:p>
            <a:pPr marL="69066" indent="-200025">
              <a:spcBef>
                <a:spcPts val="600"/>
              </a:spcBef>
              <a:spcAft>
                <a:spcPts val="600"/>
              </a:spcAft>
              <a:defRPr/>
            </a:pPr>
            <a:r>
              <a:rPr lang="el-GR" sz="1600" dirty="0" smtClean="0"/>
              <a:t>μπορεί οι άνθρωποι γύρω από το παιδί να μην το διευκολύνουν στο να μιλήσει ι</a:t>
            </a:r>
          </a:p>
          <a:p>
            <a:pPr marL="404813" lvl="1" indent="-200025">
              <a:spcBef>
                <a:spcPts val="600"/>
              </a:spcBef>
              <a:spcAft>
                <a:spcPts val="600"/>
              </a:spcAft>
              <a:defRPr/>
            </a:pPr>
            <a:r>
              <a:rPr lang="el-GR" sz="1600" dirty="0" smtClean="0"/>
              <a:t>μπορεί </a:t>
            </a:r>
            <a:r>
              <a:rPr lang="el-GR" sz="1600" dirty="0"/>
              <a:t>το παιδί να </a:t>
            </a:r>
            <a:r>
              <a:rPr lang="el-GR" sz="1600" dirty="0" smtClean="0"/>
              <a:t>έχει προσπαθήσει να το δείξει, </a:t>
            </a:r>
            <a:r>
              <a:rPr lang="el-GR" sz="1600" dirty="0"/>
              <a:t>χωρίς λόγια, και εκείνοι να το αγνοούν</a:t>
            </a:r>
            <a:endParaRPr lang="en-US" sz="1600" dirty="0"/>
          </a:p>
          <a:p>
            <a:pPr marL="404813" lvl="1" indent="-200025">
              <a:spcBef>
                <a:spcPts val="600"/>
              </a:spcBef>
              <a:spcAft>
                <a:spcPts val="600"/>
              </a:spcAft>
              <a:defRPr/>
            </a:pPr>
            <a:r>
              <a:rPr lang="el-GR" sz="1600" dirty="0" smtClean="0"/>
              <a:t>μπορεί </a:t>
            </a:r>
            <a:r>
              <a:rPr lang="el-GR" sz="1600" dirty="0"/>
              <a:t>το παιδί να πιστεύει πως </a:t>
            </a:r>
            <a:r>
              <a:rPr lang="el-GR" sz="1600" dirty="0" smtClean="0"/>
              <a:t>ήδη κάποια άτομα γνωρίζουν τι συμβαίνει </a:t>
            </a:r>
            <a:endParaRPr lang="en-US" sz="1600" dirty="0"/>
          </a:p>
          <a:p>
            <a:pPr marL="404813" lvl="1" indent="-200025">
              <a:spcBef>
                <a:spcPts val="600"/>
              </a:spcBef>
              <a:spcAft>
                <a:spcPts val="600"/>
              </a:spcAft>
              <a:defRPr/>
            </a:pPr>
            <a:r>
              <a:rPr lang="el-GR" sz="1600" dirty="0" smtClean="0"/>
              <a:t>μπορεί κανείς να μην έχει ρωτήσει ποτέ αν </a:t>
            </a:r>
            <a:r>
              <a:rPr lang="el-GR" sz="1600" dirty="0"/>
              <a:t>υπάρχει κάποιο πρόβλημα</a:t>
            </a:r>
            <a:endParaRPr lang="en-US" sz="1600" dirty="0"/>
          </a:p>
        </p:txBody>
      </p:sp>
    </p:spTree>
    <p:extLst>
      <p:ext uri="{BB962C8B-B14F-4D97-AF65-F5344CB8AC3E}">
        <p14:creationId xmlns="" xmlns:p14="http://schemas.microsoft.com/office/powerpoint/2010/main" val="1052560377"/>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7"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8" dur="500"/>
                                        <p:tgtEl>
                                          <p:spTgt spid="3">
                                            <p:txEl>
                                              <p:pRg st="3" end="3"/>
                                            </p:txEl>
                                          </p:spTgt>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3" dur="500"/>
                                        <p:tgtEl>
                                          <p:spTgt spid="3">
                                            <p:txEl>
                                              <p:pRg st="4" end="4"/>
                                            </p:txEl>
                                          </p:spTgt>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p:cTn id="36"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7"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8" dur="500"/>
                                        <p:tgtEl>
                                          <p:spTgt spid="3">
                                            <p:txEl>
                                              <p:pRg st="5" end="5"/>
                                            </p:txEl>
                                          </p:spTgt>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p:cTn id="41"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2"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Γιατί ένα παιδί </a:t>
            </a:r>
            <a:r>
              <a:rPr lang="el-GR" dirty="0" smtClean="0"/>
              <a:t>ΔΕΝ αποκαλύπτει ότι κακοποιείται σεξουαλικά</a:t>
            </a:r>
            <a:endParaRPr lang="el-GR" dirty="0"/>
          </a:p>
        </p:txBody>
      </p:sp>
      <p:sp>
        <p:nvSpPr>
          <p:cNvPr id="3" name="Content Placeholder 2"/>
          <p:cNvSpPr>
            <a:spLocks noGrp="1"/>
          </p:cNvSpPr>
          <p:nvPr>
            <p:ph idx="1"/>
          </p:nvPr>
        </p:nvSpPr>
        <p:spPr/>
        <p:txBody>
          <a:bodyPr>
            <a:noAutofit/>
          </a:bodyPr>
          <a:lstStyle/>
          <a:p>
            <a:r>
              <a:rPr lang="el-GR" sz="1600" i="1" dirty="0"/>
              <a:t>Είναι το μυστικό μας</a:t>
            </a:r>
            <a:r>
              <a:rPr lang="en-US" sz="1600" i="1" dirty="0"/>
              <a:t>!</a:t>
            </a:r>
            <a:endParaRPr lang="en-US" sz="1600" dirty="0"/>
          </a:p>
          <a:p>
            <a:r>
              <a:rPr lang="el-GR" sz="1600" dirty="0"/>
              <a:t>Εκφοβισμός και απειλές</a:t>
            </a:r>
            <a:endParaRPr lang="en-US" sz="1600" dirty="0"/>
          </a:p>
          <a:p>
            <a:r>
              <a:rPr lang="el-GR" sz="1600" i="1" dirty="0"/>
              <a:t>Δεν ξέρω σε ποιον και πώς να το πω…</a:t>
            </a:r>
            <a:endParaRPr lang="en-US" sz="1600" dirty="0"/>
          </a:p>
          <a:p>
            <a:r>
              <a:rPr lang="el-GR" sz="1600" dirty="0"/>
              <a:t>Το παιδί πιστεύει ότι φταίει</a:t>
            </a:r>
            <a:endParaRPr lang="en-US" sz="1600" dirty="0"/>
          </a:p>
          <a:p>
            <a:r>
              <a:rPr lang="el-GR" sz="1600" dirty="0" smtClean="0"/>
              <a:t>Αποπλάνηση </a:t>
            </a:r>
            <a:r>
              <a:rPr lang="el-GR" sz="1600" dirty="0"/>
              <a:t>από </a:t>
            </a:r>
            <a:r>
              <a:rPr lang="el-GR" sz="1600" dirty="0" smtClean="0"/>
              <a:t>τον/την δράστη/-τρια</a:t>
            </a:r>
            <a:endParaRPr lang="en-US" sz="1600" dirty="0"/>
          </a:p>
          <a:p>
            <a:r>
              <a:rPr lang="el-GR" sz="1600" i="1" dirty="0" smtClean="0"/>
              <a:t>Κανείς </a:t>
            </a:r>
            <a:r>
              <a:rPr lang="el-GR" sz="1600" i="1" dirty="0"/>
              <a:t>δε θα σε πιστέψει</a:t>
            </a:r>
            <a:r>
              <a:rPr lang="en-US" sz="1600" i="1" dirty="0"/>
              <a:t>!</a:t>
            </a:r>
            <a:endParaRPr lang="en-US" sz="1600" dirty="0"/>
          </a:p>
          <a:p>
            <a:r>
              <a:rPr lang="el-GR" sz="1600" dirty="0"/>
              <a:t>Αποσύνδεση/Διάσχιση</a:t>
            </a:r>
            <a:endParaRPr lang="en-US" sz="1600" dirty="0"/>
          </a:p>
          <a:p>
            <a:r>
              <a:rPr lang="el-GR" sz="1600" dirty="0"/>
              <a:t>Φόβος τιμωρίας/αυτοτιμωρία</a:t>
            </a:r>
            <a:endParaRPr lang="en-US" sz="1600" dirty="0"/>
          </a:p>
          <a:p>
            <a:r>
              <a:rPr lang="el-GR" sz="1600" dirty="0"/>
              <a:t>Ντροπή</a:t>
            </a:r>
            <a:endParaRPr lang="en-US" sz="1600" dirty="0"/>
          </a:p>
          <a:p>
            <a:r>
              <a:rPr lang="el-GR" sz="1600" dirty="0"/>
              <a:t>Αγάπη</a:t>
            </a:r>
            <a:endParaRPr lang="en-US" sz="1600" dirty="0"/>
          </a:p>
        </p:txBody>
      </p:sp>
      <p:pic>
        <p:nvPicPr>
          <p:cNvPr id="2050" name="Picture 2" descr="Common Reasons Why Children Don't Tell About Abuse"/>
          <p:cNvPicPr>
            <a:picLocks noChangeAspect="1" noChangeArrowheads="1"/>
          </p:cNvPicPr>
          <p:nvPr/>
        </p:nvPicPr>
        <p:blipFill>
          <a:blip r:embed="rId3"/>
          <a:srcRect t="15086" r="664" b="34019"/>
          <a:stretch>
            <a:fillRect/>
          </a:stretch>
        </p:blipFill>
        <p:spPr bwMode="auto">
          <a:xfrm>
            <a:off x="5264523" y="1524000"/>
            <a:ext cx="3591005" cy="2547257"/>
          </a:xfrm>
          <a:prstGeom prst="rect">
            <a:avLst/>
          </a:prstGeom>
          <a:noFill/>
        </p:spPr>
      </p:pic>
      <p:sp>
        <p:nvSpPr>
          <p:cNvPr id="5" name="Rectangle 4"/>
          <p:cNvSpPr/>
          <p:nvPr/>
        </p:nvSpPr>
        <p:spPr>
          <a:xfrm>
            <a:off x="4800603" y="4201717"/>
            <a:ext cx="4103913" cy="253916"/>
          </a:xfrm>
          <a:prstGeom prst="rect">
            <a:avLst/>
          </a:prstGeom>
        </p:spPr>
        <p:txBody>
          <a:bodyPr wrap="square" lIns="68580" tIns="34290" rIns="68580" bIns="34290">
            <a:spAutoFit/>
          </a:bodyPr>
          <a:lstStyle/>
          <a:p>
            <a:pPr algn="r"/>
            <a:r>
              <a:rPr lang="en-US" sz="1200" dirty="0">
                <a:hlinkClick r:id="rId4"/>
              </a:rPr>
              <a:t>Source: childsafehouse.org/info/</a:t>
            </a:r>
            <a:r>
              <a:rPr lang="en-US" sz="1200" dirty="0" err="1">
                <a:hlinkClick r:id="rId4"/>
              </a:rPr>
              <a:t>faqs</a:t>
            </a:r>
            <a:r>
              <a:rPr lang="en-US" sz="1200" dirty="0">
                <a:hlinkClick r:id="rId4"/>
              </a:rPr>
              <a:t>/why-do-children-not-tell/</a:t>
            </a:r>
            <a:endParaRPr lang="en-US" sz="1200" dirty="0"/>
          </a:p>
        </p:txBody>
      </p:sp>
    </p:spTree>
    <p:extLst>
      <p:ext uri="{BB962C8B-B14F-4D97-AF65-F5344CB8AC3E}">
        <p14:creationId xmlns="" xmlns:p14="http://schemas.microsoft.com/office/powerpoint/2010/main" val="34310052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05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Γιατί τα παιδιά </a:t>
            </a:r>
            <a:r>
              <a:rPr lang="el-GR" dirty="0" smtClean="0"/>
              <a:t>ΜΙΛΑΝΕ γι</a:t>
            </a:r>
            <a:r>
              <a:rPr lang="el-GR" dirty="0"/>
              <a:t>’ αυτό που τους συμβαίνει;</a:t>
            </a:r>
            <a:endParaRPr lang="en-US" dirty="0"/>
          </a:p>
        </p:txBody>
      </p:sp>
      <p:sp>
        <p:nvSpPr>
          <p:cNvPr id="3" name="Content Placeholder 2"/>
          <p:cNvSpPr>
            <a:spLocks noGrp="1"/>
          </p:cNvSpPr>
          <p:nvPr>
            <p:ph idx="1"/>
          </p:nvPr>
        </p:nvSpPr>
        <p:spPr>
          <a:xfrm>
            <a:off x="628650" y="1259000"/>
            <a:ext cx="7886700" cy="3435830"/>
          </a:xfrm>
        </p:spPr>
        <p:txBody>
          <a:bodyPr>
            <a:noAutofit/>
          </a:bodyPr>
          <a:lstStyle/>
          <a:p>
            <a:pPr>
              <a:lnSpc>
                <a:spcPct val="100000"/>
              </a:lnSpc>
              <a:spcBef>
                <a:spcPts val="600"/>
              </a:spcBef>
              <a:spcAft>
                <a:spcPts val="600"/>
              </a:spcAft>
              <a:buNone/>
            </a:pPr>
            <a:endParaRPr lang="el-GR" sz="1600" b="1" dirty="0" smtClean="0"/>
          </a:p>
          <a:p>
            <a:pPr>
              <a:lnSpc>
                <a:spcPct val="100000"/>
              </a:lnSpc>
              <a:spcBef>
                <a:spcPts val="600"/>
              </a:spcBef>
              <a:spcAft>
                <a:spcPts val="600"/>
              </a:spcAft>
              <a:buNone/>
            </a:pPr>
            <a:r>
              <a:rPr lang="el-GR" sz="1600" b="1" dirty="0" smtClean="0"/>
              <a:t>επειδή κάποια στιγμή συνειδητοποιούν ότι αυτό που συμβαίνει είναι λάθος</a:t>
            </a:r>
            <a:endParaRPr lang="en-US" sz="1600" b="1" dirty="0"/>
          </a:p>
          <a:p>
            <a:pPr>
              <a:lnSpc>
                <a:spcPct val="100000"/>
              </a:lnSpc>
              <a:spcBef>
                <a:spcPts val="600"/>
              </a:spcBef>
              <a:spcAft>
                <a:spcPts val="600"/>
              </a:spcAft>
            </a:pPr>
            <a:r>
              <a:rPr lang="el-GR" sz="1600" dirty="0" smtClean="0"/>
              <a:t>αποκτούν επίγνωση και κατανοούν τι είναι κακοποίηση </a:t>
            </a:r>
            <a:endParaRPr lang="en-US" sz="1600" dirty="0"/>
          </a:p>
          <a:p>
            <a:pPr lvl="1">
              <a:lnSpc>
                <a:spcPct val="100000"/>
              </a:lnSpc>
              <a:spcBef>
                <a:spcPts val="600"/>
              </a:spcBef>
              <a:spcAft>
                <a:spcPts val="600"/>
              </a:spcAft>
            </a:pPr>
            <a:r>
              <a:rPr lang="el-GR" sz="1600" dirty="0" smtClean="0"/>
              <a:t>διαθέτουν τη γνώση και μπορούν να περιγράψουν με λόγια αυτό που υφίστανται και πώς να ζητήσουν βοήθεια</a:t>
            </a:r>
            <a:endParaRPr lang="en-US" sz="1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Γιατί τα παιδιά </a:t>
            </a:r>
            <a:r>
              <a:rPr lang="el-GR" dirty="0" smtClean="0"/>
              <a:t>ΜΙΛΑΝΕ γι</a:t>
            </a:r>
            <a:r>
              <a:rPr lang="el-GR" dirty="0"/>
              <a:t>’ αυτό που τους συμβαίνει;</a:t>
            </a:r>
            <a:endParaRPr lang="en-US" dirty="0"/>
          </a:p>
        </p:txBody>
      </p:sp>
      <p:sp>
        <p:nvSpPr>
          <p:cNvPr id="3" name="Content Placeholder 2"/>
          <p:cNvSpPr>
            <a:spLocks noGrp="1"/>
          </p:cNvSpPr>
          <p:nvPr>
            <p:ph idx="1"/>
          </p:nvPr>
        </p:nvSpPr>
        <p:spPr>
          <a:xfrm>
            <a:off x="436727" y="1259000"/>
            <a:ext cx="8707273" cy="3435830"/>
          </a:xfrm>
        </p:spPr>
        <p:txBody>
          <a:bodyPr>
            <a:noAutofit/>
          </a:bodyPr>
          <a:lstStyle/>
          <a:p>
            <a:pPr>
              <a:lnSpc>
                <a:spcPct val="100000"/>
              </a:lnSpc>
              <a:spcBef>
                <a:spcPts val="600"/>
              </a:spcBef>
              <a:spcAft>
                <a:spcPts val="600"/>
              </a:spcAft>
              <a:buNone/>
            </a:pPr>
            <a:r>
              <a:rPr lang="el-GR" sz="1600" b="1" dirty="0" smtClean="0"/>
              <a:t>επειδή κάποια στιγμή συνειδητοποιούν ότι δεν αντέχουν πια να ζουν έτσι</a:t>
            </a:r>
            <a:endParaRPr lang="en-US" sz="1600" b="1" dirty="0"/>
          </a:p>
          <a:p>
            <a:pPr>
              <a:lnSpc>
                <a:spcPct val="100000"/>
              </a:lnSpc>
              <a:spcBef>
                <a:spcPts val="600"/>
              </a:spcBef>
              <a:spcAft>
                <a:spcPts val="600"/>
              </a:spcAft>
            </a:pPr>
            <a:r>
              <a:rPr lang="el-GR" sz="1600" dirty="0" smtClean="0"/>
              <a:t>όταν η κακοποίηση γίνεται όλο και χειρότερη και δεν μπορούν να το διαχειριστούν πια</a:t>
            </a:r>
            <a:endParaRPr lang="en-US" sz="1600" dirty="0"/>
          </a:p>
          <a:p>
            <a:pPr lvl="1">
              <a:lnSpc>
                <a:spcPct val="100000"/>
              </a:lnSpc>
              <a:spcBef>
                <a:spcPts val="600"/>
              </a:spcBef>
              <a:spcAft>
                <a:spcPts val="600"/>
              </a:spcAft>
            </a:pPr>
            <a:r>
              <a:rPr lang="el-GR" sz="1600" dirty="0" smtClean="0"/>
              <a:t>η συνεχιζόμενη κακοποίηση γίνεται αφόρητη και ο φόβος για την κακοποίηση γίνεται μεγαλύτερος από το φόβο του τι θα συμβεί αν μιλήσουν </a:t>
            </a:r>
            <a:endParaRPr lang="en-US" sz="1600" dirty="0"/>
          </a:p>
          <a:p>
            <a:pPr>
              <a:lnSpc>
                <a:spcPct val="100000"/>
              </a:lnSpc>
              <a:spcBef>
                <a:spcPts val="600"/>
              </a:spcBef>
              <a:spcAft>
                <a:spcPts val="600"/>
              </a:spcAft>
            </a:pPr>
            <a:r>
              <a:rPr lang="el-GR" sz="1600" dirty="0" smtClean="0"/>
              <a:t>όταν έχουν </a:t>
            </a:r>
            <a:r>
              <a:rPr lang="el-GR" sz="1600" dirty="0"/>
              <a:t>υποστεί </a:t>
            </a:r>
            <a:r>
              <a:rPr lang="el-GR" sz="1600" dirty="0" smtClean="0"/>
              <a:t>ή είναι πολύ πιθανό </a:t>
            </a:r>
            <a:r>
              <a:rPr lang="el-GR" sz="1600" dirty="0"/>
              <a:t>να υποστούν </a:t>
            </a:r>
            <a:r>
              <a:rPr lang="el-GR" sz="1600" dirty="0" smtClean="0"/>
              <a:t>σωματικές βλάβες </a:t>
            </a:r>
            <a:endParaRPr lang="en-US" sz="1600" dirty="0"/>
          </a:p>
          <a:p>
            <a:pPr lvl="1">
              <a:lnSpc>
                <a:spcPct val="100000"/>
              </a:lnSpc>
              <a:spcBef>
                <a:spcPts val="600"/>
              </a:spcBef>
              <a:spcAft>
                <a:spcPts val="600"/>
              </a:spcAft>
            </a:pPr>
            <a:r>
              <a:rPr lang="el-GR" sz="1600" dirty="0" smtClean="0"/>
              <a:t>πιθανή εγκυμοσύνη ή σωματικά τραύματα είναι συνεχείς απειλές</a:t>
            </a:r>
            <a:endParaRPr lang="en-US" sz="1600" dirty="0"/>
          </a:p>
          <a:p>
            <a:pPr lvl="1">
              <a:lnSpc>
                <a:spcPct val="100000"/>
              </a:lnSpc>
              <a:spcBef>
                <a:spcPts val="600"/>
              </a:spcBef>
              <a:spcAft>
                <a:spcPts val="600"/>
              </a:spcAft>
            </a:pPr>
            <a:r>
              <a:rPr lang="el-GR" sz="1600" dirty="0" smtClean="0"/>
              <a:t>σωματικά τραύματα που ήδη έχουν προκληθεί χρήζουν </a:t>
            </a:r>
            <a:r>
              <a:rPr lang="el-GR" sz="1600" dirty="0"/>
              <a:t>επείγουσας </a:t>
            </a:r>
            <a:r>
              <a:rPr lang="el-GR" sz="1600" dirty="0" smtClean="0"/>
              <a:t>ιατρικής φροντίδας</a:t>
            </a:r>
            <a:endParaRPr lang="en-US" sz="1600" dirty="0"/>
          </a:p>
          <a:p>
            <a:pPr>
              <a:lnSpc>
                <a:spcPct val="100000"/>
              </a:lnSpc>
              <a:spcBef>
                <a:spcPts val="600"/>
              </a:spcBef>
              <a:spcAft>
                <a:spcPts val="600"/>
              </a:spcAft>
            </a:pPr>
            <a:r>
              <a:rPr lang="el-GR" sz="1600" dirty="0" smtClean="0"/>
              <a:t>όταν θέλουν </a:t>
            </a:r>
            <a:r>
              <a:rPr lang="el-GR" sz="1600" dirty="0"/>
              <a:t>να προλάβουν το ενδεχόμενο να κακοποιηθούν άλλα παιδιά</a:t>
            </a:r>
            <a:endParaRPr lang="en-US" sz="1600" dirty="0"/>
          </a:p>
          <a:p>
            <a:pPr lvl="1">
              <a:lnSpc>
                <a:spcPct val="100000"/>
              </a:lnSpc>
              <a:spcBef>
                <a:spcPts val="600"/>
              </a:spcBef>
              <a:spcAft>
                <a:spcPts val="600"/>
              </a:spcAft>
            </a:pPr>
            <a:r>
              <a:rPr lang="el-GR" sz="1600" dirty="0" smtClean="0"/>
              <a:t>μπορεί τα </a:t>
            </a:r>
            <a:r>
              <a:rPr lang="el-GR" sz="1600" dirty="0"/>
              <a:t>μικρότερα αδέρφια τους </a:t>
            </a:r>
            <a:r>
              <a:rPr lang="el-GR" sz="1600" dirty="0" smtClean="0"/>
              <a:t>να βρίσκονται σε κίνδυνο ή ήδη να υφίστανται ΚαΠα</a:t>
            </a:r>
            <a:endParaRPr lang="en-US" sz="1600" dirty="0"/>
          </a:p>
        </p:txBody>
      </p:sp>
    </p:spTree>
    <p:extLst>
      <p:ext uri="{BB962C8B-B14F-4D97-AF65-F5344CB8AC3E}">
        <p14:creationId xmlns="" xmlns:p14="http://schemas.microsoft.com/office/powerpoint/2010/main" val="24378409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21038</TotalTime>
  <Words>8143</Words>
  <Application>Microsoft Office PowerPoint</Application>
  <PresentationFormat>On-screen Show (16:9)</PresentationFormat>
  <Paragraphs>504</Paragraphs>
  <Slides>38</Slides>
  <Notes>37</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Αντιμετώπιση της υπο-αναφοράς περιστατικών ΚαΠα-π</vt:lpstr>
      <vt:lpstr>Slide 2</vt:lpstr>
      <vt:lpstr>περίγραμμα</vt:lpstr>
      <vt:lpstr>Γιατί τα παιδιά ΔΕΝ ΜΙΛΑΝΕ για την ΚαΠα;</vt:lpstr>
      <vt:lpstr>Γιατί τα παιδιά ΔΕΝ ΜΙΛΑΝΕ για την ΚαΠα;</vt:lpstr>
      <vt:lpstr>Γιατί τα παιδιά ΔΕΝ ΜΙΛΑΝΕ για την ΚαΠα;</vt:lpstr>
      <vt:lpstr>Γιατί ένα παιδί ΔΕΝ αποκαλύπτει ότι κακοποιείται σεξουαλικά</vt:lpstr>
      <vt:lpstr>Γιατί τα παιδιά ΜΙΛΑΝΕ γι’ αυτό που τους συμβαίνει;</vt:lpstr>
      <vt:lpstr>Γιατί τα παιδιά ΜΙΛΑΝΕ γι’ αυτό που τους συμβαίνει;</vt:lpstr>
      <vt:lpstr>Γιατί τα παιδιά ΜΙΛΑΝΕ γι’ αυτό που τους συμβαίνει;</vt:lpstr>
      <vt:lpstr>Γιατί τα παιδιά ΜΙΛΑΝΕ γι’ αυτό που τους συμβαίνει;</vt:lpstr>
      <vt:lpstr>Αντιμετωπίζοντας το παιδί</vt:lpstr>
      <vt:lpstr>την ώρα που το παιδί αποκαλύπτει την κακοποίηση</vt:lpstr>
      <vt:lpstr>την ώρα που το παιδί αποκαλύπτει την κακοποίηση</vt:lpstr>
      <vt:lpstr>την ώρα που το παιδί αποκαλύπτει την κακοποίηση</vt:lpstr>
      <vt:lpstr>την ώρα που το παιδί αποκαλύπτει την κακοποίηση</vt:lpstr>
      <vt:lpstr>Προτεινόμενες ερωτήσεις</vt:lpstr>
      <vt:lpstr>Αναφορά ΚαΠα-π</vt:lpstr>
      <vt:lpstr>Αναφορά ΚαΠα-π</vt:lpstr>
      <vt:lpstr>Γιατί να αναφέρω μια (πιθανή) περίπτωση ΚαΠα-π;</vt:lpstr>
      <vt:lpstr>Και αν δεν είμαι σίγουρος/-η;</vt:lpstr>
      <vt:lpstr>Πότε πρέπει να κάνω την αναφορά;</vt:lpstr>
      <vt:lpstr>Πώς μπορεί να υποβληθεί μια αναφορά ΚαΠα-π;</vt:lpstr>
      <vt:lpstr>Τι πρέπει να περιέχει μια αναφορά;</vt:lpstr>
      <vt:lpstr>Πού μπορεί να υποβληθεί μια αναφορά ΚαΠα-π;</vt:lpstr>
      <vt:lpstr>Πού μπορεί να υποβληθεί μια αναφορά ΚαΠα-π;</vt:lpstr>
      <vt:lpstr>Άλλοι σχετικοί Φορείς &amp; Υπηρεσίες</vt:lpstr>
      <vt:lpstr>Ελλάδα: Ποια άτομα υποχρεούνται και δικαιούνται να υποβάλουν αναφορά ΚαΠα-π;</vt:lpstr>
      <vt:lpstr>Slide 29</vt:lpstr>
      <vt:lpstr>Υποχρεωτική Αναφορά</vt:lpstr>
      <vt:lpstr>Υποχρεωτική Αναφορά</vt:lpstr>
      <vt:lpstr>Αυτο-αναφορά</vt:lpstr>
      <vt:lpstr>Άλλοι σχετικοί Νόμοι Και Διατάξεις</vt:lpstr>
      <vt:lpstr>Επαγγελματικό απόρρητο</vt:lpstr>
      <vt:lpstr>Τι θα συμβεί αν υποχρεούμαι σε αναφορά, δια νόμου, και δεν αναφέρω;</vt:lpstr>
      <vt:lpstr>Μη-αναφορά</vt:lpstr>
      <vt:lpstr>    πώς συνεισφέρει το  CAN-MDS στην αντιμετώπιση των προβλημάτων υπο-αναφοράς &amp; υπο-καταγραφής περιστατικών  </vt:lpstr>
      <vt:lpstr>Σύστημα CAN-MDS και υπο-αναφορά ΚαΠα-π</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173</cp:revision>
  <dcterms:created xsi:type="dcterms:W3CDTF">2018-11-08T14:12:16Z</dcterms:created>
  <dcterms:modified xsi:type="dcterms:W3CDTF">2022-02-01T18:02:44Z</dcterms:modified>
</cp:coreProperties>
</file>