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changesInfos/changesInfo1.xml" ContentType="application/vnd.ms-powerpoint.changesinfo+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viewProps.xml" ContentType="application/vnd.openxmlformats-officedocument.presentationml.viewProps+xml"/>
  <Override PartName="/ppt/diagrams/colors4.xml" ContentType="application/vnd.openxmlformats-officedocument.drawingml.diagramColor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diagrams/quickStyle3.xml" ContentType="application/vnd.openxmlformats-officedocument.drawingml.diagramStyle+xml"/>
  <Override PartName="/ppt/notesSlides/notesSlide39.xml" ContentType="application/vnd.openxmlformats-officedocument.presentationml.notesSlide+xml"/>
  <Override PartName="/ppt/revisionInfo.xml" ContentType="application/vnd.ms-powerpoint.revisioninfo+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53.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20.xml" ContentType="application/vnd.openxmlformats-officedocument.presentationml.notesSlide+xml"/>
  <Override PartName="/ppt/diagrams/layout2.xml" ContentType="application/vnd.openxmlformats-officedocument.drawingml.diagramLayout+xml"/>
  <Override PartName="/ppt/notesSlides/notesSlide31.xml" ContentType="application/vnd.openxmlformats-officedocument.presentationml.notesSlide+xml"/>
  <Override PartName="/ppt/slides/slide89.xml" ContentType="application/vnd.openxmlformats-officedocument.presentationml.slide+xml"/>
  <Override PartName="/ppt/diagrams/data3.xml" ContentType="application/vnd.openxmlformats-officedocument.drawingml.diagramData+xml"/>
  <Override PartName="/ppt/slides/slide49.xml" ContentType="application/vnd.openxmlformats-officedocument.presentationml.slide+xml"/>
  <Override PartName="/ppt/slides/slide7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diagrams/layout3.xml" ContentType="application/vnd.openxmlformats-officedocument.drawingml.diagramLayout+xml"/>
  <Override PartName="/ppt/diagrams/data4.xml" ContentType="application/vnd.openxmlformats-officedocument.drawingml.diagramData+xml"/>
  <Override PartName="/ppt/notesSlides/notesSlide50.xml" ContentType="application/vnd.openxmlformats-officedocument.presentationml.notesSlide+xml"/>
  <Override PartName="/ppt/slides/slide79.xml" ContentType="application/vnd.openxmlformats-officedocument.presentationml.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notesSlides/notesSlide1.xml" ContentType="application/vnd.openxmlformats-officedocument.presentationml.notesSlide+xml"/>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Default Extension="jpeg" ContentType="image/jpeg"/>
  <Override PartName="/ppt/diagrams/quickStyle1.xml" ContentType="application/vnd.openxmlformats-officedocument.drawingml.diagramStyle+xml"/>
  <Override PartName="/ppt/notesSlides/notesSlide37.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22.xml" ContentType="application/vnd.openxmlformats-officedocument.presentationml.notesSlide+xml"/>
  <Override PartName="/ppt/diagrams/layout4.xml" ContentType="application/vnd.openxmlformats-officedocument.drawingml.diagramLayout+xml"/>
  <Override PartName="/ppt/notesSlides/notesSlide33.xml" ContentType="application/vnd.openxmlformats-officedocument.presentationml.notesSlide+xml"/>
  <Override PartName="/ppt/notesSlides/notesSlide51.xml" ContentType="application/vnd.openxmlformats-officedocument.presentationml.notesSlide+xml"/>
  <Override PartName="/ppt/notesSlides/notesSlide1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69.xml" ContentType="application/vnd.openxmlformats-officedocument.presentationml.slide+xml"/>
  <Override PartName="/ppt/slides/slide87.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notesMasterIdLst>
    <p:notesMasterId r:id="rId96"/>
  </p:notesMasterIdLst>
  <p:sldIdLst>
    <p:sldId id="256" r:id="rId2"/>
    <p:sldId id="589" r:id="rId3"/>
    <p:sldId id="531" r:id="rId4"/>
    <p:sldId id="423" r:id="rId5"/>
    <p:sldId id="453" r:id="rId6"/>
    <p:sldId id="452" r:id="rId7"/>
    <p:sldId id="570" r:id="rId8"/>
    <p:sldId id="571" r:id="rId9"/>
    <p:sldId id="572" r:id="rId10"/>
    <p:sldId id="445" r:id="rId11"/>
    <p:sldId id="446" r:id="rId12"/>
    <p:sldId id="447" r:id="rId13"/>
    <p:sldId id="448" r:id="rId14"/>
    <p:sldId id="437" r:id="rId15"/>
    <p:sldId id="449" r:id="rId16"/>
    <p:sldId id="450" r:id="rId17"/>
    <p:sldId id="564" r:id="rId18"/>
    <p:sldId id="438" r:id="rId19"/>
    <p:sldId id="439" r:id="rId20"/>
    <p:sldId id="451" r:id="rId21"/>
    <p:sldId id="469" r:id="rId22"/>
    <p:sldId id="470" r:id="rId23"/>
    <p:sldId id="471" r:id="rId24"/>
    <p:sldId id="472" r:id="rId25"/>
    <p:sldId id="473" r:id="rId26"/>
    <p:sldId id="493" r:id="rId27"/>
    <p:sldId id="492" r:id="rId28"/>
    <p:sldId id="474" r:id="rId29"/>
    <p:sldId id="495" r:id="rId30"/>
    <p:sldId id="496" r:id="rId31"/>
    <p:sldId id="475" r:id="rId32"/>
    <p:sldId id="498" r:id="rId33"/>
    <p:sldId id="573" r:id="rId34"/>
    <p:sldId id="500" r:id="rId35"/>
    <p:sldId id="501" r:id="rId36"/>
    <p:sldId id="574" r:id="rId37"/>
    <p:sldId id="576" r:id="rId38"/>
    <p:sldId id="582" r:id="rId39"/>
    <p:sldId id="575" r:id="rId40"/>
    <p:sldId id="502" r:id="rId41"/>
    <p:sldId id="581" r:id="rId42"/>
    <p:sldId id="577" r:id="rId43"/>
    <p:sldId id="578" r:id="rId44"/>
    <p:sldId id="580" r:id="rId45"/>
    <p:sldId id="476" r:id="rId46"/>
    <p:sldId id="504" r:id="rId47"/>
    <p:sldId id="505" r:id="rId48"/>
    <p:sldId id="477" r:id="rId49"/>
    <p:sldId id="478" r:id="rId50"/>
    <p:sldId id="479" r:id="rId51"/>
    <p:sldId id="480" r:id="rId52"/>
    <p:sldId id="481" r:id="rId53"/>
    <p:sldId id="482" r:id="rId54"/>
    <p:sldId id="483" r:id="rId55"/>
    <p:sldId id="544" r:id="rId56"/>
    <p:sldId id="536" r:id="rId57"/>
    <p:sldId id="537" r:id="rId58"/>
    <p:sldId id="538" r:id="rId59"/>
    <p:sldId id="539" r:id="rId60"/>
    <p:sldId id="540" r:id="rId61"/>
    <p:sldId id="541" r:id="rId62"/>
    <p:sldId id="545" r:id="rId63"/>
    <p:sldId id="526" r:id="rId64"/>
    <p:sldId id="467" r:id="rId65"/>
    <p:sldId id="583" r:id="rId66"/>
    <p:sldId id="510" r:id="rId67"/>
    <p:sldId id="511" r:id="rId68"/>
    <p:sldId id="512" r:id="rId69"/>
    <p:sldId id="584" r:id="rId70"/>
    <p:sldId id="585" r:id="rId71"/>
    <p:sldId id="514" r:id="rId72"/>
    <p:sldId id="515" r:id="rId73"/>
    <p:sldId id="516" r:id="rId74"/>
    <p:sldId id="528" r:id="rId75"/>
    <p:sldId id="517" r:id="rId76"/>
    <p:sldId id="586" r:id="rId77"/>
    <p:sldId id="555" r:id="rId78"/>
    <p:sldId id="519" r:id="rId79"/>
    <p:sldId id="529" r:id="rId80"/>
    <p:sldId id="587" r:id="rId81"/>
    <p:sldId id="521" r:id="rId82"/>
    <p:sldId id="522" r:id="rId83"/>
    <p:sldId id="523" r:id="rId84"/>
    <p:sldId id="524" r:id="rId85"/>
    <p:sldId id="525" r:id="rId86"/>
    <p:sldId id="527" r:id="rId87"/>
    <p:sldId id="588" r:id="rId88"/>
    <p:sldId id="466" r:id="rId89"/>
    <p:sldId id="509" r:id="rId90"/>
    <p:sldId id="508" r:id="rId91"/>
    <p:sldId id="507" r:id="rId92"/>
    <p:sldId id="562" r:id="rId93"/>
    <p:sldId id="563" r:id="rId94"/>
    <p:sldId id="561" r:id="rId95"/>
  </p:sldIdLst>
  <p:sldSz cx="9144000" cy="5143500" type="screen16x9"/>
  <p:notesSz cx="6858000" cy="9144000"/>
  <p:defaultTextStyle>
    <a:defPPr>
      <a:defRPr lang="el-GR"/>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162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B60E20A-296D-5543-9F8B-9893A8B8E417}" v="10793" dt="2020-06-19T21:36:00.67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2740" autoAdjust="0"/>
    <p:restoredTop sz="91254" autoAdjust="0"/>
  </p:normalViewPr>
  <p:slideViewPr>
    <p:cSldViewPr snapToGrid="0">
      <p:cViewPr varScale="1">
        <p:scale>
          <a:sx n="83" d="100"/>
          <a:sy n="83" d="100"/>
        </p:scale>
        <p:origin x="-1026" y="-90"/>
      </p:cViewPr>
      <p:guideLst>
        <p:guide orient="horz" pos="1620"/>
        <p:guide pos="2880"/>
      </p:guideLst>
    </p:cSldViewPr>
  </p:slideViewPr>
  <p:outlineViewPr>
    <p:cViewPr>
      <p:scale>
        <a:sx n="33" d="100"/>
        <a:sy n="33" d="100"/>
      </p:scale>
      <p:origin x="0" y="30264"/>
    </p:cViewPr>
  </p:outlineViewPr>
  <p:notesTextViewPr>
    <p:cViewPr>
      <p:scale>
        <a:sx n="90" d="100"/>
        <a:sy n="90" d="100"/>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97"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microsoft.com/office/2016/11/relationships/changesInfo" Target="changesInfos/changesInfo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theme" Target="theme/theme1.xml"/><Relationship Id="rId101"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reti Chouchourelou" userId="09759555be95b33e" providerId="LiveId" clId="{9B60E20A-296D-5543-9F8B-9893A8B8E417}"/>
    <pc:docChg chg="undo custSel modSld sldOrd">
      <pc:chgData name="Areti Chouchourelou" userId="09759555be95b33e" providerId="LiveId" clId="{9B60E20A-296D-5543-9F8B-9893A8B8E417}" dt="2020-06-19T21:39:53.501" v="46228" actId="20577"/>
      <pc:docMkLst>
        <pc:docMk/>
      </pc:docMkLst>
      <pc:sldChg chg="modSp">
        <pc:chgData name="Areti Chouchourelou" userId="09759555be95b33e" providerId="LiveId" clId="{9B60E20A-296D-5543-9F8B-9893A8B8E417}" dt="2020-06-19T21:39:53.501" v="46228" actId="20577"/>
        <pc:sldMkLst>
          <pc:docMk/>
          <pc:sldMk cId="2950040157" sldId="256"/>
        </pc:sldMkLst>
        <pc:spChg chg="mod">
          <ac:chgData name="Areti Chouchourelou" userId="09759555be95b33e" providerId="LiveId" clId="{9B60E20A-296D-5543-9F8B-9893A8B8E417}" dt="2020-06-18T11:59:14.376" v="235" actId="1038"/>
          <ac:spMkLst>
            <pc:docMk/>
            <pc:sldMk cId="2950040157" sldId="256"/>
            <ac:spMk id="2" creationId="{00000000-0000-0000-0000-000000000000}"/>
          </ac:spMkLst>
        </pc:spChg>
        <pc:spChg chg="mod">
          <ac:chgData name="Areti Chouchourelou" userId="09759555be95b33e" providerId="LiveId" clId="{9B60E20A-296D-5543-9F8B-9893A8B8E417}" dt="2020-06-19T21:39:53.501" v="46228" actId="20577"/>
          <ac:spMkLst>
            <pc:docMk/>
            <pc:sldMk cId="2950040157" sldId="256"/>
            <ac:spMk id="3" creationId="{00000000-0000-0000-0000-000000000000}"/>
          </ac:spMkLst>
        </pc:spChg>
      </pc:sldChg>
      <pc:sldChg chg="modSp">
        <pc:chgData name="Areti Chouchourelou" userId="09759555be95b33e" providerId="LiveId" clId="{9B60E20A-296D-5543-9F8B-9893A8B8E417}" dt="2020-06-19T19:38:10.857" v="35858" actId="20577"/>
        <pc:sldMkLst>
          <pc:docMk/>
          <pc:sldMk cId="1424530735" sldId="406"/>
        </pc:sldMkLst>
        <pc:spChg chg="mod">
          <ac:chgData name="Areti Chouchourelou" userId="09759555be95b33e" providerId="LiveId" clId="{9B60E20A-296D-5543-9F8B-9893A8B8E417}" dt="2020-06-19T19:38:10.857" v="35858" actId="20577"/>
          <ac:spMkLst>
            <pc:docMk/>
            <pc:sldMk cId="1424530735" sldId="406"/>
            <ac:spMk id="3" creationId="{BC43D991-D739-B743-B318-CCA725671781}"/>
          </ac:spMkLst>
        </pc:spChg>
      </pc:sldChg>
      <pc:sldChg chg="modSp">
        <pc:chgData name="Areti Chouchourelou" userId="09759555be95b33e" providerId="LiveId" clId="{9B60E20A-296D-5543-9F8B-9893A8B8E417}" dt="2020-06-19T18:39:03.998" v="25966" actId="27636"/>
        <pc:sldMkLst>
          <pc:docMk/>
          <pc:sldMk cId="2331902223" sldId="423"/>
        </pc:sldMkLst>
        <pc:spChg chg="mod">
          <ac:chgData name="Areti Chouchourelou" userId="09759555be95b33e" providerId="LiveId" clId="{9B60E20A-296D-5543-9F8B-9893A8B8E417}" dt="2020-06-18T12:16:01.646" v="974" actId="20577"/>
          <ac:spMkLst>
            <pc:docMk/>
            <pc:sldMk cId="2331902223" sldId="423"/>
            <ac:spMk id="2" creationId="{00000000-0000-0000-0000-000000000000}"/>
          </ac:spMkLst>
        </pc:spChg>
        <pc:spChg chg="mod">
          <ac:chgData name="Areti Chouchourelou" userId="09759555be95b33e" providerId="LiveId" clId="{9B60E20A-296D-5543-9F8B-9893A8B8E417}" dt="2020-06-19T18:39:03.998" v="25966" actId="27636"/>
          <ac:spMkLst>
            <pc:docMk/>
            <pc:sldMk cId="2331902223" sldId="423"/>
            <ac:spMk id="3" creationId="{00000000-0000-0000-0000-000000000000}"/>
          </ac:spMkLst>
        </pc:spChg>
      </pc:sldChg>
      <pc:sldChg chg="modSp">
        <pc:chgData name="Areti Chouchourelou" userId="09759555be95b33e" providerId="LiveId" clId="{9B60E20A-296D-5543-9F8B-9893A8B8E417}" dt="2020-06-19T19:06:40.412" v="31125" actId="20577"/>
        <pc:sldMkLst>
          <pc:docMk/>
          <pc:sldMk cId="1118656984" sldId="437"/>
        </pc:sldMkLst>
        <pc:spChg chg="mod">
          <ac:chgData name="Areti Chouchourelou" userId="09759555be95b33e" providerId="LiveId" clId="{9B60E20A-296D-5543-9F8B-9893A8B8E417}" dt="2020-06-19T19:03:50.563" v="30625" actId="20577"/>
          <ac:spMkLst>
            <pc:docMk/>
            <pc:sldMk cId="1118656984" sldId="437"/>
            <ac:spMk id="3" creationId="{00000000-0000-0000-0000-000000000000}"/>
          </ac:spMkLst>
        </pc:spChg>
        <pc:spChg chg="mod">
          <ac:chgData name="Areti Chouchourelou" userId="09759555be95b33e" providerId="LiveId" clId="{9B60E20A-296D-5543-9F8B-9893A8B8E417}" dt="2020-06-19T19:06:40.412" v="31125" actId="20577"/>
          <ac:spMkLst>
            <pc:docMk/>
            <pc:sldMk cId="1118656984" sldId="437"/>
            <ac:spMk id="4" creationId="{00000000-0000-0000-0000-000000000000}"/>
          </ac:spMkLst>
        </pc:spChg>
        <pc:spChg chg="mod">
          <ac:chgData name="Areti Chouchourelou" userId="09759555be95b33e" providerId="LiveId" clId="{9B60E20A-296D-5543-9F8B-9893A8B8E417}" dt="2020-06-19T19:03:41.297" v="30615" actId="313"/>
          <ac:spMkLst>
            <pc:docMk/>
            <pc:sldMk cId="1118656984" sldId="437"/>
            <ac:spMk id="7" creationId="{00000000-0000-0000-0000-000000000000}"/>
          </ac:spMkLst>
        </pc:spChg>
      </pc:sldChg>
      <pc:sldChg chg="modSp">
        <pc:chgData name="Areti Chouchourelou" userId="09759555be95b33e" providerId="LiveId" clId="{9B60E20A-296D-5543-9F8B-9893A8B8E417}" dt="2020-06-19T19:15:57.927" v="32681" actId="14100"/>
        <pc:sldMkLst>
          <pc:docMk/>
          <pc:sldMk cId="1194031049" sldId="438"/>
        </pc:sldMkLst>
        <pc:spChg chg="mod">
          <ac:chgData name="Areti Chouchourelou" userId="09759555be95b33e" providerId="LiveId" clId="{9B60E20A-296D-5543-9F8B-9893A8B8E417}" dt="2020-06-19T19:13:58.961" v="32363" actId="20577"/>
          <ac:spMkLst>
            <pc:docMk/>
            <pc:sldMk cId="1194031049" sldId="438"/>
            <ac:spMk id="3" creationId="{00000000-0000-0000-0000-000000000000}"/>
          </ac:spMkLst>
        </pc:spChg>
        <pc:spChg chg="mod">
          <ac:chgData name="Areti Chouchourelou" userId="09759555be95b33e" providerId="LiveId" clId="{9B60E20A-296D-5543-9F8B-9893A8B8E417}" dt="2020-06-19T19:15:57.927" v="32681" actId="14100"/>
          <ac:spMkLst>
            <pc:docMk/>
            <pc:sldMk cId="1194031049" sldId="438"/>
            <ac:spMk id="4" creationId="{00000000-0000-0000-0000-000000000000}"/>
          </ac:spMkLst>
        </pc:spChg>
        <pc:spChg chg="mod">
          <ac:chgData name="Areti Chouchourelou" userId="09759555be95b33e" providerId="LiveId" clId="{9B60E20A-296D-5543-9F8B-9893A8B8E417}" dt="2020-06-19T19:15:53.689" v="32680" actId="255"/>
          <ac:spMkLst>
            <pc:docMk/>
            <pc:sldMk cId="1194031049" sldId="438"/>
            <ac:spMk id="7" creationId="{00000000-0000-0000-0000-000000000000}"/>
          </ac:spMkLst>
        </pc:spChg>
      </pc:sldChg>
      <pc:sldChg chg="modSp">
        <pc:chgData name="Areti Chouchourelou" userId="09759555be95b33e" providerId="LiveId" clId="{9B60E20A-296D-5543-9F8B-9893A8B8E417}" dt="2020-06-19T19:19:11.569" v="33391" actId="20577"/>
        <pc:sldMkLst>
          <pc:docMk/>
          <pc:sldMk cId="3594057041" sldId="439"/>
        </pc:sldMkLst>
        <pc:spChg chg="mod">
          <ac:chgData name="Areti Chouchourelou" userId="09759555be95b33e" providerId="LiveId" clId="{9B60E20A-296D-5543-9F8B-9893A8B8E417}" dt="2020-06-19T19:16:35.792" v="32790" actId="20577"/>
          <ac:spMkLst>
            <pc:docMk/>
            <pc:sldMk cId="3594057041" sldId="439"/>
            <ac:spMk id="3" creationId="{00000000-0000-0000-0000-000000000000}"/>
          </ac:spMkLst>
        </pc:spChg>
        <pc:spChg chg="mod">
          <ac:chgData name="Areti Chouchourelou" userId="09759555be95b33e" providerId="LiveId" clId="{9B60E20A-296D-5543-9F8B-9893A8B8E417}" dt="2020-06-19T19:19:11.569" v="33391" actId="20577"/>
          <ac:spMkLst>
            <pc:docMk/>
            <pc:sldMk cId="3594057041" sldId="439"/>
            <ac:spMk id="4" creationId="{00000000-0000-0000-0000-000000000000}"/>
          </ac:spMkLst>
        </pc:spChg>
        <pc:spChg chg="mod">
          <ac:chgData name="Areti Chouchourelou" userId="09759555be95b33e" providerId="LiveId" clId="{9B60E20A-296D-5543-9F8B-9893A8B8E417}" dt="2020-06-19T19:16:25.928" v="32784" actId="20577"/>
          <ac:spMkLst>
            <pc:docMk/>
            <pc:sldMk cId="3594057041" sldId="439"/>
            <ac:spMk id="7" creationId="{00000000-0000-0000-0000-000000000000}"/>
          </ac:spMkLst>
        </pc:spChg>
      </pc:sldChg>
      <pc:sldChg chg="modSp">
        <pc:chgData name="Areti Chouchourelou" userId="09759555be95b33e" providerId="LiveId" clId="{9B60E20A-296D-5543-9F8B-9893A8B8E417}" dt="2020-06-19T18:52:54.275" v="28602" actId="20577"/>
        <pc:sldMkLst>
          <pc:docMk/>
          <pc:sldMk cId="2774076386" sldId="445"/>
        </pc:sldMkLst>
        <pc:spChg chg="mod">
          <ac:chgData name="Areti Chouchourelou" userId="09759555be95b33e" providerId="LiveId" clId="{9B60E20A-296D-5543-9F8B-9893A8B8E417}" dt="2020-06-19T18:48:42.462" v="27747" actId="20577"/>
          <ac:spMkLst>
            <pc:docMk/>
            <pc:sldMk cId="2774076386" sldId="445"/>
            <ac:spMk id="3" creationId="{00000000-0000-0000-0000-000000000000}"/>
          </ac:spMkLst>
        </pc:spChg>
        <pc:spChg chg="mod">
          <ac:chgData name="Areti Chouchourelou" userId="09759555be95b33e" providerId="LiveId" clId="{9B60E20A-296D-5543-9F8B-9893A8B8E417}" dt="2020-06-19T18:52:54.275" v="28602" actId="20577"/>
          <ac:spMkLst>
            <pc:docMk/>
            <pc:sldMk cId="2774076386" sldId="445"/>
            <ac:spMk id="4" creationId="{00000000-0000-0000-0000-000000000000}"/>
          </ac:spMkLst>
        </pc:spChg>
        <pc:spChg chg="mod">
          <ac:chgData name="Areti Chouchourelou" userId="09759555be95b33e" providerId="LiveId" clId="{9B60E20A-296D-5543-9F8B-9893A8B8E417}" dt="2020-06-19T18:48:34.771" v="27737" actId="255"/>
          <ac:spMkLst>
            <pc:docMk/>
            <pc:sldMk cId="2774076386" sldId="445"/>
            <ac:spMk id="7" creationId="{00000000-0000-0000-0000-000000000000}"/>
          </ac:spMkLst>
        </pc:spChg>
      </pc:sldChg>
      <pc:sldChg chg="modSp">
        <pc:chgData name="Areti Chouchourelou" userId="09759555be95b33e" providerId="LiveId" clId="{9B60E20A-296D-5543-9F8B-9893A8B8E417}" dt="2020-06-19T18:56:50.825" v="29306" actId="20577"/>
        <pc:sldMkLst>
          <pc:docMk/>
          <pc:sldMk cId="2774076386" sldId="446"/>
        </pc:sldMkLst>
        <pc:spChg chg="mod">
          <ac:chgData name="Areti Chouchourelou" userId="09759555be95b33e" providerId="LiveId" clId="{9B60E20A-296D-5543-9F8B-9893A8B8E417}" dt="2020-06-19T18:54:21.740" v="28753" actId="20577"/>
          <ac:spMkLst>
            <pc:docMk/>
            <pc:sldMk cId="2774076386" sldId="446"/>
            <ac:spMk id="3" creationId="{00000000-0000-0000-0000-000000000000}"/>
          </ac:spMkLst>
        </pc:spChg>
        <pc:spChg chg="mod">
          <ac:chgData name="Areti Chouchourelou" userId="09759555be95b33e" providerId="LiveId" clId="{9B60E20A-296D-5543-9F8B-9893A8B8E417}" dt="2020-06-19T18:56:50.825" v="29306" actId="20577"/>
          <ac:spMkLst>
            <pc:docMk/>
            <pc:sldMk cId="2774076386" sldId="446"/>
            <ac:spMk id="4" creationId="{00000000-0000-0000-0000-000000000000}"/>
          </ac:spMkLst>
        </pc:spChg>
        <pc:spChg chg="mod">
          <ac:chgData name="Areti Chouchourelou" userId="09759555be95b33e" providerId="LiveId" clId="{9B60E20A-296D-5543-9F8B-9893A8B8E417}" dt="2020-06-19T18:56:45.971" v="29305" actId="255"/>
          <ac:spMkLst>
            <pc:docMk/>
            <pc:sldMk cId="2774076386" sldId="446"/>
            <ac:spMk id="7" creationId="{00000000-0000-0000-0000-000000000000}"/>
          </ac:spMkLst>
        </pc:spChg>
      </pc:sldChg>
      <pc:sldChg chg="modSp">
        <pc:chgData name="Areti Chouchourelou" userId="09759555be95b33e" providerId="LiveId" clId="{9B60E20A-296D-5543-9F8B-9893A8B8E417}" dt="2020-06-19T18:58:26.195" v="29664" actId="14100"/>
        <pc:sldMkLst>
          <pc:docMk/>
          <pc:sldMk cId="2774076386" sldId="447"/>
        </pc:sldMkLst>
        <pc:spChg chg="mod">
          <ac:chgData name="Areti Chouchourelou" userId="09759555be95b33e" providerId="LiveId" clId="{9B60E20A-296D-5543-9F8B-9893A8B8E417}" dt="2020-06-19T18:57:14.262" v="29368" actId="20577"/>
          <ac:spMkLst>
            <pc:docMk/>
            <pc:sldMk cId="2774076386" sldId="447"/>
            <ac:spMk id="3" creationId="{00000000-0000-0000-0000-000000000000}"/>
          </ac:spMkLst>
        </pc:spChg>
        <pc:spChg chg="mod">
          <ac:chgData name="Areti Chouchourelou" userId="09759555be95b33e" providerId="LiveId" clId="{9B60E20A-296D-5543-9F8B-9893A8B8E417}" dt="2020-06-19T18:58:26.195" v="29664" actId="14100"/>
          <ac:spMkLst>
            <pc:docMk/>
            <pc:sldMk cId="2774076386" sldId="447"/>
            <ac:spMk id="4" creationId="{00000000-0000-0000-0000-000000000000}"/>
          </ac:spMkLst>
        </pc:spChg>
        <pc:spChg chg="mod">
          <ac:chgData name="Areti Chouchourelou" userId="09759555be95b33e" providerId="LiveId" clId="{9B60E20A-296D-5543-9F8B-9893A8B8E417}" dt="2020-06-19T18:57:07.811" v="29362" actId="20577"/>
          <ac:spMkLst>
            <pc:docMk/>
            <pc:sldMk cId="2774076386" sldId="447"/>
            <ac:spMk id="7" creationId="{00000000-0000-0000-0000-000000000000}"/>
          </ac:spMkLst>
        </pc:spChg>
      </pc:sldChg>
      <pc:sldChg chg="modSp">
        <pc:chgData name="Areti Chouchourelou" userId="09759555be95b33e" providerId="LiveId" clId="{9B60E20A-296D-5543-9F8B-9893A8B8E417}" dt="2020-06-19T19:02:44.695" v="30521" actId="1036"/>
        <pc:sldMkLst>
          <pc:docMk/>
          <pc:sldMk cId="2774076386" sldId="448"/>
        </pc:sldMkLst>
        <pc:spChg chg="mod">
          <ac:chgData name="Areti Chouchourelou" userId="09759555be95b33e" providerId="LiveId" clId="{9B60E20A-296D-5543-9F8B-9893A8B8E417}" dt="2020-06-19T19:02:32.620" v="30510" actId="255"/>
          <ac:spMkLst>
            <pc:docMk/>
            <pc:sldMk cId="2774076386" sldId="448"/>
            <ac:spMk id="3" creationId="{00000000-0000-0000-0000-000000000000}"/>
          </ac:spMkLst>
        </pc:spChg>
        <pc:spChg chg="mod">
          <ac:chgData name="Areti Chouchourelou" userId="09759555be95b33e" providerId="LiveId" clId="{9B60E20A-296D-5543-9F8B-9893A8B8E417}" dt="2020-06-19T19:02:44.695" v="30521" actId="1036"/>
          <ac:spMkLst>
            <pc:docMk/>
            <pc:sldMk cId="2774076386" sldId="448"/>
            <ac:spMk id="4" creationId="{00000000-0000-0000-0000-000000000000}"/>
          </ac:spMkLst>
        </pc:spChg>
        <pc:spChg chg="mod">
          <ac:chgData name="Areti Chouchourelou" userId="09759555be95b33e" providerId="LiveId" clId="{9B60E20A-296D-5543-9F8B-9893A8B8E417}" dt="2020-06-19T19:02:37.623" v="30511" actId="255"/>
          <ac:spMkLst>
            <pc:docMk/>
            <pc:sldMk cId="2774076386" sldId="448"/>
            <ac:spMk id="7" creationId="{00000000-0000-0000-0000-000000000000}"/>
          </ac:spMkLst>
        </pc:spChg>
      </pc:sldChg>
      <pc:sldChg chg="modSp ord">
        <pc:chgData name="Areti Chouchourelou" userId="09759555be95b33e" providerId="LiveId" clId="{9B60E20A-296D-5543-9F8B-9893A8B8E417}" dt="2020-06-19T19:13:04.821" v="32249" actId="255"/>
        <pc:sldMkLst>
          <pc:docMk/>
          <pc:sldMk cId="1118656984" sldId="449"/>
        </pc:sldMkLst>
        <pc:spChg chg="mod">
          <ac:chgData name="Areti Chouchourelou" userId="09759555be95b33e" providerId="LiveId" clId="{9B60E20A-296D-5543-9F8B-9893A8B8E417}" dt="2020-06-19T19:07:16.821" v="31242" actId="20577"/>
          <ac:spMkLst>
            <pc:docMk/>
            <pc:sldMk cId="1118656984" sldId="449"/>
            <ac:spMk id="3" creationId="{00000000-0000-0000-0000-000000000000}"/>
          </ac:spMkLst>
        </pc:spChg>
        <pc:spChg chg="mod">
          <ac:chgData name="Areti Chouchourelou" userId="09759555be95b33e" providerId="LiveId" clId="{9B60E20A-296D-5543-9F8B-9893A8B8E417}" dt="2020-06-19T19:08:49.485" v="31610" actId="20577"/>
          <ac:spMkLst>
            <pc:docMk/>
            <pc:sldMk cId="1118656984" sldId="449"/>
            <ac:spMk id="4" creationId="{00000000-0000-0000-0000-000000000000}"/>
          </ac:spMkLst>
        </pc:spChg>
        <pc:spChg chg="mod">
          <ac:chgData name="Areti Chouchourelou" userId="09759555be95b33e" providerId="LiveId" clId="{9B60E20A-296D-5543-9F8B-9893A8B8E417}" dt="2020-06-19T19:13:04.821" v="32249" actId="255"/>
          <ac:spMkLst>
            <pc:docMk/>
            <pc:sldMk cId="1118656984" sldId="449"/>
            <ac:spMk id="7" creationId="{00000000-0000-0000-0000-000000000000}"/>
          </ac:spMkLst>
        </pc:spChg>
      </pc:sldChg>
      <pc:sldChg chg="modSp modAnim">
        <pc:chgData name="Areti Chouchourelou" userId="09759555be95b33e" providerId="LiveId" clId="{9B60E20A-296D-5543-9F8B-9893A8B8E417}" dt="2020-06-19T19:12:56.891" v="32248" actId="255"/>
        <pc:sldMkLst>
          <pc:docMk/>
          <pc:sldMk cId="1118656984" sldId="450"/>
        </pc:sldMkLst>
        <pc:spChg chg="mod">
          <ac:chgData name="Areti Chouchourelou" userId="09759555be95b33e" providerId="LiveId" clId="{9B60E20A-296D-5543-9F8B-9893A8B8E417}" dt="2020-06-19T19:10:39.522" v="31758" actId="14100"/>
          <ac:spMkLst>
            <pc:docMk/>
            <pc:sldMk cId="1118656984" sldId="450"/>
            <ac:spMk id="3" creationId="{00000000-0000-0000-0000-000000000000}"/>
          </ac:spMkLst>
        </pc:spChg>
        <pc:spChg chg="mod">
          <ac:chgData name="Areti Chouchourelou" userId="09759555be95b33e" providerId="LiveId" clId="{9B60E20A-296D-5543-9F8B-9893A8B8E417}" dt="2020-06-19T19:12:40.232" v="32247" actId="1036"/>
          <ac:spMkLst>
            <pc:docMk/>
            <pc:sldMk cId="1118656984" sldId="450"/>
            <ac:spMk id="4" creationId="{00000000-0000-0000-0000-000000000000}"/>
          </ac:spMkLst>
        </pc:spChg>
        <pc:spChg chg="mod">
          <ac:chgData name="Areti Chouchourelou" userId="09759555be95b33e" providerId="LiveId" clId="{9B60E20A-296D-5543-9F8B-9893A8B8E417}" dt="2020-06-19T19:12:56.891" v="32248" actId="255"/>
          <ac:spMkLst>
            <pc:docMk/>
            <pc:sldMk cId="1118656984" sldId="450"/>
            <ac:spMk id="7" creationId="{00000000-0000-0000-0000-000000000000}"/>
          </ac:spMkLst>
        </pc:spChg>
      </pc:sldChg>
      <pc:sldChg chg="modSp">
        <pc:chgData name="Areti Chouchourelou" userId="09759555be95b33e" providerId="LiveId" clId="{9B60E20A-296D-5543-9F8B-9893A8B8E417}" dt="2020-06-19T19:21:33.042" v="33806" actId="20577"/>
        <pc:sldMkLst>
          <pc:docMk/>
          <pc:sldMk cId="3594057041" sldId="451"/>
        </pc:sldMkLst>
        <pc:spChg chg="mod">
          <ac:chgData name="Areti Chouchourelou" userId="09759555be95b33e" providerId="LiveId" clId="{9B60E20A-296D-5543-9F8B-9893A8B8E417}" dt="2020-06-19T19:19:56.856" v="33486" actId="20577"/>
          <ac:spMkLst>
            <pc:docMk/>
            <pc:sldMk cId="3594057041" sldId="451"/>
            <ac:spMk id="3" creationId="{00000000-0000-0000-0000-000000000000}"/>
          </ac:spMkLst>
        </pc:spChg>
        <pc:spChg chg="mod">
          <ac:chgData name="Areti Chouchourelou" userId="09759555be95b33e" providerId="LiveId" clId="{9B60E20A-296D-5543-9F8B-9893A8B8E417}" dt="2020-06-19T19:21:33.042" v="33806" actId="20577"/>
          <ac:spMkLst>
            <pc:docMk/>
            <pc:sldMk cId="3594057041" sldId="451"/>
            <ac:spMk id="4" creationId="{00000000-0000-0000-0000-000000000000}"/>
          </ac:spMkLst>
        </pc:spChg>
        <pc:spChg chg="mod">
          <ac:chgData name="Areti Chouchourelou" userId="09759555be95b33e" providerId="LiveId" clId="{9B60E20A-296D-5543-9F8B-9893A8B8E417}" dt="2020-06-19T19:19:52.955" v="33480" actId="14100"/>
          <ac:spMkLst>
            <pc:docMk/>
            <pc:sldMk cId="3594057041" sldId="451"/>
            <ac:spMk id="7" creationId="{00000000-0000-0000-0000-000000000000}"/>
          </ac:spMkLst>
        </pc:spChg>
      </pc:sldChg>
      <pc:sldChg chg="modSp">
        <pc:chgData name="Areti Chouchourelou" userId="09759555be95b33e" providerId="LiveId" clId="{9B60E20A-296D-5543-9F8B-9893A8B8E417}" dt="2020-06-19T18:47:34.958" v="27576" actId="20577"/>
        <pc:sldMkLst>
          <pc:docMk/>
          <pc:sldMk cId="2774076386" sldId="452"/>
        </pc:sldMkLst>
        <pc:spChg chg="mod">
          <ac:chgData name="Areti Chouchourelou" userId="09759555be95b33e" providerId="LiveId" clId="{9B60E20A-296D-5543-9F8B-9893A8B8E417}" dt="2020-06-19T18:44:57.264" v="27021" actId="20577"/>
          <ac:spMkLst>
            <pc:docMk/>
            <pc:sldMk cId="2774076386" sldId="452"/>
            <ac:spMk id="3" creationId="{00000000-0000-0000-0000-000000000000}"/>
          </ac:spMkLst>
        </pc:spChg>
        <pc:spChg chg="mod">
          <ac:chgData name="Areti Chouchourelou" userId="09759555be95b33e" providerId="LiveId" clId="{9B60E20A-296D-5543-9F8B-9893A8B8E417}" dt="2020-06-19T18:47:34.958" v="27576" actId="20577"/>
          <ac:spMkLst>
            <pc:docMk/>
            <pc:sldMk cId="2774076386" sldId="452"/>
            <ac:spMk id="4" creationId="{00000000-0000-0000-0000-000000000000}"/>
          </ac:spMkLst>
        </pc:spChg>
        <pc:spChg chg="mod">
          <ac:chgData name="Areti Chouchourelou" userId="09759555be95b33e" providerId="LiveId" clId="{9B60E20A-296D-5543-9F8B-9893A8B8E417}" dt="2020-06-19T18:44:47.153" v="26990" actId="20577"/>
          <ac:spMkLst>
            <pc:docMk/>
            <pc:sldMk cId="2774076386" sldId="452"/>
            <ac:spMk id="7" creationId="{00000000-0000-0000-0000-000000000000}"/>
          </ac:spMkLst>
        </pc:spChg>
      </pc:sldChg>
      <pc:sldChg chg="modSp">
        <pc:chgData name="Areti Chouchourelou" userId="09759555be95b33e" providerId="LiveId" clId="{9B60E20A-296D-5543-9F8B-9893A8B8E417}" dt="2020-06-19T18:44:21.871" v="26924" actId="20577"/>
        <pc:sldMkLst>
          <pc:docMk/>
          <pc:sldMk cId="0" sldId="453"/>
        </pc:sldMkLst>
        <pc:spChg chg="mod">
          <ac:chgData name="Areti Chouchourelou" userId="09759555be95b33e" providerId="LiveId" clId="{9B60E20A-296D-5543-9F8B-9893A8B8E417}" dt="2020-06-19T18:39:23.384" v="26023" actId="20577"/>
          <ac:spMkLst>
            <pc:docMk/>
            <pc:sldMk cId="0" sldId="453"/>
            <ac:spMk id="2" creationId="{00000000-0000-0000-0000-000000000000}"/>
          </ac:spMkLst>
        </pc:spChg>
        <pc:spChg chg="mod">
          <ac:chgData name="Areti Chouchourelou" userId="09759555be95b33e" providerId="LiveId" clId="{9B60E20A-296D-5543-9F8B-9893A8B8E417}" dt="2020-06-19T18:44:21.871" v="26924" actId="20577"/>
          <ac:spMkLst>
            <pc:docMk/>
            <pc:sldMk cId="0" sldId="453"/>
            <ac:spMk id="3" creationId="{00000000-0000-0000-0000-000000000000}"/>
          </ac:spMkLst>
        </pc:spChg>
      </pc:sldChg>
      <pc:sldChg chg="modSp">
        <pc:chgData name="Areti Chouchourelou" userId="09759555be95b33e" providerId="LiveId" clId="{9B60E20A-296D-5543-9F8B-9893A8B8E417}" dt="2020-06-19T20:28:14.727" v="40743" actId="14100"/>
        <pc:sldMkLst>
          <pc:docMk/>
          <pc:sldMk cId="1619483569" sldId="466"/>
        </pc:sldMkLst>
        <pc:spChg chg="mod">
          <ac:chgData name="Areti Chouchourelou" userId="09759555be95b33e" providerId="LiveId" clId="{9B60E20A-296D-5543-9F8B-9893A8B8E417}" dt="2020-06-19T20:23:54.408" v="39726" actId="20577"/>
          <ac:spMkLst>
            <pc:docMk/>
            <pc:sldMk cId="1619483569" sldId="466"/>
            <ac:spMk id="2" creationId="{00000000-0000-0000-0000-000000000000}"/>
          </ac:spMkLst>
        </pc:spChg>
        <pc:spChg chg="mod">
          <ac:chgData name="Areti Chouchourelou" userId="09759555be95b33e" providerId="LiveId" clId="{9B60E20A-296D-5543-9F8B-9893A8B8E417}" dt="2020-06-19T20:28:14.727" v="40743" actId="14100"/>
          <ac:spMkLst>
            <pc:docMk/>
            <pc:sldMk cId="1619483569" sldId="466"/>
            <ac:spMk id="3" creationId="{00000000-0000-0000-0000-000000000000}"/>
          </ac:spMkLst>
        </pc:spChg>
        <pc:spChg chg="mod">
          <ac:chgData name="Areti Chouchourelou" userId="09759555be95b33e" providerId="LiveId" clId="{9B60E20A-296D-5543-9F8B-9893A8B8E417}" dt="2020-06-19T20:23:45.694" v="39695" actId="113"/>
          <ac:spMkLst>
            <pc:docMk/>
            <pc:sldMk cId="1619483569" sldId="466"/>
            <ac:spMk id="4" creationId="{00000000-0000-0000-0000-000000000000}"/>
          </ac:spMkLst>
        </pc:spChg>
      </pc:sldChg>
      <pc:sldChg chg="modSp">
        <pc:chgData name="Areti Chouchourelou" userId="09759555be95b33e" providerId="LiveId" clId="{9B60E20A-296D-5543-9F8B-9893A8B8E417}" dt="2020-06-19T19:36:30.592" v="35606" actId="20577"/>
        <pc:sldMkLst>
          <pc:docMk/>
          <pc:sldMk cId="0" sldId="467"/>
        </pc:sldMkLst>
        <pc:spChg chg="mod">
          <ac:chgData name="Areti Chouchourelou" userId="09759555be95b33e" providerId="LiveId" clId="{9B60E20A-296D-5543-9F8B-9893A8B8E417}" dt="2020-06-19T19:36:10.244" v="35521" actId="20577"/>
          <ac:spMkLst>
            <pc:docMk/>
            <pc:sldMk cId="0" sldId="467"/>
            <ac:spMk id="2" creationId="{00000000-0000-0000-0000-000000000000}"/>
          </ac:spMkLst>
        </pc:spChg>
        <pc:spChg chg="mod">
          <ac:chgData name="Areti Chouchourelou" userId="09759555be95b33e" providerId="LiveId" clId="{9B60E20A-296D-5543-9F8B-9893A8B8E417}" dt="2020-06-19T19:36:30.592" v="35606" actId="20577"/>
          <ac:spMkLst>
            <pc:docMk/>
            <pc:sldMk cId="0" sldId="467"/>
            <ac:spMk id="3" creationId="{00000000-0000-0000-0000-000000000000}"/>
          </ac:spMkLst>
        </pc:spChg>
      </pc:sldChg>
      <pc:sldChg chg="modSp">
        <pc:chgData name="Areti Chouchourelou" userId="09759555be95b33e" providerId="LiveId" clId="{9B60E20A-296D-5543-9F8B-9893A8B8E417}" dt="2020-06-18T12:22:50.944" v="1360" actId="20577"/>
        <pc:sldMkLst>
          <pc:docMk/>
          <pc:sldMk cId="0" sldId="469"/>
        </pc:sldMkLst>
        <pc:spChg chg="mod">
          <ac:chgData name="Areti Chouchourelou" userId="09759555be95b33e" providerId="LiveId" clId="{9B60E20A-296D-5543-9F8B-9893A8B8E417}" dt="2020-06-18T12:16:29.080" v="1000" actId="20577"/>
          <ac:spMkLst>
            <pc:docMk/>
            <pc:sldMk cId="0" sldId="469"/>
            <ac:spMk id="2" creationId="{00000000-0000-0000-0000-000000000000}"/>
          </ac:spMkLst>
        </pc:spChg>
        <pc:spChg chg="mod">
          <ac:chgData name="Areti Chouchourelou" userId="09759555be95b33e" providerId="LiveId" clId="{9B60E20A-296D-5543-9F8B-9893A8B8E417}" dt="2020-06-18T12:22:50.944" v="1360" actId="20577"/>
          <ac:spMkLst>
            <pc:docMk/>
            <pc:sldMk cId="0" sldId="469"/>
            <ac:spMk id="3" creationId="{00000000-0000-0000-0000-000000000000}"/>
          </ac:spMkLst>
        </pc:spChg>
      </pc:sldChg>
      <pc:sldChg chg="modSp">
        <pc:chgData name="Areti Chouchourelou" userId="09759555be95b33e" providerId="LiveId" clId="{9B60E20A-296D-5543-9F8B-9893A8B8E417}" dt="2020-06-18T12:27:36.351" v="2022" actId="20577"/>
        <pc:sldMkLst>
          <pc:docMk/>
          <pc:sldMk cId="0" sldId="470"/>
        </pc:sldMkLst>
        <pc:spChg chg="mod">
          <ac:chgData name="Areti Chouchourelou" userId="09759555be95b33e" providerId="LiveId" clId="{9B60E20A-296D-5543-9F8B-9893A8B8E417}" dt="2020-06-18T12:23:47.255" v="1442" actId="20577"/>
          <ac:spMkLst>
            <pc:docMk/>
            <pc:sldMk cId="0" sldId="470"/>
            <ac:spMk id="2" creationId="{00000000-0000-0000-0000-000000000000}"/>
          </ac:spMkLst>
        </pc:spChg>
        <pc:spChg chg="mod">
          <ac:chgData name="Areti Chouchourelou" userId="09759555be95b33e" providerId="LiveId" clId="{9B60E20A-296D-5543-9F8B-9893A8B8E417}" dt="2020-06-18T12:27:04.205" v="1926" actId="20577"/>
          <ac:spMkLst>
            <pc:docMk/>
            <pc:sldMk cId="0" sldId="470"/>
            <ac:spMk id="3" creationId="{00000000-0000-0000-0000-000000000000}"/>
          </ac:spMkLst>
        </pc:spChg>
        <pc:spChg chg="mod">
          <ac:chgData name="Areti Chouchourelou" userId="09759555be95b33e" providerId="LiveId" clId="{9B60E20A-296D-5543-9F8B-9893A8B8E417}" dt="2020-06-18T12:27:36.351" v="2022" actId="20577"/>
          <ac:spMkLst>
            <pc:docMk/>
            <pc:sldMk cId="0" sldId="470"/>
            <ac:spMk id="4" creationId="{00000000-0000-0000-0000-000000000000}"/>
          </ac:spMkLst>
        </pc:spChg>
        <pc:spChg chg="mod">
          <ac:chgData name="Areti Chouchourelou" userId="09759555be95b33e" providerId="LiveId" clId="{9B60E20A-296D-5543-9F8B-9893A8B8E417}" dt="2020-06-18T12:26:57.045" v="1905" actId="1038"/>
          <ac:spMkLst>
            <pc:docMk/>
            <pc:sldMk cId="0" sldId="470"/>
            <ac:spMk id="6" creationId="{00000000-0000-0000-0000-000000000000}"/>
          </ac:spMkLst>
        </pc:spChg>
      </pc:sldChg>
      <pc:sldChg chg="modSp">
        <pc:chgData name="Areti Chouchourelou" userId="09759555be95b33e" providerId="LiveId" clId="{9B60E20A-296D-5543-9F8B-9893A8B8E417}" dt="2020-06-18T12:34:20.359" v="2818" actId="5793"/>
        <pc:sldMkLst>
          <pc:docMk/>
          <pc:sldMk cId="0" sldId="471"/>
        </pc:sldMkLst>
        <pc:spChg chg="mod">
          <ac:chgData name="Areti Chouchourelou" userId="09759555be95b33e" providerId="LiveId" clId="{9B60E20A-296D-5543-9F8B-9893A8B8E417}" dt="2020-06-18T12:28:51.492" v="2087" actId="20577"/>
          <ac:spMkLst>
            <pc:docMk/>
            <pc:sldMk cId="0" sldId="471"/>
            <ac:spMk id="2" creationId="{00000000-0000-0000-0000-000000000000}"/>
          </ac:spMkLst>
        </pc:spChg>
        <pc:spChg chg="mod">
          <ac:chgData name="Areti Chouchourelou" userId="09759555be95b33e" providerId="LiveId" clId="{9B60E20A-296D-5543-9F8B-9893A8B8E417}" dt="2020-06-18T12:34:20.359" v="2818" actId="5793"/>
          <ac:spMkLst>
            <pc:docMk/>
            <pc:sldMk cId="0" sldId="471"/>
            <ac:spMk id="3" creationId="{00000000-0000-0000-0000-000000000000}"/>
          </ac:spMkLst>
        </pc:spChg>
      </pc:sldChg>
      <pc:sldChg chg="modSp">
        <pc:chgData name="Areti Chouchourelou" userId="09759555be95b33e" providerId="LiveId" clId="{9B60E20A-296D-5543-9F8B-9893A8B8E417}" dt="2020-06-18T12:47:41.385" v="3437" actId="20577"/>
        <pc:sldMkLst>
          <pc:docMk/>
          <pc:sldMk cId="0" sldId="472"/>
        </pc:sldMkLst>
        <pc:spChg chg="mod">
          <ac:chgData name="Areti Chouchourelou" userId="09759555be95b33e" providerId="LiveId" clId="{9B60E20A-296D-5543-9F8B-9893A8B8E417}" dt="2020-06-18T12:35:46.790" v="2910" actId="20577"/>
          <ac:spMkLst>
            <pc:docMk/>
            <pc:sldMk cId="0" sldId="472"/>
            <ac:spMk id="2" creationId="{00000000-0000-0000-0000-000000000000}"/>
          </ac:spMkLst>
        </pc:spChg>
        <pc:spChg chg="mod">
          <ac:chgData name="Areti Chouchourelou" userId="09759555be95b33e" providerId="LiveId" clId="{9B60E20A-296D-5543-9F8B-9893A8B8E417}" dt="2020-06-18T12:47:41.385" v="3437" actId="20577"/>
          <ac:spMkLst>
            <pc:docMk/>
            <pc:sldMk cId="0" sldId="472"/>
            <ac:spMk id="3" creationId="{00000000-0000-0000-0000-000000000000}"/>
          </ac:spMkLst>
        </pc:spChg>
      </pc:sldChg>
      <pc:sldChg chg="modSp">
        <pc:chgData name="Areti Chouchourelou" userId="09759555be95b33e" providerId="LiveId" clId="{9B60E20A-296D-5543-9F8B-9893A8B8E417}" dt="2020-06-18T13:00:15.721" v="4176" actId="20577"/>
        <pc:sldMkLst>
          <pc:docMk/>
          <pc:sldMk cId="0" sldId="473"/>
        </pc:sldMkLst>
        <pc:spChg chg="mod">
          <ac:chgData name="Areti Chouchourelou" userId="09759555be95b33e" providerId="LiveId" clId="{9B60E20A-296D-5543-9F8B-9893A8B8E417}" dt="2020-06-18T12:47:59.524" v="3473" actId="20577"/>
          <ac:spMkLst>
            <pc:docMk/>
            <pc:sldMk cId="0" sldId="473"/>
            <ac:spMk id="2" creationId="{00000000-0000-0000-0000-000000000000}"/>
          </ac:spMkLst>
        </pc:spChg>
        <pc:spChg chg="mod">
          <ac:chgData name="Areti Chouchourelou" userId="09759555be95b33e" providerId="LiveId" clId="{9B60E20A-296D-5543-9F8B-9893A8B8E417}" dt="2020-06-18T13:00:15.721" v="4176" actId="20577"/>
          <ac:spMkLst>
            <pc:docMk/>
            <pc:sldMk cId="0" sldId="473"/>
            <ac:spMk id="3" creationId="{00000000-0000-0000-0000-000000000000}"/>
          </ac:spMkLst>
        </pc:spChg>
      </pc:sldChg>
      <pc:sldChg chg="modSp">
        <pc:chgData name="Areti Chouchourelou" userId="09759555be95b33e" providerId="LiveId" clId="{9B60E20A-296D-5543-9F8B-9893A8B8E417}" dt="2020-06-18T13:24:10.729" v="5525" actId="20577"/>
        <pc:sldMkLst>
          <pc:docMk/>
          <pc:sldMk cId="0" sldId="474"/>
        </pc:sldMkLst>
        <pc:spChg chg="mod">
          <ac:chgData name="Areti Chouchourelou" userId="09759555be95b33e" providerId="LiveId" clId="{9B60E20A-296D-5543-9F8B-9893A8B8E417}" dt="2020-06-18T13:10:01.416" v="4483" actId="20577"/>
          <ac:spMkLst>
            <pc:docMk/>
            <pc:sldMk cId="0" sldId="474"/>
            <ac:spMk id="2" creationId="{00000000-0000-0000-0000-000000000000}"/>
          </ac:spMkLst>
        </pc:spChg>
        <pc:spChg chg="mod">
          <ac:chgData name="Areti Chouchourelou" userId="09759555be95b33e" providerId="LiveId" clId="{9B60E20A-296D-5543-9F8B-9893A8B8E417}" dt="2020-06-18T13:24:10.729" v="5525" actId="20577"/>
          <ac:spMkLst>
            <pc:docMk/>
            <pc:sldMk cId="0" sldId="474"/>
            <ac:spMk id="3" creationId="{00000000-0000-0000-0000-000000000000}"/>
          </ac:spMkLst>
        </pc:spChg>
      </pc:sldChg>
      <pc:sldChg chg="modSp modNotes">
        <pc:chgData name="Areti Chouchourelou" userId="09759555be95b33e" providerId="LiveId" clId="{9B60E20A-296D-5543-9F8B-9893A8B8E417}" dt="2020-06-18T13:34:23.163" v="6771" actId="20577"/>
        <pc:sldMkLst>
          <pc:docMk/>
          <pc:sldMk cId="0" sldId="475"/>
        </pc:sldMkLst>
        <pc:spChg chg="mod">
          <ac:chgData name="Areti Chouchourelou" userId="09759555be95b33e" providerId="LiveId" clId="{9B60E20A-296D-5543-9F8B-9893A8B8E417}" dt="2020-06-18T13:26:20.265" v="5723" actId="20577"/>
          <ac:spMkLst>
            <pc:docMk/>
            <pc:sldMk cId="0" sldId="475"/>
            <ac:spMk id="2" creationId="{00000000-0000-0000-0000-000000000000}"/>
          </ac:spMkLst>
        </pc:spChg>
        <pc:spChg chg="mod">
          <ac:chgData name="Areti Chouchourelou" userId="09759555be95b33e" providerId="LiveId" clId="{9B60E20A-296D-5543-9F8B-9893A8B8E417}" dt="2020-06-18T13:34:23.163" v="6771" actId="20577"/>
          <ac:spMkLst>
            <pc:docMk/>
            <pc:sldMk cId="0" sldId="475"/>
            <ac:spMk id="3" creationId="{00000000-0000-0000-0000-000000000000}"/>
          </ac:spMkLst>
        </pc:spChg>
      </pc:sldChg>
      <pc:sldChg chg="modSp">
        <pc:chgData name="Areti Chouchourelou" userId="09759555be95b33e" providerId="LiveId" clId="{9B60E20A-296D-5543-9F8B-9893A8B8E417}" dt="2020-06-18T14:23:09.098" v="11053" actId="20577"/>
        <pc:sldMkLst>
          <pc:docMk/>
          <pc:sldMk cId="0" sldId="476"/>
        </pc:sldMkLst>
        <pc:spChg chg="mod">
          <ac:chgData name="Areti Chouchourelou" userId="09759555be95b33e" providerId="LiveId" clId="{9B60E20A-296D-5543-9F8B-9893A8B8E417}" dt="2020-06-18T14:10:42.936" v="9908" actId="20577"/>
          <ac:spMkLst>
            <pc:docMk/>
            <pc:sldMk cId="0" sldId="476"/>
            <ac:spMk id="2" creationId="{00000000-0000-0000-0000-000000000000}"/>
          </ac:spMkLst>
        </pc:spChg>
        <pc:spChg chg="mod">
          <ac:chgData name="Areti Chouchourelou" userId="09759555be95b33e" providerId="LiveId" clId="{9B60E20A-296D-5543-9F8B-9893A8B8E417}" dt="2020-06-18T14:23:09.098" v="11053" actId="20577"/>
          <ac:spMkLst>
            <pc:docMk/>
            <pc:sldMk cId="0" sldId="476"/>
            <ac:spMk id="3" creationId="{00000000-0000-0000-0000-000000000000}"/>
          </ac:spMkLst>
        </pc:spChg>
      </pc:sldChg>
      <pc:sldChg chg="modSp">
        <pc:chgData name="Areti Chouchourelou" userId="09759555be95b33e" providerId="LiveId" clId="{9B60E20A-296D-5543-9F8B-9893A8B8E417}" dt="2020-06-18T14:41:04.127" v="12838" actId="27636"/>
        <pc:sldMkLst>
          <pc:docMk/>
          <pc:sldMk cId="0" sldId="477"/>
        </pc:sldMkLst>
        <pc:spChg chg="mod">
          <ac:chgData name="Areti Chouchourelou" userId="09759555be95b33e" providerId="LiveId" clId="{9B60E20A-296D-5543-9F8B-9893A8B8E417}" dt="2020-06-18T14:30:48.791" v="11412" actId="20577"/>
          <ac:spMkLst>
            <pc:docMk/>
            <pc:sldMk cId="0" sldId="477"/>
            <ac:spMk id="2" creationId="{00000000-0000-0000-0000-000000000000}"/>
          </ac:spMkLst>
        </pc:spChg>
        <pc:spChg chg="mod">
          <ac:chgData name="Areti Chouchourelou" userId="09759555be95b33e" providerId="LiveId" clId="{9B60E20A-296D-5543-9F8B-9893A8B8E417}" dt="2020-06-18T14:41:04.127" v="12838" actId="27636"/>
          <ac:spMkLst>
            <pc:docMk/>
            <pc:sldMk cId="0" sldId="477"/>
            <ac:spMk id="3" creationId="{00000000-0000-0000-0000-000000000000}"/>
          </ac:spMkLst>
        </pc:spChg>
      </pc:sldChg>
      <pc:sldChg chg="modSp">
        <pc:chgData name="Areti Chouchourelou" userId="09759555be95b33e" providerId="LiveId" clId="{9B60E20A-296D-5543-9F8B-9893A8B8E417}" dt="2020-06-18T14:55:49.071" v="14022" actId="5793"/>
        <pc:sldMkLst>
          <pc:docMk/>
          <pc:sldMk cId="0" sldId="478"/>
        </pc:sldMkLst>
        <pc:spChg chg="mod">
          <ac:chgData name="Areti Chouchourelou" userId="09759555be95b33e" providerId="LiveId" clId="{9B60E20A-296D-5543-9F8B-9893A8B8E417}" dt="2020-06-18T14:41:17.331" v="12863" actId="20577"/>
          <ac:spMkLst>
            <pc:docMk/>
            <pc:sldMk cId="0" sldId="478"/>
            <ac:spMk id="2" creationId="{00000000-0000-0000-0000-000000000000}"/>
          </ac:spMkLst>
        </pc:spChg>
        <pc:spChg chg="mod">
          <ac:chgData name="Areti Chouchourelou" userId="09759555be95b33e" providerId="LiveId" clId="{9B60E20A-296D-5543-9F8B-9893A8B8E417}" dt="2020-06-18T14:55:49.071" v="14022" actId="5793"/>
          <ac:spMkLst>
            <pc:docMk/>
            <pc:sldMk cId="0" sldId="478"/>
            <ac:spMk id="3" creationId="{00000000-0000-0000-0000-000000000000}"/>
          </ac:spMkLst>
        </pc:spChg>
      </pc:sldChg>
      <pc:sldChg chg="modSp">
        <pc:chgData name="Areti Chouchourelou" userId="09759555be95b33e" providerId="LiveId" clId="{9B60E20A-296D-5543-9F8B-9893A8B8E417}" dt="2020-06-18T14:57:31.411" v="14268" actId="20577"/>
        <pc:sldMkLst>
          <pc:docMk/>
          <pc:sldMk cId="0" sldId="479"/>
        </pc:sldMkLst>
        <pc:spChg chg="mod">
          <ac:chgData name="Areti Chouchourelou" userId="09759555be95b33e" providerId="LiveId" clId="{9B60E20A-296D-5543-9F8B-9893A8B8E417}" dt="2020-06-18T14:56:00.955" v="14059" actId="20577"/>
          <ac:spMkLst>
            <pc:docMk/>
            <pc:sldMk cId="0" sldId="479"/>
            <ac:spMk id="2" creationId="{00000000-0000-0000-0000-000000000000}"/>
          </ac:spMkLst>
        </pc:spChg>
        <pc:spChg chg="mod">
          <ac:chgData name="Areti Chouchourelou" userId="09759555be95b33e" providerId="LiveId" clId="{9B60E20A-296D-5543-9F8B-9893A8B8E417}" dt="2020-06-18T14:57:31.411" v="14268" actId="20577"/>
          <ac:spMkLst>
            <pc:docMk/>
            <pc:sldMk cId="0" sldId="479"/>
            <ac:spMk id="3" creationId="{00000000-0000-0000-0000-000000000000}"/>
          </ac:spMkLst>
        </pc:spChg>
      </pc:sldChg>
      <pc:sldChg chg="modSp">
        <pc:chgData name="Areti Chouchourelou" userId="09759555be95b33e" providerId="LiveId" clId="{9B60E20A-296D-5543-9F8B-9893A8B8E417}" dt="2020-06-18T15:07:49.933" v="15405" actId="20577"/>
        <pc:sldMkLst>
          <pc:docMk/>
          <pc:sldMk cId="0" sldId="480"/>
        </pc:sldMkLst>
        <pc:spChg chg="mod">
          <ac:chgData name="Areti Chouchourelou" userId="09759555be95b33e" providerId="LiveId" clId="{9B60E20A-296D-5543-9F8B-9893A8B8E417}" dt="2020-06-18T14:57:45.284" v="14301" actId="20577"/>
          <ac:spMkLst>
            <pc:docMk/>
            <pc:sldMk cId="0" sldId="480"/>
            <ac:spMk id="2" creationId="{00000000-0000-0000-0000-000000000000}"/>
          </ac:spMkLst>
        </pc:spChg>
        <pc:spChg chg="mod">
          <ac:chgData name="Areti Chouchourelou" userId="09759555be95b33e" providerId="LiveId" clId="{9B60E20A-296D-5543-9F8B-9893A8B8E417}" dt="2020-06-18T15:07:49.933" v="15405" actId="20577"/>
          <ac:spMkLst>
            <pc:docMk/>
            <pc:sldMk cId="0" sldId="480"/>
            <ac:spMk id="3" creationId="{00000000-0000-0000-0000-000000000000}"/>
          </ac:spMkLst>
        </pc:spChg>
      </pc:sldChg>
      <pc:sldChg chg="modSp">
        <pc:chgData name="Areti Chouchourelou" userId="09759555be95b33e" providerId="LiveId" clId="{9B60E20A-296D-5543-9F8B-9893A8B8E417}" dt="2020-06-18T15:13:12.489" v="16131" actId="20577"/>
        <pc:sldMkLst>
          <pc:docMk/>
          <pc:sldMk cId="0" sldId="481"/>
        </pc:sldMkLst>
        <pc:spChg chg="mod">
          <ac:chgData name="Areti Chouchourelou" userId="09759555be95b33e" providerId="LiveId" clId="{9B60E20A-296D-5543-9F8B-9893A8B8E417}" dt="2020-06-18T15:08:07.869" v="15421" actId="20577"/>
          <ac:spMkLst>
            <pc:docMk/>
            <pc:sldMk cId="0" sldId="481"/>
            <ac:spMk id="2" creationId="{00000000-0000-0000-0000-000000000000}"/>
          </ac:spMkLst>
        </pc:spChg>
        <pc:spChg chg="mod">
          <ac:chgData name="Areti Chouchourelou" userId="09759555be95b33e" providerId="LiveId" clId="{9B60E20A-296D-5543-9F8B-9893A8B8E417}" dt="2020-06-18T15:13:12.489" v="16131" actId="20577"/>
          <ac:spMkLst>
            <pc:docMk/>
            <pc:sldMk cId="0" sldId="481"/>
            <ac:spMk id="3" creationId="{00000000-0000-0000-0000-000000000000}"/>
          </ac:spMkLst>
        </pc:spChg>
      </pc:sldChg>
      <pc:sldChg chg="modSp">
        <pc:chgData name="Areti Chouchourelou" userId="09759555be95b33e" providerId="LiveId" clId="{9B60E20A-296D-5543-9F8B-9893A8B8E417}" dt="2020-06-18T15:26:39.743" v="17683" actId="20577"/>
        <pc:sldMkLst>
          <pc:docMk/>
          <pc:sldMk cId="0" sldId="482"/>
        </pc:sldMkLst>
        <pc:spChg chg="mod">
          <ac:chgData name="Areti Chouchourelou" userId="09759555be95b33e" providerId="LiveId" clId="{9B60E20A-296D-5543-9F8B-9893A8B8E417}" dt="2020-06-18T15:13:38.802" v="16221" actId="20577"/>
          <ac:spMkLst>
            <pc:docMk/>
            <pc:sldMk cId="0" sldId="482"/>
            <ac:spMk id="2" creationId="{00000000-0000-0000-0000-000000000000}"/>
          </ac:spMkLst>
        </pc:spChg>
        <pc:spChg chg="mod">
          <ac:chgData name="Areti Chouchourelou" userId="09759555be95b33e" providerId="LiveId" clId="{9B60E20A-296D-5543-9F8B-9893A8B8E417}" dt="2020-06-18T15:26:39.743" v="17683" actId="20577"/>
          <ac:spMkLst>
            <pc:docMk/>
            <pc:sldMk cId="0" sldId="482"/>
            <ac:spMk id="3" creationId="{00000000-0000-0000-0000-000000000000}"/>
          </ac:spMkLst>
        </pc:spChg>
      </pc:sldChg>
      <pc:sldChg chg="modSp">
        <pc:chgData name="Areti Chouchourelou" userId="09759555be95b33e" providerId="LiveId" clId="{9B60E20A-296D-5543-9F8B-9893A8B8E417}" dt="2020-06-18T15:39:37.928" v="19504" actId="20577"/>
        <pc:sldMkLst>
          <pc:docMk/>
          <pc:sldMk cId="0" sldId="483"/>
        </pc:sldMkLst>
        <pc:spChg chg="mod">
          <ac:chgData name="Areti Chouchourelou" userId="09759555be95b33e" providerId="LiveId" clId="{9B60E20A-296D-5543-9F8B-9893A8B8E417}" dt="2020-06-18T15:28:19.713" v="17752" actId="20577"/>
          <ac:spMkLst>
            <pc:docMk/>
            <pc:sldMk cId="0" sldId="483"/>
            <ac:spMk id="2" creationId="{00000000-0000-0000-0000-000000000000}"/>
          </ac:spMkLst>
        </pc:spChg>
        <pc:spChg chg="mod">
          <ac:chgData name="Areti Chouchourelou" userId="09759555be95b33e" providerId="LiveId" clId="{9B60E20A-296D-5543-9F8B-9893A8B8E417}" dt="2020-06-18T15:39:37.928" v="19504" actId="20577"/>
          <ac:spMkLst>
            <pc:docMk/>
            <pc:sldMk cId="0" sldId="483"/>
            <ac:spMk id="3" creationId="{00000000-0000-0000-0000-000000000000}"/>
          </ac:spMkLst>
        </pc:spChg>
      </pc:sldChg>
      <pc:sldChg chg="addSp delSp modSp delAnim modAnim">
        <pc:chgData name="Areti Chouchourelou" userId="09759555be95b33e" providerId="LiveId" clId="{9B60E20A-296D-5543-9F8B-9893A8B8E417}" dt="2020-06-18T13:02:25.111" v="4343" actId="1038"/>
        <pc:sldMkLst>
          <pc:docMk/>
          <pc:sldMk cId="3816438052" sldId="492"/>
        </pc:sldMkLst>
        <pc:spChg chg="del mod">
          <ac:chgData name="Areti Chouchourelou" userId="09759555be95b33e" providerId="LiveId" clId="{9B60E20A-296D-5543-9F8B-9893A8B8E417}" dt="2020-06-18T13:01:45.220" v="4262" actId="478"/>
          <ac:spMkLst>
            <pc:docMk/>
            <pc:sldMk cId="3816438052" sldId="492"/>
            <ac:spMk id="2" creationId="{00000000-0000-0000-0000-000000000000}"/>
          </ac:spMkLst>
        </pc:spChg>
        <pc:spChg chg="del">
          <ac:chgData name="Areti Chouchourelou" userId="09759555be95b33e" providerId="LiveId" clId="{9B60E20A-296D-5543-9F8B-9893A8B8E417}" dt="2020-06-18T13:01:45.220" v="4262" actId="478"/>
          <ac:spMkLst>
            <pc:docMk/>
            <pc:sldMk cId="3816438052" sldId="492"/>
            <ac:spMk id="4" creationId="{BA66E492-5A44-3C4C-A9C7-C87E642C1FBA}"/>
          </ac:spMkLst>
        </pc:spChg>
        <pc:spChg chg="del">
          <ac:chgData name="Areti Chouchourelou" userId="09759555be95b33e" providerId="LiveId" clId="{9B60E20A-296D-5543-9F8B-9893A8B8E417}" dt="2020-06-18T13:01:45.220" v="4262" actId="478"/>
          <ac:spMkLst>
            <pc:docMk/>
            <pc:sldMk cId="3816438052" sldId="492"/>
            <ac:spMk id="5" creationId="{FA8CF762-1178-FD44-A8C8-21E43D174728}"/>
          </ac:spMkLst>
        </pc:spChg>
        <pc:spChg chg="del">
          <ac:chgData name="Areti Chouchourelou" userId="09759555be95b33e" providerId="LiveId" clId="{9B60E20A-296D-5543-9F8B-9893A8B8E417}" dt="2020-06-18T13:01:45.220" v="4262" actId="478"/>
          <ac:spMkLst>
            <pc:docMk/>
            <pc:sldMk cId="3816438052" sldId="492"/>
            <ac:spMk id="6" creationId="{D2FE9FF6-F9A3-E14F-82E4-B5B738FE093B}"/>
          </ac:spMkLst>
        </pc:spChg>
        <pc:spChg chg="del">
          <ac:chgData name="Areti Chouchourelou" userId="09759555be95b33e" providerId="LiveId" clId="{9B60E20A-296D-5543-9F8B-9893A8B8E417}" dt="2020-06-18T13:01:45.220" v="4262" actId="478"/>
          <ac:spMkLst>
            <pc:docMk/>
            <pc:sldMk cId="3816438052" sldId="492"/>
            <ac:spMk id="7" creationId="{A7BF8358-CDDB-F64D-B2EA-8CEE23855B44}"/>
          </ac:spMkLst>
        </pc:spChg>
        <pc:spChg chg="del">
          <ac:chgData name="Areti Chouchourelou" userId="09759555be95b33e" providerId="LiveId" clId="{9B60E20A-296D-5543-9F8B-9893A8B8E417}" dt="2020-06-18T13:01:45.220" v="4262" actId="478"/>
          <ac:spMkLst>
            <pc:docMk/>
            <pc:sldMk cId="3816438052" sldId="492"/>
            <ac:spMk id="8" creationId="{9122FC2D-45D4-A347-B57A-81B598576E87}"/>
          </ac:spMkLst>
        </pc:spChg>
        <pc:spChg chg="del">
          <ac:chgData name="Areti Chouchourelou" userId="09759555be95b33e" providerId="LiveId" clId="{9B60E20A-296D-5543-9F8B-9893A8B8E417}" dt="2020-06-18T13:01:45.220" v="4262" actId="478"/>
          <ac:spMkLst>
            <pc:docMk/>
            <pc:sldMk cId="3816438052" sldId="492"/>
            <ac:spMk id="9" creationId="{E7E29197-A8FF-EF4F-BA1B-EB74EBFD919F}"/>
          </ac:spMkLst>
        </pc:spChg>
        <pc:spChg chg="del">
          <ac:chgData name="Areti Chouchourelou" userId="09759555be95b33e" providerId="LiveId" clId="{9B60E20A-296D-5543-9F8B-9893A8B8E417}" dt="2020-06-18T13:01:45.220" v="4262" actId="478"/>
          <ac:spMkLst>
            <pc:docMk/>
            <pc:sldMk cId="3816438052" sldId="492"/>
            <ac:spMk id="10" creationId="{E71D686D-C8CF-D646-B483-E9DDD8A515FD}"/>
          </ac:spMkLst>
        </pc:spChg>
        <pc:spChg chg="del">
          <ac:chgData name="Areti Chouchourelou" userId="09759555be95b33e" providerId="LiveId" clId="{9B60E20A-296D-5543-9F8B-9893A8B8E417}" dt="2020-06-18T13:01:45.220" v="4262" actId="478"/>
          <ac:spMkLst>
            <pc:docMk/>
            <pc:sldMk cId="3816438052" sldId="492"/>
            <ac:spMk id="11" creationId="{03FDA2AB-94FD-7B42-B1FF-6F8B82FA2435}"/>
          </ac:spMkLst>
        </pc:spChg>
        <pc:spChg chg="del">
          <ac:chgData name="Areti Chouchourelou" userId="09759555be95b33e" providerId="LiveId" clId="{9B60E20A-296D-5543-9F8B-9893A8B8E417}" dt="2020-06-18T13:01:45.220" v="4262" actId="478"/>
          <ac:spMkLst>
            <pc:docMk/>
            <pc:sldMk cId="3816438052" sldId="492"/>
            <ac:spMk id="12" creationId="{642F06E5-0654-4740-B499-E94F2F3AE36F}"/>
          </ac:spMkLst>
        </pc:spChg>
        <pc:spChg chg="del">
          <ac:chgData name="Areti Chouchourelou" userId="09759555be95b33e" providerId="LiveId" clId="{9B60E20A-296D-5543-9F8B-9893A8B8E417}" dt="2020-06-18T13:01:45.220" v="4262" actId="478"/>
          <ac:spMkLst>
            <pc:docMk/>
            <pc:sldMk cId="3816438052" sldId="492"/>
            <ac:spMk id="13" creationId="{E1D3DCEE-3393-1A40-BE9E-BD488CB2F40D}"/>
          </ac:spMkLst>
        </pc:spChg>
        <pc:spChg chg="del">
          <ac:chgData name="Areti Chouchourelou" userId="09759555be95b33e" providerId="LiveId" clId="{9B60E20A-296D-5543-9F8B-9893A8B8E417}" dt="2020-06-18T13:01:45.220" v="4262" actId="478"/>
          <ac:spMkLst>
            <pc:docMk/>
            <pc:sldMk cId="3816438052" sldId="492"/>
            <ac:spMk id="14" creationId="{909940F3-46AD-434E-909A-5BB1EE434536}"/>
          </ac:spMkLst>
        </pc:spChg>
        <pc:spChg chg="del">
          <ac:chgData name="Areti Chouchourelou" userId="09759555be95b33e" providerId="LiveId" clId="{9B60E20A-296D-5543-9F8B-9893A8B8E417}" dt="2020-06-18T13:01:45.220" v="4262" actId="478"/>
          <ac:spMkLst>
            <pc:docMk/>
            <pc:sldMk cId="3816438052" sldId="492"/>
            <ac:spMk id="15" creationId="{CEAED5C9-CC55-C648-B163-6796C346387C}"/>
          </ac:spMkLst>
        </pc:spChg>
        <pc:spChg chg="del">
          <ac:chgData name="Areti Chouchourelou" userId="09759555be95b33e" providerId="LiveId" clId="{9B60E20A-296D-5543-9F8B-9893A8B8E417}" dt="2020-06-18T13:01:45.220" v="4262" actId="478"/>
          <ac:spMkLst>
            <pc:docMk/>
            <pc:sldMk cId="3816438052" sldId="492"/>
            <ac:spMk id="16" creationId="{5D73875D-8478-F346-A267-8AC6712D0835}"/>
          </ac:spMkLst>
        </pc:spChg>
        <pc:spChg chg="del">
          <ac:chgData name="Areti Chouchourelou" userId="09759555be95b33e" providerId="LiveId" clId="{9B60E20A-296D-5543-9F8B-9893A8B8E417}" dt="2020-06-18T13:01:45.220" v="4262" actId="478"/>
          <ac:spMkLst>
            <pc:docMk/>
            <pc:sldMk cId="3816438052" sldId="492"/>
            <ac:spMk id="17" creationId="{12057550-1DFB-5E46-B084-A9E48CDC7721}"/>
          </ac:spMkLst>
        </pc:spChg>
        <pc:spChg chg="add mod">
          <ac:chgData name="Areti Chouchourelou" userId="09759555be95b33e" providerId="LiveId" clId="{9B60E20A-296D-5543-9F8B-9893A8B8E417}" dt="2020-06-18T13:01:58.168" v="4290" actId="20577"/>
          <ac:spMkLst>
            <pc:docMk/>
            <pc:sldMk cId="3816438052" sldId="492"/>
            <ac:spMk id="18" creationId="{5533A4BB-F2EB-274A-933A-E398EDB7421F}"/>
          </ac:spMkLst>
        </pc:spChg>
        <pc:spChg chg="add mod">
          <ac:chgData name="Areti Chouchourelou" userId="09759555be95b33e" providerId="LiveId" clId="{9B60E20A-296D-5543-9F8B-9893A8B8E417}" dt="2020-06-18T13:02:10.436" v="4295" actId="1036"/>
          <ac:spMkLst>
            <pc:docMk/>
            <pc:sldMk cId="3816438052" sldId="492"/>
            <ac:spMk id="19" creationId="{E991616F-AFAA-A848-BD0D-8B39CF18B563}"/>
          </ac:spMkLst>
        </pc:spChg>
        <pc:spChg chg="add mod">
          <ac:chgData name="Areti Chouchourelou" userId="09759555be95b33e" providerId="LiveId" clId="{9B60E20A-296D-5543-9F8B-9893A8B8E417}" dt="2020-06-18T13:02:25.111" v="4343" actId="1038"/>
          <ac:spMkLst>
            <pc:docMk/>
            <pc:sldMk cId="3816438052" sldId="492"/>
            <ac:spMk id="20" creationId="{2EC6153E-8C31-A04E-8843-849EC7021D6F}"/>
          </ac:spMkLst>
        </pc:spChg>
        <pc:spChg chg="add mod">
          <ac:chgData name="Areti Chouchourelou" userId="09759555be95b33e" providerId="LiveId" clId="{9B60E20A-296D-5543-9F8B-9893A8B8E417}" dt="2020-06-18T13:01:46.258" v="4263"/>
          <ac:spMkLst>
            <pc:docMk/>
            <pc:sldMk cId="3816438052" sldId="492"/>
            <ac:spMk id="21" creationId="{580882B9-06CF-AF45-8DFE-FD71078625D6}"/>
          </ac:spMkLst>
        </pc:spChg>
        <pc:spChg chg="add mod">
          <ac:chgData name="Areti Chouchourelou" userId="09759555be95b33e" providerId="LiveId" clId="{9B60E20A-296D-5543-9F8B-9893A8B8E417}" dt="2020-06-18T13:01:46.258" v="4263"/>
          <ac:spMkLst>
            <pc:docMk/>
            <pc:sldMk cId="3816438052" sldId="492"/>
            <ac:spMk id="22" creationId="{84ADBD7E-CB94-A049-B065-F1E56CD658B0}"/>
          </ac:spMkLst>
        </pc:spChg>
        <pc:spChg chg="add mod">
          <ac:chgData name="Areti Chouchourelou" userId="09759555be95b33e" providerId="LiveId" clId="{9B60E20A-296D-5543-9F8B-9893A8B8E417}" dt="2020-06-18T13:01:46.258" v="4263"/>
          <ac:spMkLst>
            <pc:docMk/>
            <pc:sldMk cId="3816438052" sldId="492"/>
            <ac:spMk id="23" creationId="{55B5FC72-9E7B-CE4E-9436-3A84A1B52F94}"/>
          </ac:spMkLst>
        </pc:spChg>
        <pc:spChg chg="add mod">
          <ac:chgData name="Areti Chouchourelou" userId="09759555be95b33e" providerId="LiveId" clId="{9B60E20A-296D-5543-9F8B-9893A8B8E417}" dt="2020-06-18T13:01:46.258" v="4263"/>
          <ac:spMkLst>
            <pc:docMk/>
            <pc:sldMk cId="3816438052" sldId="492"/>
            <ac:spMk id="24" creationId="{E9D65459-56AA-8F41-AE8D-CB129926983A}"/>
          </ac:spMkLst>
        </pc:spChg>
        <pc:spChg chg="add mod">
          <ac:chgData name="Areti Chouchourelou" userId="09759555be95b33e" providerId="LiveId" clId="{9B60E20A-296D-5543-9F8B-9893A8B8E417}" dt="2020-06-18T13:01:46.258" v="4263"/>
          <ac:spMkLst>
            <pc:docMk/>
            <pc:sldMk cId="3816438052" sldId="492"/>
            <ac:spMk id="25" creationId="{AE9B7498-0F8C-2349-9704-4446366C27B4}"/>
          </ac:spMkLst>
        </pc:spChg>
        <pc:spChg chg="add mod">
          <ac:chgData name="Areti Chouchourelou" userId="09759555be95b33e" providerId="LiveId" clId="{9B60E20A-296D-5543-9F8B-9893A8B8E417}" dt="2020-06-18T13:02:06.125" v="4291" actId="20577"/>
          <ac:spMkLst>
            <pc:docMk/>
            <pc:sldMk cId="3816438052" sldId="492"/>
            <ac:spMk id="26" creationId="{BF56E78B-2F98-5744-8E37-F51718FFCF60}"/>
          </ac:spMkLst>
        </pc:spChg>
        <pc:spChg chg="add mod">
          <ac:chgData name="Areti Chouchourelou" userId="09759555be95b33e" providerId="LiveId" clId="{9B60E20A-296D-5543-9F8B-9893A8B8E417}" dt="2020-06-18T13:01:46.258" v="4263"/>
          <ac:spMkLst>
            <pc:docMk/>
            <pc:sldMk cId="3816438052" sldId="492"/>
            <ac:spMk id="27" creationId="{42C060B3-F3D0-7049-A157-4762D3167832}"/>
          </ac:spMkLst>
        </pc:spChg>
        <pc:spChg chg="add mod">
          <ac:chgData name="Areti Chouchourelou" userId="09759555be95b33e" providerId="LiveId" clId="{9B60E20A-296D-5543-9F8B-9893A8B8E417}" dt="2020-06-18T13:01:46.258" v="4263"/>
          <ac:spMkLst>
            <pc:docMk/>
            <pc:sldMk cId="3816438052" sldId="492"/>
            <ac:spMk id="28" creationId="{81A699C4-446D-A048-AB17-5A21F9BA4CBB}"/>
          </ac:spMkLst>
        </pc:spChg>
        <pc:spChg chg="add mod">
          <ac:chgData name="Areti Chouchourelou" userId="09759555be95b33e" providerId="LiveId" clId="{9B60E20A-296D-5543-9F8B-9893A8B8E417}" dt="2020-06-18T13:01:46.258" v="4263"/>
          <ac:spMkLst>
            <pc:docMk/>
            <pc:sldMk cId="3816438052" sldId="492"/>
            <ac:spMk id="29" creationId="{06226147-9F7C-2F43-9231-5BF053FC928E}"/>
          </ac:spMkLst>
        </pc:spChg>
        <pc:spChg chg="add mod">
          <ac:chgData name="Areti Chouchourelou" userId="09759555be95b33e" providerId="LiveId" clId="{9B60E20A-296D-5543-9F8B-9893A8B8E417}" dt="2020-06-18T13:01:46.258" v="4263"/>
          <ac:spMkLst>
            <pc:docMk/>
            <pc:sldMk cId="3816438052" sldId="492"/>
            <ac:spMk id="30" creationId="{8C06AB02-6CDA-8C40-A7CE-334A86CF2E53}"/>
          </ac:spMkLst>
        </pc:spChg>
        <pc:spChg chg="add mod">
          <ac:chgData name="Areti Chouchourelou" userId="09759555be95b33e" providerId="LiveId" clId="{9B60E20A-296D-5543-9F8B-9893A8B8E417}" dt="2020-06-18T13:01:46.258" v="4263"/>
          <ac:spMkLst>
            <pc:docMk/>
            <pc:sldMk cId="3816438052" sldId="492"/>
            <ac:spMk id="31" creationId="{04573CB1-EEC2-7B42-975B-7FA323EC61B2}"/>
          </ac:spMkLst>
        </pc:spChg>
        <pc:spChg chg="add mod">
          <ac:chgData name="Areti Chouchourelou" userId="09759555be95b33e" providerId="LiveId" clId="{9B60E20A-296D-5543-9F8B-9893A8B8E417}" dt="2020-06-18T13:02:17.500" v="4323" actId="1038"/>
          <ac:spMkLst>
            <pc:docMk/>
            <pc:sldMk cId="3816438052" sldId="492"/>
            <ac:spMk id="32" creationId="{EA5A3CCF-4223-4848-AA7B-A92A16E3A3B3}"/>
          </ac:spMkLst>
        </pc:spChg>
      </pc:sldChg>
      <pc:sldChg chg="addSp delSp modSp delAnim modAnim">
        <pc:chgData name="Areti Chouchourelou" userId="09759555be95b33e" providerId="LiveId" clId="{9B60E20A-296D-5543-9F8B-9893A8B8E417}" dt="2020-06-18T13:01:12.757" v="4260" actId="20577"/>
        <pc:sldMkLst>
          <pc:docMk/>
          <pc:sldMk cId="1232498971" sldId="493"/>
        </pc:sldMkLst>
        <pc:spChg chg="mod">
          <ac:chgData name="Areti Chouchourelou" userId="09759555be95b33e" providerId="LiveId" clId="{9B60E20A-296D-5543-9F8B-9893A8B8E417}" dt="2020-06-18T13:01:12.757" v="4260" actId="20577"/>
          <ac:spMkLst>
            <pc:docMk/>
            <pc:sldMk cId="1232498971" sldId="493"/>
            <ac:spMk id="2" creationId="{00000000-0000-0000-0000-000000000000}"/>
          </ac:spMkLst>
        </pc:spChg>
        <pc:graphicFrameChg chg="del mod">
          <ac:chgData name="Areti Chouchourelou" userId="09759555be95b33e" providerId="LiveId" clId="{9B60E20A-296D-5543-9F8B-9893A8B8E417}" dt="2020-06-18T13:00:47.744" v="4178" actId="478"/>
          <ac:graphicFrameMkLst>
            <pc:docMk/>
            <pc:sldMk cId="1232498971" sldId="493"/>
            <ac:graphicFrameMk id="4" creationId="{93EAECB0-09FB-3C4D-A506-53E545DB8B48}"/>
          </ac:graphicFrameMkLst>
        </pc:graphicFrameChg>
        <pc:graphicFrameChg chg="add mod">
          <ac:chgData name="Areti Chouchourelou" userId="09759555be95b33e" providerId="LiveId" clId="{9B60E20A-296D-5543-9F8B-9893A8B8E417}" dt="2020-06-18T13:00:58.629" v="4215" actId="1038"/>
          <ac:graphicFrameMkLst>
            <pc:docMk/>
            <pc:sldMk cId="1232498971" sldId="493"/>
            <ac:graphicFrameMk id="6" creationId="{C3CA9CA8-78AD-1744-9BBF-04F22EE6EE63}"/>
          </ac:graphicFrameMkLst>
        </pc:graphicFrameChg>
      </pc:sldChg>
      <pc:sldChg chg="addSp delSp modSp delAnim modAnim">
        <pc:chgData name="Areti Chouchourelou" userId="09759555be95b33e" providerId="LiveId" clId="{9B60E20A-296D-5543-9F8B-9893A8B8E417}" dt="2020-06-18T13:25:15.027" v="5607" actId="20577"/>
        <pc:sldMkLst>
          <pc:docMk/>
          <pc:sldMk cId="1713560673" sldId="495"/>
        </pc:sldMkLst>
        <pc:spChg chg="mod">
          <ac:chgData name="Areti Chouchourelou" userId="09759555be95b33e" providerId="LiveId" clId="{9B60E20A-296D-5543-9F8B-9893A8B8E417}" dt="2020-06-18T13:25:15.027" v="5607" actId="20577"/>
          <ac:spMkLst>
            <pc:docMk/>
            <pc:sldMk cId="1713560673" sldId="495"/>
            <ac:spMk id="2" creationId="{00000000-0000-0000-0000-000000000000}"/>
          </ac:spMkLst>
        </pc:spChg>
        <pc:graphicFrameChg chg="del">
          <ac:chgData name="Areti Chouchourelou" userId="09759555be95b33e" providerId="LiveId" clId="{9B60E20A-296D-5543-9F8B-9893A8B8E417}" dt="2020-06-18T13:24:51.258" v="5526" actId="478"/>
          <ac:graphicFrameMkLst>
            <pc:docMk/>
            <pc:sldMk cId="1713560673" sldId="495"/>
            <ac:graphicFrameMk id="4" creationId="{0B437862-2194-B044-AEEA-6C6C469287AD}"/>
          </ac:graphicFrameMkLst>
        </pc:graphicFrameChg>
        <pc:graphicFrameChg chg="add mod">
          <ac:chgData name="Areti Chouchourelou" userId="09759555be95b33e" providerId="LiveId" clId="{9B60E20A-296D-5543-9F8B-9893A8B8E417}" dt="2020-06-18T13:25:03.034" v="5562" actId="1038"/>
          <ac:graphicFrameMkLst>
            <pc:docMk/>
            <pc:sldMk cId="1713560673" sldId="495"/>
            <ac:graphicFrameMk id="6" creationId="{40E3B6A0-AC19-9441-AA18-A4443FA134BC}"/>
          </ac:graphicFrameMkLst>
        </pc:graphicFrameChg>
      </pc:sldChg>
      <pc:sldChg chg="addSp delSp modSp delAnim modAnim">
        <pc:chgData name="Areti Chouchourelou" userId="09759555be95b33e" providerId="LiveId" clId="{9B60E20A-296D-5543-9F8B-9893A8B8E417}" dt="2020-06-18T13:26:06.112" v="5700" actId="20577"/>
        <pc:sldMkLst>
          <pc:docMk/>
          <pc:sldMk cId="1656913946" sldId="496"/>
        </pc:sldMkLst>
        <pc:spChg chg="mod">
          <ac:chgData name="Areti Chouchourelou" userId="09759555be95b33e" providerId="LiveId" clId="{9B60E20A-296D-5543-9F8B-9893A8B8E417}" dt="2020-06-18T13:26:06.112" v="5700" actId="20577"/>
          <ac:spMkLst>
            <pc:docMk/>
            <pc:sldMk cId="1656913946" sldId="496"/>
            <ac:spMk id="2" creationId="{00000000-0000-0000-0000-000000000000}"/>
          </ac:spMkLst>
        </pc:spChg>
        <pc:spChg chg="del mod">
          <ac:chgData name="Areti Chouchourelou" userId="09759555be95b33e" providerId="LiveId" clId="{9B60E20A-296D-5543-9F8B-9893A8B8E417}" dt="2020-06-18T13:25:35.568" v="5609" actId="478"/>
          <ac:spMkLst>
            <pc:docMk/>
            <pc:sldMk cId="1656913946" sldId="496"/>
            <ac:spMk id="4" creationId="{43F1513A-A4C4-6341-A0B6-524A70FFC7EE}"/>
          </ac:spMkLst>
        </pc:spChg>
        <pc:spChg chg="del mod">
          <ac:chgData name="Areti Chouchourelou" userId="09759555be95b33e" providerId="LiveId" clId="{9B60E20A-296D-5543-9F8B-9893A8B8E417}" dt="2020-06-18T13:25:35.568" v="5609" actId="478"/>
          <ac:spMkLst>
            <pc:docMk/>
            <pc:sldMk cId="1656913946" sldId="496"/>
            <ac:spMk id="5" creationId="{615BCF46-5F4F-7C44-B55B-FB2301F8E205}"/>
          </ac:spMkLst>
        </pc:spChg>
        <pc:spChg chg="del mod">
          <ac:chgData name="Areti Chouchourelou" userId="09759555be95b33e" providerId="LiveId" clId="{9B60E20A-296D-5543-9F8B-9893A8B8E417}" dt="2020-06-18T13:25:35.568" v="5609" actId="478"/>
          <ac:spMkLst>
            <pc:docMk/>
            <pc:sldMk cId="1656913946" sldId="496"/>
            <ac:spMk id="6" creationId="{0BA473AC-2908-774A-A794-6A96DDD5AB92}"/>
          </ac:spMkLst>
        </pc:spChg>
        <pc:spChg chg="del mod">
          <ac:chgData name="Areti Chouchourelou" userId="09759555be95b33e" providerId="LiveId" clId="{9B60E20A-296D-5543-9F8B-9893A8B8E417}" dt="2020-06-18T13:25:35.568" v="5609" actId="478"/>
          <ac:spMkLst>
            <pc:docMk/>
            <pc:sldMk cId="1656913946" sldId="496"/>
            <ac:spMk id="7" creationId="{DA8C18FE-8C50-9A42-BDDA-B22B0336E229}"/>
          </ac:spMkLst>
        </pc:spChg>
        <pc:spChg chg="del mod">
          <ac:chgData name="Areti Chouchourelou" userId="09759555be95b33e" providerId="LiveId" clId="{9B60E20A-296D-5543-9F8B-9893A8B8E417}" dt="2020-06-18T13:25:35.568" v="5609" actId="478"/>
          <ac:spMkLst>
            <pc:docMk/>
            <pc:sldMk cId="1656913946" sldId="496"/>
            <ac:spMk id="8" creationId="{118942C4-F4CD-6E4C-9653-4782AA88B028}"/>
          </ac:spMkLst>
        </pc:spChg>
        <pc:spChg chg="del mod">
          <ac:chgData name="Areti Chouchourelou" userId="09759555be95b33e" providerId="LiveId" clId="{9B60E20A-296D-5543-9F8B-9893A8B8E417}" dt="2020-06-18T13:25:35.568" v="5609" actId="478"/>
          <ac:spMkLst>
            <pc:docMk/>
            <pc:sldMk cId="1656913946" sldId="496"/>
            <ac:spMk id="9" creationId="{A2406C3A-38F6-8D42-9885-0F730E560AB1}"/>
          </ac:spMkLst>
        </pc:spChg>
        <pc:spChg chg="del">
          <ac:chgData name="Areti Chouchourelou" userId="09759555be95b33e" providerId="LiveId" clId="{9B60E20A-296D-5543-9F8B-9893A8B8E417}" dt="2020-06-18T13:25:35.568" v="5609" actId="478"/>
          <ac:spMkLst>
            <pc:docMk/>
            <pc:sldMk cId="1656913946" sldId="496"/>
            <ac:spMk id="10" creationId="{0E41B754-845E-A148-8890-30E687067D9B}"/>
          </ac:spMkLst>
        </pc:spChg>
        <pc:spChg chg="add mod">
          <ac:chgData name="Areti Chouchourelou" userId="09759555be95b33e" providerId="LiveId" clId="{9B60E20A-296D-5543-9F8B-9893A8B8E417}" dt="2020-06-18T13:25:51.514" v="5650" actId="1036"/>
          <ac:spMkLst>
            <pc:docMk/>
            <pc:sldMk cId="1656913946" sldId="496"/>
            <ac:spMk id="12" creationId="{4D6A9B81-807D-C74D-996B-410578C002CC}"/>
          </ac:spMkLst>
        </pc:spChg>
        <pc:spChg chg="add mod">
          <ac:chgData name="Areti Chouchourelou" userId="09759555be95b33e" providerId="LiveId" clId="{9B60E20A-296D-5543-9F8B-9893A8B8E417}" dt="2020-06-18T13:25:51.514" v="5650" actId="1036"/>
          <ac:spMkLst>
            <pc:docMk/>
            <pc:sldMk cId="1656913946" sldId="496"/>
            <ac:spMk id="13" creationId="{EE90D3C9-AEED-E24C-A4FE-383400E56103}"/>
          </ac:spMkLst>
        </pc:spChg>
        <pc:spChg chg="add mod">
          <ac:chgData name="Areti Chouchourelou" userId="09759555be95b33e" providerId="LiveId" clId="{9B60E20A-296D-5543-9F8B-9893A8B8E417}" dt="2020-06-18T13:25:51.514" v="5650" actId="1036"/>
          <ac:spMkLst>
            <pc:docMk/>
            <pc:sldMk cId="1656913946" sldId="496"/>
            <ac:spMk id="14" creationId="{EE83D10A-66D7-F442-AE87-CEB465EBE767}"/>
          </ac:spMkLst>
        </pc:spChg>
        <pc:spChg chg="add mod">
          <ac:chgData name="Areti Chouchourelou" userId="09759555be95b33e" providerId="LiveId" clId="{9B60E20A-296D-5543-9F8B-9893A8B8E417}" dt="2020-06-18T13:25:51.514" v="5650" actId="1036"/>
          <ac:spMkLst>
            <pc:docMk/>
            <pc:sldMk cId="1656913946" sldId="496"/>
            <ac:spMk id="15" creationId="{773CE8B1-D397-BF4A-BD42-155504F7A4C1}"/>
          </ac:spMkLst>
        </pc:spChg>
        <pc:spChg chg="add mod">
          <ac:chgData name="Areti Chouchourelou" userId="09759555be95b33e" providerId="LiveId" clId="{9B60E20A-296D-5543-9F8B-9893A8B8E417}" dt="2020-06-18T13:25:51.514" v="5650" actId="1036"/>
          <ac:spMkLst>
            <pc:docMk/>
            <pc:sldMk cId="1656913946" sldId="496"/>
            <ac:spMk id="16" creationId="{B865489C-59F6-FC48-ABEE-A5ED39DA3B0A}"/>
          </ac:spMkLst>
        </pc:spChg>
        <pc:spChg chg="add mod">
          <ac:chgData name="Areti Chouchourelou" userId="09759555be95b33e" providerId="LiveId" clId="{9B60E20A-296D-5543-9F8B-9893A8B8E417}" dt="2020-06-18T13:25:51.514" v="5650" actId="1036"/>
          <ac:spMkLst>
            <pc:docMk/>
            <pc:sldMk cId="1656913946" sldId="496"/>
            <ac:spMk id="17" creationId="{9FDBF8D9-2350-394B-AF01-808FABA9A93F}"/>
          </ac:spMkLst>
        </pc:spChg>
        <pc:spChg chg="add mod">
          <ac:chgData name="Areti Chouchourelou" userId="09759555be95b33e" providerId="LiveId" clId="{9B60E20A-296D-5543-9F8B-9893A8B8E417}" dt="2020-06-18T13:25:51.514" v="5650" actId="1036"/>
          <ac:spMkLst>
            <pc:docMk/>
            <pc:sldMk cId="1656913946" sldId="496"/>
            <ac:spMk id="18" creationId="{E1922C0A-820F-A24E-836A-9F943999F758}"/>
          </ac:spMkLst>
        </pc:spChg>
        <pc:graphicFrameChg chg="add del mod">
          <ac:chgData name="Areti Chouchourelou" userId="09759555be95b33e" providerId="LiveId" clId="{9B60E20A-296D-5543-9F8B-9893A8B8E417}" dt="2020-06-18T13:25:39.295" v="5611"/>
          <ac:graphicFrameMkLst>
            <pc:docMk/>
            <pc:sldMk cId="1656913946" sldId="496"/>
            <ac:graphicFrameMk id="11" creationId="{F56571D0-7BAB-C242-B7FB-7002546D902B}"/>
          </ac:graphicFrameMkLst>
        </pc:graphicFrameChg>
      </pc:sldChg>
      <pc:sldChg chg="addSp delSp modSp addAnim delAnim modAnim">
        <pc:chgData name="Areti Chouchourelou" userId="09759555be95b33e" providerId="LiveId" clId="{9B60E20A-296D-5543-9F8B-9893A8B8E417}" dt="2020-06-19T19:25:13.626" v="33981" actId="1038"/>
        <pc:sldMkLst>
          <pc:docMk/>
          <pc:sldMk cId="1537198810" sldId="498"/>
        </pc:sldMkLst>
        <pc:spChg chg="mod">
          <ac:chgData name="Areti Chouchourelou" userId="09759555be95b33e" providerId="LiveId" clId="{9B60E20A-296D-5543-9F8B-9893A8B8E417}" dt="2020-06-18T13:34:41.410" v="6809" actId="20577"/>
          <ac:spMkLst>
            <pc:docMk/>
            <pc:sldMk cId="1537198810" sldId="498"/>
            <ac:spMk id="2" creationId="{00000000-0000-0000-0000-000000000000}"/>
          </ac:spMkLst>
        </pc:spChg>
        <pc:spChg chg="add mod">
          <ac:chgData name="Areti Chouchourelou" userId="09759555be95b33e" providerId="LiveId" clId="{9B60E20A-296D-5543-9F8B-9893A8B8E417}" dt="2020-06-19T19:23:34.571" v="33810"/>
          <ac:spMkLst>
            <pc:docMk/>
            <pc:sldMk cId="1537198810" sldId="498"/>
            <ac:spMk id="7" creationId="{33E63444-DC40-BC4B-9FE7-A6F27649E324}"/>
          </ac:spMkLst>
        </pc:spChg>
        <pc:spChg chg="add mod">
          <ac:chgData name="Areti Chouchourelou" userId="09759555be95b33e" providerId="LiveId" clId="{9B60E20A-296D-5543-9F8B-9893A8B8E417}" dt="2020-06-19T19:23:34.571" v="33810"/>
          <ac:spMkLst>
            <pc:docMk/>
            <pc:sldMk cId="1537198810" sldId="498"/>
            <ac:spMk id="8" creationId="{7FC79D25-78BD-4E43-BC91-F6EB2ABFD914}"/>
          </ac:spMkLst>
        </pc:spChg>
        <pc:grpChg chg="add mod">
          <ac:chgData name="Areti Chouchourelou" userId="09759555be95b33e" providerId="LiveId" clId="{9B60E20A-296D-5543-9F8B-9893A8B8E417}" dt="2020-06-19T19:23:34.571" v="33810"/>
          <ac:grpSpMkLst>
            <pc:docMk/>
            <pc:sldMk cId="1537198810" sldId="498"/>
            <ac:grpSpMk id="6" creationId="{E7107A24-6DE6-BB41-AFCF-F4FE1BFFB586}"/>
          </ac:grpSpMkLst>
        </pc:grpChg>
        <pc:graphicFrameChg chg="add del mod">
          <ac:chgData name="Areti Chouchourelou" userId="09759555be95b33e" providerId="LiveId" clId="{9B60E20A-296D-5543-9F8B-9893A8B8E417}" dt="2020-06-19T19:25:01.620" v="33946" actId="478"/>
          <ac:graphicFrameMkLst>
            <pc:docMk/>
            <pc:sldMk cId="1537198810" sldId="498"/>
            <ac:graphicFrameMk id="4" creationId="{07927E5E-C2A0-D24D-974A-029EEC2CE9F1}"/>
          </ac:graphicFrameMkLst>
        </pc:graphicFrameChg>
        <pc:graphicFrameChg chg="add del mod">
          <ac:chgData name="Areti Chouchourelou" userId="09759555be95b33e" providerId="LiveId" clId="{9B60E20A-296D-5543-9F8B-9893A8B8E417}" dt="2020-06-19T19:24:01.770" v="33845"/>
          <ac:graphicFrameMkLst>
            <pc:docMk/>
            <pc:sldMk cId="1537198810" sldId="498"/>
            <ac:graphicFrameMk id="9" creationId="{2512BF42-33F9-7F4C-9EEC-483C58EF6D72}"/>
          </ac:graphicFrameMkLst>
        </pc:graphicFrameChg>
        <pc:graphicFrameChg chg="add del mod">
          <ac:chgData name="Areti Chouchourelou" userId="09759555be95b33e" providerId="LiveId" clId="{9B60E20A-296D-5543-9F8B-9893A8B8E417}" dt="2020-06-19T19:24:16.577" v="33849"/>
          <ac:graphicFrameMkLst>
            <pc:docMk/>
            <pc:sldMk cId="1537198810" sldId="498"/>
            <ac:graphicFrameMk id="10" creationId="{8450A727-04DE-FF4D-AE6E-B9E42D56AA65}"/>
          </ac:graphicFrameMkLst>
        </pc:graphicFrameChg>
        <pc:graphicFrameChg chg="add mod">
          <ac:chgData name="Areti Chouchourelou" userId="09759555be95b33e" providerId="LiveId" clId="{9B60E20A-296D-5543-9F8B-9893A8B8E417}" dt="2020-06-19T19:25:13.626" v="33981" actId="1038"/>
          <ac:graphicFrameMkLst>
            <pc:docMk/>
            <pc:sldMk cId="1537198810" sldId="498"/>
            <ac:graphicFrameMk id="11" creationId="{48D8BC49-833E-E549-9D9D-7375D95E842E}"/>
          </ac:graphicFrameMkLst>
        </pc:graphicFrameChg>
      </pc:sldChg>
      <pc:sldChg chg="modSp modAnim">
        <pc:chgData name="Areti Chouchourelou" userId="09759555be95b33e" providerId="LiveId" clId="{9B60E20A-296D-5543-9F8B-9893A8B8E417}" dt="2020-06-18T13:37:13.161" v="6893" actId="255"/>
        <pc:sldMkLst>
          <pc:docMk/>
          <pc:sldMk cId="1291834109" sldId="499"/>
        </pc:sldMkLst>
        <pc:spChg chg="mod">
          <ac:chgData name="Areti Chouchourelou" userId="09759555be95b33e" providerId="LiveId" clId="{9B60E20A-296D-5543-9F8B-9893A8B8E417}" dt="2020-06-18T13:37:13.161" v="6893" actId="255"/>
          <ac:spMkLst>
            <pc:docMk/>
            <pc:sldMk cId="1291834109" sldId="499"/>
            <ac:spMk id="3" creationId="{8CD7141A-7C31-DF4D-B874-A6C95CDD96B5}"/>
          </ac:spMkLst>
        </pc:spChg>
        <pc:spChg chg="mod">
          <ac:chgData name="Areti Chouchourelou" userId="09759555be95b33e" providerId="LiveId" clId="{9B60E20A-296D-5543-9F8B-9893A8B8E417}" dt="2020-06-18T13:35:24.521" v="6880" actId="20577"/>
          <ac:spMkLst>
            <pc:docMk/>
            <pc:sldMk cId="1291834109" sldId="499"/>
            <ac:spMk id="4" creationId="{1A00DCDC-03C7-CB48-A884-D74FB5F06D3D}"/>
          </ac:spMkLst>
        </pc:spChg>
        <pc:spChg chg="mod">
          <ac:chgData name="Areti Chouchourelou" userId="09759555be95b33e" providerId="LiveId" clId="{9B60E20A-296D-5543-9F8B-9893A8B8E417}" dt="2020-06-18T13:35:46.598" v="6883"/>
          <ac:spMkLst>
            <pc:docMk/>
            <pc:sldMk cId="1291834109" sldId="499"/>
            <ac:spMk id="5" creationId="{DC7CE728-BB94-B04B-BF98-F8788B33CF80}"/>
          </ac:spMkLst>
        </pc:spChg>
      </pc:sldChg>
      <pc:sldChg chg="modSp">
        <pc:chgData name="Areti Chouchourelou" userId="09759555be95b33e" providerId="LiveId" clId="{9B60E20A-296D-5543-9F8B-9893A8B8E417}" dt="2020-06-18T13:45:42.458" v="7899" actId="20577"/>
        <pc:sldMkLst>
          <pc:docMk/>
          <pc:sldMk cId="2955481708" sldId="500"/>
        </pc:sldMkLst>
        <pc:spChg chg="mod">
          <ac:chgData name="Areti Chouchourelou" userId="09759555be95b33e" providerId="LiveId" clId="{9B60E20A-296D-5543-9F8B-9893A8B8E417}" dt="2020-06-18T13:40:43.674" v="6946" actId="20577"/>
          <ac:spMkLst>
            <pc:docMk/>
            <pc:sldMk cId="2955481708" sldId="500"/>
            <ac:spMk id="2" creationId="{00000000-0000-0000-0000-000000000000}"/>
          </ac:spMkLst>
        </pc:spChg>
        <pc:spChg chg="mod">
          <ac:chgData name="Areti Chouchourelou" userId="09759555be95b33e" providerId="LiveId" clId="{9B60E20A-296D-5543-9F8B-9893A8B8E417}" dt="2020-06-18T13:45:42.458" v="7899" actId="20577"/>
          <ac:spMkLst>
            <pc:docMk/>
            <pc:sldMk cId="2955481708" sldId="500"/>
            <ac:spMk id="3" creationId="{00000000-0000-0000-0000-000000000000}"/>
          </ac:spMkLst>
        </pc:spChg>
      </pc:sldChg>
      <pc:sldChg chg="modSp">
        <pc:chgData name="Areti Chouchourelou" userId="09759555be95b33e" providerId="LiveId" clId="{9B60E20A-296D-5543-9F8B-9893A8B8E417}" dt="2020-06-18T13:54:47.166" v="8725" actId="20577"/>
        <pc:sldMkLst>
          <pc:docMk/>
          <pc:sldMk cId="4102966684" sldId="501"/>
        </pc:sldMkLst>
        <pc:spChg chg="mod">
          <ac:chgData name="Areti Chouchourelou" userId="09759555be95b33e" providerId="LiveId" clId="{9B60E20A-296D-5543-9F8B-9893A8B8E417}" dt="2020-06-18T13:45:51.817" v="7917" actId="20577"/>
          <ac:spMkLst>
            <pc:docMk/>
            <pc:sldMk cId="4102966684" sldId="501"/>
            <ac:spMk id="2" creationId="{00000000-0000-0000-0000-000000000000}"/>
          </ac:spMkLst>
        </pc:spChg>
        <pc:spChg chg="mod">
          <ac:chgData name="Areti Chouchourelou" userId="09759555be95b33e" providerId="LiveId" clId="{9B60E20A-296D-5543-9F8B-9893A8B8E417}" dt="2020-06-18T13:54:47.166" v="8725" actId="20577"/>
          <ac:spMkLst>
            <pc:docMk/>
            <pc:sldMk cId="4102966684" sldId="501"/>
            <ac:spMk id="3" creationId="{00000000-0000-0000-0000-000000000000}"/>
          </ac:spMkLst>
        </pc:spChg>
      </pc:sldChg>
      <pc:sldChg chg="modSp">
        <pc:chgData name="Areti Chouchourelou" userId="09759555be95b33e" providerId="LiveId" clId="{9B60E20A-296D-5543-9F8B-9893A8B8E417}" dt="2020-06-18T14:03:54.809" v="9866" actId="27636"/>
        <pc:sldMkLst>
          <pc:docMk/>
          <pc:sldMk cId="4229072844" sldId="502"/>
        </pc:sldMkLst>
        <pc:spChg chg="mod">
          <ac:chgData name="Areti Chouchourelou" userId="09759555be95b33e" providerId="LiveId" clId="{9B60E20A-296D-5543-9F8B-9893A8B8E417}" dt="2020-06-18T13:56:58.867" v="8768" actId="20577"/>
          <ac:spMkLst>
            <pc:docMk/>
            <pc:sldMk cId="4229072844" sldId="502"/>
            <ac:spMk id="2" creationId="{00000000-0000-0000-0000-000000000000}"/>
          </ac:spMkLst>
        </pc:spChg>
        <pc:spChg chg="mod">
          <ac:chgData name="Areti Chouchourelou" userId="09759555be95b33e" providerId="LiveId" clId="{9B60E20A-296D-5543-9F8B-9893A8B8E417}" dt="2020-06-18T14:03:54.809" v="9866" actId="27636"/>
          <ac:spMkLst>
            <pc:docMk/>
            <pc:sldMk cId="4229072844" sldId="502"/>
            <ac:spMk id="3" creationId="{00000000-0000-0000-0000-000000000000}"/>
          </ac:spMkLst>
        </pc:spChg>
      </pc:sldChg>
      <pc:sldChg chg="addSp delSp modSp addAnim delAnim modAnim">
        <pc:chgData name="Areti Chouchourelou" userId="09759555be95b33e" providerId="LiveId" clId="{9B60E20A-296D-5543-9F8B-9893A8B8E417}" dt="2020-06-18T14:24:10.540" v="11165" actId="1038"/>
        <pc:sldMkLst>
          <pc:docMk/>
          <pc:sldMk cId="141088819" sldId="504"/>
        </pc:sldMkLst>
        <pc:spChg chg="mod">
          <ac:chgData name="Areti Chouchourelou" userId="09759555be95b33e" providerId="LiveId" clId="{9B60E20A-296D-5543-9F8B-9893A8B8E417}" dt="2020-06-18T14:23:26.156" v="11112" actId="20577"/>
          <ac:spMkLst>
            <pc:docMk/>
            <pc:sldMk cId="141088819" sldId="504"/>
            <ac:spMk id="2" creationId="{00000000-0000-0000-0000-000000000000}"/>
          </ac:spMkLst>
        </pc:spChg>
        <pc:spChg chg="add del mod">
          <ac:chgData name="Areti Chouchourelou" userId="09759555be95b33e" providerId="LiveId" clId="{9B60E20A-296D-5543-9F8B-9893A8B8E417}" dt="2020-06-18T14:23:41.169" v="11116"/>
          <ac:spMkLst>
            <pc:docMk/>
            <pc:sldMk cId="141088819" sldId="504"/>
            <ac:spMk id="3" creationId="{E6D82B9E-9058-674E-8181-1590DC8DCBA3}"/>
          </ac:spMkLst>
        </pc:spChg>
        <pc:graphicFrameChg chg="add del mod">
          <ac:chgData name="Areti Chouchourelou" userId="09759555be95b33e" providerId="LiveId" clId="{9B60E20A-296D-5543-9F8B-9893A8B8E417}" dt="2020-06-18T14:24:01.245" v="11139" actId="478"/>
          <ac:graphicFrameMkLst>
            <pc:docMk/>
            <pc:sldMk cId="141088819" sldId="504"/>
            <ac:graphicFrameMk id="4" creationId="{3AABB7CF-E7F9-A74D-9323-41F6D4A4052A}"/>
          </ac:graphicFrameMkLst>
        </pc:graphicFrameChg>
        <pc:graphicFrameChg chg="add del mod">
          <ac:chgData name="Areti Chouchourelou" userId="09759555be95b33e" providerId="LiveId" clId="{9B60E20A-296D-5543-9F8B-9893A8B8E417}" dt="2020-06-18T14:23:57.003" v="11137"/>
          <ac:graphicFrameMkLst>
            <pc:docMk/>
            <pc:sldMk cId="141088819" sldId="504"/>
            <ac:graphicFrameMk id="5" creationId="{AD19F8C0-9B6B-2548-A9AE-06A30E1E83CD}"/>
          </ac:graphicFrameMkLst>
        </pc:graphicFrameChg>
        <pc:graphicFrameChg chg="add mod">
          <ac:chgData name="Areti Chouchourelou" userId="09759555be95b33e" providerId="LiveId" clId="{9B60E20A-296D-5543-9F8B-9893A8B8E417}" dt="2020-06-18T14:24:10.540" v="11165" actId="1038"/>
          <ac:graphicFrameMkLst>
            <pc:docMk/>
            <pc:sldMk cId="141088819" sldId="504"/>
            <ac:graphicFrameMk id="6" creationId="{BB8E760B-456A-9040-B5F6-C0C06BFF090D}"/>
          </ac:graphicFrameMkLst>
        </pc:graphicFrameChg>
      </pc:sldChg>
      <pc:sldChg chg="addSp delSp modSp delAnim modAnim">
        <pc:chgData name="Areti Chouchourelou" userId="09759555be95b33e" providerId="LiveId" clId="{9B60E20A-296D-5543-9F8B-9893A8B8E417}" dt="2020-06-18T14:25:26.560" v="11264" actId="20577"/>
        <pc:sldMkLst>
          <pc:docMk/>
          <pc:sldMk cId="2267757090" sldId="505"/>
        </pc:sldMkLst>
        <pc:spChg chg="mod">
          <ac:chgData name="Areti Chouchourelou" userId="09759555be95b33e" providerId="LiveId" clId="{9B60E20A-296D-5543-9F8B-9893A8B8E417}" dt="2020-06-18T14:25:26.560" v="11264" actId="20577"/>
          <ac:spMkLst>
            <pc:docMk/>
            <pc:sldMk cId="2267757090" sldId="505"/>
            <ac:spMk id="2" creationId="{00000000-0000-0000-0000-000000000000}"/>
          </ac:spMkLst>
        </pc:spChg>
        <pc:spChg chg="del">
          <ac:chgData name="Areti Chouchourelou" userId="09759555be95b33e" providerId="LiveId" clId="{9B60E20A-296D-5543-9F8B-9893A8B8E417}" dt="2020-06-18T14:24:38.550" v="11166" actId="478"/>
          <ac:spMkLst>
            <pc:docMk/>
            <pc:sldMk cId="2267757090" sldId="505"/>
            <ac:spMk id="4" creationId="{1E30942D-55E4-604D-9593-4165629E4D30}"/>
          </ac:spMkLst>
        </pc:spChg>
        <pc:spChg chg="del">
          <ac:chgData name="Areti Chouchourelou" userId="09759555be95b33e" providerId="LiveId" clId="{9B60E20A-296D-5543-9F8B-9893A8B8E417}" dt="2020-06-18T14:24:38.550" v="11166" actId="478"/>
          <ac:spMkLst>
            <pc:docMk/>
            <pc:sldMk cId="2267757090" sldId="505"/>
            <ac:spMk id="5" creationId="{E9C52755-A9C0-F041-88EF-8E41E54FE5CD}"/>
          </ac:spMkLst>
        </pc:spChg>
        <pc:spChg chg="del">
          <ac:chgData name="Areti Chouchourelou" userId="09759555be95b33e" providerId="LiveId" clId="{9B60E20A-296D-5543-9F8B-9893A8B8E417}" dt="2020-06-18T14:24:38.550" v="11166" actId="478"/>
          <ac:spMkLst>
            <pc:docMk/>
            <pc:sldMk cId="2267757090" sldId="505"/>
            <ac:spMk id="6" creationId="{E5F84176-A512-4B44-BD89-D3756203B2D8}"/>
          </ac:spMkLst>
        </pc:spChg>
        <pc:spChg chg="del">
          <ac:chgData name="Areti Chouchourelou" userId="09759555be95b33e" providerId="LiveId" clId="{9B60E20A-296D-5543-9F8B-9893A8B8E417}" dt="2020-06-18T14:24:38.550" v="11166" actId="478"/>
          <ac:spMkLst>
            <pc:docMk/>
            <pc:sldMk cId="2267757090" sldId="505"/>
            <ac:spMk id="7" creationId="{9F4712EF-7F61-BD41-A3D3-82E6B6B26955}"/>
          </ac:spMkLst>
        </pc:spChg>
        <pc:spChg chg="del">
          <ac:chgData name="Areti Chouchourelou" userId="09759555be95b33e" providerId="LiveId" clId="{9B60E20A-296D-5543-9F8B-9893A8B8E417}" dt="2020-06-18T14:24:38.550" v="11166" actId="478"/>
          <ac:spMkLst>
            <pc:docMk/>
            <pc:sldMk cId="2267757090" sldId="505"/>
            <ac:spMk id="8" creationId="{ED45605F-D00A-EC4F-98F7-B539D7976958}"/>
          </ac:spMkLst>
        </pc:spChg>
        <pc:spChg chg="del">
          <ac:chgData name="Areti Chouchourelou" userId="09759555be95b33e" providerId="LiveId" clId="{9B60E20A-296D-5543-9F8B-9893A8B8E417}" dt="2020-06-18T14:24:38.550" v="11166" actId="478"/>
          <ac:spMkLst>
            <pc:docMk/>
            <pc:sldMk cId="2267757090" sldId="505"/>
            <ac:spMk id="9" creationId="{8B82F75D-EA81-984D-ADA3-C584754844FB}"/>
          </ac:spMkLst>
        </pc:spChg>
        <pc:spChg chg="del">
          <ac:chgData name="Areti Chouchourelou" userId="09759555be95b33e" providerId="LiveId" clId="{9B60E20A-296D-5543-9F8B-9893A8B8E417}" dt="2020-06-18T14:24:38.550" v="11166" actId="478"/>
          <ac:spMkLst>
            <pc:docMk/>
            <pc:sldMk cId="2267757090" sldId="505"/>
            <ac:spMk id="10" creationId="{2B38FD6F-24B5-5E40-95F7-E5A66C8194CE}"/>
          </ac:spMkLst>
        </pc:spChg>
        <pc:spChg chg="del">
          <ac:chgData name="Areti Chouchourelou" userId="09759555be95b33e" providerId="LiveId" clId="{9B60E20A-296D-5543-9F8B-9893A8B8E417}" dt="2020-06-18T14:24:38.550" v="11166" actId="478"/>
          <ac:spMkLst>
            <pc:docMk/>
            <pc:sldMk cId="2267757090" sldId="505"/>
            <ac:spMk id="11" creationId="{3529E513-DA1B-4E49-B9C1-EF07AC04CF88}"/>
          </ac:spMkLst>
        </pc:spChg>
        <pc:spChg chg="del">
          <ac:chgData name="Areti Chouchourelou" userId="09759555be95b33e" providerId="LiveId" clId="{9B60E20A-296D-5543-9F8B-9893A8B8E417}" dt="2020-06-18T14:24:38.550" v="11166" actId="478"/>
          <ac:spMkLst>
            <pc:docMk/>
            <pc:sldMk cId="2267757090" sldId="505"/>
            <ac:spMk id="12" creationId="{08FDCFBA-1351-9048-A627-F391ED3917CC}"/>
          </ac:spMkLst>
        </pc:spChg>
        <pc:spChg chg="del">
          <ac:chgData name="Areti Chouchourelou" userId="09759555be95b33e" providerId="LiveId" clId="{9B60E20A-296D-5543-9F8B-9893A8B8E417}" dt="2020-06-18T14:24:38.550" v="11166" actId="478"/>
          <ac:spMkLst>
            <pc:docMk/>
            <pc:sldMk cId="2267757090" sldId="505"/>
            <ac:spMk id="13" creationId="{B99E64AD-B5D2-C047-B87A-A9185B73C8B2}"/>
          </ac:spMkLst>
        </pc:spChg>
        <pc:spChg chg="del">
          <ac:chgData name="Areti Chouchourelou" userId="09759555be95b33e" providerId="LiveId" clId="{9B60E20A-296D-5543-9F8B-9893A8B8E417}" dt="2020-06-18T14:24:38.550" v="11166" actId="478"/>
          <ac:spMkLst>
            <pc:docMk/>
            <pc:sldMk cId="2267757090" sldId="505"/>
            <ac:spMk id="14" creationId="{EEF3365B-7B0C-2446-A234-4FB67DD82580}"/>
          </ac:spMkLst>
        </pc:spChg>
        <pc:spChg chg="add mod">
          <ac:chgData name="Areti Chouchourelou" userId="09759555be95b33e" providerId="LiveId" clId="{9B60E20A-296D-5543-9F8B-9893A8B8E417}" dt="2020-06-18T14:24:52.491" v="11201" actId="1038"/>
          <ac:spMkLst>
            <pc:docMk/>
            <pc:sldMk cId="2267757090" sldId="505"/>
            <ac:spMk id="16" creationId="{C44429EC-5B94-8F4A-9883-173A861AAF02}"/>
          </ac:spMkLst>
        </pc:spChg>
        <pc:spChg chg="add mod">
          <ac:chgData name="Areti Chouchourelou" userId="09759555be95b33e" providerId="LiveId" clId="{9B60E20A-296D-5543-9F8B-9893A8B8E417}" dt="2020-06-18T14:24:52.491" v="11201" actId="1038"/>
          <ac:spMkLst>
            <pc:docMk/>
            <pc:sldMk cId="2267757090" sldId="505"/>
            <ac:spMk id="17" creationId="{BF8C50BF-CF2C-EB43-8CC8-8F72C8DDF623}"/>
          </ac:spMkLst>
        </pc:spChg>
        <pc:spChg chg="add mod">
          <ac:chgData name="Areti Chouchourelou" userId="09759555be95b33e" providerId="LiveId" clId="{9B60E20A-296D-5543-9F8B-9893A8B8E417}" dt="2020-06-18T14:24:52.491" v="11201" actId="1038"/>
          <ac:spMkLst>
            <pc:docMk/>
            <pc:sldMk cId="2267757090" sldId="505"/>
            <ac:spMk id="18" creationId="{D087022F-5374-BD4D-A26C-2EFA7930E416}"/>
          </ac:spMkLst>
        </pc:spChg>
        <pc:spChg chg="add mod">
          <ac:chgData name="Areti Chouchourelou" userId="09759555be95b33e" providerId="LiveId" clId="{9B60E20A-296D-5543-9F8B-9893A8B8E417}" dt="2020-06-18T14:24:52.491" v="11201" actId="1038"/>
          <ac:spMkLst>
            <pc:docMk/>
            <pc:sldMk cId="2267757090" sldId="505"/>
            <ac:spMk id="19" creationId="{FB3A7B2B-2FBA-5746-A54D-67A83C3204DA}"/>
          </ac:spMkLst>
        </pc:spChg>
        <pc:spChg chg="add mod">
          <ac:chgData name="Areti Chouchourelou" userId="09759555be95b33e" providerId="LiveId" clId="{9B60E20A-296D-5543-9F8B-9893A8B8E417}" dt="2020-06-18T14:24:52.491" v="11201" actId="1038"/>
          <ac:spMkLst>
            <pc:docMk/>
            <pc:sldMk cId="2267757090" sldId="505"/>
            <ac:spMk id="20" creationId="{F19B714B-85E7-254A-97B4-596414CD7CA5}"/>
          </ac:spMkLst>
        </pc:spChg>
        <pc:spChg chg="add mod">
          <ac:chgData name="Areti Chouchourelou" userId="09759555be95b33e" providerId="LiveId" clId="{9B60E20A-296D-5543-9F8B-9893A8B8E417}" dt="2020-06-18T14:24:52.491" v="11201" actId="1038"/>
          <ac:spMkLst>
            <pc:docMk/>
            <pc:sldMk cId="2267757090" sldId="505"/>
            <ac:spMk id="21" creationId="{6929FC1E-71D0-624F-94BD-96B49434B617}"/>
          </ac:spMkLst>
        </pc:spChg>
        <pc:spChg chg="add mod">
          <ac:chgData name="Areti Chouchourelou" userId="09759555be95b33e" providerId="LiveId" clId="{9B60E20A-296D-5543-9F8B-9893A8B8E417}" dt="2020-06-18T14:24:52.491" v="11201" actId="1038"/>
          <ac:spMkLst>
            <pc:docMk/>
            <pc:sldMk cId="2267757090" sldId="505"/>
            <ac:spMk id="22" creationId="{EEF47FDA-6478-6341-8653-C0801D4201C7}"/>
          </ac:spMkLst>
        </pc:spChg>
        <pc:spChg chg="add mod">
          <ac:chgData name="Areti Chouchourelou" userId="09759555be95b33e" providerId="LiveId" clId="{9B60E20A-296D-5543-9F8B-9893A8B8E417}" dt="2020-06-18T14:24:52.491" v="11201" actId="1038"/>
          <ac:spMkLst>
            <pc:docMk/>
            <pc:sldMk cId="2267757090" sldId="505"/>
            <ac:spMk id="23" creationId="{4D387ABC-972C-AA4F-851A-2B1AF8B8081A}"/>
          </ac:spMkLst>
        </pc:spChg>
        <pc:spChg chg="add mod">
          <ac:chgData name="Areti Chouchourelou" userId="09759555be95b33e" providerId="LiveId" clId="{9B60E20A-296D-5543-9F8B-9893A8B8E417}" dt="2020-06-18T14:24:52.491" v="11201" actId="1038"/>
          <ac:spMkLst>
            <pc:docMk/>
            <pc:sldMk cId="2267757090" sldId="505"/>
            <ac:spMk id="24" creationId="{0868D033-3132-BE42-BC04-2622CF395C58}"/>
          </ac:spMkLst>
        </pc:spChg>
        <pc:spChg chg="add mod">
          <ac:chgData name="Areti Chouchourelou" userId="09759555be95b33e" providerId="LiveId" clId="{9B60E20A-296D-5543-9F8B-9893A8B8E417}" dt="2020-06-18T14:24:52.491" v="11201" actId="1038"/>
          <ac:spMkLst>
            <pc:docMk/>
            <pc:sldMk cId="2267757090" sldId="505"/>
            <ac:spMk id="25" creationId="{55CA903C-BC73-5347-84FA-C776F98FE5D0}"/>
          </ac:spMkLst>
        </pc:spChg>
        <pc:spChg chg="add mod">
          <ac:chgData name="Areti Chouchourelou" userId="09759555be95b33e" providerId="LiveId" clId="{9B60E20A-296D-5543-9F8B-9893A8B8E417}" dt="2020-06-18T14:24:52.491" v="11201" actId="1038"/>
          <ac:spMkLst>
            <pc:docMk/>
            <pc:sldMk cId="2267757090" sldId="505"/>
            <ac:spMk id="26" creationId="{7694E68D-C27E-C346-9E31-C1C8D42DF00A}"/>
          </ac:spMkLst>
        </pc:spChg>
        <pc:graphicFrameChg chg="add del mod">
          <ac:chgData name="Areti Chouchourelou" userId="09759555be95b33e" providerId="LiveId" clId="{9B60E20A-296D-5543-9F8B-9893A8B8E417}" dt="2020-06-18T14:24:42.640" v="11168"/>
          <ac:graphicFrameMkLst>
            <pc:docMk/>
            <pc:sldMk cId="2267757090" sldId="505"/>
            <ac:graphicFrameMk id="15" creationId="{0981B09E-98DD-864C-B83E-0943E71362CC}"/>
          </ac:graphicFrameMkLst>
        </pc:graphicFrameChg>
      </pc:sldChg>
      <pc:sldChg chg="modSp modAnim">
        <pc:chgData name="Areti Chouchourelou" userId="09759555be95b33e" providerId="LiveId" clId="{9B60E20A-296D-5543-9F8B-9893A8B8E417}" dt="2020-06-19T21:02:38.993" v="42753" actId="20577"/>
        <pc:sldMkLst>
          <pc:docMk/>
          <pc:sldMk cId="3829128724" sldId="507"/>
        </pc:sldMkLst>
        <pc:spChg chg="mod">
          <ac:chgData name="Areti Chouchourelou" userId="09759555be95b33e" providerId="LiveId" clId="{9B60E20A-296D-5543-9F8B-9893A8B8E417}" dt="2020-06-19T20:31:40.198" v="41321" actId="20577"/>
          <ac:spMkLst>
            <pc:docMk/>
            <pc:sldMk cId="3829128724" sldId="507"/>
            <ac:spMk id="2" creationId="{00000000-0000-0000-0000-000000000000}"/>
          </ac:spMkLst>
        </pc:spChg>
        <pc:spChg chg="mod">
          <ac:chgData name="Areti Chouchourelou" userId="09759555be95b33e" providerId="LiveId" clId="{9B60E20A-296D-5543-9F8B-9893A8B8E417}" dt="2020-06-19T21:02:38.993" v="42753" actId="20577"/>
          <ac:spMkLst>
            <pc:docMk/>
            <pc:sldMk cId="3829128724" sldId="507"/>
            <ac:spMk id="3" creationId="{00000000-0000-0000-0000-000000000000}"/>
          </ac:spMkLst>
        </pc:spChg>
        <pc:spChg chg="mod">
          <ac:chgData name="Areti Chouchourelou" userId="09759555be95b33e" providerId="LiveId" clId="{9B60E20A-296D-5543-9F8B-9893A8B8E417}" dt="2020-06-19T20:31:30.443" v="41300" actId="20577"/>
          <ac:spMkLst>
            <pc:docMk/>
            <pc:sldMk cId="3829128724" sldId="507"/>
            <ac:spMk id="5" creationId="{00000000-0000-0000-0000-000000000000}"/>
          </ac:spMkLst>
        </pc:spChg>
      </pc:sldChg>
      <pc:sldChg chg="modSp">
        <pc:chgData name="Areti Chouchourelou" userId="09759555be95b33e" providerId="LiveId" clId="{9B60E20A-296D-5543-9F8B-9893A8B8E417}" dt="2020-06-19T20:31:09.159" v="41243" actId="20577"/>
        <pc:sldMkLst>
          <pc:docMk/>
          <pc:sldMk cId="523904641" sldId="508"/>
        </pc:sldMkLst>
        <pc:spChg chg="mod">
          <ac:chgData name="Areti Chouchourelou" userId="09759555be95b33e" providerId="LiveId" clId="{9B60E20A-296D-5543-9F8B-9893A8B8E417}" dt="2020-06-19T20:28:45.582" v="40788" actId="20577"/>
          <ac:spMkLst>
            <pc:docMk/>
            <pc:sldMk cId="523904641" sldId="508"/>
            <ac:spMk id="2" creationId="{00000000-0000-0000-0000-000000000000}"/>
          </ac:spMkLst>
        </pc:spChg>
        <pc:spChg chg="mod">
          <ac:chgData name="Areti Chouchourelou" userId="09759555be95b33e" providerId="LiveId" clId="{9B60E20A-296D-5543-9F8B-9893A8B8E417}" dt="2020-06-19T20:31:09.159" v="41243" actId="20577"/>
          <ac:spMkLst>
            <pc:docMk/>
            <pc:sldMk cId="523904641" sldId="508"/>
            <ac:spMk id="3" creationId="{00000000-0000-0000-0000-000000000000}"/>
          </ac:spMkLst>
        </pc:spChg>
      </pc:sldChg>
      <pc:sldChg chg="modSp modAnim">
        <pc:chgData name="Areti Chouchourelou" userId="09759555be95b33e" providerId="LiveId" clId="{9B60E20A-296D-5543-9F8B-9893A8B8E417}" dt="2020-06-19T21:36:14" v="46226" actId="255"/>
        <pc:sldMkLst>
          <pc:docMk/>
          <pc:sldMk cId="3386470715" sldId="509"/>
        </pc:sldMkLst>
        <pc:spChg chg="mod">
          <ac:chgData name="Areti Chouchourelou" userId="09759555be95b33e" providerId="LiveId" clId="{9B60E20A-296D-5543-9F8B-9893A8B8E417}" dt="2020-06-19T21:34:37.042" v="46101"/>
          <ac:spMkLst>
            <pc:docMk/>
            <pc:sldMk cId="3386470715" sldId="509"/>
            <ac:spMk id="2" creationId="{00000000-0000-0000-0000-000000000000}"/>
          </ac:spMkLst>
        </pc:spChg>
        <pc:spChg chg="mod">
          <ac:chgData name="Areti Chouchourelou" userId="09759555be95b33e" providerId="LiveId" clId="{9B60E20A-296D-5543-9F8B-9893A8B8E417}" dt="2020-06-19T21:36:14" v="46226" actId="255"/>
          <ac:spMkLst>
            <pc:docMk/>
            <pc:sldMk cId="3386470715" sldId="509"/>
            <ac:spMk id="3" creationId="{00000000-0000-0000-0000-000000000000}"/>
          </ac:spMkLst>
        </pc:spChg>
        <pc:spChg chg="mod">
          <ac:chgData name="Areti Chouchourelou" userId="09759555be95b33e" providerId="LiveId" clId="{9B60E20A-296D-5543-9F8B-9893A8B8E417}" dt="2020-06-19T21:36:00.679" v="46224" actId="20577"/>
          <ac:spMkLst>
            <pc:docMk/>
            <pc:sldMk cId="3386470715" sldId="509"/>
            <ac:spMk id="6" creationId="{9CE5D471-4AE5-9A4A-BE9F-54F4DDD5487A}"/>
          </ac:spMkLst>
        </pc:spChg>
      </pc:sldChg>
      <pc:sldChg chg="modSp">
        <pc:chgData name="Areti Chouchourelou" userId="09759555be95b33e" providerId="LiveId" clId="{9B60E20A-296D-5543-9F8B-9893A8B8E417}" dt="2020-06-19T19:42:06.761" v="36031" actId="20577"/>
        <pc:sldMkLst>
          <pc:docMk/>
          <pc:sldMk cId="139070444" sldId="510"/>
        </pc:sldMkLst>
        <pc:spChg chg="mod">
          <ac:chgData name="Areti Chouchourelou" userId="09759555be95b33e" providerId="LiveId" clId="{9B60E20A-296D-5543-9F8B-9893A8B8E417}" dt="2020-06-19T19:38:43.020" v="35876"/>
          <ac:spMkLst>
            <pc:docMk/>
            <pc:sldMk cId="139070444" sldId="510"/>
            <ac:spMk id="2" creationId="{00000000-0000-0000-0000-000000000000}"/>
          </ac:spMkLst>
        </pc:spChg>
        <pc:spChg chg="mod">
          <ac:chgData name="Areti Chouchourelou" userId="09759555be95b33e" providerId="LiveId" clId="{9B60E20A-296D-5543-9F8B-9893A8B8E417}" dt="2020-06-19T19:39:40.324" v="35886" actId="114"/>
          <ac:spMkLst>
            <pc:docMk/>
            <pc:sldMk cId="139070444" sldId="510"/>
            <ac:spMk id="3" creationId="{00000000-0000-0000-0000-000000000000}"/>
          </ac:spMkLst>
        </pc:spChg>
        <pc:spChg chg="mod">
          <ac:chgData name="Areti Chouchourelou" userId="09759555be95b33e" providerId="LiveId" clId="{9B60E20A-296D-5543-9F8B-9893A8B8E417}" dt="2020-06-19T19:39:06.844" v="35879" actId="255"/>
          <ac:spMkLst>
            <pc:docMk/>
            <pc:sldMk cId="139070444" sldId="510"/>
            <ac:spMk id="4" creationId="{C7190408-3C2C-2048-A679-E127861E94E2}"/>
          </ac:spMkLst>
        </pc:spChg>
        <pc:spChg chg="mod">
          <ac:chgData name="Areti Chouchourelou" userId="09759555be95b33e" providerId="LiveId" clId="{9B60E20A-296D-5543-9F8B-9893A8B8E417}" dt="2020-06-19T19:42:06.761" v="36031" actId="20577"/>
          <ac:spMkLst>
            <pc:docMk/>
            <pc:sldMk cId="139070444" sldId="510"/>
            <ac:spMk id="5" creationId="{00000000-0000-0000-0000-000000000000}"/>
          </ac:spMkLst>
        </pc:spChg>
      </pc:sldChg>
      <pc:sldChg chg="modSp">
        <pc:chgData name="Areti Chouchourelou" userId="09759555be95b33e" providerId="LiveId" clId="{9B60E20A-296D-5543-9F8B-9893A8B8E417}" dt="2020-06-19T19:41:49.503" v="35984" actId="20577"/>
        <pc:sldMkLst>
          <pc:docMk/>
          <pc:sldMk cId="3367335045" sldId="511"/>
        </pc:sldMkLst>
        <pc:spChg chg="mod">
          <ac:chgData name="Areti Chouchourelou" userId="09759555be95b33e" providerId="LiveId" clId="{9B60E20A-296D-5543-9F8B-9893A8B8E417}" dt="2020-06-19T19:41:32.529" v="35941" actId="20577"/>
          <ac:spMkLst>
            <pc:docMk/>
            <pc:sldMk cId="3367335045" sldId="511"/>
            <ac:spMk id="2" creationId="{00000000-0000-0000-0000-000000000000}"/>
          </ac:spMkLst>
        </pc:spChg>
        <pc:spChg chg="mod">
          <ac:chgData name="Areti Chouchourelou" userId="09759555be95b33e" providerId="LiveId" clId="{9B60E20A-296D-5543-9F8B-9893A8B8E417}" dt="2020-06-19T19:41:22.982" v="35910"/>
          <ac:spMkLst>
            <pc:docMk/>
            <pc:sldMk cId="3367335045" sldId="511"/>
            <ac:spMk id="3" creationId="{00000000-0000-0000-0000-000000000000}"/>
          </ac:spMkLst>
        </pc:spChg>
        <pc:spChg chg="mod">
          <ac:chgData name="Areti Chouchourelou" userId="09759555be95b33e" providerId="LiveId" clId="{9B60E20A-296D-5543-9F8B-9893A8B8E417}" dt="2020-06-19T19:41:49.503" v="35984" actId="20577"/>
          <ac:spMkLst>
            <pc:docMk/>
            <pc:sldMk cId="3367335045" sldId="511"/>
            <ac:spMk id="4" creationId="{00000000-0000-0000-0000-000000000000}"/>
          </ac:spMkLst>
        </pc:spChg>
      </pc:sldChg>
      <pc:sldChg chg="addSp delSp modSp ord">
        <pc:chgData name="Areti Chouchourelou" userId="09759555be95b33e" providerId="LiveId" clId="{9B60E20A-296D-5543-9F8B-9893A8B8E417}" dt="2020-06-19T19:45:31.919" v="36312"/>
        <pc:sldMkLst>
          <pc:docMk/>
          <pc:sldMk cId="1279485054" sldId="512"/>
        </pc:sldMkLst>
        <pc:spChg chg="mod">
          <ac:chgData name="Areti Chouchourelou" userId="09759555be95b33e" providerId="LiveId" clId="{9B60E20A-296D-5543-9F8B-9893A8B8E417}" dt="2020-06-19T19:44:48.809" v="36185"/>
          <ac:spMkLst>
            <pc:docMk/>
            <pc:sldMk cId="1279485054" sldId="512"/>
            <ac:spMk id="2" creationId="{00000000-0000-0000-0000-000000000000}"/>
          </ac:spMkLst>
        </pc:spChg>
        <pc:spChg chg="mod">
          <ac:chgData name="Areti Chouchourelou" userId="09759555be95b33e" providerId="LiveId" clId="{9B60E20A-296D-5543-9F8B-9893A8B8E417}" dt="2020-06-19T19:42:46.010" v="36072" actId="27636"/>
          <ac:spMkLst>
            <pc:docMk/>
            <pc:sldMk cId="1279485054" sldId="512"/>
            <ac:spMk id="3" creationId="{00000000-0000-0000-0000-000000000000}"/>
          </ac:spMkLst>
        </pc:spChg>
        <pc:spChg chg="mod">
          <ac:chgData name="Areti Chouchourelou" userId="09759555be95b33e" providerId="LiveId" clId="{9B60E20A-296D-5543-9F8B-9893A8B8E417}" dt="2020-06-19T19:45:25.061" v="36311" actId="20577"/>
          <ac:spMkLst>
            <pc:docMk/>
            <pc:sldMk cId="1279485054" sldId="512"/>
            <ac:spMk id="4" creationId="{00000000-0000-0000-0000-000000000000}"/>
          </ac:spMkLst>
        </pc:spChg>
        <pc:spChg chg="del mod">
          <ac:chgData name="Areti Chouchourelou" userId="09759555be95b33e" providerId="LiveId" clId="{9B60E20A-296D-5543-9F8B-9893A8B8E417}" dt="2020-06-19T19:42:52.529" v="36073" actId="21"/>
          <ac:spMkLst>
            <pc:docMk/>
            <pc:sldMk cId="1279485054" sldId="512"/>
            <ac:spMk id="5" creationId="{00000000-0000-0000-0000-000000000000}"/>
          </ac:spMkLst>
        </pc:spChg>
        <pc:spChg chg="add del mod">
          <ac:chgData name="Areti Chouchourelou" userId="09759555be95b33e" providerId="LiveId" clId="{9B60E20A-296D-5543-9F8B-9893A8B8E417}" dt="2020-06-19T19:43:30.375" v="36102" actId="21"/>
          <ac:spMkLst>
            <pc:docMk/>
            <pc:sldMk cId="1279485054" sldId="512"/>
            <ac:spMk id="6" creationId="{C2203B9D-C7CD-A641-8CE8-CCE198D0B5C9}"/>
          </ac:spMkLst>
        </pc:spChg>
        <pc:spChg chg="add mod">
          <ac:chgData name="Areti Chouchourelou" userId="09759555be95b33e" providerId="LiveId" clId="{9B60E20A-296D-5543-9F8B-9893A8B8E417}" dt="2020-06-19T19:44:06.873" v="36179" actId="255"/>
          <ac:spMkLst>
            <pc:docMk/>
            <pc:sldMk cId="1279485054" sldId="512"/>
            <ac:spMk id="7" creationId="{3B5102AC-7BDE-B04F-9D86-72553B7C65B8}"/>
          </ac:spMkLst>
        </pc:spChg>
      </pc:sldChg>
      <pc:sldChg chg="modSp">
        <pc:chgData name="Areti Chouchourelou" userId="09759555be95b33e" providerId="LiveId" clId="{9B60E20A-296D-5543-9F8B-9893A8B8E417}" dt="2020-06-19T19:46:45.403" v="36379"/>
        <pc:sldMkLst>
          <pc:docMk/>
          <pc:sldMk cId="4081188402" sldId="513"/>
        </pc:sldMkLst>
        <pc:spChg chg="mod">
          <ac:chgData name="Areti Chouchourelou" userId="09759555be95b33e" providerId="LiveId" clId="{9B60E20A-296D-5543-9F8B-9893A8B8E417}" dt="2020-06-19T19:46:45.403" v="36379"/>
          <ac:spMkLst>
            <pc:docMk/>
            <pc:sldMk cId="4081188402" sldId="513"/>
            <ac:spMk id="3" creationId="{BC43D991-D739-B743-B318-CCA725671781}"/>
          </ac:spMkLst>
        </pc:spChg>
      </pc:sldChg>
      <pc:sldChg chg="modSp">
        <pc:chgData name="Areti Chouchourelou" userId="09759555be95b33e" providerId="LiveId" clId="{9B60E20A-296D-5543-9F8B-9893A8B8E417}" dt="2020-06-19T19:47:52.542" v="36423" actId="27636"/>
        <pc:sldMkLst>
          <pc:docMk/>
          <pc:sldMk cId="714978888" sldId="514"/>
        </pc:sldMkLst>
        <pc:spChg chg="mod">
          <ac:chgData name="Areti Chouchourelou" userId="09759555be95b33e" providerId="LiveId" clId="{9B60E20A-296D-5543-9F8B-9893A8B8E417}" dt="2020-06-19T19:47:38.230" v="36419"/>
          <ac:spMkLst>
            <pc:docMk/>
            <pc:sldMk cId="714978888" sldId="514"/>
            <ac:spMk id="2" creationId="{00000000-0000-0000-0000-000000000000}"/>
          </ac:spMkLst>
        </pc:spChg>
        <pc:spChg chg="mod">
          <ac:chgData name="Areti Chouchourelou" userId="09759555be95b33e" providerId="LiveId" clId="{9B60E20A-296D-5543-9F8B-9893A8B8E417}" dt="2020-06-19T19:47:52.542" v="36423" actId="27636"/>
          <ac:spMkLst>
            <pc:docMk/>
            <pc:sldMk cId="714978888" sldId="514"/>
            <ac:spMk id="3" creationId="{00000000-0000-0000-0000-000000000000}"/>
          </ac:spMkLst>
        </pc:spChg>
        <pc:spChg chg="mod">
          <ac:chgData name="Areti Chouchourelou" userId="09759555be95b33e" providerId="LiveId" clId="{9B60E20A-296D-5543-9F8B-9893A8B8E417}" dt="2020-06-19T19:47:15.424" v="36417" actId="1037"/>
          <ac:spMkLst>
            <pc:docMk/>
            <pc:sldMk cId="714978888" sldId="514"/>
            <ac:spMk id="5" creationId="{00000000-0000-0000-0000-000000000000}"/>
          </ac:spMkLst>
        </pc:spChg>
      </pc:sldChg>
      <pc:sldChg chg="modSp">
        <pc:chgData name="Areti Chouchourelou" userId="09759555be95b33e" providerId="LiveId" clId="{9B60E20A-296D-5543-9F8B-9893A8B8E417}" dt="2020-06-19T19:50:12.675" v="36497" actId="255"/>
        <pc:sldMkLst>
          <pc:docMk/>
          <pc:sldMk cId="13572414" sldId="515"/>
        </pc:sldMkLst>
        <pc:spChg chg="mod">
          <ac:chgData name="Areti Chouchourelou" userId="09759555be95b33e" providerId="LiveId" clId="{9B60E20A-296D-5543-9F8B-9893A8B8E417}" dt="2020-06-19T19:48:35.236" v="36459"/>
          <ac:spMkLst>
            <pc:docMk/>
            <pc:sldMk cId="13572414" sldId="515"/>
            <ac:spMk id="2" creationId="{00000000-0000-0000-0000-000000000000}"/>
          </ac:spMkLst>
        </pc:spChg>
        <pc:spChg chg="mod">
          <ac:chgData name="Areti Chouchourelou" userId="09759555be95b33e" providerId="LiveId" clId="{9B60E20A-296D-5543-9F8B-9893A8B8E417}" dt="2020-06-19T19:50:12.675" v="36497" actId="255"/>
          <ac:spMkLst>
            <pc:docMk/>
            <pc:sldMk cId="13572414" sldId="515"/>
            <ac:spMk id="3" creationId="{00000000-0000-0000-0000-000000000000}"/>
          </ac:spMkLst>
        </pc:spChg>
        <pc:spChg chg="mod">
          <ac:chgData name="Areti Chouchourelou" userId="09759555be95b33e" providerId="LiveId" clId="{9B60E20A-296D-5543-9F8B-9893A8B8E417}" dt="2020-06-19T19:48:19.486" v="36458" actId="14100"/>
          <ac:spMkLst>
            <pc:docMk/>
            <pc:sldMk cId="13572414" sldId="515"/>
            <ac:spMk id="4" creationId="{00000000-0000-0000-0000-000000000000}"/>
          </ac:spMkLst>
        </pc:spChg>
      </pc:sldChg>
      <pc:sldChg chg="modSp">
        <pc:chgData name="Areti Chouchourelou" userId="09759555be95b33e" providerId="LiveId" clId="{9B60E20A-296D-5543-9F8B-9893A8B8E417}" dt="2020-06-19T19:51:52.017" v="36599" actId="20577"/>
        <pc:sldMkLst>
          <pc:docMk/>
          <pc:sldMk cId="1118510727" sldId="516"/>
        </pc:sldMkLst>
        <pc:spChg chg="mod">
          <ac:chgData name="Areti Chouchourelou" userId="09759555be95b33e" providerId="LiveId" clId="{9B60E20A-296D-5543-9F8B-9893A8B8E417}" dt="2020-06-19T19:50:51.876" v="36533" actId="14100"/>
          <ac:spMkLst>
            <pc:docMk/>
            <pc:sldMk cId="1118510727" sldId="516"/>
            <ac:spMk id="2" creationId="{00000000-0000-0000-0000-000000000000}"/>
          </ac:spMkLst>
        </pc:spChg>
        <pc:spChg chg="mod">
          <ac:chgData name="Areti Chouchourelou" userId="09759555be95b33e" providerId="LiveId" clId="{9B60E20A-296D-5543-9F8B-9893A8B8E417}" dt="2020-06-19T19:51:52.017" v="36599" actId="20577"/>
          <ac:spMkLst>
            <pc:docMk/>
            <pc:sldMk cId="1118510727" sldId="516"/>
            <ac:spMk id="3" creationId="{00000000-0000-0000-0000-000000000000}"/>
          </ac:spMkLst>
        </pc:spChg>
        <pc:spChg chg="mod">
          <ac:chgData name="Areti Chouchourelou" userId="09759555be95b33e" providerId="LiveId" clId="{9B60E20A-296D-5543-9F8B-9893A8B8E417}" dt="2020-06-19T19:51:07.027" v="36559" actId="14100"/>
          <ac:spMkLst>
            <pc:docMk/>
            <pc:sldMk cId="1118510727" sldId="516"/>
            <ac:spMk id="4" creationId="{00000000-0000-0000-0000-000000000000}"/>
          </ac:spMkLst>
        </pc:spChg>
      </pc:sldChg>
      <pc:sldChg chg="modSp">
        <pc:chgData name="Areti Chouchourelou" userId="09759555be95b33e" providerId="LiveId" clId="{9B60E20A-296D-5543-9F8B-9893A8B8E417}" dt="2020-06-19T19:56:32.638" v="37277" actId="27636"/>
        <pc:sldMkLst>
          <pc:docMk/>
          <pc:sldMk cId="2054452465" sldId="517"/>
        </pc:sldMkLst>
        <pc:spChg chg="mod">
          <ac:chgData name="Areti Chouchourelou" userId="09759555be95b33e" providerId="LiveId" clId="{9B60E20A-296D-5543-9F8B-9893A8B8E417}" dt="2020-06-19T19:56:21.708" v="37273" actId="20577"/>
          <ac:spMkLst>
            <pc:docMk/>
            <pc:sldMk cId="2054452465" sldId="517"/>
            <ac:spMk id="2" creationId="{00000000-0000-0000-0000-000000000000}"/>
          </ac:spMkLst>
        </pc:spChg>
        <pc:spChg chg="mod">
          <ac:chgData name="Areti Chouchourelou" userId="09759555be95b33e" providerId="LiveId" clId="{9B60E20A-296D-5543-9F8B-9893A8B8E417}" dt="2020-06-19T19:56:32.638" v="37277" actId="27636"/>
          <ac:spMkLst>
            <pc:docMk/>
            <pc:sldMk cId="2054452465" sldId="517"/>
            <ac:spMk id="3" creationId="{00000000-0000-0000-0000-000000000000}"/>
          </ac:spMkLst>
        </pc:spChg>
      </pc:sldChg>
      <pc:sldChg chg="modSp">
        <pc:chgData name="Areti Chouchourelou" userId="09759555be95b33e" providerId="LiveId" clId="{9B60E20A-296D-5543-9F8B-9893A8B8E417}" dt="2020-06-19T19:56:52.837" v="37278"/>
        <pc:sldMkLst>
          <pc:docMk/>
          <pc:sldMk cId="2920389010" sldId="518"/>
        </pc:sldMkLst>
        <pc:spChg chg="mod">
          <ac:chgData name="Areti Chouchourelou" userId="09759555be95b33e" providerId="LiveId" clId="{9B60E20A-296D-5543-9F8B-9893A8B8E417}" dt="2020-06-19T19:56:52.837" v="37278"/>
          <ac:spMkLst>
            <pc:docMk/>
            <pc:sldMk cId="2920389010" sldId="518"/>
            <ac:spMk id="3" creationId="{BC43D991-D739-B743-B318-CCA725671781}"/>
          </ac:spMkLst>
        </pc:spChg>
      </pc:sldChg>
      <pc:sldChg chg="addSp delSp modSp">
        <pc:chgData name="Areti Chouchourelou" userId="09759555be95b33e" providerId="LiveId" clId="{9B60E20A-296D-5543-9F8B-9893A8B8E417}" dt="2020-06-19T20:06:24.554" v="38202" actId="20577"/>
        <pc:sldMkLst>
          <pc:docMk/>
          <pc:sldMk cId="2831709217" sldId="519"/>
        </pc:sldMkLst>
        <pc:spChg chg="mod">
          <ac:chgData name="Areti Chouchourelou" userId="09759555be95b33e" providerId="LiveId" clId="{9B60E20A-296D-5543-9F8B-9893A8B8E417}" dt="2020-06-19T19:59:04.596" v="37340"/>
          <ac:spMkLst>
            <pc:docMk/>
            <pc:sldMk cId="2831709217" sldId="519"/>
            <ac:spMk id="2" creationId="{00000000-0000-0000-0000-000000000000}"/>
          </ac:spMkLst>
        </pc:spChg>
        <pc:spChg chg="mod">
          <ac:chgData name="Areti Chouchourelou" userId="09759555be95b33e" providerId="LiveId" clId="{9B60E20A-296D-5543-9F8B-9893A8B8E417}" dt="2020-06-19T20:06:24.554" v="38202" actId="20577"/>
          <ac:spMkLst>
            <pc:docMk/>
            <pc:sldMk cId="2831709217" sldId="519"/>
            <ac:spMk id="3" creationId="{00000000-0000-0000-0000-000000000000}"/>
          </ac:spMkLst>
        </pc:spChg>
        <pc:spChg chg="mod">
          <ac:chgData name="Areti Chouchourelou" userId="09759555be95b33e" providerId="LiveId" clId="{9B60E20A-296D-5543-9F8B-9893A8B8E417}" dt="2020-06-19T19:58:44.699" v="37336"/>
          <ac:spMkLst>
            <pc:docMk/>
            <pc:sldMk cId="2831709217" sldId="519"/>
            <ac:spMk id="4" creationId="{CD107708-C769-EE43-84B7-C9FD857CA891}"/>
          </ac:spMkLst>
        </pc:spChg>
        <pc:spChg chg="del">
          <ac:chgData name="Areti Chouchourelou" userId="09759555be95b33e" providerId="LiveId" clId="{9B60E20A-296D-5543-9F8B-9893A8B8E417}" dt="2020-06-19T19:58:54.934" v="37338" actId="478"/>
          <ac:spMkLst>
            <pc:docMk/>
            <pc:sldMk cId="2831709217" sldId="519"/>
            <ac:spMk id="5" creationId="{00000000-0000-0000-0000-000000000000}"/>
          </ac:spMkLst>
        </pc:spChg>
        <pc:spChg chg="add mod">
          <ac:chgData name="Areti Chouchourelou" userId="09759555be95b33e" providerId="LiveId" clId="{9B60E20A-296D-5543-9F8B-9893A8B8E417}" dt="2020-06-19T19:58:55.521" v="37339"/>
          <ac:spMkLst>
            <pc:docMk/>
            <pc:sldMk cId="2831709217" sldId="519"/>
            <ac:spMk id="6" creationId="{CCFD835C-E2CE-C145-B8BC-BF90D1C7861D}"/>
          </ac:spMkLst>
        </pc:spChg>
      </pc:sldChg>
      <pc:sldChg chg="modSp">
        <pc:chgData name="Areti Chouchourelou" userId="09759555be95b33e" providerId="LiveId" clId="{9B60E20A-296D-5543-9F8B-9893A8B8E417}" dt="2020-06-19T20:09:50.410" v="38655" actId="20577"/>
        <pc:sldMkLst>
          <pc:docMk/>
          <pc:sldMk cId="1162400914" sldId="520"/>
        </pc:sldMkLst>
        <pc:spChg chg="mod">
          <ac:chgData name="Areti Chouchourelou" userId="09759555be95b33e" providerId="LiveId" clId="{9B60E20A-296D-5543-9F8B-9893A8B8E417}" dt="2020-06-19T20:09:50.410" v="38655" actId="20577"/>
          <ac:spMkLst>
            <pc:docMk/>
            <pc:sldMk cId="1162400914" sldId="520"/>
            <ac:spMk id="3" creationId="{BC43D991-D739-B743-B318-CCA725671781}"/>
          </ac:spMkLst>
        </pc:spChg>
      </pc:sldChg>
      <pc:sldChg chg="modSp">
        <pc:chgData name="Areti Chouchourelou" userId="09759555be95b33e" providerId="LiveId" clId="{9B60E20A-296D-5543-9F8B-9893A8B8E417}" dt="2020-06-19T20:15:16.397" v="38892" actId="27636"/>
        <pc:sldMkLst>
          <pc:docMk/>
          <pc:sldMk cId="409815468" sldId="521"/>
        </pc:sldMkLst>
        <pc:spChg chg="mod">
          <ac:chgData name="Areti Chouchourelou" userId="09759555be95b33e" providerId="LiveId" clId="{9B60E20A-296D-5543-9F8B-9893A8B8E417}" dt="2020-06-19T20:12:26.881" v="38708" actId="27636"/>
          <ac:spMkLst>
            <pc:docMk/>
            <pc:sldMk cId="409815468" sldId="521"/>
            <ac:spMk id="2" creationId="{00000000-0000-0000-0000-000000000000}"/>
          </ac:spMkLst>
        </pc:spChg>
        <pc:spChg chg="mod">
          <ac:chgData name="Areti Chouchourelou" userId="09759555be95b33e" providerId="LiveId" clId="{9B60E20A-296D-5543-9F8B-9893A8B8E417}" dt="2020-06-19T20:15:16.397" v="38892" actId="27636"/>
          <ac:spMkLst>
            <pc:docMk/>
            <pc:sldMk cId="409815468" sldId="521"/>
            <ac:spMk id="3" creationId="{00000000-0000-0000-0000-000000000000}"/>
          </ac:spMkLst>
        </pc:spChg>
        <pc:spChg chg="mod">
          <ac:chgData name="Areti Chouchourelou" userId="09759555be95b33e" providerId="LiveId" clId="{9B60E20A-296D-5543-9F8B-9893A8B8E417}" dt="2020-06-19T20:10:26.749" v="38694" actId="20577"/>
          <ac:spMkLst>
            <pc:docMk/>
            <pc:sldMk cId="409815468" sldId="521"/>
            <ac:spMk id="4" creationId="{00000000-0000-0000-0000-000000000000}"/>
          </ac:spMkLst>
        </pc:spChg>
      </pc:sldChg>
      <pc:sldChg chg="addSp delSp modSp">
        <pc:chgData name="Areti Chouchourelou" userId="09759555be95b33e" providerId="LiveId" clId="{9B60E20A-296D-5543-9F8B-9893A8B8E417}" dt="2020-06-19T20:15:41.803" v="38922" actId="20577"/>
        <pc:sldMkLst>
          <pc:docMk/>
          <pc:sldMk cId="1031876344" sldId="522"/>
        </pc:sldMkLst>
        <pc:spChg chg="mod">
          <ac:chgData name="Areti Chouchourelou" userId="09759555be95b33e" providerId="LiveId" clId="{9B60E20A-296D-5543-9F8B-9893A8B8E417}" dt="2020-06-19T20:15:41.803" v="38922" actId="20577"/>
          <ac:spMkLst>
            <pc:docMk/>
            <pc:sldMk cId="1031876344" sldId="522"/>
            <ac:spMk id="2" creationId="{00000000-0000-0000-0000-000000000000}"/>
          </ac:spMkLst>
        </pc:spChg>
        <pc:spChg chg="mod">
          <ac:chgData name="Areti Chouchourelou" userId="09759555be95b33e" providerId="LiveId" clId="{9B60E20A-296D-5543-9F8B-9893A8B8E417}" dt="2020-06-19T20:15:33.085" v="38895" actId="5793"/>
          <ac:spMkLst>
            <pc:docMk/>
            <pc:sldMk cId="1031876344" sldId="522"/>
            <ac:spMk id="3" creationId="{00000000-0000-0000-0000-000000000000}"/>
          </ac:spMkLst>
        </pc:spChg>
        <pc:spChg chg="del">
          <ac:chgData name="Areti Chouchourelou" userId="09759555be95b33e" providerId="LiveId" clId="{9B60E20A-296D-5543-9F8B-9893A8B8E417}" dt="2020-06-19T20:10:35.163" v="38695" actId="478"/>
          <ac:spMkLst>
            <pc:docMk/>
            <pc:sldMk cId="1031876344" sldId="522"/>
            <ac:spMk id="4" creationId="{00000000-0000-0000-0000-000000000000}"/>
          </ac:spMkLst>
        </pc:spChg>
        <pc:spChg chg="add mod">
          <ac:chgData name="Areti Chouchourelou" userId="09759555be95b33e" providerId="LiveId" clId="{9B60E20A-296D-5543-9F8B-9893A8B8E417}" dt="2020-06-19T20:10:35.773" v="38696"/>
          <ac:spMkLst>
            <pc:docMk/>
            <pc:sldMk cId="1031876344" sldId="522"/>
            <ac:spMk id="5" creationId="{F692443F-2C14-7E43-8C28-09F5AFEC4C06}"/>
          </ac:spMkLst>
        </pc:spChg>
      </pc:sldChg>
      <pc:sldChg chg="addSp delSp modSp">
        <pc:chgData name="Areti Chouchourelou" userId="09759555be95b33e" providerId="LiveId" clId="{9B60E20A-296D-5543-9F8B-9893A8B8E417}" dt="2020-06-19T20:18:23.942" v="39096" actId="255"/>
        <pc:sldMkLst>
          <pc:docMk/>
          <pc:sldMk cId="1414915652" sldId="523"/>
        </pc:sldMkLst>
        <pc:spChg chg="mod">
          <ac:chgData name="Areti Chouchourelou" userId="09759555be95b33e" providerId="LiveId" clId="{9B60E20A-296D-5543-9F8B-9893A8B8E417}" dt="2020-06-19T20:16:48.785" v="38992" actId="14100"/>
          <ac:spMkLst>
            <pc:docMk/>
            <pc:sldMk cId="1414915652" sldId="523"/>
            <ac:spMk id="2" creationId="{00000000-0000-0000-0000-000000000000}"/>
          </ac:spMkLst>
        </pc:spChg>
        <pc:spChg chg="mod">
          <ac:chgData name="Areti Chouchourelou" userId="09759555be95b33e" providerId="LiveId" clId="{9B60E20A-296D-5543-9F8B-9893A8B8E417}" dt="2020-06-19T20:18:23.942" v="39096" actId="255"/>
          <ac:spMkLst>
            <pc:docMk/>
            <pc:sldMk cId="1414915652" sldId="523"/>
            <ac:spMk id="3" creationId="{00000000-0000-0000-0000-000000000000}"/>
          </ac:spMkLst>
        </pc:spChg>
        <pc:spChg chg="del">
          <ac:chgData name="Areti Chouchourelou" userId="09759555be95b33e" providerId="LiveId" clId="{9B60E20A-296D-5543-9F8B-9893A8B8E417}" dt="2020-06-19T20:10:40.953" v="38697" actId="478"/>
          <ac:spMkLst>
            <pc:docMk/>
            <pc:sldMk cId="1414915652" sldId="523"/>
            <ac:spMk id="4" creationId="{00000000-0000-0000-0000-000000000000}"/>
          </ac:spMkLst>
        </pc:spChg>
        <pc:spChg chg="add mod">
          <ac:chgData name="Areti Chouchourelou" userId="09759555be95b33e" providerId="LiveId" clId="{9B60E20A-296D-5543-9F8B-9893A8B8E417}" dt="2020-06-19T20:10:41.607" v="38698"/>
          <ac:spMkLst>
            <pc:docMk/>
            <pc:sldMk cId="1414915652" sldId="523"/>
            <ac:spMk id="5" creationId="{2417D207-B616-9848-B02B-7F0A8137E453}"/>
          </ac:spMkLst>
        </pc:spChg>
      </pc:sldChg>
      <pc:sldChg chg="addSp delSp modSp">
        <pc:chgData name="Areti Chouchourelou" userId="09759555be95b33e" providerId="LiveId" clId="{9B60E20A-296D-5543-9F8B-9893A8B8E417}" dt="2020-06-19T20:18:11.862" v="39095" actId="255"/>
        <pc:sldMkLst>
          <pc:docMk/>
          <pc:sldMk cId="3949854875" sldId="524"/>
        </pc:sldMkLst>
        <pc:spChg chg="mod">
          <ac:chgData name="Areti Chouchourelou" userId="09759555be95b33e" providerId="LiveId" clId="{9B60E20A-296D-5543-9F8B-9893A8B8E417}" dt="2020-06-19T20:17:42.842" v="39046" actId="20577"/>
          <ac:spMkLst>
            <pc:docMk/>
            <pc:sldMk cId="3949854875" sldId="524"/>
            <ac:spMk id="2" creationId="{00000000-0000-0000-0000-000000000000}"/>
          </ac:spMkLst>
        </pc:spChg>
        <pc:spChg chg="mod">
          <ac:chgData name="Areti Chouchourelou" userId="09759555be95b33e" providerId="LiveId" clId="{9B60E20A-296D-5543-9F8B-9893A8B8E417}" dt="2020-06-19T20:18:11.862" v="39095" actId="255"/>
          <ac:spMkLst>
            <pc:docMk/>
            <pc:sldMk cId="3949854875" sldId="524"/>
            <ac:spMk id="3" creationId="{00000000-0000-0000-0000-000000000000}"/>
          </ac:spMkLst>
        </pc:spChg>
        <pc:spChg chg="del">
          <ac:chgData name="Areti Chouchourelou" userId="09759555be95b33e" providerId="LiveId" clId="{9B60E20A-296D-5543-9F8B-9893A8B8E417}" dt="2020-06-19T20:10:46.454" v="38699" actId="478"/>
          <ac:spMkLst>
            <pc:docMk/>
            <pc:sldMk cId="3949854875" sldId="524"/>
            <ac:spMk id="4" creationId="{00000000-0000-0000-0000-000000000000}"/>
          </ac:spMkLst>
        </pc:spChg>
        <pc:spChg chg="add mod">
          <ac:chgData name="Areti Chouchourelou" userId="09759555be95b33e" providerId="LiveId" clId="{9B60E20A-296D-5543-9F8B-9893A8B8E417}" dt="2020-06-19T20:10:46.752" v="38700"/>
          <ac:spMkLst>
            <pc:docMk/>
            <pc:sldMk cId="3949854875" sldId="524"/>
            <ac:spMk id="5" creationId="{2D9D68EA-52A9-8A42-A257-DD81254DD416}"/>
          </ac:spMkLst>
        </pc:spChg>
      </pc:sldChg>
      <pc:sldChg chg="addSp delSp modSp">
        <pc:chgData name="Areti Chouchourelou" userId="09759555be95b33e" providerId="LiveId" clId="{9B60E20A-296D-5543-9F8B-9893A8B8E417}" dt="2020-06-19T20:20:05.778" v="39175" actId="27636"/>
        <pc:sldMkLst>
          <pc:docMk/>
          <pc:sldMk cId="337936020" sldId="525"/>
        </pc:sldMkLst>
        <pc:spChg chg="mod">
          <ac:chgData name="Areti Chouchourelou" userId="09759555be95b33e" providerId="LiveId" clId="{9B60E20A-296D-5543-9F8B-9893A8B8E417}" dt="2020-06-19T20:19:13.251" v="39126" actId="20577"/>
          <ac:spMkLst>
            <pc:docMk/>
            <pc:sldMk cId="337936020" sldId="525"/>
            <ac:spMk id="2" creationId="{00000000-0000-0000-0000-000000000000}"/>
          </ac:spMkLst>
        </pc:spChg>
        <pc:spChg chg="mod">
          <ac:chgData name="Areti Chouchourelou" userId="09759555be95b33e" providerId="LiveId" clId="{9B60E20A-296D-5543-9F8B-9893A8B8E417}" dt="2020-06-19T20:20:05.778" v="39175" actId="27636"/>
          <ac:spMkLst>
            <pc:docMk/>
            <pc:sldMk cId="337936020" sldId="525"/>
            <ac:spMk id="3" creationId="{00000000-0000-0000-0000-000000000000}"/>
          </ac:spMkLst>
        </pc:spChg>
        <pc:spChg chg="del">
          <ac:chgData name="Areti Chouchourelou" userId="09759555be95b33e" providerId="LiveId" clId="{9B60E20A-296D-5543-9F8B-9893A8B8E417}" dt="2020-06-19T20:10:53.865" v="38701" actId="478"/>
          <ac:spMkLst>
            <pc:docMk/>
            <pc:sldMk cId="337936020" sldId="525"/>
            <ac:spMk id="4" creationId="{00000000-0000-0000-0000-000000000000}"/>
          </ac:spMkLst>
        </pc:spChg>
        <pc:spChg chg="add mod">
          <ac:chgData name="Areti Chouchourelou" userId="09759555be95b33e" providerId="LiveId" clId="{9B60E20A-296D-5543-9F8B-9893A8B8E417}" dt="2020-06-19T20:10:54.513" v="38702"/>
          <ac:spMkLst>
            <pc:docMk/>
            <pc:sldMk cId="337936020" sldId="525"/>
            <ac:spMk id="5" creationId="{BADE72EA-49B4-4845-813C-0B37F10A2FC9}"/>
          </ac:spMkLst>
        </pc:spChg>
      </pc:sldChg>
      <pc:sldChg chg="modSp modAnim">
        <pc:chgData name="Areti Chouchourelou" userId="09759555be95b33e" providerId="LiveId" clId="{9B60E20A-296D-5543-9F8B-9893A8B8E417}" dt="2020-06-19T19:35:48.407" v="35499" actId="20577"/>
        <pc:sldMkLst>
          <pc:docMk/>
          <pc:sldMk cId="1884802225" sldId="526"/>
        </pc:sldMkLst>
        <pc:spChg chg="mod">
          <ac:chgData name="Areti Chouchourelou" userId="09759555be95b33e" providerId="LiveId" clId="{9B60E20A-296D-5543-9F8B-9893A8B8E417}" dt="2020-06-19T19:27:05.347" v="34096" actId="20577"/>
          <ac:spMkLst>
            <pc:docMk/>
            <pc:sldMk cId="1884802225" sldId="526"/>
            <ac:spMk id="2" creationId="{00000000-0000-0000-0000-000000000000}"/>
          </ac:spMkLst>
        </pc:spChg>
        <pc:spChg chg="mod">
          <ac:chgData name="Areti Chouchourelou" userId="09759555be95b33e" providerId="LiveId" clId="{9B60E20A-296D-5543-9F8B-9893A8B8E417}" dt="2020-06-19T19:31:57.128" v="34818" actId="20577"/>
          <ac:spMkLst>
            <pc:docMk/>
            <pc:sldMk cId="1884802225" sldId="526"/>
            <ac:spMk id="3" creationId="{00000000-0000-0000-0000-000000000000}"/>
          </ac:spMkLst>
        </pc:spChg>
        <pc:spChg chg="mod">
          <ac:chgData name="Areti Chouchourelou" userId="09759555be95b33e" providerId="LiveId" clId="{9B60E20A-296D-5543-9F8B-9893A8B8E417}" dt="2020-06-19T19:35:03.697" v="35334" actId="20577"/>
          <ac:spMkLst>
            <pc:docMk/>
            <pc:sldMk cId="1884802225" sldId="526"/>
            <ac:spMk id="6" creationId="{00000000-0000-0000-0000-000000000000}"/>
          </ac:spMkLst>
        </pc:spChg>
        <pc:spChg chg="mod">
          <ac:chgData name="Areti Chouchourelou" userId="09759555be95b33e" providerId="LiveId" clId="{9B60E20A-296D-5543-9F8B-9893A8B8E417}" dt="2020-06-19T19:35:48.407" v="35499" actId="20577"/>
          <ac:spMkLst>
            <pc:docMk/>
            <pc:sldMk cId="1884802225" sldId="526"/>
            <ac:spMk id="7" creationId="{00000000-0000-0000-0000-000000000000}"/>
          </ac:spMkLst>
        </pc:spChg>
      </pc:sldChg>
      <pc:sldChg chg="addSp delSp modSp">
        <pc:chgData name="Areti Chouchourelou" userId="09759555be95b33e" providerId="LiveId" clId="{9B60E20A-296D-5543-9F8B-9893A8B8E417}" dt="2020-06-19T20:22:09.214" v="39492" actId="255"/>
        <pc:sldMkLst>
          <pc:docMk/>
          <pc:sldMk cId="2661011679" sldId="527"/>
        </pc:sldMkLst>
        <pc:spChg chg="mod">
          <ac:chgData name="Areti Chouchourelou" userId="09759555be95b33e" providerId="LiveId" clId="{9B60E20A-296D-5543-9F8B-9893A8B8E417}" dt="2020-06-19T20:21:58.768" v="39483" actId="14100"/>
          <ac:spMkLst>
            <pc:docMk/>
            <pc:sldMk cId="2661011679" sldId="527"/>
            <ac:spMk id="2" creationId="{00000000-0000-0000-0000-000000000000}"/>
          </ac:spMkLst>
        </pc:spChg>
        <pc:spChg chg="mod">
          <ac:chgData name="Areti Chouchourelou" userId="09759555be95b33e" providerId="LiveId" clId="{9B60E20A-296D-5543-9F8B-9893A8B8E417}" dt="2020-06-19T20:22:09.214" v="39492" actId="255"/>
          <ac:spMkLst>
            <pc:docMk/>
            <pc:sldMk cId="2661011679" sldId="527"/>
            <ac:spMk id="3" creationId="{00000000-0000-0000-0000-000000000000}"/>
          </ac:spMkLst>
        </pc:spChg>
        <pc:spChg chg="del">
          <ac:chgData name="Areti Chouchourelou" userId="09759555be95b33e" providerId="LiveId" clId="{9B60E20A-296D-5543-9F8B-9893A8B8E417}" dt="2020-06-19T20:11:01.817" v="38703" actId="478"/>
          <ac:spMkLst>
            <pc:docMk/>
            <pc:sldMk cId="2661011679" sldId="527"/>
            <ac:spMk id="4" creationId="{00000000-0000-0000-0000-000000000000}"/>
          </ac:spMkLst>
        </pc:spChg>
        <pc:spChg chg="add mod">
          <ac:chgData name="Areti Chouchourelou" userId="09759555be95b33e" providerId="LiveId" clId="{9B60E20A-296D-5543-9F8B-9893A8B8E417}" dt="2020-06-19T20:22:02.436" v="39491" actId="1035"/>
          <ac:spMkLst>
            <pc:docMk/>
            <pc:sldMk cId="2661011679" sldId="527"/>
            <ac:spMk id="5" creationId="{7DDC127C-8248-F244-A174-7E2A8E990204}"/>
          </ac:spMkLst>
        </pc:spChg>
      </pc:sldChg>
      <pc:sldChg chg="modSp">
        <pc:chgData name="Areti Chouchourelou" userId="09759555be95b33e" providerId="LiveId" clId="{9B60E20A-296D-5543-9F8B-9893A8B8E417}" dt="2020-06-19T19:55:42.905" v="37268" actId="20577"/>
        <pc:sldMkLst>
          <pc:docMk/>
          <pc:sldMk cId="1228821473" sldId="528"/>
        </pc:sldMkLst>
        <pc:spChg chg="mod">
          <ac:chgData name="Areti Chouchourelou" userId="09759555be95b33e" providerId="LiveId" clId="{9B60E20A-296D-5543-9F8B-9893A8B8E417}" dt="2020-06-19T19:53:13.656" v="36686" actId="20577"/>
          <ac:spMkLst>
            <pc:docMk/>
            <pc:sldMk cId="1228821473" sldId="528"/>
            <ac:spMk id="2" creationId="{00000000-0000-0000-0000-000000000000}"/>
          </ac:spMkLst>
        </pc:spChg>
        <pc:spChg chg="mod">
          <ac:chgData name="Areti Chouchourelou" userId="09759555be95b33e" providerId="LiveId" clId="{9B60E20A-296D-5543-9F8B-9893A8B8E417}" dt="2020-06-19T19:55:42.905" v="37268" actId="20577"/>
          <ac:spMkLst>
            <pc:docMk/>
            <pc:sldMk cId="1228821473" sldId="528"/>
            <ac:spMk id="3" creationId="{00000000-0000-0000-0000-000000000000}"/>
          </ac:spMkLst>
        </pc:spChg>
        <pc:spChg chg="mod">
          <ac:chgData name="Areti Chouchourelou" userId="09759555be95b33e" providerId="LiveId" clId="{9B60E20A-296D-5543-9F8B-9893A8B8E417}" dt="2020-06-19T19:52:35.342" v="36629" actId="255"/>
          <ac:spMkLst>
            <pc:docMk/>
            <pc:sldMk cId="1228821473" sldId="528"/>
            <ac:spMk id="4" creationId="{00000000-0000-0000-0000-000000000000}"/>
          </ac:spMkLst>
        </pc:spChg>
      </pc:sldChg>
      <pc:sldChg chg="addSp delSp modSp">
        <pc:chgData name="Areti Chouchourelou" userId="09759555be95b33e" providerId="LiveId" clId="{9B60E20A-296D-5543-9F8B-9893A8B8E417}" dt="2020-06-19T20:09:21.780" v="38627" actId="20577"/>
        <pc:sldMkLst>
          <pc:docMk/>
          <pc:sldMk cId="939100782" sldId="529"/>
        </pc:sldMkLst>
        <pc:spChg chg="mod">
          <ac:chgData name="Areti Chouchourelou" userId="09759555be95b33e" providerId="LiveId" clId="{9B60E20A-296D-5543-9F8B-9893A8B8E417}" dt="2020-06-19T20:07:06.918" v="38262" actId="1036"/>
          <ac:spMkLst>
            <pc:docMk/>
            <pc:sldMk cId="939100782" sldId="529"/>
            <ac:spMk id="2" creationId="{00000000-0000-0000-0000-000000000000}"/>
          </ac:spMkLst>
        </pc:spChg>
        <pc:spChg chg="mod">
          <ac:chgData name="Areti Chouchourelou" userId="09759555be95b33e" providerId="LiveId" clId="{9B60E20A-296D-5543-9F8B-9893A8B8E417}" dt="2020-06-19T20:09:21.780" v="38627" actId="20577"/>
          <ac:spMkLst>
            <pc:docMk/>
            <pc:sldMk cId="939100782" sldId="529"/>
            <ac:spMk id="3" creationId="{00000000-0000-0000-0000-000000000000}"/>
          </ac:spMkLst>
        </pc:spChg>
        <pc:spChg chg="del">
          <ac:chgData name="Areti Chouchourelou" userId="09759555be95b33e" providerId="LiveId" clId="{9B60E20A-296D-5543-9F8B-9893A8B8E417}" dt="2020-06-19T20:06:42.564" v="38203" actId="478"/>
          <ac:spMkLst>
            <pc:docMk/>
            <pc:sldMk cId="939100782" sldId="529"/>
            <ac:spMk id="4" creationId="{00000000-0000-0000-0000-000000000000}"/>
          </ac:spMkLst>
        </pc:spChg>
        <pc:spChg chg="add mod">
          <ac:chgData name="Areti Chouchourelou" userId="09759555be95b33e" providerId="LiveId" clId="{9B60E20A-296D-5543-9F8B-9893A8B8E417}" dt="2020-06-19T20:06:43.055" v="38204"/>
          <ac:spMkLst>
            <pc:docMk/>
            <pc:sldMk cId="939100782" sldId="529"/>
            <ac:spMk id="5" creationId="{A2AF363A-1CB9-1F48-8E5B-FF272B0D28E5}"/>
          </ac:spMkLst>
        </pc:spChg>
      </pc:sldChg>
      <pc:sldChg chg="modSp">
        <pc:chgData name="Areti Chouchourelou" userId="09759555be95b33e" providerId="LiveId" clId="{9B60E20A-296D-5543-9F8B-9893A8B8E417}" dt="2020-06-18T12:05:14.930" v="877" actId="20577"/>
        <pc:sldMkLst>
          <pc:docMk/>
          <pc:sldMk cId="2262494228" sldId="531"/>
        </pc:sldMkLst>
        <pc:spChg chg="mod">
          <ac:chgData name="Areti Chouchourelou" userId="09759555be95b33e" providerId="LiveId" clId="{9B60E20A-296D-5543-9F8B-9893A8B8E417}" dt="2020-06-18T11:59:31.827" v="266" actId="20577"/>
          <ac:spMkLst>
            <pc:docMk/>
            <pc:sldMk cId="2262494228" sldId="531"/>
            <ac:spMk id="2" creationId="{00000000-0000-0000-0000-000000000000}"/>
          </ac:spMkLst>
        </pc:spChg>
        <pc:spChg chg="mod">
          <ac:chgData name="Areti Chouchourelou" userId="09759555be95b33e" providerId="LiveId" clId="{9B60E20A-296D-5543-9F8B-9893A8B8E417}" dt="2020-06-18T12:05:14.930" v="877" actId="20577"/>
          <ac:spMkLst>
            <pc:docMk/>
            <pc:sldMk cId="2262494228" sldId="531"/>
            <ac:spMk id="3" creationId="{00000000-0000-0000-0000-000000000000}"/>
          </ac:spMkLst>
        </pc:spChg>
      </pc:sldChg>
      <pc:sldChg chg="modSp ord">
        <pc:chgData name="Areti Chouchourelou" userId="09759555be95b33e" providerId="LiveId" clId="{9B60E20A-296D-5543-9F8B-9893A8B8E417}" dt="2020-06-18T15:49:56.402" v="21432"/>
        <pc:sldMkLst>
          <pc:docMk/>
          <pc:sldMk cId="0" sldId="536"/>
        </pc:sldMkLst>
        <pc:spChg chg="mod">
          <ac:chgData name="Areti Chouchourelou" userId="09759555be95b33e" providerId="LiveId" clId="{9B60E20A-296D-5543-9F8B-9893A8B8E417}" dt="2020-06-18T15:40:00.554" v="19554" actId="20577"/>
          <ac:spMkLst>
            <pc:docMk/>
            <pc:sldMk cId="0" sldId="536"/>
            <ac:spMk id="2" creationId="{00000000-0000-0000-0000-000000000000}"/>
          </ac:spMkLst>
        </pc:spChg>
        <pc:spChg chg="mod">
          <ac:chgData name="Areti Chouchourelou" userId="09759555be95b33e" providerId="LiveId" clId="{9B60E20A-296D-5543-9F8B-9893A8B8E417}" dt="2020-06-18T15:46:16.503" v="20702" actId="1035"/>
          <ac:spMkLst>
            <pc:docMk/>
            <pc:sldMk cId="0" sldId="536"/>
            <ac:spMk id="3" creationId="{00000000-0000-0000-0000-000000000000}"/>
          </ac:spMkLst>
        </pc:spChg>
        <pc:spChg chg="mod">
          <ac:chgData name="Areti Chouchourelou" userId="09759555be95b33e" providerId="LiveId" clId="{9B60E20A-296D-5543-9F8B-9893A8B8E417}" dt="2020-06-18T15:46:20.432" v="20706" actId="1035"/>
          <ac:spMkLst>
            <pc:docMk/>
            <pc:sldMk cId="0" sldId="536"/>
            <ac:spMk id="4" creationId="{00000000-0000-0000-0000-000000000000}"/>
          </ac:spMkLst>
        </pc:spChg>
      </pc:sldChg>
      <pc:sldChg chg="addSp delSp modSp">
        <pc:chgData name="Areti Chouchourelou" userId="09759555be95b33e" providerId="LiveId" clId="{9B60E20A-296D-5543-9F8B-9893A8B8E417}" dt="2020-06-18T15:49:55.218" v="21431" actId="1035"/>
        <pc:sldMkLst>
          <pc:docMk/>
          <pc:sldMk cId="2202692220" sldId="537"/>
        </pc:sldMkLst>
        <pc:spChg chg="mod">
          <ac:chgData name="Areti Chouchourelou" userId="09759555be95b33e" providerId="LiveId" clId="{9B60E20A-296D-5543-9F8B-9893A8B8E417}" dt="2020-06-18T15:46:33.009" v="20735" actId="20577"/>
          <ac:spMkLst>
            <pc:docMk/>
            <pc:sldMk cId="2202692220" sldId="537"/>
            <ac:spMk id="2" creationId="{00000000-0000-0000-0000-000000000000}"/>
          </ac:spMkLst>
        </pc:spChg>
        <pc:spChg chg="mod">
          <ac:chgData name="Areti Chouchourelou" userId="09759555be95b33e" providerId="LiveId" clId="{9B60E20A-296D-5543-9F8B-9893A8B8E417}" dt="2020-06-18T15:49:35.695" v="21421" actId="20577"/>
          <ac:spMkLst>
            <pc:docMk/>
            <pc:sldMk cId="2202692220" sldId="537"/>
            <ac:spMk id="3" creationId="{00000000-0000-0000-0000-000000000000}"/>
          </ac:spMkLst>
        </pc:spChg>
        <pc:spChg chg="add del mod">
          <ac:chgData name="Areti Chouchourelou" userId="09759555be95b33e" providerId="LiveId" clId="{9B60E20A-296D-5543-9F8B-9893A8B8E417}" dt="2020-06-18T15:49:45.650" v="21423"/>
          <ac:spMkLst>
            <pc:docMk/>
            <pc:sldMk cId="2202692220" sldId="537"/>
            <ac:spMk id="5" creationId="{C29BA9BD-027C-754B-B00E-1ED4FFC9FF80}"/>
          </ac:spMkLst>
        </pc:spChg>
        <pc:spChg chg="add mod">
          <ac:chgData name="Areti Chouchourelou" userId="09759555be95b33e" providerId="LiveId" clId="{9B60E20A-296D-5543-9F8B-9893A8B8E417}" dt="2020-06-18T15:49:55.218" v="21431" actId="1035"/>
          <ac:spMkLst>
            <pc:docMk/>
            <pc:sldMk cId="2202692220" sldId="537"/>
            <ac:spMk id="6" creationId="{9341FF57-1C00-0B4B-8C65-9BFD9402C985}"/>
          </ac:spMkLst>
        </pc:spChg>
        <pc:spChg chg="del">
          <ac:chgData name="Areti Chouchourelou" userId="09759555be95b33e" providerId="LiveId" clId="{9B60E20A-296D-5543-9F8B-9893A8B8E417}" dt="2020-06-18T15:49:47.397" v="21424" actId="478"/>
          <ac:spMkLst>
            <pc:docMk/>
            <pc:sldMk cId="2202692220" sldId="537"/>
            <ac:spMk id="7" creationId="{00000000-0000-0000-0000-000000000000}"/>
          </ac:spMkLst>
        </pc:spChg>
      </pc:sldChg>
      <pc:sldChg chg="addSp delSp modSp">
        <pc:chgData name="Areti Chouchourelou" userId="09759555be95b33e" providerId="LiveId" clId="{9B60E20A-296D-5543-9F8B-9893A8B8E417}" dt="2020-06-18T15:55:20.192" v="22542" actId="1035"/>
        <pc:sldMkLst>
          <pc:docMk/>
          <pc:sldMk cId="2202692220" sldId="538"/>
        </pc:sldMkLst>
        <pc:spChg chg="mod">
          <ac:chgData name="Areti Chouchourelou" userId="09759555be95b33e" providerId="LiveId" clId="{9B60E20A-296D-5543-9F8B-9893A8B8E417}" dt="2020-06-18T15:50:10.482" v="21457" actId="20577"/>
          <ac:spMkLst>
            <pc:docMk/>
            <pc:sldMk cId="2202692220" sldId="538"/>
            <ac:spMk id="2" creationId="{00000000-0000-0000-0000-000000000000}"/>
          </ac:spMkLst>
        </pc:spChg>
        <pc:spChg chg="mod">
          <ac:chgData name="Areti Chouchourelou" userId="09759555be95b33e" providerId="LiveId" clId="{9B60E20A-296D-5543-9F8B-9893A8B8E417}" dt="2020-06-18T15:55:20.192" v="22542" actId="1035"/>
          <ac:spMkLst>
            <pc:docMk/>
            <pc:sldMk cId="2202692220" sldId="538"/>
            <ac:spMk id="3" creationId="{00000000-0000-0000-0000-000000000000}"/>
          </ac:spMkLst>
        </pc:spChg>
        <pc:spChg chg="add mod">
          <ac:chgData name="Areti Chouchourelou" userId="09759555be95b33e" providerId="LiveId" clId="{9B60E20A-296D-5543-9F8B-9893A8B8E417}" dt="2020-06-18T15:55:16.252" v="22540" actId="1036"/>
          <ac:spMkLst>
            <pc:docMk/>
            <pc:sldMk cId="2202692220" sldId="538"/>
            <ac:spMk id="5" creationId="{883F04AA-8AC9-9E4C-87E2-E9250E370E30}"/>
          </ac:spMkLst>
        </pc:spChg>
        <pc:spChg chg="del">
          <ac:chgData name="Areti Chouchourelou" userId="09759555be95b33e" providerId="LiveId" clId="{9B60E20A-296D-5543-9F8B-9893A8B8E417}" dt="2020-06-18T15:55:09.560" v="22535" actId="478"/>
          <ac:spMkLst>
            <pc:docMk/>
            <pc:sldMk cId="2202692220" sldId="538"/>
            <ac:spMk id="7" creationId="{00000000-0000-0000-0000-000000000000}"/>
          </ac:spMkLst>
        </pc:spChg>
      </pc:sldChg>
      <pc:sldChg chg="addSp delSp modSp">
        <pc:chgData name="Areti Chouchourelou" userId="09759555be95b33e" providerId="LiveId" clId="{9B60E20A-296D-5543-9F8B-9893A8B8E417}" dt="2020-06-18T16:12:44.001" v="24751" actId="1037"/>
        <pc:sldMkLst>
          <pc:docMk/>
          <pc:sldMk cId="0" sldId="539"/>
        </pc:sldMkLst>
        <pc:spChg chg="mod">
          <ac:chgData name="Areti Chouchourelou" userId="09759555be95b33e" providerId="LiveId" clId="{9B60E20A-296D-5543-9F8B-9893A8B8E417}" dt="2020-06-18T15:55:52.327" v="22574" actId="20577"/>
          <ac:spMkLst>
            <pc:docMk/>
            <pc:sldMk cId="0" sldId="539"/>
            <ac:spMk id="2" creationId="{00000000-0000-0000-0000-000000000000}"/>
          </ac:spMkLst>
        </pc:spChg>
        <pc:spChg chg="mod">
          <ac:chgData name="Areti Chouchourelou" userId="09759555be95b33e" providerId="LiveId" clId="{9B60E20A-296D-5543-9F8B-9893A8B8E417}" dt="2020-06-18T16:00:13.993" v="23378" actId="5793"/>
          <ac:spMkLst>
            <pc:docMk/>
            <pc:sldMk cId="0" sldId="539"/>
            <ac:spMk id="3" creationId="{00000000-0000-0000-0000-000000000000}"/>
          </ac:spMkLst>
        </pc:spChg>
        <pc:spChg chg="del mod">
          <ac:chgData name="Areti Chouchourelou" userId="09759555be95b33e" providerId="LiveId" clId="{9B60E20A-296D-5543-9F8B-9893A8B8E417}" dt="2020-06-18T16:12:38.224" v="24728" actId="478"/>
          <ac:spMkLst>
            <pc:docMk/>
            <pc:sldMk cId="0" sldId="539"/>
            <ac:spMk id="4" creationId="{00000000-0000-0000-0000-000000000000}"/>
          </ac:spMkLst>
        </pc:spChg>
        <pc:spChg chg="add mod">
          <ac:chgData name="Areti Chouchourelou" userId="09759555be95b33e" providerId="LiveId" clId="{9B60E20A-296D-5543-9F8B-9893A8B8E417}" dt="2020-06-18T16:12:44.001" v="24751" actId="1037"/>
          <ac:spMkLst>
            <pc:docMk/>
            <pc:sldMk cId="0" sldId="539"/>
            <ac:spMk id="5" creationId="{021A55BC-6475-6140-BAAD-E9C6F4B4AC99}"/>
          </ac:spMkLst>
        </pc:spChg>
      </pc:sldChg>
      <pc:sldChg chg="addSp delSp modSp">
        <pc:chgData name="Areti Chouchourelou" userId="09759555be95b33e" providerId="LiveId" clId="{9B60E20A-296D-5543-9F8B-9893A8B8E417}" dt="2020-06-18T16:12:51.750" v="24767" actId="1035"/>
        <pc:sldMkLst>
          <pc:docMk/>
          <pc:sldMk cId="0" sldId="540"/>
        </pc:sldMkLst>
        <pc:spChg chg="mod">
          <ac:chgData name="Areti Chouchourelou" userId="09759555be95b33e" providerId="LiveId" clId="{9B60E20A-296D-5543-9F8B-9893A8B8E417}" dt="2020-06-18T16:00:43.748" v="23409" actId="20577"/>
          <ac:spMkLst>
            <pc:docMk/>
            <pc:sldMk cId="0" sldId="540"/>
            <ac:spMk id="2" creationId="{00000000-0000-0000-0000-000000000000}"/>
          </ac:spMkLst>
        </pc:spChg>
        <pc:spChg chg="mod">
          <ac:chgData name="Areti Chouchourelou" userId="09759555be95b33e" providerId="LiveId" clId="{9B60E20A-296D-5543-9F8B-9893A8B8E417}" dt="2020-06-18T16:02:51.508" v="23784" actId="20577"/>
          <ac:spMkLst>
            <pc:docMk/>
            <pc:sldMk cId="0" sldId="540"/>
            <ac:spMk id="3" creationId="{00000000-0000-0000-0000-000000000000}"/>
          </ac:spMkLst>
        </pc:spChg>
        <pc:spChg chg="del mod">
          <ac:chgData name="Areti Chouchourelou" userId="09759555be95b33e" providerId="LiveId" clId="{9B60E20A-296D-5543-9F8B-9893A8B8E417}" dt="2020-06-18T16:12:47.685" v="24752" actId="478"/>
          <ac:spMkLst>
            <pc:docMk/>
            <pc:sldMk cId="0" sldId="540"/>
            <ac:spMk id="4" creationId="{00000000-0000-0000-0000-000000000000}"/>
          </ac:spMkLst>
        </pc:spChg>
        <pc:spChg chg="add mod">
          <ac:chgData name="Areti Chouchourelou" userId="09759555be95b33e" providerId="LiveId" clId="{9B60E20A-296D-5543-9F8B-9893A8B8E417}" dt="2020-06-18T16:12:51.750" v="24767" actId="1035"/>
          <ac:spMkLst>
            <pc:docMk/>
            <pc:sldMk cId="0" sldId="540"/>
            <ac:spMk id="5" creationId="{AFD42586-D6A4-BD40-B1B5-A8574BB382B3}"/>
          </ac:spMkLst>
        </pc:spChg>
      </pc:sldChg>
      <pc:sldChg chg="addSp delSp modSp">
        <pc:chgData name="Areti Chouchourelou" userId="09759555be95b33e" providerId="LiveId" clId="{9B60E20A-296D-5543-9F8B-9893A8B8E417}" dt="2020-06-18T16:13:12.061" v="24788" actId="1035"/>
        <pc:sldMkLst>
          <pc:docMk/>
          <pc:sldMk cId="4068220079" sldId="541"/>
        </pc:sldMkLst>
        <pc:spChg chg="mod">
          <ac:chgData name="Areti Chouchourelou" userId="09759555be95b33e" providerId="LiveId" clId="{9B60E20A-296D-5543-9F8B-9893A8B8E417}" dt="2020-06-18T16:03:50.107" v="23839" actId="20577"/>
          <ac:spMkLst>
            <pc:docMk/>
            <pc:sldMk cId="4068220079" sldId="541"/>
            <ac:spMk id="2" creationId="{00000000-0000-0000-0000-000000000000}"/>
          </ac:spMkLst>
        </pc:spChg>
        <pc:spChg chg="mod">
          <ac:chgData name="Areti Chouchourelou" userId="09759555be95b33e" providerId="LiveId" clId="{9B60E20A-296D-5543-9F8B-9893A8B8E417}" dt="2020-06-18T16:13:12.061" v="24788" actId="1035"/>
          <ac:spMkLst>
            <pc:docMk/>
            <pc:sldMk cId="4068220079" sldId="541"/>
            <ac:spMk id="3" creationId="{00000000-0000-0000-0000-000000000000}"/>
          </ac:spMkLst>
        </pc:spChg>
        <pc:spChg chg="del">
          <ac:chgData name="Areti Chouchourelou" userId="09759555be95b33e" providerId="LiveId" clId="{9B60E20A-296D-5543-9F8B-9893A8B8E417}" dt="2020-06-18T16:12:56.834" v="24768" actId="478"/>
          <ac:spMkLst>
            <pc:docMk/>
            <pc:sldMk cId="4068220079" sldId="541"/>
            <ac:spMk id="4" creationId="{00000000-0000-0000-0000-000000000000}"/>
          </ac:spMkLst>
        </pc:spChg>
        <pc:spChg chg="add mod">
          <ac:chgData name="Areti Chouchourelou" userId="09759555be95b33e" providerId="LiveId" clId="{9B60E20A-296D-5543-9F8B-9893A8B8E417}" dt="2020-06-18T16:13:07.203" v="24783" actId="1036"/>
          <ac:spMkLst>
            <pc:docMk/>
            <pc:sldMk cId="4068220079" sldId="541"/>
            <ac:spMk id="5" creationId="{9466BB18-0822-6F47-A4B9-E07DB6A8BDBC}"/>
          </ac:spMkLst>
        </pc:spChg>
      </pc:sldChg>
      <pc:sldChg chg="modSp">
        <pc:chgData name="Areti Chouchourelou" userId="09759555be95b33e" providerId="LiveId" clId="{9B60E20A-296D-5543-9F8B-9893A8B8E417}" dt="2020-06-18T15:39:50.037" v="19525" actId="20577"/>
        <pc:sldMkLst>
          <pc:docMk/>
          <pc:sldMk cId="0" sldId="544"/>
        </pc:sldMkLst>
        <pc:spChg chg="mod">
          <ac:chgData name="Areti Chouchourelou" userId="09759555be95b33e" providerId="LiveId" clId="{9B60E20A-296D-5543-9F8B-9893A8B8E417}" dt="2020-06-18T15:39:50.037" v="19525" actId="20577"/>
          <ac:spMkLst>
            <pc:docMk/>
            <pc:sldMk cId="0" sldId="544"/>
            <ac:spMk id="2" creationId="{00000000-0000-0000-0000-000000000000}"/>
          </ac:spMkLst>
        </pc:spChg>
      </pc:sldChg>
      <pc:sldChg chg="modSp">
        <pc:chgData name="Areti Chouchourelou" userId="09759555be95b33e" providerId="LiveId" clId="{9B60E20A-296D-5543-9F8B-9893A8B8E417}" dt="2020-06-19T19:26:08.124" v="33982"/>
        <pc:sldMkLst>
          <pc:docMk/>
          <pc:sldMk cId="0" sldId="545"/>
        </pc:sldMkLst>
        <pc:spChg chg="mod">
          <ac:chgData name="Areti Chouchourelou" userId="09759555be95b33e" providerId="LiveId" clId="{9B60E20A-296D-5543-9F8B-9893A8B8E417}" dt="2020-06-19T19:26:08.124" v="33982"/>
          <ac:spMkLst>
            <pc:docMk/>
            <pc:sldMk cId="0" sldId="545"/>
            <ac:spMk id="2" creationId="{00000000-0000-0000-0000-000000000000}"/>
          </ac:spMkLst>
        </pc:spChg>
      </pc:sldChg>
      <pc:sldChg chg="modSp">
        <pc:chgData name="Areti Chouchourelou" userId="09759555be95b33e" providerId="LiveId" clId="{9B60E20A-296D-5543-9F8B-9893A8B8E417}" dt="2020-06-19T20:04:57.994" v="37898" actId="20577"/>
        <pc:sldMkLst>
          <pc:docMk/>
          <pc:sldMk cId="2831709217" sldId="555"/>
        </pc:sldMkLst>
        <pc:spChg chg="mod">
          <ac:chgData name="Areti Chouchourelou" userId="09759555be95b33e" providerId="LiveId" clId="{9B60E20A-296D-5543-9F8B-9893A8B8E417}" dt="2020-06-19T19:58:18.325" v="37310" actId="14100"/>
          <ac:spMkLst>
            <pc:docMk/>
            <pc:sldMk cId="2831709217" sldId="555"/>
            <ac:spMk id="2" creationId="{00000000-0000-0000-0000-000000000000}"/>
          </ac:spMkLst>
        </pc:spChg>
        <pc:spChg chg="mod">
          <ac:chgData name="Areti Chouchourelou" userId="09759555be95b33e" providerId="LiveId" clId="{9B60E20A-296D-5543-9F8B-9893A8B8E417}" dt="2020-06-19T20:04:57.994" v="37898" actId="20577"/>
          <ac:spMkLst>
            <pc:docMk/>
            <pc:sldMk cId="2831709217" sldId="555"/>
            <ac:spMk id="3" creationId="{00000000-0000-0000-0000-000000000000}"/>
          </ac:spMkLst>
        </pc:spChg>
        <pc:spChg chg="mod">
          <ac:chgData name="Areti Chouchourelou" userId="09759555be95b33e" providerId="LiveId" clId="{9B60E20A-296D-5543-9F8B-9893A8B8E417}" dt="2020-06-19T19:58:38.968" v="37335"/>
          <ac:spMkLst>
            <pc:docMk/>
            <pc:sldMk cId="2831709217" sldId="555"/>
            <ac:spMk id="4" creationId="{CD107708-C769-EE43-84B7-C9FD857CA891}"/>
          </ac:spMkLst>
        </pc:spChg>
        <pc:spChg chg="mod">
          <ac:chgData name="Areti Chouchourelou" userId="09759555be95b33e" providerId="LiveId" clId="{9B60E20A-296D-5543-9F8B-9893A8B8E417}" dt="2020-06-19T19:58:49.621" v="37337" actId="14100"/>
          <ac:spMkLst>
            <pc:docMk/>
            <pc:sldMk cId="2831709217" sldId="555"/>
            <ac:spMk id="5" creationId="{00000000-0000-0000-0000-000000000000}"/>
          </ac:spMkLst>
        </pc:spChg>
      </pc:sldChg>
      <pc:sldChg chg="modSp modNotesTx">
        <pc:chgData name="Areti Chouchourelou" userId="09759555be95b33e" providerId="LiveId" clId="{9B60E20A-296D-5543-9F8B-9893A8B8E417}" dt="2020-06-19T21:26:00.880" v="45828" actId="20577"/>
        <pc:sldMkLst>
          <pc:docMk/>
          <pc:sldMk cId="0" sldId="561"/>
        </pc:sldMkLst>
        <pc:spChg chg="mod">
          <ac:chgData name="Areti Chouchourelou" userId="09759555be95b33e" providerId="LiveId" clId="{9B60E20A-296D-5543-9F8B-9893A8B8E417}" dt="2020-06-19T21:18:41.694" v="44801" actId="20577"/>
          <ac:spMkLst>
            <pc:docMk/>
            <pc:sldMk cId="0" sldId="561"/>
            <ac:spMk id="2" creationId="{00000000-0000-0000-0000-000000000000}"/>
          </ac:spMkLst>
        </pc:spChg>
      </pc:sldChg>
      <pc:sldChg chg="modSp">
        <pc:chgData name="Areti Chouchourelou" userId="09759555be95b33e" providerId="LiveId" clId="{9B60E20A-296D-5543-9F8B-9893A8B8E417}" dt="2020-06-19T21:06:46.066" v="43501" actId="20577"/>
        <pc:sldMkLst>
          <pc:docMk/>
          <pc:sldMk cId="0" sldId="562"/>
        </pc:sldMkLst>
        <pc:spChg chg="mod">
          <ac:chgData name="Areti Chouchourelou" userId="09759555be95b33e" providerId="LiveId" clId="{9B60E20A-296D-5543-9F8B-9893A8B8E417}" dt="2020-06-19T21:03:45.991" v="42856" actId="20577"/>
          <ac:spMkLst>
            <pc:docMk/>
            <pc:sldMk cId="0" sldId="562"/>
            <ac:spMk id="2" creationId="{00000000-0000-0000-0000-000000000000}"/>
          </ac:spMkLst>
        </pc:spChg>
        <pc:spChg chg="mod">
          <ac:chgData name="Areti Chouchourelou" userId="09759555be95b33e" providerId="LiveId" clId="{9B60E20A-296D-5543-9F8B-9893A8B8E417}" dt="2020-06-19T21:06:46.066" v="43501" actId="20577"/>
          <ac:spMkLst>
            <pc:docMk/>
            <pc:sldMk cId="0" sldId="562"/>
            <ac:spMk id="3" creationId="{00000000-0000-0000-0000-000000000000}"/>
          </ac:spMkLst>
        </pc:spChg>
      </pc:sldChg>
      <pc:sldChg chg="modSp modAnim">
        <pc:chgData name="Areti Chouchourelou" userId="09759555be95b33e" providerId="LiveId" clId="{9B60E20A-296D-5543-9F8B-9893A8B8E417}" dt="2020-06-19T21:18:17.175" v="44778" actId="20577"/>
        <pc:sldMkLst>
          <pc:docMk/>
          <pc:sldMk cId="0" sldId="563"/>
        </pc:sldMkLst>
        <pc:spChg chg="mod">
          <ac:chgData name="Areti Chouchourelou" userId="09759555be95b33e" providerId="LiveId" clId="{9B60E20A-296D-5543-9F8B-9893A8B8E417}" dt="2020-06-19T21:07:17.956" v="43502"/>
          <ac:spMkLst>
            <pc:docMk/>
            <pc:sldMk cId="0" sldId="563"/>
            <ac:spMk id="2" creationId="{00000000-0000-0000-0000-000000000000}"/>
          </ac:spMkLst>
        </pc:spChg>
        <pc:spChg chg="mod">
          <ac:chgData name="Areti Chouchourelou" userId="09759555be95b33e" providerId="LiveId" clId="{9B60E20A-296D-5543-9F8B-9893A8B8E417}" dt="2020-06-19T21:12:26.824" v="43849" actId="20577"/>
          <ac:spMkLst>
            <pc:docMk/>
            <pc:sldMk cId="0" sldId="563"/>
            <ac:spMk id="3" creationId="{00000000-0000-0000-0000-000000000000}"/>
          </ac:spMkLst>
        </pc:spChg>
        <pc:spChg chg="mod">
          <ac:chgData name="Areti Chouchourelou" userId="09759555be95b33e" providerId="LiveId" clId="{9B60E20A-296D-5543-9F8B-9893A8B8E417}" dt="2020-06-19T21:18:17.175" v="44778" actId="20577"/>
          <ac:spMkLst>
            <pc:docMk/>
            <pc:sldMk cId="0" sldId="563"/>
            <ac:spMk id="4" creationId="{00000000-0000-0000-0000-000000000000}"/>
          </ac:spMkLst>
        </pc:spChg>
        <pc:spChg chg="mod">
          <ac:chgData name="Areti Chouchourelou" userId="09759555be95b33e" providerId="LiveId" clId="{9B60E20A-296D-5543-9F8B-9893A8B8E417}" dt="2020-06-19T21:13:52.751" v="44059" actId="20577"/>
          <ac:spMkLst>
            <pc:docMk/>
            <pc:sldMk cId="0" sldId="563"/>
            <ac:spMk id="5" creationId="{00000000-0000-0000-0000-000000000000}"/>
          </ac:spMkLst>
        </pc:spChg>
        <pc:spChg chg="mod">
          <ac:chgData name="Areti Chouchourelou" userId="09759555be95b33e" providerId="LiveId" clId="{9B60E20A-296D-5543-9F8B-9893A8B8E417}" dt="2020-06-19T21:15:20.400" v="44345" actId="20577"/>
          <ac:spMkLst>
            <pc:docMk/>
            <pc:sldMk cId="0" sldId="563"/>
            <ac:spMk id="6" creationId="{00000000-0000-0000-0000-000000000000}"/>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16">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15">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13">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14">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554A9E0-BCD7-4EAE-9D61-00D52F815CBE}" type="doc">
      <dgm:prSet loTypeId="urn:microsoft.com/office/officeart/2005/8/layout/hierarchy1" loCatId="hierarchy" qsTypeId="urn:microsoft.com/office/officeart/2005/8/quickstyle/simple1#12" qsCatId="simple" csTypeId="urn:microsoft.com/office/officeart/2005/8/colors/accent1_2#16" csCatId="accent1" phldr="1"/>
      <dgm:spPr/>
      <dgm:t>
        <a:bodyPr/>
        <a:lstStyle/>
        <a:p>
          <a:endParaRPr lang="el-GR"/>
        </a:p>
      </dgm:t>
    </dgm:pt>
    <dgm:pt modelId="{EB639905-1B45-4D3D-8A06-FA10C1AF688A}">
      <dgm:prSet phldrT="[Text]"/>
      <dgm:spPr/>
      <dgm:t>
        <a:bodyPr/>
        <a:lstStyle/>
        <a:p>
          <a:r>
            <a:rPr lang="el-GR" dirty="0">
              <a:latin typeface="Segoe UI Light" panose="020B0502040204020203" pitchFamily="34" charset="0"/>
              <a:cs typeface="Segoe UI Light" panose="020B0502040204020203" pitchFamily="34" charset="0"/>
            </a:rPr>
            <a:t>Το φάσμα της παραμέλησης</a:t>
          </a:r>
        </a:p>
      </dgm:t>
    </dgm:pt>
    <dgm:pt modelId="{D72555DA-0A8F-4E02-9B77-408E30AFD9ED}" type="parTrans" cxnId="{38DC5D7B-E916-40E6-A1E3-5931AEC95AEB}">
      <dgm:prSet/>
      <dgm:spPr/>
      <dgm:t>
        <a:bodyPr/>
        <a:lstStyle/>
        <a:p>
          <a:endParaRPr lang="el-GR">
            <a:latin typeface="Segoe UI Light" panose="020B0502040204020203" pitchFamily="34" charset="0"/>
            <a:cs typeface="Segoe UI Light" panose="020B0502040204020203" pitchFamily="34" charset="0"/>
          </a:endParaRPr>
        </a:p>
      </dgm:t>
    </dgm:pt>
    <dgm:pt modelId="{1773C41A-116E-4FD4-BC35-26DBEA2280CF}" type="sibTrans" cxnId="{38DC5D7B-E916-40E6-A1E3-5931AEC95AEB}">
      <dgm:prSet/>
      <dgm:spPr/>
      <dgm:t>
        <a:bodyPr/>
        <a:lstStyle/>
        <a:p>
          <a:endParaRPr lang="el-GR">
            <a:latin typeface="Segoe UI Light" panose="020B0502040204020203" pitchFamily="34" charset="0"/>
            <a:cs typeface="Segoe UI Light" panose="020B0502040204020203" pitchFamily="34" charset="0"/>
          </a:endParaRPr>
        </a:p>
      </dgm:t>
    </dgm:pt>
    <dgm:pt modelId="{A88FBC96-D707-4A0C-B6F1-7B3BA0B210E2}" type="asst">
      <dgm:prSet phldrT="[Text]"/>
      <dgm:spPr/>
      <dgm:t>
        <a:bodyPr/>
        <a:lstStyle/>
        <a:p>
          <a:r>
            <a:rPr lang="el-GR" dirty="0" err="1">
              <a:latin typeface="Segoe UI Light" panose="020B0502040204020203" pitchFamily="34" charset="0"/>
              <a:cs typeface="Segoe UI Light" panose="020B0502040204020203" pitchFamily="34" charset="0"/>
            </a:rPr>
            <a:t>Γονεϊκή</a:t>
          </a:r>
          <a:r>
            <a:rPr lang="el-GR" dirty="0">
              <a:latin typeface="Segoe UI Light" panose="020B0502040204020203" pitchFamily="34" charset="0"/>
              <a:cs typeface="Segoe UI Light" panose="020B0502040204020203" pitchFamily="34" charset="0"/>
            </a:rPr>
            <a:t> (α)καταλληλότητα</a:t>
          </a:r>
        </a:p>
      </dgm:t>
    </dgm:pt>
    <dgm:pt modelId="{BF263077-F560-438E-BC0B-458394E6B0A5}" type="parTrans" cxnId="{533E6CDE-6600-4EFB-A773-03BDE7332068}">
      <dgm:prSet/>
      <dgm:spPr/>
      <dgm:t>
        <a:bodyPr/>
        <a:lstStyle/>
        <a:p>
          <a:endParaRPr lang="el-GR">
            <a:latin typeface="Segoe UI Light" panose="020B0502040204020203" pitchFamily="34" charset="0"/>
            <a:cs typeface="Segoe UI Light" panose="020B0502040204020203" pitchFamily="34" charset="0"/>
          </a:endParaRPr>
        </a:p>
      </dgm:t>
    </dgm:pt>
    <dgm:pt modelId="{65FC76C7-7CDB-40A7-BBBE-2FEE93312202}" type="sibTrans" cxnId="{533E6CDE-6600-4EFB-A773-03BDE7332068}">
      <dgm:prSet/>
      <dgm:spPr/>
      <dgm:t>
        <a:bodyPr/>
        <a:lstStyle/>
        <a:p>
          <a:endParaRPr lang="el-GR">
            <a:latin typeface="Segoe UI Light" panose="020B0502040204020203" pitchFamily="34" charset="0"/>
            <a:cs typeface="Segoe UI Light" panose="020B0502040204020203" pitchFamily="34" charset="0"/>
          </a:endParaRPr>
        </a:p>
      </dgm:t>
    </dgm:pt>
    <dgm:pt modelId="{EEC5A663-2B1E-4A26-A511-FCA2FADFF08D}" type="asst">
      <dgm:prSet phldrT="[Text]"/>
      <dgm:spPr/>
      <dgm:t>
        <a:bodyPr/>
        <a:lstStyle/>
        <a:p>
          <a:r>
            <a:rPr lang="el-GR" dirty="0">
              <a:latin typeface="Segoe UI Light" panose="020B0502040204020203" pitchFamily="34" charset="0"/>
              <a:cs typeface="Segoe UI Light" panose="020B0502040204020203" pitchFamily="34" charset="0"/>
            </a:rPr>
            <a:t>Παραμέληση εκπαιδευτικών αναγκών</a:t>
          </a:r>
        </a:p>
      </dgm:t>
    </dgm:pt>
    <dgm:pt modelId="{258D5777-DF97-4D4D-ACE3-7900F21159A7}" type="parTrans" cxnId="{A758D015-2D1E-42B0-9E7C-6B339A72249A}">
      <dgm:prSet/>
      <dgm:spPr/>
      <dgm:t>
        <a:bodyPr/>
        <a:lstStyle/>
        <a:p>
          <a:endParaRPr lang="el-GR">
            <a:latin typeface="Segoe UI Light" panose="020B0502040204020203" pitchFamily="34" charset="0"/>
            <a:cs typeface="Segoe UI Light" panose="020B0502040204020203" pitchFamily="34" charset="0"/>
          </a:endParaRPr>
        </a:p>
      </dgm:t>
    </dgm:pt>
    <dgm:pt modelId="{5B82CECA-087F-4CAF-A7A2-705A13B06B47}" type="sibTrans" cxnId="{A758D015-2D1E-42B0-9E7C-6B339A72249A}">
      <dgm:prSet/>
      <dgm:spPr/>
      <dgm:t>
        <a:bodyPr/>
        <a:lstStyle/>
        <a:p>
          <a:endParaRPr lang="el-GR">
            <a:latin typeface="Segoe UI Light" panose="020B0502040204020203" pitchFamily="34" charset="0"/>
            <a:cs typeface="Segoe UI Light" panose="020B0502040204020203" pitchFamily="34" charset="0"/>
          </a:endParaRPr>
        </a:p>
      </dgm:t>
    </dgm:pt>
    <dgm:pt modelId="{B75C1042-C4A8-4CB2-90F7-8E3E4A78B009}" type="asst">
      <dgm:prSet phldrT="[Text]"/>
      <dgm:spPr/>
      <dgm:t>
        <a:bodyPr/>
        <a:lstStyle/>
        <a:p>
          <a:r>
            <a:rPr lang="el-GR" dirty="0">
              <a:latin typeface="Segoe UI Light" panose="020B0502040204020203" pitchFamily="34" charset="0"/>
              <a:cs typeface="Segoe UI Light" panose="020B0502040204020203" pitchFamily="34" charset="0"/>
            </a:rPr>
            <a:t>Εγκατάλειψη</a:t>
          </a:r>
        </a:p>
      </dgm:t>
    </dgm:pt>
    <dgm:pt modelId="{99EE787B-7AB7-403E-AE4D-C06B16710EEB}" type="parTrans" cxnId="{A09BDDD7-CDE5-40B1-BB98-85EAA2323E81}">
      <dgm:prSet/>
      <dgm:spPr/>
      <dgm:t>
        <a:bodyPr/>
        <a:lstStyle/>
        <a:p>
          <a:endParaRPr lang="el-GR">
            <a:latin typeface="Segoe UI Light" panose="020B0502040204020203" pitchFamily="34" charset="0"/>
            <a:cs typeface="Segoe UI Light" panose="020B0502040204020203" pitchFamily="34" charset="0"/>
          </a:endParaRPr>
        </a:p>
      </dgm:t>
    </dgm:pt>
    <dgm:pt modelId="{75B0CDE4-B3E0-408F-86D1-2763BC3794D8}" type="sibTrans" cxnId="{A09BDDD7-CDE5-40B1-BB98-85EAA2323E81}">
      <dgm:prSet/>
      <dgm:spPr/>
      <dgm:t>
        <a:bodyPr/>
        <a:lstStyle/>
        <a:p>
          <a:endParaRPr lang="el-GR">
            <a:latin typeface="Segoe UI Light" panose="020B0502040204020203" pitchFamily="34" charset="0"/>
            <a:cs typeface="Segoe UI Light" panose="020B0502040204020203" pitchFamily="34" charset="0"/>
          </a:endParaRPr>
        </a:p>
      </dgm:t>
    </dgm:pt>
    <dgm:pt modelId="{E085FB48-F7B2-4368-BF8F-F841C63EEEBB}" type="asst">
      <dgm:prSet phldrT="[Text]"/>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l-GR" dirty="0">
              <a:latin typeface="Segoe UI Light" panose="020B0502040204020203" pitchFamily="34" charset="0"/>
              <a:cs typeface="Segoe UI Light" panose="020B0502040204020203" pitchFamily="34" charset="0"/>
            </a:rPr>
            <a:t>Ανεπαρκής κάλυψη ιατρικών αναγκών</a:t>
          </a:r>
        </a:p>
      </dgm:t>
    </dgm:pt>
    <dgm:pt modelId="{2D940832-264A-4EC4-B310-313E1315CB5A}" type="parTrans" cxnId="{41D44C69-C23E-48A1-B9B1-3078F6684A58}">
      <dgm:prSet/>
      <dgm:spPr/>
      <dgm:t>
        <a:bodyPr/>
        <a:lstStyle/>
        <a:p>
          <a:endParaRPr lang="el-GR">
            <a:latin typeface="Segoe UI Light" panose="020B0502040204020203" pitchFamily="34" charset="0"/>
            <a:cs typeface="Segoe UI Light" panose="020B0502040204020203" pitchFamily="34" charset="0"/>
          </a:endParaRPr>
        </a:p>
      </dgm:t>
    </dgm:pt>
    <dgm:pt modelId="{5F9C8080-1F78-41A6-B3C0-C828E14D8ABC}" type="sibTrans" cxnId="{41D44C69-C23E-48A1-B9B1-3078F6684A58}">
      <dgm:prSet/>
      <dgm:spPr/>
      <dgm:t>
        <a:bodyPr/>
        <a:lstStyle/>
        <a:p>
          <a:endParaRPr lang="el-GR">
            <a:latin typeface="Segoe UI Light" panose="020B0502040204020203" pitchFamily="34" charset="0"/>
            <a:cs typeface="Segoe UI Light" panose="020B0502040204020203" pitchFamily="34" charset="0"/>
          </a:endParaRPr>
        </a:p>
      </dgm:t>
    </dgm:pt>
    <dgm:pt modelId="{C105FDE4-7E35-438A-8EDB-EDBE8779E923}" type="pres">
      <dgm:prSet presAssocID="{0554A9E0-BCD7-4EAE-9D61-00D52F815CBE}" presName="hierChild1" presStyleCnt="0">
        <dgm:presLayoutVars>
          <dgm:chPref val="1"/>
          <dgm:dir/>
          <dgm:animOne val="branch"/>
          <dgm:animLvl val="lvl"/>
          <dgm:resizeHandles/>
        </dgm:presLayoutVars>
      </dgm:prSet>
      <dgm:spPr/>
      <dgm:t>
        <a:bodyPr/>
        <a:lstStyle/>
        <a:p>
          <a:endParaRPr lang="el-GR"/>
        </a:p>
      </dgm:t>
    </dgm:pt>
    <dgm:pt modelId="{241CC9C0-63DE-4BA2-90A5-9FCD3CBF0E4F}" type="pres">
      <dgm:prSet presAssocID="{EB639905-1B45-4D3D-8A06-FA10C1AF688A}" presName="hierRoot1" presStyleCnt="0"/>
      <dgm:spPr/>
    </dgm:pt>
    <dgm:pt modelId="{E8CC2055-8D73-47CF-BF4A-B9A1F4576C17}" type="pres">
      <dgm:prSet presAssocID="{EB639905-1B45-4D3D-8A06-FA10C1AF688A}" presName="composite" presStyleCnt="0"/>
      <dgm:spPr/>
    </dgm:pt>
    <dgm:pt modelId="{851605BD-B8CD-48E0-8D81-E13A375CB923}" type="pres">
      <dgm:prSet presAssocID="{EB639905-1B45-4D3D-8A06-FA10C1AF688A}" presName="background" presStyleLbl="node0" presStyleIdx="0" presStyleCnt="1"/>
      <dgm:spPr/>
    </dgm:pt>
    <dgm:pt modelId="{7CBEB7DD-5141-4B8C-9FDC-665588828482}" type="pres">
      <dgm:prSet presAssocID="{EB639905-1B45-4D3D-8A06-FA10C1AF688A}" presName="text" presStyleLbl="fgAcc0" presStyleIdx="0" presStyleCnt="1">
        <dgm:presLayoutVars>
          <dgm:chPref val="3"/>
        </dgm:presLayoutVars>
      </dgm:prSet>
      <dgm:spPr/>
      <dgm:t>
        <a:bodyPr/>
        <a:lstStyle/>
        <a:p>
          <a:endParaRPr lang="el-GR"/>
        </a:p>
      </dgm:t>
    </dgm:pt>
    <dgm:pt modelId="{2BBABD93-A426-43C9-8D41-8F39734CFC96}" type="pres">
      <dgm:prSet presAssocID="{EB639905-1B45-4D3D-8A06-FA10C1AF688A}" presName="hierChild2" presStyleCnt="0"/>
      <dgm:spPr/>
    </dgm:pt>
    <dgm:pt modelId="{5647EEB3-B587-4D65-8EC7-96E7C85660E2}" type="pres">
      <dgm:prSet presAssocID="{BF263077-F560-438E-BC0B-458394E6B0A5}" presName="Name10" presStyleLbl="parChTrans1D2" presStyleIdx="0" presStyleCnt="4"/>
      <dgm:spPr/>
      <dgm:t>
        <a:bodyPr/>
        <a:lstStyle/>
        <a:p>
          <a:endParaRPr lang="el-GR"/>
        </a:p>
      </dgm:t>
    </dgm:pt>
    <dgm:pt modelId="{EF977C1A-40A6-4BC1-BE18-5A5F1646B351}" type="pres">
      <dgm:prSet presAssocID="{A88FBC96-D707-4A0C-B6F1-7B3BA0B210E2}" presName="hierRoot2" presStyleCnt="0"/>
      <dgm:spPr/>
    </dgm:pt>
    <dgm:pt modelId="{B75987CF-EC18-4E26-960D-F25450756DE8}" type="pres">
      <dgm:prSet presAssocID="{A88FBC96-D707-4A0C-B6F1-7B3BA0B210E2}" presName="composite2" presStyleCnt="0"/>
      <dgm:spPr/>
    </dgm:pt>
    <dgm:pt modelId="{19A87325-43D7-4D5B-8F72-C7CCF228A17B}" type="pres">
      <dgm:prSet presAssocID="{A88FBC96-D707-4A0C-B6F1-7B3BA0B210E2}" presName="background2" presStyleLbl="asst1" presStyleIdx="0" presStyleCnt="4"/>
      <dgm:spPr/>
    </dgm:pt>
    <dgm:pt modelId="{63001169-7F07-469A-AAD6-69935245173A}" type="pres">
      <dgm:prSet presAssocID="{A88FBC96-D707-4A0C-B6F1-7B3BA0B210E2}" presName="text2" presStyleLbl="fgAcc2" presStyleIdx="0" presStyleCnt="4">
        <dgm:presLayoutVars>
          <dgm:chPref val="3"/>
        </dgm:presLayoutVars>
      </dgm:prSet>
      <dgm:spPr/>
      <dgm:t>
        <a:bodyPr/>
        <a:lstStyle/>
        <a:p>
          <a:endParaRPr lang="el-GR"/>
        </a:p>
      </dgm:t>
    </dgm:pt>
    <dgm:pt modelId="{FFBD525D-5222-497A-BB38-28427F64F6E6}" type="pres">
      <dgm:prSet presAssocID="{A88FBC96-D707-4A0C-B6F1-7B3BA0B210E2}" presName="hierChild3" presStyleCnt="0"/>
      <dgm:spPr/>
    </dgm:pt>
    <dgm:pt modelId="{992C646E-EC8C-4B4A-BBFC-4151AB0A0BA6}" type="pres">
      <dgm:prSet presAssocID="{258D5777-DF97-4D4D-ACE3-7900F21159A7}" presName="Name10" presStyleLbl="parChTrans1D2" presStyleIdx="1" presStyleCnt="4"/>
      <dgm:spPr/>
      <dgm:t>
        <a:bodyPr/>
        <a:lstStyle/>
        <a:p>
          <a:endParaRPr lang="el-GR"/>
        </a:p>
      </dgm:t>
    </dgm:pt>
    <dgm:pt modelId="{26CC1B12-65B6-4675-9554-A99000E4FB6F}" type="pres">
      <dgm:prSet presAssocID="{EEC5A663-2B1E-4A26-A511-FCA2FADFF08D}" presName="hierRoot2" presStyleCnt="0"/>
      <dgm:spPr/>
    </dgm:pt>
    <dgm:pt modelId="{35E1508A-9BB2-4700-AF46-DF48A3A4CDDA}" type="pres">
      <dgm:prSet presAssocID="{EEC5A663-2B1E-4A26-A511-FCA2FADFF08D}" presName="composite2" presStyleCnt="0"/>
      <dgm:spPr/>
    </dgm:pt>
    <dgm:pt modelId="{E3AD7F03-A539-47AD-B371-8D0E964B86BF}" type="pres">
      <dgm:prSet presAssocID="{EEC5A663-2B1E-4A26-A511-FCA2FADFF08D}" presName="background2" presStyleLbl="asst1" presStyleIdx="1" presStyleCnt="4"/>
      <dgm:spPr/>
    </dgm:pt>
    <dgm:pt modelId="{0BF7455A-97F5-4479-8DBE-A37F552966CF}" type="pres">
      <dgm:prSet presAssocID="{EEC5A663-2B1E-4A26-A511-FCA2FADFF08D}" presName="text2" presStyleLbl="fgAcc2" presStyleIdx="1" presStyleCnt="4">
        <dgm:presLayoutVars>
          <dgm:chPref val="3"/>
        </dgm:presLayoutVars>
      </dgm:prSet>
      <dgm:spPr/>
      <dgm:t>
        <a:bodyPr/>
        <a:lstStyle/>
        <a:p>
          <a:endParaRPr lang="el-GR"/>
        </a:p>
      </dgm:t>
    </dgm:pt>
    <dgm:pt modelId="{8DAED024-8654-4E5E-AB6F-574C3A497690}" type="pres">
      <dgm:prSet presAssocID="{EEC5A663-2B1E-4A26-A511-FCA2FADFF08D}" presName="hierChild3" presStyleCnt="0"/>
      <dgm:spPr/>
    </dgm:pt>
    <dgm:pt modelId="{C3110282-B9DC-4EBE-A59B-5E45A5163BB3}" type="pres">
      <dgm:prSet presAssocID="{2D940832-264A-4EC4-B310-313E1315CB5A}" presName="Name10" presStyleLbl="parChTrans1D2" presStyleIdx="2" presStyleCnt="4"/>
      <dgm:spPr/>
      <dgm:t>
        <a:bodyPr/>
        <a:lstStyle/>
        <a:p>
          <a:endParaRPr lang="el-GR"/>
        </a:p>
      </dgm:t>
    </dgm:pt>
    <dgm:pt modelId="{A0AE1F98-E93A-4661-8F81-E307B42B1873}" type="pres">
      <dgm:prSet presAssocID="{E085FB48-F7B2-4368-BF8F-F841C63EEEBB}" presName="hierRoot2" presStyleCnt="0"/>
      <dgm:spPr/>
    </dgm:pt>
    <dgm:pt modelId="{88C6A68F-AB9B-45AC-AF96-6604448760E7}" type="pres">
      <dgm:prSet presAssocID="{E085FB48-F7B2-4368-BF8F-F841C63EEEBB}" presName="composite2" presStyleCnt="0"/>
      <dgm:spPr/>
    </dgm:pt>
    <dgm:pt modelId="{5983F6C5-D447-4DC7-A99D-5E68D9B30F84}" type="pres">
      <dgm:prSet presAssocID="{E085FB48-F7B2-4368-BF8F-F841C63EEEBB}" presName="background2" presStyleLbl="asst1" presStyleIdx="2" presStyleCnt="4"/>
      <dgm:spPr/>
    </dgm:pt>
    <dgm:pt modelId="{EEDD83E1-90F5-46AE-953D-F38EA406DDA4}" type="pres">
      <dgm:prSet presAssocID="{E085FB48-F7B2-4368-BF8F-F841C63EEEBB}" presName="text2" presStyleLbl="fgAcc2" presStyleIdx="2" presStyleCnt="4">
        <dgm:presLayoutVars>
          <dgm:chPref val="3"/>
        </dgm:presLayoutVars>
      </dgm:prSet>
      <dgm:spPr/>
      <dgm:t>
        <a:bodyPr/>
        <a:lstStyle/>
        <a:p>
          <a:endParaRPr lang="el-GR"/>
        </a:p>
      </dgm:t>
    </dgm:pt>
    <dgm:pt modelId="{6BAEF356-5F39-46CB-8457-37CD354724D7}" type="pres">
      <dgm:prSet presAssocID="{E085FB48-F7B2-4368-BF8F-F841C63EEEBB}" presName="hierChild3" presStyleCnt="0"/>
      <dgm:spPr/>
    </dgm:pt>
    <dgm:pt modelId="{089B715C-806E-4577-B9A3-0F83CE543AB5}" type="pres">
      <dgm:prSet presAssocID="{99EE787B-7AB7-403E-AE4D-C06B16710EEB}" presName="Name10" presStyleLbl="parChTrans1D2" presStyleIdx="3" presStyleCnt="4"/>
      <dgm:spPr/>
      <dgm:t>
        <a:bodyPr/>
        <a:lstStyle/>
        <a:p>
          <a:endParaRPr lang="el-GR"/>
        </a:p>
      </dgm:t>
    </dgm:pt>
    <dgm:pt modelId="{8397B5DE-C2AE-4A82-B0CD-271025A204A0}" type="pres">
      <dgm:prSet presAssocID="{B75C1042-C4A8-4CB2-90F7-8E3E4A78B009}" presName="hierRoot2" presStyleCnt="0"/>
      <dgm:spPr/>
    </dgm:pt>
    <dgm:pt modelId="{396D0B7D-677A-472F-B0D1-6D67818A4F83}" type="pres">
      <dgm:prSet presAssocID="{B75C1042-C4A8-4CB2-90F7-8E3E4A78B009}" presName="composite2" presStyleCnt="0"/>
      <dgm:spPr/>
    </dgm:pt>
    <dgm:pt modelId="{9C048E29-A479-4E59-987E-1FF4A8415F25}" type="pres">
      <dgm:prSet presAssocID="{B75C1042-C4A8-4CB2-90F7-8E3E4A78B009}" presName="background2" presStyleLbl="asst1" presStyleIdx="3" presStyleCnt="4"/>
      <dgm:spPr/>
    </dgm:pt>
    <dgm:pt modelId="{8969D266-D75B-4954-8671-CDDAFB28CED2}" type="pres">
      <dgm:prSet presAssocID="{B75C1042-C4A8-4CB2-90F7-8E3E4A78B009}" presName="text2" presStyleLbl="fgAcc2" presStyleIdx="3" presStyleCnt="4">
        <dgm:presLayoutVars>
          <dgm:chPref val="3"/>
        </dgm:presLayoutVars>
      </dgm:prSet>
      <dgm:spPr/>
      <dgm:t>
        <a:bodyPr/>
        <a:lstStyle/>
        <a:p>
          <a:endParaRPr lang="el-GR"/>
        </a:p>
      </dgm:t>
    </dgm:pt>
    <dgm:pt modelId="{ADE06BD0-9F07-44FC-9A88-0A36124C3849}" type="pres">
      <dgm:prSet presAssocID="{B75C1042-C4A8-4CB2-90F7-8E3E4A78B009}" presName="hierChild3" presStyleCnt="0"/>
      <dgm:spPr/>
    </dgm:pt>
  </dgm:ptLst>
  <dgm:cxnLst>
    <dgm:cxn modelId="{5DF85B25-9AA0-4675-959F-9F4B0A4423AD}" type="presOf" srcId="{BF263077-F560-438E-BC0B-458394E6B0A5}" destId="{5647EEB3-B587-4D65-8EC7-96E7C85660E2}" srcOrd="0" destOrd="0" presId="urn:microsoft.com/office/officeart/2005/8/layout/hierarchy1"/>
    <dgm:cxn modelId="{2CFDF1B0-984D-46D5-8C62-F706B12D7A65}" type="presOf" srcId="{258D5777-DF97-4D4D-ACE3-7900F21159A7}" destId="{992C646E-EC8C-4B4A-BBFC-4151AB0A0BA6}" srcOrd="0" destOrd="0" presId="urn:microsoft.com/office/officeart/2005/8/layout/hierarchy1"/>
    <dgm:cxn modelId="{CAADC9BE-32BF-4C6D-B9FE-81B6856CA1AA}" type="presOf" srcId="{EB639905-1B45-4D3D-8A06-FA10C1AF688A}" destId="{7CBEB7DD-5141-4B8C-9FDC-665588828482}" srcOrd="0" destOrd="0" presId="urn:microsoft.com/office/officeart/2005/8/layout/hierarchy1"/>
    <dgm:cxn modelId="{DCBDBF56-0A33-46E2-94CA-C160DEB6E177}" type="presOf" srcId="{E085FB48-F7B2-4368-BF8F-F841C63EEEBB}" destId="{EEDD83E1-90F5-46AE-953D-F38EA406DDA4}" srcOrd="0" destOrd="0" presId="urn:microsoft.com/office/officeart/2005/8/layout/hierarchy1"/>
    <dgm:cxn modelId="{C2C0E26D-056B-4AF6-9722-148F47499D13}" type="presOf" srcId="{0554A9E0-BCD7-4EAE-9D61-00D52F815CBE}" destId="{C105FDE4-7E35-438A-8EDB-EDBE8779E923}" srcOrd="0" destOrd="0" presId="urn:microsoft.com/office/officeart/2005/8/layout/hierarchy1"/>
    <dgm:cxn modelId="{80143108-E7F2-400B-82CA-C6FE66F3812C}" type="presOf" srcId="{B75C1042-C4A8-4CB2-90F7-8E3E4A78B009}" destId="{8969D266-D75B-4954-8671-CDDAFB28CED2}" srcOrd="0" destOrd="0" presId="urn:microsoft.com/office/officeart/2005/8/layout/hierarchy1"/>
    <dgm:cxn modelId="{BAF955B1-9DD1-4CE7-B876-1C37CAB2FF80}" type="presOf" srcId="{A88FBC96-D707-4A0C-B6F1-7B3BA0B210E2}" destId="{63001169-7F07-469A-AAD6-69935245173A}" srcOrd="0" destOrd="0" presId="urn:microsoft.com/office/officeart/2005/8/layout/hierarchy1"/>
    <dgm:cxn modelId="{A09BDDD7-CDE5-40B1-BB98-85EAA2323E81}" srcId="{EB639905-1B45-4D3D-8A06-FA10C1AF688A}" destId="{B75C1042-C4A8-4CB2-90F7-8E3E4A78B009}" srcOrd="3" destOrd="0" parTransId="{99EE787B-7AB7-403E-AE4D-C06B16710EEB}" sibTransId="{75B0CDE4-B3E0-408F-86D1-2763BC3794D8}"/>
    <dgm:cxn modelId="{38DC5D7B-E916-40E6-A1E3-5931AEC95AEB}" srcId="{0554A9E0-BCD7-4EAE-9D61-00D52F815CBE}" destId="{EB639905-1B45-4D3D-8A06-FA10C1AF688A}" srcOrd="0" destOrd="0" parTransId="{D72555DA-0A8F-4E02-9B77-408E30AFD9ED}" sibTransId="{1773C41A-116E-4FD4-BC35-26DBEA2280CF}"/>
    <dgm:cxn modelId="{41D44C69-C23E-48A1-B9B1-3078F6684A58}" srcId="{EB639905-1B45-4D3D-8A06-FA10C1AF688A}" destId="{E085FB48-F7B2-4368-BF8F-F841C63EEEBB}" srcOrd="2" destOrd="0" parTransId="{2D940832-264A-4EC4-B310-313E1315CB5A}" sibTransId="{5F9C8080-1F78-41A6-B3C0-C828E14D8ABC}"/>
    <dgm:cxn modelId="{5B531100-1FD8-4614-A64E-98DC2B6E2367}" type="presOf" srcId="{EEC5A663-2B1E-4A26-A511-FCA2FADFF08D}" destId="{0BF7455A-97F5-4479-8DBE-A37F552966CF}" srcOrd="0" destOrd="0" presId="urn:microsoft.com/office/officeart/2005/8/layout/hierarchy1"/>
    <dgm:cxn modelId="{A758D015-2D1E-42B0-9E7C-6B339A72249A}" srcId="{EB639905-1B45-4D3D-8A06-FA10C1AF688A}" destId="{EEC5A663-2B1E-4A26-A511-FCA2FADFF08D}" srcOrd="1" destOrd="0" parTransId="{258D5777-DF97-4D4D-ACE3-7900F21159A7}" sibTransId="{5B82CECA-087F-4CAF-A7A2-705A13B06B47}"/>
    <dgm:cxn modelId="{24DBBFE9-C1B1-4AD3-8102-E24E906A52EB}" type="presOf" srcId="{99EE787B-7AB7-403E-AE4D-C06B16710EEB}" destId="{089B715C-806E-4577-B9A3-0F83CE543AB5}" srcOrd="0" destOrd="0" presId="urn:microsoft.com/office/officeart/2005/8/layout/hierarchy1"/>
    <dgm:cxn modelId="{B80E61AA-DB9A-4366-983A-5DB0515FD936}" type="presOf" srcId="{2D940832-264A-4EC4-B310-313E1315CB5A}" destId="{C3110282-B9DC-4EBE-A59B-5E45A5163BB3}" srcOrd="0" destOrd="0" presId="urn:microsoft.com/office/officeart/2005/8/layout/hierarchy1"/>
    <dgm:cxn modelId="{533E6CDE-6600-4EFB-A773-03BDE7332068}" srcId="{EB639905-1B45-4D3D-8A06-FA10C1AF688A}" destId="{A88FBC96-D707-4A0C-B6F1-7B3BA0B210E2}" srcOrd="0" destOrd="0" parTransId="{BF263077-F560-438E-BC0B-458394E6B0A5}" sibTransId="{65FC76C7-7CDB-40A7-BBBE-2FEE93312202}"/>
    <dgm:cxn modelId="{DAF4439D-6E19-43AA-B52F-4BBBBB3DDB93}" type="presParOf" srcId="{C105FDE4-7E35-438A-8EDB-EDBE8779E923}" destId="{241CC9C0-63DE-4BA2-90A5-9FCD3CBF0E4F}" srcOrd="0" destOrd="0" presId="urn:microsoft.com/office/officeart/2005/8/layout/hierarchy1"/>
    <dgm:cxn modelId="{89CC7EDC-1E29-461B-973E-04AC0A43632D}" type="presParOf" srcId="{241CC9C0-63DE-4BA2-90A5-9FCD3CBF0E4F}" destId="{E8CC2055-8D73-47CF-BF4A-B9A1F4576C17}" srcOrd="0" destOrd="0" presId="urn:microsoft.com/office/officeart/2005/8/layout/hierarchy1"/>
    <dgm:cxn modelId="{BFA1983E-BF82-408A-89D8-FE85D69FC69A}" type="presParOf" srcId="{E8CC2055-8D73-47CF-BF4A-B9A1F4576C17}" destId="{851605BD-B8CD-48E0-8D81-E13A375CB923}" srcOrd="0" destOrd="0" presId="urn:microsoft.com/office/officeart/2005/8/layout/hierarchy1"/>
    <dgm:cxn modelId="{EE8AD7F2-666F-4E20-972B-95FFCFBF687B}" type="presParOf" srcId="{E8CC2055-8D73-47CF-BF4A-B9A1F4576C17}" destId="{7CBEB7DD-5141-4B8C-9FDC-665588828482}" srcOrd="1" destOrd="0" presId="urn:microsoft.com/office/officeart/2005/8/layout/hierarchy1"/>
    <dgm:cxn modelId="{386AC2AB-0823-4BD2-A478-C09C8F45C97B}" type="presParOf" srcId="{241CC9C0-63DE-4BA2-90A5-9FCD3CBF0E4F}" destId="{2BBABD93-A426-43C9-8D41-8F39734CFC96}" srcOrd="1" destOrd="0" presId="urn:microsoft.com/office/officeart/2005/8/layout/hierarchy1"/>
    <dgm:cxn modelId="{A634EF63-1AB5-40F3-92E9-327F0E73705D}" type="presParOf" srcId="{2BBABD93-A426-43C9-8D41-8F39734CFC96}" destId="{5647EEB3-B587-4D65-8EC7-96E7C85660E2}" srcOrd="0" destOrd="0" presId="urn:microsoft.com/office/officeart/2005/8/layout/hierarchy1"/>
    <dgm:cxn modelId="{FB8139C4-D7C4-4D76-A344-B153DEA94753}" type="presParOf" srcId="{2BBABD93-A426-43C9-8D41-8F39734CFC96}" destId="{EF977C1A-40A6-4BC1-BE18-5A5F1646B351}" srcOrd="1" destOrd="0" presId="urn:microsoft.com/office/officeart/2005/8/layout/hierarchy1"/>
    <dgm:cxn modelId="{B3566C4C-A92A-4539-A19F-E69944F01D95}" type="presParOf" srcId="{EF977C1A-40A6-4BC1-BE18-5A5F1646B351}" destId="{B75987CF-EC18-4E26-960D-F25450756DE8}" srcOrd="0" destOrd="0" presId="urn:microsoft.com/office/officeart/2005/8/layout/hierarchy1"/>
    <dgm:cxn modelId="{E233F881-0350-4D99-871F-C17BE3EFD2AD}" type="presParOf" srcId="{B75987CF-EC18-4E26-960D-F25450756DE8}" destId="{19A87325-43D7-4D5B-8F72-C7CCF228A17B}" srcOrd="0" destOrd="0" presId="urn:microsoft.com/office/officeart/2005/8/layout/hierarchy1"/>
    <dgm:cxn modelId="{8D11333D-232C-48A2-9327-803A1BFD7D28}" type="presParOf" srcId="{B75987CF-EC18-4E26-960D-F25450756DE8}" destId="{63001169-7F07-469A-AAD6-69935245173A}" srcOrd="1" destOrd="0" presId="urn:microsoft.com/office/officeart/2005/8/layout/hierarchy1"/>
    <dgm:cxn modelId="{FDD41134-55C8-4808-9B0E-8B9BA177C723}" type="presParOf" srcId="{EF977C1A-40A6-4BC1-BE18-5A5F1646B351}" destId="{FFBD525D-5222-497A-BB38-28427F64F6E6}" srcOrd="1" destOrd="0" presId="urn:microsoft.com/office/officeart/2005/8/layout/hierarchy1"/>
    <dgm:cxn modelId="{E4D25380-890E-4345-A825-02FA66598154}" type="presParOf" srcId="{2BBABD93-A426-43C9-8D41-8F39734CFC96}" destId="{992C646E-EC8C-4B4A-BBFC-4151AB0A0BA6}" srcOrd="2" destOrd="0" presId="urn:microsoft.com/office/officeart/2005/8/layout/hierarchy1"/>
    <dgm:cxn modelId="{456C3EE0-D1DD-48E3-BF6F-E17F00C422AB}" type="presParOf" srcId="{2BBABD93-A426-43C9-8D41-8F39734CFC96}" destId="{26CC1B12-65B6-4675-9554-A99000E4FB6F}" srcOrd="3" destOrd="0" presId="urn:microsoft.com/office/officeart/2005/8/layout/hierarchy1"/>
    <dgm:cxn modelId="{4697C0C6-05CD-4359-B549-63B10B5E9183}" type="presParOf" srcId="{26CC1B12-65B6-4675-9554-A99000E4FB6F}" destId="{35E1508A-9BB2-4700-AF46-DF48A3A4CDDA}" srcOrd="0" destOrd="0" presId="urn:microsoft.com/office/officeart/2005/8/layout/hierarchy1"/>
    <dgm:cxn modelId="{CE491226-EA52-4EE8-A4CD-7969D54E2D9E}" type="presParOf" srcId="{35E1508A-9BB2-4700-AF46-DF48A3A4CDDA}" destId="{E3AD7F03-A539-47AD-B371-8D0E964B86BF}" srcOrd="0" destOrd="0" presId="urn:microsoft.com/office/officeart/2005/8/layout/hierarchy1"/>
    <dgm:cxn modelId="{AE4D1077-3BDD-4F64-808B-7A297C27D9A0}" type="presParOf" srcId="{35E1508A-9BB2-4700-AF46-DF48A3A4CDDA}" destId="{0BF7455A-97F5-4479-8DBE-A37F552966CF}" srcOrd="1" destOrd="0" presId="urn:microsoft.com/office/officeart/2005/8/layout/hierarchy1"/>
    <dgm:cxn modelId="{D0376C40-9809-4AC6-918B-8837EEADFC66}" type="presParOf" srcId="{26CC1B12-65B6-4675-9554-A99000E4FB6F}" destId="{8DAED024-8654-4E5E-AB6F-574C3A497690}" srcOrd="1" destOrd="0" presId="urn:microsoft.com/office/officeart/2005/8/layout/hierarchy1"/>
    <dgm:cxn modelId="{FEFC09C0-1030-4FE8-843B-DC2260AAF3FD}" type="presParOf" srcId="{2BBABD93-A426-43C9-8D41-8F39734CFC96}" destId="{C3110282-B9DC-4EBE-A59B-5E45A5163BB3}" srcOrd="4" destOrd="0" presId="urn:microsoft.com/office/officeart/2005/8/layout/hierarchy1"/>
    <dgm:cxn modelId="{16CF1BCB-F9CC-4613-909A-36E8A3C15BAE}" type="presParOf" srcId="{2BBABD93-A426-43C9-8D41-8F39734CFC96}" destId="{A0AE1F98-E93A-4661-8F81-E307B42B1873}" srcOrd="5" destOrd="0" presId="urn:microsoft.com/office/officeart/2005/8/layout/hierarchy1"/>
    <dgm:cxn modelId="{9FE00653-DA99-4A49-932D-65B8CCF758D1}" type="presParOf" srcId="{A0AE1F98-E93A-4661-8F81-E307B42B1873}" destId="{88C6A68F-AB9B-45AC-AF96-6604448760E7}" srcOrd="0" destOrd="0" presId="urn:microsoft.com/office/officeart/2005/8/layout/hierarchy1"/>
    <dgm:cxn modelId="{4045978D-EF71-483A-8163-4A854DB7F11F}" type="presParOf" srcId="{88C6A68F-AB9B-45AC-AF96-6604448760E7}" destId="{5983F6C5-D447-4DC7-A99D-5E68D9B30F84}" srcOrd="0" destOrd="0" presId="urn:microsoft.com/office/officeart/2005/8/layout/hierarchy1"/>
    <dgm:cxn modelId="{52426448-F9C6-497D-8887-6181EF8A500C}" type="presParOf" srcId="{88C6A68F-AB9B-45AC-AF96-6604448760E7}" destId="{EEDD83E1-90F5-46AE-953D-F38EA406DDA4}" srcOrd="1" destOrd="0" presId="urn:microsoft.com/office/officeart/2005/8/layout/hierarchy1"/>
    <dgm:cxn modelId="{47654612-5A2D-41F0-8C25-0F0E1EC70D0D}" type="presParOf" srcId="{A0AE1F98-E93A-4661-8F81-E307B42B1873}" destId="{6BAEF356-5F39-46CB-8457-37CD354724D7}" srcOrd="1" destOrd="0" presId="urn:microsoft.com/office/officeart/2005/8/layout/hierarchy1"/>
    <dgm:cxn modelId="{D4356174-8638-4E05-AD93-A32464467E4C}" type="presParOf" srcId="{2BBABD93-A426-43C9-8D41-8F39734CFC96}" destId="{089B715C-806E-4577-B9A3-0F83CE543AB5}" srcOrd="6" destOrd="0" presId="urn:microsoft.com/office/officeart/2005/8/layout/hierarchy1"/>
    <dgm:cxn modelId="{65F4A8DC-1242-4218-A9E7-6B19F8493AC7}" type="presParOf" srcId="{2BBABD93-A426-43C9-8D41-8F39734CFC96}" destId="{8397B5DE-C2AE-4A82-B0CD-271025A204A0}" srcOrd="7" destOrd="0" presId="urn:microsoft.com/office/officeart/2005/8/layout/hierarchy1"/>
    <dgm:cxn modelId="{261FB6CC-91FC-4B0D-BDEC-A536AB01877E}" type="presParOf" srcId="{8397B5DE-C2AE-4A82-B0CD-271025A204A0}" destId="{396D0B7D-677A-472F-B0D1-6D67818A4F83}" srcOrd="0" destOrd="0" presId="urn:microsoft.com/office/officeart/2005/8/layout/hierarchy1"/>
    <dgm:cxn modelId="{21A8DE20-CA04-4DCF-9A9B-A63405EA0F04}" type="presParOf" srcId="{396D0B7D-677A-472F-B0D1-6D67818A4F83}" destId="{9C048E29-A479-4E59-987E-1FF4A8415F25}" srcOrd="0" destOrd="0" presId="urn:microsoft.com/office/officeart/2005/8/layout/hierarchy1"/>
    <dgm:cxn modelId="{30816449-5330-46DD-A874-019842FAEC90}" type="presParOf" srcId="{396D0B7D-677A-472F-B0D1-6D67818A4F83}" destId="{8969D266-D75B-4954-8671-CDDAFB28CED2}" srcOrd="1" destOrd="0" presId="urn:microsoft.com/office/officeart/2005/8/layout/hierarchy1"/>
    <dgm:cxn modelId="{FB42CF54-7CC4-4C96-B836-810C74CA24E6}" type="presParOf" srcId="{8397B5DE-C2AE-4A82-B0CD-271025A204A0}" destId="{ADE06BD0-9F07-44FC-9A88-0A36124C3849}" srcOrd="1" destOrd="0" presId="urn:microsoft.com/office/officeart/2005/8/layout/hierarchy1"/>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554A9E0-BCD7-4EAE-9D61-00D52F815CBE}" type="doc">
      <dgm:prSet loTypeId="urn:microsoft.com/office/officeart/2005/8/layout/hierarchy1" loCatId="hierarchy" qsTypeId="urn:microsoft.com/office/officeart/2005/8/quickstyle/simple1#11" qsCatId="simple" csTypeId="urn:microsoft.com/office/officeart/2005/8/colors/accent1_2#15" csCatId="accent1" phldr="1"/>
      <dgm:spPr/>
      <dgm:t>
        <a:bodyPr/>
        <a:lstStyle/>
        <a:p>
          <a:endParaRPr lang="el-GR"/>
        </a:p>
      </dgm:t>
    </dgm:pt>
    <dgm:pt modelId="{EB639905-1B45-4D3D-8A06-FA10C1AF688A}">
      <dgm:prSet phldrT="[Text]"/>
      <dgm:spPr/>
      <dgm:t>
        <a:bodyPr/>
        <a:lstStyle/>
        <a:p>
          <a:r>
            <a:rPr lang="el-GR" dirty="0">
              <a:latin typeface="Segoe UI Light" panose="020B0502040204020203" pitchFamily="34" charset="0"/>
              <a:cs typeface="Segoe UI Light" panose="020B0502040204020203" pitchFamily="34" charset="0"/>
            </a:rPr>
            <a:t>Το φάσμα της Ψυχολογικής Κακοποίησης</a:t>
          </a:r>
        </a:p>
      </dgm:t>
    </dgm:pt>
    <dgm:pt modelId="{D72555DA-0A8F-4E02-9B77-408E30AFD9ED}" type="parTrans" cxnId="{38DC5D7B-E916-40E6-A1E3-5931AEC95AEB}">
      <dgm:prSet/>
      <dgm:spPr/>
      <dgm:t>
        <a:bodyPr/>
        <a:lstStyle/>
        <a:p>
          <a:endParaRPr lang="el-GR">
            <a:latin typeface="Segoe UI Light" panose="020B0502040204020203" pitchFamily="34" charset="0"/>
            <a:cs typeface="Segoe UI Light" panose="020B0502040204020203" pitchFamily="34" charset="0"/>
          </a:endParaRPr>
        </a:p>
      </dgm:t>
    </dgm:pt>
    <dgm:pt modelId="{1773C41A-116E-4FD4-BC35-26DBEA2280CF}" type="sibTrans" cxnId="{38DC5D7B-E916-40E6-A1E3-5931AEC95AEB}">
      <dgm:prSet/>
      <dgm:spPr/>
      <dgm:t>
        <a:bodyPr/>
        <a:lstStyle/>
        <a:p>
          <a:endParaRPr lang="el-GR">
            <a:latin typeface="Segoe UI Light" panose="020B0502040204020203" pitchFamily="34" charset="0"/>
            <a:cs typeface="Segoe UI Light" panose="020B0502040204020203" pitchFamily="34" charset="0"/>
          </a:endParaRPr>
        </a:p>
      </dgm:t>
    </dgm:pt>
    <dgm:pt modelId="{A88FBC96-D707-4A0C-B6F1-7B3BA0B210E2}" type="asst">
      <dgm:prSet phldrT="[Text]"/>
      <dgm:spPr/>
      <dgm:t>
        <a:bodyPr/>
        <a:lstStyle/>
        <a:p>
          <a:r>
            <a:rPr lang="el-GR" dirty="0">
              <a:latin typeface="Segoe UI Light" panose="020B0502040204020203" pitchFamily="34" charset="0"/>
              <a:cs typeface="Segoe UI Light" panose="020B0502040204020203" pitchFamily="34" charset="0"/>
            </a:rPr>
            <a:t>Φωνές, τιμωρία</a:t>
          </a:r>
        </a:p>
      </dgm:t>
    </dgm:pt>
    <dgm:pt modelId="{BF263077-F560-438E-BC0B-458394E6B0A5}" type="parTrans" cxnId="{533E6CDE-6600-4EFB-A773-03BDE7332068}">
      <dgm:prSet/>
      <dgm:spPr/>
      <dgm:t>
        <a:bodyPr/>
        <a:lstStyle/>
        <a:p>
          <a:endParaRPr lang="el-GR">
            <a:latin typeface="Segoe UI Light" panose="020B0502040204020203" pitchFamily="34" charset="0"/>
            <a:cs typeface="Segoe UI Light" panose="020B0502040204020203" pitchFamily="34" charset="0"/>
          </a:endParaRPr>
        </a:p>
      </dgm:t>
    </dgm:pt>
    <dgm:pt modelId="{65FC76C7-7CDB-40A7-BBBE-2FEE93312202}" type="sibTrans" cxnId="{533E6CDE-6600-4EFB-A773-03BDE7332068}">
      <dgm:prSet/>
      <dgm:spPr/>
      <dgm:t>
        <a:bodyPr/>
        <a:lstStyle/>
        <a:p>
          <a:endParaRPr lang="el-GR">
            <a:latin typeface="Segoe UI Light" panose="020B0502040204020203" pitchFamily="34" charset="0"/>
            <a:cs typeface="Segoe UI Light" panose="020B0502040204020203" pitchFamily="34" charset="0"/>
          </a:endParaRPr>
        </a:p>
      </dgm:t>
    </dgm:pt>
    <dgm:pt modelId="{EEC5A663-2B1E-4A26-A511-FCA2FADFF08D}" type="asst">
      <dgm:prSet phldrT="[Text]"/>
      <dgm:spPr/>
      <dgm:t>
        <a:bodyPr/>
        <a:lstStyle/>
        <a:p>
          <a:r>
            <a:rPr lang="el-GR" dirty="0">
              <a:latin typeface="Segoe UI Light" panose="020B0502040204020203" pitchFamily="34" charset="0"/>
              <a:cs typeface="Segoe UI Light" panose="020B0502040204020203" pitchFamily="34" charset="0"/>
            </a:rPr>
            <a:t>Απειλές, ύβρεις</a:t>
          </a:r>
        </a:p>
      </dgm:t>
    </dgm:pt>
    <dgm:pt modelId="{258D5777-DF97-4D4D-ACE3-7900F21159A7}" type="parTrans" cxnId="{A758D015-2D1E-42B0-9E7C-6B339A72249A}">
      <dgm:prSet/>
      <dgm:spPr/>
      <dgm:t>
        <a:bodyPr/>
        <a:lstStyle/>
        <a:p>
          <a:endParaRPr lang="el-GR">
            <a:latin typeface="Segoe UI Light" panose="020B0502040204020203" pitchFamily="34" charset="0"/>
            <a:cs typeface="Segoe UI Light" panose="020B0502040204020203" pitchFamily="34" charset="0"/>
          </a:endParaRPr>
        </a:p>
      </dgm:t>
    </dgm:pt>
    <dgm:pt modelId="{5B82CECA-087F-4CAF-A7A2-705A13B06B47}" type="sibTrans" cxnId="{A758D015-2D1E-42B0-9E7C-6B339A72249A}">
      <dgm:prSet/>
      <dgm:spPr/>
      <dgm:t>
        <a:bodyPr/>
        <a:lstStyle/>
        <a:p>
          <a:endParaRPr lang="el-GR">
            <a:latin typeface="Segoe UI Light" panose="020B0502040204020203" pitchFamily="34" charset="0"/>
            <a:cs typeface="Segoe UI Light" panose="020B0502040204020203" pitchFamily="34" charset="0"/>
          </a:endParaRPr>
        </a:p>
      </dgm:t>
    </dgm:pt>
    <dgm:pt modelId="{B75C1042-C4A8-4CB2-90F7-8E3E4A78B009}" type="asst">
      <dgm:prSet phldrT="[Text]"/>
      <dgm:spPr/>
      <dgm:t>
        <a:bodyPr/>
        <a:lstStyle/>
        <a:p>
          <a:r>
            <a:rPr lang="el-GR" dirty="0">
              <a:latin typeface="Segoe UI Light" panose="020B0502040204020203" pitchFamily="34" charset="0"/>
              <a:cs typeface="Segoe UI Light" panose="020B0502040204020203" pitchFamily="34" charset="0"/>
            </a:rPr>
            <a:t>Διαφθορά, απομόνωση</a:t>
          </a:r>
        </a:p>
      </dgm:t>
    </dgm:pt>
    <dgm:pt modelId="{99EE787B-7AB7-403E-AE4D-C06B16710EEB}" type="parTrans" cxnId="{A09BDDD7-CDE5-40B1-BB98-85EAA2323E81}">
      <dgm:prSet/>
      <dgm:spPr/>
      <dgm:t>
        <a:bodyPr/>
        <a:lstStyle/>
        <a:p>
          <a:endParaRPr lang="el-GR">
            <a:latin typeface="Segoe UI Light" panose="020B0502040204020203" pitchFamily="34" charset="0"/>
            <a:cs typeface="Segoe UI Light" panose="020B0502040204020203" pitchFamily="34" charset="0"/>
          </a:endParaRPr>
        </a:p>
      </dgm:t>
    </dgm:pt>
    <dgm:pt modelId="{75B0CDE4-B3E0-408F-86D1-2763BC3794D8}" type="sibTrans" cxnId="{A09BDDD7-CDE5-40B1-BB98-85EAA2323E81}">
      <dgm:prSet/>
      <dgm:spPr/>
      <dgm:t>
        <a:bodyPr/>
        <a:lstStyle/>
        <a:p>
          <a:endParaRPr lang="el-GR">
            <a:latin typeface="Segoe UI Light" panose="020B0502040204020203" pitchFamily="34" charset="0"/>
            <a:cs typeface="Segoe UI Light" panose="020B0502040204020203" pitchFamily="34" charset="0"/>
          </a:endParaRPr>
        </a:p>
      </dgm:t>
    </dgm:pt>
    <dgm:pt modelId="{E085FB48-F7B2-4368-BF8F-F841C63EEEBB}" type="asst">
      <dgm:prSet phldrT="[Text]"/>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l-GR" dirty="0">
              <a:latin typeface="Segoe UI Light" panose="020B0502040204020203" pitchFamily="34" charset="0"/>
              <a:cs typeface="Segoe UI Light" panose="020B0502040204020203" pitchFamily="34" charset="0"/>
            </a:rPr>
            <a:t>Τρομοκράτηση, εκβιασμός</a:t>
          </a:r>
        </a:p>
      </dgm:t>
    </dgm:pt>
    <dgm:pt modelId="{2D940832-264A-4EC4-B310-313E1315CB5A}" type="parTrans" cxnId="{41D44C69-C23E-48A1-B9B1-3078F6684A58}">
      <dgm:prSet/>
      <dgm:spPr/>
      <dgm:t>
        <a:bodyPr/>
        <a:lstStyle/>
        <a:p>
          <a:endParaRPr lang="el-GR">
            <a:latin typeface="Segoe UI Light" panose="020B0502040204020203" pitchFamily="34" charset="0"/>
            <a:cs typeface="Segoe UI Light" panose="020B0502040204020203" pitchFamily="34" charset="0"/>
          </a:endParaRPr>
        </a:p>
      </dgm:t>
    </dgm:pt>
    <dgm:pt modelId="{5F9C8080-1F78-41A6-B3C0-C828E14D8ABC}" type="sibTrans" cxnId="{41D44C69-C23E-48A1-B9B1-3078F6684A58}">
      <dgm:prSet/>
      <dgm:spPr/>
      <dgm:t>
        <a:bodyPr/>
        <a:lstStyle/>
        <a:p>
          <a:endParaRPr lang="el-GR">
            <a:latin typeface="Segoe UI Light" panose="020B0502040204020203" pitchFamily="34" charset="0"/>
            <a:cs typeface="Segoe UI Light" panose="020B0502040204020203" pitchFamily="34" charset="0"/>
          </a:endParaRPr>
        </a:p>
      </dgm:t>
    </dgm:pt>
    <dgm:pt modelId="{C105FDE4-7E35-438A-8EDB-EDBE8779E923}" type="pres">
      <dgm:prSet presAssocID="{0554A9E0-BCD7-4EAE-9D61-00D52F815CBE}" presName="hierChild1" presStyleCnt="0">
        <dgm:presLayoutVars>
          <dgm:chPref val="1"/>
          <dgm:dir/>
          <dgm:animOne val="branch"/>
          <dgm:animLvl val="lvl"/>
          <dgm:resizeHandles/>
        </dgm:presLayoutVars>
      </dgm:prSet>
      <dgm:spPr/>
      <dgm:t>
        <a:bodyPr/>
        <a:lstStyle/>
        <a:p>
          <a:endParaRPr lang="el-GR"/>
        </a:p>
      </dgm:t>
    </dgm:pt>
    <dgm:pt modelId="{241CC9C0-63DE-4BA2-90A5-9FCD3CBF0E4F}" type="pres">
      <dgm:prSet presAssocID="{EB639905-1B45-4D3D-8A06-FA10C1AF688A}" presName="hierRoot1" presStyleCnt="0"/>
      <dgm:spPr/>
    </dgm:pt>
    <dgm:pt modelId="{E8CC2055-8D73-47CF-BF4A-B9A1F4576C17}" type="pres">
      <dgm:prSet presAssocID="{EB639905-1B45-4D3D-8A06-FA10C1AF688A}" presName="composite" presStyleCnt="0"/>
      <dgm:spPr/>
    </dgm:pt>
    <dgm:pt modelId="{851605BD-B8CD-48E0-8D81-E13A375CB923}" type="pres">
      <dgm:prSet presAssocID="{EB639905-1B45-4D3D-8A06-FA10C1AF688A}" presName="background" presStyleLbl="node0" presStyleIdx="0" presStyleCnt="1"/>
      <dgm:spPr/>
    </dgm:pt>
    <dgm:pt modelId="{7CBEB7DD-5141-4B8C-9FDC-665588828482}" type="pres">
      <dgm:prSet presAssocID="{EB639905-1B45-4D3D-8A06-FA10C1AF688A}" presName="text" presStyleLbl="fgAcc0" presStyleIdx="0" presStyleCnt="1">
        <dgm:presLayoutVars>
          <dgm:chPref val="3"/>
        </dgm:presLayoutVars>
      </dgm:prSet>
      <dgm:spPr/>
      <dgm:t>
        <a:bodyPr/>
        <a:lstStyle/>
        <a:p>
          <a:endParaRPr lang="el-GR"/>
        </a:p>
      </dgm:t>
    </dgm:pt>
    <dgm:pt modelId="{2BBABD93-A426-43C9-8D41-8F39734CFC96}" type="pres">
      <dgm:prSet presAssocID="{EB639905-1B45-4D3D-8A06-FA10C1AF688A}" presName="hierChild2" presStyleCnt="0"/>
      <dgm:spPr/>
    </dgm:pt>
    <dgm:pt modelId="{5647EEB3-B587-4D65-8EC7-96E7C85660E2}" type="pres">
      <dgm:prSet presAssocID="{BF263077-F560-438E-BC0B-458394E6B0A5}" presName="Name10" presStyleLbl="parChTrans1D2" presStyleIdx="0" presStyleCnt="4"/>
      <dgm:spPr/>
      <dgm:t>
        <a:bodyPr/>
        <a:lstStyle/>
        <a:p>
          <a:endParaRPr lang="el-GR"/>
        </a:p>
      </dgm:t>
    </dgm:pt>
    <dgm:pt modelId="{EF977C1A-40A6-4BC1-BE18-5A5F1646B351}" type="pres">
      <dgm:prSet presAssocID="{A88FBC96-D707-4A0C-B6F1-7B3BA0B210E2}" presName="hierRoot2" presStyleCnt="0"/>
      <dgm:spPr/>
    </dgm:pt>
    <dgm:pt modelId="{B75987CF-EC18-4E26-960D-F25450756DE8}" type="pres">
      <dgm:prSet presAssocID="{A88FBC96-D707-4A0C-B6F1-7B3BA0B210E2}" presName="composite2" presStyleCnt="0"/>
      <dgm:spPr/>
    </dgm:pt>
    <dgm:pt modelId="{19A87325-43D7-4D5B-8F72-C7CCF228A17B}" type="pres">
      <dgm:prSet presAssocID="{A88FBC96-D707-4A0C-B6F1-7B3BA0B210E2}" presName="background2" presStyleLbl="asst1" presStyleIdx="0" presStyleCnt="4"/>
      <dgm:spPr/>
    </dgm:pt>
    <dgm:pt modelId="{63001169-7F07-469A-AAD6-69935245173A}" type="pres">
      <dgm:prSet presAssocID="{A88FBC96-D707-4A0C-B6F1-7B3BA0B210E2}" presName="text2" presStyleLbl="fgAcc2" presStyleIdx="0" presStyleCnt="4">
        <dgm:presLayoutVars>
          <dgm:chPref val="3"/>
        </dgm:presLayoutVars>
      </dgm:prSet>
      <dgm:spPr/>
      <dgm:t>
        <a:bodyPr/>
        <a:lstStyle/>
        <a:p>
          <a:endParaRPr lang="el-GR"/>
        </a:p>
      </dgm:t>
    </dgm:pt>
    <dgm:pt modelId="{FFBD525D-5222-497A-BB38-28427F64F6E6}" type="pres">
      <dgm:prSet presAssocID="{A88FBC96-D707-4A0C-B6F1-7B3BA0B210E2}" presName="hierChild3" presStyleCnt="0"/>
      <dgm:spPr/>
    </dgm:pt>
    <dgm:pt modelId="{992C646E-EC8C-4B4A-BBFC-4151AB0A0BA6}" type="pres">
      <dgm:prSet presAssocID="{258D5777-DF97-4D4D-ACE3-7900F21159A7}" presName="Name10" presStyleLbl="parChTrans1D2" presStyleIdx="1" presStyleCnt="4"/>
      <dgm:spPr/>
      <dgm:t>
        <a:bodyPr/>
        <a:lstStyle/>
        <a:p>
          <a:endParaRPr lang="el-GR"/>
        </a:p>
      </dgm:t>
    </dgm:pt>
    <dgm:pt modelId="{26CC1B12-65B6-4675-9554-A99000E4FB6F}" type="pres">
      <dgm:prSet presAssocID="{EEC5A663-2B1E-4A26-A511-FCA2FADFF08D}" presName="hierRoot2" presStyleCnt="0"/>
      <dgm:spPr/>
    </dgm:pt>
    <dgm:pt modelId="{35E1508A-9BB2-4700-AF46-DF48A3A4CDDA}" type="pres">
      <dgm:prSet presAssocID="{EEC5A663-2B1E-4A26-A511-FCA2FADFF08D}" presName="composite2" presStyleCnt="0"/>
      <dgm:spPr/>
    </dgm:pt>
    <dgm:pt modelId="{E3AD7F03-A539-47AD-B371-8D0E964B86BF}" type="pres">
      <dgm:prSet presAssocID="{EEC5A663-2B1E-4A26-A511-FCA2FADFF08D}" presName="background2" presStyleLbl="asst1" presStyleIdx="1" presStyleCnt="4"/>
      <dgm:spPr/>
    </dgm:pt>
    <dgm:pt modelId="{0BF7455A-97F5-4479-8DBE-A37F552966CF}" type="pres">
      <dgm:prSet presAssocID="{EEC5A663-2B1E-4A26-A511-FCA2FADFF08D}" presName="text2" presStyleLbl="fgAcc2" presStyleIdx="1" presStyleCnt="4">
        <dgm:presLayoutVars>
          <dgm:chPref val="3"/>
        </dgm:presLayoutVars>
      </dgm:prSet>
      <dgm:spPr/>
      <dgm:t>
        <a:bodyPr/>
        <a:lstStyle/>
        <a:p>
          <a:endParaRPr lang="el-GR"/>
        </a:p>
      </dgm:t>
    </dgm:pt>
    <dgm:pt modelId="{8DAED024-8654-4E5E-AB6F-574C3A497690}" type="pres">
      <dgm:prSet presAssocID="{EEC5A663-2B1E-4A26-A511-FCA2FADFF08D}" presName="hierChild3" presStyleCnt="0"/>
      <dgm:spPr/>
    </dgm:pt>
    <dgm:pt modelId="{C3110282-B9DC-4EBE-A59B-5E45A5163BB3}" type="pres">
      <dgm:prSet presAssocID="{2D940832-264A-4EC4-B310-313E1315CB5A}" presName="Name10" presStyleLbl="parChTrans1D2" presStyleIdx="2" presStyleCnt="4"/>
      <dgm:spPr/>
      <dgm:t>
        <a:bodyPr/>
        <a:lstStyle/>
        <a:p>
          <a:endParaRPr lang="el-GR"/>
        </a:p>
      </dgm:t>
    </dgm:pt>
    <dgm:pt modelId="{A0AE1F98-E93A-4661-8F81-E307B42B1873}" type="pres">
      <dgm:prSet presAssocID="{E085FB48-F7B2-4368-BF8F-F841C63EEEBB}" presName="hierRoot2" presStyleCnt="0"/>
      <dgm:spPr/>
    </dgm:pt>
    <dgm:pt modelId="{88C6A68F-AB9B-45AC-AF96-6604448760E7}" type="pres">
      <dgm:prSet presAssocID="{E085FB48-F7B2-4368-BF8F-F841C63EEEBB}" presName="composite2" presStyleCnt="0"/>
      <dgm:spPr/>
    </dgm:pt>
    <dgm:pt modelId="{5983F6C5-D447-4DC7-A99D-5E68D9B30F84}" type="pres">
      <dgm:prSet presAssocID="{E085FB48-F7B2-4368-BF8F-F841C63EEEBB}" presName="background2" presStyleLbl="asst1" presStyleIdx="2" presStyleCnt="4"/>
      <dgm:spPr/>
    </dgm:pt>
    <dgm:pt modelId="{EEDD83E1-90F5-46AE-953D-F38EA406DDA4}" type="pres">
      <dgm:prSet presAssocID="{E085FB48-F7B2-4368-BF8F-F841C63EEEBB}" presName="text2" presStyleLbl="fgAcc2" presStyleIdx="2" presStyleCnt="4">
        <dgm:presLayoutVars>
          <dgm:chPref val="3"/>
        </dgm:presLayoutVars>
      </dgm:prSet>
      <dgm:spPr/>
      <dgm:t>
        <a:bodyPr/>
        <a:lstStyle/>
        <a:p>
          <a:endParaRPr lang="el-GR"/>
        </a:p>
      </dgm:t>
    </dgm:pt>
    <dgm:pt modelId="{6BAEF356-5F39-46CB-8457-37CD354724D7}" type="pres">
      <dgm:prSet presAssocID="{E085FB48-F7B2-4368-BF8F-F841C63EEEBB}" presName="hierChild3" presStyleCnt="0"/>
      <dgm:spPr/>
    </dgm:pt>
    <dgm:pt modelId="{089B715C-806E-4577-B9A3-0F83CE543AB5}" type="pres">
      <dgm:prSet presAssocID="{99EE787B-7AB7-403E-AE4D-C06B16710EEB}" presName="Name10" presStyleLbl="parChTrans1D2" presStyleIdx="3" presStyleCnt="4"/>
      <dgm:spPr/>
      <dgm:t>
        <a:bodyPr/>
        <a:lstStyle/>
        <a:p>
          <a:endParaRPr lang="el-GR"/>
        </a:p>
      </dgm:t>
    </dgm:pt>
    <dgm:pt modelId="{8397B5DE-C2AE-4A82-B0CD-271025A204A0}" type="pres">
      <dgm:prSet presAssocID="{B75C1042-C4A8-4CB2-90F7-8E3E4A78B009}" presName="hierRoot2" presStyleCnt="0"/>
      <dgm:spPr/>
    </dgm:pt>
    <dgm:pt modelId="{396D0B7D-677A-472F-B0D1-6D67818A4F83}" type="pres">
      <dgm:prSet presAssocID="{B75C1042-C4A8-4CB2-90F7-8E3E4A78B009}" presName="composite2" presStyleCnt="0"/>
      <dgm:spPr/>
    </dgm:pt>
    <dgm:pt modelId="{9C048E29-A479-4E59-987E-1FF4A8415F25}" type="pres">
      <dgm:prSet presAssocID="{B75C1042-C4A8-4CB2-90F7-8E3E4A78B009}" presName="background2" presStyleLbl="asst1" presStyleIdx="3" presStyleCnt="4"/>
      <dgm:spPr/>
    </dgm:pt>
    <dgm:pt modelId="{8969D266-D75B-4954-8671-CDDAFB28CED2}" type="pres">
      <dgm:prSet presAssocID="{B75C1042-C4A8-4CB2-90F7-8E3E4A78B009}" presName="text2" presStyleLbl="fgAcc2" presStyleIdx="3" presStyleCnt="4">
        <dgm:presLayoutVars>
          <dgm:chPref val="3"/>
        </dgm:presLayoutVars>
      </dgm:prSet>
      <dgm:spPr/>
      <dgm:t>
        <a:bodyPr/>
        <a:lstStyle/>
        <a:p>
          <a:endParaRPr lang="el-GR"/>
        </a:p>
      </dgm:t>
    </dgm:pt>
    <dgm:pt modelId="{ADE06BD0-9F07-44FC-9A88-0A36124C3849}" type="pres">
      <dgm:prSet presAssocID="{B75C1042-C4A8-4CB2-90F7-8E3E4A78B009}" presName="hierChild3" presStyleCnt="0"/>
      <dgm:spPr/>
    </dgm:pt>
  </dgm:ptLst>
  <dgm:cxnLst>
    <dgm:cxn modelId="{E6FC0F52-BDA1-4CD0-8265-305989AF90D6}" type="presOf" srcId="{BF263077-F560-438E-BC0B-458394E6B0A5}" destId="{5647EEB3-B587-4D65-8EC7-96E7C85660E2}" srcOrd="0" destOrd="0" presId="urn:microsoft.com/office/officeart/2005/8/layout/hierarchy1"/>
    <dgm:cxn modelId="{B175E734-2697-4419-AE94-5CC59D324EC4}" type="presOf" srcId="{0554A9E0-BCD7-4EAE-9D61-00D52F815CBE}" destId="{C105FDE4-7E35-438A-8EDB-EDBE8779E923}" srcOrd="0" destOrd="0" presId="urn:microsoft.com/office/officeart/2005/8/layout/hierarchy1"/>
    <dgm:cxn modelId="{02C0B0A6-1C01-4871-AB43-CDEA65A643C8}" type="presOf" srcId="{258D5777-DF97-4D4D-ACE3-7900F21159A7}" destId="{992C646E-EC8C-4B4A-BBFC-4151AB0A0BA6}" srcOrd="0" destOrd="0" presId="urn:microsoft.com/office/officeart/2005/8/layout/hierarchy1"/>
    <dgm:cxn modelId="{F500D351-559A-4B79-B55D-AE61984DD6B3}" type="presOf" srcId="{E085FB48-F7B2-4368-BF8F-F841C63EEEBB}" destId="{EEDD83E1-90F5-46AE-953D-F38EA406DDA4}" srcOrd="0" destOrd="0" presId="urn:microsoft.com/office/officeart/2005/8/layout/hierarchy1"/>
    <dgm:cxn modelId="{A758D015-2D1E-42B0-9E7C-6B339A72249A}" srcId="{EB639905-1B45-4D3D-8A06-FA10C1AF688A}" destId="{EEC5A663-2B1E-4A26-A511-FCA2FADFF08D}" srcOrd="1" destOrd="0" parTransId="{258D5777-DF97-4D4D-ACE3-7900F21159A7}" sibTransId="{5B82CECA-087F-4CAF-A7A2-705A13B06B47}"/>
    <dgm:cxn modelId="{38DC5D7B-E916-40E6-A1E3-5931AEC95AEB}" srcId="{0554A9E0-BCD7-4EAE-9D61-00D52F815CBE}" destId="{EB639905-1B45-4D3D-8A06-FA10C1AF688A}" srcOrd="0" destOrd="0" parTransId="{D72555DA-0A8F-4E02-9B77-408E30AFD9ED}" sibTransId="{1773C41A-116E-4FD4-BC35-26DBEA2280CF}"/>
    <dgm:cxn modelId="{ED16DB9A-9A48-4D37-8B15-E9C2556BD595}" type="presOf" srcId="{B75C1042-C4A8-4CB2-90F7-8E3E4A78B009}" destId="{8969D266-D75B-4954-8671-CDDAFB28CED2}" srcOrd="0" destOrd="0" presId="urn:microsoft.com/office/officeart/2005/8/layout/hierarchy1"/>
    <dgm:cxn modelId="{533E6CDE-6600-4EFB-A773-03BDE7332068}" srcId="{EB639905-1B45-4D3D-8A06-FA10C1AF688A}" destId="{A88FBC96-D707-4A0C-B6F1-7B3BA0B210E2}" srcOrd="0" destOrd="0" parTransId="{BF263077-F560-438E-BC0B-458394E6B0A5}" sibTransId="{65FC76C7-7CDB-40A7-BBBE-2FEE93312202}"/>
    <dgm:cxn modelId="{4E0BF724-2B87-44AF-B007-2DB41696369F}" type="presOf" srcId="{EEC5A663-2B1E-4A26-A511-FCA2FADFF08D}" destId="{0BF7455A-97F5-4479-8DBE-A37F552966CF}" srcOrd="0" destOrd="0" presId="urn:microsoft.com/office/officeart/2005/8/layout/hierarchy1"/>
    <dgm:cxn modelId="{41D44C69-C23E-48A1-B9B1-3078F6684A58}" srcId="{EB639905-1B45-4D3D-8A06-FA10C1AF688A}" destId="{E085FB48-F7B2-4368-BF8F-F841C63EEEBB}" srcOrd="2" destOrd="0" parTransId="{2D940832-264A-4EC4-B310-313E1315CB5A}" sibTransId="{5F9C8080-1F78-41A6-B3C0-C828E14D8ABC}"/>
    <dgm:cxn modelId="{611C8529-84FB-4BCF-9A5F-4EB42A20201B}" type="presOf" srcId="{2D940832-264A-4EC4-B310-313E1315CB5A}" destId="{C3110282-B9DC-4EBE-A59B-5E45A5163BB3}" srcOrd="0" destOrd="0" presId="urn:microsoft.com/office/officeart/2005/8/layout/hierarchy1"/>
    <dgm:cxn modelId="{CF89ED76-0FF1-4E11-ACE6-14469E086FA1}" type="presOf" srcId="{A88FBC96-D707-4A0C-B6F1-7B3BA0B210E2}" destId="{63001169-7F07-469A-AAD6-69935245173A}" srcOrd="0" destOrd="0" presId="urn:microsoft.com/office/officeart/2005/8/layout/hierarchy1"/>
    <dgm:cxn modelId="{A09BDDD7-CDE5-40B1-BB98-85EAA2323E81}" srcId="{EB639905-1B45-4D3D-8A06-FA10C1AF688A}" destId="{B75C1042-C4A8-4CB2-90F7-8E3E4A78B009}" srcOrd="3" destOrd="0" parTransId="{99EE787B-7AB7-403E-AE4D-C06B16710EEB}" sibTransId="{75B0CDE4-B3E0-408F-86D1-2763BC3794D8}"/>
    <dgm:cxn modelId="{B8F722D3-62FC-4043-951C-554DDBDEB763}" type="presOf" srcId="{EB639905-1B45-4D3D-8A06-FA10C1AF688A}" destId="{7CBEB7DD-5141-4B8C-9FDC-665588828482}" srcOrd="0" destOrd="0" presId="urn:microsoft.com/office/officeart/2005/8/layout/hierarchy1"/>
    <dgm:cxn modelId="{719943D8-BD5C-468A-8292-404C5F3BC98F}" type="presOf" srcId="{99EE787B-7AB7-403E-AE4D-C06B16710EEB}" destId="{089B715C-806E-4577-B9A3-0F83CE543AB5}" srcOrd="0" destOrd="0" presId="urn:microsoft.com/office/officeart/2005/8/layout/hierarchy1"/>
    <dgm:cxn modelId="{A5266CF0-1CDD-48BB-9449-9A29F333AE22}" type="presParOf" srcId="{C105FDE4-7E35-438A-8EDB-EDBE8779E923}" destId="{241CC9C0-63DE-4BA2-90A5-9FCD3CBF0E4F}" srcOrd="0" destOrd="0" presId="urn:microsoft.com/office/officeart/2005/8/layout/hierarchy1"/>
    <dgm:cxn modelId="{2B3B8C0B-9D7E-4304-B0D8-F9BCC9C7502D}" type="presParOf" srcId="{241CC9C0-63DE-4BA2-90A5-9FCD3CBF0E4F}" destId="{E8CC2055-8D73-47CF-BF4A-B9A1F4576C17}" srcOrd="0" destOrd="0" presId="urn:microsoft.com/office/officeart/2005/8/layout/hierarchy1"/>
    <dgm:cxn modelId="{D3CA04F4-DB18-4AE5-9958-81B76568C5E2}" type="presParOf" srcId="{E8CC2055-8D73-47CF-BF4A-B9A1F4576C17}" destId="{851605BD-B8CD-48E0-8D81-E13A375CB923}" srcOrd="0" destOrd="0" presId="urn:microsoft.com/office/officeart/2005/8/layout/hierarchy1"/>
    <dgm:cxn modelId="{318C42FD-8D43-4FF2-8264-4417DA4D52B2}" type="presParOf" srcId="{E8CC2055-8D73-47CF-BF4A-B9A1F4576C17}" destId="{7CBEB7DD-5141-4B8C-9FDC-665588828482}" srcOrd="1" destOrd="0" presId="urn:microsoft.com/office/officeart/2005/8/layout/hierarchy1"/>
    <dgm:cxn modelId="{AF514966-F1F6-4ED5-97F9-B9F19E0A1D53}" type="presParOf" srcId="{241CC9C0-63DE-4BA2-90A5-9FCD3CBF0E4F}" destId="{2BBABD93-A426-43C9-8D41-8F39734CFC96}" srcOrd="1" destOrd="0" presId="urn:microsoft.com/office/officeart/2005/8/layout/hierarchy1"/>
    <dgm:cxn modelId="{14C0EE85-3FBC-4F63-8DF9-E434E77CC518}" type="presParOf" srcId="{2BBABD93-A426-43C9-8D41-8F39734CFC96}" destId="{5647EEB3-B587-4D65-8EC7-96E7C85660E2}" srcOrd="0" destOrd="0" presId="urn:microsoft.com/office/officeart/2005/8/layout/hierarchy1"/>
    <dgm:cxn modelId="{B22C0D18-F5D5-4A2B-8525-E47B1DCFF845}" type="presParOf" srcId="{2BBABD93-A426-43C9-8D41-8F39734CFC96}" destId="{EF977C1A-40A6-4BC1-BE18-5A5F1646B351}" srcOrd="1" destOrd="0" presId="urn:microsoft.com/office/officeart/2005/8/layout/hierarchy1"/>
    <dgm:cxn modelId="{B80B65D8-95C1-488B-86B0-16B43C6A518C}" type="presParOf" srcId="{EF977C1A-40A6-4BC1-BE18-5A5F1646B351}" destId="{B75987CF-EC18-4E26-960D-F25450756DE8}" srcOrd="0" destOrd="0" presId="urn:microsoft.com/office/officeart/2005/8/layout/hierarchy1"/>
    <dgm:cxn modelId="{7DAA5FDA-CFCD-4C7C-A1BD-931EC961C8ED}" type="presParOf" srcId="{B75987CF-EC18-4E26-960D-F25450756DE8}" destId="{19A87325-43D7-4D5B-8F72-C7CCF228A17B}" srcOrd="0" destOrd="0" presId="urn:microsoft.com/office/officeart/2005/8/layout/hierarchy1"/>
    <dgm:cxn modelId="{12527BC4-6474-420A-B484-0743827D4FBE}" type="presParOf" srcId="{B75987CF-EC18-4E26-960D-F25450756DE8}" destId="{63001169-7F07-469A-AAD6-69935245173A}" srcOrd="1" destOrd="0" presId="urn:microsoft.com/office/officeart/2005/8/layout/hierarchy1"/>
    <dgm:cxn modelId="{58ADBC7B-9F66-41C0-8CB7-9A33C2C2A021}" type="presParOf" srcId="{EF977C1A-40A6-4BC1-BE18-5A5F1646B351}" destId="{FFBD525D-5222-497A-BB38-28427F64F6E6}" srcOrd="1" destOrd="0" presId="urn:microsoft.com/office/officeart/2005/8/layout/hierarchy1"/>
    <dgm:cxn modelId="{4EB6D6E8-9718-49AC-81D5-DD25413ECF71}" type="presParOf" srcId="{2BBABD93-A426-43C9-8D41-8F39734CFC96}" destId="{992C646E-EC8C-4B4A-BBFC-4151AB0A0BA6}" srcOrd="2" destOrd="0" presId="urn:microsoft.com/office/officeart/2005/8/layout/hierarchy1"/>
    <dgm:cxn modelId="{121E328E-2D9C-4805-A341-3BA9C956E6A5}" type="presParOf" srcId="{2BBABD93-A426-43C9-8D41-8F39734CFC96}" destId="{26CC1B12-65B6-4675-9554-A99000E4FB6F}" srcOrd="3" destOrd="0" presId="urn:microsoft.com/office/officeart/2005/8/layout/hierarchy1"/>
    <dgm:cxn modelId="{7D76CD1E-E454-4765-8700-F1854968F662}" type="presParOf" srcId="{26CC1B12-65B6-4675-9554-A99000E4FB6F}" destId="{35E1508A-9BB2-4700-AF46-DF48A3A4CDDA}" srcOrd="0" destOrd="0" presId="urn:microsoft.com/office/officeart/2005/8/layout/hierarchy1"/>
    <dgm:cxn modelId="{90C2DE87-7200-4E92-BD5C-18914C5C2FA3}" type="presParOf" srcId="{35E1508A-9BB2-4700-AF46-DF48A3A4CDDA}" destId="{E3AD7F03-A539-47AD-B371-8D0E964B86BF}" srcOrd="0" destOrd="0" presId="urn:microsoft.com/office/officeart/2005/8/layout/hierarchy1"/>
    <dgm:cxn modelId="{E6356F57-4A34-441E-BCBF-3BD1A02427AE}" type="presParOf" srcId="{35E1508A-9BB2-4700-AF46-DF48A3A4CDDA}" destId="{0BF7455A-97F5-4479-8DBE-A37F552966CF}" srcOrd="1" destOrd="0" presId="urn:microsoft.com/office/officeart/2005/8/layout/hierarchy1"/>
    <dgm:cxn modelId="{9A0CCD6D-6FF6-4FC7-B6FD-8802E20A3FC5}" type="presParOf" srcId="{26CC1B12-65B6-4675-9554-A99000E4FB6F}" destId="{8DAED024-8654-4E5E-AB6F-574C3A497690}" srcOrd="1" destOrd="0" presId="urn:microsoft.com/office/officeart/2005/8/layout/hierarchy1"/>
    <dgm:cxn modelId="{895A64AE-911D-40F9-BB22-47B29E0732A3}" type="presParOf" srcId="{2BBABD93-A426-43C9-8D41-8F39734CFC96}" destId="{C3110282-B9DC-4EBE-A59B-5E45A5163BB3}" srcOrd="4" destOrd="0" presId="urn:microsoft.com/office/officeart/2005/8/layout/hierarchy1"/>
    <dgm:cxn modelId="{F716F943-016B-4155-A734-F48BFB138ADF}" type="presParOf" srcId="{2BBABD93-A426-43C9-8D41-8F39734CFC96}" destId="{A0AE1F98-E93A-4661-8F81-E307B42B1873}" srcOrd="5" destOrd="0" presId="urn:microsoft.com/office/officeart/2005/8/layout/hierarchy1"/>
    <dgm:cxn modelId="{86960D95-F4D5-4034-8300-00B2F8014985}" type="presParOf" srcId="{A0AE1F98-E93A-4661-8F81-E307B42B1873}" destId="{88C6A68F-AB9B-45AC-AF96-6604448760E7}" srcOrd="0" destOrd="0" presId="urn:microsoft.com/office/officeart/2005/8/layout/hierarchy1"/>
    <dgm:cxn modelId="{E145BFA3-56E0-4618-B226-C71A31EE6C0D}" type="presParOf" srcId="{88C6A68F-AB9B-45AC-AF96-6604448760E7}" destId="{5983F6C5-D447-4DC7-A99D-5E68D9B30F84}" srcOrd="0" destOrd="0" presId="urn:microsoft.com/office/officeart/2005/8/layout/hierarchy1"/>
    <dgm:cxn modelId="{EA00C30D-2A00-4F5F-A151-9AD8CB44BA35}" type="presParOf" srcId="{88C6A68F-AB9B-45AC-AF96-6604448760E7}" destId="{EEDD83E1-90F5-46AE-953D-F38EA406DDA4}" srcOrd="1" destOrd="0" presId="urn:microsoft.com/office/officeart/2005/8/layout/hierarchy1"/>
    <dgm:cxn modelId="{959F3F8E-4B80-48C3-8AAB-A291D4F9174C}" type="presParOf" srcId="{A0AE1F98-E93A-4661-8F81-E307B42B1873}" destId="{6BAEF356-5F39-46CB-8457-37CD354724D7}" srcOrd="1" destOrd="0" presId="urn:microsoft.com/office/officeart/2005/8/layout/hierarchy1"/>
    <dgm:cxn modelId="{075144F8-F67A-44C9-A591-C89B5312BC3E}" type="presParOf" srcId="{2BBABD93-A426-43C9-8D41-8F39734CFC96}" destId="{089B715C-806E-4577-B9A3-0F83CE543AB5}" srcOrd="6" destOrd="0" presId="urn:microsoft.com/office/officeart/2005/8/layout/hierarchy1"/>
    <dgm:cxn modelId="{45D37A7A-0F29-4460-BD3A-77DDD63E5B17}" type="presParOf" srcId="{2BBABD93-A426-43C9-8D41-8F39734CFC96}" destId="{8397B5DE-C2AE-4A82-B0CD-271025A204A0}" srcOrd="7" destOrd="0" presId="urn:microsoft.com/office/officeart/2005/8/layout/hierarchy1"/>
    <dgm:cxn modelId="{DB5438AB-7DD5-42ED-85B0-3F3334121C15}" type="presParOf" srcId="{8397B5DE-C2AE-4A82-B0CD-271025A204A0}" destId="{396D0B7D-677A-472F-B0D1-6D67818A4F83}" srcOrd="0" destOrd="0" presId="urn:microsoft.com/office/officeart/2005/8/layout/hierarchy1"/>
    <dgm:cxn modelId="{FE3B38A7-B110-42FF-8E68-4ECB1CEB1372}" type="presParOf" srcId="{396D0B7D-677A-472F-B0D1-6D67818A4F83}" destId="{9C048E29-A479-4E59-987E-1FF4A8415F25}" srcOrd="0" destOrd="0" presId="urn:microsoft.com/office/officeart/2005/8/layout/hierarchy1"/>
    <dgm:cxn modelId="{0ABD9C68-BFCB-46D4-9B36-DDE3DA6F2E9E}" type="presParOf" srcId="{396D0B7D-677A-472F-B0D1-6D67818A4F83}" destId="{8969D266-D75B-4954-8671-CDDAFB28CED2}" srcOrd="1" destOrd="0" presId="urn:microsoft.com/office/officeart/2005/8/layout/hierarchy1"/>
    <dgm:cxn modelId="{0DBFC483-1B9C-4679-BAC4-E225E03BA505}" type="presParOf" srcId="{8397B5DE-C2AE-4A82-B0CD-271025A204A0}" destId="{ADE06BD0-9F07-44FC-9A88-0A36124C3849}" srcOrd="1" destOrd="0" presId="urn:microsoft.com/office/officeart/2005/8/layout/hierarchy1"/>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554A9E0-BCD7-4EAE-9D61-00D52F815CBE}" type="doc">
      <dgm:prSet loTypeId="urn:microsoft.com/office/officeart/2005/8/layout/hierarchy1" loCatId="hierarchy" qsTypeId="urn:microsoft.com/office/officeart/2005/8/quickstyle/simple1#9" qsCatId="simple" csTypeId="urn:microsoft.com/office/officeart/2005/8/colors/accent1_2#13" csCatId="accent1" phldr="1"/>
      <dgm:spPr/>
      <dgm:t>
        <a:bodyPr/>
        <a:lstStyle/>
        <a:p>
          <a:endParaRPr lang="el-GR"/>
        </a:p>
      </dgm:t>
    </dgm:pt>
    <dgm:pt modelId="{EB639905-1B45-4D3D-8A06-FA10C1AF688A}">
      <dgm:prSet phldrT="[Text]"/>
      <dgm:spPr/>
      <dgm:t>
        <a:bodyPr/>
        <a:lstStyle/>
        <a:p>
          <a:r>
            <a:rPr lang="el-GR" dirty="0">
              <a:latin typeface="Segoe UI Light" panose="020B0502040204020203" pitchFamily="34" charset="0"/>
              <a:cs typeface="Segoe UI Light" panose="020B0502040204020203" pitchFamily="34" charset="0"/>
            </a:rPr>
            <a:t>Το φάσμα της σωματικής κακοποίησης παιδιών</a:t>
          </a:r>
        </a:p>
      </dgm:t>
    </dgm:pt>
    <dgm:pt modelId="{D72555DA-0A8F-4E02-9B77-408E30AFD9ED}" type="parTrans" cxnId="{38DC5D7B-E916-40E6-A1E3-5931AEC95AEB}">
      <dgm:prSet/>
      <dgm:spPr/>
      <dgm:t>
        <a:bodyPr/>
        <a:lstStyle/>
        <a:p>
          <a:endParaRPr lang="el-GR">
            <a:latin typeface="Segoe UI Light" panose="020B0502040204020203" pitchFamily="34" charset="0"/>
            <a:cs typeface="Segoe UI Light" panose="020B0502040204020203" pitchFamily="34" charset="0"/>
          </a:endParaRPr>
        </a:p>
      </dgm:t>
    </dgm:pt>
    <dgm:pt modelId="{1773C41A-116E-4FD4-BC35-26DBEA2280CF}" type="sibTrans" cxnId="{38DC5D7B-E916-40E6-A1E3-5931AEC95AEB}">
      <dgm:prSet/>
      <dgm:spPr/>
      <dgm:t>
        <a:bodyPr/>
        <a:lstStyle/>
        <a:p>
          <a:endParaRPr lang="el-GR">
            <a:latin typeface="Segoe UI Light" panose="020B0502040204020203" pitchFamily="34" charset="0"/>
            <a:cs typeface="Segoe UI Light" panose="020B0502040204020203" pitchFamily="34" charset="0"/>
          </a:endParaRPr>
        </a:p>
      </dgm:t>
    </dgm:pt>
    <dgm:pt modelId="{A88FBC96-D707-4A0C-B6F1-7B3BA0B210E2}" type="asst">
      <dgm:prSet phldrT="[Text]"/>
      <dgm:spPr/>
      <dgm:t>
        <a:bodyPr/>
        <a:lstStyle/>
        <a:p>
          <a:r>
            <a:rPr lang="el-GR" dirty="0">
              <a:latin typeface="Segoe UI Light" panose="020B0502040204020203" pitchFamily="34" charset="0"/>
              <a:cs typeface="Segoe UI Light" panose="020B0502040204020203" pitchFamily="34" charset="0"/>
            </a:rPr>
            <a:t>Ήπια σωματική τιμωρία</a:t>
          </a:r>
        </a:p>
      </dgm:t>
    </dgm:pt>
    <dgm:pt modelId="{BF263077-F560-438E-BC0B-458394E6B0A5}" type="parTrans" cxnId="{533E6CDE-6600-4EFB-A773-03BDE7332068}">
      <dgm:prSet/>
      <dgm:spPr/>
      <dgm:t>
        <a:bodyPr/>
        <a:lstStyle/>
        <a:p>
          <a:endParaRPr lang="el-GR">
            <a:latin typeface="Segoe UI Light" panose="020B0502040204020203" pitchFamily="34" charset="0"/>
            <a:cs typeface="Segoe UI Light" panose="020B0502040204020203" pitchFamily="34" charset="0"/>
          </a:endParaRPr>
        </a:p>
      </dgm:t>
    </dgm:pt>
    <dgm:pt modelId="{65FC76C7-7CDB-40A7-BBBE-2FEE93312202}" type="sibTrans" cxnId="{533E6CDE-6600-4EFB-A773-03BDE7332068}">
      <dgm:prSet/>
      <dgm:spPr/>
      <dgm:t>
        <a:bodyPr/>
        <a:lstStyle/>
        <a:p>
          <a:endParaRPr lang="el-GR">
            <a:latin typeface="Segoe UI Light" panose="020B0502040204020203" pitchFamily="34" charset="0"/>
            <a:cs typeface="Segoe UI Light" panose="020B0502040204020203" pitchFamily="34" charset="0"/>
          </a:endParaRPr>
        </a:p>
      </dgm:t>
    </dgm:pt>
    <dgm:pt modelId="{EEC5A663-2B1E-4A26-A511-FCA2FADFF08D}" type="asst">
      <dgm:prSet phldrT="[Text]"/>
      <dgm:spPr/>
      <dgm:t>
        <a:bodyPr/>
        <a:lstStyle/>
        <a:p>
          <a:r>
            <a:rPr lang="el-GR" dirty="0">
              <a:latin typeface="Segoe UI Light" panose="020B0502040204020203" pitchFamily="34" charset="0"/>
              <a:cs typeface="Segoe UI Light" panose="020B0502040204020203" pitchFamily="34" charset="0"/>
            </a:rPr>
            <a:t>Βαριά σωματική τιμωρία</a:t>
          </a:r>
        </a:p>
      </dgm:t>
    </dgm:pt>
    <dgm:pt modelId="{258D5777-DF97-4D4D-ACE3-7900F21159A7}" type="parTrans" cxnId="{A758D015-2D1E-42B0-9E7C-6B339A72249A}">
      <dgm:prSet/>
      <dgm:spPr/>
      <dgm:t>
        <a:bodyPr/>
        <a:lstStyle/>
        <a:p>
          <a:endParaRPr lang="el-GR">
            <a:latin typeface="Segoe UI Light" panose="020B0502040204020203" pitchFamily="34" charset="0"/>
            <a:cs typeface="Segoe UI Light" panose="020B0502040204020203" pitchFamily="34" charset="0"/>
          </a:endParaRPr>
        </a:p>
      </dgm:t>
    </dgm:pt>
    <dgm:pt modelId="{5B82CECA-087F-4CAF-A7A2-705A13B06B47}" type="sibTrans" cxnId="{A758D015-2D1E-42B0-9E7C-6B339A72249A}">
      <dgm:prSet/>
      <dgm:spPr/>
      <dgm:t>
        <a:bodyPr/>
        <a:lstStyle/>
        <a:p>
          <a:endParaRPr lang="el-GR">
            <a:latin typeface="Segoe UI Light" panose="020B0502040204020203" pitchFamily="34" charset="0"/>
            <a:cs typeface="Segoe UI Light" panose="020B0502040204020203" pitchFamily="34" charset="0"/>
          </a:endParaRPr>
        </a:p>
      </dgm:t>
    </dgm:pt>
    <dgm:pt modelId="{B75C1042-C4A8-4CB2-90F7-8E3E4A78B009}" type="asst">
      <dgm:prSet phldrT="[Text]"/>
      <dgm:spPr/>
      <dgm:t>
        <a:bodyPr/>
        <a:lstStyle/>
        <a:p>
          <a:r>
            <a:rPr lang="el-GR" dirty="0">
              <a:latin typeface="Segoe UI Light" panose="020B0502040204020203" pitchFamily="34" charset="0"/>
              <a:cs typeface="Segoe UI Light" panose="020B0502040204020203" pitchFamily="34" charset="0"/>
            </a:rPr>
            <a:t>Θανατηφόρα σωματική κακοποίηση</a:t>
          </a:r>
        </a:p>
      </dgm:t>
    </dgm:pt>
    <dgm:pt modelId="{99EE787B-7AB7-403E-AE4D-C06B16710EEB}" type="parTrans" cxnId="{A09BDDD7-CDE5-40B1-BB98-85EAA2323E81}">
      <dgm:prSet/>
      <dgm:spPr/>
      <dgm:t>
        <a:bodyPr/>
        <a:lstStyle/>
        <a:p>
          <a:endParaRPr lang="el-GR">
            <a:latin typeface="Segoe UI Light" panose="020B0502040204020203" pitchFamily="34" charset="0"/>
            <a:cs typeface="Segoe UI Light" panose="020B0502040204020203" pitchFamily="34" charset="0"/>
          </a:endParaRPr>
        </a:p>
      </dgm:t>
    </dgm:pt>
    <dgm:pt modelId="{75B0CDE4-B3E0-408F-86D1-2763BC3794D8}" type="sibTrans" cxnId="{A09BDDD7-CDE5-40B1-BB98-85EAA2323E81}">
      <dgm:prSet/>
      <dgm:spPr/>
      <dgm:t>
        <a:bodyPr/>
        <a:lstStyle/>
        <a:p>
          <a:endParaRPr lang="el-GR">
            <a:latin typeface="Segoe UI Light" panose="020B0502040204020203" pitchFamily="34" charset="0"/>
            <a:cs typeface="Segoe UI Light" panose="020B0502040204020203" pitchFamily="34" charset="0"/>
          </a:endParaRPr>
        </a:p>
      </dgm:t>
    </dgm:pt>
    <dgm:pt modelId="{E085FB48-F7B2-4368-BF8F-F841C63EEEBB}" type="asst">
      <dgm:prSet phldrT="[Text]"/>
      <dgm:spPr/>
      <dgm:t>
        <a:bodyPr/>
        <a:lstStyle/>
        <a:p>
          <a:r>
            <a:rPr lang="el-GR" dirty="0">
              <a:latin typeface="Segoe UI Light" panose="020B0502040204020203" pitchFamily="34" charset="0"/>
              <a:cs typeface="Segoe UI Light" panose="020B0502040204020203" pitchFamily="34" charset="0"/>
            </a:rPr>
            <a:t>Σωματική κακοποίηση</a:t>
          </a:r>
        </a:p>
      </dgm:t>
    </dgm:pt>
    <dgm:pt modelId="{2D940832-264A-4EC4-B310-313E1315CB5A}" type="parTrans" cxnId="{41D44C69-C23E-48A1-B9B1-3078F6684A58}">
      <dgm:prSet/>
      <dgm:spPr/>
      <dgm:t>
        <a:bodyPr/>
        <a:lstStyle/>
        <a:p>
          <a:endParaRPr lang="el-GR">
            <a:latin typeface="Segoe UI Light" panose="020B0502040204020203" pitchFamily="34" charset="0"/>
            <a:cs typeface="Segoe UI Light" panose="020B0502040204020203" pitchFamily="34" charset="0"/>
          </a:endParaRPr>
        </a:p>
      </dgm:t>
    </dgm:pt>
    <dgm:pt modelId="{5F9C8080-1F78-41A6-B3C0-C828E14D8ABC}" type="sibTrans" cxnId="{41D44C69-C23E-48A1-B9B1-3078F6684A58}">
      <dgm:prSet/>
      <dgm:spPr/>
      <dgm:t>
        <a:bodyPr/>
        <a:lstStyle/>
        <a:p>
          <a:endParaRPr lang="el-GR">
            <a:latin typeface="Segoe UI Light" panose="020B0502040204020203" pitchFamily="34" charset="0"/>
            <a:cs typeface="Segoe UI Light" panose="020B0502040204020203" pitchFamily="34" charset="0"/>
          </a:endParaRPr>
        </a:p>
      </dgm:t>
    </dgm:pt>
    <dgm:pt modelId="{C105FDE4-7E35-438A-8EDB-EDBE8779E923}" type="pres">
      <dgm:prSet presAssocID="{0554A9E0-BCD7-4EAE-9D61-00D52F815CBE}" presName="hierChild1" presStyleCnt="0">
        <dgm:presLayoutVars>
          <dgm:chPref val="1"/>
          <dgm:dir/>
          <dgm:animOne val="branch"/>
          <dgm:animLvl val="lvl"/>
          <dgm:resizeHandles/>
        </dgm:presLayoutVars>
      </dgm:prSet>
      <dgm:spPr/>
      <dgm:t>
        <a:bodyPr/>
        <a:lstStyle/>
        <a:p>
          <a:endParaRPr lang="el-GR"/>
        </a:p>
      </dgm:t>
    </dgm:pt>
    <dgm:pt modelId="{241CC9C0-63DE-4BA2-90A5-9FCD3CBF0E4F}" type="pres">
      <dgm:prSet presAssocID="{EB639905-1B45-4D3D-8A06-FA10C1AF688A}" presName="hierRoot1" presStyleCnt="0"/>
      <dgm:spPr/>
    </dgm:pt>
    <dgm:pt modelId="{E8CC2055-8D73-47CF-BF4A-B9A1F4576C17}" type="pres">
      <dgm:prSet presAssocID="{EB639905-1B45-4D3D-8A06-FA10C1AF688A}" presName="composite" presStyleCnt="0"/>
      <dgm:spPr/>
    </dgm:pt>
    <dgm:pt modelId="{851605BD-B8CD-48E0-8D81-E13A375CB923}" type="pres">
      <dgm:prSet presAssocID="{EB639905-1B45-4D3D-8A06-FA10C1AF688A}" presName="background" presStyleLbl="node0" presStyleIdx="0" presStyleCnt="1"/>
      <dgm:spPr/>
    </dgm:pt>
    <dgm:pt modelId="{7CBEB7DD-5141-4B8C-9FDC-665588828482}" type="pres">
      <dgm:prSet presAssocID="{EB639905-1B45-4D3D-8A06-FA10C1AF688A}" presName="text" presStyleLbl="fgAcc0" presStyleIdx="0" presStyleCnt="1">
        <dgm:presLayoutVars>
          <dgm:chPref val="3"/>
        </dgm:presLayoutVars>
      </dgm:prSet>
      <dgm:spPr/>
      <dgm:t>
        <a:bodyPr/>
        <a:lstStyle/>
        <a:p>
          <a:endParaRPr lang="el-GR"/>
        </a:p>
      </dgm:t>
    </dgm:pt>
    <dgm:pt modelId="{2BBABD93-A426-43C9-8D41-8F39734CFC96}" type="pres">
      <dgm:prSet presAssocID="{EB639905-1B45-4D3D-8A06-FA10C1AF688A}" presName="hierChild2" presStyleCnt="0"/>
      <dgm:spPr/>
    </dgm:pt>
    <dgm:pt modelId="{5647EEB3-B587-4D65-8EC7-96E7C85660E2}" type="pres">
      <dgm:prSet presAssocID="{BF263077-F560-438E-BC0B-458394E6B0A5}" presName="Name10" presStyleLbl="parChTrans1D2" presStyleIdx="0" presStyleCnt="4"/>
      <dgm:spPr/>
      <dgm:t>
        <a:bodyPr/>
        <a:lstStyle/>
        <a:p>
          <a:endParaRPr lang="el-GR"/>
        </a:p>
      </dgm:t>
    </dgm:pt>
    <dgm:pt modelId="{EF977C1A-40A6-4BC1-BE18-5A5F1646B351}" type="pres">
      <dgm:prSet presAssocID="{A88FBC96-D707-4A0C-B6F1-7B3BA0B210E2}" presName="hierRoot2" presStyleCnt="0"/>
      <dgm:spPr/>
    </dgm:pt>
    <dgm:pt modelId="{B75987CF-EC18-4E26-960D-F25450756DE8}" type="pres">
      <dgm:prSet presAssocID="{A88FBC96-D707-4A0C-B6F1-7B3BA0B210E2}" presName="composite2" presStyleCnt="0"/>
      <dgm:spPr/>
    </dgm:pt>
    <dgm:pt modelId="{19A87325-43D7-4D5B-8F72-C7CCF228A17B}" type="pres">
      <dgm:prSet presAssocID="{A88FBC96-D707-4A0C-B6F1-7B3BA0B210E2}" presName="background2" presStyleLbl="asst1" presStyleIdx="0" presStyleCnt="4"/>
      <dgm:spPr/>
    </dgm:pt>
    <dgm:pt modelId="{63001169-7F07-469A-AAD6-69935245173A}" type="pres">
      <dgm:prSet presAssocID="{A88FBC96-D707-4A0C-B6F1-7B3BA0B210E2}" presName="text2" presStyleLbl="fgAcc2" presStyleIdx="0" presStyleCnt="4">
        <dgm:presLayoutVars>
          <dgm:chPref val="3"/>
        </dgm:presLayoutVars>
      </dgm:prSet>
      <dgm:spPr/>
      <dgm:t>
        <a:bodyPr/>
        <a:lstStyle/>
        <a:p>
          <a:endParaRPr lang="el-GR"/>
        </a:p>
      </dgm:t>
    </dgm:pt>
    <dgm:pt modelId="{FFBD525D-5222-497A-BB38-28427F64F6E6}" type="pres">
      <dgm:prSet presAssocID="{A88FBC96-D707-4A0C-B6F1-7B3BA0B210E2}" presName="hierChild3" presStyleCnt="0"/>
      <dgm:spPr/>
    </dgm:pt>
    <dgm:pt modelId="{992C646E-EC8C-4B4A-BBFC-4151AB0A0BA6}" type="pres">
      <dgm:prSet presAssocID="{258D5777-DF97-4D4D-ACE3-7900F21159A7}" presName="Name10" presStyleLbl="parChTrans1D2" presStyleIdx="1" presStyleCnt="4"/>
      <dgm:spPr/>
      <dgm:t>
        <a:bodyPr/>
        <a:lstStyle/>
        <a:p>
          <a:endParaRPr lang="el-GR"/>
        </a:p>
      </dgm:t>
    </dgm:pt>
    <dgm:pt modelId="{26CC1B12-65B6-4675-9554-A99000E4FB6F}" type="pres">
      <dgm:prSet presAssocID="{EEC5A663-2B1E-4A26-A511-FCA2FADFF08D}" presName="hierRoot2" presStyleCnt="0"/>
      <dgm:spPr/>
    </dgm:pt>
    <dgm:pt modelId="{35E1508A-9BB2-4700-AF46-DF48A3A4CDDA}" type="pres">
      <dgm:prSet presAssocID="{EEC5A663-2B1E-4A26-A511-FCA2FADFF08D}" presName="composite2" presStyleCnt="0"/>
      <dgm:spPr/>
    </dgm:pt>
    <dgm:pt modelId="{E3AD7F03-A539-47AD-B371-8D0E964B86BF}" type="pres">
      <dgm:prSet presAssocID="{EEC5A663-2B1E-4A26-A511-FCA2FADFF08D}" presName="background2" presStyleLbl="asst1" presStyleIdx="1" presStyleCnt="4"/>
      <dgm:spPr/>
    </dgm:pt>
    <dgm:pt modelId="{0BF7455A-97F5-4479-8DBE-A37F552966CF}" type="pres">
      <dgm:prSet presAssocID="{EEC5A663-2B1E-4A26-A511-FCA2FADFF08D}" presName="text2" presStyleLbl="fgAcc2" presStyleIdx="1" presStyleCnt="4">
        <dgm:presLayoutVars>
          <dgm:chPref val="3"/>
        </dgm:presLayoutVars>
      </dgm:prSet>
      <dgm:spPr/>
      <dgm:t>
        <a:bodyPr/>
        <a:lstStyle/>
        <a:p>
          <a:endParaRPr lang="el-GR"/>
        </a:p>
      </dgm:t>
    </dgm:pt>
    <dgm:pt modelId="{8DAED024-8654-4E5E-AB6F-574C3A497690}" type="pres">
      <dgm:prSet presAssocID="{EEC5A663-2B1E-4A26-A511-FCA2FADFF08D}" presName="hierChild3" presStyleCnt="0"/>
      <dgm:spPr/>
    </dgm:pt>
    <dgm:pt modelId="{C3110282-B9DC-4EBE-A59B-5E45A5163BB3}" type="pres">
      <dgm:prSet presAssocID="{2D940832-264A-4EC4-B310-313E1315CB5A}" presName="Name10" presStyleLbl="parChTrans1D2" presStyleIdx="2" presStyleCnt="4"/>
      <dgm:spPr/>
      <dgm:t>
        <a:bodyPr/>
        <a:lstStyle/>
        <a:p>
          <a:endParaRPr lang="el-GR"/>
        </a:p>
      </dgm:t>
    </dgm:pt>
    <dgm:pt modelId="{A0AE1F98-E93A-4661-8F81-E307B42B1873}" type="pres">
      <dgm:prSet presAssocID="{E085FB48-F7B2-4368-BF8F-F841C63EEEBB}" presName="hierRoot2" presStyleCnt="0"/>
      <dgm:spPr/>
    </dgm:pt>
    <dgm:pt modelId="{88C6A68F-AB9B-45AC-AF96-6604448760E7}" type="pres">
      <dgm:prSet presAssocID="{E085FB48-F7B2-4368-BF8F-F841C63EEEBB}" presName="composite2" presStyleCnt="0"/>
      <dgm:spPr/>
    </dgm:pt>
    <dgm:pt modelId="{5983F6C5-D447-4DC7-A99D-5E68D9B30F84}" type="pres">
      <dgm:prSet presAssocID="{E085FB48-F7B2-4368-BF8F-F841C63EEEBB}" presName="background2" presStyleLbl="asst1" presStyleIdx="2" presStyleCnt="4"/>
      <dgm:spPr/>
    </dgm:pt>
    <dgm:pt modelId="{EEDD83E1-90F5-46AE-953D-F38EA406DDA4}" type="pres">
      <dgm:prSet presAssocID="{E085FB48-F7B2-4368-BF8F-F841C63EEEBB}" presName="text2" presStyleLbl="fgAcc2" presStyleIdx="2" presStyleCnt="4">
        <dgm:presLayoutVars>
          <dgm:chPref val="3"/>
        </dgm:presLayoutVars>
      </dgm:prSet>
      <dgm:spPr/>
      <dgm:t>
        <a:bodyPr/>
        <a:lstStyle/>
        <a:p>
          <a:endParaRPr lang="el-GR"/>
        </a:p>
      </dgm:t>
    </dgm:pt>
    <dgm:pt modelId="{6BAEF356-5F39-46CB-8457-37CD354724D7}" type="pres">
      <dgm:prSet presAssocID="{E085FB48-F7B2-4368-BF8F-F841C63EEEBB}" presName="hierChild3" presStyleCnt="0"/>
      <dgm:spPr/>
    </dgm:pt>
    <dgm:pt modelId="{089B715C-806E-4577-B9A3-0F83CE543AB5}" type="pres">
      <dgm:prSet presAssocID="{99EE787B-7AB7-403E-AE4D-C06B16710EEB}" presName="Name10" presStyleLbl="parChTrans1D2" presStyleIdx="3" presStyleCnt="4"/>
      <dgm:spPr/>
      <dgm:t>
        <a:bodyPr/>
        <a:lstStyle/>
        <a:p>
          <a:endParaRPr lang="el-GR"/>
        </a:p>
      </dgm:t>
    </dgm:pt>
    <dgm:pt modelId="{8397B5DE-C2AE-4A82-B0CD-271025A204A0}" type="pres">
      <dgm:prSet presAssocID="{B75C1042-C4A8-4CB2-90F7-8E3E4A78B009}" presName="hierRoot2" presStyleCnt="0"/>
      <dgm:spPr/>
    </dgm:pt>
    <dgm:pt modelId="{396D0B7D-677A-472F-B0D1-6D67818A4F83}" type="pres">
      <dgm:prSet presAssocID="{B75C1042-C4A8-4CB2-90F7-8E3E4A78B009}" presName="composite2" presStyleCnt="0"/>
      <dgm:spPr/>
    </dgm:pt>
    <dgm:pt modelId="{9C048E29-A479-4E59-987E-1FF4A8415F25}" type="pres">
      <dgm:prSet presAssocID="{B75C1042-C4A8-4CB2-90F7-8E3E4A78B009}" presName="background2" presStyleLbl="asst1" presStyleIdx="3" presStyleCnt="4"/>
      <dgm:spPr/>
    </dgm:pt>
    <dgm:pt modelId="{8969D266-D75B-4954-8671-CDDAFB28CED2}" type="pres">
      <dgm:prSet presAssocID="{B75C1042-C4A8-4CB2-90F7-8E3E4A78B009}" presName="text2" presStyleLbl="fgAcc2" presStyleIdx="3" presStyleCnt="4">
        <dgm:presLayoutVars>
          <dgm:chPref val="3"/>
        </dgm:presLayoutVars>
      </dgm:prSet>
      <dgm:spPr/>
      <dgm:t>
        <a:bodyPr/>
        <a:lstStyle/>
        <a:p>
          <a:endParaRPr lang="el-GR"/>
        </a:p>
      </dgm:t>
    </dgm:pt>
    <dgm:pt modelId="{ADE06BD0-9F07-44FC-9A88-0A36124C3849}" type="pres">
      <dgm:prSet presAssocID="{B75C1042-C4A8-4CB2-90F7-8E3E4A78B009}" presName="hierChild3" presStyleCnt="0"/>
      <dgm:spPr/>
    </dgm:pt>
  </dgm:ptLst>
  <dgm:cxnLst>
    <dgm:cxn modelId="{8B3EE9EA-5113-453F-93F1-2B83483B0B9C}" type="presOf" srcId="{99EE787B-7AB7-403E-AE4D-C06B16710EEB}" destId="{089B715C-806E-4577-B9A3-0F83CE543AB5}" srcOrd="0" destOrd="0" presId="urn:microsoft.com/office/officeart/2005/8/layout/hierarchy1"/>
    <dgm:cxn modelId="{F2D511A0-3994-42C5-8FE6-A707CFAA42B6}" type="presOf" srcId="{EB639905-1B45-4D3D-8A06-FA10C1AF688A}" destId="{7CBEB7DD-5141-4B8C-9FDC-665588828482}" srcOrd="0" destOrd="0" presId="urn:microsoft.com/office/officeart/2005/8/layout/hierarchy1"/>
    <dgm:cxn modelId="{A758D015-2D1E-42B0-9E7C-6B339A72249A}" srcId="{EB639905-1B45-4D3D-8A06-FA10C1AF688A}" destId="{EEC5A663-2B1E-4A26-A511-FCA2FADFF08D}" srcOrd="1" destOrd="0" parTransId="{258D5777-DF97-4D4D-ACE3-7900F21159A7}" sibTransId="{5B82CECA-087F-4CAF-A7A2-705A13B06B47}"/>
    <dgm:cxn modelId="{FFCF065B-6860-47BB-9D93-AA4D9E8AA39B}" type="presOf" srcId="{258D5777-DF97-4D4D-ACE3-7900F21159A7}" destId="{992C646E-EC8C-4B4A-BBFC-4151AB0A0BA6}" srcOrd="0" destOrd="0" presId="urn:microsoft.com/office/officeart/2005/8/layout/hierarchy1"/>
    <dgm:cxn modelId="{38DC5D7B-E916-40E6-A1E3-5931AEC95AEB}" srcId="{0554A9E0-BCD7-4EAE-9D61-00D52F815CBE}" destId="{EB639905-1B45-4D3D-8A06-FA10C1AF688A}" srcOrd="0" destOrd="0" parTransId="{D72555DA-0A8F-4E02-9B77-408E30AFD9ED}" sibTransId="{1773C41A-116E-4FD4-BC35-26DBEA2280CF}"/>
    <dgm:cxn modelId="{538DBD71-B494-4B02-BB83-CCB6A6061251}" type="presOf" srcId="{B75C1042-C4A8-4CB2-90F7-8E3E4A78B009}" destId="{8969D266-D75B-4954-8671-CDDAFB28CED2}" srcOrd="0" destOrd="0" presId="urn:microsoft.com/office/officeart/2005/8/layout/hierarchy1"/>
    <dgm:cxn modelId="{34A276A4-651A-46F5-AA60-1856A507A500}" type="presOf" srcId="{BF263077-F560-438E-BC0B-458394E6B0A5}" destId="{5647EEB3-B587-4D65-8EC7-96E7C85660E2}" srcOrd="0" destOrd="0" presId="urn:microsoft.com/office/officeart/2005/8/layout/hierarchy1"/>
    <dgm:cxn modelId="{B75431CD-7786-4EE5-BDD3-188BEDB969BC}" type="presOf" srcId="{0554A9E0-BCD7-4EAE-9D61-00D52F815CBE}" destId="{C105FDE4-7E35-438A-8EDB-EDBE8779E923}" srcOrd="0" destOrd="0" presId="urn:microsoft.com/office/officeart/2005/8/layout/hierarchy1"/>
    <dgm:cxn modelId="{533E6CDE-6600-4EFB-A773-03BDE7332068}" srcId="{EB639905-1B45-4D3D-8A06-FA10C1AF688A}" destId="{A88FBC96-D707-4A0C-B6F1-7B3BA0B210E2}" srcOrd="0" destOrd="0" parTransId="{BF263077-F560-438E-BC0B-458394E6B0A5}" sibTransId="{65FC76C7-7CDB-40A7-BBBE-2FEE93312202}"/>
    <dgm:cxn modelId="{CFE7E8E6-DA9E-4EFC-A56D-0F2978A4196C}" type="presOf" srcId="{A88FBC96-D707-4A0C-B6F1-7B3BA0B210E2}" destId="{63001169-7F07-469A-AAD6-69935245173A}" srcOrd="0" destOrd="0" presId="urn:microsoft.com/office/officeart/2005/8/layout/hierarchy1"/>
    <dgm:cxn modelId="{41D44C69-C23E-48A1-B9B1-3078F6684A58}" srcId="{EB639905-1B45-4D3D-8A06-FA10C1AF688A}" destId="{E085FB48-F7B2-4368-BF8F-F841C63EEEBB}" srcOrd="2" destOrd="0" parTransId="{2D940832-264A-4EC4-B310-313E1315CB5A}" sibTransId="{5F9C8080-1F78-41A6-B3C0-C828E14D8ABC}"/>
    <dgm:cxn modelId="{9DCDBA4F-2FC5-47BA-A94B-092351A2123B}" type="presOf" srcId="{2D940832-264A-4EC4-B310-313E1315CB5A}" destId="{C3110282-B9DC-4EBE-A59B-5E45A5163BB3}" srcOrd="0" destOrd="0" presId="urn:microsoft.com/office/officeart/2005/8/layout/hierarchy1"/>
    <dgm:cxn modelId="{A09BDDD7-CDE5-40B1-BB98-85EAA2323E81}" srcId="{EB639905-1B45-4D3D-8A06-FA10C1AF688A}" destId="{B75C1042-C4A8-4CB2-90F7-8E3E4A78B009}" srcOrd="3" destOrd="0" parTransId="{99EE787B-7AB7-403E-AE4D-C06B16710EEB}" sibTransId="{75B0CDE4-B3E0-408F-86D1-2763BC3794D8}"/>
    <dgm:cxn modelId="{4415F2F4-DFDA-4596-8B01-E5197759EB8E}" type="presOf" srcId="{EEC5A663-2B1E-4A26-A511-FCA2FADFF08D}" destId="{0BF7455A-97F5-4479-8DBE-A37F552966CF}" srcOrd="0" destOrd="0" presId="urn:microsoft.com/office/officeart/2005/8/layout/hierarchy1"/>
    <dgm:cxn modelId="{E0753E25-40CF-4D67-B723-03727B7D1E3D}" type="presOf" srcId="{E085FB48-F7B2-4368-BF8F-F841C63EEEBB}" destId="{EEDD83E1-90F5-46AE-953D-F38EA406DDA4}" srcOrd="0" destOrd="0" presId="urn:microsoft.com/office/officeart/2005/8/layout/hierarchy1"/>
    <dgm:cxn modelId="{9A1587E2-0DF7-485B-9765-8561C2C1E135}" type="presParOf" srcId="{C105FDE4-7E35-438A-8EDB-EDBE8779E923}" destId="{241CC9C0-63DE-4BA2-90A5-9FCD3CBF0E4F}" srcOrd="0" destOrd="0" presId="urn:microsoft.com/office/officeart/2005/8/layout/hierarchy1"/>
    <dgm:cxn modelId="{A37A5E85-66FD-4D87-84AC-9094F44D7593}" type="presParOf" srcId="{241CC9C0-63DE-4BA2-90A5-9FCD3CBF0E4F}" destId="{E8CC2055-8D73-47CF-BF4A-B9A1F4576C17}" srcOrd="0" destOrd="0" presId="urn:microsoft.com/office/officeart/2005/8/layout/hierarchy1"/>
    <dgm:cxn modelId="{2C1353E7-7108-4EA4-B802-1AEBA70C6584}" type="presParOf" srcId="{E8CC2055-8D73-47CF-BF4A-B9A1F4576C17}" destId="{851605BD-B8CD-48E0-8D81-E13A375CB923}" srcOrd="0" destOrd="0" presId="urn:microsoft.com/office/officeart/2005/8/layout/hierarchy1"/>
    <dgm:cxn modelId="{91E41E04-32A5-49F7-BEF7-240EBD7EDD13}" type="presParOf" srcId="{E8CC2055-8D73-47CF-BF4A-B9A1F4576C17}" destId="{7CBEB7DD-5141-4B8C-9FDC-665588828482}" srcOrd="1" destOrd="0" presId="urn:microsoft.com/office/officeart/2005/8/layout/hierarchy1"/>
    <dgm:cxn modelId="{88826064-DBF6-42E1-8296-19A791967A44}" type="presParOf" srcId="{241CC9C0-63DE-4BA2-90A5-9FCD3CBF0E4F}" destId="{2BBABD93-A426-43C9-8D41-8F39734CFC96}" srcOrd="1" destOrd="0" presId="urn:microsoft.com/office/officeart/2005/8/layout/hierarchy1"/>
    <dgm:cxn modelId="{11A7C33C-4905-4A39-AA2B-FAA3893BB052}" type="presParOf" srcId="{2BBABD93-A426-43C9-8D41-8F39734CFC96}" destId="{5647EEB3-B587-4D65-8EC7-96E7C85660E2}" srcOrd="0" destOrd="0" presId="urn:microsoft.com/office/officeart/2005/8/layout/hierarchy1"/>
    <dgm:cxn modelId="{A7470F69-132B-4717-B4F8-E44F8B833EE7}" type="presParOf" srcId="{2BBABD93-A426-43C9-8D41-8F39734CFC96}" destId="{EF977C1A-40A6-4BC1-BE18-5A5F1646B351}" srcOrd="1" destOrd="0" presId="urn:microsoft.com/office/officeart/2005/8/layout/hierarchy1"/>
    <dgm:cxn modelId="{31DF9D15-CE73-4F18-AF56-C907E7733382}" type="presParOf" srcId="{EF977C1A-40A6-4BC1-BE18-5A5F1646B351}" destId="{B75987CF-EC18-4E26-960D-F25450756DE8}" srcOrd="0" destOrd="0" presId="urn:microsoft.com/office/officeart/2005/8/layout/hierarchy1"/>
    <dgm:cxn modelId="{4F553206-B457-4534-BF54-A41417AD79E0}" type="presParOf" srcId="{B75987CF-EC18-4E26-960D-F25450756DE8}" destId="{19A87325-43D7-4D5B-8F72-C7CCF228A17B}" srcOrd="0" destOrd="0" presId="urn:microsoft.com/office/officeart/2005/8/layout/hierarchy1"/>
    <dgm:cxn modelId="{5A27FFAF-E5BA-4904-B1DE-E2A164748C8B}" type="presParOf" srcId="{B75987CF-EC18-4E26-960D-F25450756DE8}" destId="{63001169-7F07-469A-AAD6-69935245173A}" srcOrd="1" destOrd="0" presId="urn:microsoft.com/office/officeart/2005/8/layout/hierarchy1"/>
    <dgm:cxn modelId="{8729082A-6384-481C-8A8D-FF8DF0881E0A}" type="presParOf" srcId="{EF977C1A-40A6-4BC1-BE18-5A5F1646B351}" destId="{FFBD525D-5222-497A-BB38-28427F64F6E6}" srcOrd="1" destOrd="0" presId="urn:microsoft.com/office/officeart/2005/8/layout/hierarchy1"/>
    <dgm:cxn modelId="{BCD70121-2BEA-44D5-B47C-744CC76CE2C8}" type="presParOf" srcId="{2BBABD93-A426-43C9-8D41-8F39734CFC96}" destId="{992C646E-EC8C-4B4A-BBFC-4151AB0A0BA6}" srcOrd="2" destOrd="0" presId="urn:microsoft.com/office/officeart/2005/8/layout/hierarchy1"/>
    <dgm:cxn modelId="{D0B74E93-FADB-4185-8B79-D68013C403F4}" type="presParOf" srcId="{2BBABD93-A426-43C9-8D41-8F39734CFC96}" destId="{26CC1B12-65B6-4675-9554-A99000E4FB6F}" srcOrd="3" destOrd="0" presId="urn:microsoft.com/office/officeart/2005/8/layout/hierarchy1"/>
    <dgm:cxn modelId="{002749FD-1BF7-45E9-9B81-33FDF5C5EF88}" type="presParOf" srcId="{26CC1B12-65B6-4675-9554-A99000E4FB6F}" destId="{35E1508A-9BB2-4700-AF46-DF48A3A4CDDA}" srcOrd="0" destOrd="0" presId="urn:microsoft.com/office/officeart/2005/8/layout/hierarchy1"/>
    <dgm:cxn modelId="{55A00C00-267A-4AEA-98D8-20C7AEAAD33A}" type="presParOf" srcId="{35E1508A-9BB2-4700-AF46-DF48A3A4CDDA}" destId="{E3AD7F03-A539-47AD-B371-8D0E964B86BF}" srcOrd="0" destOrd="0" presId="urn:microsoft.com/office/officeart/2005/8/layout/hierarchy1"/>
    <dgm:cxn modelId="{348EB5D0-C05F-4806-B58C-2E4331A808E3}" type="presParOf" srcId="{35E1508A-9BB2-4700-AF46-DF48A3A4CDDA}" destId="{0BF7455A-97F5-4479-8DBE-A37F552966CF}" srcOrd="1" destOrd="0" presId="urn:microsoft.com/office/officeart/2005/8/layout/hierarchy1"/>
    <dgm:cxn modelId="{059B5679-210F-4439-B933-2C4E69CD1EF7}" type="presParOf" srcId="{26CC1B12-65B6-4675-9554-A99000E4FB6F}" destId="{8DAED024-8654-4E5E-AB6F-574C3A497690}" srcOrd="1" destOrd="0" presId="urn:microsoft.com/office/officeart/2005/8/layout/hierarchy1"/>
    <dgm:cxn modelId="{54E53CF6-475C-418B-A65C-B7AD90435EA3}" type="presParOf" srcId="{2BBABD93-A426-43C9-8D41-8F39734CFC96}" destId="{C3110282-B9DC-4EBE-A59B-5E45A5163BB3}" srcOrd="4" destOrd="0" presId="urn:microsoft.com/office/officeart/2005/8/layout/hierarchy1"/>
    <dgm:cxn modelId="{9A1AC3F9-2291-4CF8-986D-9B7523C68F66}" type="presParOf" srcId="{2BBABD93-A426-43C9-8D41-8F39734CFC96}" destId="{A0AE1F98-E93A-4661-8F81-E307B42B1873}" srcOrd="5" destOrd="0" presId="urn:microsoft.com/office/officeart/2005/8/layout/hierarchy1"/>
    <dgm:cxn modelId="{9C22753A-0CB5-4F37-A44A-64AC6E84F619}" type="presParOf" srcId="{A0AE1F98-E93A-4661-8F81-E307B42B1873}" destId="{88C6A68F-AB9B-45AC-AF96-6604448760E7}" srcOrd="0" destOrd="0" presId="urn:microsoft.com/office/officeart/2005/8/layout/hierarchy1"/>
    <dgm:cxn modelId="{FAA1006E-F34C-481C-AEDB-E2794351C472}" type="presParOf" srcId="{88C6A68F-AB9B-45AC-AF96-6604448760E7}" destId="{5983F6C5-D447-4DC7-A99D-5E68D9B30F84}" srcOrd="0" destOrd="0" presId="urn:microsoft.com/office/officeart/2005/8/layout/hierarchy1"/>
    <dgm:cxn modelId="{8112E69A-835C-4486-87A1-E847F91AFDBF}" type="presParOf" srcId="{88C6A68F-AB9B-45AC-AF96-6604448760E7}" destId="{EEDD83E1-90F5-46AE-953D-F38EA406DDA4}" srcOrd="1" destOrd="0" presId="urn:microsoft.com/office/officeart/2005/8/layout/hierarchy1"/>
    <dgm:cxn modelId="{CBC75CFA-2FB4-4DA4-98A8-74725C47179F}" type="presParOf" srcId="{A0AE1F98-E93A-4661-8F81-E307B42B1873}" destId="{6BAEF356-5F39-46CB-8457-37CD354724D7}" srcOrd="1" destOrd="0" presId="urn:microsoft.com/office/officeart/2005/8/layout/hierarchy1"/>
    <dgm:cxn modelId="{3BBF827F-A605-4C57-8918-CF30C6459937}" type="presParOf" srcId="{2BBABD93-A426-43C9-8D41-8F39734CFC96}" destId="{089B715C-806E-4577-B9A3-0F83CE543AB5}" srcOrd="6" destOrd="0" presId="urn:microsoft.com/office/officeart/2005/8/layout/hierarchy1"/>
    <dgm:cxn modelId="{36A20416-B5E1-4403-9A14-C29857A2C338}" type="presParOf" srcId="{2BBABD93-A426-43C9-8D41-8F39734CFC96}" destId="{8397B5DE-C2AE-4A82-B0CD-271025A204A0}" srcOrd="7" destOrd="0" presId="urn:microsoft.com/office/officeart/2005/8/layout/hierarchy1"/>
    <dgm:cxn modelId="{39B424A6-5A1D-41AF-8177-FDDC8BDEE458}" type="presParOf" srcId="{8397B5DE-C2AE-4A82-B0CD-271025A204A0}" destId="{396D0B7D-677A-472F-B0D1-6D67818A4F83}" srcOrd="0" destOrd="0" presId="urn:microsoft.com/office/officeart/2005/8/layout/hierarchy1"/>
    <dgm:cxn modelId="{DD7E270F-DDC5-4ACF-841B-7DAA9E664D96}" type="presParOf" srcId="{396D0B7D-677A-472F-B0D1-6D67818A4F83}" destId="{9C048E29-A479-4E59-987E-1FF4A8415F25}" srcOrd="0" destOrd="0" presId="urn:microsoft.com/office/officeart/2005/8/layout/hierarchy1"/>
    <dgm:cxn modelId="{92203C86-D3E5-4379-B8AE-4D85B0FB000B}" type="presParOf" srcId="{396D0B7D-677A-472F-B0D1-6D67818A4F83}" destId="{8969D266-D75B-4954-8671-CDDAFB28CED2}" srcOrd="1" destOrd="0" presId="urn:microsoft.com/office/officeart/2005/8/layout/hierarchy1"/>
    <dgm:cxn modelId="{935E50DF-E02C-4D35-B43D-12E411830CCA}" type="presParOf" srcId="{8397B5DE-C2AE-4A82-B0CD-271025A204A0}" destId="{ADE06BD0-9F07-44FC-9A88-0A36124C3849}" srcOrd="1" destOrd="0" presId="urn:microsoft.com/office/officeart/2005/8/layout/hierarchy1"/>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554A9E0-BCD7-4EAE-9D61-00D52F815CBE}" type="doc">
      <dgm:prSet loTypeId="urn:microsoft.com/office/officeart/2005/8/layout/hierarchy1" loCatId="hierarchy" qsTypeId="urn:microsoft.com/office/officeart/2005/8/quickstyle/simple1#10" qsCatId="simple" csTypeId="urn:microsoft.com/office/officeart/2005/8/colors/accent1_2#14" csCatId="accent1" phldr="1"/>
      <dgm:spPr/>
      <dgm:t>
        <a:bodyPr/>
        <a:lstStyle/>
        <a:p>
          <a:endParaRPr lang="el-GR"/>
        </a:p>
      </dgm:t>
    </dgm:pt>
    <dgm:pt modelId="{EB639905-1B45-4D3D-8A06-FA10C1AF688A}">
      <dgm:prSet phldrT="[Text]"/>
      <dgm:spPr/>
      <dgm:t>
        <a:bodyPr/>
        <a:lstStyle/>
        <a:p>
          <a:r>
            <a:rPr lang="el-GR" dirty="0">
              <a:latin typeface="Segoe UI Light" panose="020B0502040204020203" pitchFamily="34" charset="0"/>
              <a:cs typeface="Segoe UI Light" panose="020B0502040204020203" pitchFamily="34" charset="0"/>
            </a:rPr>
            <a:t>Το φάσμα της σεξουαλικής κακοποίησης παιδιών</a:t>
          </a:r>
        </a:p>
      </dgm:t>
    </dgm:pt>
    <dgm:pt modelId="{D72555DA-0A8F-4E02-9B77-408E30AFD9ED}" type="parTrans" cxnId="{38DC5D7B-E916-40E6-A1E3-5931AEC95AEB}">
      <dgm:prSet/>
      <dgm:spPr/>
      <dgm:t>
        <a:bodyPr/>
        <a:lstStyle/>
        <a:p>
          <a:endParaRPr lang="el-GR">
            <a:latin typeface="Segoe UI Light" panose="020B0502040204020203" pitchFamily="34" charset="0"/>
            <a:cs typeface="Segoe UI Light" panose="020B0502040204020203" pitchFamily="34" charset="0"/>
          </a:endParaRPr>
        </a:p>
      </dgm:t>
    </dgm:pt>
    <dgm:pt modelId="{1773C41A-116E-4FD4-BC35-26DBEA2280CF}" type="sibTrans" cxnId="{38DC5D7B-E916-40E6-A1E3-5931AEC95AEB}">
      <dgm:prSet/>
      <dgm:spPr/>
      <dgm:t>
        <a:bodyPr/>
        <a:lstStyle/>
        <a:p>
          <a:endParaRPr lang="el-GR">
            <a:latin typeface="Segoe UI Light" panose="020B0502040204020203" pitchFamily="34" charset="0"/>
            <a:cs typeface="Segoe UI Light" panose="020B0502040204020203" pitchFamily="34" charset="0"/>
          </a:endParaRPr>
        </a:p>
      </dgm:t>
    </dgm:pt>
    <dgm:pt modelId="{A88FBC96-D707-4A0C-B6F1-7B3BA0B210E2}" type="asst">
      <dgm:prSet phldrT="[Text]"/>
      <dgm:spPr/>
      <dgm:t>
        <a:bodyPr/>
        <a:lstStyle/>
        <a:p>
          <a:r>
            <a:rPr lang="el-GR" dirty="0">
              <a:latin typeface="Segoe UI Light" panose="020B0502040204020203" pitchFamily="34" charset="0"/>
              <a:cs typeface="Segoe UI Light" panose="020B0502040204020203" pitchFamily="34" charset="0"/>
            </a:rPr>
            <a:t>Έκθεση σε πορνογραφικό υλικό</a:t>
          </a:r>
        </a:p>
      </dgm:t>
    </dgm:pt>
    <dgm:pt modelId="{BF263077-F560-438E-BC0B-458394E6B0A5}" type="parTrans" cxnId="{533E6CDE-6600-4EFB-A773-03BDE7332068}">
      <dgm:prSet/>
      <dgm:spPr/>
      <dgm:t>
        <a:bodyPr/>
        <a:lstStyle/>
        <a:p>
          <a:endParaRPr lang="el-GR">
            <a:latin typeface="Segoe UI Light" panose="020B0502040204020203" pitchFamily="34" charset="0"/>
            <a:cs typeface="Segoe UI Light" panose="020B0502040204020203" pitchFamily="34" charset="0"/>
          </a:endParaRPr>
        </a:p>
      </dgm:t>
    </dgm:pt>
    <dgm:pt modelId="{65FC76C7-7CDB-40A7-BBBE-2FEE93312202}" type="sibTrans" cxnId="{533E6CDE-6600-4EFB-A773-03BDE7332068}">
      <dgm:prSet/>
      <dgm:spPr/>
      <dgm:t>
        <a:bodyPr/>
        <a:lstStyle/>
        <a:p>
          <a:endParaRPr lang="el-GR">
            <a:latin typeface="Segoe UI Light" panose="020B0502040204020203" pitchFamily="34" charset="0"/>
            <a:cs typeface="Segoe UI Light" panose="020B0502040204020203" pitchFamily="34" charset="0"/>
          </a:endParaRPr>
        </a:p>
      </dgm:t>
    </dgm:pt>
    <dgm:pt modelId="{EEC5A663-2B1E-4A26-A511-FCA2FADFF08D}" type="asst">
      <dgm:prSet phldrT="[Text]"/>
      <dgm:spPr/>
      <dgm:t>
        <a:bodyPr/>
        <a:lstStyle/>
        <a:p>
          <a:r>
            <a:rPr lang="el-GR" dirty="0">
              <a:latin typeface="Segoe UI Light" panose="020B0502040204020203" pitchFamily="34" charset="0"/>
              <a:cs typeface="Segoe UI Light" panose="020B0502040204020203" pitchFamily="34" charset="0"/>
            </a:rPr>
            <a:t>Λεκτική σεξουαλική παρενόχληση</a:t>
          </a:r>
        </a:p>
      </dgm:t>
    </dgm:pt>
    <dgm:pt modelId="{258D5777-DF97-4D4D-ACE3-7900F21159A7}" type="parTrans" cxnId="{A758D015-2D1E-42B0-9E7C-6B339A72249A}">
      <dgm:prSet/>
      <dgm:spPr/>
      <dgm:t>
        <a:bodyPr/>
        <a:lstStyle/>
        <a:p>
          <a:endParaRPr lang="el-GR">
            <a:latin typeface="Segoe UI Light" panose="020B0502040204020203" pitchFamily="34" charset="0"/>
            <a:cs typeface="Segoe UI Light" panose="020B0502040204020203" pitchFamily="34" charset="0"/>
          </a:endParaRPr>
        </a:p>
      </dgm:t>
    </dgm:pt>
    <dgm:pt modelId="{5B82CECA-087F-4CAF-A7A2-705A13B06B47}" type="sibTrans" cxnId="{A758D015-2D1E-42B0-9E7C-6B339A72249A}">
      <dgm:prSet/>
      <dgm:spPr/>
      <dgm:t>
        <a:bodyPr/>
        <a:lstStyle/>
        <a:p>
          <a:endParaRPr lang="el-GR">
            <a:latin typeface="Segoe UI Light" panose="020B0502040204020203" pitchFamily="34" charset="0"/>
            <a:cs typeface="Segoe UI Light" panose="020B0502040204020203" pitchFamily="34" charset="0"/>
          </a:endParaRPr>
        </a:p>
      </dgm:t>
    </dgm:pt>
    <dgm:pt modelId="{B75C1042-C4A8-4CB2-90F7-8E3E4A78B009}" type="asst">
      <dgm:prSet phldrT="[Text]"/>
      <dgm:spPr/>
      <dgm:t>
        <a:bodyPr/>
        <a:lstStyle/>
        <a:p>
          <a:r>
            <a:rPr lang="el-GR" dirty="0">
              <a:latin typeface="Segoe UI Light" panose="020B0502040204020203" pitchFamily="34" charset="0"/>
              <a:cs typeface="Segoe UI Light" panose="020B0502040204020203" pitchFamily="34" charset="0"/>
            </a:rPr>
            <a:t>Σεξουαλική παραβίαση/ Βιασμός</a:t>
          </a:r>
        </a:p>
      </dgm:t>
    </dgm:pt>
    <dgm:pt modelId="{99EE787B-7AB7-403E-AE4D-C06B16710EEB}" type="parTrans" cxnId="{A09BDDD7-CDE5-40B1-BB98-85EAA2323E81}">
      <dgm:prSet/>
      <dgm:spPr/>
      <dgm:t>
        <a:bodyPr/>
        <a:lstStyle/>
        <a:p>
          <a:endParaRPr lang="el-GR">
            <a:latin typeface="Segoe UI Light" panose="020B0502040204020203" pitchFamily="34" charset="0"/>
            <a:cs typeface="Segoe UI Light" panose="020B0502040204020203" pitchFamily="34" charset="0"/>
          </a:endParaRPr>
        </a:p>
      </dgm:t>
    </dgm:pt>
    <dgm:pt modelId="{75B0CDE4-B3E0-408F-86D1-2763BC3794D8}" type="sibTrans" cxnId="{A09BDDD7-CDE5-40B1-BB98-85EAA2323E81}">
      <dgm:prSet/>
      <dgm:spPr/>
      <dgm:t>
        <a:bodyPr/>
        <a:lstStyle/>
        <a:p>
          <a:endParaRPr lang="el-GR">
            <a:latin typeface="Segoe UI Light" panose="020B0502040204020203" pitchFamily="34" charset="0"/>
            <a:cs typeface="Segoe UI Light" panose="020B0502040204020203" pitchFamily="34" charset="0"/>
          </a:endParaRPr>
        </a:p>
      </dgm:t>
    </dgm:pt>
    <dgm:pt modelId="{E085FB48-F7B2-4368-BF8F-F841C63EEEBB}" type="asst">
      <dgm:prSet phldrT="[Text]"/>
      <dgm:spPr/>
      <dgm:t>
        <a:bodyPr/>
        <a:lstStyle/>
        <a:p>
          <a:r>
            <a:rPr lang="el-GR" dirty="0">
              <a:latin typeface="Segoe UI Light" panose="020B0502040204020203" pitchFamily="34" charset="0"/>
              <a:cs typeface="Segoe UI Light" panose="020B0502040204020203" pitchFamily="34" charset="0"/>
            </a:rPr>
            <a:t>Σεξουαλική παρενόχληση με επαφή</a:t>
          </a:r>
        </a:p>
      </dgm:t>
    </dgm:pt>
    <dgm:pt modelId="{2D940832-264A-4EC4-B310-313E1315CB5A}" type="parTrans" cxnId="{41D44C69-C23E-48A1-B9B1-3078F6684A58}">
      <dgm:prSet/>
      <dgm:spPr/>
      <dgm:t>
        <a:bodyPr/>
        <a:lstStyle/>
        <a:p>
          <a:endParaRPr lang="el-GR">
            <a:latin typeface="Segoe UI Light" panose="020B0502040204020203" pitchFamily="34" charset="0"/>
            <a:cs typeface="Segoe UI Light" panose="020B0502040204020203" pitchFamily="34" charset="0"/>
          </a:endParaRPr>
        </a:p>
      </dgm:t>
    </dgm:pt>
    <dgm:pt modelId="{5F9C8080-1F78-41A6-B3C0-C828E14D8ABC}" type="sibTrans" cxnId="{41D44C69-C23E-48A1-B9B1-3078F6684A58}">
      <dgm:prSet/>
      <dgm:spPr/>
      <dgm:t>
        <a:bodyPr/>
        <a:lstStyle/>
        <a:p>
          <a:endParaRPr lang="el-GR">
            <a:latin typeface="Segoe UI Light" panose="020B0502040204020203" pitchFamily="34" charset="0"/>
            <a:cs typeface="Segoe UI Light" panose="020B0502040204020203" pitchFamily="34" charset="0"/>
          </a:endParaRPr>
        </a:p>
      </dgm:t>
    </dgm:pt>
    <dgm:pt modelId="{C105FDE4-7E35-438A-8EDB-EDBE8779E923}" type="pres">
      <dgm:prSet presAssocID="{0554A9E0-BCD7-4EAE-9D61-00D52F815CBE}" presName="hierChild1" presStyleCnt="0">
        <dgm:presLayoutVars>
          <dgm:chPref val="1"/>
          <dgm:dir/>
          <dgm:animOne val="branch"/>
          <dgm:animLvl val="lvl"/>
          <dgm:resizeHandles/>
        </dgm:presLayoutVars>
      </dgm:prSet>
      <dgm:spPr/>
      <dgm:t>
        <a:bodyPr/>
        <a:lstStyle/>
        <a:p>
          <a:endParaRPr lang="el-GR"/>
        </a:p>
      </dgm:t>
    </dgm:pt>
    <dgm:pt modelId="{241CC9C0-63DE-4BA2-90A5-9FCD3CBF0E4F}" type="pres">
      <dgm:prSet presAssocID="{EB639905-1B45-4D3D-8A06-FA10C1AF688A}" presName="hierRoot1" presStyleCnt="0"/>
      <dgm:spPr/>
    </dgm:pt>
    <dgm:pt modelId="{E8CC2055-8D73-47CF-BF4A-B9A1F4576C17}" type="pres">
      <dgm:prSet presAssocID="{EB639905-1B45-4D3D-8A06-FA10C1AF688A}" presName="composite" presStyleCnt="0"/>
      <dgm:spPr/>
    </dgm:pt>
    <dgm:pt modelId="{851605BD-B8CD-48E0-8D81-E13A375CB923}" type="pres">
      <dgm:prSet presAssocID="{EB639905-1B45-4D3D-8A06-FA10C1AF688A}" presName="background" presStyleLbl="node0" presStyleIdx="0" presStyleCnt="1"/>
      <dgm:spPr/>
    </dgm:pt>
    <dgm:pt modelId="{7CBEB7DD-5141-4B8C-9FDC-665588828482}" type="pres">
      <dgm:prSet presAssocID="{EB639905-1B45-4D3D-8A06-FA10C1AF688A}" presName="text" presStyleLbl="fgAcc0" presStyleIdx="0" presStyleCnt="1">
        <dgm:presLayoutVars>
          <dgm:chPref val="3"/>
        </dgm:presLayoutVars>
      </dgm:prSet>
      <dgm:spPr/>
      <dgm:t>
        <a:bodyPr/>
        <a:lstStyle/>
        <a:p>
          <a:endParaRPr lang="el-GR"/>
        </a:p>
      </dgm:t>
    </dgm:pt>
    <dgm:pt modelId="{2BBABD93-A426-43C9-8D41-8F39734CFC96}" type="pres">
      <dgm:prSet presAssocID="{EB639905-1B45-4D3D-8A06-FA10C1AF688A}" presName="hierChild2" presStyleCnt="0"/>
      <dgm:spPr/>
    </dgm:pt>
    <dgm:pt modelId="{5647EEB3-B587-4D65-8EC7-96E7C85660E2}" type="pres">
      <dgm:prSet presAssocID="{BF263077-F560-438E-BC0B-458394E6B0A5}" presName="Name10" presStyleLbl="parChTrans1D2" presStyleIdx="0" presStyleCnt="4"/>
      <dgm:spPr/>
      <dgm:t>
        <a:bodyPr/>
        <a:lstStyle/>
        <a:p>
          <a:endParaRPr lang="el-GR"/>
        </a:p>
      </dgm:t>
    </dgm:pt>
    <dgm:pt modelId="{EF977C1A-40A6-4BC1-BE18-5A5F1646B351}" type="pres">
      <dgm:prSet presAssocID="{A88FBC96-D707-4A0C-B6F1-7B3BA0B210E2}" presName="hierRoot2" presStyleCnt="0"/>
      <dgm:spPr/>
    </dgm:pt>
    <dgm:pt modelId="{B75987CF-EC18-4E26-960D-F25450756DE8}" type="pres">
      <dgm:prSet presAssocID="{A88FBC96-D707-4A0C-B6F1-7B3BA0B210E2}" presName="composite2" presStyleCnt="0"/>
      <dgm:spPr/>
    </dgm:pt>
    <dgm:pt modelId="{19A87325-43D7-4D5B-8F72-C7CCF228A17B}" type="pres">
      <dgm:prSet presAssocID="{A88FBC96-D707-4A0C-B6F1-7B3BA0B210E2}" presName="background2" presStyleLbl="asst1" presStyleIdx="0" presStyleCnt="4"/>
      <dgm:spPr/>
    </dgm:pt>
    <dgm:pt modelId="{63001169-7F07-469A-AAD6-69935245173A}" type="pres">
      <dgm:prSet presAssocID="{A88FBC96-D707-4A0C-B6F1-7B3BA0B210E2}" presName="text2" presStyleLbl="fgAcc2" presStyleIdx="0" presStyleCnt="4">
        <dgm:presLayoutVars>
          <dgm:chPref val="3"/>
        </dgm:presLayoutVars>
      </dgm:prSet>
      <dgm:spPr/>
      <dgm:t>
        <a:bodyPr/>
        <a:lstStyle/>
        <a:p>
          <a:endParaRPr lang="el-GR"/>
        </a:p>
      </dgm:t>
    </dgm:pt>
    <dgm:pt modelId="{FFBD525D-5222-497A-BB38-28427F64F6E6}" type="pres">
      <dgm:prSet presAssocID="{A88FBC96-D707-4A0C-B6F1-7B3BA0B210E2}" presName="hierChild3" presStyleCnt="0"/>
      <dgm:spPr/>
    </dgm:pt>
    <dgm:pt modelId="{992C646E-EC8C-4B4A-BBFC-4151AB0A0BA6}" type="pres">
      <dgm:prSet presAssocID="{258D5777-DF97-4D4D-ACE3-7900F21159A7}" presName="Name10" presStyleLbl="parChTrans1D2" presStyleIdx="1" presStyleCnt="4"/>
      <dgm:spPr/>
      <dgm:t>
        <a:bodyPr/>
        <a:lstStyle/>
        <a:p>
          <a:endParaRPr lang="el-GR"/>
        </a:p>
      </dgm:t>
    </dgm:pt>
    <dgm:pt modelId="{26CC1B12-65B6-4675-9554-A99000E4FB6F}" type="pres">
      <dgm:prSet presAssocID="{EEC5A663-2B1E-4A26-A511-FCA2FADFF08D}" presName="hierRoot2" presStyleCnt="0"/>
      <dgm:spPr/>
    </dgm:pt>
    <dgm:pt modelId="{35E1508A-9BB2-4700-AF46-DF48A3A4CDDA}" type="pres">
      <dgm:prSet presAssocID="{EEC5A663-2B1E-4A26-A511-FCA2FADFF08D}" presName="composite2" presStyleCnt="0"/>
      <dgm:spPr/>
    </dgm:pt>
    <dgm:pt modelId="{E3AD7F03-A539-47AD-B371-8D0E964B86BF}" type="pres">
      <dgm:prSet presAssocID="{EEC5A663-2B1E-4A26-A511-FCA2FADFF08D}" presName="background2" presStyleLbl="asst1" presStyleIdx="1" presStyleCnt="4"/>
      <dgm:spPr/>
    </dgm:pt>
    <dgm:pt modelId="{0BF7455A-97F5-4479-8DBE-A37F552966CF}" type="pres">
      <dgm:prSet presAssocID="{EEC5A663-2B1E-4A26-A511-FCA2FADFF08D}" presName="text2" presStyleLbl="fgAcc2" presStyleIdx="1" presStyleCnt="4">
        <dgm:presLayoutVars>
          <dgm:chPref val="3"/>
        </dgm:presLayoutVars>
      </dgm:prSet>
      <dgm:spPr/>
      <dgm:t>
        <a:bodyPr/>
        <a:lstStyle/>
        <a:p>
          <a:endParaRPr lang="el-GR"/>
        </a:p>
      </dgm:t>
    </dgm:pt>
    <dgm:pt modelId="{8DAED024-8654-4E5E-AB6F-574C3A497690}" type="pres">
      <dgm:prSet presAssocID="{EEC5A663-2B1E-4A26-A511-FCA2FADFF08D}" presName="hierChild3" presStyleCnt="0"/>
      <dgm:spPr/>
    </dgm:pt>
    <dgm:pt modelId="{C3110282-B9DC-4EBE-A59B-5E45A5163BB3}" type="pres">
      <dgm:prSet presAssocID="{2D940832-264A-4EC4-B310-313E1315CB5A}" presName="Name10" presStyleLbl="parChTrans1D2" presStyleIdx="2" presStyleCnt="4"/>
      <dgm:spPr/>
      <dgm:t>
        <a:bodyPr/>
        <a:lstStyle/>
        <a:p>
          <a:endParaRPr lang="el-GR"/>
        </a:p>
      </dgm:t>
    </dgm:pt>
    <dgm:pt modelId="{A0AE1F98-E93A-4661-8F81-E307B42B1873}" type="pres">
      <dgm:prSet presAssocID="{E085FB48-F7B2-4368-BF8F-F841C63EEEBB}" presName="hierRoot2" presStyleCnt="0"/>
      <dgm:spPr/>
    </dgm:pt>
    <dgm:pt modelId="{88C6A68F-AB9B-45AC-AF96-6604448760E7}" type="pres">
      <dgm:prSet presAssocID="{E085FB48-F7B2-4368-BF8F-F841C63EEEBB}" presName="composite2" presStyleCnt="0"/>
      <dgm:spPr/>
    </dgm:pt>
    <dgm:pt modelId="{5983F6C5-D447-4DC7-A99D-5E68D9B30F84}" type="pres">
      <dgm:prSet presAssocID="{E085FB48-F7B2-4368-BF8F-F841C63EEEBB}" presName="background2" presStyleLbl="asst1" presStyleIdx="2" presStyleCnt="4"/>
      <dgm:spPr/>
    </dgm:pt>
    <dgm:pt modelId="{EEDD83E1-90F5-46AE-953D-F38EA406DDA4}" type="pres">
      <dgm:prSet presAssocID="{E085FB48-F7B2-4368-BF8F-F841C63EEEBB}" presName="text2" presStyleLbl="fgAcc2" presStyleIdx="2" presStyleCnt="4">
        <dgm:presLayoutVars>
          <dgm:chPref val="3"/>
        </dgm:presLayoutVars>
      </dgm:prSet>
      <dgm:spPr/>
      <dgm:t>
        <a:bodyPr/>
        <a:lstStyle/>
        <a:p>
          <a:endParaRPr lang="el-GR"/>
        </a:p>
      </dgm:t>
    </dgm:pt>
    <dgm:pt modelId="{6BAEF356-5F39-46CB-8457-37CD354724D7}" type="pres">
      <dgm:prSet presAssocID="{E085FB48-F7B2-4368-BF8F-F841C63EEEBB}" presName="hierChild3" presStyleCnt="0"/>
      <dgm:spPr/>
    </dgm:pt>
    <dgm:pt modelId="{089B715C-806E-4577-B9A3-0F83CE543AB5}" type="pres">
      <dgm:prSet presAssocID="{99EE787B-7AB7-403E-AE4D-C06B16710EEB}" presName="Name10" presStyleLbl="parChTrans1D2" presStyleIdx="3" presStyleCnt="4"/>
      <dgm:spPr/>
      <dgm:t>
        <a:bodyPr/>
        <a:lstStyle/>
        <a:p>
          <a:endParaRPr lang="el-GR"/>
        </a:p>
      </dgm:t>
    </dgm:pt>
    <dgm:pt modelId="{8397B5DE-C2AE-4A82-B0CD-271025A204A0}" type="pres">
      <dgm:prSet presAssocID="{B75C1042-C4A8-4CB2-90F7-8E3E4A78B009}" presName="hierRoot2" presStyleCnt="0"/>
      <dgm:spPr/>
    </dgm:pt>
    <dgm:pt modelId="{396D0B7D-677A-472F-B0D1-6D67818A4F83}" type="pres">
      <dgm:prSet presAssocID="{B75C1042-C4A8-4CB2-90F7-8E3E4A78B009}" presName="composite2" presStyleCnt="0"/>
      <dgm:spPr/>
    </dgm:pt>
    <dgm:pt modelId="{9C048E29-A479-4E59-987E-1FF4A8415F25}" type="pres">
      <dgm:prSet presAssocID="{B75C1042-C4A8-4CB2-90F7-8E3E4A78B009}" presName="background2" presStyleLbl="asst1" presStyleIdx="3" presStyleCnt="4"/>
      <dgm:spPr/>
    </dgm:pt>
    <dgm:pt modelId="{8969D266-D75B-4954-8671-CDDAFB28CED2}" type="pres">
      <dgm:prSet presAssocID="{B75C1042-C4A8-4CB2-90F7-8E3E4A78B009}" presName="text2" presStyleLbl="fgAcc2" presStyleIdx="3" presStyleCnt="4">
        <dgm:presLayoutVars>
          <dgm:chPref val="3"/>
        </dgm:presLayoutVars>
      </dgm:prSet>
      <dgm:spPr/>
      <dgm:t>
        <a:bodyPr/>
        <a:lstStyle/>
        <a:p>
          <a:endParaRPr lang="el-GR"/>
        </a:p>
      </dgm:t>
    </dgm:pt>
    <dgm:pt modelId="{ADE06BD0-9F07-44FC-9A88-0A36124C3849}" type="pres">
      <dgm:prSet presAssocID="{B75C1042-C4A8-4CB2-90F7-8E3E4A78B009}" presName="hierChild3" presStyleCnt="0"/>
      <dgm:spPr/>
    </dgm:pt>
  </dgm:ptLst>
  <dgm:cxnLst>
    <dgm:cxn modelId="{37CA0E3B-1907-4BC9-A826-3187E7A01409}" type="presOf" srcId="{258D5777-DF97-4D4D-ACE3-7900F21159A7}" destId="{992C646E-EC8C-4B4A-BBFC-4151AB0A0BA6}" srcOrd="0" destOrd="0" presId="urn:microsoft.com/office/officeart/2005/8/layout/hierarchy1"/>
    <dgm:cxn modelId="{A758D015-2D1E-42B0-9E7C-6B339A72249A}" srcId="{EB639905-1B45-4D3D-8A06-FA10C1AF688A}" destId="{EEC5A663-2B1E-4A26-A511-FCA2FADFF08D}" srcOrd="1" destOrd="0" parTransId="{258D5777-DF97-4D4D-ACE3-7900F21159A7}" sibTransId="{5B82CECA-087F-4CAF-A7A2-705A13B06B47}"/>
    <dgm:cxn modelId="{38DC5D7B-E916-40E6-A1E3-5931AEC95AEB}" srcId="{0554A9E0-BCD7-4EAE-9D61-00D52F815CBE}" destId="{EB639905-1B45-4D3D-8A06-FA10C1AF688A}" srcOrd="0" destOrd="0" parTransId="{D72555DA-0A8F-4E02-9B77-408E30AFD9ED}" sibTransId="{1773C41A-116E-4FD4-BC35-26DBEA2280CF}"/>
    <dgm:cxn modelId="{91929EA6-0196-402D-9899-ADB3E33DD9E2}" type="presOf" srcId="{99EE787B-7AB7-403E-AE4D-C06B16710EEB}" destId="{089B715C-806E-4577-B9A3-0F83CE543AB5}" srcOrd="0" destOrd="0" presId="urn:microsoft.com/office/officeart/2005/8/layout/hierarchy1"/>
    <dgm:cxn modelId="{533E6CDE-6600-4EFB-A773-03BDE7332068}" srcId="{EB639905-1B45-4D3D-8A06-FA10C1AF688A}" destId="{A88FBC96-D707-4A0C-B6F1-7B3BA0B210E2}" srcOrd="0" destOrd="0" parTransId="{BF263077-F560-438E-BC0B-458394E6B0A5}" sibTransId="{65FC76C7-7CDB-40A7-BBBE-2FEE93312202}"/>
    <dgm:cxn modelId="{7EC43DDF-2DEF-4725-A252-9268CCD4D8B4}" type="presOf" srcId="{A88FBC96-D707-4A0C-B6F1-7B3BA0B210E2}" destId="{63001169-7F07-469A-AAD6-69935245173A}" srcOrd="0" destOrd="0" presId="urn:microsoft.com/office/officeart/2005/8/layout/hierarchy1"/>
    <dgm:cxn modelId="{41D44C69-C23E-48A1-B9B1-3078F6684A58}" srcId="{EB639905-1B45-4D3D-8A06-FA10C1AF688A}" destId="{E085FB48-F7B2-4368-BF8F-F841C63EEEBB}" srcOrd="2" destOrd="0" parTransId="{2D940832-264A-4EC4-B310-313E1315CB5A}" sibTransId="{5F9C8080-1F78-41A6-B3C0-C828E14D8ABC}"/>
    <dgm:cxn modelId="{3A93AD83-F129-4A86-B5A9-4E4DB1E6BB8D}" type="presOf" srcId="{EB639905-1B45-4D3D-8A06-FA10C1AF688A}" destId="{7CBEB7DD-5141-4B8C-9FDC-665588828482}" srcOrd="0" destOrd="0" presId="urn:microsoft.com/office/officeart/2005/8/layout/hierarchy1"/>
    <dgm:cxn modelId="{574AFB4F-00C5-437E-888D-4A33666BEA8C}" type="presOf" srcId="{0554A9E0-BCD7-4EAE-9D61-00D52F815CBE}" destId="{C105FDE4-7E35-438A-8EDB-EDBE8779E923}" srcOrd="0" destOrd="0" presId="urn:microsoft.com/office/officeart/2005/8/layout/hierarchy1"/>
    <dgm:cxn modelId="{E5E7529D-04F0-4025-BA9C-3B268035D7BD}" type="presOf" srcId="{EEC5A663-2B1E-4A26-A511-FCA2FADFF08D}" destId="{0BF7455A-97F5-4479-8DBE-A37F552966CF}" srcOrd="0" destOrd="0" presId="urn:microsoft.com/office/officeart/2005/8/layout/hierarchy1"/>
    <dgm:cxn modelId="{A09BDDD7-CDE5-40B1-BB98-85EAA2323E81}" srcId="{EB639905-1B45-4D3D-8A06-FA10C1AF688A}" destId="{B75C1042-C4A8-4CB2-90F7-8E3E4A78B009}" srcOrd="3" destOrd="0" parTransId="{99EE787B-7AB7-403E-AE4D-C06B16710EEB}" sibTransId="{75B0CDE4-B3E0-408F-86D1-2763BC3794D8}"/>
    <dgm:cxn modelId="{462AEF1B-D4F5-42BD-B62E-D4B349328816}" type="presOf" srcId="{2D940832-264A-4EC4-B310-313E1315CB5A}" destId="{C3110282-B9DC-4EBE-A59B-5E45A5163BB3}" srcOrd="0" destOrd="0" presId="urn:microsoft.com/office/officeart/2005/8/layout/hierarchy1"/>
    <dgm:cxn modelId="{A9140F3A-10E1-4ABF-8CCE-64A646AC79CF}" type="presOf" srcId="{B75C1042-C4A8-4CB2-90F7-8E3E4A78B009}" destId="{8969D266-D75B-4954-8671-CDDAFB28CED2}" srcOrd="0" destOrd="0" presId="urn:microsoft.com/office/officeart/2005/8/layout/hierarchy1"/>
    <dgm:cxn modelId="{0B381D28-473B-4D03-9A6C-E5E7190C9F0D}" type="presOf" srcId="{E085FB48-F7B2-4368-BF8F-F841C63EEEBB}" destId="{EEDD83E1-90F5-46AE-953D-F38EA406DDA4}" srcOrd="0" destOrd="0" presId="urn:microsoft.com/office/officeart/2005/8/layout/hierarchy1"/>
    <dgm:cxn modelId="{F8AD3587-2A7A-4494-BB33-F98653567201}" type="presOf" srcId="{BF263077-F560-438E-BC0B-458394E6B0A5}" destId="{5647EEB3-B587-4D65-8EC7-96E7C85660E2}" srcOrd="0" destOrd="0" presId="urn:microsoft.com/office/officeart/2005/8/layout/hierarchy1"/>
    <dgm:cxn modelId="{7C61245E-12B4-4751-A8D2-A3CB2120B573}" type="presParOf" srcId="{C105FDE4-7E35-438A-8EDB-EDBE8779E923}" destId="{241CC9C0-63DE-4BA2-90A5-9FCD3CBF0E4F}" srcOrd="0" destOrd="0" presId="urn:microsoft.com/office/officeart/2005/8/layout/hierarchy1"/>
    <dgm:cxn modelId="{3F9FF4B7-113C-4E8E-B7E1-743992F0314F}" type="presParOf" srcId="{241CC9C0-63DE-4BA2-90A5-9FCD3CBF0E4F}" destId="{E8CC2055-8D73-47CF-BF4A-B9A1F4576C17}" srcOrd="0" destOrd="0" presId="urn:microsoft.com/office/officeart/2005/8/layout/hierarchy1"/>
    <dgm:cxn modelId="{F63497A7-3E0C-4FC1-9C49-4E570F1D6DEF}" type="presParOf" srcId="{E8CC2055-8D73-47CF-BF4A-B9A1F4576C17}" destId="{851605BD-B8CD-48E0-8D81-E13A375CB923}" srcOrd="0" destOrd="0" presId="urn:microsoft.com/office/officeart/2005/8/layout/hierarchy1"/>
    <dgm:cxn modelId="{BAEF158C-2BF9-434D-8A68-07D89AB867CF}" type="presParOf" srcId="{E8CC2055-8D73-47CF-BF4A-B9A1F4576C17}" destId="{7CBEB7DD-5141-4B8C-9FDC-665588828482}" srcOrd="1" destOrd="0" presId="urn:microsoft.com/office/officeart/2005/8/layout/hierarchy1"/>
    <dgm:cxn modelId="{FE2AA5CC-6AD0-45BE-AF06-8BF60F812DE3}" type="presParOf" srcId="{241CC9C0-63DE-4BA2-90A5-9FCD3CBF0E4F}" destId="{2BBABD93-A426-43C9-8D41-8F39734CFC96}" srcOrd="1" destOrd="0" presId="urn:microsoft.com/office/officeart/2005/8/layout/hierarchy1"/>
    <dgm:cxn modelId="{3E74C3A9-736F-416F-868C-3C84A558A158}" type="presParOf" srcId="{2BBABD93-A426-43C9-8D41-8F39734CFC96}" destId="{5647EEB3-B587-4D65-8EC7-96E7C85660E2}" srcOrd="0" destOrd="0" presId="urn:microsoft.com/office/officeart/2005/8/layout/hierarchy1"/>
    <dgm:cxn modelId="{8B85CC0B-4CF2-4094-821F-ADD080AB555C}" type="presParOf" srcId="{2BBABD93-A426-43C9-8D41-8F39734CFC96}" destId="{EF977C1A-40A6-4BC1-BE18-5A5F1646B351}" srcOrd="1" destOrd="0" presId="urn:microsoft.com/office/officeart/2005/8/layout/hierarchy1"/>
    <dgm:cxn modelId="{505B3BA0-2508-478B-AD51-F44716833FF6}" type="presParOf" srcId="{EF977C1A-40A6-4BC1-BE18-5A5F1646B351}" destId="{B75987CF-EC18-4E26-960D-F25450756DE8}" srcOrd="0" destOrd="0" presId="urn:microsoft.com/office/officeart/2005/8/layout/hierarchy1"/>
    <dgm:cxn modelId="{651353E8-C542-422C-BD10-840298234049}" type="presParOf" srcId="{B75987CF-EC18-4E26-960D-F25450756DE8}" destId="{19A87325-43D7-4D5B-8F72-C7CCF228A17B}" srcOrd="0" destOrd="0" presId="urn:microsoft.com/office/officeart/2005/8/layout/hierarchy1"/>
    <dgm:cxn modelId="{2D2770C4-4410-4221-8BCE-C0AF5A8D8314}" type="presParOf" srcId="{B75987CF-EC18-4E26-960D-F25450756DE8}" destId="{63001169-7F07-469A-AAD6-69935245173A}" srcOrd="1" destOrd="0" presId="urn:microsoft.com/office/officeart/2005/8/layout/hierarchy1"/>
    <dgm:cxn modelId="{4E95BD32-F95C-40C4-89B4-6533B17C691B}" type="presParOf" srcId="{EF977C1A-40A6-4BC1-BE18-5A5F1646B351}" destId="{FFBD525D-5222-497A-BB38-28427F64F6E6}" srcOrd="1" destOrd="0" presId="urn:microsoft.com/office/officeart/2005/8/layout/hierarchy1"/>
    <dgm:cxn modelId="{8FF8E259-57CF-4055-985D-6465F3646E7A}" type="presParOf" srcId="{2BBABD93-A426-43C9-8D41-8F39734CFC96}" destId="{992C646E-EC8C-4B4A-BBFC-4151AB0A0BA6}" srcOrd="2" destOrd="0" presId="urn:microsoft.com/office/officeart/2005/8/layout/hierarchy1"/>
    <dgm:cxn modelId="{ED047059-1098-4142-8364-5C7AACAFEA02}" type="presParOf" srcId="{2BBABD93-A426-43C9-8D41-8F39734CFC96}" destId="{26CC1B12-65B6-4675-9554-A99000E4FB6F}" srcOrd="3" destOrd="0" presId="urn:microsoft.com/office/officeart/2005/8/layout/hierarchy1"/>
    <dgm:cxn modelId="{1DCA68F5-DE7E-4074-AEFC-244932BA8CAB}" type="presParOf" srcId="{26CC1B12-65B6-4675-9554-A99000E4FB6F}" destId="{35E1508A-9BB2-4700-AF46-DF48A3A4CDDA}" srcOrd="0" destOrd="0" presId="urn:microsoft.com/office/officeart/2005/8/layout/hierarchy1"/>
    <dgm:cxn modelId="{5A235B2F-D086-4957-80CA-C524DCFC86C5}" type="presParOf" srcId="{35E1508A-9BB2-4700-AF46-DF48A3A4CDDA}" destId="{E3AD7F03-A539-47AD-B371-8D0E964B86BF}" srcOrd="0" destOrd="0" presId="urn:microsoft.com/office/officeart/2005/8/layout/hierarchy1"/>
    <dgm:cxn modelId="{CF0E10DA-ED78-4B63-8272-2843A81CE656}" type="presParOf" srcId="{35E1508A-9BB2-4700-AF46-DF48A3A4CDDA}" destId="{0BF7455A-97F5-4479-8DBE-A37F552966CF}" srcOrd="1" destOrd="0" presId="urn:microsoft.com/office/officeart/2005/8/layout/hierarchy1"/>
    <dgm:cxn modelId="{5A9DF550-9D43-4DA0-BCAD-724A51C5822F}" type="presParOf" srcId="{26CC1B12-65B6-4675-9554-A99000E4FB6F}" destId="{8DAED024-8654-4E5E-AB6F-574C3A497690}" srcOrd="1" destOrd="0" presId="urn:microsoft.com/office/officeart/2005/8/layout/hierarchy1"/>
    <dgm:cxn modelId="{A159FC93-7E93-4782-A464-B182EE052A33}" type="presParOf" srcId="{2BBABD93-A426-43C9-8D41-8F39734CFC96}" destId="{C3110282-B9DC-4EBE-A59B-5E45A5163BB3}" srcOrd="4" destOrd="0" presId="urn:microsoft.com/office/officeart/2005/8/layout/hierarchy1"/>
    <dgm:cxn modelId="{DB4517F7-99D9-4655-A6C5-0077DBA45755}" type="presParOf" srcId="{2BBABD93-A426-43C9-8D41-8F39734CFC96}" destId="{A0AE1F98-E93A-4661-8F81-E307B42B1873}" srcOrd="5" destOrd="0" presId="urn:microsoft.com/office/officeart/2005/8/layout/hierarchy1"/>
    <dgm:cxn modelId="{CE072E2F-8EF1-4684-AE9E-015046E7FF5C}" type="presParOf" srcId="{A0AE1F98-E93A-4661-8F81-E307B42B1873}" destId="{88C6A68F-AB9B-45AC-AF96-6604448760E7}" srcOrd="0" destOrd="0" presId="urn:microsoft.com/office/officeart/2005/8/layout/hierarchy1"/>
    <dgm:cxn modelId="{0A9BB8CF-8D59-42E9-A03E-1087940A1C28}" type="presParOf" srcId="{88C6A68F-AB9B-45AC-AF96-6604448760E7}" destId="{5983F6C5-D447-4DC7-A99D-5E68D9B30F84}" srcOrd="0" destOrd="0" presId="urn:microsoft.com/office/officeart/2005/8/layout/hierarchy1"/>
    <dgm:cxn modelId="{E6D916D9-A328-4FC9-B707-EEE3496B2E57}" type="presParOf" srcId="{88C6A68F-AB9B-45AC-AF96-6604448760E7}" destId="{EEDD83E1-90F5-46AE-953D-F38EA406DDA4}" srcOrd="1" destOrd="0" presId="urn:microsoft.com/office/officeart/2005/8/layout/hierarchy1"/>
    <dgm:cxn modelId="{D8DB46B4-79EB-4073-ACAC-6BC3FD97464E}" type="presParOf" srcId="{A0AE1F98-E93A-4661-8F81-E307B42B1873}" destId="{6BAEF356-5F39-46CB-8457-37CD354724D7}" srcOrd="1" destOrd="0" presId="urn:microsoft.com/office/officeart/2005/8/layout/hierarchy1"/>
    <dgm:cxn modelId="{56437CE2-B348-4EBA-9A1C-BC382AFB0E15}" type="presParOf" srcId="{2BBABD93-A426-43C9-8D41-8F39734CFC96}" destId="{089B715C-806E-4577-B9A3-0F83CE543AB5}" srcOrd="6" destOrd="0" presId="urn:microsoft.com/office/officeart/2005/8/layout/hierarchy1"/>
    <dgm:cxn modelId="{83C80F57-7FAF-4E43-9E1E-9320336302F0}" type="presParOf" srcId="{2BBABD93-A426-43C9-8D41-8F39734CFC96}" destId="{8397B5DE-C2AE-4A82-B0CD-271025A204A0}" srcOrd="7" destOrd="0" presId="urn:microsoft.com/office/officeart/2005/8/layout/hierarchy1"/>
    <dgm:cxn modelId="{218BB50F-1661-4D42-963C-3BF9FA878C48}" type="presParOf" srcId="{8397B5DE-C2AE-4A82-B0CD-271025A204A0}" destId="{396D0B7D-677A-472F-B0D1-6D67818A4F83}" srcOrd="0" destOrd="0" presId="urn:microsoft.com/office/officeart/2005/8/layout/hierarchy1"/>
    <dgm:cxn modelId="{F7AE1BE7-4714-4612-A8EB-73F258503C09}" type="presParOf" srcId="{396D0B7D-677A-472F-B0D1-6D67818A4F83}" destId="{9C048E29-A479-4E59-987E-1FF4A8415F25}" srcOrd="0" destOrd="0" presId="urn:microsoft.com/office/officeart/2005/8/layout/hierarchy1"/>
    <dgm:cxn modelId="{8D79D0F9-284E-4D97-97CE-1ABD406CC406}" type="presParOf" srcId="{396D0B7D-677A-472F-B0D1-6D67818A4F83}" destId="{8969D266-D75B-4954-8671-CDDAFB28CED2}" srcOrd="1" destOrd="0" presId="urn:microsoft.com/office/officeart/2005/8/layout/hierarchy1"/>
    <dgm:cxn modelId="{5F48DE50-F1B2-4EC2-907B-9ED712019968}" type="presParOf" srcId="{8397B5DE-C2AE-4A82-B0CD-271025A204A0}" destId="{ADE06BD0-9F07-44FC-9A88-0A36124C3849}" srcOrd="1" destOrd="0" presId="urn:microsoft.com/office/officeart/2005/8/layout/hierarchy1"/>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12">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1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9">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10">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7C624EB-1C4B-4232-B975-72A2D3EFBEC8}" type="datetimeFigureOut">
              <a:rPr lang="el-GR" smtClean="0"/>
              <a:pPr/>
              <a:t>1/2/2022</a:t>
            </a:fld>
            <a:endParaRPr lang="el-G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l-G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0E7539B-C323-4049-8909-F9628D885A5E}" type="slidenum">
              <a:rPr lang="el-GR" smtClean="0"/>
              <a:pPr/>
              <a:t>‹#›</a:t>
            </a:fld>
            <a:endParaRPr lang="el-GR"/>
          </a:p>
        </p:txBody>
      </p:sp>
    </p:spTree>
    <p:extLst>
      <p:ext uri="{BB962C8B-B14F-4D97-AF65-F5344CB8AC3E}">
        <p14:creationId xmlns="" xmlns:p14="http://schemas.microsoft.com/office/powerpoint/2010/main" val="3638204054"/>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www.helpguide.org/articles/abuse/child-abuse-and-neglect.htm"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www.helpguide.org/articles/abuse/child-abuse-and-neglect.htm"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www.helpguide.org/articles/abuse/child-abuse-and-neglect.htm"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www.helpguide.org/articles/abuse/child-abuse-and-neglect.htm" TargetMode="External"/><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s://www.helpguide.org/articles/abuse/child-abuse-and-neglect.htm" TargetMode="External"/><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s://www.helpguide.org/articles/abuse/child-abuse-and-neglect.htm" TargetMode="External"/><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3" Type="http://schemas.openxmlformats.org/officeDocument/2006/relationships/hyperlink" Target="https://www.dss.virginia.gov/files/division/dfs/mandated_reporters/cps/resources_guidance/032-02-0280-03-eng-07-19.pdf" TargetMode="External"/><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3" Type="http://schemas.openxmlformats.org/officeDocument/2006/relationships/hyperlink" Target="http://www.euro.who.int/__data/assets/pdf_file/0017/381140/wh12-ecm-rep-eng.pdf?ua=1" TargetMode="External"/><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3" Type="http://schemas.openxmlformats.org/officeDocument/2006/relationships/hyperlink" Target="https://www.dss.virginia.gov/files/division/dfs/mandated_reporters/cps/resources_guidance/032-02-0280-03-eng-07-19.pdf" TargetMode="External"/><Relationship Id="rId2" Type="http://schemas.openxmlformats.org/officeDocument/2006/relationships/slide" Target="../slides/slide40.xml"/><Relationship Id="rId1" Type="http://schemas.openxmlformats.org/officeDocument/2006/relationships/notesMaster" Target="../notesMasters/notesMaster1.xml"/><Relationship Id="rId4" Type="http://schemas.openxmlformats.org/officeDocument/2006/relationships/hyperlink" Target="https://www.mayoclinic.org/diseases-conditions/child-abuse/symptoms-causes/syc-20370864" TargetMode="Externa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helpguide.org/articles/abuse/child-abuse-and-neglect.htm"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3" Type="http://schemas.openxmlformats.org/officeDocument/2006/relationships/hyperlink" Target="https://books.google.gr/books?id=EFh4AgAAQBAJ&amp;pg=PA95&amp;lpg=PA95&amp;dq=vignettes+child+abuse+neglect&amp;source=bl&amp;ots=3qxqhL6OcO&amp;sig=ACfU3U1kA8clKgm-ZZ-Z5GXVGaNJLZWzjw&amp;hl=el&amp;sa=X&amp;ved=2ahUKEwiil6DS5pLoAhUXQ0EAHfxFBF04ChDoATAAegQIBxAB" TargetMode="External"/><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3" Type="http://schemas.openxmlformats.org/officeDocument/2006/relationships/hyperlink" Target="https://books.google.gr/books?id=EFh4AgAAQBAJ&amp;pg=PA95&amp;lpg=PA95&amp;dq=vignettes+child+abuse+neglect&amp;source=bl&amp;ots=3qxqhL6OcO&amp;sig=ACfU3U1kA8clKgm-ZZ-Z5GXVGaNJLZWzjw&amp;hl=el&amp;sa=X&amp;ved=2ahUKEwiil6DS5pLoAhUXQ0EAHfxFBF04ChDoATAAegQIBxAB" TargetMode="External"/><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3" Type="http://schemas.openxmlformats.org/officeDocument/2006/relationships/hyperlink" Target="https://books.google.gr/books?id=EFh4AgAAQBAJ&amp;pg=PA95&amp;lpg=PA95&amp;dq=vignettes+child+abuse+neglect&amp;source=bl&amp;ots=3qxqhL6OcO&amp;sig=ACfU3U1kA8clKgm-ZZ-Z5GXVGaNJLZWzjw&amp;hl=el&amp;sa=X&amp;ved=2ahUKEwiil6DS5pLoAhUXQ0EAHfxFBF04ChDoATAAegQIBxAB" TargetMode="External"/><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3" Type="http://schemas.openxmlformats.org/officeDocument/2006/relationships/hyperlink" Target="https://books.google.gr/books?hl=el&amp;lr=&amp;id=ZCkVAgAAQBAJ&amp;oi=fnd&amp;pg=PP1&amp;dq=Child+Abuse+and+Neglect+Monica+L.+&amp;ots=AfYgu7bNKt&amp;sig=k_OcVqSrXFFKKU0MXs4e3VcxzhY&amp;redir_esc=y" TargetMode="External"/><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3" Type="http://schemas.openxmlformats.org/officeDocument/2006/relationships/hyperlink" Target="https://books.google.gr/books?hl=el&amp;lr=&amp;id=ZCkVAgAAQBAJ&amp;oi=fnd&amp;pg=PP1&amp;dq=Child+Abuse+and+Neglect+Monica+L.+&amp;ots=AfYgu7bNKt&amp;sig=k_OcVqSrXFFKKU0MXs4e3VcxzhY&amp;redir_esc=y" TargetMode="External"/><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3" Type="http://schemas.openxmlformats.org/officeDocument/2006/relationships/hyperlink" Target="https://www.childwelfare.gov/pubPDFs/signs.pdf" TargetMode="External"/><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3" Type="http://schemas.openxmlformats.org/officeDocument/2006/relationships/hyperlink" Target="https://www.childwelfare.gov/pubPDFs/signs.pdf" TargetMode="External"/><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3" Type="http://schemas.openxmlformats.org/officeDocument/2006/relationships/hyperlink" Target="https://www.childwelfare.gov/pubPDFs/signs.pdf" TargetMode="External"/><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3" Type="http://schemas.openxmlformats.org/officeDocument/2006/relationships/hyperlink" Target="https://www.mayoclinic.org/diseases-conditions/child-abuse/symptoms-causes/syc-20370864" TargetMode="External"/><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3" Type="http://schemas.openxmlformats.org/officeDocument/2006/relationships/hyperlink" Target="https://www.mayoclinic.org/diseases-conditions/child-abuse/symptoms-causes/syc-20370864" TargetMode="External"/><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3" Type="http://schemas.openxmlformats.org/officeDocument/2006/relationships/hyperlink" Target="https://www.pa-fsa.org/Mandated-Reporters/Recognizing-Child-Abuse-Neglect/Recognizing-Child-Abuse" TargetMode="External"/><Relationship Id="rId7" Type="http://schemas.openxmlformats.org/officeDocument/2006/relationships/hyperlink" Target="https://www.webmd.com/children/child-abuse-signs" TargetMode="External"/><Relationship Id="rId2" Type="http://schemas.openxmlformats.org/officeDocument/2006/relationships/slide" Target="../slides/slide91.xml"/><Relationship Id="rId1" Type="http://schemas.openxmlformats.org/officeDocument/2006/relationships/notesMaster" Target="../notesMasters/notesMaster1.xml"/><Relationship Id="rId6" Type="http://schemas.openxmlformats.org/officeDocument/2006/relationships/hyperlink" Target="https://www.rdhmag.com/patient-care/article/14167560/recognizing-and-responding-to-child-abuse-and-neglect-a-guide-for-dental-professionals" TargetMode="External"/><Relationship Id="rId5" Type="http://schemas.openxmlformats.org/officeDocument/2006/relationships/hyperlink" Target="https://www.rdhmag.com/resources/contact/14167578/amber-d-riley-ms-rdh" TargetMode="External"/><Relationship Id="rId4" Type="http://schemas.openxmlformats.org/officeDocument/2006/relationships/hyperlink" Target="https://www.rdhmag.com/resources/contact/14167580/sakher-alqahtani-bds-mclindent-phd" TargetMode="External"/></Relationships>
</file>

<file path=ppt/notesSlides/_rels/notesSlide52.xml.rels><?xml version="1.0" encoding="UTF-8" standalone="yes"?>
<Relationships xmlns="http://schemas.openxmlformats.org/package/2006/relationships"><Relationship Id="rId3" Type="http://schemas.openxmlformats.org/officeDocument/2006/relationships/hyperlink" Target="http://www.butterflybridgecac.org/resourcesabuseeffects.php" TargetMode="External"/><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www.helpguide.org/articles/abuse/child-abuse-and-neglect.htm"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www.helpguide.org/articles/abuse/child-abuse-and-neglect.htm"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www.helpguide.org/articles/abuse/child-abuse-and-neglect.htm"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www.helpguide.org/articles/abuse/child-abuse-and-neglect.htm"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1</a:t>
            </a:fld>
            <a:endParaRPr lang="el-GR"/>
          </a:p>
        </p:txBody>
      </p:sp>
    </p:spTree>
    <p:extLst>
      <p:ext uri="{BB962C8B-B14F-4D97-AF65-F5344CB8AC3E}">
        <p14:creationId xmlns="" xmlns:p14="http://schemas.microsoft.com/office/powerpoint/2010/main" val="12916489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Source: </a:t>
            </a:r>
            <a:r>
              <a:rPr lang="en-GB" dirty="0">
                <a:hlinkClick r:id="rId3"/>
              </a:rPr>
              <a:t>https://www.helpguide.org/articles/abuse/child-abuse-and-neglect.htm</a:t>
            </a:r>
            <a:r>
              <a:rPr lang="en-GB" dirty="0"/>
              <a:t> </a:t>
            </a:r>
            <a:endParaRPr lang="el-GR"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14</a:t>
            </a:fld>
            <a:endParaRPr lang="el-GR"/>
          </a:p>
        </p:txBody>
      </p:sp>
    </p:spTree>
    <p:extLst>
      <p:ext uri="{BB962C8B-B14F-4D97-AF65-F5344CB8AC3E}">
        <p14:creationId xmlns="" xmlns:p14="http://schemas.microsoft.com/office/powerpoint/2010/main" val="26137173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Source: </a:t>
            </a:r>
            <a:r>
              <a:rPr lang="en-GB" dirty="0">
                <a:hlinkClick r:id="rId3"/>
              </a:rPr>
              <a:t>https://www.helpguide.org/articles/abuse/child-abuse-and-neglect.htm</a:t>
            </a:r>
            <a:r>
              <a:rPr lang="en-GB" dirty="0"/>
              <a:t> </a:t>
            </a:r>
            <a:endParaRPr lang="el-GR"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15</a:t>
            </a:fld>
            <a:endParaRPr lang="el-GR"/>
          </a:p>
        </p:txBody>
      </p:sp>
    </p:spTree>
    <p:extLst>
      <p:ext uri="{BB962C8B-B14F-4D97-AF65-F5344CB8AC3E}">
        <p14:creationId xmlns="" xmlns:p14="http://schemas.microsoft.com/office/powerpoint/2010/main" val="26137173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Source: </a:t>
            </a:r>
            <a:r>
              <a:rPr lang="en-GB" dirty="0">
                <a:hlinkClick r:id="rId3"/>
              </a:rPr>
              <a:t>https://www.helpguide.org/articles/abuse/child-abuse-and-neglect.htm</a:t>
            </a:r>
            <a:r>
              <a:rPr lang="en-GB" dirty="0"/>
              <a:t> </a:t>
            </a:r>
            <a:endParaRPr lang="el-GR"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16</a:t>
            </a:fld>
            <a:endParaRPr lang="el-GR"/>
          </a:p>
        </p:txBody>
      </p:sp>
    </p:spTree>
    <p:extLst>
      <p:ext uri="{BB962C8B-B14F-4D97-AF65-F5344CB8AC3E}">
        <p14:creationId xmlns="" xmlns:p14="http://schemas.microsoft.com/office/powerpoint/2010/main" val="261371738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EDE53DC9-BEC6-44FD-B70F-A4FDC25C9CF9}" type="slidenum">
              <a:rPr lang="el-GR" altLang="el-GR"/>
              <a:pPr/>
              <a:t>17</a:t>
            </a:fld>
            <a:endParaRPr lang="el-GR" altLang="el-GR"/>
          </a:p>
        </p:txBody>
      </p:sp>
      <p:sp>
        <p:nvSpPr>
          <p:cNvPr id="26626" name="Rectangle 2"/>
          <p:cNvSpPr>
            <a:spLocks noGrp="1" noRot="1" noChangeAspect="1" noChangeArrowheads="1" noTextEdit="1"/>
          </p:cNvSpPr>
          <p:nvPr>
            <p:ph type="sldImg"/>
          </p:nvPr>
        </p:nvSpPr>
        <p:spPr>
          <a:ln/>
        </p:spPr>
      </p:sp>
      <p:sp>
        <p:nvSpPr>
          <p:cNvPr id="26627"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l-GR" altLang="el-GR" dirty="0" smtClean="0">
                <a:latin typeface="Arial" panose="020B0604020202020204" pitchFamily="34" charset="0"/>
                <a:cs typeface="Arial" panose="020B0604020202020204" pitchFamily="34" charset="0"/>
              </a:rPr>
              <a:t>Περισσότερες</a:t>
            </a:r>
            <a:r>
              <a:rPr lang="el-GR" altLang="el-GR" baseline="0" dirty="0" smtClean="0">
                <a:latin typeface="Arial" panose="020B0604020202020204" pitchFamily="34" charset="0"/>
                <a:cs typeface="Arial" panose="020B0604020202020204" pitchFamily="34" charset="0"/>
              </a:rPr>
              <a:t> λεπτομέρειες παρακάτω</a:t>
            </a:r>
            <a:endParaRPr lang="en-US" altLang="el-GR" dirty="0">
              <a:latin typeface="Arial" panose="020B0604020202020204" pitchFamily="34" charset="0"/>
              <a:cs typeface="Arial" panose="020B0604020202020204" pitchFamily="34" charset="0"/>
            </a:endParaRPr>
          </a:p>
        </p:txBody>
      </p:sp>
    </p:spTree>
    <p:extLst>
      <p:ext uri="{BB962C8B-B14F-4D97-AF65-F5344CB8AC3E}">
        <p14:creationId xmlns="" xmlns:p14="http://schemas.microsoft.com/office/powerpoint/2010/main" val="265483028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Source: </a:t>
            </a:r>
            <a:r>
              <a:rPr lang="en-GB" dirty="0">
                <a:hlinkClick r:id="rId3"/>
              </a:rPr>
              <a:t>https://www.helpguide.org/articles/abuse/child-abuse-and-neglect.htm</a:t>
            </a:r>
            <a:r>
              <a:rPr lang="en-GB" dirty="0"/>
              <a:t> </a:t>
            </a:r>
            <a:endParaRPr lang="el-GR"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18</a:t>
            </a:fld>
            <a:endParaRPr lang="el-GR"/>
          </a:p>
        </p:txBody>
      </p:sp>
    </p:spTree>
    <p:extLst>
      <p:ext uri="{BB962C8B-B14F-4D97-AF65-F5344CB8AC3E}">
        <p14:creationId xmlns="" xmlns:p14="http://schemas.microsoft.com/office/powerpoint/2010/main" val="292952604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Source: </a:t>
            </a:r>
            <a:r>
              <a:rPr lang="en-GB" dirty="0">
                <a:hlinkClick r:id="rId3"/>
              </a:rPr>
              <a:t>https://www.helpguide.org/articles/abuse/child-abuse-and-neglect.htm</a:t>
            </a:r>
            <a:r>
              <a:rPr lang="en-GB" dirty="0"/>
              <a:t> </a:t>
            </a:r>
            <a:endParaRPr lang="el-GR"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19</a:t>
            </a:fld>
            <a:endParaRPr lang="el-GR"/>
          </a:p>
        </p:txBody>
      </p:sp>
    </p:spTree>
    <p:extLst>
      <p:ext uri="{BB962C8B-B14F-4D97-AF65-F5344CB8AC3E}">
        <p14:creationId xmlns="" xmlns:p14="http://schemas.microsoft.com/office/powerpoint/2010/main" val="365652370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Source: </a:t>
            </a:r>
            <a:r>
              <a:rPr lang="en-GB" dirty="0">
                <a:hlinkClick r:id="rId3"/>
              </a:rPr>
              <a:t>https://www.helpguide.org/articles/abuse/child-abuse-and-neglect.htm</a:t>
            </a:r>
            <a:r>
              <a:rPr lang="en-GB" dirty="0"/>
              <a:t> </a:t>
            </a:r>
            <a:endParaRPr lang="el-GR"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20</a:t>
            </a:fld>
            <a:endParaRPr lang="el-GR"/>
          </a:p>
        </p:txBody>
      </p:sp>
    </p:spTree>
    <p:extLst>
      <p:ext uri="{BB962C8B-B14F-4D97-AF65-F5344CB8AC3E}">
        <p14:creationId xmlns="" xmlns:p14="http://schemas.microsoft.com/office/powerpoint/2010/main" val="365652370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The term violence has been chosen here to represent all forms of harm to children as listed in article 19, paragraph 1, in conformity with the terminology used in the 2006 United Nations study on violence against children, although the other terms used to describe types of harm (injury, abuse, neglect or negligent treatment, maltreatment and exploitation) carry equal weight. </a:t>
            </a:r>
          </a:p>
          <a:p>
            <a:r>
              <a:rPr lang="en-US" dirty="0"/>
              <a:t>In common parlance the term violence is often understood to mean only physical harm and/or intentional harm. However, the Committee emphasizes most strongly that the choice of the term violence in the present general comment must not be interpreted in any way to minimize the impact of, and need to address, non-physical and/or non-intentional forms of harm (such as, inter alia, neglect and psychological maltreatment). </a:t>
            </a:r>
          </a:p>
        </p:txBody>
      </p:sp>
      <p:sp>
        <p:nvSpPr>
          <p:cNvPr id="4" name="Slide Number Placeholder 3"/>
          <p:cNvSpPr>
            <a:spLocks noGrp="1"/>
          </p:cNvSpPr>
          <p:nvPr>
            <p:ph type="sldNum" sz="quarter" idx="10"/>
          </p:nvPr>
        </p:nvSpPr>
        <p:spPr/>
        <p:txBody>
          <a:bodyPr/>
          <a:lstStyle/>
          <a:p>
            <a:fld id="{10E7539B-C323-4049-8909-F9628D885A5E}" type="slidenum">
              <a:rPr lang="el-GR" smtClean="0"/>
              <a:pPr/>
              <a:t>21</a:t>
            </a:fld>
            <a:endParaRPr lang="el-GR"/>
          </a:p>
        </p:txBody>
      </p:sp>
    </p:spTree>
    <p:extLst>
      <p:ext uri="{BB962C8B-B14F-4D97-AF65-F5344CB8AC3E}">
        <p14:creationId xmlns="" xmlns:p14="http://schemas.microsoft.com/office/powerpoint/2010/main" val="176060054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dirty="0"/>
              <a:t>States parties may refer to such factors in intervention strategies in order to allow proportional responses in the best interests of the child, but definitions must in no way erode the child’s absolute right to human dignity and physical and psychological integrity by describing some forms of violence as legally and/or socially acceptable.</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22</a:t>
            </a:fld>
            <a:endParaRPr lang="el-GR"/>
          </a:p>
        </p:txBody>
      </p:sp>
    </p:spTree>
    <p:extLst>
      <p:ext uri="{BB962C8B-B14F-4D97-AF65-F5344CB8AC3E}">
        <p14:creationId xmlns="" xmlns:p14="http://schemas.microsoft.com/office/powerpoint/2010/main" val="107474863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States parties need to establish national standards for child well-being, health and development as securing these conditions is the ultimate goal of child </a:t>
            </a:r>
            <a:r>
              <a:rPr lang="en-US" dirty="0" err="1"/>
              <a:t>caregiving</a:t>
            </a:r>
            <a:r>
              <a:rPr lang="en-US" dirty="0"/>
              <a:t> and protection. </a:t>
            </a:r>
          </a:p>
        </p:txBody>
      </p:sp>
      <p:sp>
        <p:nvSpPr>
          <p:cNvPr id="4" name="Slide Number Placeholder 3"/>
          <p:cNvSpPr>
            <a:spLocks noGrp="1"/>
          </p:cNvSpPr>
          <p:nvPr>
            <p:ph type="sldNum" sz="quarter" idx="10"/>
          </p:nvPr>
        </p:nvSpPr>
        <p:spPr/>
        <p:txBody>
          <a:bodyPr/>
          <a:lstStyle/>
          <a:p>
            <a:fld id="{10E7539B-C323-4049-8909-F9628D885A5E}" type="slidenum">
              <a:rPr lang="el-GR" smtClean="0"/>
              <a:pPr/>
              <a:t>23</a:t>
            </a:fld>
            <a:endParaRPr lang="el-GR"/>
          </a:p>
        </p:txBody>
      </p:sp>
    </p:spTree>
    <p:extLst>
      <p:ext uri="{BB962C8B-B14F-4D97-AF65-F5344CB8AC3E}">
        <p14:creationId xmlns="" xmlns:p14="http://schemas.microsoft.com/office/powerpoint/2010/main" val="27976279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marL="0" marR="0" indent="0" algn="l" defTabSz="685800" rtl="0" eaLnBrk="1" fontAlgn="auto" latinLnBrk="0" hangingPunct="1">
              <a:lnSpc>
                <a:spcPct val="100000"/>
              </a:lnSpc>
              <a:spcBef>
                <a:spcPts val="0"/>
              </a:spcBef>
              <a:spcAft>
                <a:spcPts val="0"/>
              </a:spcAft>
              <a:buClrTx/>
              <a:buSzTx/>
              <a:buFontTx/>
              <a:buNone/>
              <a:tabLst/>
              <a:defRPr/>
            </a:pPr>
            <a:endParaRPr lang="en-US" sz="900" b="1" dirty="0" smtClean="0">
              <a:solidFill>
                <a:schemeClr val="accent1"/>
              </a:solidFill>
            </a:endParaRPr>
          </a:p>
          <a:p>
            <a:endParaRPr lang="en-GB" dirty="0"/>
          </a:p>
        </p:txBody>
      </p:sp>
      <p:sp>
        <p:nvSpPr>
          <p:cNvPr id="4" name="Θέση αριθμού διαφάνειας 3"/>
          <p:cNvSpPr>
            <a:spLocks noGrp="1"/>
          </p:cNvSpPr>
          <p:nvPr>
            <p:ph type="sldNum" sz="quarter" idx="10"/>
          </p:nvPr>
        </p:nvSpPr>
        <p:spPr/>
        <p:txBody>
          <a:bodyPr/>
          <a:lstStyle/>
          <a:p>
            <a:fld id="{10E7539B-C323-4049-8909-F9628D885A5E}" type="slidenum">
              <a:rPr lang="el-GR" smtClean="0"/>
              <a:pPr/>
              <a:t>5</a:t>
            </a:fld>
            <a:endParaRPr lang="el-GR"/>
          </a:p>
        </p:txBody>
      </p:sp>
    </p:spTree>
    <p:extLst>
      <p:ext uri="{BB962C8B-B14F-4D97-AF65-F5344CB8AC3E}">
        <p14:creationId xmlns="" xmlns:p14="http://schemas.microsoft.com/office/powerpoint/2010/main" val="67862121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just">
              <a:buNone/>
              <a:defRPr/>
            </a:pPr>
            <a:r>
              <a:rPr lang="en-US" dirty="0"/>
              <a:t>Every instance when the caregiver systematically endangers the child or fails to fulfill the child’s basic needs, resulting in health and/ or developmental problems for the child.</a:t>
            </a:r>
          </a:p>
          <a:p>
            <a:pPr marL="0" indent="0" algn="just">
              <a:buNone/>
              <a:defRPr/>
            </a:pPr>
            <a:r>
              <a:rPr lang="en-US" dirty="0"/>
              <a:t>Is seen in various forms, such as in cases when nutrition, medical care, clothing, housing, education, or child monitoring afforded to the child are so intensely inadequate or inappropriate that the child’s health and development are either being overlooked and/or jeopardized.</a:t>
            </a:r>
          </a:p>
          <a:p>
            <a:pPr marL="0" indent="0" algn="just">
              <a:buNone/>
              <a:defRPr/>
            </a:pPr>
            <a:endParaRPr lang="en-US" dirty="0"/>
          </a:p>
          <a:p>
            <a:pPr marL="0" indent="0" algn="just">
              <a:buNone/>
              <a:defRPr/>
            </a:pPr>
            <a:r>
              <a:rPr lang="en-US" dirty="0"/>
              <a:t>It includes:</a:t>
            </a:r>
          </a:p>
          <a:p>
            <a:pPr indent="-360000">
              <a:lnSpc>
                <a:spcPct val="120000"/>
              </a:lnSpc>
              <a:spcBef>
                <a:spcPts val="600"/>
              </a:spcBef>
            </a:pPr>
            <a:r>
              <a:rPr lang="en-US" b="1" dirty="0"/>
              <a:t>Physical neglect</a:t>
            </a:r>
            <a:r>
              <a:rPr lang="en-US" dirty="0"/>
              <a:t>: failure to protect a child from harm, including through lack of supervision, or failure to provide the child with basic necessities including adequate food, shelter, clothing and basic medical care; </a:t>
            </a:r>
          </a:p>
          <a:p>
            <a:pPr indent="-360000">
              <a:lnSpc>
                <a:spcPct val="120000"/>
              </a:lnSpc>
              <a:spcBef>
                <a:spcPts val="600"/>
              </a:spcBef>
            </a:pPr>
            <a:r>
              <a:rPr lang="en-US" b="1" dirty="0"/>
              <a:t>Psychological or emotional neglect</a:t>
            </a:r>
            <a:r>
              <a:rPr lang="en-US" dirty="0"/>
              <a:t>: including lack of any emotional support and love, chronic inattention to the child, caregivers being “psychologically unavailable” by overlooking young children’s cues and signals, and exposure to intimate partner violence, drug or alcohol abuse; </a:t>
            </a:r>
          </a:p>
          <a:p>
            <a:pPr indent="-360000">
              <a:lnSpc>
                <a:spcPct val="120000"/>
              </a:lnSpc>
              <a:spcBef>
                <a:spcPts val="600"/>
              </a:spcBef>
            </a:pPr>
            <a:r>
              <a:rPr lang="en-US" b="1" dirty="0"/>
              <a:t>Neglect of children’s physical or mental health</a:t>
            </a:r>
            <a:r>
              <a:rPr lang="en-US" dirty="0"/>
              <a:t>: withholding essential medical care; </a:t>
            </a:r>
          </a:p>
          <a:p>
            <a:pPr indent="-360000">
              <a:lnSpc>
                <a:spcPct val="120000"/>
              </a:lnSpc>
              <a:spcBef>
                <a:spcPts val="600"/>
              </a:spcBef>
            </a:pPr>
            <a:r>
              <a:rPr lang="en-US" b="1" dirty="0"/>
              <a:t>Educational neglect</a:t>
            </a:r>
            <a:r>
              <a:rPr lang="en-US" dirty="0"/>
              <a:t>: failure to comply with laws requiring caregivers to secure their children’s education through attendance at school or otherwise; and </a:t>
            </a:r>
          </a:p>
          <a:p>
            <a:pPr indent="-360000">
              <a:lnSpc>
                <a:spcPct val="120000"/>
              </a:lnSpc>
              <a:spcBef>
                <a:spcPts val="600"/>
              </a:spcBef>
            </a:pPr>
            <a:r>
              <a:rPr lang="en-US" b="1" dirty="0"/>
              <a:t>Abandonment</a:t>
            </a:r>
            <a:r>
              <a:rPr lang="en-US" dirty="0"/>
              <a:t>: a practice which is of great concern and which can disproportionately affect, inter alia, children out of wedlock and children with disabilities in some societies.</a:t>
            </a:r>
          </a:p>
          <a:p>
            <a:endParaRPr lang="el-GR"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25</a:t>
            </a:fld>
            <a:endParaRPr lang="el-GR"/>
          </a:p>
        </p:txBody>
      </p:sp>
    </p:spTree>
    <p:extLst>
      <p:ext uri="{BB962C8B-B14F-4D97-AF65-F5344CB8AC3E}">
        <p14:creationId xmlns="" xmlns:p14="http://schemas.microsoft.com/office/powerpoint/2010/main" val="28134583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l-GR" sz="800" dirty="0" smtClean="0"/>
              <a:t>Αποτελέσματα της έρευνας B.E.C.A.N. στην Ελλάδα </a:t>
            </a:r>
            <a:br>
              <a:rPr lang="el-GR" sz="800" dirty="0" smtClean="0"/>
            </a:br>
            <a:r>
              <a:rPr lang="el-GR" b="1" dirty="0" smtClean="0"/>
              <a:t/>
            </a:r>
            <a:br>
              <a:rPr lang="el-GR" b="1" dirty="0" smtClean="0"/>
            </a:br>
            <a:r>
              <a:rPr lang="el-GR" b="1" dirty="0" smtClean="0">
                <a:effectLst>
                  <a:reflection blurRad="6350" stA="55000" endA="300" endPos="45500" dir="5400000" sy="-100000" algn="bl" rotWithShape="0"/>
                </a:effectLst>
              </a:rPr>
              <a:t>Έρευνα αναφερόμενων κρουσμάτων </a:t>
            </a:r>
            <a:r>
              <a:rPr lang="el-GR" b="1" dirty="0" err="1" smtClean="0">
                <a:effectLst>
                  <a:reflection blurRad="6350" stA="55000" endA="300" endPos="45500" dir="5400000" sy="-100000" algn="bl" rotWithShape="0"/>
                </a:effectLst>
              </a:rPr>
              <a:t>θυµατοποίησης</a:t>
            </a:r>
            <a:r>
              <a:rPr lang="el-GR" b="1" dirty="0" smtClean="0">
                <a:effectLst>
                  <a:reflection blurRad="6350" stA="55000" endA="300" endPos="45500" dir="5400000" sy="-100000" algn="bl" rotWithShape="0"/>
                </a:effectLst>
              </a:rPr>
              <a:t> παιδιών</a:t>
            </a:r>
            <a:endParaRPr lang="el-GR" dirty="0" smtClean="0">
              <a:latin typeface="Arial" pitchFamily="34" charset="0"/>
              <a:cs typeface="Arial" pitchFamily="34" charset="0"/>
            </a:endParaRPr>
          </a:p>
          <a:p>
            <a:endParaRPr lang="en-GB" dirty="0"/>
          </a:p>
        </p:txBody>
      </p:sp>
      <p:sp>
        <p:nvSpPr>
          <p:cNvPr id="4" name="Θέση αριθμού διαφάνειας 3"/>
          <p:cNvSpPr>
            <a:spLocks noGrp="1"/>
          </p:cNvSpPr>
          <p:nvPr>
            <p:ph type="sldNum" sz="quarter" idx="10"/>
          </p:nvPr>
        </p:nvSpPr>
        <p:spPr/>
        <p:txBody>
          <a:bodyPr/>
          <a:lstStyle/>
          <a:p>
            <a:fld id="{10E7539B-C323-4049-8909-F9628D885A5E}" type="slidenum">
              <a:rPr lang="el-GR" smtClean="0"/>
              <a:pPr/>
              <a:t>27</a:t>
            </a:fld>
            <a:endParaRPr lang="el-GR"/>
          </a:p>
        </p:txBody>
      </p:sp>
    </p:spTree>
    <p:extLst>
      <p:ext uri="{BB962C8B-B14F-4D97-AF65-F5344CB8AC3E}">
        <p14:creationId xmlns="" xmlns:p14="http://schemas.microsoft.com/office/powerpoint/2010/main" val="421625707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indent="-360000">
              <a:lnSpc>
                <a:spcPct val="120000"/>
              </a:lnSpc>
              <a:spcBef>
                <a:spcPts val="0"/>
              </a:spcBef>
            </a:pPr>
            <a:r>
              <a:rPr lang="en-US" sz="1200" dirty="0"/>
              <a:t>Includes separate instances and a pattern of continued failure on the part of the caregivers to provide a child with the conditions they need to grow and thrive. This type of abuse includes limiting the child’s movement, their humiliation, the use of threats and blame, discrimination against the child’s person, their ridiculing and other forms of rejection and/or hostile treatment.</a:t>
            </a:r>
          </a:p>
          <a:p>
            <a:pPr indent="-360000">
              <a:lnSpc>
                <a:spcPct val="120000"/>
              </a:lnSpc>
              <a:spcBef>
                <a:spcPts val="0"/>
              </a:spcBef>
            </a:pPr>
            <a:r>
              <a:rPr lang="en-US" sz="1200" dirty="0"/>
              <a:t>It includes</a:t>
            </a:r>
          </a:p>
          <a:p>
            <a:pPr indent="-360000">
              <a:lnSpc>
                <a:spcPct val="120000"/>
              </a:lnSpc>
              <a:spcBef>
                <a:spcPts val="0"/>
              </a:spcBef>
            </a:pPr>
            <a:r>
              <a:rPr lang="en-US" sz="1200" dirty="0"/>
              <a:t>All forms of persistent harmful interactions with the child, for example, conveying to children that they are worthless, unloved, unwanted, endangered or only of value in meeting another’s needs </a:t>
            </a:r>
          </a:p>
          <a:p>
            <a:pPr indent="-360000">
              <a:lnSpc>
                <a:spcPct val="120000"/>
              </a:lnSpc>
              <a:spcBef>
                <a:spcPts val="0"/>
              </a:spcBef>
            </a:pPr>
            <a:r>
              <a:rPr lang="en-US" sz="1200" dirty="0"/>
              <a:t>Scaring, terrorizing and threatening; exploiting and corrupting; spurning and rejecting; isolating, ignoring and </a:t>
            </a:r>
            <a:r>
              <a:rPr lang="en-US" sz="1200" dirty="0" err="1"/>
              <a:t>favouritism</a:t>
            </a:r>
            <a:endParaRPr lang="en-US" sz="1200" dirty="0"/>
          </a:p>
          <a:p>
            <a:pPr indent="-360000">
              <a:lnSpc>
                <a:spcPct val="120000"/>
              </a:lnSpc>
              <a:spcBef>
                <a:spcPts val="0"/>
              </a:spcBef>
            </a:pPr>
            <a:r>
              <a:rPr lang="en-US" sz="1200" dirty="0"/>
              <a:t>Denying emotional responsiveness; neglecting mental health, medical and educational needs</a:t>
            </a:r>
          </a:p>
          <a:p>
            <a:pPr indent="-360000">
              <a:lnSpc>
                <a:spcPct val="120000"/>
              </a:lnSpc>
              <a:spcBef>
                <a:spcPts val="0"/>
              </a:spcBef>
            </a:pPr>
            <a:r>
              <a:rPr lang="en-US" sz="1200" dirty="0"/>
              <a:t>Insults, name-calling, humiliation, belittling, ridiculing and hurting a child’s feelings</a:t>
            </a:r>
          </a:p>
          <a:p>
            <a:pPr indent="-360000">
              <a:lnSpc>
                <a:spcPct val="120000"/>
              </a:lnSpc>
              <a:spcBef>
                <a:spcPts val="0"/>
              </a:spcBef>
            </a:pPr>
            <a:r>
              <a:rPr lang="en-US" sz="1200" dirty="0"/>
              <a:t>Exposure to domestic violence </a:t>
            </a:r>
          </a:p>
          <a:p>
            <a:pPr indent="-360000">
              <a:lnSpc>
                <a:spcPct val="120000"/>
              </a:lnSpc>
              <a:spcBef>
                <a:spcPts val="0"/>
              </a:spcBef>
            </a:pPr>
            <a:r>
              <a:rPr lang="en-US" sz="1200" dirty="0"/>
              <a:t>Placement in solitary confinement, isolation or humiliating or degrading conditions of detention and </a:t>
            </a:r>
          </a:p>
          <a:p>
            <a:pPr indent="-360000">
              <a:lnSpc>
                <a:spcPct val="120000"/>
              </a:lnSpc>
              <a:spcBef>
                <a:spcPts val="0"/>
              </a:spcBef>
            </a:pPr>
            <a:r>
              <a:rPr lang="en-US" sz="1200" dirty="0"/>
              <a:t>Psychological bullying and hazing by adults or other children, including via information and communication technologies (ICTs) such as mobile phones and the Internet (known as “cyberbullying”)</a:t>
            </a:r>
          </a:p>
          <a:p>
            <a:endParaRPr lang="el-GR"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28</a:t>
            </a:fld>
            <a:endParaRPr lang="el-GR"/>
          </a:p>
        </p:txBody>
      </p:sp>
    </p:spTree>
    <p:extLst>
      <p:ext uri="{BB962C8B-B14F-4D97-AF65-F5344CB8AC3E}">
        <p14:creationId xmlns="" xmlns:p14="http://schemas.microsoft.com/office/powerpoint/2010/main" val="206385796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lgn="just">
              <a:lnSpc>
                <a:spcPct val="170000"/>
              </a:lnSpc>
              <a:buNone/>
              <a:defRPr/>
            </a:pPr>
            <a:r>
              <a:rPr lang="el-GR" dirty="0"/>
              <a:t>…</a:t>
            </a:r>
            <a:r>
              <a:rPr lang="en-US" dirty="0"/>
              <a:t> is defined as the intentional use of violence against a child’s body, which causes or may cause harm affecting the child’s health, survival, growth or their dignity.</a:t>
            </a:r>
            <a:r>
              <a:rPr lang="el-GR" dirty="0"/>
              <a:t> </a:t>
            </a:r>
            <a:r>
              <a:rPr lang="en-US" dirty="0"/>
              <a:t>Violence on the body includes all types of blows, beatings, kicking, shaking, biting, struggling, burning, poisoning and asphyxiation. It is often the case that the violence against the child’s body takes place in the context of corporal punishment</a:t>
            </a:r>
            <a:r>
              <a:rPr lang="el-GR" dirty="0"/>
              <a:t>. </a:t>
            </a:r>
          </a:p>
          <a:p>
            <a:pPr marL="0" indent="0" algn="just">
              <a:lnSpc>
                <a:spcPct val="170000"/>
              </a:lnSpc>
              <a:buNone/>
              <a:defRPr/>
            </a:pPr>
            <a:r>
              <a:rPr lang="el-GR" dirty="0"/>
              <a:t>…</a:t>
            </a:r>
            <a:r>
              <a:rPr lang="en-US" dirty="0"/>
              <a:t> is every instance/case when a child sustains bodily injury as a result of an adult’s actions, who is supposed to have the child under their care.</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31</a:t>
            </a:fld>
            <a:endParaRPr lang="el-GR"/>
          </a:p>
        </p:txBody>
      </p:sp>
    </p:spTree>
    <p:extLst>
      <p:ext uri="{BB962C8B-B14F-4D97-AF65-F5344CB8AC3E}">
        <p14:creationId xmlns="" xmlns:p14="http://schemas.microsoft.com/office/powerpoint/2010/main" val="395408985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Location of the injury</a:t>
            </a:r>
            <a:r>
              <a:rPr lang="en-US" dirty="0"/>
              <a:t>: Certain locations on the body are more likely to sustain accidental injury. They include the knees, elbows, shins, or forehead. Protected body parts and soft tissue areas, such as the back, thighs, genital area, buttocks, back of the legs, or face, are less likely to accidentally come into contact with objects that could cause injury. </a:t>
            </a:r>
          </a:p>
          <a:p>
            <a:r>
              <a:rPr lang="en-US" b="1" dirty="0"/>
              <a:t>Number and frequency of injuries</a:t>
            </a:r>
            <a:r>
              <a:rPr lang="en-US" dirty="0"/>
              <a:t>: The greater the number of injuries, the greater the cause for concern. Unless the child is involved in a serious accident, he/she is not likely to sustain a number of different injuries accidentally. Multiple injuries in different stages of healing may indicate abuse. </a:t>
            </a:r>
          </a:p>
          <a:p>
            <a:r>
              <a:rPr lang="en-US" b="1" dirty="0"/>
              <a:t>Size and shape of the injury</a:t>
            </a:r>
            <a:r>
              <a:rPr lang="en-US" dirty="0"/>
              <a:t>: Many non-accidental injuries are inflicted with familiar objects: a stick, a board, a belt, or a hair brush. The injury could also be a handprint. These marks bear strong resemblance to the object that was used. Accidental marks resulting from bumps and falls usually have no defined shape. </a:t>
            </a:r>
          </a:p>
          <a:p>
            <a:r>
              <a:rPr lang="en-US" b="1" dirty="0"/>
              <a:t>Description of how the injury occurred</a:t>
            </a:r>
            <a:r>
              <a:rPr lang="en-US" dirty="0"/>
              <a:t>: If an injury is accidental, there should be a reasonable explanation of how it happened that is consistent with the appearance of the injury. When the description of how the injury occurred and the injury are inconsistent, there is cause for concern. For example, it is not likely that a fall off a chair onto a rug would produce bruises all over the body. </a:t>
            </a:r>
          </a:p>
          <a:p>
            <a:r>
              <a:rPr lang="en-US" b="1" dirty="0"/>
              <a:t>Consistency of injury with the child’s developmental capability</a:t>
            </a:r>
            <a:r>
              <a:rPr lang="en-US" dirty="0"/>
              <a:t>: As a child grows and gains new skills, their ability to engage in activities which can cause injury increases. A toddler trying to run is likely to suffer bruised knees and a bump on the head and is less likely to suffer a broken arm than is an eight-year-old who has discovered the joy of climbing trees. A two-week-old infant does not have the movement capability to self-inflict a bruise. </a:t>
            </a:r>
          </a:p>
          <a:p>
            <a:r>
              <a:rPr lang="en-US" b="1" dirty="0"/>
              <a:t>Remember that accidents happen</a:t>
            </a:r>
            <a:r>
              <a:rPr lang="en-US" dirty="0"/>
              <a:t>: When assessing an injury, consider whether the child is developmentally capable of causing his or her own injuries. Also consider the child’s size and whether he/she is able to generate sufficient force to create injury. Parents are not perfect. Injuries occur that might have been avoided. Nevertheless, there is cause for concern when injuries recur and/or the explanation is inconsistent with the injury or the child’s developmental abilities.</a:t>
            </a:r>
            <a:endParaRPr lang="el-GR" dirty="0"/>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Source: A Guide For Mandated Reporters In Recognizing And Reporting Child Abuse And Neglect. Commonwealth of Virginia Department of Social Services Child Protective Services. Available</a:t>
            </a:r>
            <a:r>
              <a:rPr lang="en-US" baseline="0" dirty="0"/>
              <a:t> at: </a:t>
            </a:r>
            <a:r>
              <a:rPr lang="en-GB" dirty="0">
                <a:hlinkClick r:id="rId3"/>
              </a:rPr>
              <a:t>https://www.dss.virginia.gov/files/division/dfs/mandated_reporters/cps/resources_guidance/032-02-0280-03-eng-07-19.pdf</a:t>
            </a:r>
            <a:endParaRPr lang="el-GR" dirty="0"/>
          </a:p>
          <a:p>
            <a:endParaRPr lang="el-GR"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34</a:t>
            </a:fld>
            <a:endParaRPr lang="el-GR"/>
          </a:p>
        </p:txBody>
      </p:sp>
    </p:spTree>
    <p:extLst>
      <p:ext uri="{BB962C8B-B14F-4D97-AF65-F5344CB8AC3E}">
        <p14:creationId xmlns="" xmlns:p14="http://schemas.microsoft.com/office/powerpoint/2010/main" val="289697440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Source: </a:t>
            </a:r>
            <a:r>
              <a:rPr lang="en-GB" dirty="0">
                <a:hlinkClick r:id="rId3"/>
              </a:rPr>
              <a:t>http://www.euro.who.int/__data/assets/pdf_file/0017/381140/wh12-ecm-rep-eng.pdf?ua=1</a:t>
            </a:r>
            <a:endParaRPr lang="en-GB" dirty="0"/>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Corporal punishment. In general comment No. 8 (para. 11), the Committee defined “corporal” or “physical” punishment as any punishment in which physical force is used and intended to cause some degree of pain or discomfort, however light. Most involves hitting (“smacking”, “slapping”, “spanking”) children, with the hand or with an implement - a whip, stick, belt, shoe, wooden spoon, etc. But it can also involve, for example, kicking, shaking or throwing children, scratching, pinching, biting, pulling hair or boxing ears, caning, forcing children to stay in uncomfortable positions, burning, scalding, or forced ingestion. In the view of the Committee, corporal punishment is invariably degrading. </a:t>
            </a:r>
          </a:p>
          <a:p>
            <a:endParaRPr lang="el-GR"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35</a:t>
            </a:fld>
            <a:endParaRPr lang="el-GR"/>
          </a:p>
        </p:txBody>
      </p:sp>
    </p:spTree>
    <p:extLst>
      <p:ext uri="{BB962C8B-B14F-4D97-AF65-F5344CB8AC3E}">
        <p14:creationId xmlns="" xmlns:p14="http://schemas.microsoft.com/office/powerpoint/2010/main" val="11419256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Source: A Guide For Mandated Reporters In Recognizing And Reporting Child Abuse And Neglect. Commonwealth of Virginia Department of Social Services Child Protective Services. Available</a:t>
            </a:r>
            <a:r>
              <a:rPr lang="en-US" baseline="0" dirty="0"/>
              <a:t> at: </a:t>
            </a:r>
            <a:r>
              <a:rPr lang="en-GB" dirty="0">
                <a:hlinkClick r:id="rId3"/>
              </a:rPr>
              <a:t>https://www.dss.virginia.gov/files/division/dfs/mandated_reporters/cps/resources_guidance/032-02-0280-03-eng-07-19.pdf</a:t>
            </a:r>
            <a:endParaRPr lang="el-GR" dirty="0"/>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Source: </a:t>
            </a:r>
            <a:r>
              <a:rPr lang="en-GB" dirty="0">
                <a:hlinkClick r:id="rId4"/>
              </a:rPr>
              <a:t>https://www.mayoclinic.org/diseases-conditions/child-abuse/symptoms-causes/syc-20370864</a:t>
            </a:r>
            <a:endParaRPr lang="el-GR" dirty="0"/>
          </a:p>
          <a:p>
            <a:endParaRPr lang="en-US" dirty="0"/>
          </a:p>
          <a:p>
            <a:r>
              <a:rPr lang="en-US" dirty="0"/>
              <a:t>any corporal punishment may leave emotional scars. Parental behaviors that cause pain, physical injury or emotional trauma — even when done in the name of discipline — could be child abuse</a:t>
            </a:r>
          </a:p>
          <a:p>
            <a:r>
              <a:rPr lang="en-US" dirty="0"/>
              <a:t>to avoid harm corporal punishment should be avoided</a:t>
            </a:r>
            <a:endParaRPr lang="el-GR" dirty="0"/>
          </a:p>
          <a:p>
            <a:endParaRPr lang="el-GR" dirty="0" smtClean="0"/>
          </a:p>
          <a:p>
            <a:pPr marL="0" lvl="1" indent="0">
              <a:buNone/>
            </a:pPr>
            <a:r>
              <a:rPr lang="el-GR" sz="1500" dirty="0" smtClean="0"/>
              <a:t>η σωματική τιμωρία</a:t>
            </a:r>
          </a:p>
          <a:p>
            <a:r>
              <a:rPr lang="el-GR" sz="1400" dirty="0" smtClean="0"/>
              <a:t>μαθαίνει στο παιδί να υποτιμά τη δύναμη και τα ευεργετικά αποτελέσματα του λόγου και να βασίζεται στη σωματική δύναμη &amp; στο δίκαιο του ισχυρότερου κατά την επίλυση των διαφορών του με άλλους</a:t>
            </a:r>
          </a:p>
          <a:p>
            <a:r>
              <a:rPr lang="el-GR" sz="1400" dirty="0" smtClean="0"/>
              <a:t>εύκολα  μπορεί να καταλήξει σε τραυματισμό του παιδιού λόγω της ανισότητας στη σωματική δύναμη και το μέγεθος παιδιού &amp; ενήλικα, στο θυμό και στην ένταση και δύναμη των πράξεων</a:t>
            </a:r>
            <a:endParaRPr lang="en-US" sz="1500" dirty="0" smtClean="0"/>
          </a:p>
          <a:p>
            <a:endParaRPr lang="el-GR"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40</a:t>
            </a:fld>
            <a:endParaRPr lang="el-GR"/>
          </a:p>
        </p:txBody>
      </p:sp>
    </p:spTree>
    <p:extLst>
      <p:ext uri="{BB962C8B-B14F-4D97-AF65-F5344CB8AC3E}">
        <p14:creationId xmlns="" xmlns:p14="http://schemas.microsoft.com/office/powerpoint/2010/main" val="51054627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47643887-D571-4E1F-86A3-22880ACC1B39}" type="slidenum">
              <a:rPr lang="el-GR" altLang="el-GR"/>
              <a:pPr/>
              <a:t>41</a:t>
            </a:fld>
            <a:endParaRPr lang="el-GR" altLang="el-GR"/>
          </a:p>
        </p:txBody>
      </p:sp>
      <p:sp>
        <p:nvSpPr>
          <p:cNvPr id="28674" name="Rectangle 2"/>
          <p:cNvSpPr>
            <a:spLocks noGrp="1" noRot="1" noChangeAspect="1" noChangeArrowheads="1" noTextEdit="1"/>
          </p:cNvSpPr>
          <p:nvPr>
            <p:ph type="sldImg"/>
          </p:nvPr>
        </p:nvSpPr>
        <p:spPr>
          <a:ln/>
        </p:spPr>
      </p:sp>
      <p:sp>
        <p:nvSpPr>
          <p:cNvPr id="28675" name="Rectangle 3"/>
          <p:cNvSpPr>
            <a:spLocks noGrp="1" noChangeArrowheads="1"/>
          </p:cNvSpPr>
          <p:nvPr>
            <p:ph type="body" idx="1"/>
          </p:nvPr>
        </p:nvSpPr>
        <p:spPr>
          <a:xfrm>
            <a:off x="912813" y="4343400"/>
            <a:ext cx="5032375" cy="4114800"/>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467" tIns="45734" rIns="91467" bIns="45734"/>
          <a:lstStyle/>
          <a:p>
            <a:pPr eaLnBrk="1" hangingPunct="1">
              <a:lnSpc>
                <a:spcPct val="80000"/>
              </a:lnSpc>
            </a:pPr>
            <a:endParaRPr lang="en-GB" altLang="el-GR" sz="800" dirty="0">
              <a:latin typeface="Arial" panose="020B0604020202020204" pitchFamily="34" charset="0"/>
              <a:cs typeface="Arial" panose="020B0604020202020204" pitchFamily="34" charset="0"/>
            </a:endParaRPr>
          </a:p>
        </p:txBody>
      </p:sp>
    </p:spTree>
    <p:extLst>
      <p:ext uri="{BB962C8B-B14F-4D97-AF65-F5344CB8AC3E}">
        <p14:creationId xmlns="" xmlns:p14="http://schemas.microsoft.com/office/powerpoint/2010/main" val="202356328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just">
              <a:lnSpc>
                <a:spcPts val="2600"/>
              </a:lnSpc>
              <a:buNone/>
              <a:defRPr/>
            </a:pPr>
            <a:r>
              <a:rPr lang="el-GR" sz="2200" dirty="0"/>
              <a:t>…</a:t>
            </a:r>
            <a:r>
              <a:rPr lang="en-US" sz="2200" dirty="0"/>
              <a:t> is defined as the child’s participation in any sexual activity that they don’t fully understand, about which they are by default unable to provide consent, or they are developmentally immature to be in , or violates the laws and taboos of the specific and global culture. Child sexual abuse may be perpetrated by adults or by other children, who, due to age or developmental stage are in a position of responsibility, trust or power in relation to the child victim. </a:t>
            </a:r>
            <a:endParaRPr lang="en-GB" sz="2200" dirty="0"/>
          </a:p>
          <a:p>
            <a:pPr algn="just">
              <a:buNone/>
              <a:defRPr/>
            </a:pPr>
            <a:endParaRPr lang="el-GR" sz="2200" dirty="0"/>
          </a:p>
          <a:p>
            <a:pPr algn="just">
              <a:defRPr/>
            </a:pPr>
            <a:r>
              <a:rPr lang="en-US" sz="2200" dirty="0"/>
              <a:t>Includes:</a:t>
            </a:r>
            <a:endParaRPr lang="el-GR" sz="2200" dirty="0"/>
          </a:p>
          <a:p>
            <a:pPr lvl="1" algn="just">
              <a:defRPr/>
            </a:pPr>
            <a:r>
              <a:rPr lang="en-US" sz="2200" dirty="0"/>
              <a:t>physical contact</a:t>
            </a:r>
            <a:endParaRPr lang="el-GR" sz="2200" dirty="0"/>
          </a:p>
          <a:p>
            <a:pPr lvl="1">
              <a:defRPr/>
            </a:pPr>
            <a:r>
              <a:rPr lang="en-US" sz="2200" dirty="0"/>
              <a:t>non physical contact </a:t>
            </a:r>
            <a:r>
              <a:rPr lang="el-GR" sz="2200" dirty="0"/>
              <a:t>(</a:t>
            </a:r>
            <a:r>
              <a:rPr lang="en-US" sz="2200" dirty="0"/>
              <a:t>i.e. picture taking</a:t>
            </a:r>
            <a:r>
              <a:rPr lang="el-GR" sz="2200" dirty="0"/>
              <a:t>)</a:t>
            </a:r>
            <a:endParaRPr lang="el-GR" dirty="0"/>
          </a:p>
          <a:p>
            <a:endParaRPr lang="el-GR"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45</a:t>
            </a:fld>
            <a:endParaRPr lang="el-GR"/>
          </a:p>
        </p:txBody>
      </p:sp>
    </p:spTree>
    <p:extLst>
      <p:ext uri="{BB962C8B-B14F-4D97-AF65-F5344CB8AC3E}">
        <p14:creationId xmlns="" xmlns:p14="http://schemas.microsoft.com/office/powerpoint/2010/main" val="317668287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t>typically applied by police and law-enforcement officers, staff of residential and other institutions and persons who have power over children, including non-State armed actors. </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48</a:t>
            </a:fld>
            <a:endParaRPr lang="el-GR"/>
          </a:p>
        </p:txBody>
      </p:sp>
    </p:spTree>
    <p:extLst>
      <p:ext uri="{BB962C8B-B14F-4D97-AF65-F5344CB8AC3E}">
        <p14:creationId xmlns="" xmlns:p14="http://schemas.microsoft.com/office/powerpoint/2010/main" val="41496812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Source: </a:t>
            </a:r>
            <a:r>
              <a:rPr lang="en-GB" dirty="0">
                <a:hlinkClick r:id="rId3"/>
              </a:rPr>
              <a:t>https://www.helpguide.org/articles/abuse/child-abuse-and-neglect.htm</a:t>
            </a:r>
            <a:r>
              <a:rPr lang="en-GB" dirty="0"/>
              <a:t> </a:t>
            </a:r>
          </a:p>
          <a:p>
            <a:endParaRPr lang="en-GB" dirty="0"/>
          </a:p>
          <a:p>
            <a:endParaRPr lang="el-GR"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6</a:t>
            </a:fld>
            <a:endParaRPr lang="el-GR"/>
          </a:p>
        </p:txBody>
      </p:sp>
    </p:spTree>
    <p:extLst>
      <p:ext uri="{BB962C8B-B14F-4D97-AF65-F5344CB8AC3E}">
        <p14:creationId xmlns="" xmlns:p14="http://schemas.microsoft.com/office/powerpoint/2010/main" val="257038886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dirty="0"/>
              <a:t>suicide among adolescents is of particular concern to the Committee.</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50</a:t>
            </a:fld>
            <a:endParaRPr lang="el-GR"/>
          </a:p>
        </p:txBody>
      </p:sp>
    </p:spTree>
    <p:extLst>
      <p:ext uri="{BB962C8B-B14F-4D97-AF65-F5344CB8AC3E}">
        <p14:creationId xmlns="" xmlns:p14="http://schemas.microsoft.com/office/powerpoint/2010/main" val="25130285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Children as users of ICT: </a:t>
            </a:r>
          </a:p>
          <a:p>
            <a:pPr lvl="1"/>
            <a:r>
              <a:rPr lang="en-US" dirty="0"/>
              <a:t>As recipients of information, children may be exposed to actually or potentially harmful advertisements, spam, sponsorship, personal information and content which is aggressive, violent, hateful, biased, racist, pornographic11, unwelcome and/or misleading</a:t>
            </a:r>
          </a:p>
          <a:p>
            <a:pPr lvl="1"/>
            <a:r>
              <a:rPr lang="en-US" dirty="0"/>
              <a:t>As children in contact with others through ICT, children may be bullied, harassed or stalked (child “luring”) and/or coerced, tricked or persuaded into meeting strangers off-line, being “groomed” for involvement in sexual activities and/or providing personal information</a:t>
            </a:r>
          </a:p>
          <a:p>
            <a:pPr lvl="1"/>
            <a:r>
              <a:rPr lang="en-US" dirty="0"/>
              <a:t>As actors, children may become involved in bullying or harassing others, playing games that negatively influence their psychological development, creating and uploading inappropriate sexual material, providing misleading information or advice, and/or illegal downloading, hacking, gambling, financial scams and/or terrorism</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53</a:t>
            </a:fld>
            <a:endParaRPr lang="el-GR"/>
          </a:p>
        </p:txBody>
      </p:sp>
    </p:spTree>
    <p:extLst>
      <p:ext uri="{BB962C8B-B14F-4D97-AF65-F5344CB8AC3E}">
        <p14:creationId xmlns="" xmlns:p14="http://schemas.microsoft.com/office/powerpoint/2010/main" val="322975100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You may use one or more of the following case examples for discussion</a:t>
            </a:r>
          </a:p>
        </p:txBody>
      </p:sp>
      <p:sp>
        <p:nvSpPr>
          <p:cNvPr id="4" name="Slide Number Placeholder 3"/>
          <p:cNvSpPr>
            <a:spLocks noGrp="1"/>
          </p:cNvSpPr>
          <p:nvPr>
            <p:ph type="sldNum" sz="quarter" idx="10"/>
          </p:nvPr>
        </p:nvSpPr>
        <p:spPr/>
        <p:txBody>
          <a:bodyPr/>
          <a:lstStyle/>
          <a:p>
            <a:fld id="{10E7539B-C323-4049-8909-F9628D885A5E}" type="slidenum">
              <a:rPr lang="el-GR" smtClean="0"/>
              <a:pPr/>
              <a:t>55</a:t>
            </a:fld>
            <a:endParaRPr lang="el-GR"/>
          </a:p>
        </p:txBody>
      </p:sp>
    </p:spTree>
    <p:extLst>
      <p:ext uri="{BB962C8B-B14F-4D97-AF65-F5344CB8AC3E}">
        <p14:creationId xmlns="" xmlns:p14="http://schemas.microsoft.com/office/powerpoint/2010/main" val="393261699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hlinkClick r:id="rId3"/>
              </a:rPr>
              <a:t>https://books.google.gr/books?id=EFh4AgAAQBAJ&amp;pg=PA95&amp;lpg=PA95&amp;dq=vignettes+child+abuse+neglect&amp;source=bl&amp;ots=3qxqhL6OcO&amp;sig=ACfU3U1kA8clKgm-ZZ-Z5GXVGaNJLZWzjw&amp;hl=el&amp;sa=X&amp;ved=2ahUKEwiil6DS5pLoAhUXQ0EAHfxFBF04ChDoATAAegQIBxAB#v=onepage&amp;q&amp;f=false</a:t>
            </a:r>
            <a:endParaRPr lang="en-GB" dirty="0"/>
          </a:p>
          <a:p>
            <a:endParaRPr lang="en-US" dirty="0"/>
          </a:p>
          <a:p>
            <a:r>
              <a:rPr lang="en-US" dirty="0"/>
              <a:t>Physical</a:t>
            </a:r>
            <a:r>
              <a:rPr lang="en-US" baseline="0" dirty="0"/>
              <a:t> abuse (discussion on whether this can be accidental injury)</a:t>
            </a:r>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56</a:t>
            </a:fld>
            <a:endParaRPr lang="el-GR"/>
          </a:p>
        </p:txBody>
      </p:sp>
    </p:spTree>
    <p:extLst>
      <p:ext uri="{BB962C8B-B14F-4D97-AF65-F5344CB8AC3E}">
        <p14:creationId xmlns="" xmlns:p14="http://schemas.microsoft.com/office/powerpoint/2010/main" val="211271391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kern="1200" dirty="0">
                <a:solidFill>
                  <a:schemeClr val="tx1"/>
                </a:solidFill>
                <a:effectLst/>
                <a:latin typeface="+mn-lt"/>
                <a:ea typeface="+mn-ea"/>
                <a:cs typeface="+mn-cs"/>
              </a:rPr>
              <a:t>Monica L. McCoy, Stefanie M. Keen </a:t>
            </a:r>
            <a:r>
              <a:rPr lang="en-GB" sz="1200" b="1" i="0" kern="1200" dirty="0">
                <a:solidFill>
                  <a:schemeClr val="tx1"/>
                </a:solidFill>
                <a:effectLst/>
                <a:latin typeface="+mn-lt"/>
                <a:ea typeface="+mn-ea"/>
                <a:cs typeface="+mn-cs"/>
              </a:rPr>
              <a:t>Child Abuse and Neglect</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hlinkClick r:id="rId3"/>
              </a:rPr>
              <a:t>https://books.google.gr/books?id=EFh4AgAAQBAJ&amp;pg=PA95&amp;lpg=PA95&amp;dq=vignettes+child+abuse+neglect&amp;source=bl&amp;ots=3qxqhL6OcO&amp;sig=ACfU3U1kA8clKgm-ZZ-Z5GXVGaNJLZWzjw&amp;hl=el&amp;sa=X&amp;ved=2ahUKEwiil6DS5pLoAhUXQ0EAHfxFBF04ChDoATAAegQIBxAB#v=onepage&amp;q&amp;f=false</a:t>
            </a: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1" i="0" kern="1200" dirty="0">
              <a:solidFill>
                <a:schemeClr val="tx1"/>
              </a:solidFill>
              <a:effectLst/>
              <a:latin typeface="+mn-lt"/>
              <a:ea typeface="+mn-ea"/>
              <a:cs typeface="+mn-cs"/>
            </a:endParaRPr>
          </a:p>
          <a:p>
            <a:r>
              <a:rPr lang="en-GB" sz="1200" b="0" i="0" kern="1200" dirty="0">
                <a:solidFill>
                  <a:schemeClr val="tx1"/>
                </a:solidFill>
                <a:effectLst/>
                <a:latin typeface="+mn-lt"/>
                <a:ea typeface="+mn-ea"/>
                <a:cs typeface="+mn-cs"/>
              </a:rPr>
              <a:t>Psychological abuse/ exploiting and corrupting</a:t>
            </a:r>
          </a:p>
          <a:p>
            <a:endParaRPr lang="el-GR"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57</a:t>
            </a:fld>
            <a:endParaRPr lang="el-GR"/>
          </a:p>
        </p:txBody>
      </p:sp>
    </p:spTree>
    <p:extLst>
      <p:ext uri="{BB962C8B-B14F-4D97-AF65-F5344CB8AC3E}">
        <p14:creationId xmlns="" xmlns:p14="http://schemas.microsoft.com/office/powerpoint/2010/main" val="19219746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kern="1200" dirty="0">
                <a:solidFill>
                  <a:schemeClr val="tx1"/>
                </a:solidFill>
                <a:effectLst/>
                <a:latin typeface="+mn-lt"/>
                <a:ea typeface="+mn-ea"/>
                <a:cs typeface="+mn-cs"/>
              </a:rPr>
              <a:t>Monica L. McCoy, Stefanie M. Keen </a:t>
            </a:r>
            <a:r>
              <a:rPr lang="en-GB" sz="1200" b="1" i="0" kern="1200" dirty="0">
                <a:solidFill>
                  <a:schemeClr val="tx1"/>
                </a:solidFill>
                <a:effectLst/>
                <a:latin typeface="+mn-lt"/>
                <a:ea typeface="+mn-ea"/>
                <a:cs typeface="+mn-cs"/>
              </a:rPr>
              <a:t>Child Abuse and Neglect</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hlinkClick r:id="rId3"/>
              </a:rPr>
              <a:t>https://books.google.gr/books?id=EFh4AgAAQBAJ&amp;pg=PA95&amp;lpg=PA95&amp;dq=vignettes+child+abuse+neglect&amp;source=bl&amp;ots=3qxqhL6OcO&amp;sig=ACfU3U1kA8clKgm-ZZ-Z5GXVGaNJLZWzjw&amp;hl=el&amp;sa=X&amp;ved=2ahUKEwiil6DS5pLoAhUXQ0EAHfxFBF04ChDoATAAegQIBxAB#v=onepage&amp;q&amp;f=false</a:t>
            </a: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1" i="0" kern="1200" dirty="0">
              <a:solidFill>
                <a:schemeClr val="tx1"/>
              </a:solidFill>
              <a:effectLst/>
              <a:latin typeface="+mn-lt"/>
              <a:ea typeface="+mn-ea"/>
              <a:cs typeface="+mn-cs"/>
            </a:endParaRPr>
          </a:p>
          <a:p>
            <a:r>
              <a:rPr lang="en-GB" sz="1200" b="0" i="0" kern="1200" dirty="0">
                <a:solidFill>
                  <a:schemeClr val="tx1"/>
                </a:solidFill>
                <a:effectLst/>
                <a:latin typeface="+mn-lt"/>
                <a:ea typeface="+mn-ea"/>
                <a:cs typeface="+mn-cs"/>
              </a:rPr>
              <a:t>Psychological abuse/ rejection/ blames</a:t>
            </a:r>
          </a:p>
          <a:p>
            <a:r>
              <a:rPr lang="en-GB" sz="1200" b="0" i="0" kern="1200" dirty="0">
                <a:solidFill>
                  <a:schemeClr val="tx1"/>
                </a:solidFill>
                <a:effectLst/>
                <a:latin typeface="+mn-lt"/>
                <a:ea typeface="+mn-ea"/>
                <a:cs typeface="+mn-cs"/>
              </a:rPr>
              <a:t>Maybe</a:t>
            </a:r>
            <a:r>
              <a:rPr lang="en-GB" sz="1200" b="0" i="0" kern="1200" baseline="0" dirty="0">
                <a:solidFill>
                  <a:schemeClr val="tx1"/>
                </a:solidFill>
                <a:effectLst/>
                <a:latin typeface="+mn-lt"/>
                <a:ea typeface="+mn-ea"/>
                <a:cs typeface="+mn-cs"/>
              </a:rPr>
              <a:t> emotional n</a:t>
            </a:r>
            <a:r>
              <a:rPr lang="en-GB" sz="1200" b="0" i="0" kern="1200" dirty="0">
                <a:solidFill>
                  <a:schemeClr val="tx1"/>
                </a:solidFill>
                <a:effectLst/>
                <a:latin typeface="+mn-lt"/>
                <a:ea typeface="+mn-ea"/>
                <a:cs typeface="+mn-cs"/>
              </a:rPr>
              <a:t>eglect</a:t>
            </a:r>
          </a:p>
          <a:p>
            <a:endParaRPr lang="el-GR"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58</a:t>
            </a:fld>
            <a:endParaRPr lang="el-GR"/>
          </a:p>
        </p:txBody>
      </p:sp>
    </p:spTree>
    <p:extLst>
      <p:ext uri="{BB962C8B-B14F-4D97-AF65-F5344CB8AC3E}">
        <p14:creationId xmlns="" xmlns:p14="http://schemas.microsoft.com/office/powerpoint/2010/main" val="19219746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hlinkClick r:id="rId3"/>
              </a:rPr>
              <a:t>https://books.google.gr/books?hl=el&amp;lr=&amp;id=ZCkVAgAAQBAJ&amp;oi=fnd&amp;pg=PP1&amp;dq=Child+Abuse+and+Neglect+Monica+L.+&amp;ots=AfYgu7bNKt&amp;sig=k_OcVqSrXFFKKU0MXs4e3VcxzhY&amp;redir_esc=y#v=onepage&amp;q=case%20example&amp;f=false</a:t>
            </a:r>
            <a:endParaRPr lang="en-US" dirty="0"/>
          </a:p>
          <a:p>
            <a:endParaRPr lang="en-US" dirty="0"/>
          </a:p>
          <a:p>
            <a:r>
              <a:rPr lang="en-US" dirty="0"/>
              <a:t>Medical</a:t>
            </a:r>
            <a:r>
              <a:rPr lang="en-US" baseline="0" dirty="0"/>
              <a:t> neglect</a:t>
            </a:r>
          </a:p>
          <a:p>
            <a:r>
              <a:rPr lang="en-US" baseline="0" dirty="0"/>
              <a:t>Psychological abuse/ humiliation/blame</a:t>
            </a:r>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59</a:t>
            </a:fld>
            <a:endParaRPr lang="el-GR"/>
          </a:p>
        </p:txBody>
      </p:sp>
    </p:spTree>
    <p:extLst>
      <p:ext uri="{BB962C8B-B14F-4D97-AF65-F5344CB8AC3E}">
        <p14:creationId xmlns="" xmlns:p14="http://schemas.microsoft.com/office/powerpoint/2010/main" val="250829707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hlinkClick r:id="rId3"/>
              </a:rPr>
              <a:t>https://books.google.gr/books?hl=el&amp;lr=&amp;id=ZCkVAgAAQBAJ&amp;oi=fnd&amp;pg=PP1&amp;dq=Child+Abuse+and+Neglect+Monica+L.+&amp;ots=AfYgu7bNKt&amp;sig=k_OcVqSrXFFKKU0MXs4e3VcxzhY&amp;redir_esc=y#v=onepage&amp;q=case%20example&amp;f=false</a:t>
            </a:r>
            <a:endParaRPr lang="en-US" dirty="0"/>
          </a:p>
          <a:p>
            <a:endParaRPr lang="en-US" dirty="0"/>
          </a:p>
          <a:p>
            <a:r>
              <a:rPr lang="en-US" b="1" dirty="0"/>
              <a:t>Physical neglect</a:t>
            </a:r>
            <a:r>
              <a:rPr lang="en-US" dirty="0"/>
              <a:t>: failure to protect a child from harm, including through lack of supervision</a:t>
            </a:r>
          </a:p>
        </p:txBody>
      </p:sp>
      <p:sp>
        <p:nvSpPr>
          <p:cNvPr id="4" name="Slide Number Placeholder 3"/>
          <p:cNvSpPr>
            <a:spLocks noGrp="1"/>
          </p:cNvSpPr>
          <p:nvPr>
            <p:ph type="sldNum" sz="quarter" idx="10"/>
          </p:nvPr>
        </p:nvSpPr>
        <p:spPr/>
        <p:txBody>
          <a:bodyPr/>
          <a:lstStyle/>
          <a:p>
            <a:fld id="{10E7539B-C323-4049-8909-F9628D885A5E}" type="slidenum">
              <a:rPr lang="el-GR" smtClean="0"/>
              <a:pPr/>
              <a:t>60</a:t>
            </a:fld>
            <a:endParaRPr lang="el-GR"/>
          </a:p>
        </p:txBody>
      </p:sp>
    </p:spTree>
    <p:extLst>
      <p:ext uri="{BB962C8B-B14F-4D97-AF65-F5344CB8AC3E}">
        <p14:creationId xmlns="" xmlns:p14="http://schemas.microsoft.com/office/powerpoint/2010/main" val="413345766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first step in helping abused or neglected children is learning to recognize the signs of child abuse and neglect. The presence of a single sign does not prove child abuse is occurring in a family, but a closer look at the situation may be warranted when these signs appear repeatedly or in combination.</a:t>
            </a:r>
          </a:p>
          <a:p>
            <a:endParaRPr lang="en-US" dirty="0"/>
          </a:p>
          <a:p>
            <a:endParaRPr lang="en-US" dirty="0"/>
          </a:p>
          <a:p>
            <a:r>
              <a:rPr lang="en-US" dirty="0"/>
              <a:t>Source: </a:t>
            </a:r>
            <a:r>
              <a:rPr lang="en-GB" dirty="0">
                <a:hlinkClick r:id="rId3"/>
              </a:rPr>
              <a:t>https://www.childwelfare.gov/pubPDFs/signs.pdf</a:t>
            </a:r>
            <a:endParaRPr lang="en-GB" dirty="0"/>
          </a:p>
          <a:p>
            <a:endParaRPr lang="el-GR"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63</a:t>
            </a:fld>
            <a:endParaRPr lang="el-GR"/>
          </a:p>
        </p:txBody>
      </p:sp>
    </p:spTree>
    <p:extLst>
      <p:ext uri="{BB962C8B-B14F-4D97-AF65-F5344CB8AC3E}">
        <p14:creationId xmlns="" xmlns:p14="http://schemas.microsoft.com/office/powerpoint/2010/main" val="325596194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just" eaLnBrk="1" fontAlgn="auto" hangingPunct="1">
              <a:lnSpc>
                <a:spcPct val="170000"/>
              </a:lnSpc>
              <a:spcAft>
                <a:spcPts val="0"/>
              </a:spcAft>
              <a:buNone/>
              <a:defRPr/>
            </a:pPr>
            <a:r>
              <a:rPr lang="el-GR" sz="900" kern="1200" dirty="0" smtClean="0">
                <a:solidFill>
                  <a:schemeClr val="tx1"/>
                </a:solidFill>
                <a:latin typeface="+mn-lt"/>
                <a:ea typeface="+mn-ea"/>
                <a:cs typeface="+mn-cs"/>
              </a:rPr>
              <a:t>… ορίζεται η σκόπιμη χρήση σωματικής βίας εις βάρος ενός παιδιού, η οποία προκαλεί - ή έχει μεγάλη πιθανότητα να προκαλέσει- βλάβη στην υγεία του παιδιού, την επιβίωση, την ανάπτυξη ή την αξιοπρέπειά του. … Πολλές φορές η σωματική βία που λαμβάνει χώρα στο σπίτι ασκείται σε βάρος των παιδιών ως τιμωρία. </a:t>
            </a:r>
          </a:p>
          <a:p>
            <a:pPr marL="0" indent="0" algn="just" eaLnBrk="1" fontAlgn="auto" hangingPunct="1">
              <a:lnSpc>
                <a:spcPct val="170000"/>
              </a:lnSpc>
              <a:spcAft>
                <a:spcPts val="0"/>
              </a:spcAft>
              <a:buNone/>
              <a:defRPr/>
            </a:pPr>
            <a:endParaRPr lang="el-GR" sz="900" kern="1200" dirty="0" smtClean="0">
              <a:solidFill>
                <a:schemeClr val="tx1"/>
              </a:solidFill>
              <a:latin typeface="+mn-lt"/>
              <a:ea typeface="+mn-ea"/>
              <a:cs typeface="+mn-cs"/>
            </a:endParaRPr>
          </a:p>
          <a:p>
            <a:pPr marL="0" indent="0" algn="just" eaLnBrk="1" fontAlgn="auto" hangingPunct="1">
              <a:lnSpc>
                <a:spcPct val="170000"/>
              </a:lnSpc>
              <a:spcAft>
                <a:spcPts val="0"/>
              </a:spcAft>
              <a:buNone/>
              <a:defRPr/>
            </a:pPr>
            <a:r>
              <a:rPr lang="el-GR" sz="900" kern="1200" dirty="0" smtClean="0">
                <a:solidFill>
                  <a:schemeClr val="tx1"/>
                </a:solidFill>
                <a:latin typeface="+mn-lt"/>
                <a:ea typeface="+mn-ea"/>
                <a:cs typeface="+mn-cs"/>
              </a:rPr>
              <a:t>…συνιστά κάθε περίπτωση όπου ένα παιδί τραυματίζεται σωματικά από ένα ενήλικο άτομο που είναι υπεύθυνο γι’ αυτό</a:t>
            </a:r>
          </a:p>
          <a:p>
            <a:pPr algn="just" eaLnBrk="1" fontAlgn="auto" hangingPunct="1">
              <a:spcAft>
                <a:spcPts val="0"/>
              </a:spcAft>
              <a:defRPr/>
            </a:pPr>
            <a:endParaRPr lang="en-US" sz="900" kern="1200" dirty="0" smtClean="0">
              <a:solidFill>
                <a:schemeClr val="tx1"/>
              </a:solidFill>
              <a:latin typeface="+mn-lt"/>
              <a:ea typeface="+mn-ea"/>
              <a:cs typeface="+mn-cs"/>
            </a:endParaRPr>
          </a:p>
          <a:p>
            <a:endParaRPr lang="el-GR"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65</a:t>
            </a:fld>
            <a:endParaRPr lang="el-GR"/>
          </a:p>
        </p:txBody>
      </p:sp>
    </p:spTree>
    <p:extLst>
      <p:ext uri="{BB962C8B-B14F-4D97-AF65-F5344CB8AC3E}">
        <p14:creationId xmlns="" xmlns:p14="http://schemas.microsoft.com/office/powerpoint/2010/main" val="2561141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09"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C06C5307-7BE4-4915-AA86-B125918D92A3}" type="slidenum">
              <a:rPr lang="el-GR" altLang="el-GR"/>
              <a:pPr/>
              <a:t>8</a:t>
            </a:fld>
            <a:endParaRPr lang="el-GR" altLang="el-GR"/>
          </a:p>
        </p:txBody>
      </p:sp>
      <p:sp>
        <p:nvSpPr>
          <p:cNvPr id="273410" name="Rectangle 2"/>
          <p:cNvSpPr>
            <a:spLocks noGrp="1" noRot="1" noChangeAspect="1" noChangeArrowheads="1" noTextEdit="1"/>
          </p:cNvSpPr>
          <p:nvPr>
            <p:ph type="sldImg"/>
          </p:nvPr>
        </p:nvSpPr>
        <p:spPr>
          <a:ln/>
        </p:spPr>
      </p:sp>
      <p:sp>
        <p:nvSpPr>
          <p:cNvPr id="273411"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altLang="el-GR" dirty="0">
              <a:latin typeface="Arial" panose="020B0604020202020204" pitchFamily="34" charset="0"/>
              <a:cs typeface="Arial" panose="020B0604020202020204" pitchFamily="34" charset="0"/>
            </a:endParaRPr>
          </a:p>
        </p:txBody>
      </p:sp>
    </p:spTree>
    <p:extLst>
      <p:ext uri="{BB962C8B-B14F-4D97-AF65-F5344CB8AC3E}">
        <p14:creationId xmlns="" xmlns:p14="http://schemas.microsoft.com/office/powerpoint/2010/main" val="307557652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l-GR" sz="1000" dirty="0" smtClean="0"/>
              <a:t>Αποτελέσματα της έρευνας B.E.C.A.N. στην Ελλάδα </a:t>
            </a:r>
            <a:br>
              <a:rPr lang="el-GR" sz="1000" dirty="0" smtClean="0"/>
            </a:br>
            <a:r>
              <a:rPr lang="el-GR" sz="1200" b="1" dirty="0" smtClean="0"/>
              <a:t/>
            </a:r>
            <a:br>
              <a:rPr lang="el-GR" sz="1200" b="1" dirty="0" smtClean="0"/>
            </a:br>
            <a:r>
              <a:rPr lang="el-GR" sz="1200" b="1" dirty="0" smtClean="0">
                <a:effectLst>
                  <a:reflection blurRad="6350" stA="55000" endA="300" endPos="45500" dir="5400000" sy="-100000" algn="bl" rotWithShape="0"/>
                </a:effectLst>
              </a:rPr>
              <a:t>Έρευνα αναφερόμενων κρουσμάτων </a:t>
            </a:r>
            <a:r>
              <a:rPr lang="el-GR" sz="1200" b="1" dirty="0" err="1" smtClean="0">
                <a:effectLst>
                  <a:reflection blurRad="6350" stA="55000" endA="300" endPos="45500" dir="5400000" sy="-100000" algn="bl" rotWithShape="0"/>
                </a:effectLst>
              </a:rPr>
              <a:t>θυµατοποίησης</a:t>
            </a:r>
            <a:r>
              <a:rPr lang="el-GR" sz="1200" b="1" dirty="0" smtClean="0">
                <a:effectLst>
                  <a:reflection blurRad="6350" stA="55000" endA="300" endPos="45500" dir="5400000" sy="-100000" algn="bl" rotWithShape="0"/>
                </a:effectLst>
              </a:rPr>
              <a:t> παιδιών</a:t>
            </a:r>
            <a:endParaRPr lang="el-GR" dirty="0"/>
          </a:p>
        </p:txBody>
      </p:sp>
      <p:sp>
        <p:nvSpPr>
          <p:cNvPr id="4" name="Slide Number Placeholder 3"/>
          <p:cNvSpPr>
            <a:spLocks noGrp="1"/>
          </p:cNvSpPr>
          <p:nvPr>
            <p:ph type="sldNum" sz="quarter" idx="10"/>
          </p:nvPr>
        </p:nvSpPr>
        <p:spPr/>
        <p:txBody>
          <a:bodyPr/>
          <a:lstStyle/>
          <a:p>
            <a:pPr>
              <a:defRPr/>
            </a:pPr>
            <a:fld id="{4BB06E71-58EA-4C64-8E18-BFAEBF65583C}" type="slidenum">
              <a:rPr lang="el-GR" smtClean="0"/>
              <a:pPr>
                <a:defRPr/>
              </a:pPr>
              <a:t>69</a:t>
            </a:fld>
            <a:endParaRPr lang="el-GR"/>
          </a:p>
        </p:txBody>
      </p:sp>
    </p:spTree>
    <p:extLst>
      <p:ext uri="{BB962C8B-B14F-4D97-AF65-F5344CB8AC3E}">
        <p14:creationId xmlns="" xmlns:p14="http://schemas.microsoft.com/office/powerpoint/2010/main" val="196799601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b="0" i="0" kern="1200" dirty="0" smtClean="0">
                <a:solidFill>
                  <a:schemeClr val="tx1"/>
                </a:solidFill>
                <a:effectLst/>
                <a:latin typeface="+mn-lt"/>
                <a:ea typeface="+mn-ea"/>
                <a:cs typeface="+mn-cs"/>
              </a:rPr>
              <a:t>Sexual abuse usually involves someone the child knows. Often, the child will be told to keep the relationship a secret. They may be threatened with something bad happening if they tell anyone.</a:t>
            </a:r>
          </a:p>
          <a:p>
            <a:r>
              <a:rPr lang="en-US" sz="900" b="0" i="0" kern="1200" dirty="0" smtClean="0">
                <a:solidFill>
                  <a:schemeClr val="tx1"/>
                </a:solidFill>
                <a:effectLst/>
                <a:latin typeface="+mn-lt"/>
                <a:ea typeface="+mn-ea"/>
                <a:cs typeface="+mn-cs"/>
              </a:rPr>
              <a:t>An adult who carries out sexual abuse with a child may have received the same treatment in the past. Breaking the cycle may help prevent it passing down to the next generation.</a:t>
            </a:r>
            <a:endParaRPr lang="el-GR" sz="900" b="0" i="0" kern="1200" dirty="0" smtClean="0">
              <a:solidFill>
                <a:schemeClr val="tx1"/>
              </a:solidFill>
              <a:effectLst/>
              <a:latin typeface="+mn-lt"/>
              <a:ea typeface="+mn-ea"/>
              <a:cs typeface="+mn-cs"/>
            </a:endParaRPr>
          </a:p>
          <a:p>
            <a:endParaRPr lang="el-GR" sz="900" b="0" i="0" kern="1200" dirty="0" smtClean="0">
              <a:solidFill>
                <a:schemeClr val="tx1"/>
              </a:solidFill>
              <a:effectLst/>
              <a:latin typeface="+mn-lt"/>
              <a:ea typeface="+mn-ea"/>
              <a:cs typeface="+mn-cs"/>
            </a:endParaRPr>
          </a:p>
          <a:p>
            <a:pPr marL="0" indent="0" algn="just" eaLnBrk="1" fontAlgn="auto" hangingPunct="1">
              <a:lnSpc>
                <a:spcPct val="90000"/>
              </a:lnSpc>
              <a:spcAft>
                <a:spcPts val="0"/>
              </a:spcAft>
              <a:buNone/>
              <a:defRPr/>
            </a:pPr>
            <a:endParaRPr lang="el-GR" sz="2000" dirty="0" smtClean="0">
              <a:effectLst>
                <a:outerShdw blurRad="38100" dist="38100" dir="2700000" algn="tl">
                  <a:srgbClr val="C0C0C0"/>
                </a:outerShdw>
              </a:effectLst>
            </a:endParaRPr>
          </a:p>
          <a:p>
            <a:pPr marL="0" indent="0" algn="just" eaLnBrk="1" fontAlgn="auto" hangingPunct="1">
              <a:lnSpc>
                <a:spcPts val="2600"/>
              </a:lnSpc>
              <a:spcAft>
                <a:spcPts val="0"/>
              </a:spcAft>
              <a:buNone/>
              <a:defRPr/>
            </a:pPr>
            <a:r>
              <a:rPr lang="el-GR" sz="2000" dirty="0" smtClean="0"/>
              <a:t>…ορίζεται η συμμετοχή ενός παιδιού σε σεξουαλική δραστηριότητα την οποία δεν κατανοεί πλήρως και για την οποία δεν είναι σε θέση να συναινέσει ή για την οποία δεν είναι αναπτυξιακά ώριμο ή παραβιάζει τους νόμους ή τα κοινωνικά ταμπού της κοινωνίας. </a:t>
            </a:r>
          </a:p>
          <a:p>
            <a:pPr marL="0" indent="0" algn="just" eaLnBrk="1" fontAlgn="auto" hangingPunct="1">
              <a:lnSpc>
                <a:spcPts val="2600"/>
              </a:lnSpc>
              <a:spcAft>
                <a:spcPts val="0"/>
              </a:spcAft>
              <a:buNone/>
              <a:defRPr/>
            </a:pPr>
            <a:r>
              <a:rPr lang="el-GR" sz="2000" dirty="0" smtClean="0"/>
              <a:t>Τα παιδιά μπορεί να υποστούν σεξουαλική κακοποίηση τόσο από ενήλικα άτομα όσο και από άλλα παιδιά τα οποία, λόγω της ηλικίας τους ή του αναπτυξιακού τους σταδίου, βρίσκονται σε θέση ευθύνης, εμπιστοσύνης ή εξουσίας σε σχέση με το θύμα. </a:t>
            </a:r>
            <a:endParaRPr lang="en-GB" sz="2000" dirty="0" smtClean="0"/>
          </a:p>
          <a:p>
            <a:pPr algn="just" eaLnBrk="1" fontAlgn="auto" hangingPunct="1">
              <a:lnSpc>
                <a:spcPct val="90000"/>
              </a:lnSpc>
              <a:spcAft>
                <a:spcPts val="0"/>
              </a:spcAft>
              <a:buFontTx/>
              <a:buNone/>
              <a:defRPr/>
            </a:pPr>
            <a:endParaRPr lang="el-GR" sz="2000" dirty="0" smtClean="0"/>
          </a:p>
          <a:p>
            <a:pPr algn="just" eaLnBrk="1" fontAlgn="auto" hangingPunct="1">
              <a:lnSpc>
                <a:spcPct val="90000"/>
              </a:lnSpc>
              <a:spcAft>
                <a:spcPts val="0"/>
              </a:spcAft>
              <a:defRPr/>
            </a:pPr>
            <a:r>
              <a:rPr lang="el-GR" sz="2000" dirty="0" smtClean="0"/>
              <a:t>συμπεριλαμβάνονται </a:t>
            </a:r>
          </a:p>
          <a:p>
            <a:pPr lvl="1" algn="just" eaLnBrk="1" fontAlgn="auto" hangingPunct="1">
              <a:lnSpc>
                <a:spcPct val="90000"/>
              </a:lnSpc>
              <a:spcAft>
                <a:spcPts val="0"/>
              </a:spcAft>
              <a:defRPr/>
            </a:pPr>
            <a:r>
              <a:rPr lang="el-GR" sz="2000" dirty="0" smtClean="0"/>
              <a:t>φυσική επαφή (όπως ο βιασμός)</a:t>
            </a:r>
          </a:p>
          <a:p>
            <a:pPr lvl="1" eaLnBrk="1" fontAlgn="auto" hangingPunct="1">
              <a:lnSpc>
                <a:spcPct val="90000"/>
              </a:lnSpc>
              <a:spcAft>
                <a:spcPts val="0"/>
              </a:spcAft>
              <a:defRPr/>
            </a:pPr>
            <a:r>
              <a:rPr lang="el-GR" sz="2000" dirty="0" smtClean="0"/>
              <a:t>Μη φυσική επαφή (όπως παρακολούθηση, λήψη φωτογραφιών)</a:t>
            </a:r>
            <a:endParaRPr lang="en-GB" sz="2000" dirty="0" smtClean="0"/>
          </a:p>
          <a:p>
            <a:endParaRPr lang="en-US" sz="900" b="0" i="0" kern="1200" dirty="0" smtClean="0">
              <a:solidFill>
                <a:schemeClr val="tx1"/>
              </a:solidFill>
              <a:effectLst/>
              <a:latin typeface="+mn-lt"/>
              <a:ea typeface="+mn-ea"/>
              <a:cs typeface="+mn-cs"/>
            </a:endParaRPr>
          </a:p>
          <a:p>
            <a:endParaRPr lang="el-GR" dirty="0" smtClean="0"/>
          </a:p>
          <a:p>
            <a:endParaRPr lang="el-GR"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70</a:t>
            </a:fld>
            <a:endParaRPr lang="el-GR"/>
          </a:p>
        </p:txBody>
      </p:sp>
    </p:spTree>
    <p:extLst>
      <p:ext uri="{BB962C8B-B14F-4D97-AF65-F5344CB8AC3E}">
        <p14:creationId xmlns="" xmlns:p14="http://schemas.microsoft.com/office/powerpoint/2010/main" val="29615272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hlinkClick r:id="rId3"/>
              </a:rPr>
              <a:t>https://www.childwelfare.gov/pubPDFs/signs.pdf</a:t>
            </a:r>
            <a:endParaRPr lang="el-GR"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74</a:t>
            </a:fld>
            <a:endParaRPr lang="el-GR"/>
          </a:p>
        </p:txBody>
      </p:sp>
    </p:spTree>
    <p:extLst>
      <p:ext uri="{BB962C8B-B14F-4D97-AF65-F5344CB8AC3E}">
        <p14:creationId xmlns="" xmlns:p14="http://schemas.microsoft.com/office/powerpoint/2010/main" val="403589444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b="0" i="0" kern="1200" dirty="0" smtClean="0">
                <a:solidFill>
                  <a:schemeClr val="tx1"/>
                </a:solidFill>
                <a:effectLst/>
                <a:latin typeface="+mn-lt"/>
                <a:ea typeface="+mn-ea"/>
                <a:cs typeface="+mn-cs"/>
              </a:rPr>
              <a:t>Psychological or emotional abuse happens when people consistently say things and behave in a way that conveys to the child that they are inadequate, unloved, worthless, or only valued as far as the other person’s needs are concerned.</a:t>
            </a:r>
            <a:endParaRPr lang="el-GR" sz="900" b="0" i="0" kern="1200" dirty="0" smtClean="0">
              <a:solidFill>
                <a:schemeClr val="tx1"/>
              </a:solidFill>
              <a:effectLst/>
              <a:latin typeface="+mn-lt"/>
              <a:ea typeface="+mn-ea"/>
              <a:cs typeface="+mn-cs"/>
            </a:endParaRPr>
          </a:p>
          <a:p>
            <a:r>
              <a:rPr lang="el-GR" sz="900" b="0" i="0" kern="1200" dirty="0" smtClean="0">
                <a:solidFill>
                  <a:schemeClr val="tx1"/>
                </a:solidFill>
                <a:effectLst/>
                <a:latin typeface="+mn-lt"/>
                <a:ea typeface="+mn-ea"/>
                <a:cs typeface="+mn-cs"/>
              </a:rPr>
              <a:t>Ή συναισθηματική</a:t>
            </a:r>
          </a:p>
          <a:p>
            <a:endParaRPr lang="el-GR" sz="900" b="0" i="0" kern="1200" dirty="0" smtClean="0">
              <a:solidFill>
                <a:schemeClr val="tx1"/>
              </a:solidFill>
              <a:effectLst/>
              <a:latin typeface="+mn-lt"/>
              <a:ea typeface="+mn-ea"/>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lang="el-GR" sz="900" kern="1200" dirty="0" smtClean="0">
                <a:solidFill>
                  <a:schemeClr val="tx1"/>
                </a:solidFill>
                <a:latin typeface="+mn-lt"/>
                <a:ea typeface="+mn-ea"/>
                <a:cs typeface="+mn-cs"/>
              </a:rPr>
              <a:t>περιλαμβάνει τόσο μεμονωμένα περιστατικά όσο και ένα πρότυπο διαρκούς αποτυχίας του γονέα ή φροντιστή να παράσχει σε ένα παιδί ένα περιβάλλον κατάλληλο και υποστηρικτικό για την ανάπτυξη του. Η κακοποίηση αυτού του τύπου περιλαμβάνει τον περιορισμό των κινήσεων του παιδιού, την ταπείνωσή του, τη χρήση απειλών και κατηγοριών, τη διάκριση εις βάρος του ή τη γελοιοποίησή του και άλλες  μη φυσικές μορφές απόρριψης ή εχθρικής αντιμετώπισης. </a:t>
            </a:r>
            <a:endParaRPr lang="en-GB" sz="900" kern="1200" dirty="0" smtClean="0">
              <a:solidFill>
                <a:schemeClr val="tx1"/>
              </a:solidFill>
              <a:latin typeface="+mn-lt"/>
              <a:ea typeface="+mn-ea"/>
              <a:cs typeface="+mn-cs"/>
            </a:endParaRPr>
          </a:p>
          <a:p>
            <a:endParaRPr lang="el-GR"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76</a:t>
            </a:fld>
            <a:endParaRPr lang="el-GR"/>
          </a:p>
        </p:txBody>
      </p:sp>
    </p:spTree>
    <p:extLst>
      <p:ext uri="{BB962C8B-B14F-4D97-AF65-F5344CB8AC3E}">
        <p14:creationId xmlns="" xmlns:p14="http://schemas.microsoft.com/office/powerpoint/2010/main" val="286921833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hlinkClick r:id="rId3"/>
              </a:rPr>
              <a:t>https://www.childwelfare.gov/pubPDFs/signs.pdf</a:t>
            </a:r>
            <a:endParaRPr lang="el-GR"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79</a:t>
            </a:fld>
            <a:endParaRPr lang="el-GR"/>
          </a:p>
        </p:txBody>
      </p:sp>
    </p:spTree>
    <p:extLst>
      <p:ext uri="{BB962C8B-B14F-4D97-AF65-F5344CB8AC3E}">
        <p14:creationId xmlns="" xmlns:p14="http://schemas.microsoft.com/office/powerpoint/2010/main" val="290461676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685800" rtl="0" eaLnBrk="1" fontAlgn="auto" latinLnBrk="0" hangingPunct="1">
              <a:lnSpc>
                <a:spcPct val="90000"/>
              </a:lnSpc>
              <a:spcBef>
                <a:spcPts val="0"/>
              </a:spcBef>
              <a:spcAft>
                <a:spcPts val="0"/>
              </a:spcAft>
              <a:buClrTx/>
              <a:buSzTx/>
              <a:buFontTx/>
              <a:buNone/>
              <a:tabLst/>
              <a:defRPr/>
            </a:pPr>
            <a:r>
              <a:rPr lang="en-US" sz="900" b="0" i="0" kern="1200" dirty="0" smtClean="0">
                <a:solidFill>
                  <a:schemeClr val="tx1"/>
                </a:solidFill>
                <a:effectLst/>
                <a:latin typeface="+mn-lt"/>
                <a:ea typeface="+mn-ea"/>
                <a:cs typeface="+mn-cs"/>
              </a:rPr>
              <a:t>Child neglect is when a parent or caregiver persistently fails to meet the basic physical and psychological needs of a child, resulting in impairment of the child’s health or development</a:t>
            </a:r>
            <a:endParaRPr lang="el-GR" dirty="0" smtClean="0"/>
          </a:p>
          <a:p>
            <a:pPr marL="0" indent="0" algn="just" eaLnBrk="1" fontAlgn="auto" hangingPunct="1">
              <a:lnSpc>
                <a:spcPct val="90000"/>
              </a:lnSpc>
              <a:spcAft>
                <a:spcPts val="0"/>
              </a:spcAft>
              <a:buFontTx/>
              <a:buNone/>
              <a:defRPr/>
            </a:pPr>
            <a:endParaRPr lang="el-GR" sz="900" kern="1200" dirty="0" smtClean="0">
              <a:solidFill>
                <a:schemeClr val="tx1"/>
              </a:solidFill>
              <a:latin typeface="+mn-lt"/>
              <a:ea typeface="+mn-ea"/>
              <a:cs typeface="+mn-cs"/>
            </a:endParaRPr>
          </a:p>
          <a:p>
            <a:pPr marL="0" indent="0" algn="just" eaLnBrk="1" fontAlgn="auto" hangingPunct="1">
              <a:lnSpc>
                <a:spcPct val="90000"/>
              </a:lnSpc>
              <a:spcAft>
                <a:spcPts val="0"/>
              </a:spcAft>
              <a:buFontTx/>
              <a:buNone/>
              <a:defRPr/>
            </a:pPr>
            <a:r>
              <a:rPr lang="el-GR" sz="900" kern="1200" dirty="0" smtClean="0">
                <a:solidFill>
                  <a:schemeClr val="tx1"/>
                </a:solidFill>
                <a:latin typeface="+mn-lt"/>
                <a:ea typeface="+mn-ea"/>
                <a:cs typeface="+mn-cs"/>
              </a:rPr>
              <a:t>Κάθε περίπτωση όπου ο υπεύθυνος για τη φροντίδα ενός παιδιού συνεχώς εκθέτει το παιδί σε κίνδυνο ή συνεχώς αποτυγχάνει να ικανοποιήσει τις βασικές ανάγκες του παιδιού με συνέπεια εμφάνιση προβλημάτων υγείας ή αναπτυξιακών προβλημάτων.</a:t>
            </a:r>
          </a:p>
          <a:p>
            <a:pPr marL="0" indent="0" algn="just" eaLnBrk="1" fontAlgn="auto" hangingPunct="1">
              <a:lnSpc>
                <a:spcPct val="90000"/>
              </a:lnSpc>
              <a:spcAft>
                <a:spcPts val="0"/>
              </a:spcAft>
              <a:buFontTx/>
              <a:buNone/>
              <a:defRPr/>
            </a:pPr>
            <a:endParaRPr lang="el-GR" sz="900" kern="1200" dirty="0" smtClean="0">
              <a:solidFill>
                <a:schemeClr val="tx1"/>
              </a:solidFill>
              <a:latin typeface="+mn-lt"/>
              <a:ea typeface="+mn-ea"/>
              <a:cs typeface="+mn-cs"/>
            </a:endParaRPr>
          </a:p>
          <a:p>
            <a:pPr marL="0" indent="0" algn="just" eaLnBrk="1" fontAlgn="auto" hangingPunct="1">
              <a:lnSpc>
                <a:spcPct val="90000"/>
              </a:lnSpc>
              <a:spcAft>
                <a:spcPts val="0"/>
              </a:spcAft>
              <a:buFontTx/>
              <a:buNone/>
              <a:defRPr/>
            </a:pPr>
            <a:r>
              <a:rPr lang="el-GR" sz="900" dirty="0" smtClean="0"/>
              <a:t>Εντοπίζεται σε πολλαπλές μορφές, όπως περιστάσεις όπου  η διατροφή, η ιατρική φροντίδα, η ένδυση, η στέγαση, η σχολική φοίτηση ή η παρακολούθηση που παρέχεται στο παιδί είναι </a:t>
            </a:r>
            <a:r>
              <a:rPr lang="el-GR" sz="9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έντονα ανεπαρκής ή ακατάλληλη </a:t>
            </a:r>
            <a:r>
              <a:rPr lang="el-GR" sz="900" dirty="0" smtClean="0"/>
              <a:t>σε βαθμό τέτοιο που να </a:t>
            </a:r>
            <a:r>
              <a:rPr lang="el-GR" sz="900" dirty="0" err="1" smtClean="0"/>
              <a:t>παραβλέπεται</a:t>
            </a:r>
            <a:r>
              <a:rPr lang="el-GR" sz="900" dirty="0" smtClean="0"/>
              <a:t> ή να τίθεται σε σοβαρό κίνδυνο η υγεία και η ανάπτυξή του</a:t>
            </a:r>
            <a:endParaRPr lang="el-GR" sz="900" kern="1200" dirty="0" smtClean="0">
              <a:solidFill>
                <a:schemeClr val="tx1"/>
              </a:solidFill>
              <a:latin typeface="+mn-lt"/>
              <a:ea typeface="+mn-ea"/>
              <a:cs typeface="+mn-cs"/>
            </a:endParaRPr>
          </a:p>
          <a:p>
            <a:endParaRPr lang="el-GR"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80</a:t>
            </a:fld>
            <a:endParaRPr lang="el-GR"/>
          </a:p>
        </p:txBody>
      </p:sp>
    </p:spTree>
    <p:extLst>
      <p:ext uri="{BB962C8B-B14F-4D97-AF65-F5344CB8AC3E}">
        <p14:creationId xmlns="" xmlns:p14="http://schemas.microsoft.com/office/powerpoint/2010/main" val="3736645937"/>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discussion may</a:t>
            </a:r>
            <a:r>
              <a:rPr lang="en-US" baseline="0" dirty="0"/>
              <a:t> be take place on immunizations</a:t>
            </a:r>
            <a:endParaRPr lang="el-GR"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81</a:t>
            </a:fld>
            <a:endParaRPr lang="el-GR"/>
          </a:p>
        </p:txBody>
      </p:sp>
    </p:spTree>
    <p:extLst>
      <p:ext uri="{BB962C8B-B14F-4D97-AF65-F5344CB8AC3E}">
        <p14:creationId xmlns="" xmlns:p14="http://schemas.microsoft.com/office/powerpoint/2010/main" val="432676726"/>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4" name="Rectangle 7"/>
          <p:cNvSpPr>
            <a:spLocks noGrp="1" noChangeArrowheads="1"/>
          </p:cNvSpPr>
          <p:nvPr>
            <p:ph type="sldNum" sz="quarter" idx="5"/>
          </p:nvPr>
        </p:nvSpPr>
        <p:spPr>
          <a:noFill/>
        </p:spPr>
        <p:txBody>
          <a:bodyPr/>
          <a:lstStyle/>
          <a:p>
            <a:fld id="{3F29637D-FF43-4FC2-89D3-E687828461A7}" type="slidenum">
              <a:rPr lang="el-GR">
                <a:latin typeface="Arial" pitchFamily="34" charset="0"/>
                <a:cs typeface="Arial" pitchFamily="34" charset="0"/>
              </a:rPr>
              <a:pPr/>
              <a:t>87</a:t>
            </a:fld>
            <a:endParaRPr lang="el-GR">
              <a:latin typeface="Arial" pitchFamily="34" charset="0"/>
              <a:cs typeface="Arial" pitchFamily="34" charset="0"/>
            </a:endParaRPr>
          </a:p>
        </p:txBody>
      </p:sp>
      <p:sp>
        <p:nvSpPr>
          <p:cNvPr id="197635" name="Rectangle 2"/>
          <p:cNvSpPr>
            <a:spLocks noGrp="1" noRot="1" noChangeAspect="1" noChangeArrowheads="1" noTextEdit="1"/>
          </p:cNvSpPr>
          <p:nvPr>
            <p:ph type="sldImg"/>
          </p:nvPr>
        </p:nvSpPr>
        <p:spPr>
          <a:ln/>
        </p:spPr>
      </p:sp>
      <p:sp>
        <p:nvSpPr>
          <p:cNvPr id="197636" name="Rectangle 3"/>
          <p:cNvSpPr>
            <a:spLocks noGrp="1" noChangeArrowheads="1"/>
          </p:cNvSpPr>
          <p:nvPr>
            <p:ph type="body" idx="1"/>
          </p:nvPr>
        </p:nvSpPr>
        <p:spPr>
          <a:noFill/>
          <a:ln/>
        </p:spPr>
        <p:txBody>
          <a:bodyPr/>
          <a:lstStyle/>
          <a:p>
            <a:pPr eaLnBrk="1" hangingPunct="1"/>
            <a:r>
              <a:rPr lang="el-GR" sz="1000" dirty="0" smtClean="0"/>
              <a:t>Αποτελέσματα της έρευνας B.E.C.A.N. στην Ελλάδα </a:t>
            </a:r>
            <a:br>
              <a:rPr lang="el-GR" sz="1000" dirty="0" smtClean="0"/>
            </a:br>
            <a:r>
              <a:rPr lang="el-GR" sz="1200" b="1" dirty="0" smtClean="0"/>
              <a:t/>
            </a:r>
            <a:br>
              <a:rPr lang="el-GR" sz="1200" b="1" dirty="0" smtClean="0"/>
            </a:br>
            <a:r>
              <a:rPr lang="el-GR" sz="1200" b="1" dirty="0" smtClean="0">
                <a:effectLst>
                  <a:reflection blurRad="6350" stA="55000" endA="300" endPos="45500" dir="5400000" sy="-100000" algn="bl" rotWithShape="0"/>
                </a:effectLst>
              </a:rPr>
              <a:t>Έρευνα αναφερόμενων κρουσμάτων </a:t>
            </a:r>
            <a:r>
              <a:rPr lang="el-GR" sz="1200" b="1" dirty="0" err="1" smtClean="0">
                <a:effectLst>
                  <a:reflection blurRad="6350" stA="55000" endA="300" endPos="45500" dir="5400000" sy="-100000" algn="bl" rotWithShape="0"/>
                </a:effectLst>
              </a:rPr>
              <a:t>θυµατοποίησης</a:t>
            </a:r>
            <a:r>
              <a:rPr lang="el-GR" sz="1200" b="1" dirty="0" smtClean="0">
                <a:effectLst>
                  <a:reflection blurRad="6350" stA="55000" endA="300" endPos="45500" dir="5400000" sy="-100000" algn="bl" rotWithShape="0"/>
                </a:effectLst>
              </a:rPr>
              <a:t> παιδιών</a:t>
            </a:r>
            <a:endParaRPr lang="el-GR" dirty="0" smtClean="0">
              <a:latin typeface="Arial" pitchFamily="34" charset="0"/>
              <a:cs typeface="Arial" pitchFamily="34" charset="0"/>
            </a:endParaRPr>
          </a:p>
        </p:txBody>
      </p:sp>
    </p:spTree>
    <p:extLst>
      <p:ext uri="{BB962C8B-B14F-4D97-AF65-F5344CB8AC3E}">
        <p14:creationId xmlns="" xmlns:p14="http://schemas.microsoft.com/office/powerpoint/2010/main" val="1708264229"/>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Source: </a:t>
            </a:r>
            <a:r>
              <a:rPr lang="en-GB" dirty="0">
                <a:hlinkClick r:id="rId3"/>
              </a:rPr>
              <a:t>https://www.mayoclinic.org/diseases-conditions/child-abuse/symptoms-causes/syc-20370864</a:t>
            </a:r>
            <a:endParaRPr lang="el-GR"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88</a:t>
            </a:fld>
            <a:endParaRPr lang="el-GR"/>
          </a:p>
        </p:txBody>
      </p:sp>
    </p:spTree>
    <p:extLst>
      <p:ext uri="{BB962C8B-B14F-4D97-AF65-F5344CB8AC3E}">
        <p14:creationId xmlns="" xmlns:p14="http://schemas.microsoft.com/office/powerpoint/2010/main" val="102291819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89</a:t>
            </a:fld>
            <a:endParaRPr lang="el-GR"/>
          </a:p>
        </p:txBody>
      </p:sp>
    </p:spTree>
    <p:extLst>
      <p:ext uri="{BB962C8B-B14F-4D97-AF65-F5344CB8AC3E}">
        <p14:creationId xmlns="" xmlns:p14="http://schemas.microsoft.com/office/powerpoint/2010/main" val="38785061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Rectangle 7"/>
          <p:cNvSpPr>
            <a:spLocks noGrp="1" noChangeArrowheads="1"/>
          </p:cNvSpPr>
          <p:nvPr>
            <p:ph type="sldNum" sz="quarter" idx="5"/>
          </p:nvPr>
        </p:nvSpPr>
        <p:spPr>
          <a:noFill/>
        </p:spPr>
        <p:txBody>
          <a:bodyPr/>
          <a:lstStyle/>
          <a:p>
            <a:fld id="{07351D27-3361-4559-A28D-BF7872E3144F}" type="slidenum">
              <a:rPr lang="el-GR">
                <a:latin typeface="Arial" pitchFamily="34" charset="0"/>
                <a:cs typeface="Arial" pitchFamily="34" charset="0"/>
              </a:rPr>
              <a:pPr/>
              <a:t>9</a:t>
            </a:fld>
            <a:endParaRPr lang="el-GR">
              <a:latin typeface="Arial" pitchFamily="34" charset="0"/>
              <a:cs typeface="Arial" pitchFamily="34" charset="0"/>
            </a:endParaRPr>
          </a:p>
        </p:txBody>
      </p:sp>
      <p:sp>
        <p:nvSpPr>
          <p:cNvPr id="174083" name="Rectangle 2"/>
          <p:cNvSpPr>
            <a:spLocks noGrp="1" noRot="1" noChangeAspect="1" noChangeArrowheads="1" noTextEdit="1"/>
          </p:cNvSpPr>
          <p:nvPr>
            <p:ph type="sldImg"/>
          </p:nvPr>
        </p:nvSpPr>
        <p:spPr>
          <a:ln/>
        </p:spPr>
      </p:sp>
      <p:sp>
        <p:nvSpPr>
          <p:cNvPr id="174084" name="Rectangle 3"/>
          <p:cNvSpPr>
            <a:spLocks noGrp="1" noChangeArrowheads="1"/>
          </p:cNvSpPr>
          <p:nvPr>
            <p:ph type="body" idx="1"/>
          </p:nvPr>
        </p:nvSpPr>
        <p:spPr>
          <a:xfrm>
            <a:off x="912813" y="4343400"/>
            <a:ext cx="5032375" cy="4114800"/>
          </a:xfrm>
          <a:noFill/>
          <a:ln/>
        </p:spPr>
        <p:txBody>
          <a:bodyPr/>
          <a:lstStyle/>
          <a:p>
            <a:pPr eaLnBrk="1" hangingPunct="1"/>
            <a:endParaRPr lang="en-US" sz="900" i="1">
              <a:latin typeface="Arial" pitchFamily="34" charset="0"/>
              <a:cs typeface="Arial" pitchFamily="34" charset="0"/>
            </a:endParaRPr>
          </a:p>
        </p:txBody>
      </p:sp>
    </p:spTree>
    <p:extLst>
      <p:ext uri="{BB962C8B-B14F-4D97-AF65-F5344CB8AC3E}">
        <p14:creationId xmlns="" xmlns:p14="http://schemas.microsoft.com/office/powerpoint/2010/main" val="1613523490"/>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Source: </a:t>
            </a:r>
            <a:r>
              <a:rPr lang="en-GB" dirty="0">
                <a:hlinkClick r:id="rId3"/>
              </a:rPr>
              <a:t>https://www.mayoclinic.org/diseases-conditions/child-abuse/symptoms-causes/syc-20370864</a:t>
            </a:r>
            <a:endParaRPr lang="el-GR" dirty="0"/>
          </a:p>
          <a:p>
            <a:endParaRPr lang="el-GR"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90</a:t>
            </a:fld>
            <a:endParaRPr lang="el-GR"/>
          </a:p>
        </p:txBody>
      </p:sp>
    </p:spTree>
    <p:extLst>
      <p:ext uri="{BB962C8B-B14F-4D97-AF65-F5344CB8AC3E}">
        <p14:creationId xmlns="" xmlns:p14="http://schemas.microsoft.com/office/powerpoint/2010/main" val="764960172"/>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Source: Recognizing child abuse available at: </a:t>
            </a:r>
            <a:r>
              <a:rPr lang="en-GB" dirty="0">
                <a:hlinkClick r:id="rId3"/>
              </a:rPr>
              <a:t>https://www.pa-fsa.org/Mandated-Reporters/Recognizing-Child-Abuse-Neglect/Recognizing-Child-Abuse</a:t>
            </a:r>
            <a:endParaRPr lang="en-US" dirty="0"/>
          </a:p>
          <a:p>
            <a:endParaRPr lang="en-US" sz="1200" b="0" i="0" kern="1200" dirty="0">
              <a:solidFill>
                <a:schemeClr val="tx1"/>
              </a:solidFill>
              <a:effectLst/>
              <a:latin typeface="+mn-lt"/>
              <a:ea typeface="+mn-ea"/>
              <a:cs typeface="+mn-cs"/>
            </a:endParaRPr>
          </a:p>
          <a:p>
            <a:r>
              <a:rPr lang="en-US" dirty="0"/>
              <a:t>Source: </a:t>
            </a:r>
            <a:r>
              <a:rPr lang="en-US" sz="1200" b="0" i="0" u="none" strike="noStrike" kern="1200" dirty="0" err="1">
                <a:solidFill>
                  <a:schemeClr val="tx1"/>
                </a:solidFill>
                <a:effectLst/>
                <a:latin typeface="+mn-lt"/>
                <a:ea typeface="+mn-ea"/>
                <a:cs typeface="+mn-cs"/>
                <a:hlinkClick r:id="rId4"/>
              </a:rPr>
              <a:t>Sakher</a:t>
            </a:r>
            <a:r>
              <a:rPr lang="en-US" sz="1200" b="0" i="0" u="none" strike="noStrike" kern="1200" dirty="0">
                <a:solidFill>
                  <a:schemeClr val="tx1"/>
                </a:solidFill>
                <a:effectLst/>
                <a:latin typeface="+mn-lt"/>
                <a:ea typeface="+mn-ea"/>
                <a:cs typeface="+mn-cs"/>
                <a:hlinkClick r:id="rId4"/>
              </a:rPr>
              <a:t> </a:t>
            </a:r>
            <a:r>
              <a:rPr lang="en-US" sz="1200" b="0" i="0" u="none" strike="noStrike" kern="1200" dirty="0" err="1">
                <a:solidFill>
                  <a:schemeClr val="tx1"/>
                </a:solidFill>
                <a:effectLst/>
                <a:latin typeface="+mn-lt"/>
                <a:ea typeface="+mn-ea"/>
                <a:cs typeface="+mn-cs"/>
                <a:hlinkClick r:id="rId4"/>
              </a:rPr>
              <a:t>AlQahtani</a:t>
            </a:r>
            <a:r>
              <a:rPr lang="en-US" sz="1200" b="0" i="0" u="none" strike="noStrike" kern="1200" dirty="0">
                <a:solidFill>
                  <a:schemeClr val="tx1"/>
                </a:solidFill>
                <a:effectLst/>
                <a:latin typeface="+mn-lt"/>
                <a:ea typeface="+mn-ea"/>
                <a:cs typeface="+mn-cs"/>
                <a:hlinkClick r:id="rId4"/>
              </a:rPr>
              <a:t>, BDS, </a:t>
            </a:r>
            <a:r>
              <a:rPr lang="en-US" sz="1200" b="0" i="0" u="none" strike="noStrike" kern="1200" dirty="0" err="1">
                <a:solidFill>
                  <a:schemeClr val="tx1"/>
                </a:solidFill>
                <a:effectLst/>
                <a:latin typeface="+mn-lt"/>
                <a:ea typeface="+mn-ea"/>
                <a:cs typeface="+mn-cs"/>
                <a:hlinkClick r:id="rId4"/>
              </a:rPr>
              <a:t>MClinDent</a:t>
            </a:r>
            <a:r>
              <a:rPr lang="en-US" sz="1200" b="0" i="0" u="none" strike="noStrike" kern="1200" dirty="0">
                <a:solidFill>
                  <a:schemeClr val="tx1"/>
                </a:solidFill>
                <a:effectLst/>
                <a:latin typeface="+mn-lt"/>
                <a:ea typeface="+mn-ea"/>
                <a:cs typeface="+mn-cs"/>
                <a:hlinkClick r:id="rId4"/>
              </a:rPr>
              <a:t>, </a:t>
            </a:r>
            <a:r>
              <a:rPr lang="en-US" sz="1200" b="0" i="0" u="none" strike="noStrike" kern="1200" dirty="0" err="1">
                <a:solidFill>
                  <a:schemeClr val="tx1"/>
                </a:solidFill>
                <a:effectLst/>
                <a:latin typeface="+mn-lt"/>
                <a:ea typeface="+mn-ea"/>
                <a:cs typeface="+mn-cs"/>
                <a:hlinkClick r:id="rId4"/>
              </a:rPr>
              <a:t>PhD</a:t>
            </a:r>
            <a:r>
              <a:rPr lang="en-US" sz="1200" b="0" i="0" u="none" strike="noStrike" kern="1200" dirty="0" err="1">
                <a:solidFill>
                  <a:schemeClr val="tx1"/>
                </a:solidFill>
                <a:effectLst/>
                <a:latin typeface="+mn-lt"/>
                <a:ea typeface="+mn-ea"/>
                <a:cs typeface="+mn-cs"/>
                <a:hlinkClick r:id="rId5"/>
              </a:rPr>
              <a:t>Amber</a:t>
            </a:r>
            <a:r>
              <a:rPr lang="en-US" sz="1200" b="0" i="0" u="none" strike="noStrike" kern="1200" dirty="0">
                <a:solidFill>
                  <a:schemeClr val="tx1"/>
                </a:solidFill>
                <a:effectLst/>
                <a:latin typeface="+mn-lt"/>
                <a:ea typeface="+mn-ea"/>
                <a:cs typeface="+mn-cs"/>
                <a:hlinkClick r:id="rId5"/>
              </a:rPr>
              <a:t> D. Riley, MS, RDH</a:t>
            </a:r>
            <a:r>
              <a:rPr lang="en-US" sz="1200" b="0" i="0" u="none" strike="noStrike" kern="1200" baseline="0" dirty="0">
                <a:solidFill>
                  <a:schemeClr val="tx1"/>
                </a:solidFill>
                <a:effectLst/>
                <a:latin typeface="+mn-lt"/>
                <a:ea typeface="+mn-ea"/>
                <a:cs typeface="+mn-cs"/>
              </a:rPr>
              <a:t> </a:t>
            </a:r>
            <a:r>
              <a:rPr lang="en-US" sz="1200" b="0" i="0" kern="1200" dirty="0">
                <a:solidFill>
                  <a:schemeClr val="tx1"/>
                </a:solidFill>
                <a:effectLst/>
                <a:latin typeface="+mn-lt"/>
                <a:ea typeface="+mn-ea"/>
                <a:cs typeface="+mn-cs"/>
              </a:rPr>
              <a:t>Identifying and responding to child abuse and neglect - For the dental professional, identifying child abuse and neglect is not always a straightforward task. Knowing the relevant laws and research findings is important to lead to informed assessments and decisions. Available at: </a:t>
            </a:r>
            <a:r>
              <a:rPr lang="en-GB" dirty="0">
                <a:hlinkClick r:id="rId6"/>
              </a:rPr>
              <a:t>https://www.rdhmag.com/patient-care/article/14167560/recognizing-and-responding-to-child-abuse-and-neglect-a-guide-for-dental-professionals</a:t>
            </a:r>
            <a:endParaRPr lang="en-GB" dirty="0"/>
          </a:p>
          <a:p>
            <a:endParaRPr lang="en-GB" dirty="0"/>
          </a:p>
          <a:p>
            <a:r>
              <a:rPr lang="en-GB" dirty="0"/>
              <a:t>Source: </a:t>
            </a:r>
            <a:r>
              <a:rPr lang="en-GB" dirty="0">
                <a:hlinkClick r:id="rId7"/>
              </a:rPr>
              <a:t>https://www.webmd.com/children/child-abuse-signs#1</a:t>
            </a:r>
            <a:endParaRPr lang="el-GR" dirty="0"/>
          </a:p>
          <a:p>
            <a:endParaRPr lang="el-GR"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91</a:t>
            </a:fld>
            <a:endParaRPr lang="el-GR"/>
          </a:p>
        </p:txBody>
      </p:sp>
    </p:spTree>
    <p:extLst>
      <p:ext uri="{BB962C8B-B14F-4D97-AF65-F5344CB8AC3E}">
        <p14:creationId xmlns="" xmlns:p14="http://schemas.microsoft.com/office/powerpoint/2010/main" val="1152365968"/>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Source: </a:t>
            </a:r>
            <a:r>
              <a:rPr lang="en-US" dirty="0">
                <a:hlinkClick r:id="rId3"/>
              </a:rPr>
              <a:t>http://www.butterflybridgecac.org/resourcesabuseeffects.php</a:t>
            </a:r>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93</a:t>
            </a:fld>
            <a:endParaRPr lang="el-GR"/>
          </a:p>
        </p:txBody>
      </p:sp>
    </p:spTree>
    <p:extLst>
      <p:ext uri="{BB962C8B-B14F-4D97-AF65-F5344CB8AC3E}">
        <p14:creationId xmlns="" xmlns:p14="http://schemas.microsoft.com/office/powerpoint/2010/main" val="1698229075"/>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l-GR" dirty="0"/>
              <a:t>Τραύμα, Ασθένεια, Αναπηρία: ΧΑΠ, ισχαιμική καρδιοπάθεια, ασθένειες του ήπατος, εγκυμοσύνη στην εφηβεία, κακή ποιότητα ζωής λόγω χρόνιων θεμάτων υγείας, θάνατος του εμβρύου, κατάγματα</a:t>
            </a:r>
          </a:p>
          <a:p>
            <a:endParaRPr lang="el-GR" dirty="0"/>
          </a:p>
          <a:p>
            <a:r>
              <a:rPr lang="el-GR" dirty="0"/>
              <a:t>Συμπεριφορές υψηλού κινδύνου: αλκοολισμός, χρήση </a:t>
            </a:r>
            <a:r>
              <a:rPr lang="el-GR" dirty="0" err="1"/>
              <a:t>αλκοολ</a:t>
            </a:r>
            <a:r>
              <a:rPr lang="el-GR" dirty="0"/>
              <a:t>, ναρκωτικών, σεξουαλική συμπεριφορά χωρίς σκέψη και φροντίδα για τον εαυτό, κάπνισμα, πρόωρη έναρξη σεξουαλικής δραστηριότητας, ΣΜΝ, κάπνισμα από πολύ νεαρή ηλικία</a:t>
            </a:r>
          </a:p>
          <a:p>
            <a:endParaRPr lang="el-GR" dirty="0"/>
          </a:p>
          <a:p>
            <a:r>
              <a:rPr lang="el-GR" dirty="0"/>
              <a:t>Κοινωνική, Συναισθηματική και Γνωστική  ελάττωση: κατάθλιψη, κίνδυνος για βία σε ερωτική σχέση, απόπειρα αυτοκτονίας, ανεργία, μικρότερη πιθανότητα ιδιοκτησίας και περιουσιακών στοιχείων, εγκληματικότητα, φυλάκιση, μικρότερες μορφωτικές κατακτήσεις </a:t>
            </a:r>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94</a:t>
            </a:fld>
            <a:endParaRPr lang="el-GR"/>
          </a:p>
        </p:txBody>
      </p:sp>
    </p:spTree>
    <p:extLst>
      <p:ext uri="{BB962C8B-B14F-4D97-AF65-F5344CB8AC3E}">
        <p14:creationId xmlns="" xmlns:p14="http://schemas.microsoft.com/office/powerpoint/2010/main" val="15540927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Source: </a:t>
            </a:r>
            <a:r>
              <a:rPr lang="en-GB" dirty="0">
                <a:hlinkClick r:id="rId3"/>
              </a:rPr>
              <a:t>https://www.helpguide.org/articles/abuse/child-abuse-and-neglect.htm</a:t>
            </a:r>
            <a:r>
              <a:rPr lang="en-GB" dirty="0"/>
              <a:t> </a:t>
            </a:r>
          </a:p>
          <a:p>
            <a:endParaRPr lang="en-GB" dirty="0"/>
          </a:p>
          <a:p>
            <a:endParaRPr lang="el-GR"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10</a:t>
            </a:fld>
            <a:endParaRPr lang="el-GR"/>
          </a:p>
        </p:txBody>
      </p:sp>
    </p:spTree>
    <p:extLst>
      <p:ext uri="{BB962C8B-B14F-4D97-AF65-F5344CB8AC3E}">
        <p14:creationId xmlns="" xmlns:p14="http://schemas.microsoft.com/office/powerpoint/2010/main" val="25703888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Source: </a:t>
            </a:r>
            <a:r>
              <a:rPr lang="en-GB" dirty="0">
                <a:hlinkClick r:id="rId3"/>
              </a:rPr>
              <a:t>https://www.helpguide.org/articles/abuse/child-abuse-and-neglect.htm</a:t>
            </a:r>
            <a:r>
              <a:rPr lang="en-GB" dirty="0"/>
              <a:t> </a:t>
            </a:r>
          </a:p>
          <a:p>
            <a:endParaRPr lang="en-GB" dirty="0"/>
          </a:p>
          <a:p>
            <a:endParaRPr lang="el-GR"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11</a:t>
            </a:fld>
            <a:endParaRPr lang="el-GR"/>
          </a:p>
        </p:txBody>
      </p:sp>
    </p:spTree>
    <p:extLst>
      <p:ext uri="{BB962C8B-B14F-4D97-AF65-F5344CB8AC3E}">
        <p14:creationId xmlns="" xmlns:p14="http://schemas.microsoft.com/office/powerpoint/2010/main" val="25703888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Source: </a:t>
            </a:r>
            <a:r>
              <a:rPr lang="en-GB" dirty="0">
                <a:hlinkClick r:id="rId3"/>
              </a:rPr>
              <a:t>https://www.helpguide.org/articles/abuse/child-abuse-and-neglect.htm</a:t>
            </a:r>
            <a:r>
              <a:rPr lang="en-GB" dirty="0"/>
              <a:t> </a:t>
            </a:r>
          </a:p>
          <a:p>
            <a:endParaRPr lang="en-GB" dirty="0"/>
          </a:p>
          <a:p>
            <a:endParaRPr lang="el-GR"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12</a:t>
            </a:fld>
            <a:endParaRPr lang="el-GR"/>
          </a:p>
        </p:txBody>
      </p:sp>
    </p:spTree>
    <p:extLst>
      <p:ext uri="{BB962C8B-B14F-4D97-AF65-F5344CB8AC3E}">
        <p14:creationId xmlns="" xmlns:p14="http://schemas.microsoft.com/office/powerpoint/2010/main" val="25703888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Source: </a:t>
            </a:r>
            <a:r>
              <a:rPr lang="en-GB" dirty="0">
                <a:hlinkClick r:id="rId3"/>
              </a:rPr>
              <a:t>https://www.helpguide.org/articles/abuse/child-abuse-and-neglect.htm</a:t>
            </a:r>
            <a:r>
              <a:rPr lang="en-GB" dirty="0"/>
              <a:t> </a:t>
            </a:r>
          </a:p>
          <a:p>
            <a:endParaRPr lang="en-GB" dirty="0"/>
          </a:p>
          <a:p>
            <a:endParaRPr lang="el-GR"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13</a:t>
            </a:fld>
            <a:endParaRPr lang="el-GR"/>
          </a:p>
        </p:txBody>
      </p:sp>
    </p:spTree>
    <p:extLst>
      <p:ext uri="{BB962C8B-B14F-4D97-AF65-F5344CB8AC3E}">
        <p14:creationId xmlns="" xmlns:p14="http://schemas.microsoft.com/office/powerpoint/2010/main" val="25703888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en-US" smtClean="0"/>
              <a:t>Click to edit Master title style</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pPr/>
              <a:t>2/1/2022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pPr/>
              <a:t>‹#›</a:t>
            </a:fld>
            <a:endParaRPr lang="en-US" dirty="0"/>
          </a:p>
        </p:txBody>
      </p:sp>
    </p:spTree>
    <p:extLst>
      <p:ext uri="{BB962C8B-B14F-4D97-AF65-F5344CB8AC3E}">
        <p14:creationId xmlns="" xmlns:p14="http://schemas.microsoft.com/office/powerpoint/2010/main" val="33868415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pPr/>
              <a:t>2/1/2022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pPr/>
              <a:t>‹#›</a:t>
            </a:fld>
            <a:endParaRPr lang="en-US" dirty="0"/>
          </a:p>
        </p:txBody>
      </p:sp>
    </p:spTree>
    <p:extLst>
      <p:ext uri="{BB962C8B-B14F-4D97-AF65-F5344CB8AC3E}">
        <p14:creationId xmlns="" xmlns:p14="http://schemas.microsoft.com/office/powerpoint/2010/main" val="13563454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pPr/>
              <a:t>2/1/2022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pPr/>
              <a:t>‹#›</a:t>
            </a:fld>
            <a:endParaRPr lang="en-US" dirty="0"/>
          </a:p>
        </p:txBody>
      </p:sp>
    </p:spTree>
    <p:extLst>
      <p:ext uri="{BB962C8B-B14F-4D97-AF65-F5344CB8AC3E}">
        <p14:creationId xmlns="" xmlns:p14="http://schemas.microsoft.com/office/powerpoint/2010/main" val="16908962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dgm">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p>
            <a:r>
              <a:rPr lang="en-US"/>
              <a:t>Click to edit Master title style</a:t>
            </a:r>
            <a:endParaRPr lang="el-GR"/>
          </a:p>
        </p:txBody>
      </p:sp>
      <p:sp>
        <p:nvSpPr>
          <p:cNvPr id="3" name="SmartArt Placeholder 2"/>
          <p:cNvSpPr>
            <a:spLocks noGrp="1"/>
          </p:cNvSpPr>
          <p:nvPr>
            <p:ph type="dgm" idx="1"/>
          </p:nvPr>
        </p:nvSpPr>
        <p:spPr>
          <a:xfrm>
            <a:off x="457200" y="1200151"/>
            <a:ext cx="8229600" cy="3394472"/>
          </a:xfrm>
        </p:spPr>
        <p:txBody>
          <a:bodyPr rtlCol="0">
            <a:normAutofit/>
          </a:bodyPr>
          <a:lstStyle/>
          <a:p>
            <a:pPr lvl="0"/>
            <a:endParaRPr lang="el-GR" noProof="0"/>
          </a:p>
        </p:txBody>
      </p:sp>
      <p:sp>
        <p:nvSpPr>
          <p:cNvPr id="4" name="Footer Placeholder 4"/>
          <p:cNvSpPr>
            <a:spLocks noGrp="1"/>
          </p:cNvSpPr>
          <p:nvPr>
            <p:ph type="ftr" sz="quarter" idx="10"/>
          </p:nvPr>
        </p:nvSpPr>
        <p:spPr>
          <a:xfrm>
            <a:off x="3124200" y="4683919"/>
            <a:ext cx="2895600" cy="357188"/>
          </a:xfrm>
          <a:prstGeom prst="rect">
            <a:avLst/>
          </a:prstGeom>
        </p:spPr>
        <p:txBody>
          <a:bodyPr/>
          <a:lstStyle>
            <a:lvl1pPr>
              <a:defRPr>
                <a:latin typeface="Arial" charset="0"/>
                <a:cs typeface="Arial" charset="0"/>
              </a:defRPr>
            </a:lvl1pPr>
          </a:lstStyle>
          <a:p>
            <a:pPr>
              <a:defRPr/>
            </a:pPr>
            <a:endParaRPr lang="el-GR"/>
          </a:p>
        </p:txBody>
      </p:sp>
      <p:sp>
        <p:nvSpPr>
          <p:cNvPr id="5" name="Slide Number Placeholder 5"/>
          <p:cNvSpPr>
            <a:spLocks noGrp="1"/>
          </p:cNvSpPr>
          <p:nvPr>
            <p:ph type="sldNum" sz="quarter" idx="11"/>
          </p:nvPr>
        </p:nvSpPr>
        <p:spPr>
          <a:xfrm>
            <a:off x="6553200" y="4683919"/>
            <a:ext cx="2133600" cy="357188"/>
          </a:xfrm>
          <a:prstGeom prst="rect">
            <a:avLst/>
          </a:prstGeom>
        </p:spPr>
        <p:txBody>
          <a:bodyPr vert="horz" wrap="square" lIns="91440" tIns="45720" rIns="91440" bIns="45720" numCol="1" anchor="t" anchorCtr="0" compatLnSpc="1">
            <a:prstTxWarp prst="textNoShape">
              <a:avLst/>
            </a:prstTxWarp>
          </a:bodyPr>
          <a:lstStyle>
            <a:lvl1pPr>
              <a:defRPr/>
            </a:lvl1pPr>
          </a:lstStyle>
          <a:p>
            <a:fld id="{9F606826-57C2-4BFA-B62F-450DC79CFE28}" type="slidenum">
              <a:rPr lang="el-GR" altLang="el-GR"/>
              <a:pPr/>
              <a:t>‹#›</a:t>
            </a:fld>
            <a:endParaRPr lang="el-GR" altLang="el-GR"/>
          </a:p>
        </p:txBody>
      </p:sp>
    </p:spTree>
    <p:extLst>
      <p:ext uri="{BB962C8B-B14F-4D97-AF65-F5344CB8AC3E}">
        <p14:creationId xmlns="" xmlns:p14="http://schemas.microsoft.com/office/powerpoint/2010/main" val="27722711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latin typeface="Segoe UI Light" panose="020B0502040204020203" pitchFamily="34" charset="0"/>
                <a:cs typeface="Segoe UI Light" panose="020B0502040204020203"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marL="263525" indent="-263525">
              <a:buClr>
                <a:schemeClr val="accent1"/>
              </a:buClr>
              <a:buFont typeface="Wingdings 3" panose="05040102010807070707" pitchFamily="18" charset="2"/>
              <a:buChar char="´"/>
              <a:defRPr>
                <a:latin typeface="Segoe UI Light" panose="020B0502040204020203" pitchFamily="34" charset="0"/>
                <a:cs typeface="Segoe UI Light" panose="020B0502040204020203" pitchFamily="34" charset="0"/>
              </a:defRPr>
            </a:lvl1pPr>
            <a:lvl2pPr marL="623888" indent="-280988">
              <a:buClr>
                <a:schemeClr val="accent1"/>
              </a:buClr>
              <a:buFont typeface="Wingdings 3" panose="05040102010807070707" pitchFamily="18" charset="2"/>
              <a:buChar char="´"/>
              <a:defRPr>
                <a:latin typeface="Segoe UI Light" panose="020B0502040204020203" pitchFamily="34" charset="0"/>
                <a:cs typeface="Segoe UI Light" panose="020B0502040204020203" pitchFamily="34" charset="0"/>
              </a:defRPr>
            </a:lvl2pPr>
            <a:lvl3pPr marL="900113" indent="-214313">
              <a:buClr>
                <a:schemeClr val="accent1"/>
              </a:buClr>
              <a:buFont typeface="Wingdings 3" panose="05040102010807070707" pitchFamily="18" charset="2"/>
              <a:buChar char="´"/>
              <a:defRPr>
                <a:latin typeface="Segoe UI Light" panose="020B0502040204020203" pitchFamily="34" charset="0"/>
                <a:cs typeface="Segoe UI Light" panose="020B0502040204020203" pitchFamily="34" charset="0"/>
              </a:defRPr>
            </a:lvl3pPr>
            <a:lvl4pPr marL="1200150" indent="-171450">
              <a:buClr>
                <a:schemeClr val="accent1"/>
              </a:buClr>
              <a:buFont typeface="Wingdings 3" panose="05040102010807070707" pitchFamily="18" charset="2"/>
              <a:buChar char="´"/>
              <a:defRPr>
                <a:latin typeface="Segoe UI Light" panose="020B0502040204020203" pitchFamily="34" charset="0"/>
                <a:cs typeface="Segoe UI Light" panose="020B0502040204020203" pitchFamily="34" charset="0"/>
              </a:defRPr>
            </a:lvl4pPr>
            <a:lvl5pPr marL="1543050" indent="-171450">
              <a:buClr>
                <a:schemeClr val="accent1"/>
              </a:buClr>
              <a:buFont typeface="Wingdings 3" panose="05040102010807070707" pitchFamily="18" charset="2"/>
              <a:buChar char="´"/>
              <a:defRPr>
                <a:latin typeface="Segoe UI Light" panose="020B0502040204020203" pitchFamily="34" charset="0"/>
                <a:cs typeface="Segoe UI Light" panose="020B0502040204020203"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pPr/>
              <a:t>2/1/2022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pPr/>
              <a:t>‹#›</a:t>
            </a:fld>
            <a:endParaRPr lang="en-US" dirty="0"/>
          </a:p>
        </p:txBody>
      </p:sp>
      <p:cxnSp>
        <p:nvCxnSpPr>
          <p:cNvPr id="7" name="Straight Connector 6"/>
          <p:cNvCxnSpPr/>
          <p:nvPr userDrawn="1"/>
        </p:nvCxnSpPr>
        <p:spPr>
          <a:xfrm>
            <a:off x="628650" y="1172522"/>
            <a:ext cx="78867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14313964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en-US" smtClean="0"/>
              <a:t>Click to edit Master title style</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dirty="0"/>
              <a:pPr/>
              <a:t>2/1/2022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pPr/>
              <a:t>‹#›</a:t>
            </a:fld>
            <a:endParaRPr lang="en-US" dirty="0"/>
          </a:p>
        </p:txBody>
      </p:sp>
    </p:spTree>
    <p:extLst>
      <p:ext uri="{BB962C8B-B14F-4D97-AF65-F5344CB8AC3E}">
        <p14:creationId xmlns="" xmlns:p14="http://schemas.microsoft.com/office/powerpoint/2010/main" val="39303232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pPr/>
              <a:t>2/1/2022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pPr/>
              <a:t>‹#›</a:t>
            </a:fld>
            <a:endParaRPr lang="en-US" dirty="0"/>
          </a:p>
        </p:txBody>
      </p:sp>
    </p:spTree>
    <p:extLst>
      <p:ext uri="{BB962C8B-B14F-4D97-AF65-F5344CB8AC3E}">
        <p14:creationId xmlns="" xmlns:p14="http://schemas.microsoft.com/office/powerpoint/2010/main" val="28731375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629842" y="1878806"/>
            <a:ext cx="3868340" cy="276344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29150" y="1878806"/>
            <a:ext cx="3887391" cy="276344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pPr/>
              <a:t>2/1/2022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8F63A3B-78C7-47BE-AE5E-E10140E04643}" type="slidenum">
              <a:rPr lang="en-US" dirty="0"/>
              <a:pPr/>
              <a:t>‹#›</a:t>
            </a:fld>
            <a:endParaRPr lang="en-US" dirty="0"/>
          </a:p>
        </p:txBody>
      </p:sp>
    </p:spTree>
    <p:extLst>
      <p:ext uri="{BB962C8B-B14F-4D97-AF65-F5344CB8AC3E}">
        <p14:creationId xmlns="" xmlns:p14="http://schemas.microsoft.com/office/powerpoint/2010/main" val="41407825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pPr/>
              <a:t>2/1/2022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8F63A3B-78C7-47BE-AE5E-E10140E04643}" type="slidenum">
              <a:rPr lang="en-US" dirty="0"/>
              <a:pPr/>
              <a:t>‹#›</a:t>
            </a:fld>
            <a:endParaRPr lang="en-US" dirty="0"/>
          </a:p>
        </p:txBody>
      </p:sp>
    </p:spTree>
    <p:extLst>
      <p:ext uri="{BB962C8B-B14F-4D97-AF65-F5344CB8AC3E}">
        <p14:creationId xmlns="" xmlns:p14="http://schemas.microsoft.com/office/powerpoint/2010/main" val="38715120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pPr/>
              <a:t>2/1/2022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dirty="0"/>
              <a:pPr/>
              <a:t>‹#›</a:t>
            </a:fld>
            <a:endParaRPr lang="en-US" dirty="0"/>
          </a:p>
        </p:txBody>
      </p:sp>
    </p:spTree>
    <p:extLst>
      <p:ext uri="{BB962C8B-B14F-4D97-AF65-F5344CB8AC3E}">
        <p14:creationId xmlns="" xmlns:p14="http://schemas.microsoft.com/office/powerpoint/2010/main" val="474170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smtClean="0"/>
              <a:t>Click to edit Master title style</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pPr/>
              <a:t>2/1/2022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pPr/>
              <a:t>‹#›</a:t>
            </a:fld>
            <a:endParaRPr lang="en-US" dirty="0"/>
          </a:p>
        </p:txBody>
      </p:sp>
    </p:spTree>
    <p:extLst>
      <p:ext uri="{BB962C8B-B14F-4D97-AF65-F5344CB8AC3E}">
        <p14:creationId xmlns="" xmlns:p14="http://schemas.microsoft.com/office/powerpoint/2010/main" val="13092235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pPr/>
              <a:t>2/1/2022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pPr/>
              <a:t>‹#›</a:t>
            </a:fld>
            <a:endParaRPr lang="en-US" dirty="0"/>
          </a:p>
        </p:txBody>
      </p:sp>
    </p:spTree>
    <p:extLst>
      <p:ext uri="{BB962C8B-B14F-4D97-AF65-F5344CB8AC3E}">
        <p14:creationId xmlns="" xmlns:p14="http://schemas.microsoft.com/office/powerpoint/2010/main" val="11152406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C764DE79-268F-4C1A-8933-263129D2AF90}" type="datetimeFigureOut">
              <a:rPr lang="en-US" dirty="0"/>
              <a:pPr/>
              <a:t>2/1/2022</a:t>
            </a:fld>
            <a:endParaRPr lang="en-US" dirty="0"/>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48F63A3B-78C7-47BE-AE5E-E10140E04643}" type="slidenum">
              <a:rPr lang="en-US" dirty="0"/>
              <a:pPr/>
              <a:t>‹#›</a:t>
            </a:fld>
            <a:endParaRPr lang="en-US" dirty="0"/>
          </a:p>
        </p:txBody>
      </p:sp>
      <p:pic>
        <p:nvPicPr>
          <p:cNvPr id="12" name="Picture 2"/>
          <p:cNvPicPr>
            <a:picLocks noChangeAspect="1" noChangeArrowheads="1"/>
          </p:cNvPicPr>
          <p:nvPr userDrawn="1"/>
        </p:nvPicPr>
        <p:blipFill>
          <a:blip r:embed="rId14" cstate="print"/>
          <a:srcRect/>
          <a:stretch>
            <a:fillRect/>
          </a:stretch>
        </p:blipFill>
        <p:spPr bwMode="auto">
          <a:xfrm>
            <a:off x="6084168" y="4675606"/>
            <a:ext cx="2915940" cy="508405"/>
          </a:xfrm>
          <a:prstGeom prst="rect">
            <a:avLst/>
          </a:prstGeom>
          <a:noFill/>
          <a:ln w="9525">
            <a:noFill/>
            <a:miter lim="800000"/>
            <a:headEnd/>
            <a:tailEnd/>
          </a:ln>
        </p:spPr>
      </p:pic>
      <p:pic>
        <p:nvPicPr>
          <p:cNvPr id="13" name="Picture 12"/>
          <p:cNvPicPr>
            <a:picLocks noChangeAspect="1"/>
          </p:cNvPicPr>
          <p:nvPr userDrawn="1"/>
        </p:nvPicPr>
        <p:blipFill>
          <a:blip r:embed="rId15" cstate="print"/>
          <a:stretch>
            <a:fillRect/>
          </a:stretch>
        </p:blipFill>
        <p:spPr>
          <a:xfrm>
            <a:off x="107504" y="4782342"/>
            <a:ext cx="471335" cy="312397"/>
          </a:xfrm>
          <a:prstGeom prst="rect">
            <a:avLst/>
          </a:prstGeom>
        </p:spPr>
      </p:pic>
      <p:sp>
        <p:nvSpPr>
          <p:cNvPr id="14" name="Rectangle 3"/>
          <p:cNvSpPr>
            <a:spLocks noChangeArrowheads="1"/>
          </p:cNvSpPr>
          <p:nvPr userDrawn="1"/>
        </p:nvSpPr>
        <p:spPr bwMode="auto">
          <a:xfrm>
            <a:off x="1244385" y="4660860"/>
            <a:ext cx="5324721" cy="523220"/>
          </a:xfrm>
          <a:prstGeom prst="rect">
            <a:avLst/>
          </a:prstGeom>
          <a:noFill/>
          <a:ln w="9525">
            <a:noFill/>
            <a:miter lim="800000"/>
            <a:headEnd/>
            <a:tailEnd/>
          </a:ln>
          <a:effectLst/>
        </p:spPr>
        <p:txBody>
          <a:bodyPr wrap="square" anchor="ctr">
            <a:spAutoFit/>
          </a:bodyPr>
          <a:lstStyle/>
          <a:p>
            <a:pPr algn="ctr">
              <a:tabLst>
                <a:tab pos="2636773" algn="ctr"/>
                <a:tab pos="5273543" algn="r"/>
              </a:tabLst>
            </a:pPr>
            <a:r>
              <a:rPr lang="en-US" sz="900" dirty="0" smtClean="0">
                <a:solidFill>
                  <a:srgbClr val="595959"/>
                </a:solidFill>
                <a:latin typeface="Agency FB" pitchFamily="34" charset="0"/>
                <a:cs typeface="Times New Roman" pitchFamily="18" charset="0"/>
              </a:rPr>
              <a:t>“Coordinated Response to Child Abuse &amp; Neglect via Minimum Data Set: </a:t>
            </a:r>
            <a:r>
              <a:rPr lang="en-US" sz="900" i="1" dirty="0" smtClean="0">
                <a:solidFill>
                  <a:srgbClr val="595959"/>
                </a:solidFill>
                <a:latin typeface="Agency FB" pitchFamily="34" charset="0"/>
                <a:cs typeface="Times New Roman" pitchFamily="18" charset="0"/>
              </a:rPr>
              <a:t>from planning to practice</a:t>
            </a:r>
            <a:r>
              <a:rPr lang="en-US" sz="900" dirty="0" smtClean="0">
                <a:solidFill>
                  <a:srgbClr val="595959"/>
                </a:solidFill>
                <a:latin typeface="Agency FB" pitchFamily="34" charset="0"/>
                <a:cs typeface="Times New Roman" pitchFamily="18" charset="0"/>
              </a:rPr>
              <a:t>” </a:t>
            </a:r>
            <a:endParaRPr lang="el-GR" sz="900" dirty="0" smtClean="0">
              <a:solidFill>
                <a:srgbClr val="595959"/>
              </a:solidFill>
              <a:latin typeface="Agency FB" pitchFamily="34" charset="0"/>
              <a:cs typeface="Times New Roman" pitchFamily="18" charset="0"/>
            </a:endParaRPr>
          </a:p>
          <a:p>
            <a:pPr algn="ctr">
              <a:tabLst>
                <a:tab pos="2636773" algn="ctr"/>
                <a:tab pos="5273543" algn="r"/>
              </a:tabLst>
            </a:pPr>
            <a:r>
              <a:rPr lang="en-US" sz="900" dirty="0" smtClean="0">
                <a:solidFill>
                  <a:srgbClr val="595959"/>
                </a:solidFill>
                <a:latin typeface="Agency FB" pitchFamily="34" charset="0"/>
                <a:cs typeface="Times New Roman" pitchFamily="18" charset="0"/>
              </a:rPr>
              <a:t>[GA</a:t>
            </a:r>
            <a:r>
              <a:rPr lang="en-US" sz="900" baseline="0" dirty="0" smtClean="0">
                <a:solidFill>
                  <a:srgbClr val="595959"/>
                </a:solidFill>
                <a:latin typeface="Agency FB" pitchFamily="34" charset="0"/>
                <a:cs typeface="Times New Roman" pitchFamily="18" charset="0"/>
              </a:rPr>
              <a:t> </a:t>
            </a:r>
            <a:r>
              <a:rPr lang="en-US" sz="900" baseline="0" dirty="0" err="1" smtClean="0">
                <a:solidFill>
                  <a:srgbClr val="595959"/>
                </a:solidFill>
                <a:latin typeface="Agency FB" pitchFamily="34" charset="0"/>
                <a:cs typeface="Times New Roman" pitchFamily="18" charset="0"/>
              </a:rPr>
              <a:t>Nr</a:t>
            </a:r>
            <a:r>
              <a:rPr lang="en-US" sz="900" dirty="0" smtClean="0">
                <a:solidFill>
                  <a:srgbClr val="595959"/>
                </a:solidFill>
                <a:latin typeface="Agency FB" pitchFamily="34" charset="0"/>
                <a:cs typeface="Times New Roman" pitchFamily="18" charset="0"/>
              </a:rPr>
              <a:t>: 810508 — CAN-MDS II — Funded by EU REC Programme 2014-2020]1</a:t>
            </a:r>
          </a:p>
          <a:p>
            <a:pPr algn="ctr">
              <a:tabLst>
                <a:tab pos="2636773" algn="ctr"/>
                <a:tab pos="5273543" algn="r"/>
              </a:tabLst>
            </a:pPr>
            <a:r>
              <a:rPr lang="el-GR" sz="800" b="0" dirty="0" smtClean="0">
                <a:solidFill>
                  <a:schemeClr val="accent1"/>
                </a:solidFill>
                <a:latin typeface="Arial Narrow" panose="020B0606020202030204" pitchFamily="34" charset="0"/>
                <a:cs typeface="Times New Roman" pitchFamily="18" charset="0"/>
              </a:rPr>
              <a:t>Εκπαίδευση Χρηστών/-τριών Συστήματος</a:t>
            </a:r>
            <a:r>
              <a:rPr lang="el-GR" sz="900" b="1" dirty="0" smtClean="0">
                <a:solidFill>
                  <a:schemeClr val="accent1"/>
                </a:solidFill>
                <a:latin typeface="Agency FB" pitchFamily="34" charset="0"/>
                <a:cs typeface="Times New Roman" pitchFamily="18" charset="0"/>
              </a:rPr>
              <a:t> </a:t>
            </a:r>
            <a:r>
              <a:rPr lang="en-US" sz="800" b="1" dirty="0" smtClean="0">
                <a:solidFill>
                  <a:schemeClr val="accent1"/>
                </a:solidFill>
                <a:latin typeface="Agency FB" pitchFamily="34" charset="0"/>
                <a:cs typeface="Times New Roman" pitchFamily="18" charset="0"/>
              </a:rPr>
              <a:t>CAN-MDS </a:t>
            </a:r>
            <a:endParaRPr lang="en-US" sz="1200" b="1" dirty="0">
              <a:solidFill>
                <a:schemeClr val="accent1"/>
              </a:solidFill>
            </a:endParaRPr>
          </a:p>
        </p:txBody>
      </p:sp>
      <p:cxnSp>
        <p:nvCxnSpPr>
          <p:cNvPr id="15" name="Straight Connector 14"/>
          <p:cNvCxnSpPr/>
          <p:nvPr userDrawn="1"/>
        </p:nvCxnSpPr>
        <p:spPr>
          <a:xfrm>
            <a:off x="-11573" y="4644901"/>
            <a:ext cx="9155575" cy="1588"/>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4000401701"/>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4" r:id="rId12"/>
  </p:sldLayoutIdLst>
  <p:timing>
    <p:tnLst>
      <p:par>
        <p:cTn id="1" dur="indefinite" restart="never" nodeType="tmRoot"/>
      </p:par>
    </p:tnLst>
  </p:timing>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slide" Target="slide8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40.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47.xml"/><Relationship Id="rId1" Type="http://schemas.openxmlformats.org/officeDocument/2006/relationships/slideLayout" Target="../slideLayouts/slideLayout12.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46311" y="458533"/>
            <a:ext cx="7416053" cy="1790700"/>
          </a:xfrm>
        </p:spPr>
        <p:txBody>
          <a:bodyPr>
            <a:noAutofit/>
          </a:bodyPr>
          <a:lstStyle/>
          <a:p>
            <a:r>
              <a:rPr lang="el-GR" sz="3000" dirty="0">
                <a:latin typeface="Segoe UI Light" pitchFamily="34" charset="0"/>
                <a:cs typeface="Segoe UI Light" pitchFamily="34" charset="0"/>
              </a:rPr>
              <a:t>Αντιμετώπιση της </a:t>
            </a:r>
            <a:r>
              <a:rPr lang="el-GR" sz="3000" dirty="0" err="1">
                <a:latin typeface="Segoe UI Light" pitchFamily="34" charset="0"/>
                <a:cs typeface="Segoe UI Light" pitchFamily="34" charset="0"/>
              </a:rPr>
              <a:t>υπο</a:t>
            </a:r>
            <a:r>
              <a:rPr lang="el-GR" sz="3000" dirty="0">
                <a:latin typeface="Segoe UI Light" pitchFamily="34" charset="0"/>
                <a:cs typeface="Segoe UI Light" pitchFamily="34" charset="0"/>
              </a:rPr>
              <a:t>-αναφοράς περιστατικών ΚαΠα-π</a:t>
            </a:r>
          </a:p>
        </p:txBody>
      </p:sp>
      <p:sp>
        <p:nvSpPr>
          <p:cNvPr id="3" name="Subtitle 2"/>
          <p:cNvSpPr>
            <a:spLocks noGrp="1"/>
          </p:cNvSpPr>
          <p:nvPr>
            <p:ph type="subTitle" idx="1"/>
          </p:nvPr>
        </p:nvSpPr>
        <p:spPr>
          <a:xfrm>
            <a:off x="648438" y="2429227"/>
            <a:ext cx="7737676" cy="1241822"/>
          </a:xfrm>
        </p:spPr>
        <p:txBody>
          <a:bodyPr>
            <a:noAutofit/>
          </a:bodyPr>
          <a:lstStyle/>
          <a:p>
            <a:endParaRPr lang="en-US" dirty="0">
              <a:solidFill>
                <a:schemeClr val="bg1">
                  <a:lumMod val="50000"/>
                </a:schemeClr>
              </a:solidFill>
              <a:latin typeface="Segoe UI Black" panose="020B0A02040204020203" pitchFamily="34" charset="0"/>
              <a:ea typeface="Segoe UI Black" panose="020B0A02040204020203" pitchFamily="34" charset="0"/>
              <a:cs typeface="+mj-cs"/>
            </a:endParaRPr>
          </a:p>
          <a:p>
            <a:r>
              <a:rPr lang="el-GR" i="1" dirty="0">
                <a:solidFill>
                  <a:schemeClr val="bg1">
                    <a:lumMod val="50000"/>
                  </a:schemeClr>
                </a:solidFill>
                <a:latin typeface="Segoe UI Light" panose="020B0502040204020203" pitchFamily="34" charset="0"/>
                <a:ea typeface="Segoe UI Black" panose="020B0A02040204020203" pitchFamily="34" charset="0"/>
                <a:cs typeface="Segoe UI Light" panose="020B0502040204020203" pitchFamily="34" charset="0"/>
              </a:rPr>
              <a:t>ορισμός της βίας &amp;</a:t>
            </a:r>
            <a:endParaRPr lang="en-US" i="1" dirty="0">
              <a:solidFill>
                <a:schemeClr val="bg1">
                  <a:lumMod val="50000"/>
                </a:schemeClr>
              </a:solidFill>
              <a:latin typeface="Segoe UI Light" panose="020B0502040204020203" pitchFamily="34" charset="0"/>
              <a:ea typeface="Segoe UI Black" panose="020B0A02040204020203" pitchFamily="34" charset="0"/>
              <a:cs typeface="Segoe UI Light" panose="020B0502040204020203" pitchFamily="34" charset="0"/>
            </a:endParaRPr>
          </a:p>
          <a:p>
            <a:r>
              <a:rPr lang="el-GR" i="1" dirty="0" smtClean="0">
                <a:solidFill>
                  <a:schemeClr val="bg1">
                    <a:lumMod val="50000"/>
                  </a:schemeClr>
                </a:solidFill>
                <a:latin typeface="Segoe UI Light" panose="020B0502040204020203" pitchFamily="34" charset="0"/>
                <a:ea typeface="Segoe UI Black" panose="020B0A02040204020203" pitchFamily="34" charset="0"/>
                <a:cs typeface="Segoe UI Light" panose="020B0502040204020203" pitchFamily="34" charset="0"/>
              </a:rPr>
              <a:t>ενδείξεις αναγνώρισης ΚαΠα-π</a:t>
            </a:r>
            <a:endParaRPr lang="en-US" i="1" dirty="0">
              <a:solidFill>
                <a:schemeClr val="bg1">
                  <a:lumMod val="50000"/>
                </a:schemeClr>
              </a:solidFill>
              <a:latin typeface="Segoe UI Light" panose="020B0502040204020203" pitchFamily="34" charset="0"/>
              <a:ea typeface="Segoe UI Black" panose="020B0A02040204020203" pitchFamily="34" charset="0"/>
              <a:cs typeface="Segoe UI Light" panose="020B0502040204020203" pitchFamily="34" charset="0"/>
            </a:endParaRPr>
          </a:p>
        </p:txBody>
      </p:sp>
      <p:sp>
        <p:nvSpPr>
          <p:cNvPr id="11" name="Rectangle 10"/>
          <p:cNvSpPr/>
          <p:nvPr/>
        </p:nvSpPr>
        <p:spPr>
          <a:xfrm>
            <a:off x="-9056" y="4526740"/>
            <a:ext cx="9153056" cy="60658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pic>
        <p:nvPicPr>
          <p:cNvPr id="12" name="Picture 2"/>
          <p:cNvPicPr>
            <a:picLocks noChangeAspect="1" noChangeArrowheads="1"/>
          </p:cNvPicPr>
          <p:nvPr/>
        </p:nvPicPr>
        <p:blipFill>
          <a:blip r:embed="rId3" cstate="print"/>
          <a:srcRect/>
          <a:stretch>
            <a:fillRect/>
          </a:stretch>
        </p:blipFill>
        <p:spPr bwMode="auto">
          <a:xfrm>
            <a:off x="6084168" y="4602720"/>
            <a:ext cx="2915940" cy="508405"/>
          </a:xfrm>
          <a:prstGeom prst="rect">
            <a:avLst/>
          </a:prstGeom>
          <a:noFill/>
          <a:ln w="9525">
            <a:noFill/>
            <a:miter lim="800000"/>
            <a:headEnd/>
            <a:tailEnd/>
          </a:ln>
        </p:spPr>
      </p:pic>
      <p:pic>
        <p:nvPicPr>
          <p:cNvPr id="13" name="Picture 12"/>
          <p:cNvPicPr>
            <a:picLocks noChangeAspect="1"/>
          </p:cNvPicPr>
          <p:nvPr/>
        </p:nvPicPr>
        <p:blipFill>
          <a:blip r:embed="rId4" cstate="print"/>
          <a:stretch>
            <a:fillRect/>
          </a:stretch>
        </p:blipFill>
        <p:spPr>
          <a:xfrm>
            <a:off x="107504" y="4709456"/>
            <a:ext cx="471335" cy="312397"/>
          </a:xfrm>
          <a:prstGeom prst="rect">
            <a:avLst/>
          </a:prstGeom>
        </p:spPr>
      </p:pic>
      <p:pic>
        <p:nvPicPr>
          <p:cNvPr id="14" name="Picture 13"/>
          <p:cNvPicPr/>
          <p:nvPr/>
        </p:nvPicPr>
        <p:blipFill>
          <a:blip r:embed="rId5" cstate="print">
            <a:clrChange>
              <a:clrFrom>
                <a:srgbClr val="FFFDFA"/>
              </a:clrFrom>
              <a:clrTo>
                <a:srgbClr val="FFFDFA">
                  <a:alpha val="0"/>
                </a:srgbClr>
              </a:clrTo>
            </a:clrChange>
            <a:lum bright="-12000" contrast="6000"/>
          </a:blip>
          <a:srcRect/>
          <a:stretch>
            <a:fillRect/>
          </a:stretch>
        </p:blipFill>
        <p:spPr bwMode="auto">
          <a:xfrm>
            <a:off x="142587" y="219534"/>
            <a:ext cx="455963" cy="356259"/>
          </a:xfrm>
          <a:prstGeom prst="rect">
            <a:avLst/>
          </a:prstGeom>
          <a:noFill/>
          <a:ln w="9525" algn="in">
            <a:noFill/>
            <a:miter lim="800000"/>
            <a:headEnd/>
            <a:tailEnd/>
          </a:ln>
          <a:effectLst/>
        </p:spPr>
      </p:pic>
      <p:sp>
        <p:nvSpPr>
          <p:cNvPr id="15" name="Text Box 2"/>
          <p:cNvSpPr txBox="1">
            <a:spLocks noChangeArrowheads="1"/>
          </p:cNvSpPr>
          <p:nvPr/>
        </p:nvSpPr>
        <p:spPr bwMode="auto">
          <a:xfrm>
            <a:off x="685800" y="219534"/>
            <a:ext cx="3648075" cy="371475"/>
          </a:xfrm>
          <a:prstGeom prst="rect">
            <a:avLst/>
          </a:prstGeom>
          <a:solidFill>
            <a:srgbClr val="FFFFFF"/>
          </a:solidFill>
          <a:ln w="9525">
            <a:noFill/>
            <a:miter lim="800000"/>
            <a:headEnd/>
            <a:tailEnd/>
          </a:ln>
        </p:spPr>
        <p:txBody>
          <a:bodyPr vert="horz" wrap="square" lIns="0" tIns="0" rIns="0" bIns="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sz="800" b="0" i="0" u="none" strike="noStrike" cap="none" normalizeH="0" baseline="0" dirty="0" smtClean="0">
                <a:ln>
                  <a:noFill/>
                </a:ln>
                <a:solidFill>
                  <a:schemeClr val="tx1"/>
                </a:solidFill>
                <a:effectLst/>
                <a:latin typeface="Calibri" pitchFamily="34" charset="0"/>
                <a:cs typeface="Arial" pitchFamily="34" charset="0"/>
              </a:rPr>
              <a:t>Ινστιτούτο Υγείας του Παιδιού </a:t>
            </a:r>
            <a:endParaRPr kumimoji="0" lang="el-GR" sz="800" b="0" i="0" u="none" strike="noStrike" cap="none" normalizeH="0" baseline="0" dirty="0" smtClean="0">
              <a:ln>
                <a:noFill/>
              </a:ln>
              <a:solidFill>
                <a:schemeClr val="tx1"/>
              </a:solidFill>
              <a:effectLst/>
              <a:latin typeface="Calibri" pitchFamily="34"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r>
              <a:rPr kumimoji="0" lang="it-IT" sz="800" b="0" i="0" u="none" strike="noStrike" cap="none" normalizeH="0" baseline="0" dirty="0" smtClean="0">
                <a:ln>
                  <a:noFill/>
                </a:ln>
                <a:solidFill>
                  <a:schemeClr val="tx1"/>
                </a:solidFill>
                <a:effectLst/>
                <a:latin typeface="Calibri" pitchFamily="34" charset="0"/>
                <a:cs typeface="Arial" pitchFamily="34" charset="0"/>
              </a:rPr>
              <a:t>Διεύθυνση Ψυχικής Υγείας και Κοινωνικής Πρόνοιας</a:t>
            </a:r>
          </a:p>
          <a:p>
            <a:pPr marL="0" marR="0" lvl="0" indent="0" algn="just" defTabSz="914400" rtl="0" eaLnBrk="1" fontAlgn="base" latinLnBrk="0" hangingPunct="1">
              <a:lnSpc>
                <a:spcPct val="100000"/>
              </a:lnSpc>
              <a:spcBef>
                <a:spcPct val="0"/>
              </a:spcBef>
              <a:spcAft>
                <a:spcPts val="1000"/>
              </a:spcAft>
              <a:buClrTx/>
              <a:buSzTx/>
              <a:buFontTx/>
              <a:buNone/>
              <a:tabLst/>
            </a:pPr>
            <a:r>
              <a:rPr kumimoji="0" lang="el-GR" sz="800" b="0" i="0" u="none" strike="noStrike" cap="none" normalizeH="0" baseline="0" dirty="0" smtClean="0">
                <a:ln>
                  <a:noFill/>
                </a:ln>
                <a:solidFill>
                  <a:schemeClr val="tx1"/>
                </a:solidFill>
                <a:effectLst/>
                <a:latin typeface="Calibri" pitchFamily="34" charset="0"/>
                <a:cs typeface="Arial" pitchFamily="34" charset="0"/>
              </a:rPr>
              <a:t>Κέντρο για τη Μελέτη και την Πρόληψη της Κακοποίησης-Παραμέλησης των Παιδιών</a:t>
            </a:r>
            <a:endParaRPr kumimoji="0" lang="el-G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6" name="Rectangle 3"/>
          <p:cNvSpPr>
            <a:spLocks noChangeArrowheads="1"/>
          </p:cNvSpPr>
          <p:nvPr/>
        </p:nvSpPr>
        <p:spPr bwMode="auto">
          <a:xfrm>
            <a:off x="1244385" y="4587974"/>
            <a:ext cx="5324721" cy="523220"/>
          </a:xfrm>
          <a:prstGeom prst="rect">
            <a:avLst/>
          </a:prstGeom>
          <a:noFill/>
          <a:ln w="9525">
            <a:noFill/>
            <a:miter lim="800000"/>
            <a:headEnd/>
            <a:tailEnd/>
          </a:ln>
          <a:effectLst/>
        </p:spPr>
        <p:txBody>
          <a:bodyPr wrap="square" anchor="ctr">
            <a:spAutoFit/>
          </a:bodyPr>
          <a:lstStyle/>
          <a:p>
            <a:pPr algn="ctr">
              <a:tabLst>
                <a:tab pos="2636773" algn="ctr"/>
                <a:tab pos="5273543" algn="r"/>
              </a:tabLst>
            </a:pPr>
            <a:r>
              <a:rPr lang="en-US" sz="900" dirty="0" smtClean="0">
                <a:solidFill>
                  <a:srgbClr val="595959"/>
                </a:solidFill>
                <a:latin typeface="Agency FB" pitchFamily="34" charset="0"/>
                <a:cs typeface="Times New Roman" pitchFamily="18" charset="0"/>
              </a:rPr>
              <a:t>“Coordinated Response to Child Abuse &amp; Neglect via Minimum Data Set: </a:t>
            </a:r>
            <a:r>
              <a:rPr lang="en-US" sz="900" i="1" dirty="0" smtClean="0">
                <a:solidFill>
                  <a:srgbClr val="595959"/>
                </a:solidFill>
                <a:latin typeface="Agency FB" pitchFamily="34" charset="0"/>
                <a:cs typeface="Times New Roman" pitchFamily="18" charset="0"/>
              </a:rPr>
              <a:t>from planning to practice</a:t>
            </a:r>
            <a:r>
              <a:rPr lang="en-US" sz="900" dirty="0" smtClean="0">
                <a:solidFill>
                  <a:srgbClr val="595959"/>
                </a:solidFill>
                <a:latin typeface="Agency FB" pitchFamily="34" charset="0"/>
                <a:cs typeface="Times New Roman" pitchFamily="18" charset="0"/>
              </a:rPr>
              <a:t>” </a:t>
            </a:r>
            <a:endParaRPr lang="el-GR" sz="900" dirty="0" smtClean="0">
              <a:solidFill>
                <a:srgbClr val="595959"/>
              </a:solidFill>
              <a:latin typeface="Agency FB" pitchFamily="34" charset="0"/>
              <a:cs typeface="Times New Roman" pitchFamily="18" charset="0"/>
            </a:endParaRPr>
          </a:p>
          <a:p>
            <a:pPr algn="ctr">
              <a:tabLst>
                <a:tab pos="2636773" algn="ctr"/>
                <a:tab pos="5273543" algn="r"/>
              </a:tabLst>
            </a:pPr>
            <a:r>
              <a:rPr lang="en-US" sz="900" dirty="0" smtClean="0">
                <a:solidFill>
                  <a:srgbClr val="595959"/>
                </a:solidFill>
                <a:latin typeface="Agency FB" pitchFamily="34" charset="0"/>
                <a:cs typeface="Times New Roman" pitchFamily="18" charset="0"/>
              </a:rPr>
              <a:t>[GA</a:t>
            </a:r>
            <a:r>
              <a:rPr lang="en-US" sz="900" baseline="0" dirty="0" smtClean="0">
                <a:solidFill>
                  <a:srgbClr val="595959"/>
                </a:solidFill>
                <a:latin typeface="Agency FB" pitchFamily="34" charset="0"/>
                <a:cs typeface="Times New Roman" pitchFamily="18" charset="0"/>
              </a:rPr>
              <a:t> </a:t>
            </a:r>
            <a:r>
              <a:rPr lang="en-US" sz="900" baseline="0" dirty="0" err="1" smtClean="0">
                <a:solidFill>
                  <a:srgbClr val="595959"/>
                </a:solidFill>
                <a:latin typeface="Agency FB" pitchFamily="34" charset="0"/>
                <a:cs typeface="Times New Roman" pitchFamily="18" charset="0"/>
              </a:rPr>
              <a:t>Nr</a:t>
            </a:r>
            <a:r>
              <a:rPr lang="en-US" sz="900" dirty="0" smtClean="0">
                <a:solidFill>
                  <a:srgbClr val="595959"/>
                </a:solidFill>
                <a:latin typeface="Agency FB" pitchFamily="34" charset="0"/>
                <a:cs typeface="Times New Roman" pitchFamily="18" charset="0"/>
              </a:rPr>
              <a:t>: 810508 — CAN-MDS II — Funded by EU REC Programme 2014-2020]1</a:t>
            </a:r>
          </a:p>
          <a:p>
            <a:pPr algn="ctr">
              <a:tabLst>
                <a:tab pos="2636773" algn="ctr"/>
                <a:tab pos="5273543" algn="r"/>
              </a:tabLst>
            </a:pPr>
            <a:r>
              <a:rPr lang="el-GR" sz="800" b="0" dirty="0" smtClean="0">
                <a:solidFill>
                  <a:schemeClr val="accent1"/>
                </a:solidFill>
                <a:latin typeface="Arial Narrow" panose="020B0606020202030204" pitchFamily="34" charset="0"/>
                <a:cs typeface="Times New Roman" pitchFamily="18" charset="0"/>
              </a:rPr>
              <a:t>Εκπαίδευση Χρηστών/-τριών Συστήματος</a:t>
            </a:r>
            <a:r>
              <a:rPr lang="el-GR" sz="900" b="1" dirty="0" smtClean="0">
                <a:solidFill>
                  <a:schemeClr val="accent1"/>
                </a:solidFill>
                <a:latin typeface="Agency FB" pitchFamily="34" charset="0"/>
                <a:cs typeface="Times New Roman" pitchFamily="18" charset="0"/>
              </a:rPr>
              <a:t> </a:t>
            </a:r>
            <a:r>
              <a:rPr lang="en-US" sz="800" b="1" dirty="0" smtClean="0">
                <a:solidFill>
                  <a:schemeClr val="accent1"/>
                </a:solidFill>
                <a:latin typeface="Agency FB" pitchFamily="34" charset="0"/>
                <a:cs typeface="Times New Roman" pitchFamily="18" charset="0"/>
              </a:rPr>
              <a:t>CAN-MDS </a:t>
            </a:r>
            <a:endParaRPr lang="en-US" sz="1200" b="1" dirty="0">
              <a:solidFill>
                <a:schemeClr val="accent1"/>
              </a:solidFill>
            </a:endParaRPr>
          </a:p>
        </p:txBody>
      </p:sp>
      <p:cxnSp>
        <p:nvCxnSpPr>
          <p:cNvPr id="17" name="Straight Connector 16"/>
          <p:cNvCxnSpPr/>
          <p:nvPr/>
        </p:nvCxnSpPr>
        <p:spPr>
          <a:xfrm>
            <a:off x="-11573" y="4572015"/>
            <a:ext cx="9155575" cy="1588"/>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29500401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heel(1)">
                                      <p:cBhvr>
                                        <p:cTn id="7" dur="2000"/>
                                        <p:tgtEl>
                                          <p:spTgt spid="14"/>
                                        </p:tgtEl>
                                      </p:cBhvr>
                                    </p:animEffect>
                                  </p:childTnLst>
                                </p:cTn>
                              </p:par>
                              <p:par>
                                <p:cTn id="8" presetID="21" presetClass="entr" presetSubtype="1"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wheel(1)">
                                      <p:cBhvr>
                                        <p:cTn id="10" dur="2000"/>
                                        <p:tgtEl>
                                          <p:spTgt spid="15"/>
                                        </p:tgtEl>
                                      </p:cBhvr>
                                    </p:animEffect>
                                  </p:childTnLst>
                                </p:cTn>
                              </p:par>
                              <p:par>
                                <p:cTn id="11" presetID="21" presetClass="entr" presetSubtype="1" fill="hold"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wheel(1)">
                                      <p:cBhvr>
                                        <p:cTn id="13" dur="2000"/>
                                        <p:tgtEl>
                                          <p:spTgt spid="12"/>
                                        </p:tgtEl>
                                      </p:cBhvr>
                                    </p:animEffect>
                                  </p:childTnLst>
                                </p:cTn>
                              </p:par>
                              <p:par>
                                <p:cTn id="14" presetID="21" presetClass="entr" presetSubtype="1" fill="hold" nodeType="with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wheel(1)">
                                      <p:cBhvr>
                                        <p:cTn id="16" dur="2000"/>
                                        <p:tgtEl>
                                          <p:spTgt spid="13"/>
                                        </p:tgtEl>
                                      </p:cBhvr>
                                    </p:animEffect>
                                  </p:childTnLst>
                                </p:cTn>
                              </p:par>
                              <p:par>
                                <p:cTn id="17" presetID="21" presetClass="entr" presetSubtype="1"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heel(1)">
                                      <p:cBhvr>
                                        <p:cTn id="19" dur="2000"/>
                                        <p:tgtEl>
                                          <p:spTgt spid="16"/>
                                        </p:tgtEl>
                                      </p:cBhvr>
                                    </p:animEffect>
                                  </p:childTnLst>
                                </p:cTn>
                              </p:par>
                              <p:par>
                                <p:cTn id="20" presetID="21" presetClass="entr" presetSubtype="1" fill="hold" nodeType="with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wheel(1)">
                                      <p:cBhvr>
                                        <p:cTn id="22" dur="2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548263" y="162697"/>
            <a:ext cx="5691763" cy="942622"/>
          </a:xfrm>
        </p:spPr>
        <p:txBody>
          <a:bodyPr>
            <a:noAutofit/>
          </a:bodyPr>
          <a:lstStyle/>
          <a:p>
            <a:pPr marL="0" indent="0" algn="r" fontAlgn="t">
              <a:buNone/>
            </a:pPr>
            <a:r>
              <a:rPr lang="el-GR" sz="1800" dirty="0" smtClean="0">
                <a:latin typeface="Segoe UI Black" panose="020B0A02040204020203" pitchFamily="34" charset="0"/>
                <a:ea typeface="Segoe UI Black" panose="020B0A02040204020203" pitchFamily="34" charset="0"/>
              </a:rPr>
              <a:t>κακοποίηση είναι μόνο όταν υπάρχει βία  </a:t>
            </a:r>
            <a:r>
              <a:rPr lang="en-US" sz="1500" dirty="0" smtClean="0"/>
              <a:t>ή</a:t>
            </a:r>
            <a:r>
              <a:rPr lang="el-GR" sz="1500" dirty="0" smtClean="0"/>
              <a:t> </a:t>
            </a:r>
            <a:r>
              <a:rPr lang="el-GR" sz="1800" dirty="0" smtClean="0">
                <a:latin typeface="Segoe UI Black" panose="020B0A02040204020203" pitchFamily="34" charset="0"/>
                <a:ea typeface="Segoe UI Black" panose="020B0A02040204020203" pitchFamily="34" charset="0"/>
              </a:rPr>
              <a:t>κακοποίηση είναι μόνο όταν </a:t>
            </a:r>
            <a:r>
              <a:rPr lang="el-GR" sz="1800" dirty="0">
                <a:latin typeface="Segoe UI Black" panose="020B0A02040204020203" pitchFamily="34" charset="0"/>
                <a:ea typeface="Segoe UI Black" panose="020B0A02040204020203" pitchFamily="34" charset="0"/>
              </a:rPr>
              <a:t>πρόκειται για σωματική </a:t>
            </a:r>
            <a:r>
              <a:rPr lang="el-GR" sz="1800" dirty="0" smtClean="0">
                <a:latin typeface="Segoe UI Black" panose="020B0A02040204020203" pitchFamily="34" charset="0"/>
                <a:ea typeface="Segoe UI Black" panose="020B0A02040204020203" pitchFamily="34" charset="0"/>
              </a:rPr>
              <a:t>ή </a:t>
            </a:r>
            <a:r>
              <a:rPr lang="el-GR" sz="1800" dirty="0">
                <a:latin typeface="Segoe UI Black" panose="020B0A02040204020203" pitchFamily="34" charset="0"/>
                <a:ea typeface="Segoe UI Black" panose="020B0A02040204020203" pitchFamily="34" charset="0"/>
              </a:rPr>
              <a:t>σεξουαλική </a:t>
            </a:r>
            <a:r>
              <a:rPr lang="el-GR" sz="1800" dirty="0" smtClean="0">
                <a:latin typeface="Segoe UI Black" panose="020B0A02040204020203" pitchFamily="34" charset="0"/>
                <a:ea typeface="Segoe UI Black" panose="020B0A02040204020203" pitchFamily="34" charset="0"/>
              </a:rPr>
              <a:t>βία</a:t>
            </a:r>
            <a:endParaRPr lang="en-US" sz="1800" dirty="0">
              <a:latin typeface="Segoe UI Black" panose="020B0A02040204020203" pitchFamily="34" charset="0"/>
              <a:ea typeface="Segoe UI Black" panose="020B0A02040204020203" pitchFamily="34" charset="0"/>
            </a:endParaRPr>
          </a:p>
        </p:txBody>
      </p:sp>
      <p:sp>
        <p:nvSpPr>
          <p:cNvPr id="4" name="Content Placeholder 6"/>
          <p:cNvSpPr txBox="1">
            <a:spLocks/>
          </p:cNvSpPr>
          <p:nvPr/>
        </p:nvSpPr>
        <p:spPr>
          <a:xfrm>
            <a:off x="624462" y="2221765"/>
            <a:ext cx="8117604" cy="2330138"/>
          </a:xfrm>
          <a:prstGeom prst="rect">
            <a:avLst/>
          </a:prstGeom>
        </p:spPr>
        <p:txBody>
          <a:bodyPr vert="horz" lIns="68580" tIns="34290" rIns="68580" bIns="34290" rtlCol="0">
            <a:noAutofit/>
          </a:bodyPr>
          <a:lstStyle>
            <a:lvl1pPr marL="361942" indent="-361942" algn="l" defTabSz="914377" rtl="0" eaLnBrk="1" latinLnBrk="0" hangingPunct="1">
              <a:lnSpc>
                <a:spcPct val="90000"/>
              </a:lnSpc>
              <a:spcBef>
                <a:spcPts val="1000"/>
              </a:spcBef>
              <a:buClr>
                <a:schemeClr val="accent1"/>
              </a:buClr>
              <a:buFont typeface="Wingdings 3" panose="05040102010807070707" pitchFamily="18" charset="2"/>
              <a:buChar char="´"/>
              <a:defRPr sz="2800" kern="1200">
                <a:solidFill>
                  <a:schemeClr val="tx1"/>
                </a:solidFill>
                <a:latin typeface="Segoe UI Light" panose="020B0502040204020203" pitchFamily="34" charset="0"/>
                <a:ea typeface="+mn-ea"/>
                <a:cs typeface="Segoe UI Light" panose="020B0502040204020203" pitchFamily="34" charset="0"/>
              </a:defRPr>
            </a:lvl1pPr>
            <a:lvl2pPr marL="809605" indent="-352417" algn="l" defTabSz="914377" rtl="0" eaLnBrk="1" latinLnBrk="0" hangingPunct="1">
              <a:lnSpc>
                <a:spcPct val="90000"/>
              </a:lnSpc>
              <a:spcBef>
                <a:spcPts val="500"/>
              </a:spcBef>
              <a:buClr>
                <a:schemeClr val="accent1">
                  <a:lumMod val="75000"/>
                </a:schemeClr>
              </a:buClr>
              <a:buFont typeface="Wingdings 3" panose="05040102010807070707" pitchFamily="18" charset="2"/>
              <a:buChar char="´"/>
              <a:defRPr sz="2400" kern="1200">
                <a:solidFill>
                  <a:schemeClr val="tx1"/>
                </a:solidFill>
                <a:latin typeface="Segoe UI Light" panose="020B0502040204020203" pitchFamily="34" charset="0"/>
                <a:ea typeface="+mn-ea"/>
                <a:cs typeface="Segoe UI Light" panose="020B0502040204020203" pitchFamily="34" charset="0"/>
              </a:defRPr>
            </a:lvl2pPr>
            <a:lvl3pPr marL="1257269" indent="-342891" algn="l" defTabSz="914377" rtl="0" eaLnBrk="1" latinLnBrk="0" hangingPunct="1">
              <a:lnSpc>
                <a:spcPct val="90000"/>
              </a:lnSpc>
              <a:spcBef>
                <a:spcPts val="500"/>
              </a:spcBef>
              <a:buClr>
                <a:schemeClr val="accent1">
                  <a:lumMod val="50000"/>
                </a:schemeClr>
              </a:buClr>
              <a:buFont typeface="Wingdings 3" panose="05040102010807070707" pitchFamily="18" charset="2"/>
              <a:buChar char="´"/>
              <a:defRPr sz="2000" kern="1200">
                <a:solidFill>
                  <a:schemeClr val="tx1"/>
                </a:solidFill>
                <a:latin typeface="Segoe UI Light" panose="020B0502040204020203" pitchFamily="34" charset="0"/>
                <a:ea typeface="+mn-ea"/>
                <a:cs typeface="Segoe UI Light" panose="020B0502040204020203" pitchFamily="34" charset="0"/>
              </a:defRPr>
            </a:lvl3pPr>
            <a:lvl4pPr marL="1704932" indent="-333366" algn="l" defTabSz="914377" rtl="0" eaLnBrk="1" latinLnBrk="0" hangingPunct="1">
              <a:lnSpc>
                <a:spcPct val="90000"/>
              </a:lnSpc>
              <a:spcBef>
                <a:spcPts val="500"/>
              </a:spcBef>
              <a:buClr>
                <a:schemeClr val="tx2">
                  <a:lumMod val="50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4pPr>
            <a:lvl5pPr marL="2152597" indent="-323843" algn="l" defTabSz="914377" rtl="0" eaLnBrk="1" latinLnBrk="0" hangingPunct="1">
              <a:lnSpc>
                <a:spcPct val="90000"/>
              </a:lnSpc>
              <a:spcBef>
                <a:spcPts val="500"/>
              </a:spcBef>
              <a:buClr>
                <a:schemeClr val="tx2">
                  <a:lumMod val="75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fontAlgn="t">
              <a:buNone/>
            </a:pPr>
            <a:r>
              <a:rPr lang="el-GR" sz="3300" b="1" dirty="0" smtClean="0">
                <a:solidFill>
                  <a:schemeClr val="accent1"/>
                </a:solidFill>
                <a:latin typeface="Myriad Pro Bold"/>
                <a:cs typeface="+mn-cs"/>
              </a:rPr>
              <a:t>πραγματικότητα</a:t>
            </a:r>
            <a:endParaRPr lang="en-US" sz="3300" b="1" dirty="0">
              <a:solidFill>
                <a:schemeClr val="accent1"/>
              </a:solidFill>
              <a:latin typeface="Myriad Pro Bold"/>
              <a:cs typeface="+mn-cs"/>
            </a:endParaRPr>
          </a:p>
          <a:p>
            <a:pPr marL="0" indent="0" algn="just" fontAlgn="t">
              <a:buNone/>
            </a:pPr>
            <a:r>
              <a:rPr lang="el-GR" sz="1600" dirty="0" smtClean="0"/>
              <a:t>η </a:t>
            </a:r>
            <a:r>
              <a:rPr lang="el-GR" sz="1600" dirty="0"/>
              <a:t>σωματική κακοποίηση είναι ένας από τους τύπους </a:t>
            </a:r>
            <a:r>
              <a:rPr lang="el-GR" sz="1600" dirty="0" smtClean="0"/>
              <a:t>ΚαΠα-π, όπως και η σεξουαλική κακοποίηση</a:t>
            </a:r>
            <a:r>
              <a:rPr lang="en-US" sz="1600" dirty="0" smtClean="0"/>
              <a:t>. </a:t>
            </a:r>
            <a:r>
              <a:rPr lang="el-GR" sz="1600" dirty="0"/>
              <a:t>Η </a:t>
            </a:r>
            <a:r>
              <a:rPr lang="el-GR" sz="1600" dirty="0" smtClean="0"/>
              <a:t>ΚαΠα-π </a:t>
            </a:r>
            <a:r>
              <a:rPr lang="el-GR" sz="1600" dirty="0"/>
              <a:t>δεν ενέχει </a:t>
            </a:r>
            <a:r>
              <a:rPr lang="el-GR" sz="1600" dirty="0" smtClean="0"/>
              <a:t>απαραίτητα βία ή θυμό</a:t>
            </a:r>
            <a:r>
              <a:rPr lang="en-US" sz="1600" dirty="0" smtClean="0"/>
              <a:t>: </a:t>
            </a:r>
            <a:r>
              <a:rPr lang="el-GR" sz="1600" dirty="0" smtClean="0"/>
              <a:t>η παραμέληση, η ψυχολογική και η σεξουαλική </a:t>
            </a:r>
            <a:r>
              <a:rPr lang="el-GR" sz="1600" dirty="0"/>
              <a:t>κακοποίηση </a:t>
            </a:r>
            <a:r>
              <a:rPr lang="el-GR" sz="1600" dirty="0" smtClean="0"/>
              <a:t>μπορούν να προκαλέσουν μεγάλη βλάβη και, καθώς συχνά δεν </a:t>
            </a:r>
            <a:r>
              <a:rPr lang="el-GR" sz="1600" dirty="0"/>
              <a:t>είναι </a:t>
            </a:r>
            <a:r>
              <a:rPr lang="el-GR" sz="1600" dirty="0" smtClean="0"/>
              <a:t>εμφανείς, η πιθανότητα να παρέμβει κάποιος είναι μικρότερη από αυτή της σωματικής κακοποίησης που συνήθως προκαλεί εμφανή σημάδια. Σε κάθε περίπτωση όλοι οι τύποι ΚαΠα παιδιών πρέπει να θεωρούνται εξίσου σοβαρό πρόβλημα. </a:t>
            </a:r>
            <a:endParaRPr lang="en-US" sz="1600" dirty="0"/>
          </a:p>
        </p:txBody>
      </p:sp>
      <p:sp>
        <p:nvSpPr>
          <p:cNvPr id="3" name="Rectangle 2"/>
          <p:cNvSpPr/>
          <p:nvPr/>
        </p:nvSpPr>
        <p:spPr>
          <a:xfrm>
            <a:off x="6558249" y="349714"/>
            <a:ext cx="1635178" cy="600164"/>
          </a:xfrm>
          <a:prstGeom prst="rect">
            <a:avLst/>
          </a:prstGeom>
        </p:spPr>
        <p:txBody>
          <a:bodyPr wrap="square">
            <a:spAutoFit/>
          </a:bodyPr>
          <a:lstStyle/>
          <a:p>
            <a:r>
              <a:rPr lang="el-GR" sz="3300" b="1" dirty="0">
                <a:solidFill>
                  <a:srgbClr val="C00000"/>
                </a:solidFill>
                <a:latin typeface="Myriad Pro Bold"/>
              </a:rPr>
              <a:t>μύθος</a:t>
            </a:r>
            <a:endParaRPr lang="el-GR" sz="3300" dirty="0">
              <a:solidFill>
                <a:srgbClr val="C00000"/>
              </a:solidFill>
            </a:endParaRPr>
          </a:p>
        </p:txBody>
      </p:sp>
    </p:spTree>
    <p:extLst>
      <p:ext uri="{BB962C8B-B14F-4D97-AF65-F5344CB8AC3E}">
        <p14:creationId xmlns="" xmlns:p14="http://schemas.microsoft.com/office/powerpoint/2010/main" val="2774076386"/>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500" fill="hold"/>
                                        <p:tgtEl>
                                          <p:spTgt spid="4"/>
                                        </p:tgtEl>
                                        <p:attrNameLst>
                                          <p:attrName>ppt_w</p:attrName>
                                        </p:attrNameLst>
                                      </p:cBhvr>
                                      <p:tavLst>
                                        <p:tav tm="0">
                                          <p:val>
                                            <p:fltVal val="0"/>
                                          </p:val>
                                        </p:tav>
                                        <p:tav tm="100000">
                                          <p:val>
                                            <p:strVal val="#ppt_w"/>
                                          </p:val>
                                        </p:tav>
                                      </p:tavLst>
                                    </p:anim>
                                    <p:anim calcmode="lin" valueType="num">
                                      <p:cBhvr>
                                        <p:cTn id="15" dur="500" fill="hold"/>
                                        <p:tgtEl>
                                          <p:spTgt spid="4"/>
                                        </p:tgtEl>
                                        <p:attrNameLst>
                                          <p:attrName>ppt_h</p:attrName>
                                        </p:attrNameLst>
                                      </p:cBhvr>
                                      <p:tavLst>
                                        <p:tav tm="0">
                                          <p:val>
                                            <p:fltVal val="0"/>
                                          </p:val>
                                        </p:tav>
                                        <p:tav tm="100000">
                                          <p:val>
                                            <p:strVal val="#ppt_h"/>
                                          </p:val>
                                        </p:tav>
                                      </p:tavLst>
                                    </p:anim>
                                    <p:animEffect transition="in" filter="fade">
                                      <p:cBhvr>
                                        <p:cTn id="1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494340" y="1156766"/>
            <a:ext cx="2771375" cy="2752611"/>
          </a:xfrm>
        </p:spPr>
        <p:txBody>
          <a:bodyPr>
            <a:noAutofit/>
          </a:bodyPr>
          <a:lstStyle/>
          <a:p>
            <a:pPr marL="0" indent="0" algn="r" fontAlgn="t">
              <a:buNone/>
            </a:pPr>
            <a:r>
              <a:rPr lang="el-GR" sz="1600" dirty="0" smtClean="0">
                <a:latin typeface="Segoe UI Black" panose="020B0A02040204020203" pitchFamily="34" charset="0"/>
                <a:ea typeface="Segoe UI Black" panose="020B0A02040204020203" pitchFamily="34" charset="0"/>
              </a:rPr>
              <a:t>τα </a:t>
            </a:r>
            <a:r>
              <a:rPr lang="el-GR" sz="1600" dirty="0">
                <a:latin typeface="Segoe UI Black" panose="020B0A02040204020203" pitchFamily="34" charset="0"/>
                <a:ea typeface="Segoe UI Black" panose="020B0A02040204020203" pitchFamily="34" charset="0"/>
              </a:rPr>
              <a:t>παιδιά βγάζουν από το μυαλό τους </a:t>
            </a:r>
            <a:r>
              <a:rPr lang="el-GR" sz="1600" dirty="0" smtClean="0">
                <a:latin typeface="Segoe UI Black" panose="020B0A02040204020203" pitchFamily="34" charset="0"/>
                <a:ea typeface="Segoe UI Black" panose="020B0A02040204020203" pitchFamily="34" charset="0"/>
              </a:rPr>
              <a:t>ιστορίες ότι υφίστανται κακοποίηση</a:t>
            </a:r>
            <a:endParaRPr lang="en-US" sz="1600" dirty="0">
              <a:latin typeface="Segoe UI Black" panose="020B0A02040204020203" pitchFamily="34" charset="0"/>
              <a:ea typeface="Segoe UI Black" panose="020B0A02040204020203" pitchFamily="34" charset="0"/>
            </a:endParaRPr>
          </a:p>
          <a:p>
            <a:pPr marL="0" indent="0" algn="r" fontAlgn="t">
              <a:buNone/>
            </a:pPr>
            <a:r>
              <a:rPr lang="en-US" sz="1600" dirty="0" err="1">
                <a:ea typeface="Segoe UI Black" panose="020B0A02040204020203" pitchFamily="34" charset="0"/>
              </a:rPr>
              <a:t>ή</a:t>
            </a:r>
            <a:r>
              <a:rPr lang="en-US" sz="1600" dirty="0">
                <a:ea typeface="Segoe UI Black" panose="020B0A02040204020203" pitchFamily="34" charset="0"/>
              </a:rPr>
              <a:t> </a:t>
            </a:r>
          </a:p>
          <a:p>
            <a:pPr marL="0" indent="0" algn="r" fontAlgn="t">
              <a:buNone/>
            </a:pPr>
            <a:r>
              <a:rPr lang="el-GR" sz="1600" dirty="0" smtClean="0">
                <a:latin typeface="Segoe UI Black" panose="020B0A02040204020203" pitchFamily="34" charset="0"/>
                <a:ea typeface="Segoe UI Black" panose="020B0A02040204020203" pitchFamily="34" charset="0"/>
              </a:rPr>
              <a:t>όταν τα </a:t>
            </a:r>
            <a:r>
              <a:rPr lang="el-GR" sz="1600" dirty="0">
                <a:latin typeface="Segoe UI Black" panose="020B0A02040204020203" pitchFamily="34" charset="0"/>
                <a:ea typeface="Segoe UI Black" panose="020B0A02040204020203" pitchFamily="34" charset="0"/>
              </a:rPr>
              <a:t>παιδιά </a:t>
            </a:r>
            <a:r>
              <a:rPr lang="el-GR" sz="1600" dirty="0" smtClean="0">
                <a:latin typeface="Segoe UI Black" panose="020B0A02040204020203" pitchFamily="34" charset="0"/>
                <a:ea typeface="Segoe UI Black" panose="020B0A02040204020203" pitchFamily="34" charset="0"/>
              </a:rPr>
              <a:t>λένε ότι υφίστανται κακοποίηση ουσιαστικά θέλουν να τραβήξουν την προσοχή</a:t>
            </a:r>
            <a:endParaRPr lang="en-US" sz="1600" dirty="0">
              <a:latin typeface="Segoe UI Black" panose="020B0A02040204020203" pitchFamily="34" charset="0"/>
              <a:ea typeface="Segoe UI Black" panose="020B0A02040204020203" pitchFamily="34" charset="0"/>
            </a:endParaRPr>
          </a:p>
          <a:p>
            <a:pPr marL="0" indent="0" fontAlgn="t">
              <a:buNone/>
            </a:pPr>
            <a:endParaRPr lang="en-US" sz="1600" dirty="0">
              <a:latin typeface="Segoe UI Black" panose="020B0A02040204020203" pitchFamily="34" charset="0"/>
              <a:ea typeface="Segoe UI Black" panose="020B0A02040204020203" pitchFamily="34" charset="0"/>
            </a:endParaRPr>
          </a:p>
          <a:p>
            <a:pPr marL="0" indent="0" fontAlgn="t">
              <a:buNone/>
            </a:pPr>
            <a:endParaRPr lang="en-US" sz="1600" dirty="0">
              <a:latin typeface="Segoe UI Black" panose="020B0A02040204020203" pitchFamily="34" charset="0"/>
              <a:ea typeface="Segoe UI Black" panose="020B0A02040204020203" pitchFamily="34" charset="0"/>
            </a:endParaRPr>
          </a:p>
        </p:txBody>
      </p:sp>
      <p:sp>
        <p:nvSpPr>
          <p:cNvPr id="4" name="Content Placeholder 6"/>
          <p:cNvSpPr txBox="1">
            <a:spLocks/>
          </p:cNvSpPr>
          <p:nvPr/>
        </p:nvSpPr>
        <p:spPr>
          <a:xfrm>
            <a:off x="3468673" y="1800204"/>
            <a:ext cx="5465777" cy="2817138"/>
          </a:xfrm>
          <a:prstGeom prst="rect">
            <a:avLst/>
          </a:prstGeom>
        </p:spPr>
        <p:txBody>
          <a:bodyPr vert="horz" lIns="68580" tIns="34290" rIns="68580" bIns="34290" rtlCol="0">
            <a:noAutofit/>
          </a:bodyPr>
          <a:lstStyle>
            <a:lvl1pPr marL="361942" indent="-361942" algn="l" defTabSz="914377" rtl="0" eaLnBrk="1" latinLnBrk="0" hangingPunct="1">
              <a:lnSpc>
                <a:spcPct val="90000"/>
              </a:lnSpc>
              <a:spcBef>
                <a:spcPts val="1000"/>
              </a:spcBef>
              <a:buClr>
                <a:schemeClr val="accent1"/>
              </a:buClr>
              <a:buFont typeface="Wingdings 3" panose="05040102010807070707" pitchFamily="18" charset="2"/>
              <a:buChar char="´"/>
              <a:defRPr sz="2800" kern="1200">
                <a:solidFill>
                  <a:schemeClr val="tx1"/>
                </a:solidFill>
                <a:latin typeface="Segoe UI Light" panose="020B0502040204020203" pitchFamily="34" charset="0"/>
                <a:ea typeface="+mn-ea"/>
                <a:cs typeface="Segoe UI Light" panose="020B0502040204020203" pitchFamily="34" charset="0"/>
              </a:defRPr>
            </a:lvl1pPr>
            <a:lvl2pPr marL="809605" indent="-352417" algn="l" defTabSz="914377" rtl="0" eaLnBrk="1" latinLnBrk="0" hangingPunct="1">
              <a:lnSpc>
                <a:spcPct val="90000"/>
              </a:lnSpc>
              <a:spcBef>
                <a:spcPts val="500"/>
              </a:spcBef>
              <a:buClr>
                <a:schemeClr val="accent1">
                  <a:lumMod val="75000"/>
                </a:schemeClr>
              </a:buClr>
              <a:buFont typeface="Wingdings 3" panose="05040102010807070707" pitchFamily="18" charset="2"/>
              <a:buChar char="´"/>
              <a:defRPr sz="2400" kern="1200">
                <a:solidFill>
                  <a:schemeClr val="tx1"/>
                </a:solidFill>
                <a:latin typeface="Segoe UI Light" panose="020B0502040204020203" pitchFamily="34" charset="0"/>
                <a:ea typeface="+mn-ea"/>
                <a:cs typeface="Segoe UI Light" panose="020B0502040204020203" pitchFamily="34" charset="0"/>
              </a:defRPr>
            </a:lvl2pPr>
            <a:lvl3pPr marL="1257269" indent="-342891" algn="l" defTabSz="914377" rtl="0" eaLnBrk="1" latinLnBrk="0" hangingPunct="1">
              <a:lnSpc>
                <a:spcPct val="90000"/>
              </a:lnSpc>
              <a:spcBef>
                <a:spcPts val="500"/>
              </a:spcBef>
              <a:buClr>
                <a:schemeClr val="accent1">
                  <a:lumMod val="50000"/>
                </a:schemeClr>
              </a:buClr>
              <a:buFont typeface="Wingdings 3" panose="05040102010807070707" pitchFamily="18" charset="2"/>
              <a:buChar char="´"/>
              <a:defRPr sz="2000" kern="1200">
                <a:solidFill>
                  <a:schemeClr val="tx1"/>
                </a:solidFill>
                <a:latin typeface="Segoe UI Light" panose="020B0502040204020203" pitchFamily="34" charset="0"/>
                <a:ea typeface="+mn-ea"/>
                <a:cs typeface="Segoe UI Light" panose="020B0502040204020203" pitchFamily="34" charset="0"/>
              </a:defRPr>
            </a:lvl3pPr>
            <a:lvl4pPr marL="1704932" indent="-333366" algn="l" defTabSz="914377" rtl="0" eaLnBrk="1" latinLnBrk="0" hangingPunct="1">
              <a:lnSpc>
                <a:spcPct val="90000"/>
              </a:lnSpc>
              <a:spcBef>
                <a:spcPts val="500"/>
              </a:spcBef>
              <a:buClr>
                <a:schemeClr val="tx2">
                  <a:lumMod val="50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4pPr>
            <a:lvl5pPr marL="2152597" indent="-323843" algn="l" defTabSz="914377" rtl="0" eaLnBrk="1" latinLnBrk="0" hangingPunct="1">
              <a:lnSpc>
                <a:spcPct val="90000"/>
              </a:lnSpc>
              <a:spcBef>
                <a:spcPts val="500"/>
              </a:spcBef>
              <a:buClr>
                <a:schemeClr val="tx2">
                  <a:lumMod val="75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fontAlgn="t">
              <a:buNone/>
            </a:pPr>
            <a:r>
              <a:rPr lang="el-GR" sz="3300" b="1" dirty="0" smtClean="0">
                <a:solidFill>
                  <a:schemeClr val="accent1"/>
                </a:solidFill>
                <a:latin typeface="Myriad Pro Bold"/>
                <a:cs typeface="+mn-cs"/>
              </a:rPr>
              <a:t>πραγματικότητα</a:t>
            </a:r>
            <a:endParaRPr lang="en-US" sz="3300" b="1" dirty="0">
              <a:solidFill>
                <a:schemeClr val="accent1"/>
              </a:solidFill>
              <a:latin typeface="Myriad Pro Bold"/>
              <a:cs typeface="+mn-cs"/>
            </a:endParaRPr>
          </a:p>
          <a:p>
            <a:pPr marL="0" indent="0" algn="just" fontAlgn="t">
              <a:buNone/>
            </a:pPr>
            <a:r>
              <a:rPr lang="el-GR" sz="1600" dirty="0" smtClean="0"/>
              <a:t>σπάνια ένα </a:t>
            </a:r>
            <a:r>
              <a:rPr lang="el-GR" sz="1600" dirty="0"/>
              <a:t>παιδί </a:t>
            </a:r>
            <a:r>
              <a:rPr lang="el-GR" sz="1600" dirty="0" smtClean="0"/>
              <a:t>λέει </a:t>
            </a:r>
            <a:r>
              <a:rPr lang="el-GR" sz="1600" dirty="0"/>
              <a:t>ψέματα για κακοποίηση. Ένα παιδί μπορεί να αλλάξει αυτά που έχει πει </a:t>
            </a:r>
            <a:r>
              <a:rPr lang="el-GR" sz="1600" dirty="0" smtClean="0"/>
              <a:t>αν δεχτεί πίεση ή απειλές προκειμένου να </a:t>
            </a:r>
            <a:r>
              <a:rPr lang="el-GR" sz="1600" dirty="0"/>
              <a:t>αρνηθεί </a:t>
            </a:r>
            <a:r>
              <a:rPr lang="el-GR" sz="1600" dirty="0" smtClean="0"/>
              <a:t>ό,τι συνέβη, </a:t>
            </a:r>
            <a:r>
              <a:rPr lang="el-GR" sz="1600" dirty="0"/>
              <a:t>ή </a:t>
            </a:r>
            <a:r>
              <a:rPr lang="el-GR" sz="1600" dirty="0" smtClean="0"/>
              <a:t>όταν φοβάται ότι, επειδή αποκάλυψε σε κάποιον τι συμβαίνει, </a:t>
            </a:r>
            <a:r>
              <a:rPr lang="el-GR" sz="1600" dirty="0"/>
              <a:t>θα το απομακρύνουν από την οικογένειά </a:t>
            </a:r>
            <a:r>
              <a:rPr lang="el-GR" sz="1600" dirty="0" smtClean="0"/>
              <a:t>του.</a:t>
            </a:r>
            <a:endParaRPr lang="el-GR" sz="1600" dirty="0"/>
          </a:p>
          <a:p>
            <a:pPr marL="0" indent="0" algn="just" fontAlgn="t">
              <a:buNone/>
            </a:pPr>
            <a:r>
              <a:rPr lang="el-GR" sz="1600" dirty="0" smtClean="0"/>
              <a:t>Επιπρόσθετα στην αποκάλυψη ΚαΠα από το παιδί λαμβάνονται υπόψη </a:t>
            </a:r>
            <a:r>
              <a:rPr lang="el-GR" sz="1600" dirty="0"/>
              <a:t>οι αλλαγές στη συμπεριφορά </a:t>
            </a:r>
            <a:r>
              <a:rPr lang="el-GR" sz="1600" dirty="0" smtClean="0"/>
              <a:t>του, οι οποίες συνιστούν βασική ένδειξη ότι το παιδί </a:t>
            </a:r>
            <a:r>
              <a:rPr lang="el-GR" sz="1600" dirty="0"/>
              <a:t>μπορεί </a:t>
            </a:r>
            <a:r>
              <a:rPr lang="el-GR" sz="1600" dirty="0" smtClean="0"/>
              <a:t>πράγματι να </a:t>
            </a:r>
            <a:r>
              <a:rPr lang="el-GR" sz="1600" dirty="0"/>
              <a:t>υποφέρει από κακοποίηση ή </a:t>
            </a:r>
            <a:r>
              <a:rPr lang="el-GR" sz="1600" dirty="0" smtClean="0"/>
              <a:t>παραμέληση</a:t>
            </a:r>
            <a:endParaRPr lang="el-GR" sz="1500" dirty="0" smtClean="0"/>
          </a:p>
        </p:txBody>
      </p:sp>
      <p:sp>
        <p:nvSpPr>
          <p:cNvPr id="3" name="Rectangle 2"/>
          <p:cNvSpPr/>
          <p:nvPr/>
        </p:nvSpPr>
        <p:spPr>
          <a:xfrm>
            <a:off x="476446" y="533784"/>
            <a:ext cx="2286855" cy="600164"/>
          </a:xfrm>
          <a:prstGeom prst="rect">
            <a:avLst/>
          </a:prstGeom>
        </p:spPr>
        <p:txBody>
          <a:bodyPr wrap="square">
            <a:spAutoFit/>
          </a:bodyPr>
          <a:lstStyle/>
          <a:p>
            <a:r>
              <a:rPr lang="el-GR" sz="3300" b="1" dirty="0">
                <a:solidFill>
                  <a:srgbClr val="C00000"/>
                </a:solidFill>
                <a:latin typeface="Myriad Pro Bold"/>
              </a:rPr>
              <a:t>μύθος</a:t>
            </a:r>
            <a:endParaRPr lang="el-GR" sz="3300" dirty="0">
              <a:solidFill>
                <a:srgbClr val="C00000"/>
              </a:solidFill>
            </a:endParaRPr>
          </a:p>
        </p:txBody>
      </p:sp>
    </p:spTree>
    <p:extLst>
      <p:ext uri="{BB962C8B-B14F-4D97-AF65-F5344CB8AC3E}">
        <p14:creationId xmlns="" xmlns:p14="http://schemas.microsoft.com/office/powerpoint/2010/main" val="2774076386"/>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500" fill="hold"/>
                                        <p:tgtEl>
                                          <p:spTgt spid="4"/>
                                        </p:tgtEl>
                                        <p:attrNameLst>
                                          <p:attrName>ppt_w</p:attrName>
                                        </p:attrNameLst>
                                      </p:cBhvr>
                                      <p:tavLst>
                                        <p:tav tm="0">
                                          <p:val>
                                            <p:fltVal val="0"/>
                                          </p:val>
                                        </p:tav>
                                        <p:tav tm="100000">
                                          <p:val>
                                            <p:strVal val="#ppt_w"/>
                                          </p:val>
                                        </p:tav>
                                      </p:tavLst>
                                    </p:anim>
                                    <p:anim calcmode="lin" valueType="num">
                                      <p:cBhvr>
                                        <p:cTn id="15" dur="500" fill="hold"/>
                                        <p:tgtEl>
                                          <p:spTgt spid="4"/>
                                        </p:tgtEl>
                                        <p:attrNameLst>
                                          <p:attrName>ppt_h</p:attrName>
                                        </p:attrNameLst>
                                      </p:cBhvr>
                                      <p:tavLst>
                                        <p:tav tm="0">
                                          <p:val>
                                            <p:fltVal val="0"/>
                                          </p:val>
                                        </p:tav>
                                        <p:tav tm="100000">
                                          <p:val>
                                            <p:strVal val="#ppt_h"/>
                                          </p:val>
                                        </p:tav>
                                      </p:tavLst>
                                    </p:anim>
                                    <p:animEffect transition="in" filter="fade">
                                      <p:cBhvr>
                                        <p:cTn id="1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518117" y="281984"/>
            <a:ext cx="5255449" cy="893673"/>
          </a:xfrm>
        </p:spPr>
        <p:txBody>
          <a:bodyPr>
            <a:noAutofit/>
          </a:bodyPr>
          <a:lstStyle/>
          <a:p>
            <a:pPr marL="0" indent="0" algn="r" fontAlgn="t">
              <a:buNone/>
            </a:pPr>
            <a:r>
              <a:rPr lang="el-GR" sz="2250" dirty="0" smtClean="0">
                <a:latin typeface="Segoe UI Black" panose="020B0A02040204020203" pitchFamily="34" charset="0"/>
                <a:ea typeface="Segoe UI Black" panose="020B0A02040204020203" pitchFamily="34" charset="0"/>
              </a:rPr>
              <a:t>μερικές </a:t>
            </a:r>
            <a:r>
              <a:rPr lang="el-GR" sz="2250" dirty="0">
                <a:latin typeface="Segoe UI Black" panose="020B0A02040204020203" pitchFamily="34" charset="0"/>
                <a:ea typeface="Segoe UI Black" panose="020B0A02040204020203" pitchFamily="34" charset="0"/>
              </a:rPr>
              <a:t>φορές </a:t>
            </a:r>
            <a:r>
              <a:rPr lang="el-GR" sz="2250" dirty="0" smtClean="0">
                <a:latin typeface="Segoe UI Black" panose="020B0A02040204020203" pitchFamily="34" charset="0"/>
                <a:ea typeface="Segoe UI Black" panose="020B0A02040204020203" pitchFamily="34" charset="0"/>
              </a:rPr>
              <a:t>για την </a:t>
            </a:r>
            <a:r>
              <a:rPr lang="el-GR" sz="2250" dirty="0">
                <a:latin typeface="Segoe UI Black" panose="020B0A02040204020203" pitchFamily="34" charset="0"/>
                <a:ea typeface="Segoe UI Black" panose="020B0A02040204020203" pitchFamily="34" charset="0"/>
              </a:rPr>
              <a:t>κακοποίηση φταίνε </a:t>
            </a:r>
            <a:r>
              <a:rPr lang="el-GR" sz="2250" dirty="0" smtClean="0">
                <a:latin typeface="Segoe UI Black" panose="020B0A02040204020203" pitchFamily="34" charset="0"/>
                <a:ea typeface="Segoe UI Black" panose="020B0A02040204020203" pitchFamily="34" charset="0"/>
              </a:rPr>
              <a:t>τα </a:t>
            </a:r>
            <a:r>
              <a:rPr lang="el-GR" sz="2250" dirty="0">
                <a:latin typeface="Segoe UI Black" panose="020B0A02040204020203" pitchFamily="34" charset="0"/>
                <a:ea typeface="Segoe UI Black" panose="020B0A02040204020203" pitchFamily="34" charset="0"/>
              </a:rPr>
              <a:t>ίδια τα </a:t>
            </a:r>
            <a:r>
              <a:rPr lang="el-GR" sz="2250" dirty="0" smtClean="0">
                <a:latin typeface="Segoe UI Black" panose="020B0A02040204020203" pitchFamily="34" charset="0"/>
                <a:ea typeface="Segoe UI Black" panose="020B0A02040204020203" pitchFamily="34" charset="0"/>
              </a:rPr>
              <a:t>παιδιά</a:t>
            </a:r>
            <a:endParaRPr lang="en-US" sz="2250" dirty="0">
              <a:latin typeface="Segoe UI Black" panose="020B0A02040204020203" pitchFamily="34" charset="0"/>
              <a:ea typeface="Segoe UI Black" panose="020B0A02040204020203" pitchFamily="34" charset="0"/>
            </a:endParaRPr>
          </a:p>
        </p:txBody>
      </p:sp>
      <p:sp>
        <p:nvSpPr>
          <p:cNvPr id="4" name="Content Placeholder 6"/>
          <p:cNvSpPr txBox="1">
            <a:spLocks/>
          </p:cNvSpPr>
          <p:nvPr/>
        </p:nvSpPr>
        <p:spPr>
          <a:xfrm>
            <a:off x="3537020" y="2262515"/>
            <a:ext cx="4971822" cy="2346464"/>
          </a:xfrm>
          <a:prstGeom prst="rect">
            <a:avLst/>
          </a:prstGeom>
        </p:spPr>
        <p:txBody>
          <a:bodyPr vert="horz" lIns="68580" tIns="34290" rIns="68580" bIns="34290" rtlCol="0">
            <a:noAutofit/>
          </a:bodyPr>
          <a:lstStyle>
            <a:lvl1pPr marL="361942" indent="-361942" algn="l" defTabSz="914377" rtl="0" eaLnBrk="1" latinLnBrk="0" hangingPunct="1">
              <a:lnSpc>
                <a:spcPct val="90000"/>
              </a:lnSpc>
              <a:spcBef>
                <a:spcPts val="1000"/>
              </a:spcBef>
              <a:buClr>
                <a:schemeClr val="accent1"/>
              </a:buClr>
              <a:buFont typeface="Wingdings 3" panose="05040102010807070707" pitchFamily="18" charset="2"/>
              <a:buChar char="´"/>
              <a:defRPr sz="2800" kern="1200">
                <a:solidFill>
                  <a:schemeClr val="tx1"/>
                </a:solidFill>
                <a:latin typeface="Segoe UI Light" panose="020B0502040204020203" pitchFamily="34" charset="0"/>
                <a:ea typeface="+mn-ea"/>
                <a:cs typeface="Segoe UI Light" panose="020B0502040204020203" pitchFamily="34" charset="0"/>
              </a:defRPr>
            </a:lvl1pPr>
            <a:lvl2pPr marL="809605" indent="-352417" algn="l" defTabSz="914377" rtl="0" eaLnBrk="1" latinLnBrk="0" hangingPunct="1">
              <a:lnSpc>
                <a:spcPct val="90000"/>
              </a:lnSpc>
              <a:spcBef>
                <a:spcPts val="500"/>
              </a:spcBef>
              <a:buClr>
                <a:schemeClr val="accent1">
                  <a:lumMod val="75000"/>
                </a:schemeClr>
              </a:buClr>
              <a:buFont typeface="Wingdings 3" panose="05040102010807070707" pitchFamily="18" charset="2"/>
              <a:buChar char="´"/>
              <a:defRPr sz="2400" kern="1200">
                <a:solidFill>
                  <a:schemeClr val="tx1"/>
                </a:solidFill>
                <a:latin typeface="Segoe UI Light" panose="020B0502040204020203" pitchFamily="34" charset="0"/>
                <a:ea typeface="+mn-ea"/>
                <a:cs typeface="Segoe UI Light" panose="020B0502040204020203" pitchFamily="34" charset="0"/>
              </a:defRPr>
            </a:lvl2pPr>
            <a:lvl3pPr marL="1257269" indent="-342891" algn="l" defTabSz="914377" rtl="0" eaLnBrk="1" latinLnBrk="0" hangingPunct="1">
              <a:lnSpc>
                <a:spcPct val="90000"/>
              </a:lnSpc>
              <a:spcBef>
                <a:spcPts val="500"/>
              </a:spcBef>
              <a:buClr>
                <a:schemeClr val="accent1">
                  <a:lumMod val="50000"/>
                </a:schemeClr>
              </a:buClr>
              <a:buFont typeface="Wingdings 3" panose="05040102010807070707" pitchFamily="18" charset="2"/>
              <a:buChar char="´"/>
              <a:defRPr sz="2000" kern="1200">
                <a:solidFill>
                  <a:schemeClr val="tx1"/>
                </a:solidFill>
                <a:latin typeface="Segoe UI Light" panose="020B0502040204020203" pitchFamily="34" charset="0"/>
                <a:ea typeface="+mn-ea"/>
                <a:cs typeface="Segoe UI Light" panose="020B0502040204020203" pitchFamily="34" charset="0"/>
              </a:defRPr>
            </a:lvl3pPr>
            <a:lvl4pPr marL="1704932" indent="-333366" algn="l" defTabSz="914377" rtl="0" eaLnBrk="1" latinLnBrk="0" hangingPunct="1">
              <a:lnSpc>
                <a:spcPct val="90000"/>
              </a:lnSpc>
              <a:spcBef>
                <a:spcPts val="500"/>
              </a:spcBef>
              <a:buClr>
                <a:schemeClr val="tx2">
                  <a:lumMod val="50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4pPr>
            <a:lvl5pPr marL="2152597" indent="-323843" algn="l" defTabSz="914377" rtl="0" eaLnBrk="1" latinLnBrk="0" hangingPunct="1">
              <a:lnSpc>
                <a:spcPct val="90000"/>
              </a:lnSpc>
              <a:spcBef>
                <a:spcPts val="500"/>
              </a:spcBef>
              <a:buClr>
                <a:schemeClr val="tx2">
                  <a:lumMod val="75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t">
              <a:buNone/>
            </a:pPr>
            <a:r>
              <a:rPr lang="el-GR" sz="3300" b="1" dirty="0" smtClean="0">
                <a:solidFill>
                  <a:schemeClr val="accent1"/>
                </a:solidFill>
                <a:latin typeface="Myriad Pro Bold"/>
                <a:cs typeface="+mn-cs"/>
              </a:rPr>
              <a:t>πραγματικότητα</a:t>
            </a:r>
            <a:endParaRPr lang="en-US" sz="3300" b="1" dirty="0">
              <a:solidFill>
                <a:schemeClr val="accent1"/>
              </a:solidFill>
              <a:latin typeface="Myriad Pro Bold"/>
              <a:cs typeface="+mn-cs"/>
            </a:endParaRPr>
          </a:p>
          <a:p>
            <a:pPr marL="0" indent="0" fontAlgn="t">
              <a:buNone/>
            </a:pPr>
            <a:r>
              <a:rPr lang="el-GR" sz="1800" dirty="0"/>
              <a:t>ποτέ ένα </a:t>
            </a:r>
            <a:r>
              <a:rPr lang="el-GR" sz="1800" dirty="0" smtClean="0"/>
              <a:t>παιδί δεν είναι υπεύθυνο για </a:t>
            </a:r>
            <a:r>
              <a:rPr lang="el-GR" sz="1800" dirty="0"/>
              <a:t>την κακοποίηση που υφίσταται. Οι ενήλικες </a:t>
            </a:r>
            <a:r>
              <a:rPr lang="el-GR" sz="1800" dirty="0" smtClean="0"/>
              <a:t>είναι υπεύθυνοι για τη συμπεριφορά τους και, ανεξάρτητα από το πώς συμπεριφέρεται ένα παιδί, δεν έχουν κανένα δικαίωμα να το βλάψουν</a:t>
            </a:r>
            <a:endParaRPr lang="en-US" sz="1800" dirty="0"/>
          </a:p>
          <a:p>
            <a:pPr marL="0" indent="0" fontAlgn="t">
              <a:buNone/>
            </a:pPr>
            <a:endParaRPr lang="en-US" sz="1800" dirty="0"/>
          </a:p>
        </p:txBody>
      </p:sp>
      <p:sp>
        <p:nvSpPr>
          <p:cNvPr id="3" name="Rectangle 2"/>
          <p:cNvSpPr/>
          <p:nvPr/>
        </p:nvSpPr>
        <p:spPr>
          <a:xfrm>
            <a:off x="6358095" y="352330"/>
            <a:ext cx="1770926" cy="600164"/>
          </a:xfrm>
          <a:prstGeom prst="rect">
            <a:avLst/>
          </a:prstGeom>
        </p:spPr>
        <p:txBody>
          <a:bodyPr wrap="square">
            <a:spAutoFit/>
          </a:bodyPr>
          <a:lstStyle/>
          <a:p>
            <a:r>
              <a:rPr lang="el-GR" sz="3300" b="1" dirty="0">
                <a:solidFill>
                  <a:srgbClr val="C00000"/>
                </a:solidFill>
                <a:latin typeface="Myriad Pro Bold"/>
              </a:rPr>
              <a:t>μύθος</a:t>
            </a:r>
            <a:endParaRPr lang="el-GR" sz="3300" dirty="0">
              <a:solidFill>
                <a:srgbClr val="C00000"/>
              </a:solidFill>
            </a:endParaRPr>
          </a:p>
        </p:txBody>
      </p:sp>
    </p:spTree>
    <p:extLst>
      <p:ext uri="{BB962C8B-B14F-4D97-AF65-F5344CB8AC3E}">
        <p14:creationId xmlns="" xmlns:p14="http://schemas.microsoft.com/office/powerpoint/2010/main" val="2774076386"/>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500" fill="hold"/>
                                        <p:tgtEl>
                                          <p:spTgt spid="4"/>
                                        </p:tgtEl>
                                        <p:attrNameLst>
                                          <p:attrName>ppt_w</p:attrName>
                                        </p:attrNameLst>
                                      </p:cBhvr>
                                      <p:tavLst>
                                        <p:tav tm="0">
                                          <p:val>
                                            <p:fltVal val="0"/>
                                          </p:val>
                                        </p:tav>
                                        <p:tav tm="100000">
                                          <p:val>
                                            <p:strVal val="#ppt_w"/>
                                          </p:val>
                                        </p:tav>
                                      </p:tavLst>
                                    </p:anim>
                                    <p:anim calcmode="lin" valueType="num">
                                      <p:cBhvr>
                                        <p:cTn id="15" dur="500" fill="hold"/>
                                        <p:tgtEl>
                                          <p:spTgt spid="4"/>
                                        </p:tgtEl>
                                        <p:attrNameLst>
                                          <p:attrName>ppt_h</p:attrName>
                                        </p:attrNameLst>
                                      </p:cBhvr>
                                      <p:tavLst>
                                        <p:tav tm="0">
                                          <p:val>
                                            <p:fltVal val="0"/>
                                          </p:val>
                                        </p:tav>
                                        <p:tav tm="100000">
                                          <p:val>
                                            <p:strVal val="#ppt_h"/>
                                          </p:val>
                                        </p:tav>
                                      </p:tavLst>
                                    </p:anim>
                                    <p:animEffect transition="in" filter="fade">
                                      <p:cBhvr>
                                        <p:cTn id="1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598505" y="385435"/>
            <a:ext cx="4111183" cy="728011"/>
          </a:xfrm>
        </p:spPr>
        <p:txBody>
          <a:bodyPr>
            <a:noAutofit/>
          </a:bodyPr>
          <a:lstStyle/>
          <a:p>
            <a:pPr marL="0" indent="0" algn="r" fontAlgn="t">
              <a:buNone/>
            </a:pPr>
            <a:r>
              <a:rPr lang="el-GR" sz="2000" dirty="0" smtClean="0">
                <a:latin typeface="Segoe UI Black" panose="020B0A02040204020203" pitchFamily="34" charset="0"/>
                <a:ea typeface="Segoe UI Black" panose="020B0A02040204020203" pitchFamily="34" charset="0"/>
              </a:rPr>
              <a:t>μόνο </a:t>
            </a:r>
            <a:r>
              <a:rPr lang="el-GR" sz="2000" dirty="0">
                <a:latin typeface="Segoe UI Black" panose="020B0A02040204020203" pitchFamily="34" charset="0"/>
                <a:ea typeface="Segoe UI Black" panose="020B0A02040204020203" pitchFamily="34" charset="0"/>
              </a:rPr>
              <a:t>τα μικρά παιδιά κακοποιούνται</a:t>
            </a:r>
            <a:endParaRPr lang="en-US" sz="2000" dirty="0">
              <a:latin typeface="Segoe UI Black" panose="020B0A02040204020203" pitchFamily="34" charset="0"/>
              <a:ea typeface="Segoe UI Black" panose="020B0A02040204020203" pitchFamily="34" charset="0"/>
            </a:endParaRPr>
          </a:p>
        </p:txBody>
      </p:sp>
      <p:sp>
        <p:nvSpPr>
          <p:cNvPr id="4" name="Content Placeholder 6"/>
          <p:cNvSpPr txBox="1">
            <a:spLocks/>
          </p:cNvSpPr>
          <p:nvPr/>
        </p:nvSpPr>
        <p:spPr>
          <a:xfrm>
            <a:off x="2049864" y="1769703"/>
            <a:ext cx="6458979" cy="2701813"/>
          </a:xfrm>
          <a:prstGeom prst="rect">
            <a:avLst/>
          </a:prstGeom>
        </p:spPr>
        <p:txBody>
          <a:bodyPr vert="horz" lIns="68580" tIns="34290" rIns="68580" bIns="34290" rtlCol="0">
            <a:noAutofit/>
          </a:bodyPr>
          <a:lstStyle>
            <a:lvl1pPr marL="361942" indent="-361942" algn="l" defTabSz="914377" rtl="0" eaLnBrk="1" latinLnBrk="0" hangingPunct="1">
              <a:lnSpc>
                <a:spcPct val="90000"/>
              </a:lnSpc>
              <a:spcBef>
                <a:spcPts val="1000"/>
              </a:spcBef>
              <a:buClr>
                <a:schemeClr val="accent1"/>
              </a:buClr>
              <a:buFont typeface="Wingdings 3" panose="05040102010807070707" pitchFamily="18" charset="2"/>
              <a:buChar char="´"/>
              <a:defRPr sz="2800" kern="1200">
                <a:solidFill>
                  <a:schemeClr val="tx1"/>
                </a:solidFill>
                <a:latin typeface="Segoe UI Light" panose="020B0502040204020203" pitchFamily="34" charset="0"/>
                <a:ea typeface="+mn-ea"/>
                <a:cs typeface="Segoe UI Light" panose="020B0502040204020203" pitchFamily="34" charset="0"/>
              </a:defRPr>
            </a:lvl1pPr>
            <a:lvl2pPr marL="809605" indent="-352417" algn="l" defTabSz="914377" rtl="0" eaLnBrk="1" latinLnBrk="0" hangingPunct="1">
              <a:lnSpc>
                <a:spcPct val="90000"/>
              </a:lnSpc>
              <a:spcBef>
                <a:spcPts val="500"/>
              </a:spcBef>
              <a:buClr>
                <a:schemeClr val="accent1">
                  <a:lumMod val="75000"/>
                </a:schemeClr>
              </a:buClr>
              <a:buFont typeface="Wingdings 3" panose="05040102010807070707" pitchFamily="18" charset="2"/>
              <a:buChar char="´"/>
              <a:defRPr sz="2400" kern="1200">
                <a:solidFill>
                  <a:schemeClr val="tx1"/>
                </a:solidFill>
                <a:latin typeface="Segoe UI Light" panose="020B0502040204020203" pitchFamily="34" charset="0"/>
                <a:ea typeface="+mn-ea"/>
                <a:cs typeface="Segoe UI Light" panose="020B0502040204020203" pitchFamily="34" charset="0"/>
              </a:defRPr>
            </a:lvl2pPr>
            <a:lvl3pPr marL="1257269" indent="-342891" algn="l" defTabSz="914377" rtl="0" eaLnBrk="1" latinLnBrk="0" hangingPunct="1">
              <a:lnSpc>
                <a:spcPct val="90000"/>
              </a:lnSpc>
              <a:spcBef>
                <a:spcPts val="500"/>
              </a:spcBef>
              <a:buClr>
                <a:schemeClr val="accent1">
                  <a:lumMod val="50000"/>
                </a:schemeClr>
              </a:buClr>
              <a:buFont typeface="Wingdings 3" panose="05040102010807070707" pitchFamily="18" charset="2"/>
              <a:buChar char="´"/>
              <a:defRPr sz="2000" kern="1200">
                <a:solidFill>
                  <a:schemeClr val="tx1"/>
                </a:solidFill>
                <a:latin typeface="Segoe UI Light" panose="020B0502040204020203" pitchFamily="34" charset="0"/>
                <a:ea typeface="+mn-ea"/>
                <a:cs typeface="Segoe UI Light" panose="020B0502040204020203" pitchFamily="34" charset="0"/>
              </a:defRPr>
            </a:lvl3pPr>
            <a:lvl4pPr marL="1704932" indent="-333366" algn="l" defTabSz="914377" rtl="0" eaLnBrk="1" latinLnBrk="0" hangingPunct="1">
              <a:lnSpc>
                <a:spcPct val="90000"/>
              </a:lnSpc>
              <a:spcBef>
                <a:spcPts val="500"/>
              </a:spcBef>
              <a:buClr>
                <a:schemeClr val="tx2">
                  <a:lumMod val="50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4pPr>
            <a:lvl5pPr marL="2152597" indent="-323843" algn="l" defTabSz="914377" rtl="0" eaLnBrk="1" latinLnBrk="0" hangingPunct="1">
              <a:lnSpc>
                <a:spcPct val="90000"/>
              </a:lnSpc>
              <a:spcBef>
                <a:spcPts val="500"/>
              </a:spcBef>
              <a:buClr>
                <a:schemeClr val="tx2">
                  <a:lumMod val="75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t">
              <a:buNone/>
            </a:pPr>
            <a:r>
              <a:rPr lang="el-GR" sz="3300" b="1" dirty="0" smtClean="0">
                <a:solidFill>
                  <a:schemeClr val="accent1"/>
                </a:solidFill>
                <a:latin typeface="Myriad Pro Bold"/>
                <a:cs typeface="+mn-cs"/>
              </a:rPr>
              <a:t>πραγματικότητα</a:t>
            </a:r>
            <a:endParaRPr lang="en-US" sz="3300" b="1" dirty="0">
              <a:solidFill>
                <a:schemeClr val="accent1"/>
              </a:solidFill>
              <a:latin typeface="Myriad Pro Bold"/>
              <a:cs typeface="+mn-cs"/>
            </a:endParaRPr>
          </a:p>
          <a:p>
            <a:pPr marL="0" indent="0" algn="just" fontAlgn="t">
              <a:buNone/>
            </a:pPr>
            <a:r>
              <a:rPr lang="el-GR" sz="1600" dirty="0"/>
              <a:t>κακοποίηση </a:t>
            </a:r>
            <a:r>
              <a:rPr lang="el-GR" sz="1600" dirty="0" smtClean="0"/>
              <a:t>και παραμέληση μπορεί </a:t>
            </a:r>
            <a:r>
              <a:rPr lang="el-GR" sz="1600" dirty="0"/>
              <a:t>να </a:t>
            </a:r>
            <a:r>
              <a:rPr lang="el-GR" sz="1600" dirty="0" smtClean="0"/>
              <a:t>υποστούν μωρά</a:t>
            </a:r>
            <a:r>
              <a:rPr lang="el-GR" sz="1600" dirty="0"/>
              <a:t>, </a:t>
            </a:r>
            <a:r>
              <a:rPr lang="el-GR" sz="1600" dirty="0" smtClean="0"/>
              <a:t>μικρά παιδιά και παιδιά στην εφηβεία. </a:t>
            </a:r>
            <a:r>
              <a:rPr lang="el-GR" sz="1600" dirty="0"/>
              <a:t>Η ΚαΠα-π συνιστά κατάχρηση εξουσίας  στο πλαίσιο μιας σχέσης ευθύνης, εμπιστοσύνης και δύναμης. Αν </a:t>
            </a:r>
            <a:r>
              <a:rPr lang="el-GR" sz="1600" dirty="0" smtClean="0"/>
              <a:t>και μπορεί </a:t>
            </a:r>
            <a:r>
              <a:rPr lang="el-GR" sz="1600" dirty="0"/>
              <a:t>να φαίνεται ότι </a:t>
            </a:r>
            <a:r>
              <a:rPr lang="el-GR" sz="1600" dirty="0" smtClean="0"/>
              <a:t>τα παιδιά στην εφηβεία είναι </a:t>
            </a:r>
            <a:r>
              <a:rPr lang="el-GR" sz="1600" dirty="0"/>
              <a:t>σε θέση να </a:t>
            </a:r>
            <a:r>
              <a:rPr lang="el-GR" sz="1600" dirty="0" smtClean="0"/>
              <a:t>προβάλουν αντίσταση, στην πραγματικότητα είναι </a:t>
            </a:r>
            <a:r>
              <a:rPr lang="el-GR" sz="1600" dirty="0"/>
              <a:t>δύσκολο να αντιμετωπίσουν </a:t>
            </a:r>
            <a:r>
              <a:rPr lang="el-GR" sz="1600" dirty="0" smtClean="0"/>
              <a:t>το ενήλικο άτομο που είναι υπεύθυνο για την κακοποίηση</a:t>
            </a:r>
            <a:r>
              <a:rPr lang="el-GR" sz="1600" dirty="0"/>
              <a:t>, ειδικά </a:t>
            </a:r>
            <a:r>
              <a:rPr lang="el-GR" sz="1600" dirty="0" smtClean="0"/>
              <a:t>όταν είναι γονιός τους. Η λεκτική βία, η </a:t>
            </a:r>
            <a:r>
              <a:rPr lang="el-GR" sz="1600" dirty="0"/>
              <a:t>σεξουαλική ή </a:t>
            </a:r>
            <a:r>
              <a:rPr lang="el-GR" sz="1600" dirty="0" smtClean="0"/>
              <a:t>η σωματική </a:t>
            </a:r>
            <a:r>
              <a:rPr lang="el-GR" sz="1600" dirty="0"/>
              <a:t>κακοποίηση βλάπτουν </a:t>
            </a:r>
            <a:r>
              <a:rPr lang="el-GR" sz="1600" dirty="0" smtClean="0"/>
              <a:t>τα παιδιά στην εφηβεία όσο </a:t>
            </a:r>
            <a:r>
              <a:rPr lang="el-GR" sz="1600" dirty="0"/>
              <a:t>και ένα </a:t>
            </a:r>
            <a:r>
              <a:rPr lang="el-GR" sz="1600" dirty="0" smtClean="0"/>
              <a:t>μικρότερο παιδί</a:t>
            </a:r>
            <a:r>
              <a:rPr lang="el-GR" sz="1600" dirty="0"/>
              <a:t>. </a:t>
            </a:r>
            <a:endParaRPr lang="en-US" sz="1500" dirty="0"/>
          </a:p>
          <a:p>
            <a:pPr marL="0" indent="0" fontAlgn="t">
              <a:buNone/>
            </a:pPr>
            <a:endParaRPr lang="en-US" sz="1500" dirty="0"/>
          </a:p>
          <a:p>
            <a:pPr marL="0" indent="0" fontAlgn="t">
              <a:buNone/>
            </a:pPr>
            <a:endParaRPr lang="en-US" sz="1500" dirty="0"/>
          </a:p>
        </p:txBody>
      </p:sp>
      <p:sp>
        <p:nvSpPr>
          <p:cNvPr id="3" name="Rectangle 2"/>
          <p:cNvSpPr/>
          <p:nvPr/>
        </p:nvSpPr>
        <p:spPr>
          <a:xfrm>
            <a:off x="5410329" y="462863"/>
            <a:ext cx="1728020" cy="600164"/>
          </a:xfrm>
          <a:prstGeom prst="rect">
            <a:avLst/>
          </a:prstGeom>
        </p:spPr>
        <p:txBody>
          <a:bodyPr wrap="square">
            <a:spAutoFit/>
          </a:bodyPr>
          <a:lstStyle/>
          <a:p>
            <a:r>
              <a:rPr lang="el-GR" sz="3300" b="1" dirty="0">
                <a:solidFill>
                  <a:srgbClr val="C00000"/>
                </a:solidFill>
                <a:latin typeface="Myriad Pro Bold"/>
              </a:rPr>
              <a:t>μύθος</a:t>
            </a:r>
            <a:endParaRPr lang="el-GR" sz="3300" dirty="0">
              <a:solidFill>
                <a:srgbClr val="C00000"/>
              </a:solidFill>
            </a:endParaRPr>
          </a:p>
        </p:txBody>
      </p:sp>
    </p:spTree>
    <p:extLst>
      <p:ext uri="{BB962C8B-B14F-4D97-AF65-F5344CB8AC3E}">
        <p14:creationId xmlns="" xmlns:p14="http://schemas.microsoft.com/office/powerpoint/2010/main" val="2774076386"/>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500" fill="hold"/>
                                        <p:tgtEl>
                                          <p:spTgt spid="4"/>
                                        </p:tgtEl>
                                        <p:attrNameLst>
                                          <p:attrName>ppt_w</p:attrName>
                                        </p:attrNameLst>
                                      </p:cBhvr>
                                      <p:tavLst>
                                        <p:tav tm="0">
                                          <p:val>
                                            <p:fltVal val="0"/>
                                          </p:val>
                                        </p:tav>
                                        <p:tav tm="100000">
                                          <p:val>
                                            <p:strVal val="#ppt_w"/>
                                          </p:val>
                                        </p:tav>
                                      </p:tavLst>
                                    </p:anim>
                                    <p:anim calcmode="lin" valueType="num">
                                      <p:cBhvr>
                                        <p:cTn id="15" dur="500" fill="hold"/>
                                        <p:tgtEl>
                                          <p:spTgt spid="4"/>
                                        </p:tgtEl>
                                        <p:attrNameLst>
                                          <p:attrName>ppt_h</p:attrName>
                                        </p:attrNameLst>
                                      </p:cBhvr>
                                      <p:tavLst>
                                        <p:tav tm="0">
                                          <p:val>
                                            <p:fltVal val="0"/>
                                          </p:val>
                                        </p:tav>
                                        <p:tav tm="100000">
                                          <p:val>
                                            <p:strVal val="#ppt_h"/>
                                          </p:val>
                                        </p:tav>
                                      </p:tavLst>
                                    </p:anim>
                                    <p:animEffect transition="in" filter="fade">
                                      <p:cBhvr>
                                        <p:cTn id="1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608554" y="194517"/>
            <a:ext cx="4111183" cy="912955"/>
          </a:xfrm>
        </p:spPr>
        <p:txBody>
          <a:bodyPr>
            <a:noAutofit/>
          </a:bodyPr>
          <a:lstStyle/>
          <a:p>
            <a:pPr marL="0" indent="0" algn="r" fontAlgn="t">
              <a:buNone/>
            </a:pPr>
            <a:r>
              <a:rPr lang="el-GR" sz="2000" dirty="0" smtClean="0">
                <a:latin typeface="Segoe UI Black" panose="020B0A02040204020203" pitchFamily="34" charset="0"/>
                <a:ea typeface="Segoe UI Black" panose="020B0A02040204020203" pitchFamily="34" charset="0"/>
              </a:rPr>
              <a:t>η </a:t>
            </a:r>
            <a:r>
              <a:rPr lang="el-GR" sz="2000" dirty="0">
                <a:latin typeface="Segoe UI Black" panose="020B0A02040204020203" pitchFamily="34" charset="0"/>
                <a:ea typeface="Segoe UI Black" panose="020B0A02040204020203" pitchFamily="34" charset="0"/>
              </a:rPr>
              <a:t>κακοποίηση </a:t>
            </a:r>
            <a:r>
              <a:rPr lang="el-GR" sz="2000" dirty="0" smtClean="0">
                <a:latin typeface="Segoe UI Black" panose="020B0A02040204020203" pitchFamily="34" charset="0"/>
                <a:ea typeface="Segoe UI Black" panose="020B0A02040204020203" pitchFamily="34" charset="0"/>
              </a:rPr>
              <a:t>δεν </a:t>
            </a:r>
            <a:r>
              <a:rPr lang="el-GR" sz="2000" dirty="0">
                <a:latin typeface="Segoe UI Black" panose="020B0A02040204020203" pitchFamily="34" charset="0"/>
                <a:ea typeface="Segoe UI Black" panose="020B0A02040204020203" pitchFamily="34" charset="0"/>
              </a:rPr>
              <a:t>συμβαίνει στις «καλές» οικογένειες και </a:t>
            </a:r>
            <a:r>
              <a:rPr lang="el-GR" sz="2000" dirty="0" smtClean="0">
                <a:latin typeface="Segoe UI Black" panose="020B0A02040204020203" pitchFamily="34" charset="0"/>
                <a:ea typeface="Segoe UI Black" panose="020B0A02040204020203" pitchFamily="34" charset="0"/>
              </a:rPr>
              <a:t>στις καλές γειτονιές</a:t>
            </a:r>
            <a:endParaRPr lang="en-US" sz="2000" dirty="0">
              <a:latin typeface="Segoe UI Black" panose="020B0A02040204020203" pitchFamily="34" charset="0"/>
              <a:ea typeface="Segoe UI Black" panose="020B0A02040204020203" pitchFamily="34" charset="0"/>
            </a:endParaRPr>
          </a:p>
        </p:txBody>
      </p:sp>
      <p:sp>
        <p:nvSpPr>
          <p:cNvPr id="4" name="Content Placeholder 6"/>
          <p:cNvSpPr txBox="1">
            <a:spLocks/>
          </p:cNvSpPr>
          <p:nvPr/>
        </p:nvSpPr>
        <p:spPr>
          <a:xfrm>
            <a:off x="2562330" y="2080009"/>
            <a:ext cx="6292303" cy="2559227"/>
          </a:xfrm>
          <a:prstGeom prst="rect">
            <a:avLst/>
          </a:prstGeom>
        </p:spPr>
        <p:txBody>
          <a:bodyPr vert="horz" lIns="68580" tIns="34290" rIns="68580" bIns="34290" rtlCol="0">
            <a:noAutofit/>
          </a:bodyPr>
          <a:lstStyle>
            <a:lvl1pPr marL="361942" indent="-361942" algn="l" defTabSz="914377" rtl="0" eaLnBrk="1" latinLnBrk="0" hangingPunct="1">
              <a:lnSpc>
                <a:spcPct val="90000"/>
              </a:lnSpc>
              <a:spcBef>
                <a:spcPts val="1000"/>
              </a:spcBef>
              <a:buClr>
                <a:schemeClr val="accent1"/>
              </a:buClr>
              <a:buFont typeface="Wingdings 3" panose="05040102010807070707" pitchFamily="18" charset="2"/>
              <a:buChar char="´"/>
              <a:defRPr sz="2800" kern="1200">
                <a:solidFill>
                  <a:schemeClr val="tx1"/>
                </a:solidFill>
                <a:latin typeface="Segoe UI Light" panose="020B0502040204020203" pitchFamily="34" charset="0"/>
                <a:ea typeface="+mn-ea"/>
                <a:cs typeface="Segoe UI Light" panose="020B0502040204020203" pitchFamily="34" charset="0"/>
              </a:defRPr>
            </a:lvl1pPr>
            <a:lvl2pPr marL="809605" indent="-352417" algn="l" defTabSz="914377" rtl="0" eaLnBrk="1" latinLnBrk="0" hangingPunct="1">
              <a:lnSpc>
                <a:spcPct val="90000"/>
              </a:lnSpc>
              <a:spcBef>
                <a:spcPts val="500"/>
              </a:spcBef>
              <a:buClr>
                <a:schemeClr val="accent1">
                  <a:lumMod val="75000"/>
                </a:schemeClr>
              </a:buClr>
              <a:buFont typeface="Wingdings 3" panose="05040102010807070707" pitchFamily="18" charset="2"/>
              <a:buChar char="´"/>
              <a:defRPr sz="2400" kern="1200">
                <a:solidFill>
                  <a:schemeClr val="tx1"/>
                </a:solidFill>
                <a:latin typeface="Segoe UI Light" panose="020B0502040204020203" pitchFamily="34" charset="0"/>
                <a:ea typeface="+mn-ea"/>
                <a:cs typeface="Segoe UI Light" panose="020B0502040204020203" pitchFamily="34" charset="0"/>
              </a:defRPr>
            </a:lvl2pPr>
            <a:lvl3pPr marL="1257269" indent="-342891" algn="l" defTabSz="914377" rtl="0" eaLnBrk="1" latinLnBrk="0" hangingPunct="1">
              <a:lnSpc>
                <a:spcPct val="90000"/>
              </a:lnSpc>
              <a:spcBef>
                <a:spcPts val="500"/>
              </a:spcBef>
              <a:buClr>
                <a:schemeClr val="accent1">
                  <a:lumMod val="50000"/>
                </a:schemeClr>
              </a:buClr>
              <a:buFont typeface="Wingdings 3" panose="05040102010807070707" pitchFamily="18" charset="2"/>
              <a:buChar char="´"/>
              <a:defRPr sz="2000" kern="1200">
                <a:solidFill>
                  <a:schemeClr val="tx1"/>
                </a:solidFill>
                <a:latin typeface="Segoe UI Light" panose="020B0502040204020203" pitchFamily="34" charset="0"/>
                <a:ea typeface="+mn-ea"/>
                <a:cs typeface="Segoe UI Light" panose="020B0502040204020203" pitchFamily="34" charset="0"/>
              </a:defRPr>
            </a:lvl3pPr>
            <a:lvl4pPr marL="1704932" indent="-333366" algn="l" defTabSz="914377" rtl="0" eaLnBrk="1" latinLnBrk="0" hangingPunct="1">
              <a:lnSpc>
                <a:spcPct val="90000"/>
              </a:lnSpc>
              <a:spcBef>
                <a:spcPts val="500"/>
              </a:spcBef>
              <a:buClr>
                <a:schemeClr val="tx2">
                  <a:lumMod val="50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4pPr>
            <a:lvl5pPr marL="2152597" indent="-323843" algn="l" defTabSz="914377" rtl="0" eaLnBrk="1" latinLnBrk="0" hangingPunct="1">
              <a:lnSpc>
                <a:spcPct val="90000"/>
              </a:lnSpc>
              <a:spcBef>
                <a:spcPts val="500"/>
              </a:spcBef>
              <a:buClr>
                <a:schemeClr val="tx2">
                  <a:lumMod val="75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t">
              <a:buNone/>
            </a:pPr>
            <a:r>
              <a:rPr lang="el-GR" sz="3300" b="1" dirty="0" smtClean="0">
                <a:solidFill>
                  <a:schemeClr val="accent1"/>
                </a:solidFill>
                <a:latin typeface="Myriad Pro Bold"/>
                <a:cs typeface="+mn-cs"/>
              </a:rPr>
              <a:t>πραγματικότητα</a:t>
            </a:r>
            <a:endParaRPr lang="en-US" sz="3300" b="1" dirty="0">
              <a:solidFill>
                <a:schemeClr val="accent1"/>
              </a:solidFill>
              <a:latin typeface="Myriad Pro Bold"/>
              <a:cs typeface="+mn-cs"/>
            </a:endParaRPr>
          </a:p>
          <a:p>
            <a:pPr marL="0" indent="0" algn="just" fontAlgn="t">
              <a:buNone/>
            </a:pPr>
            <a:r>
              <a:rPr lang="el-GR" sz="1600" dirty="0" smtClean="0"/>
              <a:t>η </a:t>
            </a:r>
            <a:r>
              <a:rPr lang="el-GR" sz="1600" dirty="0"/>
              <a:t>κακοποίηση και παραμέληση </a:t>
            </a:r>
            <a:r>
              <a:rPr lang="el-GR" sz="1600" dirty="0" smtClean="0"/>
              <a:t>παιδιών συμβαίνει σε όλες τις κοινωνίες, ανεξάρτητα από φυλή, οικονομικό επίπεδο και πολιτισμό. Μπορεί να συμβεί σε οποιαδήποτε οικογένεια, </a:t>
            </a:r>
            <a:r>
              <a:rPr lang="el-GR" sz="1600" dirty="0"/>
              <a:t>ανεξάρτητα από </a:t>
            </a:r>
            <a:r>
              <a:rPr lang="el-GR" sz="1600" dirty="0" smtClean="0"/>
              <a:t>την οικονομική της κατάσταση ή το μορφωτικό επίπεδο των μελών της. </a:t>
            </a:r>
          </a:p>
          <a:p>
            <a:pPr marL="0" indent="0" algn="just" fontAlgn="t">
              <a:buNone/>
            </a:pPr>
            <a:r>
              <a:rPr lang="el-GR" sz="1600" dirty="0" smtClean="0"/>
              <a:t>Τα ενήλικα άτομα που βλάπτουν παιδιά μπορεί </a:t>
            </a:r>
            <a:r>
              <a:rPr lang="el-GR" sz="1600" dirty="0"/>
              <a:t>να </a:t>
            </a:r>
            <a:r>
              <a:rPr lang="el-GR" sz="1600" dirty="0" smtClean="0"/>
              <a:t>προέρχονται από οποιοδήποτε κοινωνικο-οικονομικό επίπεδο, πολιτισμό ή θρησκεία και να ασκούν </a:t>
            </a:r>
            <a:r>
              <a:rPr lang="el-GR" sz="1600" dirty="0"/>
              <a:t>οποιοδήποτε </a:t>
            </a:r>
            <a:r>
              <a:rPr lang="el-GR" sz="1600" dirty="0" smtClean="0"/>
              <a:t>επάγγελμα</a:t>
            </a:r>
            <a:r>
              <a:rPr lang="en-US" sz="1600" dirty="0" smtClean="0"/>
              <a:t>.</a:t>
            </a:r>
            <a:endParaRPr lang="en-US" sz="1600" dirty="0"/>
          </a:p>
        </p:txBody>
      </p:sp>
      <p:sp>
        <p:nvSpPr>
          <p:cNvPr id="3" name="Rectangle 2"/>
          <p:cNvSpPr/>
          <p:nvPr/>
        </p:nvSpPr>
        <p:spPr>
          <a:xfrm>
            <a:off x="5247550" y="302089"/>
            <a:ext cx="1728021" cy="600164"/>
          </a:xfrm>
          <a:prstGeom prst="rect">
            <a:avLst/>
          </a:prstGeom>
        </p:spPr>
        <p:txBody>
          <a:bodyPr wrap="square">
            <a:spAutoFit/>
          </a:bodyPr>
          <a:lstStyle/>
          <a:p>
            <a:r>
              <a:rPr lang="el-GR" sz="3300" b="1" dirty="0">
                <a:solidFill>
                  <a:srgbClr val="C00000"/>
                </a:solidFill>
                <a:latin typeface="Myriad Pro Bold"/>
              </a:rPr>
              <a:t>μύθος</a:t>
            </a:r>
            <a:endParaRPr lang="el-GR" sz="3300" dirty="0">
              <a:solidFill>
                <a:srgbClr val="C00000"/>
              </a:solidFill>
            </a:endParaRPr>
          </a:p>
        </p:txBody>
      </p:sp>
    </p:spTree>
    <p:extLst>
      <p:ext uri="{BB962C8B-B14F-4D97-AF65-F5344CB8AC3E}">
        <p14:creationId xmlns="" xmlns:p14="http://schemas.microsoft.com/office/powerpoint/2010/main" val="1118656984"/>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500" fill="hold"/>
                                        <p:tgtEl>
                                          <p:spTgt spid="4"/>
                                        </p:tgtEl>
                                        <p:attrNameLst>
                                          <p:attrName>ppt_w</p:attrName>
                                        </p:attrNameLst>
                                      </p:cBhvr>
                                      <p:tavLst>
                                        <p:tav tm="0">
                                          <p:val>
                                            <p:fltVal val="0"/>
                                          </p:val>
                                        </p:tav>
                                        <p:tav tm="100000">
                                          <p:val>
                                            <p:strVal val="#ppt_w"/>
                                          </p:val>
                                        </p:tav>
                                      </p:tavLst>
                                    </p:anim>
                                    <p:anim calcmode="lin" valueType="num">
                                      <p:cBhvr>
                                        <p:cTn id="15" dur="500" fill="hold"/>
                                        <p:tgtEl>
                                          <p:spTgt spid="4"/>
                                        </p:tgtEl>
                                        <p:attrNameLst>
                                          <p:attrName>ppt_h</p:attrName>
                                        </p:attrNameLst>
                                      </p:cBhvr>
                                      <p:tavLst>
                                        <p:tav tm="0">
                                          <p:val>
                                            <p:fltVal val="0"/>
                                          </p:val>
                                        </p:tav>
                                        <p:tav tm="100000">
                                          <p:val>
                                            <p:strVal val="#ppt_h"/>
                                          </p:val>
                                        </p:tav>
                                      </p:tavLst>
                                    </p:anim>
                                    <p:animEffect transition="in" filter="fade">
                                      <p:cBhvr>
                                        <p:cTn id="1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576670" y="134227"/>
            <a:ext cx="4111183" cy="1080996"/>
          </a:xfrm>
        </p:spPr>
        <p:txBody>
          <a:bodyPr>
            <a:noAutofit/>
          </a:bodyPr>
          <a:lstStyle/>
          <a:p>
            <a:pPr marL="0" indent="0" algn="r" fontAlgn="t">
              <a:buNone/>
            </a:pPr>
            <a:r>
              <a:rPr lang="el-GR" sz="2000" dirty="0">
                <a:latin typeface="Segoe UI Black" panose="020B0A02040204020203" pitchFamily="34" charset="0"/>
                <a:ea typeface="Segoe UI Black" panose="020B0A02040204020203" pitchFamily="34" charset="0"/>
              </a:rPr>
              <a:t>τα παιδιά δεν επηρεάζονται από την ενδοοικογενειακή βία εάν δεν το δουν να συμβαίνει</a:t>
            </a:r>
            <a:endParaRPr lang="en-US" sz="2000" dirty="0">
              <a:latin typeface="Segoe UI Black" panose="020B0A02040204020203" pitchFamily="34" charset="0"/>
              <a:ea typeface="Segoe UI Black" panose="020B0A02040204020203" pitchFamily="34" charset="0"/>
            </a:endParaRPr>
          </a:p>
        </p:txBody>
      </p:sp>
      <p:sp>
        <p:nvSpPr>
          <p:cNvPr id="4" name="Content Placeholder 6"/>
          <p:cNvSpPr txBox="1">
            <a:spLocks/>
          </p:cNvSpPr>
          <p:nvPr/>
        </p:nvSpPr>
        <p:spPr>
          <a:xfrm>
            <a:off x="2632262" y="2494476"/>
            <a:ext cx="6058317" cy="1629878"/>
          </a:xfrm>
          <a:prstGeom prst="rect">
            <a:avLst/>
          </a:prstGeom>
        </p:spPr>
        <p:txBody>
          <a:bodyPr vert="horz" lIns="68580" tIns="34290" rIns="68580" bIns="34290" rtlCol="0">
            <a:noAutofit/>
          </a:bodyPr>
          <a:lstStyle>
            <a:lvl1pPr marL="361942" indent="-361942" algn="l" defTabSz="914377" rtl="0" eaLnBrk="1" latinLnBrk="0" hangingPunct="1">
              <a:lnSpc>
                <a:spcPct val="90000"/>
              </a:lnSpc>
              <a:spcBef>
                <a:spcPts val="1000"/>
              </a:spcBef>
              <a:buClr>
                <a:schemeClr val="accent1"/>
              </a:buClr>
              <a:buFont typeface="Wingdings 3" panose="05040102010807070707" pitchFamily="18" charset="2"/>
              <a:buChar char="´"/>
              <a:defRPr sz="2800" kern="1200">
                <a:solidFill>
                  <a:schemeClr val="tx1"/>
                </a:solidFill>
                <a:latin typeface="Segoe UI Light" panose="020B0502040204020203" pitchFamily="34" charset="0"/>
                <a:ea typeface="+mn-ea"/>
                <a:cs typeface="Segoe UI Light" panose="020B0502040204020203" pitchFamily="34" charset="0"/>
              </a:defRPr>
            </a:lvl1pPr>
            <a:lvl2pPr marL="809605" indent="-352417" algn="l" defTabSz="914377" rtl="0" eaLnBrk="1" latinLnBrk="0" hangingPunct="1">
              <a:lnSpc>
                <a:spcPct val="90000"/>
              </a:lnSpc>
              <a:spcBef>
                <a:spcPts val="500"/>
              </a:spcBef>
              <a:buClr>
                <a:schemeClr val="accent1">
                  <a:lumMod val="75000"/>
                </a:schemeClr>
              </a:buClr>
              <a:buFont typeface="Wingdings 3" panose="05040102010807070707" pitchFamily="18" charset="2"/>
              <a:buChar char="´"/>
              <a:defRPr sz="2400" kern="1200">
                <a:solidFill>
                  <a:schemeClr val="tx1"/>
                </a:solidFill>
                <a:latin typeface="Segoe UI Light" panose="020B0502040204020203" pitchFamily="34" charset="0"/>
                <a:ea typeface="+mn-ea"/>
                <a:cs typeface="Segoe UI Light" panose="020B0502040204020203" pitchFamily="34" charset="0"/>
              </a:defRPr>
            </a:lvl2pPr>
            <a:lvl3pPr marL="1257269" indent="-342891" algn="l" defTabSz="914377" rtl="0" eaLnBrk="1" latinLnBrk="0" hangingPunct="1">
              <a:lnSpc>
                <a:spcPct val="90000"/>
              </a:lnSpc>
              <a:spcBef>
                <a:spcPts val="500"/>
              </a:spcBef>
              <a:buClr>
                <a:schemeClr val="accent1">
                  <a:lumMod val="50000"/>
                </a:schemeClr>
              </a:buClr>
              <a:buFont typeface="Wingdings 3" panose="05040102010807070707" pitchFamily="18" charset="2"/>
              <a:buChar char="´"/>
              <a:defRPr sz="2000" kern="1200">
                <a:solidFill>
                  <a:schemeClr val="tx1"/>
                </a:solidFill>
                <a:latin typeface="Segoe UI Light" panose="020B0502040204020203" pitchFamily="34" charset="0"/>
                <a:ea typeface="+mn-ea"/>
                <a:cs typeface="Segoe UI Light" panose="020B0502040204020203" pitchFamily="34" charset="0"/>
              </a:defRPr>
            </a:lvl3pPr>
            <a:lvl4pPr marL="1704932" indent="-333366" algn="l" defTabSz="914377" rtl="0" eaLnBrk="1" latinLnBrk="0" hangingPunct="1">
              <a:lnSpc>
                <a:spcPct val="90000"/>
              </a:lnSpc>
              <a:spcBef>
                <a:spcPts val="500"/>
              </a:spcBef>
              <a:buClr>
                <a:schemeClr val="tx2">
                  <a:lumMod val="50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4pPr>
            <a:lvl5pPr marL="2152597" indent="-323843" algn="l" defTabSz="914377" rtl="0" eaLnBrk="1" latinLnBrk="0" hangingPunct="1">
              <a:lnSpc>
                <a:spcPct val="90000"/>
              </a:lnSpc>
              <a:spcBef>
                <a:spcPts val="500"/>
              </a:spcBef>
              <a:buClr>
                <a:schemeClr val="tx2">
                  <a:lumMod val="75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t">
              <a:buNone/>
            </a:pPr>
            <a:r>
              <a:rPr lang="el-GR" sz="3300" b="1" dirty="0" smtClean="0">
                <a:solidFill>
                  <a:schemeClr val="accent1"/>
                </a:solidFill>
                <a:latin typeface="Myriad Pro Bold"/>
                <a:cs typeface="+mn-cs"/>
              </a:rPr>
              <a:t>πραγματικότητα</a:t>
            </a:r>
            <a:endParaRPr lang="en-US" sz="3300" b="1" dirty="0">
              <a:solidFill>
                <a:schemeClr val="accent1"/>
              </a:solidFill>
              <a:latin typeface="Myriad Pro Bold"/>
              <a:cs typeface="+mn-cs"/>
            </a:endParaRPr>
          </a:p>
          <a:p>
            <a:pPr marL="0" indent="0" algn="just" fontAlgn="t">
              <a:buNone/>
            </a:pPr>
            <a:r>
              <a:rPr lang="el-GR" sz="1600" dirty="0" smtClean="0"/>
              <a:t>δεν είναι απαραίτητο για ένα παιδί να δει επεισόδια ενδοοικογενειακής βίας για να γνωρίζει ότι συμβαίνει και για να επηρεαστεί από αυτή. Το παιδί βλέπει το πώς η βία επηρεάζει ένα ή περισσότερα από τα αγαπημένα του άτομα που την υφίστανται</a:t>
            </a:r>
            <a:endParaRPr lang="en-US" sz="1600" dirty="0"/>
          </a:p>
        </p:txBody>
      </p:sp>
      <p:sp>
        <p:nvSpPr>
          <p:cNvPr id="3" name="Rectangle 2"/>
          <p:cNvSpPr/>
          <p:nvPr/>
        </p:nvSpPr>
        <p:spPr>
          <a:xfrm>
            <a:off x="5245536" y="302088"/>
            <a:ext cx="1728020" cy="600164"/>
          </a:xfrm>
          <a:prstGeom prst="rect">
            <a:avLst/>
          </a:prstGeom>
        </p:spPr>
        <p:txBody>
          <a:bodyPr wrap="square">
            <a:spAutoFit/>
          </a:bodyPr>
          <a:lstStyle/>
          <a:p>
            <a:r>
              <a:rPr lang="el-GR" sz="3300" b="1" dirty="0">
                <a:solidFill>
                  <a:srgbClr val="C00000"/>
                </a:solidFill>
                <a:latin typeface="Myriad Pro Bold"/>
              </a:rPr>
              <a:t>μύθος</a:t>
            </a:r>
            <a:endParaRPr lang="el-GR" sz="3300" dirty="0">
              <a:solidFill>
                <a:srgbClr val="C00000"/>
              </a:solidFill>
            </a:endParaRPr>
          </a:p>
        </p:txBody>
      </p:sp>
    </p:spTree>
    <p:extLst>
      <p:ext uri="{BB962C8B-B14F-4D97-AF65-F5344CB8AC3E}">
        <p14:creationId xmlns="" xmlns:p14="http://schemas.microsoft.com/office/powerpoint/2010/main" val="1118656984"/>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500" fill="hold"/>
                                        <p:tgtEl>
                                          <p:spTgt spid="4"/>
                                        </p:tgtEl>
                                        <p:attrNameLst>
                                          <p:attrName>ppt_w</p:attrName>
                                        </p:attrNameLst>
                                      </p:cBhvr>
                                      <p:tavLst>
                                        <p:tav tm="0">
                                          <p:val>
                                            <p:fltVal val="0"/>
                                          </p:val>
                                        </p:tav>
                                        <p:tav tm="100000">
                                          <p:val>
                                            <p:strVal val="#ppt_w"/>
                                          </p:val>
                                        </p:tav>
                                      </p:tavLst>
                                    </p:anim>
                                    <p:anim calcmode="lin" valueType="num">
                                      <p:cBhvr>
                                        <p:cTn id="15" dur="500" fill="hold"/>
                                        <p:tgtEl>
                                          <p:spTgt spid="4"/>
                                        </p:tgtEl>
                                        <p:attrNameLst>
                                          <p:attrName>ppt_h</p:attrName>
                                        </p:attrNameLst>
                                      </p:cBhvr>
                                      <p:tavLst>
                                        <p:tav tm="0">
                                          <p:val>
                                            <p:fltVal val="0"/>
                                          </p:val>
                                        </p:tav>
                                        <p:tav tm="100000">
                                          <p:val>
                                            <p:strVal val="#ppt_h"/>
                                          </p:val>
                                        </p:tav>
                                      </p:tavLst>
                                    </p:anim>
                                    <p:animEffect transition="in" filter="fade">
                                      <p:cBhvr>
                                        <p:cTn id="1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548265" y="202556"/>
            <a:ext cx="3165606" cy="912954"/>
          </a:xfrm>
        </p:spPr>
        <p:txBody>
          <a:bodyPr>
            <a:noAutofit/>
          </a:bodyPr>
          <a:lstStyle/>
          <a:p>
            <a:pPr marL="0" indent="0" algn="r" fontAlgn="t">
              <a:buNone/>
            </a:pPr>
            <a:r>
              <a:rPr lang="el-GR" sz="2000" dirty="0" smtClean="0">
                <a:latin typeface="Segoe UI Black" panose="020B0A02040204020203" pitchFamily="34" charset="0"/>
                <a:ea typeface="Segoe UI Black" panose="020B0A02040204020203" pitchFamily="34" charset="0"/>
              </a:rPr>
              <a:t>η σωματική τιμωρία </a:t>
            </a:r>
            <a:r>
              <a:rPr lang="el-GR" sz="2000" dirty="0">
                <a:latin typeface="Segoe UI Black" panose="020B0A02040204020203" pitchFamily="34" charset="0"/>
                <a:ea typeface="Segoe UI Black" panose="020B0A02040204020203" pitchFamily="34" charset="0"/>
              </a:rPr>
              <a:t>δεν είναι κακοποίηση</a:t>
            </a:r>
            <a:endParaRPr lang="en-US" sz="2000" dirty="0">
              <a:latin typeface="Segoe UI Black" panose="020B0A02040204020203" pitchFamily="34" charset="0"/>
              <a:ea typeface="Segoe UI Black" panose="020B0A02040204020203" pitchFamily="34" charset="0"/>
            </a:endParaRPr>
          </a:p>
        </p:txBody>
      </p:sp>
      <p:sp>
        <p:nvSpPr>
          <p:cNvPr id="4" name="Content Placeholder 6"/>
          <p:cNvSpPr txBox="1">
            <a:spLocks/>
          </p:cNvSpPr>
          <p:nvPr/>
        </p:nvSpPr>
        <p:spPr>
          <a:xfrm>
            <a:off x="2029767" y="2192878"/>
            <a:ext cx="6824866" cy="1629878"/>
          </a:xfrm>
          <a:prstGeom prst="rect">
            <a:avLst/>
          </a:prstGeom>
        </p:spPr>
        <p:txBody>
          <a:bodyPr vert="horz" lIns="68580" tIns="34290" rIns="68580" bIns="34290" rtlCol="0">
            <a:noAutofit/>
          </a:bodyPr>
          <a:lstStyle>
            <a:lvl1pPr marL="361942" indent="-361942" algn="l" defTabSz="914377" rtl="0" eaLnBrk="1" latinLnBrk="0" hangingPunct="1">
              <a:lnSpc>
                <a:spcPct val="90000"/>
              </a:lnSpc>
              <a:spcBef>
                <a:spcPts val="1000"/>
              </a:spcBef>
              <a:buClr>
                <a:schemeClr val="accent1"/>
              </a:buClr>
              <a:buFont typeface="Wingdings 3" panose="05040102010807070707" pitchFamily="18" charset="2"/>
              <a:buChar char="´"/>
              <a:defRPr sz="2800" kern="1200">
                <a:solidFill>
                  <a:schemeClr val="tx1"/>
                </a:solidFill>
                <a:latin typeface="Segoe UI Light" panose="020B0502040204020203" pitchFamily="34" charset="0"/>
                <a:ea typeface="+mn-ea"/>
                <a:cs typeface="Segoe UI Light" panose="020B0502040204020203" pitchFamily="34" charset="0"/>
              </a:defRPr>
            </a:lvl1pPr>
            <a:lvl2pPr marL="809605" indent="-352417" algn="l" defTabSz="914377" rtl="0" eaLnBrk="1" latinLnBrk="0" hangingPunct="1">
              <a:lnSpc>
                <a:spcPct val="90000"/>
              </a:lnSpc>
              <a:spcBef>
                <a:spcPts val="500"/>
              </a:spcBef>
              <a:buClr>
                <a:schemeClr val="accent1">
                  <a:lumMod val="75000"/>
                </a:schemeClr>
              </a:buClr>
              <a:buFont typeface="Wingdings 3" panose="05040102010807070707" pitchFamily="18" charset="2"/>
              <a:buChar char="´"/>
              <a:defRPr sz="2400" kern="1200">
                <a:solidFill>
                  <a:schemeClr val="tx1"/>
                </a:solidFill>
                <a:latin typeface="Segoe UI Light" panose="020B0502040204020203" pitchFamily="34" charset="0"/>
                <a:ea typeface="+mn-ea"/>
                <a:cs typeface="Segoe UI Light" panose="020B0502040204020203" pitchFamily="34" charset="0"/>
              </a:defRPr>
            </a:lvl2pPr>
            <a:lvl3pPr marL="1257269" indent="-342891" algn="l" defTabSz="914377" rtl="0" eaLnBrk="1" latinLnBrk="0" hangingPunct="1">
              <a:lnSpc>
                <a:spcPct val="90000"/>
              </a:lnSpc>
              <a:spcBef>
                <a:spcPts val="500"/>
              </a:spcBef>
              <a:buClr>
                <a:schemeClr val="accent1">
                  <a:lumMod val="50000"/>
                </a:schemeClr>
              </a:buClr>
              <a:buFont typeface="Wingdings 3" panose="05040102010807070707" pitchFamily="18" charset="2"/>
              <a:buChar char="´"/>
              <a:defRPr sz="2000" kern="1200">
                <a:solidFill>
                  <a:schemeClr val="tx1"/>
                </a:solidFill>
                <a:latin typeface="Segoe UI Light" panose="020B0502040204020203" pitchFamily="34" charset="0"/>
                <a:ea typeface="+mn-ea"/>
                <a:cs typeface="Segoe UI Light" panose="020B0502040204020203" pitchFamily="34" charset="0"/>
              </a:defRPr>
            </a:lvl3pPr>
            <a:lvl4pPr marL="1704932" indent="-333366" algn="l" defTabSz="914377" rtl="0" eaLnBrk="1" latinLnBrk="0" hangingPunct="1">
              <a:lnSpc>
                <a:spcPct val="90000"/>
              </a:lnSpc>
              <a:spcBef>
                <a:spcPts val="500"/>
              </a:spcBef>
              <a:buClr>
                <a:schemeClr val="tx2">
                  <a:lumMod val="50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4pPr>
            <a:lvl5pPr marL="2152597" indent="-323843" algn="l" defTabSz="914377" rtl="0" eaLnBrk="1" latinLnBrk="0" hangingPunct="1">
              <a:lnSpc>
                <a:spcPct val="90000"/>
              </a:lnSpc>
              <a:spcBef>
                <a:spcPts val="500"/>
              </a:spcBef>
              <a:buClr>
                <a:schemeClr val="tx2">
                  <a:lumMod val="75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t">
              <a:buNone/>
            </a:pPr>
            <a:r>
              <a:rPr lang="el-GR" sz="3300" b="1" dirty="0" smtClean="0">
                <a:solidFill>
                  <a:schemeClr val="accent1"/>
                </a:solidFill>
                <a:latin typeface="Myriad Pro Bold"/>
                <a:cs typeface="+mn-cs"/>
              </a:rPr>
              <a:t>πραγματικότητα</a:t>
            </a:r>
            <a:endParaRPr lang="en-US" sz="3300" b="1" dirty="0">
              <a:solidFill>
                <a:schemeClr val="accent1"/>
              </a:solidFill>
              <a:latin typeface="Myriad Pro Bold"/>
              <a:cs typeface="+mn-cs"/>
            </a:endParaRPr>
          </a:p>
          <a:p>
            <a:pPr marL="0" indent="0" algn="just" fontAlgn="t">
              <a:buNone/>
            </a:pPr>
            <a:r>
              <a:rPr lang="el-GR" sz="1600" dirty="0" smtClean="0"/>
              <a:t>τα παιδιά μπορούν να μάθουν να πειθαρχούν με έναν πιο αποδεκτό τρόπο. Η επιβολή σωματικής τιμωρίας είναι σωματική κακοποίηση εφόσον βλάπτει ή τραυματίζει το παιδί, ενώ υπάρχουν πολλές μέθοδοι πειθαρχίας που δεν βασίζονται στη χρήση βίας. </a:t>
            </a:r>
            <a:endParaRPr lang="en-US" sz="1600" dirty="0"/>
          </a:p>
        </p:txBody>
      </p:sp>
      <p:sp>
        <p:nvSpPr>
          <p:cNvPr id="3" name="Rectangle 2"/>
          <p:cNvSpPr>
            <a:spLocks noChangeAspect="1"/>
          </p:cNvSpPr>
          <p:nvPr/>
        </p:nvSpPr>
        <p:spPr>
          <a:xfrm>
            <a:off x="4019645" y="211654"/>
            <a:ext cx="1456413" cy="600164"/>
          </a:xfrm>
          <a:prstGeom prst="rect">
            <a:avLst/>
          </a:prstGeom>
        </p:spPr>
        <p:txBody>
          <a:bodyPr wrap="square">
            <a:spAutoFit/>
          </a:bodyPr>
          <a:lstStyle/>
          <a:p>
            <a:r>
              <a:rPr lang="el-GR" sz="3300" b="1" dirty="0" smtClean="0">
                <a:solidFill>
                  <a:srgbClr val="C00000"/>
                </a:solidFill>
                <a:latin typeface="Myriad Pro Bold"/>
              </a:rPr>
              <a:t>μύθος</a:t>
            </a:r>
            <a:endParaRPr lang="el-GR" sz="3300" b="1" dirty="0">
              <a:solidFill>
                <a:srgbClr val="C00000"/>
              </a:solidFill>
              <a:latin typeface="Myriad Pro Bold"/>
            </a:endParaRPr>
          </a:p>
        </p:txBody>
      </p:sp>
    </p:spTree>
    <p:extLst>
      <p:ext uri="{BB962C8B-B14F-4D97-AF65-F5344CB8AC3E}">
        <p14:creationId xmlns="" xmlns:p14="http://schemas.microsoft.com/office/powerpoint/2010/main" val="1118656984"/>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500" fill="hold"/>
                                        <p:tgtEl>
                                          <p:spTgt spid="4"/>
                                        </p:tgtEl>
                                        <p:attrNameLst>
                                          <p:attrName>ppt_w</p:attrName>
                                        </p:attrNameLst>
                                      </p:cBhvr>
                                      <p:tavLst>
                                        <p:tav tm="0">
                                          <p:val>
                                            <p:fltVal val="0"/>
                                          </p:val>
                                        </p:tav>
                                        <p:tav tm="100000">
                                          <p:val>
                                            <p:strVal val="#ppt_w"/>
                                          </p:val>
                                        </p:tav>
                                      </p:tavLst>
                                    </p:anim>
                                    <p:anim calcmode="lin" valueType="num">
                                      <p:cBhvr>
                                        <p:cTn id="15" dur="500" fill="hold"/>
                                        <p:tgtEl>
                                          <p:spTgt spid="4"/>
                                        </p:tgtEl>
                                        <p:attrNameLst>
                                          <p:attrName>ppt_h</p:attrName>
                                        </p:attrNameLst>
                                      </p:cBhvr>
                                      <p:tavLst>
                                        <p:tav tm="0">
                                          <p:val>
                                            <p:fltVal val="0"/>
                                          </p:val>
                                        </p:tav>
                                        <p:tav tm="100000">
                                          <p:val>
                                            <p:strVal val="#ppt_h"/>
                                          </p:val>
                                        </p:tav>
                                      </p:tavLst>
                                    </p:anim>
                                    <p:animEffect transition="in" filter="fade">
                                      <p:cBhvr>
                                        <p:cTn id="1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p:cNvSpPr>
            <a:spLocks noGrp="1" noChangeArrowheads="1"/>
          </p:cNvSpPr>
          <p:nvPr>
            <p:ph type="title"/>
          </p:nvPr>
        </p:nvSpPr>
        <p:spPr>
          <a:xfrm rot="16200000">
            <a:off x="3825832" y="2690383"/>
            <a:ext cx="3111811" cy="539354"/>
          </a:xfrm>
          <a:ln>
            <a:miter lim="800000"/>
            <a:headEnd/>
            <a:tailEnd/>
          </a:ln>
        </p:spPr>
        <p:txBody>
          <a:bodyPr>
            <a:normAutofit fontScale="90000"/>
          </a:bodyPr>
          <a:lstStyle/>
          <a:p>
            <a:pPr eaLnBrk="1" hangingPunct="1">
              <a:defRPr/>
            </a:pPr>
            <a:r>
              <a:rPr lang="el-GR" sz="3000" dirty="0">
                <a:solidFill>
                  <a:schemeClr val="accent1"/>
                </a:solidFill>
              </a:rPr>
              <a:t>Σωματική Τιμωρία</a:t>
            </a:r>
          </a:p>
        </p:txBody>
      </p:sp>
      <p:sp>
        <p:nvSpPr>
          <p:cNvPr id="8" name="Rectangle 3"/>
          <p:cNvSpPr>
            <a:spLocks noGrp="1" noChangeArrowheads="1"/>
          </p:cNvSpPr>
          <p:nvPr>
            <p:ph idx="1"/>
          </p:nvPr>
        </p:nvSpPr>
        <p:spPr>
          <a:xfrm>
            <a:off x="5766194" y="1610137"/>
            <a:ext cx="2268252" cy="2395762"/>
          </a:xfrm>
          <a:ln>
            <a:miter lim="800000"/>
            <a:headEnd/>
            <a:tailEnd/>
          </a:ln>
        </p:spPr>
        <p:txBody>
          <a:bodyPr rtlCol="0">
            <a:normAutofit/>
          </a:bodyPr>
          <a:lstStyle/>
          <a:p>
            <a:pPr marL="0" indent="0">
              <a:buNone/>
              <a:defRPr/>
            </a:pPr>
            <a:r>
              <a:rPr lang="el-GR" sz="1800" i="1" dirty="0" smtClean="0"/>
              <a:t>"</a:t>
            </a:r>
            <a:r>
              <a:rPr lang="el-GR" sz="1800" i="1" dirty="0"/>
              <a:t>η </a:t>
            </a:r>
            <a:r>
              <a:rPr lang="el-GR" sz="1800" b="1" i="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επιβολή πόνου </a:t>
            </a:r>
            <a:r>
              <a:rPr lang="el-GR" sz="1800" i="1" dirty="0"/>
              <a:t>στο σώμα του παιδιού ως τιμωρία για πράξη ή συμπεριφορά που </a:t>
            </a:r>
            <a:r>
              <a:rPr lang="el-GR" sz="1800" b="1" i="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δεν εγκρίνει  </a:t>
            </a:r>
            <a:r>
              <a:rPr lang="el-GR" sz="1800" i="1" dirty="0"/>
              <a:t>ο/η τιμωρός"</a:t>
            </a:r>
          </a:p>
        </p:txBody>
      </p:sp>
      <p:sp>
        <p:nvSpPr>
          <p:cNvPr id="9" name="Rectangle 3"/>
          <p:cNvSpPr txBox="1">
            <a:spLocks noChangeArrowheads="1"/>
          </p:cNvSpPr>
          <p:nvPr/>
        </p:nvSpPr>
        <p:spPr bwMode="auto">
          <a:xfrm>
            <a:off x="457200" y="2464905"/>
            <a:ext cx="4603476" cy="1987824"/>
          </a:xfrm>
          <a:prstGeom prst="rect">
            <a:avLst/>
          </a:prstGeom>
          <a:noFill/>
          <a:ln w="9525">
            <a:noFill/>
            <a:miter lim="800000"/>
            <a:headEnd/>
            <a:tailEnd/>
          </a:ln>
        </p:spPr>
        <p:txBody>
          <a:bodyPr>
            <a:noAutofit/>
          </a:bodyPr>
          <a:lstStyle/>
          <a:p>
            <a:pPr algn="r">
              <a:spcBef>
                <a:spcPct val="20000"/>
              </a:spcBef>
              <a:defRPr/>
            </a:pPr>
            <a:r>
              <a:rPr lang="el-GR" sz="1800" i="1" dirty="0" smtClean="0">
                <a:latin typeface="Segoe UI Light" panose="020B0502040204020203" pitchFamily="34" charset="0"/>
                <a:cs typeface="Segoe UI Light" panose="020B0502040204020203" pitchFamily="34" charset="0"/>
              </a:rPr>
              <a:t>Συχνότερες </a:t>
            </a:r>
            <a:r>
              <a:rPr lang="el-GR" sz="1800" i="1" dirty="0">
                <a:latin typeface="Segoe UI Light" panose="020B0502040204020203" pitchFamily="34" charset="0"/>
                <a:cs typeface="Segoe UI Light" panose="020B0502040204020203" pitchFamily="34" charset="0"/>
              </a:rPr>
              <a:t>μορφές </a:t>
            </a:r>
            <a:r>
              <a:rPr lang="el-GR" sz="1800" i="1" dirty="0" smtClean="0">
                <a:latin typeface="Segoe UI Light" panose="020B0502040204020203" pitchFamily="34" charset="0"/>
                <a:cs typeface="Segoe UI Light" panose="020B0502040204020203" pitchFamily="34" charset="0"/>
              </a:rPr>
              <a:t>σωματικής τιμωρίας: </a:t>
            </a:r>
            <a:endParaRPr lang="el-GR" sz="1800" i="1" dirty="0">
              <a:latin typeface="Segoe UI Light" panose="020B0502040204020203" pitchFamily="34" charset="0"/>
              <a:cs typeface="Segoe UI Light" panose="020B0502040204020203" pitchFamily="34" charset="0"/>
            </a:endParaRPr>
          </a:p>
          <a:p>
            <a:pPr algn="r">
              <a:spcBef>
                <a:spcPct val="20000"/>
              </a:spcBef>
              <a:defRPr/>
            </a:pPr>
            <a:r>
              <a:rPr lang="el-GR" sz="1800" i="1" dirty="0" smtClean="0">
                <a:latin typeface="Segoe UI Light" panose="020B0502040204020203" pitchFamily="34" charset="0"/>
                <a:cs typeface="Segoe UI Light" panose="020B0502040204020203" pitchFamily="34" charset="0"/>
              </a:rPr>
              <a:t>χτύπημα με το χέρι, τράβηγμα αυτιών, χαστούκι, σπρώξιμο, γράπωμα ή  τράνταγμα του παιδιού, περιορισμός σε άβολη στάση, πιπέρι ή άλλο καυτερό φαγητό, χτύπημα </a:t>
            </a:r>
            <a:r>
              <a:rPr lang="el-GR" sz="1800" i="1" dirty="0">
                <a:latin typeface="Segoe UI Light" panose="020B0502040204020203" pitchFamily="34" charset="0"/>
                <a:cs typeface="Segoe UI Light" panose="020B0502040204020203" pitchFamily="34" charset="0"/>
              </a:rPr>
              <a:t>με </a:t>
            </a:r>
            <a:r>
              <a:rPr lang="el-GR" sz="1800" i="1" dirty="0" smtClean="0">
                <a:latin typeface="Segoe UI Light" panose="020B0502040204020203" pitchFamily="34" charset="0"/>
                <a:cs typeface="Segoe UI Light" panose="020B0502040204020203" pitchFamily="34" charset="0"/>
              </a:rPr>
              <a:t>αντικείμενο </a:t>
            </a:r>
            <a:r>
              <a:rPr lang="el-GR" sz="1800" i="1" dirty="0">
                <a:latin typeface="Segoe UI Light" panose="020B0502040204020203" pitchFamily="34" charset="0"/>
                <a:cs typeface="Segoe UI Light" panose="020B0502040204020203" pitchFamily="34" charset="0"/>
              </a:rPr>
              <a:t>όπως, ζώνη, βέργα, παντόφλα κλπ., </a:t>
            </a:r>
          </a:p>
        </p:txBody>
      </p:sp>
    </p:spTree>
    <p:extLst>
      <p:ext uri="{BB962C8B-B14F-4D97-AF65-F5344CB8AC3E}">
        <p14:creationId xmlns="" xmlns:p14="http://schemas.microsoft.com/office/powerpoint/2010/main" val="2455377322"/>
      </p:ext>
    </p:extLst>
  </p:cSld>
  <p:clrMapOvr>
    <a:masterClrMapping/>
  </p:clrMapOvr>
  <mc:AlternateContent xmlns:mc="http://schemas.openxmlformats.org/markup-compatibility/2006">
    <mc:Choice xmlns="" xmlns:p14="http://schemas.microsoft.com/office/powerpoint/2010/main" Requires="p14">
      <p:transition spd="slow">
        <p14:flas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8">
                                            <p:txEl>
                                              <p:pRg st="0" end="0"/>
                                            </p:txEl>
                                          </p:spTgt>
                                        </p:tgtEl>
                                        <p:attrNameLst>
                                          <p:attrName>style.visibility</p:attrName>
                                        </p:attrNameLst>
                                      </p:cBhvr>
                                      <p:to>
                                        <p:strVal val="visible"/>
                                      </p:to>
                                    </p:set>
                                    <p:anim calcmode="lin" valueType="num">
                                      <p:cBhvr>
                                        <p:cTn id="13" dur="500" fill="hold"/>
                                        <p:tgtEl>
                                          <p:spTgt spid="8">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8">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1+#ppt_w/2"/>
                                          </p:val>
                                        </p:tav>
                                        <p:tav tm="100000">
                                          <p:val>
                                            <p:strVal val="#ppt_x"/>
                                          </p:val>
                                        </p:tav>
                                      </p:tavLst>
                                    </p:anim>
                                    <p:anim calcmode="lin" valueType="num">
                                      <p:cBhvr additive="base">
                                        <p:cTn id="20"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P spid="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182880" y="125551"/>
            <a:ext cx="5401994" cy="1423896"/>
          </a:xfrm>
        </p:spPr>
        <p:txBody>
          <a:bodyPr>
            <a:noAutofit/>
          </a:bodyPr>
          <a:lstStyle/>
          <a:p>
            <a:pPr marL="0" indent="0" algn="r" fontAlgn="t">
              <a:buNone/>
            </a:pPr>
            <a:r>
              <a:rPr lang="el-GR" sz="2000" dirty="0" smtClean="0">
                <a:latin typeface="Segoe UI Black" panose="020B0A02040204020203" pitchFamily="34" charset="0"/>
                <a:ea typeface="Segoe UI Black" panose="020B0A02040204020203" pitchFamily="34" charset="0"/>
              </a:rPr>
              <a:t>στις περισσότερες </a:t>
            </a:r>
            <a:r>
              <a:rPr lang="el-GR" sz="2000" dirty="0">
                <a:latin typeface="Segoe UI Black" panose="020B0A02040204020203" pitchFamily="34" charset="0"/>
                <a:ea typeface="Segoe UI Black" panose="020B0A02040204020203" pitchFamily="34" charset="0"/>
              </a:rPr>
              <a:t>περιπτώσεις κακοποίησης παιδιών οι </a:t>
            </a:r>
            <a:r>
              <a:rPr lang="el-GR" sz="2000" dirty="0" smtClean="0">
                <a:latin typeface="Segoe UI Black" panose="020B0A02040204020203" pitchFamily="34" charset="0"/>
                <a:ea typeface="Segoe UI Black" panose="020B0A02040204020203" pitchFamily="34" charset="0"/>
              </a:rPr>
              <a:t>δράστες/-</a:t>
            </a:r>
            <a:r>
              <a:rPr lang="el-GR" sz="2000" dirty="0" err="1" smtClean="0">
                <a:latin typeface="Segoe UI Black" panose="020B0A02040204020203" pitchFamily="34" charset="0"/>
                <a:ea typeface="Segoe UI Black" panose="020B0A02040204020203" pitchFamily="34" charset="0"/>
              </a:rPr>
              <a:t>τριες</a:t>
            </a:r>
            <a:r>
              <a:rPr lang="el-GR" sz="2000" dirty="0" smtClean="0">
                <a:latin typeface="Segoe UI Black" panose="020B0A02040204020203" pitchFamily="34" charset="0"/>
                <a:ea typeface="Segoe UI Black" panose="020B0A02040204020203" pitchFamily="34" charset="0"/>
              </a:rPr>
              <a:t> </a:t>
            </a:r>
            <a:r>
              <a:rPr lang="el-GR" sz="2000" dirty="0">
                <a:latin typeface="Segoe UI Black" panose="020B0A02040204020203" pitchFamily="34" charset="0"/>
                <a:ea typeface="Segoe UI Black" panose="020B0A02040204020203" pitchFamily="34" charset="0"/>
              </a:rPr>
              <a:t>είναι </a:t>
            </a:r>
            <a:r>
              <a:rPr lang="el-GR" sz="2000" dirty="0" smtClean="0">
                <a:latin typeface="Segoe UI Black" panose="020B0A02040204020203" pitchFamily="34" charset="0"/>
                <a:ea typeface="Segoe UI Black" panose="020B0A02040204020203" pitchFamily="34" charset="0"/>
              </a:rPr>
              <a:t>άγνωστα άτομα</a:t>
            </a:r>
            <a:endParaRPr lang="el-GR" sz="2000" dirty="0">
              <a:latin typeface="Segoe UI Black" panose="020B0A02040204020203" pitchFamily="34" charset="0"/>
              <a:ea typeface="Segoe UI Black" panose="020B0A02040204020203" pitchFamily="34" charset="0"/>
            </a:endParaRPr>
          </a:p>
        </p:txBody>
      </p:sp>
      <p:sp>
        <p:nvSpPr>
          <p:cNvPr id="4" name="Content Placeholder 6"/>
          <p:cNvSpPr txBox="1">
            <a:spLocks/>
          </p:cNvSpPr>
          <p:nvPr/>
        </p:nvSpPr>
        <p:spPr>
          <a:xfrm>
            <a:off x="3476231" y="2403709"/>
            <a:ext cx="5378402" cy="2043906"/>
          </a:xfrm>
          <a:prstGeom prst="rect">
            <a:avLst/>
          </a:prstGeom>
        </p:spPr>
        <p:txBody>
          <a:bodyPr vert="horz" lIns="68580" tIns="34290" rIns="68580" bIns="34290" rtlCol="0">
            <a:noAutofit/>
          </a:bodyPr>
          <a:lstStyle>
            <a:lvl1pPr marL="361942" indent="-361942" algn="l" defTabSz="914377" rtl="0" eaLnBrk="1" latinLnBrk="0" hangingPunct="1">
              <a:lnSpc>
                <a:spcPct val="90000"/>
              </a:lnSpc>
              <a:spcBef>
                <a:spcPts val="1000"/>
              </a:spcBef>
              <a:buClr>
                <a:schemeClr val="accent1"/>
              </a:buClr>
              <a:buFont typeface="Wingdings 3" panose="05040102010807070707" pitchFamily="18" charset="2"/>
              <a:buChar char="´"/>
              <a:defRPr sz="2800" kern="1200">
                <a:solidFill>
                  <a:schemeClr val="tx1"/>
                </a:solidFill>
                <a:latin typeface="Segoe UI Light" panose="020B0502040204020203" pitchFamily="34" charset="0"/>
                <a:ea typeface="+mn-ea"/>
                <a:cs typeface="Segoe UI Light" panose="020B0502040204020203" pitchFamily="34" charset="0"/>
              </a:defRPr>
            </a:lvl1pPr>
            <a:lvl2pPr marL="809605" indent="-352417" algn="l" defTabSz="914377" rtl="0" eaLnBrk="1" latinLnBrk="0" hangingPunct="1">
              <a:lnSpc>
                <a:spcPct val="90000"/>
              </a:lnSpc>
              <a:spcBef>
                <a:spcPts val="500"/>
              </a:spcBef>
              <a:buClr>
                <a:schemeClr val="accent1">
                  <a:lumMod val="75000"/>
                </a:schemeClr>
              </a:buClr>
              <a:buFont typeface="Wingdings 3" panose="05040102010807070707" pitchFamily="18" charset="2"/>
              <a:buChar char="´"/>
              <a:defRPr sz="2400" kern="1200">
                <a:solidFill>
                  <a:schemeClr val="tx1"/>
                </a:solidFill>
                <a:latin typeface="Segoe UI Light" panose="020B0502040204020203" pitchFamily="34" charset="0"/>
                <a:ea typeface="+mn-ea"/>
                <a:cs typeface="Segoe UI Light" panose="020B0502040204020203" pitchFamily="34" charset="0"/>
              </a:defRPr>
            </a:lvl2pPr>
            <a:lvl3pPr marL="1257269" indent="-342891" algn="l" defTabSz="914377" rtl="0" eaLnBrk="1" latinLnBrk="0" hangingPunct="1">
              <a:lnSpc>
                <a:spcPct val="90000"/>
              </a:lnSpc>
              <a:spcBef>
                <a:spcPts val="500"/>
              </a:spcBef>
              <a:buClr>
                <a:schemeClr val="accent1">
                  <a:lumMod val="50000"/>
                </a:schemeClr>
              </a:buClr>
              <a:buFont typeface="Wingdings 3" panose="05040102010807070707" pitchFamily="18" charset="2"/>
              <a:buChar char="´"/>
              <a:defRPr sz="2000" kern="1200">
                <a:solidFill>
                  <a:schemeClr val="tx1"/>
                </a:solidFill>
                <a:latin typeface="Segoe UI Light" panose="020B0502040204020203" pitchFamily="34" charset="0"/>
                <a:ea typeface="+mn-ea"/>
                <a:cs typeface="Segoe UI Light" panose="020B0502040204020203" pitchFamily="34" charset="0"/>
              </a:defRPr>
            </a:lvl3pPr>
            <a:lvl4pPr marL="1704932" indent="-333366" algn="l" defTabSz="914377" rtl="0" eaLnBrk="1" latinLnBrk="0" hangingPunct="1">
              <a:lnSpc>
                <a:spcPct val="90000"/>
              </a:lnSpc>
              <a:spcBef>
                <a:spcPts val="500"/>
              </a:spcBef>
              <a:buClr>
                <a:schemeClr val="tx2">
                  <a:lumMod val="50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4pPr>
            <a:lvl5pPr marL="2152597" indent="-323843" algn="l" defTabSz="914377" rtl="0" eaLnBrk="1" latinLnBrk="0" hangingPunct="1">
              <a:lnSpc>
                <a:spcPct val="90000"/>
              </a:lnSpc>
              <a:spcBef>
                <a:spcPts val="500"/>
              </a:spcBef>
              <a:buClr>
                <a:schemeClr val="tx2">
                  <a:lumMod val="75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t">
              <a:buNone/>
            </a:pPr>
            <a:r>
              <a:rPr lang="el-GR" sz="3300" b="1" dirty="0" smtClean="0">
                <a:solidFill>
                  <a:schemeClr val="accent1"/>
                </a:solidFill>
                <a:latin typeface="Myriad Pro Bold"/>
                <a:cs typeface="+mn-cs"/>
              </a:rPr>
              <a:t>πραγματικότητα</a:t>
            </a:r>
            <a:endParaRPr lang="en-US" sz="3300" b="1" dirty="0">
              <a:solidFill>
                <a:schemeClr val="accent1"/>
              </a:solidFill>
              <a:latin typeface="Myriad Pro Bold"/>
              <a:cs typeface="+mn-cs"/>
            </a:endParaRPr>
          </a:p>
          <a:p>
            <a:pPr marL="0" indent="0" algn="just" fontAlgn="t">
              <a:buNone/>
            </a:pPr>
            <a:r>
              <a:rPr lang="el-GR" sz="1600" dirty="0" smtClean="0"/>
              <a:t>και ενώ υπάρχουν περιπτώσεις κακοποίησης παιδιών από άγνωστα άτομα, στην πλειονότητά τους οι δράστες/-</a:t>
            </a:r>
            <a:r>
              <a:rPr lang="el-GR" sz="1600" dirty="0" err="1" smtClean="0"/>
              <a:t>τριες</a:t>
            </a:r>
            <a:r>
              <a:rPr lang="el-GR" sz="1600" dirty="0" smtClean="0"/>
              <a:t> είναι μέλη της οικογένειας ή άλλα άτομα από τον ευρύτερο συγγενικό ή φιλικό κύκλο της οικογένειας</a:t>
            </a:r>
            <a:endParaRPr lang="en-US" sz="1600" dirty="0"/>
          </a:p>
        </p:txBody>
      </p:sp>
      <p:sp>
        <p:nvSpPr>
          <p:cNvPr id="3" name="Rectangle 2"/>
          <p:cNvSpPr/>
          <p:nvPr/>
        </p:nvSpPr>
        <p:spPr>
          <a:xfrm>
            <a:off x="6805037" y="267200"/>
            <a:ext cx="2190245" cy="600164"/>
          </a:xfrm>
          <a:prstGeom prst="rect">
            <a:avLst/>
          </a:prstGeom>
        </p:spPr>
        <p:txBody>
          <a:bodyPr wrap="square">
            <a:spAutoFit/>
          </a:bodyPr>
          <a:lstStyle/>
          <a:p>
            <a:r>
              <a:rPr lang="el-GR" sz="3300" b="1" dirty="0">
                <a:solidFill>
                  <a:srgbClr val="C00000"/>
                </a:solidFill>
                <a:latin typeface="Myriad Pro Bold"/>
              </a:rPr>
              <a:t>μύθος</a:t>
            </a:r>
            <a:endParaRPr lang="el-GR" sz="3300" dirty="0">
              <a:solidFill>
                <a:srgbClr val="C00000"/>
              </a:solidFill>
            </a:endParaRPr>
          </a:p>
        </p:txBody>
      </p:sp>
    </p:spTree>
    <p:extLst>
      <p:ext uri="{BB962C8B-B14F-4D97-AF65-F5344CB8AC3E}">
        <p14:creationId xmlns="" xmlns:p14="http://schemas.microsoft.com/office/powerpoint/2010/main" val="1194031049"/>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500" fill="hold"/>
                                        <p:tgtEl>
                                          <p:spTgt spid="4"/>
                                        </p:tgtEl>
                                        <p:attrNameLst>
                                          <p:attrName>ppt_w</p:attrName>
                                        </p:attrNameLst>
                                      </p:cBhvr>
                                      <p:tavLst>
                                        <p:tav tm="0">
                                          <p:val>
                                            <p:fltVal val="0"/>
                                          </p:val>
                                        </p:tav>
                                        <p:tav tm="100000">
                                          <p:val>
                                            <p:strVal val="#ppt_w"/>
                                          </p:val>
                                        </p:tav>
                                      </p:tavLst>
                                    </p:anim>
                                    <p:anim calcmode="lin" valueType="num">
                                      <p:cBhvr>
                                        <p:cTn id="15" dur="500" fill="hold"/>
                                        <p:tgtEl>
                                          <p:spTgt spid="4"/>
                                        </p:tgtEl>
                                        <p:attrNameLst>
                                          <p:attrName>ppt_h</p:attrName>
                                        </p:attrNameLst>
                                      </p:cBhvr>
                                      <p:tavLst>
                                        <p:tav tm="0">
                                          <p:val>
                                            <p:fltVal val="0"/>
                                          </p:val>
                                        </p:tav>
                                        <p:tav tm="100000">
                                          <p:val>
                                            <p:strVal val="#ppt_h"/>
                                          </p:val>
                                        </p:tav>
                                      </p:tavLst>
                                    </p:anim>
                                    <p:animEffect transition="in" filter="fade">
                                      <p:cBhvr>
                                        <p:cTn id="1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528166" y="83981"/>
            <a:ext cx="5239588" cy="890705"/>
          </a:xfrm>
        </p:spPr>
        <p:txBody>
          <a:bodyPr>
            <a:noAutofit/>
          </a:bodyPr>
          <a:lstStyle/>
          <a:p>
            <a:pPr marL="0" indent="0" algn="r" fontAlgn="t">
              <a:buNone/>
            </a:pPr>
            <a:r>
              <a:rPr lang="el-GR" sz="2250" dirty="0">
                <a:latin typeface="Segoe UI Black" panose="020B0A02040204020203" pitchFamily="34" charset="0"/>
                <a:ea typeface="Segoe UI Black" panose="020B0A02040204020203" pitchFamily="34" charset="0"/>
              </a:rPr>
              <a:t>μεγαλώνοντας τα </a:t>
            </a:r>
            <a:r>
              <a:rPr lang="el-GR" sz="2250" dirty="0" smtClean="0">
                <a:latin typeface="Segoe UI Black" panose="020B0A02040204020203" pitchFamily="34" charset="0"/>
                <a:ea typeface="Segoe UI Black" panose="020B0A02040204020203" pitchFamily="34" charset="0"/>
              </a:rPr>
              <a:t>κακοποιημένα παιδιά θα </a:t>
            </a:r>
            <a:r>
              <a:rPr lang="el-GR" sz="2250" dirty="0">
                <a:latin typeface="Segoe UI Black" panose="020B0A02040204020203" pitchFamily="34" charset="0"/>
                <a:ea typeface="Segoe UI Black" panose="020B0A02040204020203" pitchFamily="34" charset="0"/>
              </a:rPr>
              <a:t>γίνουν </a:t>
            </a:r>
            <a:r>
              <a:rPr lang="el-GR" sz="2250" dirty="0" smtClean="0">
                <a:latin typeface="Segoe UI Black" panose="020B0A02040204020203" pitchFamily="34" charset="0"/>
                <a:ea typeface="Segoe UI Black" panose="020B0A02040204020203" pitchFamily="34" charset="0"/>
              </a:rPr>
              <a:t>και τα </a:t>
            </a:r>
            <a:r>
              <a:rPr lang="el-GR" sz="2250" dirty="0">
                <a:latin typeface="Segoe UI Black" panose="020B0A02040204020203" pitchFamily="34" charset="0"/>
                <a:ea typeface="Segoe UI Black" panose="020B0A02040204020203" pitchFamily="34" charset="0"/>
              </a:rPr>
              <a:t>ίδια </a:t>
            </a:r>
            <a:r>
              <a:rPr lang="el-GR" sz="2250" dirty="0" smtClean="0">
                <a:latin typeface="Segoe UI Black" panose="020B0A02040204020203" pitchFamily="34" charset="0"/>
                <a:ea typeface="Segoe UI Black" panose="020B0A02040204020203" pitchFamily="34" charset="0"/>
              </a:rPr>
              <a:t>δράστες/-</a:t>
            </a:r>
            <a:r>
              <a:rPr lang="el-GR" sz="2250" dirty="0" err="1" smtClean="0">
                <a:latin typeface="Segoe UI Black" panose="020B0A02040204020203" pitchFamily="34" charset="0"/>
                <a:ea typeface="Segoe UI Black" panose="020B0A02040204020203" pitchFamily="34" charset="0"/>
              </a:rPr>
              <a:t>τριες</a:t>
            </a:r>
            <a:r>
              <a:rPr lang="el-GR" sz="2250" dirty="0" smtClean="0">
                <a:latin typeface="Segoe UI Black" panose="020B0A02040204020203" pitchFamily="34" charset="0"/>
                <a:ea typeface="Segoe UI Black" panose="020B0A02040204020203" pitchFamily="34" charset="0"/>
              </a:rPr>
              <a:t> </a:t>
            </a:r>
            <a:r>
              <a:rPr lang="el-GR" sz="2250" dirty="0">
                <a:latin typeface="Segoe UI Black" panose="020B0A02040204020203" pitchFamily="34" charset="0"/>
                <a:ea typeface="Segoe UI Black" panose="020B0A02040204020203" pitchFamily="34" charset="0"/>
              </a:rPr>
              <a:t>κακοποίησης</a:t>
            </a:r>
            <a:endParaRPr lang="en-US" sz="2250" dirty="0">
              <a:latin typeface="Segoe UI Black" panose="020B0A02040204020203" pitchFamily="34" charset="0"/>
              <a:ea typeface="Segoe UI Black" panose="020B0A02040204020203" pitchFamily="34" charset="0"/>
            </a:endParaRPr>
          </a:p>
        </p:txBody>
      </p:sp>
      <p:sp>
        <p:nvSpPr>
          <p:cNvPr id="4" name="Content Placeholder 6"/>
          <p:cNvSpPr txBox="1">
            <a:spLocks/>
          </p:cNvSpPr>
          <p:nvPr/>
        </p:nvSpPr>
        <p:spPr>
          <a:xfrm>
            <a:off x="3204179" y="1838849"/>
            <a:ext cx="5650454" cy="2870984"/>
          </a:xfrm>
          <a:prstGeom prst="rect">
            <a:avLst/>
          </a:prstGeom>
        </p:spPr>
        <p:txBody>
          <a:bodyPr vert="horz" lIns="68580" tIns="34290" rIns="68580" bIns="34290" rtlCol="0">
            <a:noAutofit/>
          </a:bodyPr>
          <a:lstStyle>
            <a:lvl1pPr marL="361942" indent="-361942" algn="l" defTabSz="914377" rtl="0" eaLnBrk="1" latinLnBrk="0" hangingPunct="1">
              <a:lnSpc>
                <a:spcPct val="90000"/>
              </a:lnSpc>
              <a:spcBef>
                <a:spcPts val="1000"/>
              </a:spcBef>
              <a:buClr>
                <a:schemeClr val="accent1"/>
              </a:buClr>
              <a:buFont typeface="Wingdings 3" panose="05040102010807070707" pitchFamily="18" charset="2"/>
              <a:buChar char="´"/>
              <a:defRPr sz="2800" kern="1200">
                <a:solidFill>
                  <a:schemeClr val="tx1"/>
                </a:solidFill>
                <a:latin typeface="Segoe UI Light" panose="020B0502040204020203" pitchFamily="34" charset="0"/>
                <a:ea typeface="+mn-ea"/>
                <a:cs typeface="Segoe UI Light" panose="020B0502040204020203" pitchFamily="34" charset="0"/>
              </a:defRPr>
            </a:lvl1pPr>
            <a:lvl2pPr marL="809605" indent="-352417" algn="l" defTabSz="914377" rtl="0" eaLnBrk="1" latinLnBrk="0" hangingPunct="1">
              <a:lnSpc>
                <a:spcPct val="90000"/>
              </a:lnSpc>
              <a:spcBef>
                <a:spcPts val="500"/>
              </a:spcBef>
              <a:buClr>
                <a:schemeClr val="accent1">
                  <a:lumMod val="75000"/>
                </a:schemeClr>
              </a:buClr>
              <a:buFont typeface="Wingdings 3" panose="05040102010807070707" pitchFamily="18" charset="2"/>
              <a:buChar char="´"/>
              <a:defRPr sz="2400" kern="1200">
                <a:solidFill>
                  <a:schemeClr val="tx1"/>
                </a:solidFill>
                <a:latin typeface="Segoe UI Light" panose="020B0502040204020203" pitchFamily="34" charset="0"/>
                <a:ea typeface="+mn-ea"/>
                <a:cs typeface="Segoe UI Light" panose="020B0502040204020203" pitchFamily="34" charset="0"/>
              </a:defRPr>
            </a:lvl2pPr>
            <a:lvl3pPr marL="1257269" indent="-342891" algn="l" defTabSz="914377" rtl="0" eaLnBrk="1" latinLnBrk="0" hangingPunct="1">
              <a:lnSpc>
                <a:spcPct val="90000"/>
              </a:lnSpc>
              <a:spcBef>
                <a:spcPts val="500"/>
              </a:spcBef>
              <a:buClr>
                <a:schemeClr val="accent1">
                  <a:lumMod val="50000"/>
                </a:schemeClr>
              </a:buClr>
              <a:buFont typeface="Wingdings 3" panose="05040102010807070707" pitchFamily="18" charset="2"/>
              <a:buChar char="´"/>
              <a:defRPr sz="2000" kern="1200">
                <a:solidFill>
                  <a:schemeClr val="tx1"/>
                </a:solidFill>
                <a:latin typeface="Segoe UI Light" panose="020B0502040204020203" pitchFamily="34" charset="0"/>
                <a:ea typeface="+mn-ea"/>
                <a:cs typeface="Segoe UI Light" panose="020B0502040204020203" pitchFamily="34" charset="0"/>
              </a:defRPr>
            </a:lvl3pPr>
            <a:lvl4pPr marL="1704932" indent="-333366" algn="l" defTabSz="914377" rtl="0" eaLnBrk="1" latinLnBrk="0" hangingPunct="1">
              <a:lnSpc>
                <a:spcPct val="90000"/>
              </a:lnSpc>
              <a:spcBef>
                <a:spcPts val="500"/>
              </a:spcBef>
              <a:buClr>
                <a:schemeClr val="tx2">
                  <a:lumMod val="50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4pPr>
            <a:lvl5pPr marL="2152597" indent="-323843" algn="l" defTabSz="914377" rtl="0" eaLnBrk="1" latinLnBrk="0" hangingPunct="1">
              <a:lnSpc>
                <a:spcPct val="90000"/>
              </a:lnSpc>
              <a:spcBef>
                <a:spcPts val="500"/>
              </a:spcBef>
              <a:buClr>
                <a:schemeClr val="tx2">
                  <a:lumMod val="75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t">
              <a:buNone/>
            </a:pPr>
            <a:r>
              <a:rPr lang="el-GR" sz="3300" b="1" dirty="0" smtClean="0">
                <a:solidFill>
                  <a:schemeClr val="accent1"/>
                </a:solidFill>
                <a:latin typeface="Myriad Pro Bold"/>
                <a:cs typeface="+mn-cs"/>
              </a:rPr>
              <a:t>πραγματικότητα</a:t>
            </a:r>
            <a:endParaRPr lang="en-US" sz="3300" b="1" dirty="0">
              <a:solidFill>
                <a:schemeClr val="accent1"/>
              </a:solidFill>
              <a:latin typeface="Myriad Pro Bold"/>
              <a:cs typeface="+mn-cs"/>
            </a:endParaRPr>
          </a:p>
          <a:p>
            <a:pPr marL="0" indent="0" algn="just" fontAlgn="t">
              <a:buNone/>
            </a:pPr>
            <a:r>
              <a:rPr lang="el-GR" sz="1600" dirty="0" smtClean="0"/>
              <a:t>είναι πιθανό κάποια από </a:t>
            </a:r>
            <a:r>
              <a:rPr lang="el-GR" sz="1600" dirty="0"/>
              <a:t>τα παιδιά </a:t>
            </a:r>
            <a:r>
              <a:rPr lang="el-GR" sz="1600" dirty="0" smtClean="0"/>
              <a:t>που έχουν υποστεί κακοποίηση να συνεχίσουν τον κύκλο της βίας όταν ενηλικιωθούν, επαναλαμβάνοντας ασυνείδητα όσα τα ίδια βίωσαν ως παιδιά.</a:t>
            </a:r>
            <a:endParaRPr lang="en-US" sz="1600" dirty="0"/>
          </a:p>
          <a:p>
            <a:pPr marL="0" indent="0" algn="just" fontAlgn="t">
              <a:buNone/>
            </a:pPr>
            <a:r>
              <a:rPr lang="el-GR" sz="1600" dirty="0" smtClean="0"/>
              <a:t>Από την άλλη πλευρά, πολλά ενήλικα άτομα που υπέστησαν κακοποίηση ως παιδιά έχουν ισχυρό κίνητρο να προστατεύσουν τα παιδιά τους από αυτό που βίωσαν οι ίδιοι/-</a:t>
            </a:r>
            <a:r>
              <a:rPr lang="el-GR" sz="1600" dirty="0" err="1" smtClean="0"/>
              <a:t>ες</a:t>
            </a:r>
            <a:r>
              <a:rPr lang="el-GR" sz="1600" dirty="0" smtClean="0"/>
              <a:t> και να γίνουν εξαιρετικοί γονείς. </a:t>
            </a:r>
            <a:endParaRPr lang="en-US" sz="1600" dirty="0"/>
          </a:p>
        </p:txBody>
      </p:sp>
      <p:sp>
        <p:nvSpPr>
          <p:cNvPr id="3" name="Rectangle 2"/>
          <p:cNvSpPr/>
          <p:nvPr/>
        </p:nvSpPr>
        <p:spPr>
          <a:xfrm>
            <a:off x="6049404" y="422668"/>
            <a:ext cx="1898842" cy="600164"/>
          </a:xfrm>
          <a:prstGeom prst="rect">
            <a:avLst/>
          </a:prstGeom>
        </p:spPr>
        <p:txBody>
          <a:bodyPr wrap="square">
            <a:spAutoFit/>
          </a:bodyPr>
          <a:lstStyle/>
          <a:p>
            <a:r>
              <a:rPr lang="el-GR" sz="3300" b="1" dirty="0">
                <a:solidFill>
                  <a:srgbClr val="C00000"/>
                </a:solidFill>
                <a:latin typeface="Myriad Pro Bold"/>
              </a:rPr>
              <a:t>μύθος</a:t>
            </a:r>
            <a:endParaRPr lang="el-GR" sz="3300" dirty="0">
              <a:solidFill>
                <a:srgbClr val="C00000"/>
              </a:solidFill>
            </a:endParaRPr>
          </a:p>
        </p:txBody>
      </p:sp>
    </p:spTree>
    <p:extLst>
      <p:ext uri="{BB962C8B-B14F-4D97-AF65-F5344CB8AC3E}">
        <p14:creationId xmlns="" xmlns:p14="http://schemas.microsoft.com/office/powerpoint/2010/main" val="3594057041"/>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500" fill="hold"/>
                                        <p:tgtEl>
                                          <p:spTgt spid="4"/>
                                        </p:tgtEl>
                                        <p:attrNameLst>
                                          <p:attrName>ppt_w</p:attrName>
                                        </p:attrNameLst>
                                      </p:cBhvr>
                                      <p:tavLst>
                                        <p:tav tm="0">
                                          <p:val>
                                            <p:fltVal val="0"/>
                                          </p:val>
                                        </p:tav>
                                        <p:tav tm="100000">
                                          <p:val>
                                            <p:strVal val="#ppt_w"/>
                                          </p:val>
                                        </p:tav>
                                      </p:tavLst>
                                    </p:anim>
                                    <p:anim calcmode="lin" valueType="num">
                                      <p:cBhvr>
                                        <p:cTn id="15" dur="500" fill="hold"/>
                                        <p:tgtEl>
                                          <p:spTgt spid="4"/>
                                        </p:tgtEl>
                                        <p:attrNameLst>
                                          <p:attrName>ppt_h</p:attrName>
                                        </p:attrNameLst>
                                      </p:cBhvr>
                                      <p:tavLst>
                                        <p:tav tm="0">
                                          <p:val>
                                            <p:fltVal val="0"/>
                                          </p:val>
                                        </p:tav>
                                        <p:tav tm="100000">
                                          <p:val>
                                            <p:strVal val="#ppt_h"/>
                                          </p:val>
                                        </p:tav>
                                      </p:tavLst>
                                    </p:anim>
                                    <p:animEffect transition="in" filter="fade">
                                      <p:cBhvr>
                                        <p:cTn id="1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2049" name="Image 7"/>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403648" y="2111499"/>
            <a:ext cx="1028700" cy="676275"/>
          </a:xfrm>
          <a:prstGeom prst="rect">
            <a:avLst/>
          </a:prstGeom>
          <a:noFill/>
          <a:extLst>
            <a:ext uri="{909E8E84-426E-40DD-AFC4-6F175D3DCCD1}">
              <a14:hiddenFill xmlns="" xmlns:a14="http://schemas.microsoft.com/office/drawing/2010/main">
                <a:solidFill>
                  <a:srgbClr val="FFFFFF"/>
                </a:solidFill>
              </a14:hiddenFill>
            </a:ext>
          </a:extLst>
        </p:spPr>
      </p:pic>
      <p:sp>
        <p:nvSpPr>
          <p:cNvPr id="6" name="Rectangle 3"/>
          <p:cNvSpPr>
            <a:spLocks noChangeArrowheads="1"/>
          </p:cNvSpPr>
          <p:nvPr/>
        </p:nvSpPr>
        <p:spPr bwMode="auto">
          <a:xfrm>
            <a:off x="2536796" y="2083282"/>
            <a:ext cx="5131548" cy="76944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algn="just" eaLnBrk="0" fontAlgn="base" hangingPunct="0">
              <a:spcBef>
                <a:spcPct val="0"/>
              </a:spcBef>
              <a:spcAft>
                <a:spcPct val="0"/>
              </a:spcAft>
            </a:pPr>
            <a:r>
              <a:rPr lang="en-GB" altLang="el-GR" sz="1100" i="1" dirty="0" smtClean="0">
                <a:latin typeface="Times New Roman" panose="02020603050405020304" pitchFamily="18" charset="0"/>
                <a:ea typeface="Calibri" panose="020F0502020204030204" pitchFamily="34" charset="0"/>
                <a:cs typeface="Times New Roman" panose="02020603050405020304" pitchFamily="18" charset="0"/>
              </a:rPr>
              <a:t>This publication was funded by the European Union</a:t>
            </a:r>
            <a:r>
              <a:rPr lang="en-GB" altLang="el-GR" sz="1100" i="1" dirty="0" smtClean="0">
                <a:latin typeface="Calibri" panose="020F0502020204030204" pitchFamily="34" charset="0"/>
                <a:ea typeface="Calibri" panose="020F0502020204030204" pitchFamily="34" charset="0"/>
                <a:cs typeface="Times New Roman" panose="02020603050405020304" pitchFamily="18" charset="0"/>
              </a:rPr>
              <a:t>’</a:t>
            </a:r>
            <a:r>
              <a:rPr lang="en-GB" altLang="el-GR" sz="1100" i="1" dirty="0" smtClean="0">
                <a:latin typeface="Times New Roman" panose="02020603050405020304" pitchFamily="18" charset="0"/>
                <a:ea typeface="Calibri" panose="020F0502020204030204" pitchFamily="34" charset="0"/>
                <a:cs typeface="Times New Roman" panose="02020603050405020304" pitchFamily="18" charset="0"/>
              </a:rPr>
              <a:t>s Rights, Equality and Citizenship Programme (REC 2014-2020). The content of this publication represents only the views of the authors and is their sole responsibility. </a:t>
            </a:r>
            <a:r>
              <a:rPr lang="en-GB" altLang="el-GR" sz="1100" i="1" smtClean="0">
                <a:latin typeface="Times New Roman" panose="02020603050405020304" pitchFamily="18" charset="0"/>
                <a:ea typeface="Calibri" panose="020F0502020204030204" pitchFamily="34" charset="0"/>
                <a:cs typeface="Times New Roman" panose="02020603050405020304" pitchFamily="18" charset="0"/>
              </a:rPr>
              <a:t>The European Commission does not accept any responsibility for use that may be made of the information it contains.</a:t>
            </a:r>
            <a:endParaRPr kumimoji="0" lang="en-GB" altLang="el-GR"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 xmlns:p14="http://schemas.microsoft.com/office/powerpoint/2010/main" val="53837041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538216" y="174420"/>
            <a:ext cx="5371900" cy="912955"/>
          </a:xfrm>
        </p:spPr>
        <p:txBody>
          <a:bodyPr>
            <a:noAutofit/>
          </a:bodyPr>
          <a:lstStyle/>
          <a:p>
            <a:pPr marL="0" indent="0" algn="r" fontAlgn="t">
              <a:buNone/>
            </a:pPr>
            <a:r>
              <a:rPr lang="el-GR" sz="2250" dirty="0" smtClean="0">
                <a:latin typeface="Segoe UI Black" panose="020B0A02040204020203" pitchFamily="34" charset="0"/>
                <a:ea typeface="Segoe UI Black" panose="020B0A02040204020203" pitchFamily="34" charset="0"/>
              </a:rPr>
              <a:t>τα </a:t>
            </a:r>
            <a:r>
              <a:rPr lang="el-GR" sz="2250" dirty="0">
                <a:latin typeface="Segoe UI Black" panose="020B0A02040204020203" pitchFamily="34" charset="0"/>
                <a:ea typeface="Segoe UI Black" panose="020B0A02040204020203" pitchFamily="34" charset="0"/>
              </a:rPr>
              <a:t>παιδιά συνήθως μιλάνε σε κάποιον για την κακοποίηση τους</a:t>
            </a:r>
            <a:endParaRPr lang="en-US" sz="2250" dirty="0">
              <a:latin typeface="Segoe UI Black" panose="020B0A02040204020203" pitchFamily="34" charset="0"/>
              <a:ea typeface="Segoe UI Black" panose="020B0A02040204020203" pitchFamily="34" charset="0"/>
            </a:endParaRPr>
          </a:p>
        </p:txBody>
      </p:sp>
      <p:sp>
        <p:nvSpPr>
          <p:cNvPr id="4" name="Content Placeholder 6"/>
          <p:cNvSpPr txBox="1">
            <a:spLocks/>
          </p:cNvSpPr>
          <p:nvPr/>
        </p:nvSpPr>
        <p:spPr>
          <a:xfrm>
            <a:off x="3106271" y="2403709"/>
            <a:ext cx="5748362" cy="2009593"/>
          </a:xfrm>
          <a:prstGeom prst="rect">
            <a:avLst/>
          </a:prstGeom>
        </p:spPr>
        <p:txBody>
          <a:bodyPr vert="horz" lIns="68580" tIns="34290" rIns="68580" bIns="34290" rtlCol="0">
            <a:noAutofit/>
          </a:bodyPr>
          <a:lstStyle>
            <a:lvl1pPr marL="361942" indent="-361942" algn="l" defTabSz="914377" rtl="0" eaLnBrk="1" latinLnBrk="0" hangingPunct="1">
              <a:lnSpc>
                <a:spcPct val="90000"/>
              </a:lnSpc>
              <a:spcBef>
                <a:spcPts val="1000"/>
              </a:spcBef>
              <a:buClr>
                <a:schemeClr val="accent1"/>
              </a:buClr>
              <a:buFont typeface="Wingdings 3" panose="05040102010807070707" pitchFamily="18" charset="2"/>
              <a:buChar char="´"/>
              <a:defRPr sz="2800" kern="1200">
                <a:solidFill>
                  <a:schemeClr val="tx1"/>
                </a:solidFill>
                <a:latin typeface="Segoe UI Light" panose="020B0502040204020203" pitchFamily="34" charset="0"/>
                <a:ea typeface="+mn-ea"/>
                <a:cs typeface="Segoe UI Light" panose="020B0502040204020203" pitchFamily="34" charset="0"/>
              </a:defRPr>
            </a:lvl1pPr>
            <a:lvl2pPr marL="809605" indent="-352417" algn="l" defTabSz="914377" rtl="0" eaLnBrk="1" latinLnBrk="0" hangingPunct="1">
              <a:lnSpc>
                <a:spcPct val="90000"/>
              </a:lnSpc>
              <a:spcBef>
                <a:spcPts val="500"/>
              </a:spcBef>
              <a:buClr>
                <a:schemeClr val="accent1">
                  <a:lumMod val="75000"/>
                </a:schemeClr>
              </a:buClr>
              <a:buFont typeface="Wingdings 3" panose="05040102010807070707" pitchFamily="18" charset="2"/>
              <a:buChar char="´"/>
              <a:defRPr sz="2400" kern="1200">
                <a:solidFill>
                  <a:schemeClr val="tx1"/>
                </a:solidFill>
                <a:latin typeface="Segoe UI Light" panose="020B0502040204020203" pitchFamily="34" charset="0"/>
                <a:ea typeface="+mn-ea"/>
                <a:cs typeface="Segoe UI Light" panose="020B0502040204020203" pitchFamily="34" charset="0"/>
              </a:defRPr>
            </a:lvl2pPr>
            <a:lvl3pPr marL="1257269" indent="-342891" algn="l" defTabSz="914377" rtl="0" eaLnBrk="1" latinLnBrk="0" hangingPunct="1">
              <a:lnSpc>
                <a:spcPct val="90000"/>
              </a:lnSpc>
              <a:spcBef>
                <a:spcPts val="500"/>
              </a:spcBef>
              <a:buClr>
                <a:schemeClr val="accent1">
                  <a:lumMod val="50000"/>
                </a:schemeClr>
              </a:buClr>
              <a:buFont typeface="Wingdings 3" panose="05040102010807070707" pitchFamily="18" charset="2"/>
              <a:buChar char="´"/>
              <a:defRPr sz="2000" kern="1200">
                <a:solidFill>
                  <a:schemeClr val="tx1"/>
                </a:solidFill>
                <a:latin typeface="Segoe UI Light" panose="020B0502040204020203" pitchFamily="34" charset="0"/>
                <a:ea typeface="+mn-ea"/>
                <a:cs typeface="Segoe UI Light" panose="020B0502040204020203" pitchFamily="34" charset="0"/>
              </a:defRPr>
            </a:lvl3pPr>
            <a:lvl4pPr marL="1704932" indent="-333366" algn="l" defTabSz="914377" rtl="0" eaLnBrk="1" latinLnBrk="0" hangingPunct="1">
              <a:lnSpc>
                <a:spcPct val="90000"/>
              </a:lnSpc>
              <a:spcBef>
                <a:spcPts val="500"/>
              </a:spcBef>
              <a:buClr>
                <a:schemeClr val="tx2">
                  <a:lumMod val="50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4pPr>
            <a:lvl5pPr marL="2152597" indent="-323843" algn="l" defTabSz="914377" rtl="0" eaLnBrk="1" latinLnBrk="0" hangingPunct="1">
              <a:lnSpc>
                <a:spcPct val="90000"/>
              </a:lnSpc>
              <a:spcBef>
                <a:spcPts val="500"/>
              </a:spcBef>
              <a:buClr>
                <a:schemeClr val="tx2">
                  <a:lumMod val="75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t">
              <a:buNone/>
            </a:pPr>
            <a:r>
              <a:rPr lang="el-GR" sz="3300" b="1" dirty="0" smtClean="0">
                <a:solidFill>
                  <a:schemeClr val="accent1"/>
                </a:solidFill>
                <a:latin typeface="Myriad Pro Bold"/>
                <a:cs typeface="+mn-cs"/>
              </a:rPr>
              <a:t>πραγματικότητα</a:t>
            </a:r>
            <a:endParaRPr lang="en-US" sz="3300" b="1" dirty="0">
              <a:solidFill>
                <a:schemeClr val="accent1"/>
              </a:solidFill>
              <a:latin typeface="Myriad Pro Bold"/>
              <a:cs typeface="+mn-cs"/>
            </a:endParaRPr>
          </a:p>
          <a:p>
            <a:pPr marL="0" indent="0" algn="just" fontAlgn="t">
              <a:buNone/>
            </a:pPr>
            <a:r>
              <a:rPr lang="el-GR" sz="1600" dirty="0" smtClean="0"/>
              <a:t>τα </a:t>
            </a:r>
            <a:r>
              <a:rPr lang="el-GR" sz="1600" dirty="0"/>
              <a:t>περισσότερα παιδιά δεν </a:t>
            </a:r>
            <a:r>
              <a:rPr lang="el-GR" sz="1600" dirty="0" smtClean="0"/>
              <a:t>μιλάνε σε κανέναν γι’ αυτό που τους συμβαίνει και αυτό γιατί συχνά δέχονται απειλές από τον/την δράστη/-</a:t>
            </a:r>
            <a:r>
              <a:rPr lang="el-GR" sz="1600" dirty="0" err="1" smtClean="0"/>
              <a:t>τρια</a:t>
            </a:r>
            <a:r>
              <a:rPr lang="el-GR" sz="1600" dirty="0" smtClean="0"/>
              <a:t> ή από </a:t>
            </a:r>
            <a:r>
              <a:rPr lang="el-GR" sz="1600" dirty="0"/>
              <a:t>φόβο ότι δε θα γίνουν </a:t>
            </a:r>
            <a:r>
              <a:rPr lang="el-GR" sz="1600" dirty="0" smtClean="0"/>
              <a:t>πιστευτά. Σε άλλες περιπτώσεις τα παιδιά απλώς δεν ξέρουν πώς να περιγράψουν με λόγια αυτό </a:t>
            </a:r>
            <a:r>
              <a:rPr lang="el-GR" sz="1600" dirty="0"/>
              <a:t>που </a:t>
            </a:r>
            <a:r>
              <a:rPr lang="el-GR" sz="1600" dirty="0" smtClean="0"/>
              <a:t>τους συμβαίνει (λόγω ηλικίας ή επειδή δεν γνωρίζουν τη γλώσσα).</a:t>
            </a:r>
            <a:endParaRPr lang="en-US" sz="1600" dirty="0"/>
          </a:p>
          <a:p>
            <a:pPr marL="0" indent="0" fontAlgn="t">
              <a:buNone/>
            </a:pPr>
            <a:endParaRPr lang="en-US" sz="1500" dirty="0"/>
          </a:p>
        </p:txBody>
      </p:sp>
      <p:sp>
        <p:nvSpPr>
          <p:cNvPr id="3" name="Rectangle 2"/>
          <p:cNvSpPr/>
          <p:nvPr/>
        </p:nvSpPr>
        <p:spPr>
          <a:xfrm>
            <a:off x="6391048" y="251851"/>
            <a:ext cx="1818456" cy="600164"/>
          </a:xfrm>
          <a:prstGeom prst="rect">
            <a:avLst/>
          </a:prstGeom>
        </p:spPr>
        <p:txBody>
          <a:bodyPr wrap="square">
            <a:spAutoFit/>
          </a:bodyPr>
          <a:lstStyle/>
          <a:p>
            <a:r>
              <a:rPr lang="el-GR" sz="3300" b="1" dirty="0">
                <a:solidFill>
                  <a:srgbClr val="C00000"/>
                </a:solidFill>
                <a:latin typeface="Myriad Pro Bold"/>
              </a:rPr>
              <a:t>μύθος</a:t>
            </a:r>
            <a:endParaRPr lang="el-GR" sz="3300" dirty="0">
              <a:solidFill>
                <a:srgbClr val="C00000"/>
              </a:solidFill>
            </a:endParaRPr>
          </a:p>
        </p:txBody>
      </p:sp>
    </p:spTree>
    <p:extLst>
      <p:ext uri="{BB962C8B-B14F-4D97-AF65-F5344CB8AC3E}">
        <p14:creationId xmlns="" xmlns:p14="http://schemas.microsoft.com/office/powerpoint/2010/main" val="3594057041"/>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500" fill="hold"/>
                                        <p:tgtEl>
                                          <p:spTgt spid="4"/>
                                        </p:tgtEl>
                                        <p:attrNameLst>
                                          <p:attrName>ppt_w</p:attrName>
                                        </p:attrNameLst>
                                      </p:cBhvr>
                                      <p:tavLst>
                                        <p:tav tm="0">
                                          <p:val>
                                            <p:fltVal val="0"/>
                                          </p:val>
                                        </p:tav>
                                        <p:tav tm="100000">
                                          <p:val>
                                            <p:strVal val="#ppt_w"/>
                                          </p:val>
                                        </p:tav>
                                      </p:tavLst>
                                    </p:anim>
                                    <p:anim calcmode="lin" valueType="num">
                                      <p:cBhvr>
                                        <p:cTn id="15" dur="500" fill="hold"/>
                                        <p:tgtEl>
                                          <p:spTgt spid="4"/>
                                        </p:tgtEl>
                                        <p:attrNameLst>
                                          <p:attrName>ppt_h</p:attrName>
                                        </p:attrNameLst>
                                      </p:cBhvr>
                                      <p:tavLst>
                                        <p:tav tm="0">
                                          <p:val>
                                            <p:fltVal val="0"/>
                                          </p:val>
                                        </p:tav>
                                        <p:tav tm="100000">
                                          <p:val>
                                            <p:strVal val="#ppt_h"/>
                                          </p:val>
                                        </p:tav>
                                      </p:tavLst>
                                    </p:anim>
                                    <p:animEffect transition="in" filter="fade">
                                      <p:cBhvr>
                                        <p:cTn id="1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Ορισμός της </a:t>
            </a:r>
            <a:r>
              <a:rPr lang="el-GR" dirty="0" smtClean="0"/>
              <a:t>βίας κατά των παιδιών</a:t>
            </a:r>
            <a:endParaRPr lang="en-US" dirty="0"/>
          </a:p>
        </p:txBody>
      </p:sp>
      <p:sp>
        <p:nvSpPr>
          <p:cNvPr id="3" name="Content Placeholder 2"/>
          <p:cNvSpPr>
            <a:spLocks noGrp="1"/>
          </p:cNvSpPr>
          <p:nvPr>
            <p:ph idx="1"/>
          </p:nvPr>
        </p:nvSpPr>
        <p:spPr>
          <a:xfrm>
            <a:off x="628650" y="1288835"/>
            <a:ext cx="7886700" cy="3263504"/>
          </a:xfrm>
        </p:spPr>
        <p:txBody>
          <a:bodyPr>
            <a:normAutofit fontScale="92500" lnSpcReduction="10000"/>
          </a:bodyPr>
          <a:lstStyle/>
          <a:p>
            <a:pPr algn="ctr">
              <a:buNone/>
            </a:pPr>
            <a:endParaRPr lang="en-US" b="1" dirty="0"/>
          </a:p>
          <a:p>
            <a:pPr algn="ctr">
              <a:buNone/>
            </a:pPr>
            <a:r>
              <a:rPr lang="en-US" sz="2400" b="1" dirty="0">
                <a:solidFill>
                  <a:srgbClr val="0070C0"/>
                </a:solidFill>
              </a:rPr>
              <a:t>“</a:t>
            </a:r>
            <a:r>
              <a:rPr lang="el-GR" sz="2400" b="1" dirty="0">
                <a:solidFill>
                  <a:srgbClr val="0070C0"/>
                </a:solidFill>
              </a:rPr>
              <a:t>βία</a:t>
            </a:r>
            <a:r>
              <a:rPr lang="en-US" sz="2400" b="1" dirty="0">
                <a:solidFill>
                  <a:srgbClr val="0070C0"/>
                </a:solidFill>
              </a:rPr>
              <a:t>” </a:t>
            </a:r>
          </a:p>
          <a:p>
            <a:pPr algn="ctr">
              <a:buNone/>
            </a:pPr>
            <a:r>
              <a:rPr lang="el-GR" sz="2400" dirty="0"/>
              <a:t>ορίζεται ως</a:t>
            </a:r>
            <a:endParaRPr lang="en-US" sz="2400" dirty="0"/>
          </a:p>
          <a:p>
            <a:pPr algn="ctr">
              <a:buNone/>
            </a:pPr>
            <a:r>
              <a:rPr lang="el-GR" sz="2400" b="1" dirty="0">
                <a:solidFill>
                  <a:schemeClr val="accent1"/>
                </a:solidFill>
              </a:rPr>
              <a:t>«κάθε μορφή σωματικής ή </a:t>
            </a:r>
            <a:r>
              <a:rPr lang="el-GR" sz="2400" b="1" dirty="0" smtClean="0">
                <a:solidFill>
                  <a:schemeClr val="accent1"/>
                </a:solidFill>
              </a:rPr>
              <a:t>ψυχολογικής βίας</a:t>
            </a:r>
            <a:r>
              <a:rPr lang="en-US" sz="2400" b="1" dirty="0">
                <a:solidFill>
                  <a:schemeClr val="accent1"/>
                </a:solidFill>
              </a:rPr>
              <a:t>, </a:t>
            </a:r>
            <a:r>
              <a:rPr lang="el-GR" sz="2400" b="1" dirty="0">
                <a:solidFill>
                  <a:schemeClr val="accent1"/>
                </a:solidFill>
              </a:rPr>
              <a:t>τραυματισμού ή κακοποίησης, </a:t>
            </a:r>
            <a:r>
              <a:rPr lang="en-US" sz="2400" b="1" dirty="0">
                <a:solidFill>
                  <a:schemeClr val="accent1"/>
                </a:solidFill>
              </a:rPr>
              <a:t> </a:t>
            </a:r>
            <a:r>
              <a:rPr lang="el-GR" sz="2400" b="1" dirty="0">
                <a:solidFill>
                  <a:schemeClr val="accent1"/>
                </a:solidFill>
              </a:rPr>
              <a:t>παραμέλησης ή </a:t>
            </a:r>
            <a:r>
              <a:rPr lang="el-GR" sz="2400" b="1" dirty="0" smtClean="0">
                <a:solidFill>
                  <a:schemeClr val="accent1"/>
                </a:solidFill>
              </a:rPr>
              <a:t>πλημμελούς φροντίδας, </a:t>
            </a:r>
            <a:r>
              <a:rPr lang="el-GR" sz="2400" b="1" dirty="0">
                <a:solidFill>
                  <a:schemeClr val="accent1"/>
                </a:solidFill>
              </a:rPr>
              <a:t>κακομεταχείρισης</a:t>
            </a:r>
            <a:r>
              <a:rPr lang="en-US" sz="2400" b="1" dirty="0">
                <a:solidFill>
                  <a:schemeClr val="accent1"/>
                </a:solidFill>
              </a:rPr>
              <a:t> </a:t>
            </a:r>
            <a:r>
              <a:rPr lang="el-GR" sz="2400" b="1" dirty="0" smtClean="0">
                <a:solidFill>
                  <a:schemeClr val="accent1"/>
                </a:solidFill>
              </a:rPr>
              <a:t>ή εκμετάλλευσης</a:t>
            </a:r>
            <a:r>
              <a:rPr lang="el-GR" sz="2400" b="1" dirty="0">
                <a:solidFill>
                  <a:schemeClr val="accent1"/>
                </a:solidFill>
              </a:rPr>
              <a:t>, συμπεριλαμβανομένης της σεξουαλικής βίας»</a:t>
            </a:r>
            <a:endParaRPr lang="en-US" dirty="0"/>
          </a:p>
          <a:p>
            <a:pPr algn="ctr">
              <a:buNone/>
            </a:pPr>
            <a:endParaRPr lang="el-GR" sz="1400" i="1" dirty="0" smtClean="0"/>
          </a:p>
          <a:p>
            <a:pPr algn="ctr">
              <a:buNone/>
            </a:pPr>
            <a:r>
              <a:rPr lang="el-GR" sz="1400" i="1" dirty="0" smtClean="0"/>
              <a:t>σύμφωνα </a:t>
            </a:r>
            <a:r>
              <a:rPr lang="el-GR" sz="1400" i="1" dirty="0"/>
              <a:t>με το </a:t>
            </a:r>
            <a:r>
              <a:rPr lang="el-GR" sz="1400" i="1" dirty="0" smtClean="0"/>
              <a:t>άρθρο </a:t>
            </a:r>
            <a:r>
              <a:rPr lang="en-US" sz="1400" i="1" dirty="0" smtClean="0"/>
              <a:t>19</a:t>
            </a:r>
            <a:r>
              <a:rPr lang="en-US" sz="1400" i="1" dirty="0"/>
              <a:t>, </a:t>
            </a:r>
            <a:r>
              <a:rPr lang="el-GR" sz="1400" i="1" dirty="0" smtClean="0"/>
              <a:t>παράγραφος</a:t>
            </a:r>
            <a:r>
              <a:rPr lang="en-US" sz="1400" i="1" dirty="0" smtClean="0"/>
              <a:t> </a:t>
            </a:r>
            <a:r>
              <a:rPr lang="en-US" sz="1400" i="1" dirty="0"/>
              <a:t>1, </a:t>
            </a:r>
            <a:r>
              <a:rPr lang="el-GR" sz="1400" i="1" dirty="0"/>
              <a:t>της </a:t>
            </a:r>
            <a:r>
              <a:rPr lang="el-GR" sz="1400" i="1" dirty="0" smtClean="0"/>
              <a:t>Διεθνούς Σύμβασης για τα Δικαιώματα </a:t>
            </a:r>
            <a:r>
              <a:rPr lang="el-GR" sz="1400" i="1" dirty="0"/>
              <a:t>του Παιδιού</a:t>
            </a:r>
            <a:endParaRPr lang="en-US" sz="1400" i="1" dirty="0"/>
          </a:p>
          <a:p>
            <a:pPr marL="0" indent="0" algn="just">
              <a:buNone/>
            </a:pPr>
            <a:r>
              <a:rPr lang="en-US" sz="1050" i="1" dirty="0"/>
              <a:t>UN Committee on the Rights of the Child (CRC), General comment No. 13 (2011): The right of the child to freedom from all forms of violence, 18 April 2011, CRC/C/GC/13, available at: https://www.refworld.org/docid/4e6da4922.html</a:t>
            </a:r>
          </a:p>
        </p:txBody>
      </p:sp>
    </p:spTree>
  </p:cSld>
  <p:clrMapOvr>
    <a:masterClrMapping/>
  </p:clrMapOvr>
  <p:transition>
    <p:dissolv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2708" y="273846"/>
            <a:ext cx="8581292" cy="892970"/>
          </a:xfrm>
        </p:spPr>
        <p:txBody>
          <a:bodyPr>
            <a:normAutofit fontScale="90000"/>
          </a:bodyPr>
          <a:lstStyle/>
          <a:p>
            <a:r>
              <a:rPr lang="el-GR" sz="2400" dirty="0" smtClean="0"/>
              <a:t>Νομική ανάλυση του άρθρου </a:t>
            </a:r>
            <a:r>
              <a:rPr lang="en-US" sz="2400" dirty="0" smtClean="0">
                <a:latin typeface="Segoe UI Light" pitchFamily="34" charset="0"/>
                <a:cs typeface="Segoe UI Light" pitchFamily="34" charset="0"/>
              </a:rPr>
              <a:t>19.1 </a:t>
            </a:r>
            <a:r>
              <a:rPr lang="el-GR" sz="2400" dirty="0">
                <a:latin typeface="Segoe UI Light" pitchFamily="34" charset="0"/>
                <a:cs typeface="Segoe UI Light" pitchFamily="34" charset="0"/>
              </a:rPr>
              <a:t>της </a:t>
            </a:r>
            <a:r>
              <a:rPr lang="el-GR" sz="2400" dirty="0" smtClean="0"/>
              <a:t>ΣΔΠ</a:t>
            </a:r>
            <a:r>
              <a:rPr lang="en-US" sz="2400" dirty="0" smtClean="0">
                <a:latin typeface="Segoe UI Light" pitchFamily="34" charset="0"/>
                <a:cs typeface="Segoe UI Light" pitchFamily="34" charset="0"/>
              </a:rPr>
              <a:t> </a:t>
            </a:r>
            <a:r>
              <a:rPr lang="en-US" sz="2400" dirty="0">
                <a:latin typeface="Segoe UI Light" pitchFamily="34" charset="0"/>
                <a:cs typeface="Segoe UI Light" pitchFamily="34" charset="0"/>
              </a:rPr>
              <a:t>“… </a:t>
            </a:r>
            <a:r>
              <a:rPr lang="el-GR" sz="2400" dirty="0" smtClean="0">
                <a:latin typeface="Segoe UI Light" pitchFamily="34" charset="0"/>
                <a:cs typeface="Segoe UI Light" pitchFamily="34" charset="0"/>
              </a:rPr>
              <a:t>όλες οι μορφές</a:t>
            </a:r>
            <a:r>
              <a:rPr lang="en-US" sz="2400" dirty="0" smtClean="0">
                <a:latin typeface="Segoe UI Light" pitchFamily="34" charset="0"/>
                <a:cs typeface="Segoe UI Light" pitchFamily="34" charset="0"/>
              </a:rPr>
              <a:t> </a:t>
            </a:r>
            <a:r>
              <a:rPr lang="en-US" sz="2400" dirty="0">
                <a:latin typeface="Segoe UI Light" pitchFamily="34" charset="0"/>
                <a:cs typeface="Segoe UI Light" pitchFamily="34" charset="0"/>
              </a:rPr>
              <a:t>...”</a:t>
            </a:r>
            <a:r>
              <a:rPr lang="en-US" dirty="0"/>
              <a:t> </a:t>
            </a:r>
            <a:br>
              <a:rPr lang="en-US" dirty="0"/>
            </a:br>
            <a:r>
              <a:rPr lang="el-GR" dirty="0" smtClean="0">
                <a:solidFill>
                  <a:schemeClr val="accent1"/>
                </a:solidFill>
              </a:rPr>
              <a:t>Καμία εξαίρεση. </a:t>
            </a:r>
            <a:endParaRPr lang="en-US" dirty="0">
              <a:solidFill>
                <a:schemeClr val="accent1"/>
              </a:solidFill>
            </a:endParaRPr>
          </a:p>
        </p:txBody>
      </p:sp>
      <p:sp>
        <p:nvSpPr>
          <p:cNvPr id="3" name="Content Placeholder 2"/>
          <p:cNvSpPr>
            <a:spLocks noGrp="1"/>
          </p:cNvSpPr>
          <p:nvPr>
            <p:ph idx="1"/>
          </p:nvPr>
        </p:nvSpPr>
        <p:spPr>
          <a:xfrm>
            <a:off x="628649" y="1369219"/>
            <a:ext cx="8092157" cy="3263504"/>
          </a:xfrm>
        </p:spPr>
        <p:txBody>
          <a:bodyPr>
            <a:normAutofit/>
          </a:bodyPr>
          <a:lstStyle/>
          <a:p>
            <a:r>
              <a:rPr lang="el-GR" sz="1800" dirty="0"/>
              <a:t>Κάθε μορφή βίας </a:t>
            </a:r>
            <a:r>
              <a:rPr lang="el-GR" sz="1800" dirty="0" smtClean="0"/>
              <a:t>κατά των παιδιών</a:t>
            </a:r>
            <a:r>
              <a:rPr lang="en-US" sz="1800" dirty="0" smtClean="0"/>
              <a:t> </a:t>
            </a:r>
            <a:r>
              <a:rPr lang="el-GR" sz="1800" dirty="0" smtClean="0"/>
              <a:t>θεωρείται απαράδεκτη</a:t>
            </a:r>
            <a:r>
              <a:rPr lang="en-US" sz="1800" dirty="0" smtClean="0"/>
              <a:t>, </a:t>
            </a:r>
            <a:r>
              <a:rPr lang="el-GR" sz="1800" dirty="0" smtClean="0"/>
              <a:t>ανεξάρτητα από το πόσο σοβαρή είναι</a:t>
            </a:r>
            <a:endParaRPr lang="en-US" sz="1800" dirty="0"/>
          </a:p>
          <a:p>
            <a:endParaRPr lang="en-US" sz="1800" dirty="0"/>
          </a:p>
          <a:p>
            <a:r>
              <a:rPr lang="el-GR" sz="1800" dirty="0" smtClean="0"/>
              <a:t>Η δήλωση </a:t>
            </a:r>
            <a:r>
              <a:rPr lang="en-US" sz="1800" dirty="0" smtClean="0"/>
              <a:t>“</a:t>
            </a:r>
            <a:r>
              <a:rPr lang="el-GR" sz="1800" i="1" dirty="0" smtClean="0"/>
              <a:t>Κ</a:t>
            </a:r>
            <a:r>
              <a:rPr lang="en-US" sz="1800" i="1" dirty="0" smtClean="0"/>
              <a:t>ά</a:t>
            </a:r>
            <a:r>
              <a:rPr lang="el-GR" sz="1800" i="1" dirty="0"/>
              <a:t>θε μορφή σωματικής ή </a:t>
            </a:r>
            <a:r>
              <a:rPr lang="el-GR" sz="1800" i="1" dirty="0" smtClean="0"/>
              <a:t>ψυχολογικής βίας</a:t>
            </a:r>
            <a:r>
              <a:rPr lang="en-US" sz="1800" dirty="0" smtClean="0"/>
              <a:t>” </a:t>
            </a:r>
            <a:r>
              <a:rPr lang="el-GR" sz="1800" dirty="0" smtClean="0"/>
              <a:t>δεν </a:t>
            </a:r>
            <a:r>
              <a:rPr lang="el-GR" sz="1800" dirty="0"/>
              <a:t>αφήνει περιθώριο για </a:t>
            </a:r>
            <a:r>
              <a:rPr lang="el-GR" sz="1800" dirty="0" smtClean="0"/>
              <a:t>νομιμοποίηση της βίας κατά των παιδιών σε κανένα επίπεδο</a:t>
            </a:r>
            <a:endParaRPr lang="en-US" sz="1800" dirty="0"/>
          </a:p>
          <a:p>
            <a:endParaRPr lang="en-US" sz="1800" dirty="0"/>
          </a:p>
          <a:p>
            <a:r>
              <a:rPr lang="el-GR" sz="1800" dirty="0"/>
              <a:t>Η </a:t>
            </a:r>
            <a:r>
              <a:rPr lang="el-GR" sz="1800" dirty="0" smtClean="0"/>
              <a:t>συχνότητα άσκησης βίας</a:t>
            </a:r>
            <a:endParaRPr lang="en-US" sz="1800" dirty="0"/>
          </a:p>
          <a:p>
            <a:r>
              <a:rPr lang="el-GR" sz="1800" dirty="0" smtClean="0"/>
              <a:t>Η σοβαρότητα </a:t>
            </a:r>
            <a:r>
              <a:rPr lang="el-GR" sz="1800" dirty="0"/>
              <a:t>της βλάβης</a:t>
            </a:r>
            <a:endParaRPr lang="en-US" sz="1800" dirty="0"/>
          </a:p>
          <a:p>
            <a:r>
              <a:rPr lang="el-GR" sz="1800" dirty="0"/>
              <a:t>Η πρόθεση </a:t>
            </a:r>
            <a:r>
              <a:rPr lang="el-GR" sz="1800" dirty="0" smtClean="0"/>
              <a:t>πρόκλησης βλάβης</a:t>
            </a:r>
            <a:endParaRPr lang="en-US" sz="1800" dirty="0"/>
          </a:p>
        </p:txBody>
      </p:sp>
      <p:sp>
        <p:nvSpPr>
          <p:cNvPr id="4" name="Rectangle 3"/>
          <p:cNvSpPr/>
          <p:nvPr/>
        </p:nvSpPr>
        <p:spPr>
          <a:xfrm>
            <a:off x="4391130" y="3416789"/>
            <a:ext cx="4672483" cy="707886"/>
          </a:xfrm>
          <a:prstGeom prst="rect">
            <a:avLst/>
          </a:prstGeom>
        </p:spPr>
        <p:txBody>
          <a:bodyPr wrap="square">
            <a:spAutoFit/>
          </a:bodyPr>
          <a:lstStyle/>
          <a:p>
            <a:r>
              <a:rPr lang="el-GR" sz="2000" b="1" dirty="0">
                <a:solidFill>
                  <a:schemeClr val="accent1"/>
                </a:solidFill>
                <a:latin typeface="Segoe UI Light" panose="020B0502040204020203" pitchFamily="34" charset="0"/>
                <a:cs typeface="Segoe UI Light" panose="020B0502040204020203" pitchFamily="34" charset="0"/>
              </a:rPr>
              <a:t>δ</a:t>
            </a:r>
            <a:r>
              <a:rPr lang="el-GR" sz="2000" b="1" dirty="0" smtClean="0">
                <a:solidFill>
                  <a:schemeClr val="accent1"/>
                </a:solidFill>
                <a:latin typeface="Segoe UI Light" panose="020B0502040204020203" pitchFamily="34" charset="0"/>
                <a:cs typeface="Segoe UI Light" panose="020B0502040204020203" pitchFamily="34" charset="0"/>
              </a:rPr>
              <a:t>εν </a:t>
            </a:r>
            <a:r>
              <a:rPr lang="el-GR" sz="2000" b="1" dirty="0">
                <a:solidFill>
                  <a:schemeClr val="accent1"/>
                </a:solidFill>
                <a:latin typeface="Segoe UI Light" panose="020B0502040204020203" pitchFamily="34" charset="0"/>
                <a:cs typeface="Segoe UI Light" panose="020B0502040204020203" pitchFamily="34" charset="0"/>
              </a:rPr>
              <a:t>αποτελούν </a:t>
            </a:r>
            <a:r>
              <a:rPr lang="el-GR" sz="2000" b="1" dirty="0" smtClean="0">
                <a:solidFill>
                  <a:schemeClr val="accent1"/>
                </a:solidFill>
                <a:latin typeface="Segoe UI Light" panose="020B0502040204020203" pitchFamily="34" charset="0"/>
                <a:cs typeface="Segoe UI Light" panose="020B0502040204020203" pitchFamily="34" charset="0"/>
              </a:rPr>
              <a:t>προϋποθέσεις για </a:t>
            </a:r>
            <a:r>
              <a:rPr lang="el-GR" sz="2000" b="1" dirty="0">
                <a:solidFill>
                  <a:schemeClr val="accent1"/>
                </a:solidFill>
                <a:latin typeface="Segoe UI Light" panose="020B0502040204020203" pitchFamily="34" charset="0"/>
                <a:cs typeface="Segoe UI Light" panose="020B0502040204020203" pitchFamily="34" charset="0"/>
              </a:rPr>
              <a:t>τον ορισμό της βίας</a:t>
            </a:r>
          </a:p>
        </p:txBody>
      </p:sp>
      <p:sp>
        <p:nvSpPr>
          <p:cNvPr id="6" name="Right Bracket 5"/>
          <p:cNvSpPr/>
          <p:nvPr/>
        </p:nvSpPr>
        <p:spPr>
          <a:xfrm>
            <a:off x="3970730" y="3169906"/>
            <a:ext cx="226002" cy="1184564"/>
          </a:xfrm>
          <a:prstGeom prst="rightBracket">
            <a:avLst>
              <a:gd name="adj" fmla="val 101436"/>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l-GR" sz="1013"/>
          </a:p>
        </p:txBody>
      </p:sp>
    </p:spTree>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l-GR" dirty="0"/>
              <a:t>Η ανάγκη για ορισμούς </a:t>
            </a:r>
            <a:r>
              <a:rPr lang="el-GR" dirty="0" smtClean="0"/>
              <a:t>που βασίζονται στα </a:t>
            </a:r>
            <a:r>
              <a:rPr lang="el-GR" dirty="0"/>
              <a:t>δικαιώματα του παιδιού</a:t>
            </a:r>
            <a:endParaRPr lang="en-US" dirty="0"/>
          </a:p>
        </p:txBody>
      </p:sp>
      <p:sp>
        <p:nvSpPr>
          <p:cNvPr id="3" name="Content Placeholder 2"/>
          <p:cNvSpPr>
            <a:spLocks noGrp="1"/>
          </p:cNvSpPr>
          <p:nvPr>
            <p:ph idx="1"/>
          </p:nvPr>
        </p:nvSpPr>
        <p:spPr/>
        <p:txBody>
          <a:bodyPr>
            <a:normAutofit/>
          </a:bodyPr>
          <a:lstStyle/>
          <a:p>
            <a:r>
              <a:rPr lang="el-GR" sz="1600" dirty="0"/>
              <a:t>για την απαγόρευση όλων των μορφών βίας </a:t>
            </a:r>
            <a:r>
              <a:rPr lang="el-GR" sz="1600" dirty="0" smtClean="0"/>
              <a:t>κατά </a:t>
            </a:r>
            <a:r>
              <a:rPr lang="el-GR" sz="1600" dirty="0"/>
              <a:t>των παιδιών που περιγράφεται στο </a:t>
            </a:r>
            <a:r>
              <a:rPr lang="el-GR" sz="1600" dirty="0" smtClean="0"/>
              <a:t>άρθρο</a:t>
            </a:r>
            <a:r>
              <a:rPr lang="en-US" sz="1600" dirty="0" smtClean="0"/>
              <a:t> </a:t>
            </a:r>
            <a:r>
              <a:rPr lang="en-US" sz="1600" dirty="0"/>
              <a:t>19 </a:t>
            </a:r>
            <a:r>
              <a:rPr lang="el-GR" sz="1600" dirty="0"/>
              <a:t>της </a:t>
            </a:r>
            <a:r>
              <a:rPr lang="el-GR" sz="1600" dirty="0" smtClean="0"/>
              <a:t>ΣΔΠ σε </a:t>
            </a:r>
            <a:r>
              <a:rPr lang="el-GR" sz="1600" dirty="0"/>
              <a:t>όλα τα επίπεδα </a:t>
            </a:r>
            <a:r>
              <a:rPr lang="el-GR" sz="1600" b="1" dirty="0" smtClean="0"/>
              <a:t>απαιτούνται σαφείς, λειτουργικοί και νομικά αναγνωρισμένοι ορισμοί</a:t>
            </a:r>
            <a:endParaRPr lang="en-US" sz="1600" dirty="0"/>
          </a:p>
          <a:p>
            <a:endParaRPr lang="en-US" sz="1600" dirty="0"/>
          </a:p>
          <a:p>
            <a:r>
              <a:rPr lang="el-GR" sz="1600" dirty="0" smtClean="0"/>
              <a:t>οι ορισμοί πρέπει</a:t>
            </a:r>
          </a:p>
          <a:p>
            <a:pPr lvl="1"/>
            <a:r>
              <a:rPr lang="el-GR" sz="1600" dirty="0" smtClean="0"/>
              <a:t>να είναι επαρκώς </a:t>
            </a:r>
            <a:r>
              <a:rPr lang="el-GR" sz="1600" b="1" dirty="0" smtClean="0"/>
              <a:t>σαφείς, </a:t>
            </a:r>
            <a:r>
              <a:rPr lang="el-GR" sz="1600" dirty="0" smtClean="0"/>
              <a:t>ώστε </a:t>
            </a:r>
            <a:r>
              <a:rPr lang="el-GR" sz="1600" b="1" dirty="0" smtClean="0"/>
              <a:t>να μπορούν να χρησιμοποιηθούν </a:t>
            </a:r>
            <a:r>
              <a:rPr lang="el-GR" sz="1600" dirty="0" smtClean="0"/>
              <a:t>και </a:t>
            </a:r>
          </a:p>
          <a:p>
            <a:pPr lvl="1"/>
            <a:r>
              <a:rPr lang="el-GR" sz="1600" b="1" dirty="0" smtClean="0"/>
              <a:t>να ισχύουν </a:t>
            </a:r>
            <a:r>
              <a:rPr lang="el-GR" sz="1600" dirty="0" smtClean="0"/>
              <a:t>σε διαφορετικές κοινωνίες και πολιτισμούς</a:t>
            </a:r>
            <a:endParaRPr lang="el-GR" sz="1600" dirty="0"/>
          </a:p>
          <a:p>
            <a:pPr marL="0" indent="0">
              <a:buNone/>
            </a:pPr>
            <a:endParaRPr lang="en-US" sz="1600" dirty="0"/>
          </a:p>
          <a:p>
            <a:r>
              <a:rPr lang="el-GR" sz="1600" b="1" dirty="0" smtClean="0">
                <a:solidFill>
                  <a:schemeClr val="accent1"/>
                </a:solidFill>
              </a:rPr>
              <a:t>ενθαρρύνονται οι προσπάθειες τυποποίησης των ορισμών διεθνώς με στόχο την διευκόλυνση της συλλογής δεδομένων και της ανταλλαγής της σχετικής εμπειρίας μεταξύ των χωρών</a:t>
            </a:r>
            <a:endParaRPr lang="en-US" sz="1600" b="1" dirty="0"/>
          </a:p>
        </p:txBody>
      </p:sp>
    </p:spTree>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a:solidFill>
                  <a:schemeClr val="accent1"/>
                </a:solidFill>
              </a:rPr>
              <a:t>Μορφές Βίας</a:t>
            </a:r>
            <a:r>
              <a:rPr lang="en-US" dirty="0"/>
              <a:t/>
            </a:r>
            <a:br>
              <a:rPr lang="en-US" dirty="0"/>
            </a:br>
            <a:r>
              <a:rPr lang="el-GR" sz="1350" b="0" i="1" dirty="0">
                <a:latin typeface="Segoe UI Light" panose="020B0502040204020203" pitchFamily="34" charset="0"/>
                <a:cs typeface="Segoe UI Light" panose="020B0502040204020203" pitchFamily="34" charset="0"/>
              </a:rPr>
              <a:t>Επιτροπή Ηνωμένων Εθνών για τα Δικαιώματα του </a:t>
            </a:r>
            <a:r>
              <a:rPr lang="el-GR" sz="1350" b="0" i="1" dirty="0" smtClean="0">
                <a:latin typeface="Segoe UI Light" panose="020B0502040204020203" pitchFamily="34" charset="0"/>
                <a:cs typeface="Segoe UI Light" panose="020B0502040204020203" pitchFamily="34" charset="0"/>
              </a:rPr>
              <a:t>Παιδιού</a:t>
            </a:r>
            <a:r>
              <a:rPr lang="en-US" sz="1350" b="0" i="1" dirty="0" smtClean="0">
                <a:latin typeface="Segoe UI Light" panose="020B0502040204020203" pitchFamily="34" charset="0"/>
                <a:cs typeface="Segoe UI Light" panose="020B0502040204020203" pitchFamily="34" charset="0"/>
              </a:rPr>
              <a:t>, </a:t>
            </a:r>
            <a:r>
              <a:rPr lang="el-GR" sz="1350" b="0" i="1" dirty="0">
                <a:latin typeface="Segoe UI Light" panose="020B0502040204020203" pitchFamily="34" charset="0"/>
                <a:cs typeface="Segoe UI Light" panose="020B0502040204020203" pitchFamily="34" charset="0"/>
              </a:rPr>
              <a:t>Γενικό Σχόλιο, </a:t>
            </a:r>
            <a:r>
              <a:rPr lang="en-US" sz="1350" b="0" i="1" dirty="0">
                <a:latin typeface="Segoe UI Light" panose="020B0502040204020203" pitchFamily="34" charset="0"/>
                <a:cs typeface="Segoe UI Light" panose="020B0502040204020203" pitchFamily="34" charset="0"/>
              </a:rPr>
              <a:t>No. 13 (2011): </a:t>
            </a:r>
            <a:r>
              <a:rPr lang="el-GR" sz="1350" b="0" i="1" dirty="0" smtClean="0">
                <a:latin typeface="Segoe UI Light" panose="020B0502040204020203" pitchFamily="34" charset="0"/>
                <a:cs typeface="Segoe UI Light" panose="020B0502040204020203" pitchFamily="34" charset="0"/>
              </a:rPr>
              <a:t>Το δικαίωμα του παιδιού στην ελευθερία από όλες τις μορφές βίας</a:t>
            </a:r>
            <a:endParaRPr lang="en-US" sz="1350" b="0" dirty="0">
              <a:latin typeface="Segoe UI Light" panose="020B0502040204020203" pitchFamily="34" charset="0"/>
              <a:cs typeface="Segoe UI Light" panose="020B0502040204020203" pitchFamily="34" charset="0"/>
            </a:endParaRPr>
          </a:p>
        </p:txBody>
      </p:sp>
      <p:sp>
        <p:nvSpPr>
          <p:cNvPr id="3" name="Content Placeholder 2"/>
          <p:cNvSpPr>
            <a:spLocks noGrp="1"/>
          </p:cNvSpPr>
          <p:nvPr>
            <p:ph idx="1"/>
          </p:nvPr>
        </p:nvSpPr>
        <p:spPr/>
        <p:txBody>
          <a:bodyPr>
            <a:normAutofit fontScale="77500" lnSpcReduction="20000"/>
          </a:bodyPr>
          <a:lstStyle/>
          <a:p>
            <a:r>
              <a:rPr lang="el-GR" b="1" dirty="0"/>
              <a:t>Παραμέληση ή </a:t>
            </a:r>
            <a:r>
              <a:rPr lang="el-GR" b="1" dirty="0" smtClean="0"/>
              <a:t>πλημμελής μεταχείριση</a:t>
            </a:r>
            <a:endParaRPr lang="en-US" b="1" dirty="0"/>
          </a:p>
          <a:p>
            <a:r>
              <a:rPr lang="el-GR" b="1" dirty="0" smtClean="0"/>
              <a:t>Ψυχολογική βία</a:t>
            </a:r>
            <a:r>
              <a:rPr lang="en-US" b="1" dirty="0"/>
              <a:t>/ </a:t>
            </a:r>
            <a:r>
              <a:rPr lang="el-GR" b="1" dirty="0" smtClean="0"/>
              <a:t>ψυχολογική κακοποίηση</a:t>
            </a:r>
            <a:endParaRPr lang="en-US" b="1" dirty="0"/>
          </a:p>
          <a:p>
            <a:r>
              <a:rPr lang="el-GR" b="1" dirty="0"/>
              <a:t>Σωματική βία</a:t>
            </a:r>
            <a:endParaRPr lang="en-US" b="1" dirty="0"/>
          </a:p>
          <a:p>
            <a:r>
              <a:rPr lang="el-GR" b="1" dirty="0"/>
              <a:t>Σωματική τιμωρία</a:t>
            </a:r>
            <a:endParaRPr lang="en-US" b="1" dirty="0"/>
          </a:p>
          <a:p>
            <a:r>
              <a:rPr lang="el-GR" b="1" dirty="0"/>
              <a:t>Σεξουαλική κακοποίηση και εκμετάλλευση</a:t>
            </a:r>
            <a:endParaRPr lang="en-US" b="1" dirty="0"/>
          </a:p>
          <a:p>
            <a:r>
              <a:rPr lang="el-GR" b="1" dirty="0" smtClean="0"/>
              <a:t>Βασανιστήρια </a:t>
            </a:r>
            <a:r>
              <a:rPr lang="el-GR" b="1" dirty="0"/>
              <a:t>και απάνθρωπη ή </a:t>
            </a:r>
            <a:r>
              <a:rPr lang="el-GR" b="1" dirty="0" smtClean="0"/>
              <a:t>εξευτελιστική </a:t>
            </a:r>
            <a:r>
              <a:rPr lang="el-GR" b="1" dirty="0"/>
              <a:t>μεταχείριση </a:t>
            </a:r>
            <a:r>
              <a:rPr lang="el-GR" b="1" dirty="0" smtClean="0"/>
              <a:t>ή τιμωρία</a:t>
            </a:r>
            <a:endParaRPr lang="en-US" b="1" dirty="0"/>
          </a:p>
          <a:p>
            <a:r>
              <a:rPr lang="el-GR" b="1" dirty="0"/>
              <a:t>Βία </a:t>
            </a:r>
            <a:r>
              <a:rPr lang="el-GR" b="1" dirty="0" smtClean="0"/>
              <a:t>μεταξύ παιδιών</a:t>
            </a:r>
            <a:endParaRPr lang="en-US" b="1" dirty="0"/>
          </a:p>
          <a:p>
            <a:r>
              <a:rPr lang="el-GR" b="1" dirty="0" smtClean="0"/>
              <a:t>Αυτοτραυματισμός</a:t>
            </a:r>
            <a:endParaRPr lang="en-US" b="1" dirty="0"/>
          </a:p>
          <a:p>
            <a:r>
              <a:rPr lang="el-GR" b="1" dirty="0"/>
              <a:t>Επιβλαβείς πρακτικές</a:t>
            </a:r>
            <a:endParaRPr lang="en-US" b="1" dirty="0"/>
          </a:p>
          <a:p>
            <a:r>
              <a:rPr lang="el-GR" b="1" dirty="0"/>
              <a:t>Βία στα μέσα μαζικής ενημέρωσης</a:t>
            </a:r>
            <a:endParaRPr lang="en-US" b="1" dirty="0"/>
          </a:p>
          <a:p>
            <a:r>
              <a:rPr lang="el-GR" b="1" dirty="0"/>
              <a:t>Βία μέσω </a:t>
            </a:r>
            <a:r>
              <a:rPr lang="el-GR" b="1" dirty="0" smtClean="0"/>
              <a:t>τεχνολογιών </a:t>
            </a:r>
            <a:r>
              <a:rPr lang="el-GR" b="1" dirty="0"/>
              <a:t>πληροφορίας και επικοινωνίας</a:t>
            </a:r>
            <a:endParaRPr lang="en-US" b="1" dirty="0"/>
          </a:p>
          <a:p>
            <a:r>
              <a:rPr lang="el-GR" b="1" dirty="0"/>
              <a:t>Θεσμικές και συστημικές παραβιάσεις των δικαιωμάτων </a:t>
            </a:r>
            <a:r>
              <a:rPr lang="el-GR" b="1" dirty="0" smtClean="0"/>
              <a:t>του παιδιού</a:t>
            </a:r>
            <a:endParaRPr lang="en-US" b="1" dirty="0"/>
          </a:p>
        </p:txBody>
      </p:sp>
    </p:spTree>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b="1" dirty="0"/>
              <a:t>Παραμέληση</a:t>
            </a:r>
            <a:r>
              <a:rPr lang="en-US" b="1" dirty="0"/>
              <a:t> ή</a:t>
            </a:r>
            <a:r>
              <a:rPr lang="el-GR" b="1" dirty="0"/>
              <a:t> </a:t>
            </a:r>
            <a:r>
              <a:rPr lang="el-GR" b="1" dirty="0" smtClean="0"/>
              <a:t>πλημμελής μεταχείριση</a:t>
            </a:r>
            <a:endParaRPr lang="en-US" dirty="0"/>
          </a:p>
        </p:txBody>
      </p:sp>
      <p:sp>
        <p:nvSpPr>
          <p:cNvPr id="3" name="Content Placeholder 2"/>
          <p:cNvSpPr>
            <a:spLocks noGrp="1"/>
          </p:cNvSpPr>
          <p:nvPr>
            <p:ph idx="1"/>
          </p:nvPr>
        </p:nvSpPr>
        <p:spPr>
          <a:xfrm>
            <a:off x="430823" y="1222132"/>
            <a:ext cx="8326315" cy="3499337"/>
          </a:xfrm>
        </p:spPr>
        <p:txBody>
          <a:bodyPr>
            <a:noAutofit/>
          </a:bodyPr>
          <a:lstStyle/>
          <a:p>
            <a:pPr indent="-270000">
              <a:lnSpc>
                <a:spcPct val="120000"/>
              </a:lnSpc>
              <a:spcBef>
                <a:spcPts val="450"/>
              </a:spcBef>
            </a:pPr>
            <a:r>
              <a:rPr lang="el-GR" sz="1650" dirty="0" smtClean="0">
                <a:solidFill>
                  <a:schemeClr val="accent1">
                    <a:lumMod val="75000"/>
                  </a:schemeClr>
                </a:solidFill>
              </a:rPr>
              <a:t>είναι η αποτυχία της κάλυψης των σωματικών </a:t>
            </a:r>
            <a:r>
              <a:rPr lang="el-GR" sz="1650" dirty="0">
                <a:solidFill>
                  <a:schemeClr val="accent1">
                    <a:lumMod val="75000"/>
                  </a:schemeClr>
                </a:solidFill>
              </a:rPr>
              <a:t>και ψυχολογικών αναγκών </a:t>
            </a:r>
            <a:r>
              <a:rPr lang="el-GR" sz="1650" dirty="0" smtClean="0">
                <a:solidFill>
                  <a:schemeClr val="accent1">
                    <a:lumMod val="75000"/>
                  </a:schemeClr>
                </a:solidFill>
              </a:rPr>
              <a:t>των παιδιών, της προστασίας τους </a:t>
            </a:r>
            <a:r>
              <a:rPr lang="el-GR" sz="1650" dirty="0">
                <a:solidFill>
                  <a:schemeClr val="accent1">
                    <a:lumMod val="75000"/>
                  </a:schemeClr>
                </a:solidFill>
              </a:rPr>
              <a:t>από </a:t>
            </a:r>
            <a:r>
              <a:rPr lang="el-GR" sz="1650" dirty="0" smtClean="0">
                <a:solidFill>
                  <a:schemeClr val="accent1">
                    <a:lumMod val="75000"/>
                  </a:schemeClr>
                </a:solidFill>
              </a:rPr>
              <a:t>τον κίνδυνο, της παροχής υπηρεσιών </a:t>
            </a:r>
            <a:r>
              <a:rPr lang="el-GR" sz="1650" dirty="0">
                <a:solidFill>
                  <a:schemeClr val="accent1">
                    <a:lumMod val="75000"/>
                  </a:schemeClr>
                </a:solidFill>
              </a:rPr>
              <a:t>φροντίδας </a:t>
            </a:r>
            <a:r>
              <a:rPr lang="el-GR" sz="1650" dirty="0" smtClean="0">
                <a:solidFill>
                  <a:schemeClr val="accent1">
                    <a:lumMod val="75000"/>
                  </a:schemeClr>
                </a:solidFill>
              </a:rPr>
              <a:t>υγείας και άλλων υπηρεσιών</a:t>
            </a:r>
            <a:endParaRPr lang="el-GR" sz="1650" dirty="0">
              <a:solidFill>
                <a:schemeClr val="accent1">
                  <a:lumMod val="75000"/>
                </a:schemeClr>
              </a:solidFill>
            </a:endParaRPr>
          </a:p>
          <a:p>
            <a:pPr marL="1457" indent="0">
              <a:lnSpc>
                <a:spcPct val="120000"/>
              </a:lnSpc>
              <a:spcBef>
                <a:spcPts val="450"/>
              </a:spcBef>
              <a:buNone/>
            </a:pPr>
            <a:endParaRPr lang="el-GR" sz="1500" dirty="0" smtClean="0"/>
          </a:p>
          <a:p>
            <a:pPr marL="1457" indent="0">
              <a:lnSpc>
                <a:spcPct val="120000"/>
              </a:lnSpc>
              <a:spcBef>
                <a:spcPts val="450"/>
              </a:spcBef>
              <a:buNone/>
            </a:pPr>
            <a:r>
              <a:rPr lang="el-GR" sz="1500" dirty="0" smtClean="0"/>
              <a:t>Περιλαμβάνει</a:t>
            </a:r>
            <a:r>
              <a:rPr lang="en-US" sz="1500" dirty="0"/>
              <a:t>:</a:t>
            </a:r>
          </a:p>
          <a:p>
            <a:pPr indent="-270000">
              <a:lnSpc>
                <a:spcPct val="120000"/>
              </a:lnSpc>
              <a:spcBef>
                <a:spcPts val="450"/>
              </a:spcBef>
            </a:pPr>
            <a:r>
              <a:rPr lang="el-GR" sz="1500" dirty="0"/>
              <a:t>Σωματική παραμέληση</a:t>
            </a:r>
            <a:endParaRPr lang="en-US" sz="1500" dirty="0"/>
          </a:p>
          <a:p>
            <a:pPr indent="-270000">
              <a:lnSpc>
                <a:spcPct val="120000"/>
              </a:lnSpc>
              <a:spcBef>
                <a:spcPts val="450"/>
              </a:spcBef>
            </a:pPr>
            <a:r>
              <a:rPr lang="el-GR" sz="1500" dirty="0"/>
              <a:t>Ψυχολογική ή συναισθηματική παραμέληση</a:t>
            </a:r>
            <a:endParaRPr lang="en-US" sz="1500" dirty="0"/>
          </a:p>
          <a:p>
            <a:pPr indent="-270000">
              <a:lnSpc>
                <a:spcPct val="120000"/>
              </a:lnSpc>
              <a:spcBef>
                <a:spcPts val="450"/>
              </a:spcBef>
            </a:pPr>
            <a:r>
              <a:rPr lang="el-GR" sz="1500" dirty="0"/>
              <a:t>Παραμέληση </a:t>
            </a:r>
            <a:r>
              <a:rPr lang="el-GR" sz="1500" dirty="0" smtClean="0"/>
              <a:t>σωματικής ή ψυχικής υγείας του παιδιού</a:t>
            </a:r>
            <a:endParaRPr lang="en-US" sz="1500" dirty="0"/>
          </a:p>
          <a:p>
            <a:pPr indent="-270000">
              <a:lnSpc>
                <a:spcPct val="120000"/>
              </a:lnSpc>
              <a:spcBef>
                <a:spcPts val="450"/>
              </a:spcBef>
            </a:pPr>
            <a:r>
              <a:rPr lang="el-GR" sz="1500" dirty="0"/>
              <a:t>Παραμέληση εκπαίδευσης</a:t>
            </a:r>
            <a:endParaRPr lang="en-US" sz="1500" dirty="0"/>
          </a:p>
          <a:p>
            <a:pPr indent="-270000">
              <a:lnSpc>
                <a:spcPct val="120000"/>
              </a:lnSpc>
              <a:spcBef>
                <a:spcPts val="450"/>
              </a:spcBef>
            </a:pPr>
            <a:r>
              <a:rPr lang="el-GR" sz="1500" dirty="0" smtClean="0"/>
              <a:t>Εγκατάλειψη</a:t>
            </a:r>
            <a:endParaRPr lang="en-US" sz="1500" dirty="0"/>
          </a:p>
        </p:txBody>
      </p:sp>
    </p:spTree>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l-GR" dirty="0"/>
              <a:t>Φασματικός χαρακτήρας της Παραμέλησης</a:t>
            </a:r>
          </a:p>
        </p:txBody>
      </p:sp>
      <p:sp>
        <p:nvSpPr>
          <p:cNvPr id="5" name="Right Arrow 4">
            <a:extLst>
              <a:ext uri="{FF2B5EF4-FFF2-40B4-BE49-F238E27FC236}">
                <a16:creationId xmlns="" xmlns:a16="http://schemas.microsoft.com/office/drawing/2014/main" id="{1251DF2C-7C4D-3748-B29C-72B5208AB95D}"/>
              </a:ext>
            </a:extLst>
          </p:cNvPr>
          <p:cNvSpPr/>
          <p:nvPr/>
        </p:nvSpPr>
        <p:spPr>
          <a:xfrm>
            <a:off x="1547812" y="4319500"/>
            <a:ext cx="6101954" cy="37742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l-GR" sz="1013"/>
          </a:p>
        </p:txBody>
      </p:sp>
      <p:graphicFrame>
        <p:nvGraphicFramePr>
          <p:cNvPr id="6" name="Diagram 5">
            <a:extLst>
              <a:ext uri="{FF2B5EF4-FFF2-40B4-BE49-F238E27FC236}">
                <a16:creationId xmlns="" xmlns:a16="http://schemas.microsoft.com/office/drawing/2014/main" id="{C3CA9CA8-78AD-1744-9BBF-04F22EE6EE63}"/>
              </a:ext>
            </a:extLst>
          </p:cNvPr>
          <p:cNvGraphicFramePr/>
          <p:nvPr>
            <p:extLst>
              <p:ext uri="{D42A27DB-BD31-4B8C-83A1-F6EECF244321}">
                <p14:modId xmlns="" xmlns:p14="http://schemas.microsoft.com/office/powerpoint/2010/main" val="3294782688"/>
              </p:ext>
            </p:extLst>
          </p:nvPr>
        </p:nvGraphicFramePr>
        <p:xfrm>
          <a:off x="628650" y="1279457"/>
          <a:ext cx="7886700" cy="304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1232498971"/>
      </p:ext>
    </p:extLst>
  </p:cSld>
  <p:clrMapOvr>
    <a:masterClrMapping/>
  </p:clrMapOvr>
  <mc:AlternateContent xmlns:mc="http://schemas.openxmlformats.org/markup-compatibility/2006">
    <mc:Choice xmlns=""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2000" fill="hold"/>
                                        <p:tgtEl>
                                          <p:spTgt spid="5"/>
                                        </p:tgtEl>
                                        <p:attrNameLst>
                                          <p:attrName>ppt_x</p:attrName>
                                        </p:attrNameLst>
                                      </p:cBhvr>
                                      <p:tavLst>
                                        <p:tav tm="0">
                                          <p:val>
                                            <p:strVal val="0-#ppt_w/2"/>
                                          </p:val>
                                        </p:tav>
                                        <p:tav tm="100000">
                                          <p:val>
                                            <p:strVal val="#ppt_x"/>
                                          </p:val>
                                        </p:tav>
                                      </p:tavLst>
                                    </p:anim>
                                    <p:anim calcmode="lin" valueType="num">
                                      <p:cBhvr additive="base">
                                        <p:cTn id="8" dur="20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2000"/>
                            </p:stCondLst>
                            <p:childTnLst>
                              <p:par>
                                <p:cTn id="10" presetID="23" presetClass="entr" presetSubtype="16" fill="hold" grpId="0" nodeType="afterEffect">
                                  <p:stCondLst>
                                    <p:cond delay="0"/>
                                  </p:stCondLst>
                                  <p:childTnLst>
                                    <p:set>
                                      <p:cBhvr>
                                        <p:cTn id="11" dur="1" fill="hold">
                                          <p:stCondLst>
                                            <p:cond delay="0"/>
                                          </p:stCondLst>
                                        </p:cTn>
                                        <p:tgtEl>
                                          <p:spTgt spid="6">
                                            <p:graphicEl>
                                              <a:dgm id="{851605BD-B8CD-48E0-8D81-E13A375CB923}"/>
                                            </p:graphicEl>
                                          </p:spTgt>
                                        </p:tgtEl>
                                        <p:attrNameLst>
                                          <p:attrName>style.visibility</p:attrName>
                                        </p:attrNameLst>
                                      </p:cBhvr>
                                      <p:to>
                                        <p:strVal val="visible"/>
                                      </p:to>
                                    </p:set>
                                    <p:anim calcmode="lin" valueType="num">
                                      <p:cBhvr>
                                        <p:cTn id="12" dur="500" fill="hold"/>
                                        <p:tgtEl>
                                          <p:spTgt spid="6">
                                            <p:graphicEl>
                                              <a:dgm id="{851605BD-B8CD-48E0-8D81-E13A375CB923}"/>
                                            </p:graphicEl>
                                          </p:spTgt>
                                        </p:tgtEl>
                                        <p:attrNameLst>
                                          <p:attrName>ppt_w</p:attrName>
                                        </p:attrNameLst>
                                      </p:cBhvr>
                                      <p:tavLst>
                                        <p:tav tm="0">
                                          <p:val>
                                            <p:fltVal val="0"/>
                                          </p:val>
                                        </p:tav>
                                        <p:tav tm="100000">
                                          <p:val>
                                            <p:strVal val="#ppt_w"/>
                                          </p:val>
                                        </p:tav>
                                      </p:tavLst>
                                    </p:anim>
                                    <p:anim calcmode="lin" valueType="num">
                                      <p:cBhvr>
                                        <p:cTn id="13" dur="500" fill="hold"/>
                                        <p:tgtEl>
                                          <p:spTgt spid="6">
                                            <p:graphicEl>
                                              <a:dgm id="{851605BD-B8CD-48E0-8D81-E13A375CB923}"/>
                                            </p:graphicEl>
                                          </p:spTgt>
                                        </p:tgtEl>
                                        <p:attrNameLst>
                                          <p:attrName>ppt_h</p:attrName>
                                        </p:attrNameLst>
                                      </p:cBhvr>
                                      <p:tavLst>
                                        <p:tav tm="0">
                                          <p:val>
                                            <p:fltVal val="0"/>
                                          </p:val>
                                        </p:tav>
                                        <p:tav tm="100000">
                                          <p:val>
                                            <p:strVal val="#ppt_h"/>
                                          </p:val>
                                        </p:tav>
                                      </p:tavLst>
                                    </p:anim>
                                  </p:childTnLst>
                                </p:cTn>
                              </p:par>
                            </p:childTnLst>
                          </p:cTn>
                        </p:par>
                        <p:par>
                          <p:cTn id="14" fill="hold">
                            <p:stCondLst>
                              <p:cond delay="2500"/>
                            </p:stCondLst>
                            <p:childTnLst>
                              <p:par>
                                <p:cTn id="15" presetID="23" presetClass="entr" presetSubtype="16" fill="hold" grpId="0" nodeType="afterEffect">
                                  <p:stCondLst>
                                    <p:cond delay="0"/>
                                  </p:stCondLst>
                                  <p:childTnLst>
                                    <p:set>
                                      <p:cBhvr>
                                        <p:cTn id="16" dur="1" fill="hold">
                                          <p:stCondLst>
                                            <p:cond delay="0"/>
                                          </p:stCondLst>
                                        </p:cTn>
                                        <p:tgtEl>
                                          <p:spTgt spid="6">
                                            <p:graphicEl>
                                              <a:dgm id="{7CBEB7DD-5141-4B8C-9FDC-665588828482}"/>
                                            </p:graphicEl>
                                          </p:spTgt>
                                        </p:tgtEl>
                                        <p:attrNameLst>
                                          <p:attrName>style.visibility</p:attrName>
                                        </p:attrNameLst>
                                      </p:cBhvr>
                                      <p:to>
                                        <p:strVal val="visible"/>
                                      </p:to>
                                    </p:set>
                                    <p:anim calcmode="lin" valueType="num">
                                      <p:cBhvr>
                                        <p:cTn id="17" dur="500" fill="hold"/>
                                        <p:tgtEl>
                                          <p:spTgt spid="6">
                                            <p:graphicEl>
                                              <a:dgm id="{7CBEB7DD-5141-4B8C-9FDC-665588828482}"/>
                                            </p:graphicEl>
                                          </p:spTgt>
                                        </p:tgtEl>
                                        <p:attrNameLst>
                                          <p:attrName>ppt_w</p:attrName>
                                        </p:attrNameLst>
                                      </p:cBhvr>
                                      <p:tavLst>
                                        <p:tav tm="0">
                                          <p:val>
                                            <p:fltVal val="0"/>
                                          </p:val>
                                        </p:tav>
                                        <p:tav tm="100000">
                                          <p:val>
                                            <p:strVal val="#ppt_w"/>
                                          </p:val>
                                        </p:tav>
                                      </p:tavLst>
                                    </p:anim>
                                    <p:anim calcmode="lin" valueType="num">
                                      <p:cBhvr>
                                        <p:cTn id="18" dur="500" fill="hold"/>
                                        <p:tgtEl>
                                          <p:spTgt spid="6">
                                            <p:graphicEl>
                                              <a:dgm id="{7CBEB7DD-5141-4B8C-9FDC-665588828482}"/>
                                            </p:graphicEl>
                                          </p:spTgt>
                                        </p:tgtEl>
                                        <p:attrNameLst>
                                          <p:attrName>ppt_h</p:attrName>
                                        </p:attrNameLst>
                                      </p:cBhvr>
                                      <p:tavLst>
                                        <p:tav tm="0">
                                          <p:val>
                                            <p:fltVal val="0"/>
                                          </p:val>
                                        </p:tav>
                                        <p:tav tm="100000">
                                          <p:val>
                                            <p:strVal val="#ppt_h"/>
                                          </p:val>
                                        </p:tav>
                                      </p:tavLst>
                                    </p:anim>
                                  </p:childTnLst>
                                </p:cTn>
                              </p:par>
                            </p:childTnLst>
                          </p:cTn>
                        </p:par>
                        <p:par>
                          <p:cTn id="19" fill="hold">
                            <p:stCondLst>
                              <p:cond delay="3000"/>
                            </p:stCondLst>
                            <p:childTnLst>
                              <p:par>
                                <p:cTn id="20" presetID="23" presetClass="entr" presetSubtype="16" fill="hold" grpId="0" nodeType="afterEffect">
                                  <p:stCondLst>
                                    <p:cond delay="0"/>
                                  </p:stCondLst>
                                  <p:childTnLst>
                                    <p:set>
                                      <p:cBhvr>
                                        <p:cTn id="21" dur="1" fill="hold">
                                          <p:stCondLst>
                                            <p:cond delay="0"/>
                                          </p:stCondLst>
                                        </p:cTn>
                                        <p:tgtEl>
                                          <p:spTgt spid="6">
                                            <p:graphicEl>
                                              <a:dgm id="{5647EEB3-B587-4D65-8EC7-96E7C85660E2}"/>
                                            </p:graphicEl>
                                          </p:spTgt>
                                        </p:tgtEl>
                                        <p:attrNameLst>
                                          <p:attrName>style.visibility</p:attrName>
                                        </p:attrNameLst>
                                      </p:cBhvr>
                                      <p:to>
                                        <p:strVal val="visible"/>
                                      </p:to>
                                    </p:set>
                                    <p:anim calcmode="lin" valueType="num">
                                      <p:cBhvr>
                                        <p:cTn id="22" dur="500" fill="hold"/>
                                        <p:tgtEl>
                                          <p:spTgt spid="6">
                                            <p:graphicEl>
                                              <a:dgm id="{5647EEB3-B587-4D65-8EC7-96E7C85660E2}"/>
                                            </p:graphicEl>
                                          </p:spTgt>
                                        </p:tgtEl>
                                        <p:attrNameLst>
                                          <p:attrName>ppt_w</p:attrName>
                                        </p:attrNameLst>
                                      </p:cBhvr>
                                      <p:tavLst>
                                        <p:tav tm="0">
                                          <p:val>
                                            <p:fltVal val="0"/>
                                          </p:val>
                                        </p:tav>
                                        <p:tav tm="100000">
                                          <p:val>
                                            <p:strVal val="#ppt_w"/>
                                          </p:val>
                                        </p:tav>
                                      </p:tavLst>
                                    </p:anim>
                                    <p:anim calcmode="lin" valueType="num">
                                      <p:cBhvr>
                                        <p:cTn id="23" dur="500" fill="hold"/>
                                        <p:tgtEl>
                                          <p:spTgt spid="6">
                                            <p:graphicEl>
                                              <a:dgm id="{5647EEB3-B587-4D65-8EC7-96E7C85660E2}"/>
                                            </p:graphicEl>
                                          </p:spTgt>
                                        </p:tgtEl>
                                        <p:attrNameLst>
                                          <p:attrName>ppt_h</p:attrName>
                                        </p:attrNameLst>
                                      </p:cBhvr>
                                      <p:tavLst>
                                        <p:tav tm="0">
                                          <p:val>
                                            <p:fltVal val="0"/>
                                          </p:val>
                                        </p:tav>
                                        <p:tav tm="100000">
                                          <p:val>
                                            <p:strVal val="#ppt_h"/>
                                          </p:val>
                                        </p:tav>
                                      </p:tavLst>
                                    </p:anim>
                                  </p:childTnLst>
                                </p:cTn>
                              </p:par>
                            </p:childTnLst>
                          </p:cTn>
                        </p:par>
                        <p:par>
                          <p:cTn id="24" fill="hold">
                            <p:stCondLst>
                              <p:cond delay="3500"/>
                            </p:stCondLst>
                            <p:childTnLst>
                              <p:par>
                                <p:cTn id="25" presetID="23" presetClass="entr" presetSubtype="16" fill="hold" grpId="0" nodeType="afterEffect">
                                  <p:stCondLst>
                                    <p:cond delay="0"/>
                                  </p:stCondLst>
                                  <p:childTnLst>
                                    <p:set>
                                      <p:cBhvr>
                                        <p:cTn id="26" dur="1" fill="hold">
                                          <p:stCondLst>
                                            <p:cond delay="0"/>
                                          </p:stCondLst>
                                        </p:cTn>
                                        <p:tgtEl>
                                          <p:spTgt spid="6">
                                            <p:graphicEl>
                                              <a:dgm id="{19A87325-43D7-4D5B-8F72-C7CCF228A17B}"/>
                                            </p:graphicEl>
                                          </p:spTgt>
                                        </p:tgtEl>
                                        <p:attrNameLst>
                                          <p:attrName>style.visibility</p:attrName>
                                        </p:attrNameLst>
                                      </p:cBhvr>
                                      <p:to>
                                        <p:strVal val="visible"/>
                                      </p:to>
                                    </p:set>
                                    <p:anim calcmode="lin" valueType="num">
                                      <p:cBhvr>
                                        <p:cTn id="27" dur="500" fill="hold"/>
                                        <p:tgtEl>
                                          <p:spTgt spid="6">
                                            <p:graphicEl>
                                              <a:dgm id="{19A87325-43D7-4D5B-8F72-C7CCF228A17B}"/>
                                            </p:graphicEl>
                                          </p:spTgt>
                                        </p:tgtEl>
                                        <p:attrNameLst>
                                          <p:attrName>ppt_w</p:attrName>
                                        </p:attrNameLst>
                                      </p:cBhvr>
                                      <p:tavLst>
                                        <p:tav tm="0">
                                          <p:val>
                                            <p:fltVal val="0"/>
                                          </p:val>
                                        </p:tav>
                                        <p:tav tm="100000">
                                          <p:val>
                                            <p:strVal val="#ppt_w"/>
                                          </p:val>
                                        </p:tav>
                                      </p:tavLst>
                                    </p:anim>
                                    <p:anim calcmode="lin" valueType="num">
                                      <p:cBhvr>
                                        <p:cTn id="28" dur="500" fill="hold"/>
                                        <p:tgtEl>
                                          <p:spTgt spid="6">
                                            <p:graphicEl>
                                              <a:dgm id="{19A87325-43D7-4D5B-8F72-C7CCF228A17B}"/>
                                            </p:graphicEl>
                                          </p:spTgt>
                                        </p:tgtEl>
                                        <p:attrNameLst>
                                          <p:attrName>ppt_h</p:attrName>
                                        </p:attrNameLst>
                                      </p:cBhvr>
                                      <p:tavLst>
                                        <p:tav tm="0">
                                          <p:val>
                                            <p:fltVal val="0"/>
                                          </p:val>
                                        </p:tav>
                                        <p:tav tm="100000">
                                          <p:val>
                                            <p:strVal val="#ppt_h"/>
                                          </p:val>
                                        </p:tav>
                                      </p:tavLst>
                                    </p:anim>
                                  </p:childTnLst>
                                </p:cTn>
                              </p:par>
                            </p:childTnLst>
                          </p:cTn>
                        </p:par>
                        <p:par>
                          <p:cTn id="29" fill="hold">
                            <p:stCondLst>
                              <p:cond delay="4000"/>
                            </p:stCondLst>
                            <p:childTnLst>
                              <p:par>
                                <p:cTn id="30" presetID="23" presetClass="entr" presetSubtype="16" fill="hold" grpId="0" nodeType="afterEffect">
                                  <p:stCondLst>
                                    <p:cond delay="0"/>
                                  </p:stCondLst>
                                  <p:childTnLst>
                                    <p:set>
                                      <p:cBhvr>
                                        <p:cTn id="31" dur="1" fill="hold">
                                          <p:stCondLst>
                                            <p:cond delay="0"/>
                                          </p:stCondLst>
                                        </p:cTn>
                                        <p:tgtEl>
                                          <p:spTgt spid="6">
                                            <p:graphicEl>
                                              <a:dgm id="{63001169-7F07-469A-AAD6-69935245173A}"/>
                                            </p:graphicEl>
                                          </p:spTgt>
                                        </p:tgtEl>
                                        <p:attrNameLst>
                                          <p:attrName>style.visibility</p:attrName>
                                        </p:attrNameLst>
                                      </p:cBhvr>
                                      <p:to>
                                        <p:strVal val="visible"/>
                                      </p:to>
                                    </p:set>
                                    <p:anim calcmode="lin" valueType="num">
                                      <p:cBhvr>
                                        <p:cTn id="32" dur="500" fill="hold"/>
                                        <p:tgtEl>
                                          <p:spTgt spid="6">
                                            <p:graphicEl>
                                              <a:dgm id="{63001169-7F07-469A-AAD6-69935245173A}"/>
                                            </p:graphicEl>
                                          </p:spTgt>
                                        </p:tgtEl>
                                        <p:attrNameLst>
                                          <p:attrName>ppt_w</p:attrName>
                                        </p:attrNameLst>
                                      </p:cBhvr>
                                      <p:tavLst>
                                        <p:tav tm="0">
                                          <p:val>
                                            <p:fltVal val="0"/>
                                          </p:val>
                                        </p:tav>
                                        <p:tav tm="100000">
                                          <p:val>
                                            <p:strVal val="#ppt_w"/>
                                          </p:val>
                                        </p:tav>
                                      </p:tavLst>
                                    </p:anim>
                                    <p:anim calcmode="lin" valueType="num">
                                      <p:cBhvr>
                                        <p:cTn id="33" dur="500" fill="hold"/>
                                        <p:tgtEl>
                                          <p:spTgt spid="6">
                                            <p:graphicEl>
                                              <a:dgm id="{63001169-7F07-469A-AAD6-69935245173A}"/>
                                            </p:graphicEl>
                                          </p:spTgt>
                                        </p:tgtEl>
                                        <p:attrNameLst>
                                          <p:attrName>ppt_h</p:attrName>
                                        </p:attrNameLst>
                                      </p:cBhvr>
                                      <p:tavLst>
                                        <p:tav tm="0">
                                          <p:val>
                                            <p:fltVal val="0"/>
                                          </p:val>
                                        </p:tav>
                                        <p:tav tm="100000">
                                          <p:val>
                                            <p:strVal val="#ppt_h"/>
                                          </p:val>
                                        </p:tav>
                                      </p:tavLst>
                                    </p:anim>
                                  </p:childTnLst>
                                </p:cTn>
                              </p:par>
                            </p:childTnLst>
                          </p:cTn>
                        </p:par>
                        <p:par>
                          <p:cTn id="34" fill="hold">
                            <p:stCondLst>
                              <p:cond delay="4500"/>
                            </p:stCondLst>
                            <p:childTnLst>
                              <p:par>
                                <p:cTn id="35" presetID="23" presetClass="entr" presetSubtype="16" fill="hold" grpId="0" nodeType="afterEffect">
                                  <p:stCondLst>
                                    <p:cond delay="0"/>
                                  </p:stCondLst>
                                  <p:childTnLst>
                                    <p:set>
                                      <p:cBhvr>
                                        <p:cTn id="36" dur="1" fill="hold">
                                          <p:stCondLst>
                                            <p:cond delay="0"/>
                                          </p:stCondLst>
                                        </p:cTn>
                                        <p:tgtEl>
                                          <p:spTgt spid="6">
                                            <p:graphicEl>
                                              <a:dgm id="{992C646E-EC8C-4B4A-BBFC-4151AB0A0BA6}"/>
                                            </p:graphicEl>
                                          </p:spTgt>
                                        </p:tgtEl>
                                        <p:attrNameLst>
                                          <p:attrName>style.visibility</p:attrName>
                                        </p:attrNameLst>
                                      </p:cBhvr>
                                      <p:to>
                                        <p:strVal val="visible"/>
                                      </p:to>
                                    </p:set>
                                    <p:anim calcmode="lin" valueType="num">
                                      <p:cBhvr>
                                        <p:cTn id="37" dur="500" fill="hold"/>
                                        <p:tgtEl>
                                          <p:spTgt spid="6">
                                            <p:graphicEl>
                                              <a:dgm id="{992C646E-EC8C-4B4A-BBFC-4151AB0A0BA6}"/>
                                            </p:graphicEl>
                                          </p:spTgt>
                                        </p:tgtEl>
                                        <p:attrNameLst>
                                          <p:attrName>ppt_w</p:attrName>
                                        </p:attrNameLst>
                                      </p:cBhvr>
                                      <p:tavLst>
                                        <p:tav tm="0">
                                          <p:val>
                                            <p:fltVal val="0"/>
                                          </p:val>
                                        </p:tav>
                                        <p:tav tm="100000">
                                          <p:val>
                                            <p:strVal val="#ppt_w"/>
                                          </p:val>
                                        </p:tav>
                                      </p:tavLst>
                                    </p:anim>
                                    <p:anim calcmode="lin" valueType="num">
                                      <p:cBhvr>
                                        <p:cTn id="38" dur="500" fill="hold"/>
                                        <p:tgtEl>
                                          <p:spTgt spid="6">
                                            <p:graphicEl>
                                              <a:dgm id="{992C646E-EC8C-4B4A-BBFC-4151AB0A0BA6}"/>
                                            </p:graphicEl>
                                          </p:spTgt>
                                        </p:tgtEl>
                                        <p:attrNameLst>
                                          <p:attrName>ppt_h</p:attrName>
                                        </p:attrNameLst>
                                      </p:cBhvr>
                                      <p:tavLst>
                                        <p:tav tm="0">
                                          <p:val>
                                            <p:fltVal val="0"/>
                                          </p:val>
                                        </p:tav>
                                        <p:tav tm="100000">
                                          <p:val>
                                            <p:strVal val="#ppt_h"/>
                                          </p:val>
                                        </p:tav>
                                      </p:tavLst>
                                    </p:anim>
                                  </p:childTnLst>
                                </p:cTn>
                              </p:par>
                            </p:childTnLst>
                          </p:cTn>
                        </p:par>
                        <p:par>
                          <p:cTn id="39" fill="hold">
                            <p:stCondLst>
                              <p:cond delay="5000"/>
                            </p:stCondLst>
                            <p:childTnLst>
                              <p:par>
                                <p:cTn id="40" presetID="23" presetClass="entr" presetSubtype="16" fill="hold" grpId="0" nodeType="afterEffect">
                                  <p:stCondLst>
                                    <p:cond delay="0"/>
                                  </p:stCondLst>
                                  <p:childTnLst>
                                    <p:set>
                                      <p:cBhvr>
                                        <p:cTn id="41" dur="1" fill="hold">
                                          <p:stCondLst>
                                            <p:cond delay="0"/>
                                          </p:stCondLst>
                                        </p:cTn>
                                        <p:tgtEl>
                                          <p:spTgt spid="6">
                                            <p:graphicEl>
                                              <a:dgm id="{E3AD7F03-A539-47AD-B371-8D0E964B86BF}"/>
                                            </p:graphicEl>
                                          </p:spTgt>
                                        </p:tgtEl>
                                        <p:attrNameLst>
                                          <p:attrName>style.visibility</p:attrName>
                                        </p:attrNameLst>
                                      </p:cBhvr>
                                      <p:to>
                                        <p:strVal val="visible"/>
                                      </p:to>
                                    </p:set>
                                    <p:anim calcmode="lin" valueType="num">
                                      <p:cBhvr>
                                        <p:cTn id="42" dur="500" fill="hold"/>
                                        <p:tgtEl>
                                          <p:spTgt spid="6">
                                            <p:graphicEl>
                                              <a:dgm id="{E3AD7F03-A539-47AD-B371-8D0E964B86BF}"/>
                                            </p:graphicEl>
                                          </p:spTgt>
                                        </p:tgtEl>
                                        <p:attrNameLst>
                                          <p:attrName>ppt_w</p:attrName>
                                        </p:attrNameLst>
                                      </p:cBhvr>
                                      <p:tavLst>
                                        <p:tav tm="0">
                                          <p:val>
                                            <p:fltVal val="0"/>
                                          </p:val>
                                        </p:tav>
                                        <p:tav tm="100000">
                                          <p:val>
                                            <p:strVal val="#ppt_w"/>
                                          </p:val>
                                        </p:tav>
                                      </p:tavLst>
                                    </p:anim>
                                    <p:anim calcmode="lin" valueType="num">
                                      <p:cBhvr>
                                        <p:cTn id="43" dur="500" fill="hold"/>
                                        <p:tgtEl>
                                          <p:spTgt spid="6">
                                            <p:graphicEl>
                                              <a:dgm id="{E3AD7F03-A539-47AD-B371-8D0E964B86BF}"/>
                                            </p:graphicEl>
                                          </p:spTgt>
                                        </p:tgtEl>
                                        <p:attrNameLst>
                                          <p:attrName>ppt_h</p:attrName>
                                        </p:attrNameLst>
                                      </p:cBhvr>
                                      <p:tavLst>
                                        <p:tav tm="0">
                                          <p:val>
                                            <p:fltVal val="0"/>
                                          </p:val>
                                        </p:tav>
                                        <p:tav tm="100000">
                                          <p:val>
                                            <p:strVal val="#ppt_h"/>
                                          </p:val>
                                        </p:tav>
                                      </p:tavLst>
                                    </p:anim>
                                  </p:childTnLst>
                                </p:cTn>
                              </p:par>
                            </p:childTnLst>
                          </p:cTn>
                        </p:par>
                        <p:par>
                          <p:cTn id="44" fill="hold">
                            <p:stCondLst>
                              <p:cond delay="5500"/>
                            </p:stCondLst>
                            <p:childTnLst>
                              <p:par>
                                <p:cTn id="45" presetID="23" presetClass="entr" presetSubtype="16" fill="hold" grpId="0" nodeType="afterEffect">
                                  <p:stCondLst>
                                    <p:cond delay="0"/>
                                  </p:stCondLst>
                                  <p:childTnLst>
                                    <p:set>
                                      <p:cBhvr>
                                        <p:cTn id="46" dur="1" fill="hold">
                                          <p:stCondLst>
                                            <p:cond delay="0"/>
                                          </p:stCondLst>
                                        </p:cTn>
                                        <p:tgtEl>
                                          <p:spTgt spid="6">
                                            <p:graphicEl>
                                              <a:dgm id="{0BF7455A-97F5-4479-8DBE-A37F552966CF}"/>
                                            </p:graphicEl>
                                          </p:spTgt>
                                        </p:tgtEl>
                                        <p:attrNameLst>
                                          <p:attrName>style.visibility</p:attrName>
                                        </p:attrNameLst>
                                      </p:cBhvr>
                                      <p:to>
                                        <p:strVal val="visible"/>
                                      </p:to>
                                    </p:set>
                                    <p:anim calcmode="lin" valueType="num">
                                      <p:cBhvr>
                                        <p:cTn id="47" dur="500" fill="hold"/>
                                        <p:tgtEl>
                                          <p:spTgt spid="6">
                                            <p:graphicEl>
                                              <a:dgm id="{0BF7455A-97F5-4479-8DBE-A37F552966CF}"/>
                                            </p:graphicEl>
                                          </p:spTgt>
                                        </p:tgtEl>
                                        <p:attrNameLst>
                                          <p:attrName>ppt_w</p:attrName>
                                        </p:attrNameLst>
                                      </p:cBhvr>
                                      <p:tavLst>
                                        <p:tav tm="0">
                                          <p:val>
                                            <p:fltVal val="0"/>
                                          </p:val>
                                        </p:tav>
                                        <p:tav tm="100000">
                                          <p:val>
                                            <p:strVal val="#ppt_w"/>
                                          </p:val>
                                        </p:tav>
                                      </p:tavLst>
                                    </p:anim>
                                    <p:anim calcmode="lin" valueType="num">
                                      <p:cBhvr>
                                        <p:cTn id="48" dur="500" fill="hold"/>
                                        <p:tgtEl>
                                          <p:spTgt spid="6">
                                            <p:graphicEl>
                                              <a:dgm id="{0BF7455A-97F5-4479-8DBE-A37F552966CF}"/>
                                            </p:graphicEl>
                                          </p:spTgt>
                                        </p:tgtEl>
                                        <p:attrNameLst>
                                          <p:attrName>ppt_h</p:attrName>
                                        </p:attrNameLst>
                                      </p:cBhvr>
                                      <p:tavLst>
                                        <p:tav tm="0">
                                          <p:val>
                                            <p:fltVal val="0"/>
                                          </p:val>
                                        </p:tav>
                                        <p:tav tm="100000">
                                          <p:val>
                                            <p:strVal val="#ppt_h"/>
                                          </p:val>
                                        </p:tav>
                                      </p:tavLst>
                                    </p:anim>
                                  </p:childTnLst>
                                </p:cTn>
                              </p:par>
                            </p:childTnLst>
                          </p:cTn>
                        </p:par>
                        <p:par>
                          <p:cTn id="49" fill="hold">
                            <p:stCondLst>
                              <p:cond delay="6000"/>
                            </p:stCondLst>
                            <p:childTnLst>
                              <p:par>
                                <p:cTn id="50" presetID="23" presetClass="entr" presetSubtype="16" fill="hold" grpId="0" nodeType="afterEffect">
                                  <p:stCondLst>
                                    <p:cond delay="0"/>
                                  </p:stCondLst>
                                  <p:childTnLst>
                                    <p:set>
                                      <p:cBhvr>
                                        <p:cTn id="51" dur="1" fill="hold">
                                          <p:stCondLst>
                                            <p:cond delay="0"/>
                                          </p:stCondLst>
                                        </p:cTn>
                                        <p:tgtEl>
                                          <p:spTgt spid="6">
                                            <p:graphicEl>
                                              <a:dgm id="{C3110282-B9DC-4EBE-A59B-5E45A5163BB3}"/>
                                            </p:graphicEl>
                                          </p:spTgt>
                                        </p:tgtEl>
                                        <p:attrNameLst>
                                          <p:attrName>style.visibility</p:attrName>
                                        </p:attrNameLst>
                                      </p:cBhvr>
                                      <p:to>
                                        <p:strVal val="visible"/>
                                      </p:to>
                                    </p:set>
                                    <p:anim calcmode="lin" valueType="num">
                                      <p:cBhvr>
                                        <p:cTn id="52" dur="500" fill="hold"/>
                                        <p:tgtEl>
                                          <p:spTgt spid="6">
                                            <p:graphicEl>
                                              <a:dgm id="{C3110282-B9DC-4EBE-A59B-5E45A5163BB3}"/>
                                            </p:graphicEl>
                                          </p:spTgt>
                                        </p:tgtEl>
                                        <p:attrNameLst>
                                          <p:attrName>ppt_w</p:attrName>
                                        </p:attrNameLst>
                                      </p:cBhvr>
                                      <p:tavLst>
                                        <p:tav tm="0">
                                          <p:val>
                                            <p:fltVal val="0"/>
                                          </p:val>
                                        </p:tav>
                                        <p:tav tm="100000">
                                          <p:val>
                                            <p:strVal val="#ppt_w"/>
                                          </p:val>
                                        </p:tav>
                                      </p:tavLst>
                                    </p:anim>
                                    <p:anim calcmode="lin" valueType="num">
                                      <p:cBhvr>
                                        <p:cTn id="53" dur="500" fill="hold"/>
                                        <p:tgtEl>
                                          <p:spTgt spid="6">
                                            <p:graphicEl>
                                              <a:dgm id="{C3110282-B9DC-4EBE-A59B-5E45A5163BB3}"/>
                                            </p:graphicEl>
                                          </p:spTgt>
                                        </p:tgtEl>
                                        <p:attrNameLst>
                                          <p:attrName>ppt_h</p:attrName>
                                        </p:attrNameLst>
                                      </p:cBhvr>
                                      <p:tavLst>
                                        <p:tav tm="0">
                                          <p:val>
                                            <p:fltVal val="0"/>
                                          </p:val>
                                        </p:tav>
                                        <p:tav tm="100000">
                                          <p:val>
                                            <p:strVal val="#ppt_h"/>
                                          </p:val>
                                        </p:tav>
                                      </p:tavLst>
                                    </p:anim>
                                  </p:childTnLst>
                                </p:cTn>
                              </p:par>
                            </p:childTnLst>
                          </p:cTn>
                        </p:par>
                        <p:par>
                          <p:cTn id="54" fill="hold">
                            <p:stCondLst>
                              <p:cond delay="6500"/>
                            </p:stCondLst>
                            <p:childTnLst>
                              <p:par>
                                <p:cTn id="55" presetID="23" presetClass="entr" presetSubtype="16" fill="hold" grpId="0" nodeType="afterEffect">
                                  <p:stCondLst>
                                    <p:cond delay="0"/>
                                  </p:stCondLst>
                                  <p:childTnLst>
                                    <p:set>
                                      <p:cBhvr>
                                        <p:cTn id="56" dur="1" fill="hold">
                                          <p:stCondLst>
                                            <p:cond delay="0"/>
                                          </p:stCondLst>
                                        </p:cTn>
                                        <p:tgtEl>
                                          <p:spTgt spid="6">
                                            <p:graphicEl>
                                              <a:dgm id="{5983F6C5-D447-4DC7-A99D-5E68D9B30F84}"/>
                                            </p:graphicEl>
                                          </p:spTgt>
                                        </p:tgtEl>
                                        <p:attrNameLst>
                                          <p:attrName>style.visibility</p:attrName>
                                        </p:attrNameLst>
                                      </p:cBhvr>
                                      <p:to>
                                        <p:strVal val="visible"/>
                                      </p:to>
                                    </p:set>
                                    <p:anim calcmode="lin" valueType="num">
                                      <p:cBhvr>
                                        <p:cTn id="57" dur="500" fill="hold"/>
                                        <p:tgtEl>
                                          <p:spTgt spid="6">
                                            <p:graphicEl>
                                              <a:dgm id="{5983F6C5-D447-4DC7-A99D-5E68D9B30F84}"/>
                                            </p:graphicEl>
                                          </p:spTgt>
                                        </p:tgtEl>
                                        <p:attrNameLst>
                                          <p:attrName>ppt_w</p:attrName>
                                        </p:attrNameLst>
                                      </p:cBhvr>
                                      <p:tavLst>
                                        <p:tav tm="0">
                                          <p:val>
                                            <p:fltVal val="0"/>
                                          </p:val>
                                        </p:tav>
                                        <p:tav tm="100000">
                                          <p:val>
                                            <p:strVal val="#ppt_w"/>
                                          </p:val>
                                        </p:tav>
                                      </p:tavLst>
                                    </p:anim>
                                    <p:anim calcmode="lin" valueType="num">
                                      <p:cBhvr>
                                        <p:cTn id="58" dur="500" fill="hold"/>
                                        <p:tgtEl>
                                          <p:spTgt spid="6">
                                            <p:graphicEl>
                                              <a:dgm id="{5983F6C5-D447-4DC7-A99D-5E68D9B30F84}"/>
                                            </p:graphicEl>
                                          </p:spTgt>
                                        </p:tgtEl>
                                        <p:attrNameLst>
                                          <p:attrName>ppt_h</p:attrName>
                                        </p:attrNameLst>
                                      </p:cBhvr>
                                      <p:tavLst>
                                        <p:tav tm="0">
                                          <p:val>
                                            <p:fltVal val="0"/>
                                          </p:val>
                                        </p:tav>
                                        <p:tav tm="100000">
                                          <p:val>
                                            <p:strVal val="#ppt_h"/>
                                          </p:val>
                                        </p:tav>
                                      </p:tavLst>
                                    </p:anim>
                                  </p:childTnLst>
                                </p:cTn>
                              </p:par>
                            </p:childTnLst>
                          </p:cTn>
                        </p:par>
                        <p:par>
                          <p:cTn id="59" fill="hold">
                            <p:stCondLst>
                              <p:cond delay="7000"/>
                            </p:stCondLst>
                            <p:childTnLst>
                              <p:par>
                                <p:cTn id="60" presetID="23" presetClass="entr" presetSubtype="16" fill="hold" grpId="0" nodeType="afterEffect">
                                  <p:stCondLst>
                                    <p:cond delay="0"/>
                                  </p:stCondLst>
                                  <p:childTnLst>
                                    <p:set>
                                      <p:cBhvr>
                                        <p:cTn id="61" dur="1" fill="hold">
                                          <p:stCondLst>
                                            <p:cond delay="0"/>
                                          </p:stCondLst>
                                        </p:cTn>
                                        <p:tgtEl>
                                          <p:spTgt spid="6">
                                            <p:graphicEl>
                                              <a:dgm id="{EEDD83E1-90F5-46AE-953D-F38EA406DDA4}"/>
                                            </p:graphicEl>
                                          </p:spTgt>
                                        </p:tgtEl>
                                        <p:attrNameLst>
                                          <p:attrName>style.visibility</p:attrName>
                                        </p:attrNameLst>
                                      </p:cBhvr>
                                      <p:to>
                                        <p:strVal val="visible"/>
                                      </p:to>
                                    </p:set>
                                    <p:anim calcmode="lin" valueType="num">
                                      <p:cBhvr>
                                        <p:cTn id="62" dur="500" fill="hold"/>
                                        <p:tgtEl>
                                          <p:spTgt spid="6">
                                            <p:graphicEl>
                                              <a:dgm id="{EEDD83E1-90F5-46AE-953D-F38EA406DDA4}"/>
                                            </p:graphicEl>
                                          </p:spTgt>
                                        </p:tgtEl>
                                        <p:attrNameLst>
                                          <p:attrName>ppt_w</p:attrName>
                                        </p:attrNameLst>
                                      </p:cBhvr>
                                      <p:tavLst>
                                        <p:tav tm="0">
                                          <p:val>
                                            <p:fltVal val="0"/>
                                          </p:val>
                                        </p:tav>
                                        <p:tav tm="100000">
                                          <p:val>
                                            <p:strVal val="#ppt_w"/>
                                          </p:val>
                                        </p:tav>
                                      </p:tavLst>
                                    </p:anim>
                                    <p:anim calcmode="lin" valueType="num">
                                      <p:cBhvr>
                                        <p:cTn id="63" dur="500" fill="hold"/>
                                        <p:tgtEl>
                                          <p:spTgt spid="6">
                                            <p:graphicEl>
                                              <a:dgm id="{EEDD83E1-90F5-46AE-953D-F38EA406DDA4}"/>
                                            </p:graphicEl>
                                          </p:spTgt>
                                        </p:tgtEl>
                                        <p:attrNameLst>
                                          <p:attrName>ppt_h</p:attrName>
                                        </p:attrNameLst>
                                      </p:cBhvr>
                                      <p:tavLst>
                                        <p:tav tm="0">
                                          <p:val>
                                            <p:fltVal val="0"/>
                                          </p:val>
                                        </p:tav>
                                        <p:tav tm="100000">
                                          <p:val>
                                            <p:strVal val="#ppt_h"/>
                                          </p:val>
                                        </p:tav>
                                      </p:tavLst>
                                    </p:anim>
                                  </p:childTnLst>
                                </p:cTn>
                              </p:par>
                            </p:childTnLst>
                          </p:cTn>
                        </p:par>
                        <p:par>
                          <p:cTn id="64" fill="hold">
                            <p:stCondLst>
                              <p:cond delay="7500"/>
                            </p:stCondLst>
                            <p:childTnLst>
                              <p:par>
                                <p:cTn id="65" presetID="23" presetClass="entr" presetSubtype="16" fill="hold" grpId="0" nodeType="afterEffect">
                                  <p:stCondLst>
                                    <p:cond delay="0"/>
                                  </p:stCondLst>
                                  <p:childTnLst>
                                    <p:set>
                                      <p:cBhvr>
                                        <p:cTn id="66" dur="1" fill="hold">
                                          <p:stCondLst>
                                            <p:cond delay="0"/>
                                          </p:stCondLst>
                                        </p:cTn>
                                        <p:tgtEl>
                                          <p:spTgt spid="6">
                                            <p:graphicEl>
                                              <a:dgm id="{089B715C-806E-4577-B9A3-0F83CE543AB5}"/>
                                            </p:graphicEl>
                                          </p:spTgt>
                                        </p:tgtEl>
                                        <p:attrNameLst>
                                          <p:attrName>style.visibility</p:attrName>
                                        </p:attrNameLst>
                                      </p:cBhvr>
                                      <p:to>
                                        <p:strVal val="visible"/>
                                      </p:to>
                                    </p:set>
                                    <p:anim calcmode="lin" valueType="num">
                                      <p:cBhvr>
                                        <p:cTn id="67" dur="500" fill="hold"/>
                                        <p:tgtEl>
                                          <p:spTgt spid="6">
                                            <p:graphicEl>
                                              <a:dgm id="{089B715C-806E-4577-B9A3-0F83CE543AB5}"/>
                                            </p:graphicEl>
                                          </p:spTgt>
                                        </p:tgtEl>
                                        <p:attrNameLst>
                                          <p:attrName>ppt_w</p:attrName>
                                        </p:attrNameLst>
                                      </p:cBhvr>
                                      <p:tavLst>
                                        <p:tav tm="0">
                                          <p:val>
                                            <p:fltVal val="0"/>
                                          </p:val>
                                        </p:tav>
                                        <p:tav tm="100000">
                                          <p:val>
                                            <p:strVal val="#ppt_w"/>
                                          </p:val>
                                        </p:tav>
                                      </p:tavLst>
                                    </p:anim>
                                    <p:anim calcmode="lin" valueType="num">
                                      <p:cBhvr>
                                        <p:cTn id="68" dur="500" fill="hold"/>
                                        <p:tgtEl>
                                          <p:spTgt spid="6">
                                            <p:graphicEl>
                                              <a:dgm id="{089B715C-806E-4577-B9A3-0F83CE543AB5}"/>
                                            </p:graphicEl>
                                          </p:spTgt>
                                        </p:tgtEl>
                                        <p:attrNameLst>
                                          <p:attrName>ppt_h</p:attrName>
                                        </p:attrNameLst>
                                      </p:cBhvr>
                                      <p:tavLst>
                                        <p:tav tm="0">
                                          <p:val>
                                            <p:fltVal val="0"/>
                                          </p:val>
                                        </p:tav>
                                        <p:tav tm="100000">
                                          <p:val>
                                            <p:strVal val="#ppt_h"/>
                                          </p:val>
                                        </p:tav>
                                      </p:tavLst>
                                    </p:anim>
                                  </p:childTnLst>
                                </p:cTn>
                              </p:par>
                            </p:childTnLst>
                          </p:cTn>
                        </p:par>
                        <p:par>
                          <p:cTn id="69" fill="hold">
                            <p:stCondLst>
                              <p:cond delay="8000"/>
                            </p:stCondLst>
                            <p:childTnLst>
                              <p:par>
                                <p:cTn id="70" presetID="23" presetClass="entr" presetSubtype="16" fill="hold" grpId="0" nodeType="afterEffect">
                                  <p:stCondLst>
                                    <p:cond delay="0"/>
                                  </p:stCondLst>
                                  <p:childTnLst>
                                    <p:set>
                                      <p:cBhvr>
                                        <p:cTn id="71" dur="1" fill="hold">
                                          <p:stCondLst>
                                            <p:cond delay="0"/>
                                          </p:stCondLst>
                                        </p:cTn>
                                        <p:tgtEl>
                                          <p:spTgt spid="6">
                                            <p:graphicEl>
                                              <a:dgm id="{9C048E29-A479-4E59-987E-1FF4A8415F25}"/>
                                            </p:graphicEl>
                                          </p:spTgt>
                                        </p:tgtEl>
                                        <p:attrNameLst>
                                          <p:attrName>style.visibility</p:attrName>
                                        </p:attrNameLst>
                                      </p:cBhvr>
                                      <p:to>
                                        <p:strVal val="visible"/>
                                      </p:to>
                                    </p:set>
                                    <p:anim calcmode="lin" valueType="num">
                                      <p:cBhvr>
                                        <p:cTn id="72" dur="500" fill="hold"/>
                                        <p:tgtEl>
                                          <p:spTgt spid="6">
                                            <p:graphicEl>
                                              <a:dgm id="{9C048E29-A479-4E59-987E-1FF4A8415F25}"/>
                                            </p:graphicEl>
                                          </p:spTgt>
                                        </p:tgtEl>
                                        <p:attrNameLst>
                                          <p:attrName>ppt_w</p:attrName>
                                        </p:attrNameLst>
                                      </p:cBhvr>
                                      <p:tavLst>
                                        <p:tav tm="0">
                                          <p:val>
                                            <p:fltVal val="0"/>
                                          </p:val>
                                        </p:tav>
                                        <p:tav tm="100000">
                                          <p:val>
                                            <p:strVal val="#ppt_w"/>
                                          </p:val>
                                        </p:tav>
                                      </p:tavLst>
                                    </p:anim>
                                    <p:anim calcmode="lin" valueType="num">
                                      <p:cBhvr>
                                        <p:cTn id="73" dur="500" fill="hold"/>
                                        <p:tgtEl>
                                          <p:spTgt spid="6">
                                            <p:graphicEl>
                                              <a:dgm id="{9C048E29-A479-4E59-987E-1FF4A8415F25}"/>
                                            </p:graphicEl>
                                          </p:spTgt>
                                        </p:tgtEl>
                                        <p:attrNameLst>
                                          <p:attrName>ppt_h</p:attrName>
                                        </p:attrNameLst>
                                      </p:cBhvr>
                                      <p:tavLst>
                                        <p:tav tm="0">
                                          <p:val>
                                            <p:fltVal val="0"/>
                                          </p:val>
                                        </p:tav>
                                        <p:tav tm="100000">
                                          <p:val>
                                            <p:strVal val="#ppt_h"/>
                                          </p:val>
                                        </p:tav>
                                      </p:tavLst>
                                    </p:anim>
                                  </p:childTnLst>
                                </p:cTn>
                              </p:par>
                            </p:childTnLst>
                          </p:cTn>
                        </p:par>
                        <p:par>
                          <p:cTn id="74" fill="hold">
                            <p:stCondLst>
                              <p:cond delay="8500"/>
                            </p:stCondLst>
                            <p:childTnLst>
                              <p:par>
                                <p:cTn id="75" presetID="23" presetClass="entr" presetSubtype="16" fill="hold" grpId="0" nodeType="afterEffect">
                                  <p:stCondLst>
                                    <p:cond delay="0"/>
                                  </p:stCondLst>
                                  <p:childTnLst>
                                    <p:set>
                                      <p:cBhvr>
                                        <p:cTn id="76" dur="1" fill="hold">
                                          <p:stCondLst>
                                            <p:cond delay="0"/>
                                          </p:stCondLst>
                                        </p:cTn>
                                        <p:tgtEl>
                                          <p:spTgt spid="6">
                                            <p:graphicEl>
                                              <a:dgm id="{8969D266-D75B-4954-8671-CDDAFB28CED2}"/>
                                            </p:graphicEl>
                                          </p:spTgt>
                                        </p:tgtEl>
                                        <p:attrNameLst>
                                          <p:attrName>style.visibility</p:attrName>
                                        </p:attrNameLst>
                                      </p:cBhvr>
                                      <p:to>
                                        <p:strVal val="visible"/>
                                      </p:to>
                                    </p:set>
                                    <p:anim calcmode="lin" valueType="num">
                                      <p:cBhvr>
                                        <p:cTn id="77" dur="500" fill="hold"/>
                                        <p:tgtEl>
                                          <p:spTgt spid="6">
                                            <p:graphicEl>
                                              <a:dgm id="{8969D266-D75B-4954-8671-CDDAFB28CED2}"/>
                                            </p:graphicEl>
                                          </p:spTgt>
                                        </p:tgtEl>
                                        <p:attrNameLst>
                                          <p:attrName>ppt_w</p:attrName>
                                        </p:attrNameLst>
                                      </p:cBhvr>
                                      <p:tavLst>
                                        <p:tav tm="0">
                                          <p:val>
                                            <p:fltVal val="0"/>
                                          </p:val>
                                        </p:tav>
                                        <p:tav tm="100000">
                                          <p:val>
                                            <p:strVal val="#ppt_w"/>
                                          </p:val>
                                        </p:tav>
                                      </p:tavLst>
                                    </p:anim>
                                    <p:anim calcmode="lin" valueType="num">
                                      <p:cBhvr>
                                        <p:cTn id="78" dur="500" fill="hold"/>
                                        <p:tgtEl>
                                          <p:spTgt spid="6">
                                            <p:graphicEl>
                                              <a:dgm id="{8969D266-D75B-4954-8671-CDDAFB28CED2}"/>
                                            </p:graphic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Graphic spid="6" grpId="0">
        <p:bldSub>
          <a:bldDgm bld="lvlOne"/>
        </p:bldSub>
      </p:bldGraphic>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2">
            <a:extLst>
              <a:ext uri="{FF2B5EF4-FFF2-40B4-BE49-F238E27FC236}">
                <a16:creationId xmlns="" xmlns:a16="http://schemas.microsoft.com/office/drawing/2014/main" id="{5533A4BB-F2EB-274A-933A-E398EDB7421F}"/>
              </a:ext>
            </a:extLst>
          </p:cNvPr>
          <p:cNvSpPr>
            <a:spLocks noGrp="1" noChangeArrowheads="1"/>
          </p:cNvSpPr>
          <p:nvPr>
            <p:ph type="title"/>
          </p:nvPr>
        </p:nvSpPr>
        <p:spPr>
          <a:xfrm>
            <a:off x="580292" y="307724"/>
            <a:ext cx="6277708" cy="742950"/>
          </a:xfrm>
          <a:ln>
            <a:miter lim="800000"/>
            <a:headEnd/>
            <a:tailEnd/>
          </a:ln>
        </p:spPr>
        <p:txBody>
          <a:bodyPr rtlCol="0">
            <a:normAutofit/>
          </a:bodyPr>
          <a:lstStyle/>
          <a:p>
            <a:pPr>
              <a:defRPr/>
            </a:pPr>
            <a:r>
              <a:rPr lang="el-GR" sz="3000" dirty="0"/>
              <a:t>Ενδεικτικές μορφές παραμέλησης</a:t>
            </a:r>
            <a:r>
              <a:rPr lang="el-GR" sz="2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r>
            <a:br>
              <a:rPr lang="el-GR" sz="2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br>
            <a:r>
              <a:rPr lang="el-GR" sz="1700" b="0" dirty="0">
                <a:ea typeface="+mn-ea"/>
              </a:rPr>
              <a:t>πρόγραμμα </a:t>
            </a:r>
            <a:r>
              <a:rPr lang="en-US" sz="1700" b="0" dirty="0">
                <a:ea typeface="+mn-ea"/>
              </a:rPr>
              <a:t>BECAN (2013)</a:t>
            </a:r>
            <a:endParaRPr lang="el-GR" sz="1700" b="0" dirty="0">
              <a:ea typeface="+mn-ea"/>
            </a:endParaRPr>
          </a:p>
        </p:txBody>
      </p:sp>
      <p:sp>
        <p:nvSpPr>
          <p:cNvPr id="19" name="Rectangle 18">
            <a:extLst>
              <a:ext uri="{FF2B5EF4-FFF2-40B4-BE49-F238E27FC236}">
                <a16:creationId xmlns="" xmlns:a16="http://schemas.microsoft.com/office/drawing/2014/main" id="{E991616F-AFAA-A848-BD0D-8B39CF18B563}"/>
              </a:ext>
            </a:extLst>
          </p:cNvPr>
          <p:cNvSpPr/>
          <p:nvPr/>
        </p:nvSpPr>
        <p:spPr>
          <a:xfrm>
            <a:off x="642047" y="3226671"/>
            <a:ext cx="4253505" cy="338554"/>
          </a:xfrm>
          <a:prstGeom prst="rect">
            <a:avLst/>
          </a:prstGeom>
          <a:ln>
            <a:solidFill>
              <a:schemeClr val="tx2">
                <a:lumMod val="40000"/>
                <a:lumOff val="60000"/>
              </a:schemeClr>
            </a:solidFill>
          </a:ln>
        </p:spPr>
        <p:txBody>
          <a:bodyPr wrap="square">
            <a:spAutoFit/>
          </a:bodyPr>
          <a:lstStyle/>
          <a:p>
            <a:pPr eaLnBrk="0" hangingPunct="0">
              <a:defRPr/>
            </a:pPr>
            <a:r>
              <a:rPr lang="el-GR" sz="1600" b="1" dirty="0">
                <a:solidFill>
                  <a:schemeClr val="accent1">
                    <a:lumMod val="50000"/>
                  </a:schemeClr>
                </a:solidFill>
                <a:latin typeface="Segoe UI Light" panose="020B0502040204020203" pitchFamily="34" charset="0"/>
                <a:cs typeface="Segoe UI Light" panose="020B0502040204020203" pitchFamily="34" charset="0"/>
              </a:rPr>
              <a:t>Συναισθηματική – Ψυχολογική παραμέληση </a:t>
            </a:r>
          </a:p>
        </p:txBody>
      </p:sp>
      <p:sp>
        <p:nvSpPr>
          <p:cNvPr id="21" name="Rectangle 20">
            <a:extLst>
              <a:ext uri="{FF2B5EF4-FFF2-40B4-BE49-F238E27FC236}">
                <a16:creationId xmlns="" xmlns:a16="http://schemas.microsoft.com/office/drawing/2014/main" id="{580882B9-06CF-AF45-8DFE-FD71078625D6}"/>
              </a:ext>
            </a:extLst>
          </p:cNvPr>
          <p:cNvSpPr/>
          <p:nvPr/>
        </p:nvSpPr>
        <p:spPr>
          <a:xfrm>
            <a:off x="642048" y="1237103"/>
            <a:ext cx="3465718" cy="338554"/>
          </a:xfrm>
          <a:prstGeom prst="rect">
            <a:avLst/>
          </a:prstGeom>
          <a:ln>
            <a:solidFill>
              <a:schemeClr val="tx2">
                <a:lumMod val="40000"/>
                <a:lumOff val="60000"/>
              </a:schemeClr>
            </a:solidFill>
          </a:ln>
        </p:spPr>
        <p:txBody>
          <a:bodyPr wrap="square">
            <a:spAutoFit/>
          </a:bodyPr>
          <a:lstStyle/>
          <a:p>
            <a:pPr defTabSz="914400">
              <a:defRPr/>
            </a:pPr>
            <a:r>
              <a:rPr lang="el-GR" sz="1600" b="1" dirty="0" smtClean="0">
                <a:solidFill>
                  <a:schemeClr val="accent1">
                    <a:lumMod val="50000"/>
                  </a:schemeClr>
                </a:solidFill>
                <a:latin typeface="Segoe UI Light" panose="020B0502040204020203" pitchFamily="34" charset="0"/>
                <a:cs typeface="Segoe UI Light" panose="020B0502040204020203" pitchFamily="34" charset="0"/>
              </a:rPr>
              <a:t>Παραμέληση βασικών αναγκών</a:t>
            </a:r>
            <a:endParaRPr lang="el-GR" sz="1600" b="1" dirty="0">
              <a:solidFill>
                <a:schemeClr val="accent1">
                  <a:lumMod val="50000"/>
                </a:schemeClr>
              </a:solidFill>
              <a:latin typeface="Segoe UI Light" panose="020B0502040204020203" pitchFamily="34" charset="0"/>
              <a:cs typeface="Segoe UI Light" panose="020B0502040204020203" pitchFamily="34" charset="0"/>
            </a:endParaRPr>
          </a:p>
        </p:txBody>
      </p:sp>
      <p:sp>
        <p:nvSpPr>
          <p:cNvPr id="22" name="Rectangle 21">
            <a:extLst>
              <a:ext uri="{FF2B5EF4-FFF2-40B4-BE49-F238E27FC236}">
                <a16:creationId xmlns="" xmlns:a16="http://schemas.microsoft.com/office/drawing/2014/main" id="{84ADBD7E-CB94-A049-B065-F1E56CD658B0}"/>
              </a:ext>
            </a:extLst>
          </p:cNvPr>
          <p:cNvSpPr/>
          <p:nvPr/>
        </p:nvSpPr>
        <p:spPr>
          <a:xfrm>
            <a:off x="5064369" y="3220240"/>
            <a:ext cx="3431098" cy="338554"/>
          </a:xfrm>
          <a:prstGeom prst="rect">
            <a:avLst/>
          </a:prstGeom>
          <a:ln>
            <a:solidFill>
              <a:schemeClr val="tx2">
                <a:lumMod val="40000"/>
                <a:lumOff val="60000"/>
              </a:schemeClr>
            </a:solidFill>
          </a:ln>
        </p:spPr>
        <p:txBody>
          <a:bodyPr wrap="square">
            <a:spAutoFit/>
          </a:bodyPr>
          <a:lstStyle/>
          <a:p>
            <a:pPr algn="r">
              <a:defRPr/>
            </a:pPr>
            <a:r>
              <a:rPr lang="el-GR" sz="1600" b="1" dirty="0">
                <a:solidFill>
                  <a:schemeClr val="accent1">
                    <a:lumMod val="50000"/>
                  </a:schemeClr>
                </a:solidFill>
                <a:latin typeface="Segoe UI Light" panose="020B0502040204020203" pitchFamily="34" charset="0"/>
                <a:cs typeface="Segoe UI Light" panose="020B0502040204020203" pitchFamily="34" charset="0"/>
              </a:rPr>
              <a:t>Παραμέληση ιατρικών θεμάτων</a:t>
            </a:r>
          </a:p>
        </p:txBody>
      </p:sp>
      <p:sp>
        <p:nvSpPr>
          <p:cNvPr id="23" name="Rectangle 22">
            <a:extLst>
              <a:ext uri="{FF2B5EF4-FFF2-40B4-BE49-F238E27FC236}">
                <a16:creationId xmlns="" xmlns:a16="http://schemas.microsoft.com/office/drawing/2014/main" id="{55B5FC72-9E7B-CE4E-9436-3A84A1B52F94}"/>
              </a:ext>
            </a:extLst>
          </p:cNvPr>
          <p:cNvSpPr/>
          <p:nvPr/>
        </p:nvSpPr>
        <p:spPr>
          <a:xfrm>
            <a:off x="656724" y="1734495"/>
            <a:ext cx="2621047" cy="338554"/>
          </a:xfrm>
          <a:prstGeom prst="rect">
            <a:avLst/>
          </a:prstGeom>
          <a:ln>
            <a:solidFill>
              <a:schemeClr val="tx2">
                <a:lumMod val="40000"/>
                <a:lumOff val="60000"/>
              </a:schemeClr>
            </a:solidFill>
          </a:ln>
        </p:spPr>
        <p:txBody>
          <a:bodyPr wrap="square">
            <a:spAutoFit/>
          </a:bodyPr>
          <a:lstStyle/>
          <a:p>
            <a:r>
              <a:rPr lang="el-GR" sz="1600" b="1" dirty="0">
                <a:solidFill>
                  <a:schemeClr val="accent1">
                    <a:lumMod val="50000"/>
                  </a:schemeClr>
                </a:solidFill>
                <a:latin typeface="Segoe UI Light" panose="020B0502040204020203" pitchFamily="34" charset="0"/>
                <a:cs typeface="Segoe UI Light" panose="020B0502040204020203" pitchFamily="34" charset="0"/>
              </a:rPr>
              <a:t>Παραμέληση εκπαίδευσης</a:t>
            </a:r>
            <a:endParaRPr lang="en-US" sz="1600" b="1" dirty="0">
              <a:solidFill>
                <a:schemeClr val="accent1">
                  <a:lumMod val="50000"/>
                </a:schemeClr>
              </a:solidFill>
              <a:latin typeface="Segoe UI Light" panose="020B0502040204020203" pitchFamily="34" charset="0"/>
              <a:cs typeface="Segoe UI Light" panose="020B0502040204020203" pitchFamily="34" charset="0"/>
            </a:endParaRPr>
          </a:p>
        </p:txBody>
      </p:sp>
      <p:sp>
        <p:nvSpPr>
          <p:cNvPr id="24" name="Rectangle 23">
            <a:extLst>
              <a:ext uri="{FF2B5EF4-FFF2-40B4-BE49-F238E27FC236}">
                <a16:creationId xmlns="" xmlns:a16="http://schemas.microsoft.com/office/drawing/2014/main" id="{E9D65459-56AA-8F41-AE8D-CB129926983A}"/>
              </a:ext>
            </a:extLst>
          </p:cNvPr>
          <p:cNvSpPr/>
          <p:nvPr/>
        </p:nvSpPr>
        <p:spPr>
          <a:xfrm>
            <a:off x="5641145" y="3715279"/>
            <a:ext cx="2854322" cy="338554"/>
          </a:xfrm>
          <a:prstGeom prst="rect">
            <a:avLst/>
          </a:prstGeom>
          <a:ln>
            <a:solidFill>
              <a:schemeClr val="tx2">
                <a:lumMod val="40000"/>
                <a:lumOff val="60000"/>
              </a:schemeClr>
            </a:solidFill>
          </a:ln>
        </p:spPr>
        <p:txBody>
          <a:bodyPr wrap="square">
            <a:spAutoFit/>
          </a:bodyPr>
          <a:lstStyle/>
          <a:p>
            <a:pPr algn="r">
              <a:defRPr/>
            </a:pPr>
            <a:r>
              <a:rPr lang="el-GR" sz="1600" dirty="0">
                <a:solidFill>
                  <a:schemeClr val="accent1">
                    <a:lumMod val="50000"/>
                  </a:schemeClr>
                </a:solidFill>
                <a:latin typeface="Segoe UI Light" panose="020B0502040204020203" pitchFamily="34" charset="0"/>
                <a:cs typeface="Segoe UI Light" panose="020B0502040204020203" pitchFamily="34" charset="0"/>
              </a:rPr>
              <a:t>Ανεπαρκής επιτήρηση</a:t>
            </a:r>
          </a:p>
        </p:txBody>
      </p:sp>
      <p:sp>
        <p:nvSpPr>
          <p:cNvPr id="25" name="Rectangle 24">
            <a:extLst>
              <a:ext uri="{FF2B5EF4-FFF2-40B4-BE49-F238E27FC236}">
                <a16:creationId xmlns="" xmlns:a16="http://schemas.microsoft.com/office/drawing/2014/main" id="{AE9B7498-0F8C-2349-9704-4446366C27B4}"/>
              </a:ext>
            </a:extLst>
          </p:cNvPr>
          <p:cNvSpPr/>
          <p:nvPr/>
        </p:nvSpPr>
        <p:spPr>
          <a:xfrm>
            <a:off x="642048" y="4221457"/>
            <a:ext cx="3780420" cy="338554"/>
          </a:xfrm>
          <a:prstGeom prst="rect">
            <a:avLst/>
          </a:prstGeom>
          <a:ln>
            <a:solidFill>
              <a:schemeClr val="tx2">
                <a:lumMod val="40000"/>
                <a:lumOff val="60000"/>
              </a:schemeClr>
            </a:solidFill>
          </a:ln>
        </p:spPr>
        <p:txBody>
          <a:bodyPr>
            <a:spAutoFit/>
          </a:bodyPr>
          <a:lstStyle/>
          <a:p>
            <a:pPr>
              <a:defRPr/>
            </a:pPr>
            <a:r>
              <a:rPr lang="el-GR" sz="1600" b="1" dirty="0">
                <a:solidFill>
                  <a:schemeClr val="accent1">
                    <a:lumMod val="50000"/>
                  </a:schemeClr>
                </a:solidFill>
                <a:latin typeface="Segoe UI Light" panose="020B0502040204020203" pitchFamily="34" charset="0"/>
                <a:cs typeface="Segoe UI Light" panose="020B0502040204020203" pitchFamily="34" charset="0"/>
              </a:rPr>
              <a:t>Εγκατάλειψη (προσωρινή ή μόνιμη)</a:t>
            </a:r>
          </a:p>
        </p:txBody>
      </p:sp>
      <p:sp>
        <p:nvSpPr>
          <p:cNvPr id="26" name="Rectangle 1">
            <a:extLst>
              <a:ext uri="{FF2B5EF4-FFF2-40B4-BE49-F238E27FC236}">
                <a16:creationId xmlns="" xmlns:a16="http://schemas.microsoft.com/office/drawing/2014/main" id="{BF56E78B-2F98-5744-8E37-F51718FFCF60}"/>
              </a:ext>
            </a:extLst>
          </p:cNvPr>
          <p:cNvSpPr>
            <a:spLocks noChangeArrowheads="1"/>
          </p:cNvSpPr>
          <p:nvPr/>
        </p:nvSpPr>
        <p:spPr bwMode="auto">
          <a:xfrm>
            <a:off x="4234375" y="1240084"/>
            <a:ext cx="4254679" cy="338554"/>
          </a:xfrm>
          <a:prstGeom prst="rect">
            <a:avLst/>
          </a:prstGeom>
          <a:noFill/>
          <a:ln w="9525">
            <a:solidFill>
              <a:schemeClr val="tx2">
                <a:lumMod val="40000"/>
                <a:lumOff val="60000"/>
              </a:schemeClr>
            </a:solidFill>
            <a:miter lim="800000"/>
            <a:headEnd/>
            <a:tailEnd/>
          </a:ln>
          <a:effectLst/>
        </p:spPr>
        <p:txBody>
          <a:bodyPr wrap="square" anchor="ctr">
            <a:spAutoFit/>
          </a:bodyPr>
          <a:lstStyle/>
          <a:p>
            <a:pPr algn="r" defTabSz="914400">
              <a:defRPr/>
            </a:pPr>
            <a:r>
              <a:rPr lang="el-GR" sz="1600" dirty="0">
                <a:solidFill>
                  <a:schemeClr val="accent1">
                    <a:lumMod val="50000"/>
                  </a:schemeClr>
                </a:solidFill>
                <a:latin typeface="Segoe UI Light" panose="020B0502040204020203" pitchFamily="34" charset="0"/>
                <a:cs typeface="Segoe UI Light" panose="020B0502040204020203" pitchFamily="34" charset="0"/>
              </a:rPr>
              <a:t>Αποτυχία προστασίας από τραυματισμούς </a:t>
            </a:r>
          </a:p>
        </p:txBody>
      </p:sp>
      <p:sp>
        <p:nvSpPr>
          <p:cNvPr id="27" name="Rectangle 26">
            <a:extLst>
              <a:ext uri="{FF2B5EF4-FFF2-40B4-BE49-F238E27FC236}">
                <a16:creationId xmlns="" xmlns:a16="http://schemas.microsoft.com/office/drawing/2014/main" id="{42C060B3-F3D0-7049-A157-4762D3167832}"/>
              </a:ext>
            </a:extLst>
          </p:cNvPr>
          <p:cNvSpPr/>
          <p:nvPr/>
        </p:nvSpPr>
        <p:spPr>
          <a:xfrm>
            <a:off x="642048" y="2231887"/>
            <a:ext cx="2466912" cy="338554"/>
          </a:xfrm>
          <a:prstGeom prst="rect">
            <a:avLst/>
          </a:prstGeom>
          <a:ln>
            <a:solidFill>
              <a:schemeClr val="tx2">
                <a:lumMod val="40000"/>
                <a:lumOff val="60000"/>
              </a:schemeClr>
            </a:solidFill>
          </a:ln>
        </p:spPr>
        <p:txBody>
          <a:bodyPr wrap="square">
            <a:spAutoFit/>
          </a:bodyPr>
          <a:lstStyle/>
          <a:p>
            <a:pPr eaLnBrk="0" hangingPunct="0">
              <a:defRPr/>
            </a:pPr>
            <a:r>
              <a:rPr lang="el-GR" sz="1600" dirty="0">
                <a:solidFill>
                  <a:schemeClr val="accent1">
                    <a:lumMod val="50000"/>
                  </a:schemeClr>
                </a:solidFill>
                <a:latin typeface="Segoe UI Light" panose="020B0502040204020203" pitchFamily="34" charset="0"/>
                <a:cs typeface="Segoe UI Light" panose="020B0502040204020203" pitchFamily="34" charset="0"/>
              </a:rPr>
              <a:t>Άρνηση κηδεμονίας</a:t>
            </a:r>
          </a:p>
        </p:txBody>
      </p:sp>
      <p:sp>
        <p:nvSpPr>
          <p:cNvPr id="28" name="Rectangle 27">
            <a:extLst>
              <a:ext uri="{FF2B5EF4-FFF2-40B4-BE49-F238E27FC236}">
                <a16:creationId xmlns="" xmlns:a16="http://schemas.microsoft.com/office/drawing/2014/main" id="{81A699C4-446D-A048-AB17-5A21F9BA4CBB}"/>
              </a:ext>
            </a:extLst>
          </p:cNvPr>
          <p:cNvSpPr/>
          <p:nvPr/>
        </p:nvSpPr>
        <p:spPr>
          <a:xfrm>
            <a:off x="5641145" y="2725201"/>
            <a:ext cx="2854322" cy="338554"/>
          </a:xfrm>
          <a:prstGeom prst="rect">
            <a:avLst/>
          </a:prstGeom>
          <a:ln>
            <a:solidFill>
              <a:schemeClr val="tx2">
                <a:lumMod val="40000"/>
                <a:lumOff val="60000"/>
              </a:schemeClr>
            </a:solidFill>
          </a:ln>
        </p:spPr>
        <p:txBody>
          <a:bodyPr wrap="square">
            <a:spAutoFit/>
          </a:bodyPr>
          <a:lstStyle/>
          <a:p>
            <a:pPr algn="r">
              <a:defRPr/>
            </a:pPr>
            <a:r>
              <a:rPr lang="el-GR" sz="1600" dirty="0">
                <a:solidFill>
                  <a:schemeClr val="accent1">
                    <a:lumMod val="50000"/>
                  </a:schemeClr>
                </a:solidFill>
                <a:latin typeface="Segoe UI Light" panose="020B0502040204020203" pitchFamily="34" charset="0"/>
                <a:cs typeface="Segoe UI Light" panose="020B0502040204020203" pitchFamily="34" charset="0"/>
              </a:rPr>
              <a:t>Ανεπαρκής κηδεμονία</a:t>
            </a:r>
          </a:p>
        </p:txBody>
      </p:sp>
      <p:sp>
        <p:nvSpPr>
          <p:cNvPr id="29" name="Rectangle 28">
            <a:extLst>
              <a:ext uri="{FF2B5EF4-FFF2-40B4-BE49-F238E27FC236}">
                <a16:creationId xmlns="" xmlns:a16="http://schemas.microsoft.com/office/drawing/2014/main" id="{06226147-9F7C-2F43-9231-5BF053FC928E}"/>
              </a:ext>
            </a:extLst>
          </p:cNvPr>
          <p:cNvSpPr/>
          <p:nvPr/>
        </p:nvSpPr>
        <p:spPr>
          <a:xfrm>
            <a:off x="4715047" y="4210316"/>
            <a:ext cx="3780420" cy="338554"/>
          </a:xfrm>
          <a:prstGeom prst="rect">
            <a:avLst/>
          </a:prstGeom>
          <a:ln>
            <a:solidFill>
              <a:schemeClr val="tx2">
                <a:lumMod val="40000"/>
                <a:lumOff val="60000"/>
              </a:schemeClr>
            </a:solidFill>
          </a:ln>
        </p:spPr>
        <p:txBody>
          <a:bodyPr>
            <a:spAutoFit/>
          </a:bodyPr>
          <a:lstStyle/>
          <a:p>
            <a:pPr algn="r">
              <a:defRPr/>
            </a:pPr>
            <a:r>
              <a:rPr lang="el-GR" sz="1600" b="1" dirty="0">
                <a:solidFill>
                  <a:schemeClr val="accent1">
                    <a:lumMod val="50000"/>
                  </a:schemeClr>
                </a:solidFill>
                <a:latin typeface="Segoe UI Light" panose="020B0502040204020203" pitchFamily="34" charset="0"/>
                <a:cs typeface="Segoe UI Light" panose="020B0502040204020203" pitchFamily="34" charset="0"/>
              </a:rPr>
              <a:t>Οικονομική εκμετάλλευση</a:t>
            </a:r>
          </a:p>
        </p:txBody>
      </p:sp>
      <p:sp>
        <p:nvSpPr>
          <p:cNvPr id="30" name="Rectangle 29">
            <a:extLst>
              <a:ext uri="{FF2B5EF4-FFF2-40B4-BE49-F238E27FC236}">
                <a16:creationId xmlns="" xmlns:a16="http://schemas.microsoft.com/office/drawing/2014/main" id="{8C06AB02-6CDA-8C40-A7CE-334A86CF2E53}"/>
              </a:ext>
            </a:extLst>
          </p:cNvPr>
          <p:cNvSpPr/>
          <p:nvPr/>
        </p:nvSpPr>
        <p:spPr>
          <a:xfrm>
            <a:off x="656724" y="3724063"/>
            <a:ext cx="4860540" cy="338554"/>
          </a:xfrm>
          <a:prstGeom prst="rect">
            <a:avLst/>
          </a:prstGeom>
          <a:ln>
            <a:solidFill>
              <a:schemeClr val="tx2">
                <a:lumMod val="40000"/>
                <a:lumOff val="60000"/>
              </a:schemeClr>
            </a:solidFill>
          </a:ln>
        </p:spPr>
        <p:txBody>
          <a:bodyPr>
            <a:spAutoFit/>
          </a:bodyPr>
          <a:lstStyle/>
          <a:p>
            <a:pPr>
              <a:defRPr/>
            </a:pPr>
            <a:r>
              <a:rPr lang="el-GR" sz="1600" dirty="0">
                <a:solidFill>
                  <a:schemeClr val="accent1">
                    <a:lumMod val="50000"/>
                  </a:schemeClr>
                </a:solidFill>
                <a:latin typeface="Segoe UI Light" panose="020B0502040204020203" pitchFamily="34" charset="0"/>
                <a:cs typeface="Segoe UI Light" panose="020B0502040204020203" pitchFamily="34" charset="0"/>
              </a:rPr>
              <a:t>Μη-απαγόρευση εγκληματικής συμπεριφοράς</a:t>
            </a:r>
          </a:p>
        </p:txBody>
      </p:sp>
      <p:sp>
        <p:nvSpPr>
          <p:cNvPr id="31" name="Rectangle 1">
            <a:extLst>
              <a:ext uri="{FF2B5EF4-FFF2-40B4-BE49-F238E27FC236}">
                <a16:creationId xmlns="" xmlns:a16="http://schemas.microsoft.com/office/drawing/2014/main" id="{04573CB1-EEC2-7B42-975B-7FA323EC61B2}"/>
              </a:ext>
            </a:extLst>
          </p:cNvPr>
          <p:cNvSpPr>
            <a:spLocks noChangeArrowheads="1"/>
          </p:cNvSpPr>
          <p:nvPr/>
        </p:nvSpPr>
        <p:spPr bwMode="auto">
          <a:xfrm>
            <a:off x="663001" y="2729279"/>
            <a:ext cx="4825167" cy="338554"/>
          </a:xfrm>
          <a:prstGeom prst="rect">
            <a:avLst/>
          </a:prstGeom>
          <a:noFill/>
          <a:ln w="9525">
            <a:solidFill>
              <a:schemeClr val="tx2">
                <a:lumMod val="40000"/>
                <a:lumOff val="60000"/>
              </a:schemeClr>
            </a:solidFill>
            <a:miter lim="800000"/>
            <a:headEnd/>
            <a:tailEnd/>
          </a:ln>
          <a:effectLst/>
        </p:spPr>
        <p:txBody>
          <a:bodyPr wrap="none" anchor="ctr">
            <a:spAutoFit/>
          </a:bodyPr>
          <a:lstStyle/>
          <a:p>
            <a:pPr eaLnBrk="0" hangingPunct="0">
              <a:defRPr/>
            </a:pPr>
            <a:r>
              <a:rPr lang="el-GR" sz="1600" dirty="0">
                <a:solidFill>
                  <a:schemeClr val="accent1">
                    <a:lumMod val="50000"/>
                  </a:schemeClr>
                </a:solidFill>
                <a:latin typeface="Segoe UI Light" panose="020B0502040204020203" pitchFamily="34" charset="0"/>
                <a:cs typeface="Segoe UI Light" panose="020B0502040204020203" pitchFamily="34" charset="0"/>
              </a:rPr>
              <a:t>Αποτυχία προστασίας από σεξουαλική κακοποίηση</a:t>
            </a:r>
          </a:p>
        </p:txBody>
      </p:sp>
      <p:sp>
        <p:nvSpPr>
          <p:cNvPr id="32" name="Rectangle 1">
            <a:extLst>
              <a:ext uri="{FF2B5EF4-FFF2-40B4-BE49-F238E27FC236}">
                <a16:creationId xmlns="" xmlns:a16="http://schemas.microsoft.com/office/drawing/2014/main" id="{EA5A3CCF-4223-4848-AA7B-A92A16E3A3B3}"/>
              </a:ext>
            </a:extLst>
          </p:cNvPr>
          <p:cNvSpPr>
            <a:spLocks noChangeArrowheads="1"/>
          </p:cNvSpPr>
          <p:nvPr/>
        </p:nvSpPr>
        <p:spPr bwMode="auto">
          <a:xfrm>
            <a:off x="3277771" y="2230162"/>
            <a:ext cx="5220207" cy="338554"/>
          </a:xfrm>
          <a:prstGeom prst="rect">
            <a:avLst/>
          </a:prstGeom>
          <a:noFill/>
          <a:ln w="9525">
            <a:solidFill>
              <a:schemeClr val="tx2">
                <a:lumMod val="40000"/>
                <a:lumOff val="60000"/>
              </a:schemeClr>
            </a:solidFill>
            <a:miter lim="800000"/>
            <a:headEnd/>
            <a:tailEnd/>
          </a:ln>
          <a:effectLst/>
        </p:spPr>
        <p:txBody>
          <a:bodyPr wrap="square" anchor="ctr">
            <a:spAutoFit/>
          </a:bodyPr>
          <a:lstStyle/>
          <a:p>
            <a:pPr algn="r" eaLnBrk="0" hangingPunct="0">
              <a:defRPr/>
            </a:pPr>
            <a:r>
              <a:rPr lang="el-GR" sz="1600" dirty="0">
                <a:solidFill>
                  <a:schemeClr val="accent1">
                    <a:lumMod val="50000"/>
                  </a:schemeClr>
                </a:solidFill>
                <a:latin typeface="Segoe UI Light" panose="020B0502040204020203" pitchFamily="34" charset="0"/>
                <a:cs typeface="Segoe UI Light" panose="020B0502040204020203" pitchFamily="34" charset="0"/>
              </a:rPr>
              <a:t>Ανεπαρκείς γονικές δεξιότητες &amp; πλημμελής φροντίδα</a:t>
            </a:r>
          </a:p>
        </p:txBody>
      </p:sp>
      <p:sp>
        <p:nvSpPr>
          <p:cNvPr id="17" name="Rectangle 1">
            <a:extLst>
              <a:ext uri="{FF2B5EF4-FFF2-40B4-BE49-F238E27FC236}">
                <a16:creationId xmlns="" xmlns:a16="http://schemas.microsoft.com/office/drawing/2014/main" id="{EA5A3CCF-4223-4848-AA7B-A92A16E3A3B3}"/>
              </a:ext>
            </a:extLst>
          </p:cNvPr>
          <p:cNvSpPr>
            <a:spLocks noChangeArrowheads="1"/>
          </p:cNvSpPr>
          <p:nvPr/>
        </p:nvSpPr>
        <p:spPr bwMode="auto">
          <a:xfrm>
            <a:off x="3404383" y="1735123"/>
            <a:ext cx="5063116" cy="338554"/>
          </a:xfrm>
          <a:prstGeom prst="rect">
            <a:avLst/>
          </a:prstGeom>
          <a:noFill/>
          <a:ln w="9525">
            <a:solidFill>
              <a:schemeClr val="tx2">
                <a:lumMod val="40000"/>
                <a:lumOff val="60000"/>
              </a:schemeClr>
            </a:solidFill>
            <a:miter lim="800000"/>
            <a:headEnd/>
            <a:tailEnd/>
          </a:ln>
          <a:effectLst/>
        </p:spPr>
        <p:txBody>
          <a:bodyPr wrap="square" anchor="ctr">
            <a:spAutoFit/>
          </a:bodyPr>
          <a:lstStyle/>
          <a:p>
            <a:pPr algn="r" eaLnBrk="0" hangingPunct="0">
              <a:defRPr/>
            </a:pPr>
            <a:r>
              <a:rPr lang="el-GR" sz="1600" b="1" dirty="0">
                <a:solidFill>
                  <a:schemeClr val="accent1">
                    <a:lumMod val="50000"/>
                  </a:schemeClr>
                </a:solidFill>
                <a:latin typeface="Segoe UI Light" panose="020B0502040204020203" pitchFamily="34" charset="0"/>
                <a:cs typeface="Segoe UI Light" panose="020B0502040204020203" pitchFamily="34" charset="0"/>
              </a:rPr>
              <a:t>Αποτυχία αντιμετώπισης </a:t>
            </a:r>
            <a:r>
              <a:rPr lang="el-GR" sz="1600" b="1" dirty="0" smtClean="0">
                <a:solidFill>
                  <a:schemeClr val="accent1">
                    <a:lumMod val="50000"/>
                  </a:schemeClr>
                </a:solidFill>
                <a:latin typeface="Segoe UI Light" panose="020B0502040204020203" pitchFamily="34" charset="0"/>
                <a:cs typeface="Segoe UI Light" panose="020B0502040204020203" pitchFamily="34" charset="0"/>
              </a:rPr>
              <a:t>θεμάτων </a:t>
            </a:r>
            <a:r>
              <a:rPr lang="el-GR" sz="1600" b="1" dirty="0">
                <a:solidFill>
                  <a:schemeClr val="accent1">
                    <a:lumMod val="50000"/>
                  </a:schemeClr>
                </a:solidFill>
                <a:latin typeface="Segoe UI Light" panose="020B0502040204020203" pitchFamily="34" charset="0"/>
                <a:cs typeface="Segoe UI Light" panose="020B0502040204020203" pitchFamily="34" charset="0"/>
              </a:rPr>
              <a:t>ψυχικής υγείας </a:t>
            </a:r>
          </a:p>
        </p:txBody>
      </p:sp>
    </p:spTree>
    <p:extLst>
      <p:ext uri="{BB962C8B-B14F-4D97-AF65-F5344CB8AC3E}">
        <p14:creationId xmlns="" xmlns:p14="http://schemas.microsoft.com/office/powerpoint/2010/main" val="3816438052"/>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2000">
        <p15:prstTrans prst="fractur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 to="" calcmode="lin" valueType="num">
                                      <p:cBhvr>
                                        <p:cTn id="7" dur="1" fill="hold"/>
                                        <p:tgtEl>
                                          <p:spTgt spid="19"/>
                                        </p:tgtEl>
                                        <p:attrNameLst>
                                          <p:attrName/>
                                        </p:attrNameLst>
                                      </p:cBhvr>
                                    </p:anim>
                                  </p:childTnLst>
                                </p:cTn>
                              </p:par>
                              <p:par>
                                <p:cTn id="8" presetID="24" presetClass="entr" presetSubtype="0" fill="hold" nodeType="withEffect">
                                  <p:stCondLst>
                                    <p:cond delay="0"/>
                                  </p:stCondLst>
                                  <p:childTnLst>
                                    <p:set>
                                      <p:cBhvr>
                                        <p:cTn id="9" dur="1" fill="hold">
                                          <p:stCondLst>
                                            <p:cond delay="0"/>
                                          </p:stCondLst>
                                        </p:cTn>
                                        <p:tgtEl>
                                          <p:spTgt spid="21"/>
                                        </p:tgtEl>
                                        <p:attrNameLst>
                                          <p:attrName>style.visibility</p:attrName>
                                        </p:attrNameLst>
                                      </p:cBhvr>
                                      <p:to>
                                        <p:strVal val="visible"/>
                                      </p:to>
                                    </p:set>
                                    <p:anim to="" calcmode="lin" valueType="num">
                                      <p:cBhvr>
                                        <p:cTn id="10" dur="1" fill="hold"/>
                                        <p:tgtEl>
                                          <p:spTgt spid="21"/>
                                        </p:tgtEl>
                                        <p:attrNameLst>
                                          <p:attrName/>
                                        </p:attrNameLst>
                                      </p:cBhvr>
                                    </p:anim>
                                  </p:childTnLst>
                                </p:cTn>
                              </p:par>
                              <p:par>
                                <p:cTn id="11" presetID="24" presetClass="entr" presetSubtype="0" fill="hold" nodeType="withEffect">
                                  <p:stCondLst>
                                    <p:cond delay="0"/>
                                  </p:stCondLst>
                                  <p:childTnLst>
                                    <p:set>
                                      <p:cBhvr>
                                        <p:cTn id="12" dur="1" fill="hold">
                                          <p:stCondLst>
                                            <p:cond delay="0"/>
                                          </p:stCondLst>
                                        </p:cTn>
                                        <p:tgtEl>
                                          <p:spTgt spid="22"/>
                                        </p:tgtEl>
                                        <p:attrNameLst>
                                          <p:attrName>style.visibility</p:attrName>
                                        </p:attrNameLst>
                                      </p:cBhvr>
                                      <p:to>
                                        <p:strVal val="visible"/>
                                      </p:to>
                                    </p:set>
                                    <p:anim to="" calcmode="lin" valueType="num">
                                      <p:cBhvr>
                                        <p:cTn id="13" dur="1" fill="hold"/>
                                        <p:tgtEl>
                                          <p:spTgt spid="22"/>
                                        </p:tgtEl>
                                        <p:attrNameLst>
                                          <p:attrName/>
                                        </p:attrNameLst>
                                      </p:cBhvr>
                                    </p:anim>
                                  </p:childTnLst>
                                </p:cTn>
                              </p:par>
                              <p:par>
                                <p:cTn id="14" presetID="24" presetClass="entr" presetSubtype="0" fill="hold" nodeType="withEffect">
                                  <p:stCondLst>
                                    <p:cond delay="0"/>
                                  </p:stCondLst>
                                  <p:childTnLst>
                                    <p:set>
                                      <p:cBhvr>
                                        <p:cTn id="15" dur="1" fill="hold">
                                          <p:stCondLst>
                                            <p:cond delay="0"/>
                                          </p:stCondLst>
                                        </p:cTn>
                                        <p:tgtEl>
                                          <p:spTgt spid="23"/>
                                        </p:tgtEl>
                                        <p:attrNameLst>
                                          <p:attrName>style.visibility</p:attrName>
                                        </p:attrNameLst>
                                      </p:cBhvr>
                                      <p:to>
                                        <p:strVal val="visible"/>
                                      </p:to>
                                    </p:set>
                                    <p:anim to="" calcmode="lin" valueType="num">
                                      <p:cBhvr>
                                        <p:cTn id="16" dur="1" fill="hold"/>
                                        <p:tgtEl>
                                          <p:spTgt spid="23"/>
                                        </p:tgtEl>
                                        <p:attrNameLst>
                                          <p:attrName/>
                                        </p:attrNameLst>
                                      </p:cBhvr>
                                    </p:anim>
                                  </p:childTnLst>
                                </p:cTn>
                              </p:par>
                              <p:par>
                                <p:cTn id="17" presetID="24" presetClass="entr" presetSubtype="0" fill="hold" nodeType="withEffect">
                                  <p:stCondLst>
                                    <p:cond delay="0"/>
                                  </p:stCondLst>
                                  <p:childTnLst>
                                    <p:set>
                                      <p:cBhvr>
                                        <p:cTn id="18" dur="1" fill="hold">
                                          <p:stCondLst>
                                            <p:cond delay="0"/>
                                          </p:stCondLst>
                                        </p:cTn>
                                        <p:tgtEl>
                                          <p:spTgt spid="24"/>
                                        </p:tgtEl>
                                        <p:attrNameLst>
                                          <p:attrName>style.visibility</p:attrName>
                                        </p:attrNameLst>
                                      </p:cBhvr>
                                      <p:to>
                                        <p:strVal val="visible"/>
                                      </p:to>
                                    </p:set>
                                    <p:anim to="" calcmode="lin" valueType="num">
                                      <p:cBhvr>
                                        <p:cTn id="19" dur="1" fill="hold"/>
                                        <p:tgtEl>
                                          <p:spTgt spid="24"/>
                                        </p:tgtEl>
                                        <p:attrNameLst>
                                          <p:attrName/>
                                        </p:attrNameLst>
                                      </p:cBhvr>
                                    </p:anim>
                                  </p:childTnLst>
                                </p:cTn>
                              </p:par>
                              <p:par>
                                <p:cTn id="20" presetID="24" presetClass="entr" presetSubtype="0" fill="hold" nodeType="withEffect">
                                  <p:stCondLst>
                                    <p:cond delay="0"/>
                                  </p:stCondLst>
                                  <p:childTnLst>
                                    <p:set>
                                      <p:cBhvr>
                                        <p:cTn id="21" dur="1" fill="hold">
                                          <p:stCondLst>
                                            <p:cond delay="0"/>
                                          </p:stCondLst>
                                        </p:cTn>
                                        <p:tgtEl>
                                          <p:spTgt spid="25"/>
                                        </p:tgtEl>
                                        <p:attrNameLst>
                                          <p:attrName>style.visibility</p:attrName>
                                        </p:attrNameLst>
                                      </p:cBhvr>
                                      <p:to>
                                        <p:strVal val="visible"/>
                                      </p:to>
                                    </p:set>
                                    <p:anim to="" calcmode="lin" valueType="num">
                                      <p:cBhvr>
                                        <p:cTn id="22" dur="1" fill="hold"/>
                                        <p:tgtEl>
                                          <p:spTgt spid="25"/>
                                        </p:tgtEl>
                                        <p:attrNameLst>
                                          <p:attrName/>
                                        </p:attrNameLst>
                                      </p:cBhvr>
                                    </p:anim>
                                  </p:childTnLst>
                                </p:cTn>
                              </p:par>
                              <p:par>
                                <p:cTn id="23" presetID="24" presetClass="entr" presetSubtype="0" fill="hold" nodeType="withEffect">
                                  <p:stCondLst>
                                    <p:cond delay="0"/>
                                  </p:stCondLst>
                                  <p:childTnLst>
                                    <p:set>
                                      <p:cBhvr>
                                        <p:cTn id="24" dur="1" fill="hold">
                                          <p:stCondLst>
                                            <p:cond delay="0"/>
                                          </p:stCondLst>
                                        </p:cTn>
                                        <p:tgtEl>
                                          <p:spTgt spid="26"/>
                                        </p:tgtEl>
                                        <p:attrNameLst>
                                          <p:attrName>style.visibility</p:attrName>
                                        </p:attrNameLst>
                                      </p:cBhvr>
                                      <p:to>
                                        <p:strVal val="visible"/>
                                      </p:to>
                                    </p:set>
                                    <p:anim to="" calcmode="lin" valueType="num">
                                      <p:cBhvr>
                                        <p:cTn id="25" dur="1" fill="hold"/>
                                        <p:tgtEl>
                                          <p:spTgt spid="26"/>
                                        </p:tgtEl>
                                        <p:attrNameLst>
                                          <p:attrName/>
                                        </p:attrNameLst>
                                      </p:cBhvr>
                                    </p:anim>
                                  </p:childTnLst>
                                </p:cTn>
                              </p:par>
                              <p:par>
                                <p:cTn id="26" presetID="24" presetClass="entr" presetSubtype="0" fill="hold" nodeType="withEffect">
                                  <p:stCondLst>
                                    <p:cond delay="0"/>
                                  </p:stCondLst>
                                  <p:childTnLst>
                                    <p:set>
                                      <p:cBhvr>
                                        <p:cTn id="27" dur="1" fill="hold">
                                          <p:stCondLst>
                                            <p:cond delay="0"/>
                                          </p:stCondLst>
                                        </p:cTn>
                                        <p:tgtEl>
                                          <p:spTgt spid="27"/>
                                        </p:tgtEl>
                                        <p:attrNameLst>
                                          <p:attrName>style.visibility</p:attrName>
                                        </p:attrNameLst>
                                      </p:cBhvr>
                                      <p:to>
                                        <p:strVal val="visible"/>
                                      </p:to>
                                    </p:set>
                                    <p:anim to="" calcmode="lin" valueType="num">
                                      <p:cBhvr>
                                        <p:cTn id="28" dur="1" fill="hold"/>
                                        <p:tgtEl>
                                          <p:spTgt spid="27"/>
                                        </p:tgtEl>
                                        <p:attrNameLst>
                                          <p:attrName/>
                                        </p:attrNameLst>
                                      </p:cBhvr>
                                    </p:anim>
                                  </p:childTnLst>
                                </p:cTn>
                              </p:par>
                              <p:par>
                                <p:cTn id="29" presetID="24" presetClass="entr" presetSubtype="0" fill="hold" nodeType="withEffect">
                                  <p:stCondLst>
                                    <p:cond delay="0"/>
                                  </p:stCondLst>
                                  <p:childTnLst>
                                    <p:set>
                                      <p:cBhvr>
                                        <p:cTn id="30" dur="1" fill="hold">
                                          <p:stCondLst>
                                            <p:cond delay="0"/>
                                          </p:stCondLst>
                                        </p:cTn>
                                        <p:tgtEl>
                                          <p:spTgt spid="28"/>
                                        </p:tgtEl>
                                        <p:attrNameLst>
                                          <p:attrName>style.visibility</p:attrName>
                                        </p:attrNameLst>
                                      </p:cBhvr>
                                      <p:to>
                                        <p:strVal val="visible"/>
                                      </p:to>
                                    </p:set>
                                    <p:anim to="" calcmode="lin" valueType="num">
                                      <p:cBhvr>
                                        <p:cTn id="31" dur="1" fill="hold"/>
                                        <p:tgtEl>
                                          <p:spTgt spid="28"/>
                                        </p:tgtEl>
                                        <p:attrNameLst>
                                          <p:attrName/>
                                        </p:attrNameLst>
                                      </p:cBhvr>
                                    </p:anim>
                                  </p:childTnLst>
                                </p:cTn>
                              </p:par>
                              <p:par>
                                <p:cTn id="32" presetID="24" presetClass="entr" presetSubtype="0" fill="hold" nodeType="withEffect">
                                  <p:stCondLst>
                                    <p:cond delay="0"/>
                                  </p:stCondLst>
                                  <p:childTnLst>
                                    <p:set>
                                      <p:cBhvr>
                                        <p:cTn id="33" dur="1" fill="hold">
                                          <p:stCondLst>
                                            <p:cond delay="0"/>
                                          </p:stCondLst>
                                        </p:cTn>
                                        <p:tgtEl>
                                          <p:spTgt spid="29"/>
                                        </p:tgtEl>
                                        <p:attrNameLst>
                                          <p:attrName>style.visibility</p:attrName>
                                        </p:attrNameLst>
                                      </p:cBhvr>
                                      <p:to>
                                        <p:strVal val="visible"/>
                                      </p:to>
                                    </p:set>
                                    <p:anim to="" calcmode="lin" valueType="num">
                                      <p:cBhvr>
                                        <p:cTn id="34" dur="1" fill="hold"/>
                                        <p:tgtEl>
                                          <p:spTgt spid="29"/>
                                        </p:tgtEl>
                                        <p:attrNameLst>
                                          <p:attrName/>
                                        </p:attrNameLst>
                                      </p:cBhvr>
                                    </p:anim>
                                  </p:childTnLst>
                                </p:cTn>
                              </p:par>
                              <p:par>
                                <p:cTn id="35" presetID="24" presetClass="entr" presetSubtype="0" fill="hold" nodeType="withEffect">
                                  <p:stCondLst>
                                    <p:cond delay="0"/>
                                  </p:stCondLst>
                                  <p:childTnLst>
                                    <p:set>
                                      <p:cBhvr>
                                        <p:cTn id="36" dur="1" fill="hold">
                                          <p:stCondLst>
                                            <p:cond delay="0"/>
                                          </p:stCondLst>
                                        </p:cTn>
                                        <p:tgtEl>
                                          <p:spTgt spid="30"/>
                                        </p:tgtEl>
                                        <p:attrNameLst>
                                          <p:attrName>style.visibility</p:attrName>
                                        </p:attrNameLst>
                                      </p:cBhvr>
                                      <p:to>
                                        <p:strVal val="visible"/>
                                      </p:to>
                                    </p:set>
                                    <p:anim to="" calcmode="lin" valueType="num">
                                      <p:cBhvr>
                                        <p:cTn id="37" dur="1" fill="hold"/>
                                        <p:tgtEl>
                                          <p:spTgt spid="30"/>
                                        </p:tgtEl>
                                        <p:attrNameLst>
                                          <p:attrName/>
                                        </p:attrNameLst>
                                      </p:cBhvr>
                                    </p:anim>
                                  </p:childTnLst>
                                </p:cTn>
                              </p:par>
                              <p:par>
                                <p:cTn id="38" presetID="24" presetClass="entr" presetSubtype="0" fill="hold" nodeType="withEffect">
                                  <p:stCondLst>
                                    <p:cond delay="0"/>
                                  </p:stCondLst>
                                  <p:childTnLst>
                                    <p:set>
                                      <p:cBhvr>
                                        <p:cTn id="39" dur="1" fill="hold">
                                          <p:stCondLst>
                                            <p:cond delay="0"/>
                                          </p:stCondLst>
                                        </p:cTn>
                                        <p:tgtEl>
                                          <p:spTgt spid="31"/>
                                        </p:tgtEl>
                                        <p:attrNameLst>
                                          <p:attrName>style.visibility</p:attrName>
                                        </p:attrNameLst>
                                      </p:cBhvr>
                                      <p:to>
                                        <p:strVal val="visible"/>
                                      </p:to>
                                    </p:set>
                                    <p:anim to="" calcmode="lin" valueType="num">
                                      <p:cBhvr>
                                        <p:cTn id="40" dur="1" fill="hold"/>
                                        <p:tgtEl>
                                          <p:spTgt spid="31"/>
                                        </p:tgtEl>
                                        <p:attrNameLst>
                                          <p:attrName/>
                                        </p:attrNameLst>
                                      </p:cBhvr>
                                    </p:anim>
                                  </p:childTnLst>
                                </p:cTn>
                              </p:par>
                              <p:par>
                                <p:cTn id="41" presetID="24" presetClass="entr" presetSubtype="0" fill="hold" nodeType="withEffect">
                                  <p:stCondLst>
                                    <p:cond delay="0"/>
                                  </p:stCondLst>
                                  <p:childTnLst>
                                    <p:set>
                                      <p:cBhvr>
                                        <p:cTn id="42" dur="1" fill="hold">
                                          <p:stCondLst>
                                            <p:cond delay="0"/>
                                          </p:stCondLst>
                                        </p:cTn>
                                        <p:tgtEl>
                                          <p:spTgt spid="32"/>
                                        </p:tgtEl>
                                        <p:attrNameLst>
                                          <p:attrName>style.visibility</p:attrName>
                                        </p:attrNameLst>
                                      </p:cBhvr>
                                      <p:to>
                                        <p:strVal val="visible"/>
                                      </p:to>
                                    </p:set>
                                    <p:anim to="" calcmode="lin" valueType="num">
                                      <p:cBhvr>
                                        <p:cTn id="43" dur="1" fill="hold"/>
                                        <p:tgtEl>
                                          <p:spTgt spid="32"/>
                                        </p:tgtEl>
                                        <p:attrNameLst>
                                          <p:attrName/>
                                        </p:attrNameLst>
                                      </p:cBhvr>
                                    </p:anim>
                                  </p:childTnLst>
                                </p:cTn>
                              </p:par>
                              <p:par>
                                <p:cTn id="44" presetID="24" presetClass="entr" presetSubtype="0" fill="hold" nodeType="withEffect">
                                  <p:stCondLst>
                                    <p:cond delay="0"/>
                                  </p:stCondLst>
                                  <p:childTnLst>
                                    <p:set>
                                      <p:cBhvr>
                                        <p:cTn id="45" dur="1" fill="hold">
                                          <p:stCondLst>
                                            <p:cond delay="0"/>
                                          </p:stCondLst>
                                        </p:cTn>
                                        <p:tgtEl>
                                          <p:spTgt spid="17"/>
                                        </p:tgtEl>
                                        <p:attrNameLst>
                                          <p:attrName>style.visibility</p:attrName>
                                        </p:attrNameLst>
                                      </p:cBhvr>
                                      <p:to>
                                        <p:strVal val="visible"/>
                                      </p:to>
                                    </p:set>
                                    <p:anim to="" calcmode="lin" valueType="num">
                                      <p:cBhvr>
                                        <p:cTn id="46" dur="1" fill="hold"/>
                                        <p:tgtEl>
                                          <p:spTgt spid="17"/>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smtClean="0"/>
              <a:t>Ψυχολογική Βία</a:t>
            </a:r>
            <a:r>
              <a:rPr lang="en-US" dirty="0"/>
              <a:t/>
            </a:r>
            <a:br>
              <a:rPr lang="en-US" dirty="0"/>
            </a:br>
            <a:r>
              <a:rPr lang="el-GR" sz="1500" b="0" dirty="0">
                <a:solidFill>
                  <a:srgbClr val="5B9BD5">
                    <a:lumMod val="75000"/>
                  </a:srgbClr>
                </a:solidFill>
                <a:ea typeface="+mn-ea"/>
              </a:rPr>
              <a:t>περιγράφεται επίσης ως </a:t>
            </a:r>
            <a:r>
              <a:rPr lang="el-GR" sz="1500" b="0" dirty="0" smtClean="0">
                <a:solidFill>
                  <a:srgbClr val="5B9BD5">
                    <a:lumMod val="75000"/>
                  </a:srgbClr>
                </a:solidFill>
                <a:ea typeface="+mn-ea"/>
              </a:rPr>
              <a:t>ψυχολογική, </a:t>
            </a:r>
            <a:r>
              <a:rPr lang="el-GR" sz="1500" b="0" dirty="0" smtClean="0">
                <a:solidFill>
                  <a:srgbClr val="5B9BD5">
                    <a:lumMod val="75000"/>
                  </a:srgbClr>
                </a:solidFill>
              </a:rPr>
              <a:t>συναισθηματική ή/και</a:t>
            </a:r>
            <a:r>
              <a:rPr lang="el-GR" sz="1500" b="0" dirty="0" smtClean="0">
                <a:solidFill>
                  <a:srgbClr val="5B9BD5">
                    <a:lumMod val="75000"/>
                  </a:srgbClr>
                </a:solidFill>
                <a:ea typeface="+mn-ea"/>
              </a:rPr>
              <a:t> </a:t>
            </a:r>
            <a:r>
              <a:rPr lang="el-GR" sz="1500" b="0" smtClean="0">
                <a:solidFill>
                  <a:srgbClr val="5B9BD5">
                    <a:lumMod val="75000"/>
                  </a:srgbClr>
                </a:solidFill>
                <a:ea typeface="+mn-ea"/>
              </a:rPr>
              <a:t>λεκτική κακοποίηση</a:t>
            </a:r>
            <a:endParaRPr lang="en-US" b="0" dirty="0"/>
          </a:p>
        </p:txBody>
      </p:sp>
      <p:sp>
        <p:nvSpPr>
          <p:cNvPr id="3" name="Content Placeholder 2"/>
          <p:cNvSpPr>
            <a:spLocks noGrp="1"/>
          </p:cNvSpPr>
          <p:nvPr>
            <p:ph idx="1"/>
          </p:nvPr>
        </p:nvSpPr>
        <p:spPr>
          <a:xfrm>
            <a:off x="628650" y="1298879"/>
            <a:ext cx="7886700" cy="3352250"/>
          </a:xfrm>
        </p:spPr>
        <p:txBody>
          <a:bodyPr>
            <a:noAutofit/>
          </a:bodyPr>
          <a:lstStyle/>
          <a:p>
            <a:pPr indent="-270000">
              <a:lnSpc>
                <a:spcPct val="120000"/>
              </a:lnSpc>
              <a:spcBef>
                <a:spcPts val="450"/>
              </a:spcBef>
              <a:buNone/>
            </a:pPr>
            <a:r>
              <a:rPr lang="el-GR" sz="1600" dirty="0" smtClean="0"/>
              <a:t>Περιλαμβάνει </a:t>
            </a:r>
            <a:r>
              <a:rPr lang="el-GR" sz="1600" b="1" dirty="0" smtClean="0"/>
              <a:t>όλες τις μορφές επίμονων επιβλαβών αλληλεπιδράσεων με </a:t>
            </a:r>
            <a:r>
              <a:rPr lang="el-GR" sz="1600" b="1" dirty="0"/>
              <a:t>το παιδί</a:t>
            </a:r>
            <a:endParaRPr lang="en-US" sz="1600" dirty="0"/>
          </a:p>
          <a:p>
            <a:pPr indent="-270000">
              <a:lnSpc>
                <a:spcPct val="120000"/>
              </a:lnSpc>
              <a:spcBef>
                <a:spcPts val="0"/>
              </a:spcBef>
            </a:pPr>
            <a:r>
              <a:rPr lang="el-GR" sz="1600" dirty="0"/>
              <a:t>εκφοβισμό</a:t>
            </a:r>
            <a:r>
              <a:rPr lang="en-US" sz="1600" dirty="0"/>
              <a:t>, </a:t>
            </a:r>
            <a:r>
              <a:rPr lang="el-GR" sz="1600" dirty="0"/>
              <a:t>τρομοκράτηση και </a:t>
            </a:r>
            <a:r>
              <a:rPr lang="en-US" sz="1600" dirty="0"/>
              <a:t> </a:t>
            </a:r>
            <a:r>
              <a:rPr lang="el-GR" sz="1600" dirty="0"/>
              <a:t>απειλές, εκμετάλλευση και διαφθορά, περιφρόνηση και απόρριψη, απομόνωση, και ευνοιοκρατία</a:t>
            </a:r>
            <a:endParaRPr lang="en-US" sz="1600" dirty="0"/>
          </a:p>
          <a:p>
            <a:pPr indent="-270000">
              <a:lnSpc>
                <a:spcPct val="120000"/>
              </a:lnSpc>
              <a:spcBef>
                <a:spcPts val="0"/>
              </a:spcBef>
            </a:pPr>
            <a:r>
              <a:rPr lang="el-GR" sz="1600" dirty="0"/>
              <a:t>άρνηση συναισθηματικής απόκρισης, παραμέληση ψυχικής υγείας, παραμέληση ιατρικών και εκπαιδευτικών αναγκών</a:t>
            </a:r>
            <a:endParaRPr lang="en-US" sz="1600" dirty="0"/>
          </a:p>
          <a:p>
            <a:pPr indent="-270000">
              <a:lnSpc>
                <a:spcPct val="120000"/>
              </a:lnSpc>
              <a:spcBef>
                <a:spcPts val="0"/>
              </a:spcBef>
            </a:pPr>
            <a:r>
              <a:rPr lang="el-GR" sz="1600" dirty="0"/>
              <a:t>προσβολές</a:t>
            </a:r>
            <a:r>
              <a:rPr lang="en-US" sz="1600" dirty="0"/>
              <a:t>, </a:t>
            </a:r>
            <a:r>
              <a:rPr lang="el-GR" sz="1600" dirty="0"/>
              <a:t>ύβρεις</a:t>
            </a:r>
            <a:r>
              <a:rPr lang="en-US" sz="1600" dirty="0"/>
              <a:t>, </a:t>
            </a:r>
            <a:r>
              <a:rPr lang="el-GR" sz="1600" dirty="0"/>
              <a:t>εξευτελισμό, </a:t>
            </a:r>
            <a:r>
              <a:rPr lang="el-GR" sz="1600" dirty="0" smtClean="0"/>
              <a:t>μείωση και </a:t>
            </a:r>
            <a:r>
              <a:rPr lang="en-US" sz="1600" dirty="0" smtClean="0"/>
              <a:t> </a:t>
            </a:r>
            <a:r>
              <a:rPr lang="el-GR" sz="1600" dirty="0" smtClean="0"/>
              <a:t>ταπείνωση</a:t>
            </a:r>
            <a:endParaRPr lang="en-US" sz="1600" dirty="0"/>
          </a:p>
          <a:p>
            <a:pPr indent="-270000">
              <a:lnSpc>
                <a:spcPct val="120000"/>
              </a:lnSpc>
              <a:spcBef>
                <a:spcPts val="0"/>
              </a:spcBef>
            </a:pPr>
            <a:r>
              <a:rPr lang="el-GR" sz="1600" dirty="0"/>
              <a:t>έκθεση σε </a:t>
            </a:r>
            <a:r>
              <a:rPr lang="el-GR" sz="1600" dirty="0" smtClean="0"/>
              <a:t>ενδοοικογενειακή βία</a:t>
            </a:r>
            <a:endParaRPr lang="el-GR" sz="1600" dirty="0"/>
          </a:p>
          <a:p>
            <a:pPr indent="-270000">
              <a:lnSpc>
                <a:spcPct val="120000"/>
              </a:lnSpc>
              <a:spcBef>
                <a:spcPts val="0"/>
              </a:spcBef>
            </a:pPr>
            <a:r>
              <a:rPr lang="el-GR" sz="1600" dirty="0" smtClean="0"/>
              <a:t>εγκλεισμό σε απομόνωση, ταπεινωτικές </a:t>
            </a:r>
            <a:r>
              <a:rPr lang="el-GR" sz="1600" dirty="0"/>
              <a:t>ή εξευτελιστικές συνθήκες κράτησης </a:t>
            </a:r>
          </a:p>
          <a:p>
            <a:pPr indent="-270000">
              <a:lnSpc>
                <a:spcPct val="120000"/>
              </a:lnSpc>
              <a:spcBef>
                <a:spcPts val="0"/>
              </a:spcBef>
            </a:pPr>
            <a:r>
              <a:rPr lang="el-GR" sz="1600" dirty="0" smtClean="0"/>
              <a:t>ψυχολογικό εκφοβισμό και απειλές από ενήλικα άτομα </a:t>
            </a:r>
            <a:r>
              <a:rPr lang="el-GR" sz="1600" dirty="0"/>
              <a:t>και/ή </a:t>
            </a:r>
            <a:r>
              <a:rPr lang="el-GR" sz="1600" dirty="0" smtClean="0"/>
              <a:t>παιδιά</a:t>
            </a:r>
            <a:r>
              <a:rPr lang="en-US" sz="1600" dirty="0" smtClean="0"/>
              <a:t> </a:t>
            </a:r>
            <a:r>
              <a:rPr lang="el-GR" sz="1600" dirty="0"/>
              <a:t>συμπεριλαμβανομένων </a:t>
            </a:r>
            <a:r>
              <a:rPr lang="el-GR" sz="1600" dirty="0" smtClean="0"/>
              <a:t>του εκφοβισμού και των απειλών μέσω τεχνολογιών πληροφοριών και επικοινωνίας</a:t>
            </a:r>
            <a:endParaRPr lang="en-US" sz="1600" dirty="0"/>
          </a:p>
        </p:txBody>
      </p:sp>
    </p:spTree>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Το φάσμα της ψυχολογικής κακοποίησης</a:t>
            </a:r>
          </a:p>
        </p:txBody>
      </p:sp>
      <p:sp>
        <p:nvSpPr>
          <p:cNvPr id="5" name="Right Arrow 4">
            <a:extLst>
              <a:ext uri="{FF2B5EF4-FFF2-40B4-BE49-F238E27FC236}">
                <a16:creationId xmlns="" xmlns:a16="http://schemas.microsoft.com/office/drawing/2014/main" id="{860D4FD9-0B4F-F94A-8543-7712BD54D643}"/>
              </a:ext>
            </a:extLst>
          </p:cNvPr>
          <p:cNvSpPr/>
          <p:nvPr/>
        </p:nvSpPr>
        <p:spPr>
          <a:xfrm>
            <a:off x="1547812" y="4218822"/>
            <a:ext cx="6101954" cy="3786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l-GR" sz="1013"/>
          </a:p>
        </p:txBody>
      </p:sp>
      <p:graphicFrame>
        <p:nvGraphicFramePr>
          <p:cNvPr id="6" name="Diagram 5">
            <a:extLst>
              <a:ext uri="{FF2B5EF4-FFF2-40B4-BE49-F238E27FC236}">
                <a16:creationId xmlns="" xmlns:a16="http://schemas.microsoft.com/office/drawing/2014/main" id="{40E3B6A0-AC19-9441-AA18-A4443FA134BC}"/>
              </a:ext>
            </a:extLst>
          </p:cNvPr>
          <p:cNvGraphicFramePr/>
          <p:nvPr>
            <p:extLst>
              <p:ext uri="{D42A27DB-BD31-4B8C-83A1-F6EECF244321}">
                <p14:modId xmlns="" xmlns:p14="http://schemas.microsoft.com/office/powerpoint/2010/main" val="1105600772"/>
              </p:ext>
            </p:extLst>
          </p:nvPr>
        </p:nvGraphicFramePr>
        <p:xfrm>
          <a:off x="581948" y="1262530"/>
          <a:ext cx="7933401" cy="304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1713560673"/>
      </p:ext>
    </p:extLst>
  </p:cSld>
  <p:clrMapOvr>
    <a:masterClrMapping/>
  </p:clrMapOvr>
  <mc:AlternateContent xmlns:mc="http://schemas.openxmlformats.org/markup-compatibility/2006">
    <mc:Choice xmlns=""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2000" fill="hold"/>
                                        <p:tgtEl>
                                          <p:spTgt spid="5"/>
                                        </p:tgtEl>
                                        <p:attrNameLst>
                                          <p:attrName>ppt_x</p:attrName>
                                        </p:attrNameLst>
                                      </p:cBhvr>
                                      <p:tavLst>
                                        <p:tav tm="0">
                                          <p:val>
                                            <p:strVal val="0-#ppt_w/2"/>
                                          </p:val>
                                        </p:tav>
                                        <p:tav tm="100000">
                                          <p:val>
                                            <p:strVal val="#ppt_x"/>
                                          </p:val>
                                        </p:tav>
                                      </p:tavLst>
                                    </p:anim>
                                    <p:anim calcmode="lin" valueType="num">
                                      <p:cBhvr additive="base">
                                        <p:cTn id="8" dur="20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2000"/>
                            </p:stCondLst>
                            <p:childTnLst>
                              <p:par>
                                <p:cTn id="10" presetID="23" presetClass="entr" presetSubtype="16" fill="hold" grpId="0" nodeType="afterEffect">
                                  <p:stCondLst>
                                    <p:cond delay="0"/>
                                  </p:stCondLst>
                                  <p:childTnLst>
                                    <p:set>
                                      <p:cBhvr>
                                        <p:cTn id="11" dur="1" fill="hold">
                                          <p:stCondLst>
                                            <p:cond delay="0"/>
                                          </p:stCondLst>
                                        </p:cTn>
                                        <p:tgtEl>
                                          <p:spTgt spid="6">
                                            <p:graphicEl>
                                              <a:dgm id="{851605BD-B8CD-48E0-8D81-E13A375CB923}"/>
                                            </p:graphicEl>
                                          </p:spTgt>
                                        </p:tgtEl>
                                        <p:attrNameLst>
                                          <p:attrName>style.visibility</p:attrName>
                                        </p:attrNameLst>
                                      </p:cBhvr>
                                      <p:to>
                                        <p:strVal val="visible"/>
                                      </p:to>
                                    </p:set>
                                    <p:anim calcmode="lin" valueType="num">
                                      <p:cBhvr>
                                        <p:cTn id="12" dur="500" fill="hold"/>
                                        <p:tgtEl>
                                          <p:spTgt spid="6">
                                            <p:graphicEl>
                                              <a:dgm id="{851605BD-B8CD-48E0-8D81-E13A375CB923}"/>
                                            </p:graphicEl>
                                          </p:spTgt>
                                        </p:tgtEl>
                                        <p:attrNameLst>
                                          <p:attrName>ppt_w</p:attrName>
                                        </p:attrNameLst>
                                      </p:cBhvr>
                                      <p:tavLst>
                                        <p:tav tm="0">
                                          <p:val>
                                            <p:fltVal val="0"/>
                                          </p:val>
                                        </p:tav>
                                        <p:tav tm="100000">
                                          <p:val>
                                            <p:strVal val="#ppt_w"/>
                                          </p:val>
                                        </p:tav>
                                      </p:tavLst>
                                    </p:anim>
                                    <p:anim calcmode="lin" valueType="num">
                                      <p:cBhvr>
                                        <p:cTn id="13" dur="500" fill="hold"/>
                                        <p:tgtEl>
                                          <p:spTgt spid="6">
                                            <p:graphicEl>
                                              <a:dgm id="{851605BD-B8CD-48E0-8D81-E13A375CB923}"/>
                                            </p:graphicEl>
                                          </p:spTgt>
                                        </p:tgtEl>
                                        <p:attrNameLst>
                                          <p:attrName>ppt_h</p:attrName>
                                        </p:attrNameLst>
                                      </p:cBhvr>
                                      <p:tavLst>
                                        <p:tav tm="0">
                                          <p:val>
                                            <p:fltVal val="0"/>
                                          </p:val>
                                        </p:tav>
                                        <p:tav tm="100000">
                                          <p:val>
                                            <p:strVal val="#ppt_h"/>
                                          </p:val>
                                        </p:tav>
                                      </p:tavLst>
                                    </p:anim>
                                  </p:childTnLst>
                                </p:cTn>
                              </p:par>
                            </p:childTnLst>
                          </p:cTn>
                        </p:par>
                        <p:par>
                          <p:cTn id="14" fill="hold">
                            <p:stCondLst>
                              <p:cond delay="2500"/>
                            </p:stCondLst>
                            <p:childTnLst>
                              <p:par>
                                <p:cTn id="15" presetID="23" presetClass="entr" presetSubtype="16" fill="hold" grpId="0" nodeType="afterEffect">
                                  <p:stCondLst>
                                    <p:cond delay="0"/>
                                  </p:stCondLst>
                                  <p:childTnLst>
                                    <p:set>
                                      <p:cBhvr>
                                        <p:cTn id="16" dur="1" fill="hold">
                                          <p:stCondLst>
                                            <p:cond delay="0"/>
                                          </p:stCondLst>
                                        </p:cTn>
                                        <p:tgtEl>
                                          <p:spTgt spid="6">
                                            <p:graphicEl>
                                              <a:dgm id="{7CBEB7DD-5141-4B8C-9FDC-665588828482}"/>
                                            </p:graphicEl>
                                          </p:spTgt>
                                        </p:tgtEl>
                                        <p:attrNameLst>
                                          <p:attrName>style.visibility</p:attrName>
                                        </p:attrNameLst>
                                      </p:cBhvr>
                                      <p:to>
                                        <p:strVal val="visible"/>
                                      </p:to>
                                    </p:set>
                                    <p:anim calcmode="lin" valueType="num">
                                      <p:cBhvr>
                                        <p:cTn id="17" dur="500" fill="hold"/>
                                        <p:tgtEl>
                                          <p:spTgt spid="6">
                                            <p:graphicEl>
                                              <a:dgm id="{7CBEB7DD-5141-4B8C-9FDC-665588828482}"/>
                                            </p:graphicEl>
                                          </p:spTgt>
                                        </p:tgtEl>
                                        <p:attrNameLst>
                                          <p:attrName>ppt_w</p:attrName>
                                        </p:attrNameLst>
                                      </p:cBhvr>
                                      <p:tavLst>
                                        <p:tav tm="0">
                                          <p:val>
                                            <p:fltVal val="0"/>
                                          </p:val>
                                        </p:tav>
                                        <p:tav tm="100000">
                                          <p:val>
                                            <p:strVal val="#ppt_w"/>
                                          </p:val>
                                        </p:tav>
                                      </p:tavLst>
                                    </p:anim>
                                    <p:anim calcmode="lin" valueType="num">
                                      <p:cBhvr>
                                        <p:cTn id="18" dur="500" fill="hold"/>
                                        <p:tgtEl>
                                          <p:spTgt spid="6">
                                            <p:graphicEl>
                                              <a:dgm id="{7CBEB7DD-5141-4B8C-9FDC-665588828482}"/>
                                            </p:graphicEl>
                                          </p:spTgt>
                                        </p:tgtEl>
                                        <p:attrNameLst>
                                          <p:attrName>ppt_h</p:attrName>
                                        </p:attrNameLst>
                                      </p:cBhvr>
                                      <p:tavLst>
                                        <p:tav tm="0">
                                          <p:val>
                                            <p:fltVal val="0"/>
                                          </p:val>
                                        </p:tav>
                                        <p:tav tm="100000">
                                          <p:val>
                                            <p:strVal val="#ppt_h"/>
                                          </p:val>
                                        </p:tav>
                                      </p:tavLst>
                                    </p:anim>
                                  </p:childTnLst>
                                </p:cTn>
                              </p:par>
                            </p:childTnLst>
                          </p:cTn>
                        </p:par>
                        <p:par>
                          <p:cTn id="19" fill="hold">
                            <p:stCondLst>
                              <p:cond delay="3000"/>
                            </p:stCondLst>
                            <p:childTnLst>
                              <p:par>
                                <p:cTn id="20" presetID="23" presetClass="entr" presetSubtype="16" fill="hold" grpId="0" nodeType="afterEffect">
                                  <p:stCondLst>
                                    <p:cond delay="0"/>
                                  </p:stCondLst>
                                  <p:childTnLst>
                                    <p:set>
                                      <p:cBhvr>
                                        <p:cTn id="21" dur="1" fill="hold">
                                          <p:stCondLst>
                                            <p:cond delay="0"/>
                                          </p:stCondLst>
                                        </p:cTn>
                                        <p:tgtEl>
                                          <p:spTgt spid="6">
                                            <p:graphicEl>
                                              <a:dgm id="{5647EEB3-B587-4D65-8EC7-96E7C85660E2}"/>
                                            </p:graphicEl>
                                          </p:spTgt>
                                        </p:tgtEl>
                                        <p:attrNameLst>
                                          <p:attrName>style.visibility</p:attrName>
                                        </p:attrNameLst>
                                      </p:cBhvr>
                                      <p:to>
                                        <p:strVal val="visible"/>
                                      </p:to>
                                    </p:set>
                                    <p:anim calcmode="lin" valueType="num">
                                      <p:cBhvr>
                                        <p:cTn id="22" dur="500" fill="hold"/>
                                        <p:tgtEl>
                                          <p:spTgt spid="6">
                                            <p:graphicEl>
                                              <a:dgm id="{5647EEB3-B587-4D65-8EC7-96E7C85660E2}"/>
                                            </p:graphicEl>
                                          </p:spTgt>
                                        </p:tgtEl>
                                        <p:attrNameLst>
                                          <p:attrName>ppt_w</p:attrName>
                                        </p:attrNameLst>
                                      </p:cBhvr>
                                      <p:tavLst>
                                        <p:tav tm="0">
                                          <p:val>
                                            <p:fltVal val="0"/>
                                          </p:val>
                                        </p:tav>
                                        <p:tav tm="100000">
                                          <p:val>
                                            <p:strVal val="#ppt_w"/>
                                          </p:val>
                                        </p:tav>
                                      </p:tavLst>
                                    </p:anim>
                                    <p:anim calcmode="lin" valueType="num">
                                      <p:cBhvr>
                                        <p:cTn id="23" dur="500" fill="hold"/>
                                        <p:tgtEl>
                                          <p:spTgt spid="6">
                                            <p:graphicEl>
                                              <a:dgm id="{5647EEB3-B587-4D65-8EC7-96E7C85660E2}"/>
                                            </p:graphicEl>
                                          </p:spTgt>
                                        </p:tgtEl>
                                        <p:attrNameLst>
                                          <p:attrName>ppt_h</p:attrName>
                                        </p:attrNameLst>
                                      </p:cBhvr>
                                      <p:tavLst>
                                        <p:tav tm="0">
                                          <p:val>
                                            <p:fltVal val="0"/>
                                          </p:val>
                                        </p:tav>
                                        <p:tav tm="100000">
                                          <p:val>
                                            <p:strVal val="#ppt_h"/>
                                          </p:val>
                                        </p:tav>
                                      </p:tavLst>
                                    </p:anim>
                                  </p:childTnLst>
                                </p:cTn>
                              </p:par>
                            </p:childTnLst>
                          </p:cTn>
                        </p:par>
                        <p:par>
                          <p:cTn id="24" fill="hold">
                            <p:stCondLst>
                              <p:cond delay="3500"/>
                            </p:stCondLst>
                            <p:childTnLst>
                              <p:par>
                                <p:cTn id="25" presetID="23" presetClass="entr" presetSubtype="16" fill="hold" grpId="0" nodeType="afterEffect">
                                  <p:stCondLst>
                                    <p:cond delay="0"/>
                                  </p:stCondLst>
                                  <p:childTnLst>
                                    <p:set>
                                      <p:cBhvr>
                                        <p:cTn id="26" dur="1" fill="hold">
                                          <p:stCondLst>
                                            <p:cond delay="0"/>
                                          </p:stCondLst>
                                        </p:cTn>
                                        <p:tgtEl>
                                          <p:spTgt spid="6">
                                            <p:graphicEl>
                                              <a:dgm id="{19A87325-43D7-4D5B-8F72-C7CCF228A17B}"/>
                                            </p:graphicEl>
                                          </p:spTgt>
                                        </p:tgtEl>
                                        <p:attrNameLst>
                                          <p:attrName>style.visibility</p:attrName>
                                        </p:attrNameLst>
                                      </p:cBhvr>
                                      <p:to>
                                        <p:strVal val="visible"/>
                                      </p:to>
                                    </p:set>
                                    <p:anim calcmode="lin" valueType="num">
                                      <p:cBhvr>
                                        <p:cTn id="27" dur="500" fill="hold"/>
                                        <p:tgtEl>
                                          <p:spTgt spid="6">
                                            <p:graphicEl>
                                              <a:dgm id="{19A87325-43D7-4D5B-8F72-C7CCF228A17B}"/>
                                            </p:graphicEl>
                                          </p:spTgt>
                                        </p:tgtEl>
                                        <p:attrNameLst>
                                          <p:attrName>ppt_w</p:attrName>
                                        </p:attrNameLst>
                                      </p:cBhvr>
                                      <p:tavLst>
                                        <p:tav tm="0">
                                          <p:val>
                                            <p:fltVal val="0"/>
                                          </p:val>
                                        </p:tav>
                                        <p:tav tm="100000">
                                          <p:val>
                                            <p:strVal val="#ppt_w"/>
                                          </p:val>
                                        </p:tav>
                                      </p:tavLst>
                                    </p:anim>
                                    <p:anim calcmode="lin" valueType="num">
                                      <p:cBhvr>
                                        <p:cTn id="28" dur="500" fill="hold"/>
                                        <p:tgtEl>
                                          <p:spTgt spid="6">
                                            <p:graphicEl>
                                              <a:dgm id="{19A87325-43D7-4D5B-8F72-C7CCF228A17B}"/>
                                            </p:graphicEl>
                                          </p:spTgt>
                                        </p:tgtEl>
                                        <p:attrNameLst>
                                          <p:attrName>ppt_h</p:attrName>
                                        </p:attrNameLst>
                                      </p:cBhvr>
                                      <p:tavLst>
                                        <p:tav tm="0">
                                          <p:val>
                                            <p:fltVal val="0"/>
                                          </p:val>
                                        </p:tav>
                                        <p:tav tm="100000">
                                          <p:val>
                                            <p:strVal val="#ppt_h"/>
                                          </p:val>
                                        </p:tav>
                                      </p:tavLst>
                                    </p:anim>
                                  </p:childTnLst>
                                </p:cTn>
                              </p:par>
                            </p:childTnLst>
                          </p:cTn>
                        </p:par>
                        <p:par>
                          <p:cTn id="29" fill="hold">
                            <p:stCondLst>
                              <p:cond delay="4000"/>
                            </p:stCondLst>
                            <p:childTnLst>
                              <p:par>
                                <p:cTn id="30" presetID="23" presetClass="entr" presetSubtype="16" fill="hold" grpId="0" nodeType="afterEffect">
                                  <p:stCondLst>
                                    <p:cond delay="0"/>
                                  </p:stCondLst>
                                  <p:childTnLst>
                                    <p:set>
                                      <p:cBhvr>
                                        <p:cTn id="31" dur="1" fill="hold">
                                          <p:stCondLst>
                                            <p:cond delay="0"/>
                                          </p:stCondLst>
                                        </p:cTn>
                                        <p:tgtEl>
                                          <p:spTgt spid="6">
                                            <p:graphicEl>
                                              <a:dgm id="{63001169-7F07-469A-AAD6-69935245173A}"/>
                                            </p:graphicEl>
                                          </p:spTgt>
                                        </p:tgtEl>
                                        <p:attrNameLst>
                                          <p:attrName>style.visibility</p:attrName>
                                        </p:attrNameLst>
                                      </p:cBhvr>
                                      <p:to>
                                        <p:strVal val="visible"/>
                                      </p:to>
                                    </p:set>
                                    <p:anim calcmode="lin" valueType="num">
                                      <p:cBhvr>
                                        <p:cTn id="32" dur="500" fill="hold"/>
                                        <p:tgtEl>
                                          <p:spTgt spid="6">
                                            <p:graphicEl>
                                              <a:dgm id="{63001169-7F07-469A-AAD6-69935245173A}"/>
                                            </p:graphicEl>
                                          </p:spTgt>
                                        </p:tgtEl>
                                        <p:attrNameLst>
                                          <p:attrName>ppt_w</p:attrName>
                                        </p:attrNameLst>
                                      </p:cBhvr>
                                      <p:tavLst>
                                        <p:tav tm="0">
                                          <p:val>
                                            <p:fltVal val="0"/>
                                          </p:val>
                                        </p:tav>
                                        <p:tav tm="100000">
                                          <p:val>
                                            <p:strVal val="#ppt_w"/>
                                          </p:val>
                                        </p:tav>
                                      </p:tavLst>
                                    </p:anim>
                                    <p:anim calcmode="lin" valueType="num">
                                      <p:cBhvr>
                                        <p:cTn id="33" dur="500" fill="hold"/>
                                        <p:tgtEl>
                                          <p:spTgt spid="6">
                                            <p:graphicEl>
                                              <a:dgm id="{63001169-7F07-469A-AAD6-69935245173A}"/>
                                            </p:graphicEl>
                                          </p:spTgt>
                                        </p:tgtEl>
                                        <p:attrNameLst>
                                          <p:attrName>ppt_h</p:attrName>
                                        </p:attrNameLst>
                                      </p:cBhvr>
                                      <p:tavLst>
                                        <p:tav tm="0">
                                          <p:val>
                                            <p:fltVal val="0"/>
                                          </p:val>
                                        </p:tav>
                                        <p:tav tm="100000">
                                          <p:val>
                                            <p:strVal val="#ppt_h"/>
                                          </p:val>
                                        </p:tav>
                                      </p:tavLst>
                                    </p:anim>
                                  </p:childTnLst>
                                </p:cTn>
                              </p:par>
                            </p:childTnLst>
                          </p:cTn>
                        </p:par>
                        <p:par>
                          <p:cTn id="34" fill="hold">
                            <p:stCondLst>
                              <p:cond delay="4500"/>
                            </p:stCondLst>
                            <p:childTnLst>
                              <p:par>
                                <p:cTn id="35" presetID="23" presetClass="entr" presetSubtype="16" fill="hold" grpId="0" nodeType="afterEffect">
                                  <p:stCondLst>
                                    <p:cond delay="0"/>
                                  </p:stCondLst>
                                  <p:childTnLst>
                                    <p:set>
                                      <p:cBhvr>
                                        <p:cTn id="36" dur="1" fill="hold">
                                          <p:stCondLst>
                                            <p:cond delay="0"/>
                                          </p:stCondLst>
                                        </p:cTn>
                                        <p:tgtEl>
                                          <p:spTgt spid="6">
                                            <p:graphicEl>
                                              <a:dgm id="{992C646E-EC8C-4B4A-BBFC-4151AB0A0BA6}"/>
                                            </p:graphicEl>
                                          </p:spTgt>
                                        </p:tgtEl>
                                        <p:attrNameLst>
                                          <p:attrName>style.visibility</p:attrName>
                                        </p:attrNameLst>
                                      </p:cBhvr>
                                      <p:to>
                                        <p:strVal val="visible"/>
                                      </p:to>
                                    </p:set>
                                    <p:anim calcmode="lin" valueType="num">
                                      <p:cBhvr>
                                        <p:cTn id="37" dur="500" fill="hold"/>
                                        <p:tgtEl>
                                          <p:spTgt spid="6">
                                            <p:graphicEl>
                                              <a:dgm id="{992C646E-EC8C-4B4A-BBFC-4151AB0A0BA6}"/>
                                            </p:graphicEl>
                                          </p:spTgt>
                                        </p:tgtEl>
                                        <p:attrNameLst>
                                          <p:attrName>ppt_w</p:attrName>
                                        </p:attrNameLst>
                                      </p:cBhvr>
                                      <p:tavLst>
                                        <p:tav tm="0">
                                          <p:val>
                                            <p:fltVal val="0"/>
                                          </p:val>
                                        </p:tav>
                                        <p:tav tm="100000">
                                          <p:val>
                                            <p:strVal val="#ppt_w"/>
                                          </p:val>
                                        </p:tav>
                                      </p:tavLst>
                                    </p:anim>
                                    <p:anim calcmode="lin" valueType="num">
                                      <p:cBhvr>
                                        <p:cTn id="38" dur="500" fill="hold"/>
                                        <p:tgtEl>
                                          <p:spTgt spid="6">
                                            <p:graphicEl>
                                              <a:dgm id="{992C646E-EC8C-4B4A-BBFC-4151AB0A0BA6}"/>
                                            </p:graphicEl>
                                          </p:spTgt>
                                        </p:tgtEl>
                                        <p:attrNameLst>
                                          <p:attrName>ppt_h</p:attrName>
                                        </p:attrNameLst>
                                      </p:cBhvr>
                                      <p:tavLst>
                                        <p:tav tm="0">
                                          <p:val>
                                            <p:fltVal val="0"/>
                                          </p:val>
                                        </p:tav>
                                        <p:tav tm="100000">
                                          <p:val>
                                            <p:strVal val="#ppt_h"/>
                                          </p:val>
                                        </p:tav>
                                      </p:tavLst>
                                    </p:anim>
                                  </p:childTnLst>
                                </p:cTn>
                              </p:par>
                            </p:childTnLst>
                          </p:cTn>
                        </p:par>
                        <p:par>
                          <p:cTn id="39" fill="hold">
                            <p:stCondLst>
                              <p:cond delay="5000"/>
                            </p:stCondLst>
                            <p:childTnLst>
                              <p:par>
                                <p:cTn id="40" presetID="23" presetClass="entr" presetSubtype="16" fill="hold" grpId="0" nodeType="afterEffect">
                                  <p:stCondLst>
                                    <p:cond delay="0"/>
                                  </p:stCondLst>
                                  <p:childTnLst>
                                    <p:set>
                                      <p:cBhvr>
                                        <p:cTn id="41" dur="1" fill="hold">
                                          <p:stCondLst>
                                            <p:cond delay="0"/>
                                          </p:stCondLst>
                                        </p:cTn>
                                        <p:tgtEl>
                                          <p:spTgt spid="6">
                                            <p:graphicEl>
                                              <a:dgm id="{E3AD7F03-A539-47AD-B371-8D0E964B86BF}"/>
                                            </p:graphicEl>
                                          </p:spTgt>
                                        </p:tgtEl>
                                        <p:attrNameLst>
                                          <p:attrName>style.visibility</p:attrName>
                                        </p:attrNameLst>
                                      </p:cBhvr>
                                      <p:to>
                                        <p:strVal val="visible"/>
                                      </p:to>
                                    </p:set>
                                    <p:anim calcmode="lin" valueType="num">
                                      <p:cBhvr>
                                        <p:cTn id="42" dur="500" fill="hold"/>
                                        <p:tgtEl>
                                          <p:spTgt spid="6">
                                            <p:graphicEl>
                                              <a:dgm id="{E3AD7F03-A539-47AD-B371-8D0E964B86BF}"/>
                                            </p:graphicEl>
                                          </p:spTgt>
                                        </p:tgtEl>
                                        <p:attrNameLst>
                                          <p:attrName>ppt_w</p:attrName>
                                        </p:attrNameLst>
                                      </p:cBhvr>
                                      <p:tavLst>
                                        <p:tav tm="0">
                                          <p:val>
                                            <p:fltVal val="0"/>
                                          </p:val>
                                        </p:tav>
                                        <p:tav tm="100000">
                                          <p:val>
                                            <p:strVal val="#ppt_w"/>
                                          </p:val>
                                        </p:tav>
                                      </p:tavLst>
                                    </p:anim>
                                    <p:anim calcmode="lin" valueType="num">
                                      <p:cBhvr>
                                        <p:cTn id="43" dur="500" fill="hold"/>
                                        <p:tgtEl>
                                          <p:spTgt spid="6">
                                            <p:graphicEl>
                                              <a:dgm id="{E3AD7F03-A539-47AD-B371-8D0E964B86BF}"/>
                                            </p:graphicEl>
                                          </p:spTgt>
                                        </p:tgtEl>
                                        <p:attrNameLst>
                                          <p:attrName>ppt_h</p:attrName>
                                        </p:attrNameLst>
                                      </p:cBhvr>
                                      <p:tavLst>
                                        <p:tav tm="0">
                                          <p:val>
                                            <p:fltVal val="0"/>
                                          </p:val>
                                        </p:tav>
                                        <p:tav tm="100000">
                                          <p:val>
                                            <p:strVal val="#ppt_h"/>
                                          </p:val>
                                        </p:tav>
                                      </p:tavLst>
                                    </p:anim>
                                  </p:childTnLst>
                                </p:cTn>
                              </p:par>
                            </p:childTnLst>
                          </p:cTn>
                        </p:par>
                        <p:par>
                          <p:cTn id="44" fill="hold">
                            <p:stCondLst>
                              <p:cond delay="5500"/>
                            </p:stCondLst>
                            <p:childTnLst>
                              <p:par>
                                <p:cTn id="45" presetID="23" presetClass="entr" presetSubtype="16" fill="hold" grpId="0" nodeType="afterEffect">
                                  <p:stCondLst>
                                    <p:cond delay="0"/>
                                  </p:stCondLst>
                                  <p:childTnLst>
                                    <p:set>
                                      <p:cBhvr>
                                        <p:cTn id="46" dur="1" fill="hold">
                                          <p:stCondLst>
                                            <p:cond delay="0"/>
                                          </p:stCondLst>
                                        </p:cTn>
                                        <p:tgtEl>
                                          <p:spTgt spid="6">
                                            <p:graphicEl>
                                              <a:dgm id="{0BF7455A-97F5-4479-8DBE-A37F552966CF}"/>
                                            </p:graphicEl>
                                          </p:spTgt>
                                        </p:tgtEl>
                                        <p:attrNameLst>
                                          <p:attrName>style.visibility</p:attrName>
                                        </p:attrNameLst>
                                      </p:cBhvr>
                                      <p:to>
                                        <p:strVal val="visible"/>
                                      </p:to>
                                    </p:set>
                                    <p:anim calcmode="lin" valueType="num">
                                      <p:cBhvr>
                                        <p:cTn id="47" dur="500" fill="hold"/>
                                        <p:tgtEl>
                                          <p:spTgt spid="6">
                                            <p:graphicEl>
                                              <a:dgm id="{0BF7455A-97F5-4479-8DBE-A37F552966CF}"/>
                                            </p:graphicEl>
                                          </p:spTgt>
                                        </p:tgtEl>
                                        <p:attrNameLst>
                                          <p:attrName>ppt_w</p:attrName>
                                        </p:attrNameLst>
                                      </p:cBhvr>
                                      <p:tavLst>
                                        <p:tav tm="0">
                                          <p:val>
                                            <p:fltVal val="0"/>
                                          </p:val>
                                        </p:tav>
                                        <p:tav tm="100000">
                                          <p:val>
                                            <p:strVal val="#ppt_w"/>
                                          </p:val>
                                        </p:tav>
                                      </p:tavLst>
                                    </p:anim>
                                    <p:anim calcmode="lin" valueType="num">
                                      <p:cBhvr>
                                        <p:cTn id="48" dur="500" fill="hold"/>
                                        <p:tgtEl>
                                          <p:spTgt spid="6">
                                            <p:graphicEl>
                                              <a:dgm id="{0BF7455A-97F5-4479-8DBE-A37F552966CF}"/>
                                            </p:graphicEl>
                                          </p:spTgt>
                                        </p:tgtEl>
                                        <p:attrNameLst>
                                          <p:attrName>ppt_h</p:attrName>
                                        </p:attrNameLst>
                                      </p:cBhvr>
                                      <p:tavLst>
                                        <p:tav tm="0">
                                          <p:val>
                                            <p:fltVal val="0"/>
                                          </p:val>
                                        </p:tav>
                                        <p:tav tm="100000">
                                          <p:val>
                                            <p:strVal val="#ppt_h"/>
                                          </p:val>
                                        </p:tav>
                                      </p:tavLst>
                                    </p:anim>
                                  </p:childTnLst>
                                </p:cTn>
                              </p:par>
                            </p:childTnLst>
                          </p:cTn>
                        </p:par>
                        <p:par>
                          <p:cTn id="49" fill="hold">
                            <p:stCondLst>
                              <p:cond delay="6000"/>
                            </p:stCondLst>
                            <p:childTnLst>
                              <p:par>
                                <p:cTn id="50" presetID="23" presetClass="entr" presetSubtype="16" fill="hold" grpId="0" nodeType="afterEffect">
                                  <p:stCondLst>
                                    <p:cond delay="0"/>
                                  </p:stCondLst>
                                  <p:childTnLst>
                                    <p:set>
                                      <p:cBhvr>
                                        <p:cTn id="51" dur="1" fill="hold">
                                          <p:stCondLst>
                                            <p:cond delay="0"/>
                                          </p:stCondLst>
                                        </p:cTn>
                                        <p:tgtEl>
                                          <p:spTgt spid="6">
                                            <p:graphicEl>
                                              <a:dgm id="{C3110282-B9DC-4EBE-A59B-5E45A5163BB3}"/>
                                            </p:graphicEl>
                                          </p:spTgt>
                                        </p:tgtEl>
                                        <p:attrNameLst>
                                          <p:attrName>style.visibility</p:attrName>
                                        </p:attrNameLst>
                                      </p:cBhvr>
                                      <p:to>
                                        <p:strVal val="visible"/>
                                      </p:to>
                                    </p:set>
                                    <p:anim calcmode="lin" valueType="num">
                                      <p:cBhvr>
                                        <p:cTn id="52" dur="500" fill="hold"/>
                                        <p:tgtEl>
                                          <p:spTgt spid="6">
                                            <p:graphicEl>
                                              <a:dgm id="{C3110282-B9DC-4EBE-A59B-5E45A5163BB3}"/>
                                            </p:graphicEl>
                                          </p:spTgt>
                                        </p:tgtEl>
                                        <p:attrNameLst>
                                          <p:attrName>ppt_w</p:attrName>
                                        </p:attrNameLst>
                                      </p:cBhvr>
                                      <p:tavLst>
                                        <p:tav tm="0">
                                          <p:val>
                                            <p:fltVal val="0"/>
                                          </p:val>
                                        </p:tav>
                                        <p:tav tm="100000">
                                          <p:val>
                                            <p:strVal val="#ppt_w"/>
                                          </p:val>
                                        </p:tav>
                                      </p:tavLst>
                                    </p:anim>
                                    <p:anim calcmode="lin" valueType="num">
                                      <p:cBhvr>
                                        <p:cTn id="53" dur="500" fill="hold"/>
                                        <p:tgtEl>
                                          <p:spTgt spid="6">
                                            <p:graphicEl>
                                              <a:dgm id="{C3110282-B9DC-4EBE-A59B-5E45A5163BB3}"/>
                                            </p:graphicEl>
                                          </p:spTgt>
                                        </p:tgtEl>
                                        <p:attrNameLst>
                                          <p:attrName>ppt_h</p:attrName>
                                        </p:attrNameLst>
                                      </p:cBhvr>
                                      <p:tavLst>
                                        <p:tav tm="0">
                                          <p:val>
                                            <p:fltVal val="0"/>
                                          </p:val>
                                        </p:tav>
                                        <p:tav tm="100000">
                                          <p:val>
                                            <p:strVal val="#ppt_h"/>
                                          </p:val>
                                        </p:tav>
                                      </p:tavLst>
                                    </p:anim>
                                  </p:childTnLst>
                                </p:cTn>
                              </p:par>
                            </p:childTnLst>
                          </p:cTn>
                        </p:par>
                        <p:par>
                          <p:cTn id="54" fill="hold">
                            <p:stCondLst>
                              <p:cond delay="6500"/>
                            </p:stCondLst>
                            <p:childTnLst>
                              <p:par>
                                <p:cTn id="55" presetID="23" presetClass="entr" presetSubtype="16" fill="hold" grpId="0" nodeType="afterEffect">
                                  <p:stCondLst>
                                    <p:cond delay="0"/>
                                  </p:stCondLst>
                                  <p:childTnLst>
                                    <p:set>
                                      <p:cBhvr>
                                        <p:cTn id="56" dur="1" fill="hold">
                                          <p:stCondLst>
                                            <p:cond delay="0"/>
                                          </p:stCondLst>
                                        </p:cTn>
                                        <p:tgtEl>
                                          <p:spTgt spid="6">
                                            <p:graphicEl>
                                              <a:dgm id="{5983F6C5-D447-4DC7-A99D-5E68D9B30F84}"/>
                                            </p:graphicEl>
                                          </p:spTgt>
                                        </p:tgtEl>
                                        <p:attrNameLst>
                                          <p:attrName>style.visibility</p:attrName>
                                        </p:attrNameLst>
                                      </p:cBhvr>
                                      <p:to>
                                        <p:strVal val="visible"/>
                                      </p:to>
                                    </p:set>
                                    <p:anim calcmode="lin" valueType="num">
                                      <p:cBhvr>
                                        <p:cTn id="57" dur="500" fill="hold"/>
                                        <p:tgtEl>
                                          <p:spTgt spid="6">
                                            <p:graphicEl>
                                              <a:dgm id="{5983F6C5-D447-4DC7-A99D-5E68D9B30F84}"/>
                                            </p:graphicEl>
                                          </p:spTgt>
                                        </p:tgtEl>
                                        <p:attrNameLst>
                                          <p:attrName>ppt_w</p:attrName>
                                        </p:attrNameLst>
                                      </p:cBhvr>
                                      <p:tavLst>
                                        <p:tav tm="0">
                                          <p:val>
                                            <p:fltVal val="0"/>
                                          </p:val>
                                        </p:tav>
                                        <p:tav tm="100000">
                                          <p:val>
                                            <p:strVal val="#ppt_w"/>
                                          </p:val>
                                        </p:tav>
                                      </p:tavLst>
                                    </p:anim>
                                    <p:anim calcmode="lin" valueType="num">
                                      <p:cBhvr>
                                        <p:cTn id="58" dur="500" fill="hold"/>
                                        <p:tgtEl>
                                          <p:spTgt spid="6">
                                            <p:graphicEl>
                                              <a:dgm id="{5983F6C5-D447-4DC7-A99D-5E68D9B30F84}"/>
                                            </p:graphicEl>
                                          </p:spTgt>
                                        </p:tgtEl>
                                        <p:attrNameLst>
                                          <p:attrName>ppt_h</p:attrName>
                                        </p:attrNameLst>
                                      </p:cBhvr>
                                      <p:tavLst>
                                        <p:tav tm="0">
                                          <p:val>
                                            <p:fltVal val="0"/>
                                          </p:val>
                                        </p:tav>
                                        <p:tav tm="100000">
                                          <p:val>
                                            <p:strVal val="#ppt_h"/>
                                          </p:val>
                                        </p:tav>
                                      </p:tavLst>
                                    </p:anim>
                                  </p:childTnLst>
                                </p:cTn>
                              </p:par>
                            </p:childTnLst>
                          </p:cTn>
                        </p:par>
                        <p:par>
                          <p:cTn id="59" fill="hold">
                            <p:stCondLst>
                              <p:cond delay="7000"/>
                            </p:stCondLst>
                            <p:childTnLst>
                              <p:par>
                                <p:cTn id="60" presetID="23" presetClass="entr" presetSubtype="16" fill="hold" grpId="0" nodeType="afterEffect">
                                  <p:stCondLst>
                                    <p:cond delay="0"/>
                                  </p:stCondLst>
                                  <p:childTnLst>
                                    <p:set>
                                      <p:cBhvr>
                                        <p:cTn id="61" dur="1" fill="hold">
                                          <p:stCondLst>
                                            <p:cond delay="0"/>
                                          </p:stCondLst>
                                        </p:cTn>
                                        <p:tgtEl>
                                          <p:spTgt spid="6">
                                            <p:graphicEl>
                                              <a:dgm id="{EEDD83E1-90F5-46AE-953D-F38EA406DDA4}"/>
                                            </p:graphicEl>
                                          </p:spTgt>
                                        </p:tgtEl>
                                        <p:attrNameLst>
                                          <p:attrName>style.visibility</p:attrName>
                                        </p:attrNameLst>
                                      </p:cBhvr>
                                      <p:to>
                                        <p:strVal val="visible"/>
                                      </p:to>
                                    </p:set>
                                    <p:anim calcmode="lin" valueType="num">
                                      <p:cBhvr>
                                        <p:cTn id="62" dur="500" fill="hold"/>
                                        <p:tgtEl>
                                          <p:spTgt spid="6">
                                            <p:graphicEl>
                                              <a:dgm id="{EEDD83E1-90F5-46AE-953D-F38EA406DDA4}"/>
                                            </p:graphicEl>
                                          </p:spTgt>
                                        </p:tgtEl>
                                        <p:attrNameLst>
                                          <p:attrName>ppt_w</p:attrName>
                                        </p:attrNameLst>
                                      </p:cBhvr>
                                      <p:tavLst>
                                        <p:tav tm="0">
                                          <p:val>
                                            <p:fltVal val="0"/>
                                          </p:val>
                                        </p:tav>
                                        <p:tav tm="100000">
                                          <p:val>
                                            <p:strVal val="#ppt_w"/>
                                          </p:val>
                                        </p:tav>
                                      </p:tavLst>
                                    </p:anim>
                                    <p:anim calcmode="lin" valueType="num">
                                      <p:cBhvr>
                                        <p:cTn id="63" dur="500" fill="hold"/>
                                        <p:tgtEl>
                                          <p:spTgt spid="6">
                                            <p:graphicEl>
                                              <a:dgm id="{EEDD83E1-90F5-46AE-953D-F38EA406DDA4}"/>
                                            </p:graphicEl>
                                          </p:spTgt>
                                        </p:tgtEl>
                                        <p:attrNameLst>
                                          <p:attrName>ppt_h</p:attrName>
                                        </p:attrNameLst>
                                      </p:cBhvr>
                                      <p:tavLst>
                                        <p:tav tm="0">
                                          <p:val>
                                            <p:fltVal val="0"/>
                                          </p:val>
                                        </p:tav>
                                        <p:tav tm="100000">
                                          <p:val>
                                            <p:strVal val="#ppt_h"/>
                                          </p:val>
                                        </p:tav>
                                      </p:tavLst>
                                    </p:anim>
                                  </p:childTnLst>
                                </p:cTn>
                              </p:par>
                            </p:childTnLst>
                          </p:cTn>
                        </p:par>
                        <p:par>
                          <p:cTn id="64" fill="hold">
                            <p:stCondLst>
                              <p:cond delay="7500"/>
                            </p:stCondLst>
                            <p:childTnLst>
                              <p:par>
                                <p:cTn id="65" presetID="23" presetClass="entr" presetSubtype="16" fill="hold" grpId="0" nodeType="afterEffect">
                                  <p:stCondLst>
                                    <p:cond delay="0"/>
                                  </p:stCondLst>
                                  <p:childTnLst>
                                    <p:set>
                                      <p:cBhvr>
                                        <p:cTn id="66" dur="1" fill="hold">
                                          <p:stCondLst>
                                            <p:cond delay="0"/>
                                          </p:stCondLst>
                                        </p:cTn>
                                        <p:tgtEl>
                                          <p:spTgt spid="6">
                                            <p:graphicEl>
                                              <a:dgm id="{089B715C-806E-4577-B9A3-0F83CE543AB5}"/>
                                            </p:graphicEl>
                                          </p:spTgt>
                                        </p:tgtEl>
                                        <p:attrNameLst>
                                          <p:attrName>style.visibility</p:attrName>
                                        </p:attrNameLst>
                                      </p:cBhvr>
                                      <p:to>
                                        <p:strVal val="visible"/>
                                      </p:to>
                                    </p:set>
                                    <p:anim calcmode="lin" valueType="num">
                                      <p:cBhvr>
                                        <p:cTn id="67" dur="500" fill="hold"/>
                                        <p:tgtEl>
                                          <p:spTgt spid="6">
                                            <p:graphicEl>
                                              <a:dgm id="{089B715C-806E-4577-B9A3-0F83CE543AB5}"/>
                                            </p:graphicEl>
                                          </p:spTgt>
                                        </p:tgtEl>
                                        <p:attrNameLst>
                                          <p:attrName>ppt_w</p:attrName>
                                        </p:attrNameLst>
                                      </p:cBhvr>
                                      <p:tavLst>
                                        <p:tav tm="0">
                                          <p:val>
                                            <p:fltVal val="0"/>
                                          </p:val>
                                        </p:tav>
                                        <p:tav tm="100000">
                                          <p:val>
                                            <p:strVal val="#ppt_w"/>
                                          </p:val>
                                        </p:tav>
                                      </p:tavLst>
                                    </p:anim>
                                    <p:anim calcmode="lin" valueType="num">
                                      <p:cBhvr>
                                        <p:cTn id="68" dur="500" fill="hold"/>
                                        <p:tgtEl>
                                          <p:spTgt spid="6">
                                            <p:graphicEl>
                                              <a:dgm id="{089B715C-806E-4577-B9A3-0F83CE543AB5}"/>
                                            </p:graphicEl>
                                          </p:spTgt>
                                        </p:tgtEl>
                                        <p:attrNameLst>
                                          <p:attrName>ppt_h</p:attrName>
                                        </p:attrNameLst>
                                      </p:cBhvr>
                                      <p:tavLst>
                                        <p:tav tm="0">
                                          <p:val>
                                            <p:fltVal val="0"/>
                                          </p:val>
                                        </p:tav>
                                        <p:tav tm="100000">
                                          <p:val>
                                            <p:strVal val="#ppt_h"/>
                                          </p:val>
                                        </p:tav>
                                      </p:tavLst>
                                    </p:anim>
                                  </p:childTnLst>
                                </p:cTn>
                              </p:par>
                            </p:childTnLst>
                          </p:cTn>
                        </p:par>
                        <p:par>
                          <p:cTn id="69" fill="hold">
                            <p:stCondLst>
                              <p:cond delay="8000"/>
                            </p:stCondLst>
                            <p:childTnLst>
                              <p:par>
                                <p:cTn id="70" presetID="23" presetClass="entr" presetSubtype="16" fill="hold" grpId="0" nodeType="afterEffect">
                                  <p:stCondLst>
                                    <p:cond delay="0"/>
                                  </p:stCondLst>
                                  <p:childTnLst>
                                    <p:set>
                                      <p:cBhvr>
                                        <p:cTn id="71" dur="1" fill="hold">
                                          <p:stCondLst>
                                            <p:cond delay="0"/>
                                          </p:stCondLst>
                                        </p:cTn>
                                        <p:tgtEl>
                                          <p:spTgt spid="6">
                                            <p:graphicEl>
                                              <a:dgm id="{9C048E29-A479-4E59-987E-1FF4A8415F25}"/>
                                            </p:graphicEl>
                                          </p:spTgt>
                                        </p:tgtEl>
                                        <p:attrNameLst>
                                          <p:attrName>style.visibility</p:attrName>
                                        </p:attrNameLst>
                                      </p:cBhvr>
                                      <p:to>
                                        <p:strVal val="visible"/>
                                      </p:to>
                                    </p:set>
                                    <p:anim calcmode="lin" valueType="num">
                                      <p:cBhvr>
                                        <p:cTn id="72" dur="500" fill="hold"/>
                                        <p:tgtEl>
                                          <p:spTgt spid="6">
                                            <p:graphicEl>
                                              <a:dgm id="{9C048E29-A479-4E59-987E-1FF4A8415F25}"/>
                                            </p:graphicEl>
                                          </p:spTgt>
                                        </p:tgtEl>
                                        <p:attrNameLst>
                                          <p:attrName>ppt_w</p:attrName>
                                        </p:attrNameLst>
                                      </p:cBhvr>
                                      <p:tavLst>
                                        <p:tav tm="0">
                                          <p:val>
                                            <p:fltVal val="0"/>
                                          </p:val>
                                        </p:tav>
                                        <p:tav tm="100000">
                                          <p:val>
                                            <p:strVal val="#ppt_w"/>
                                          </p:val>
                                        </p:tav>
                                      </p:tavLst>
                                    </p:anim>
                                    <p:anim calcmode="lin" valueType="num">
                                      <p:cBhvr>
                                        <p:cTn id="73" dur="500" fill="hold"/>
                                        <p:tgtEl>
                                          <p:spTgt spid="6">
                                            <p:graphicEl>
                                              <a:dgm id="{9C048E29-A479-4E59-987E-1FF4A8415F25}"/>
                                            </p:graphicEl>
                                          </p:spTgt>
                                        </p:tgtEl>
                                        <p:attrNameLst>
                                          <p:attrName>ppt_h</p:attrName>
                                        </p:attrNameLst>
                                      </p:cBhvr>
                                      <p:tavLst>
                                        <p:tav tm="0">
                                          <p:val>
                                            <p:fltVal val="0"/>
                                          </p:val>
                                        </p:tav>
                                        <p:tav tm="100000">
                                          <p:val>
                                            <p:strVal val="#ppt_h"/>
                                          </p:val>
                                        </p:tav>
                                      </p:tavLst>
                                    </p:anim>
                                  </p:childTnLst>
                                </p:cTn>
                              </p:par>
                            </p:childTnLst>
                          </p:cTn>
                        </p:par>
                        <p:par>
                          <p:cTn id="74" fill="hold">
                            <p:stCondLst>
                              <p:cond delay="8500"/>
                            </p:stCondLst>
                            <p:childTnLst>
                              <p:par>
                                <p:cTn id="75" presetID="23" presetClass="entr" presetSubtype="16" fill="hold" grpId="0" nodeType="afterEffect">
                                  <p:stCondLst>
                                    <p:cond delay="0"/>
                                  </p:stCondLst>
                                  <p:childTnLst>
                                    <p:set>
                                      <p:cBhvr>
                                        <p:cTn id="76" dur="1" fill="hold">
                                          <p:stCondLst>
                                            <p:cond delay="0"/>
                                          </p:stCondLst>
                                        </p:cTn>
                                        <p:tgtEl>
                                          <p:spTgt spid="6">
                                            <p:graphicEl>
                                              <a:dgm id="{8969D266-D75B-4954-8671-CDDAFB28CED2}"/>
                                            </p:graphicEl>
                                          </p:spTgt>
                                        </p:tgtEl>
                                        <p:attrNameLst>
                                          <p:attrName>style.visibility</p:attrName>
                                        </p:attrNameLst>
                                      </p:cBhvr>
                                      <p:to>
                                        <p:strVal val="visible"/>
                                      </p:to>
                                    </p:set>
                                    <p:anim calcmode="lin" valueType="num">
                                      <p:cBhvr>
                                        <p:cTn id="77" dur="500" fill="hold"/>
                                        <p:tgtEl>
                                          <p:spTgt spid="6">
                                            <p:graphicEl>
                                              <a:dgm id="{8969D266-D75B-4954-8671-CDDAFB28CED2}"/>
                                            </p:graphicEl>
                                          </p:spTgt>
                                        </p:tgtEl>
                                        <p:attrNameLst>
                                          <p:attrName>ppt_w</p:attrName>
                                        </p:attrNameLst>
                                      </p:cBhvr>
                                      <p:tavLst>
                                        <p:tav tm="0">
                                          <p:val>
                                            <p:fltVal val="0"/>
                                          </p:val>
                                        </p:tav>
                                        <p:tav tm="100000">
                                          <p:val>
                                            <p:strVal val="#ppt_w"/>
                                          </p:val>
                                        </p:tav>
                                      </p:tavLst>
                                    </p:anim>
                                    <p:anim calcmode="lin" valueType="num">
                                      <p:cBhvr>
                                        <p:cTn id="78" dur="500" fill="hold"/>
                                        <p:tgtEl>
                                          <p:spTgt spid="6">
                                            <p:graphicEl>
                                              <a:dgm id="{8969D266-D75B-4954-8671-CDDAFB28CED2}"/>
                                            </p:graphic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Graphic spid="6" grpId="0">
        <p:bldSub>
          <a:bldDgm bld="lvlOne"/>
        </p:bldSub>
      </p:bldGraphic>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b="1" dirty="0" smtClean="0">
                <a:latin typeface="Segoe UI Light" panose="020B0502040204020203" pitchFamily="34" charset="0"/>
                <a:cs typeface="Segoe UI Light" panose="020B0502040204020203" pitchFamily="34" charset="0"/>
              </a:rPr>
              <a:t>περίγραμμα</a:t>
            </a:r>
            <a:endParaRPr lang="el-GR" b="1" dirty="0">
              <a:latin typeface="Segoe UI Light" panose="020B0502040204020203" pitchFamily="34" charset="0"/>
              <a:cs typeface="Segoe UI Light" panose="020B0502040204020203" pitchFamily="34" charset="0"/>
            </a:endParaRPr>
          </a:p>
        </p:txBody>
      </p:sp>
      <p:sp>
        <p:nvSpPr>
          <p:cNvPr id="3" name="Content Placeholder 2"/>
          <p:cNvSpPr>
            <a:spLocks noGrp="1"/>
          </p:cNvSpPr>
          <p:nvPr>
            <p:ph idx="1"/>
          </p:nvPr>
        </p:nvSpPr>
        <p:spPr>
          <a:xfrm>
            <a:off x="628650" y="1244524"/>
            <a:ext cx="7886700" cy="3382894"/>
          </a:xfrm>
        </p:spPr>
        <p:txBody>
          <a:bodyPr>
            <a:normAutofit fontScale="62500" lnSpcReduction="20000"/>
          </a:bodyPr>
          <a:lstStyle/>
          <a:p>
            <a:pPr defTabSz="914377">
              <a:lnSpc>
                <a:spcPct val="100000"/>
              </a:lnSpc>
              <a:buFont typeface="Wingdings 3" panose="05040102010807070707" pitchFamily="18" charset="2"/>
              <a:buChar char="´"/>
            </a:pPr>
            <a:r>
              <a:rPr lang="el-GR" sz="3000" dirty="0">
                <a:latin typeface="Segoe UI Light" panose="020B0502040204020203" pitchFamily="34" charset="0"/>
                <a:cs typeface="Segoe UI Light" panose="020B0502040204020203" pitchFamily="34" charset="0"/>
              </a:rPr>
              <a:t>Κακοποίηση και παραμέληση παιδιών </a:t>
            </a:r>
            <a:r>
              <a:rPr lang="en-US" sz="3000" dirty="0">
                <a:latin typeface="Segoe UI Light" panose="020B0502040204020203" pitchFamily="34" charset="0"/>
                <a:cs typeface="Segoe UI Light" panose="020B0502040204020203" pitchFamily="34" charset="0"/>
              </a:rPr>
              <a:t>(</a:t>
            </a:r>
            <a:r>
              <a:rPr lang="el-GR" sz="3000" dirty="0">
                <a:latin typeface="Segoe UI Light" panose="020B0502040204020203" pitchFamily="34" charset="0"/>
                <a:cs typeface="Segoe UI Light" panose="020B0502040204020203" pitchFamily="34" charset="0"/>
              </a:rPr>
              <a:t>ΚαΠα-π</a:t>
            </a:r>
            <a:r>
              <a:rPr lang="en-US" sz="3000" dirty="0">
                <a:latin typeface="Segoe UI Light" panose="020B0502040204020203" pitchFamily="34" charset="0"/>
                <a:cs typeface="Segoe UI Light" panose="020B0502040204020203" pitchFamily="34" charset="0"/>
              </a:rPr>
              <a:t>)</a:t>
            </a:r>
          </a:p>
          <a:p>
            <a:pPr lvl="1" defTabSz="914377">
              <a:lnSpc>
                <a:spcPct val="100000"/>
              </a:lnSpc>
              <a:buFont typeface="Wingdings 3" panose="05040102010807070707" pitchFamily="18" charset="2"/>
              <a:buChar char="´"/>
            </a:pPr>
            <a:r>
              <a:rPr lang="el-GR" sz="3000" i="1" dirty="0" smtClean="0">
                <a:latin typeface="Segoe UI Light" panose="020B0502040204020203" pitchFamily="34" charset="0"/>
                <a:cs typeface="Segoe UI Light" panose="020B0502040204020203" pitchFamily="34" charset="0"/>
              </a:rPr>
              <a:t>μ</a:t>
            </a:r>
            <a:r>
              <a:rPr lang="en-US" sz="3000" i="1" dirty="0" smtClean="0">
                <a:latin typeface="Segoe UI Light" panose="020B0502040204020203" pitchFamily="34" charset="0"/>
                <a:cs typeface="Segoe UI Light" panose="020B0502040204020203" pitchFamily="34" charset="0"/>
              </a:rPr>
              <a:t>ύ</a:t>
            </a:r>
            <a:r>
              <a:rPr lang="el-GR" sz="3000" i="1" dirty="0" err="1">
                <a:latin typeface="Segoe UI Light" panose="020B0502040204020203" pitchFamily="34" charset="0"/>
                <a:cs typeface="Segoe UI Light" panose="020B0502040204020203" pitchFamily="34" charset="0"/>
              </a:rPr>
              <a:t>θοι</a:t>
            </a:r>
            <a:r>
              <a:rPr lang="el-GR" sz="3000" i="1" dirty="0">
                <a:latin typeface="Segoe UI Light" panose="020B0502040204020203" pitchFamily="34" charset="0"/>
                <a:cs typeface="Segoe UI Light" panose="020B0502040204020203" pitchFamily="34" charset="0"/>
              </a:rPr>
              <a:t> και πραγματικότητα</a:t>
            </a:r>
            <a:endParaRPr lang="en-US" sz="3000" i="1" dirty="0">
              <a:latin typeface="Segoe UI Light" panose="020B0502040204020203" pitchFamily="34" charset="0"/>
              <a:cs typeface="Segoe UI Light" panose="020B0502040204020203" pitchFamily="34" charset="0"/>
            </a:endParaRPr>
          </a:p>
          <a:p>
            <a:pPr defTabSz="914377">
              <a:lnSpc>
                <a:spcPct val="100000"/>
              </a:lnSpc>
              <a:buFont typeface="Wingdings 3" panose="05040102010807070707" pitchFamily="18" charset="2"/>
              <a:buChar char="´"/>
            </a:pPr>
            <a:r>
              <a:rPr lang="el-GR" sz="3000" dirty="0">
                <a:latin typeface="Segoe UI Light" panose="020B0502040204020203" pitchFamily="34" charset="0"/>
                <a:cs typeface="Segoe UI Light" panose="020B0502040204020203" pitchFamily="34" charset="0"/>
              </a:rPr>
              <a:t>Ορισμός της βίας κατά των παιδιών</a:t>
            </a:r>
            <a:endParaRPr lang="en-US" sz="3000" dirty="0">
              <a:latin typeface="Segoe UI Light" panose="020B0502040204020203" pitchFamily="34" charset="0"/>
              <a:cs typeface="Segoe UI Light" panose="020B0502040204020203" pitchFamily="34" charset="0"/>
            </a:endParaRPr>
          </a:p>
          <a:p>
            <a:pPr lvl="1" defTabSz="914377">
              <a:lnSpc>
                <a:spcPct val="100000"/>
              </a:lnSpc>
              <a:buFont typeface="Wingdings 3" panose="05040102010807070707" pitchFamily="18" charset="2"/>
              <a:buChar char="´"/>
            </a:pPr>
            <a:r>
              <a:rPr lang="el-GR" sz="3000" i="1" dirty="0" smtClean="0">
                <a:latin typeface="Segoe UI Light" panose="020B0502040204020203" pitchFamily="34" charset="0"/>
                <a:cs typeface="Segoe UI Light" panose="020B0502040204020203" pitchFamily="34" charset="0"/>
              </a:rPr>
              <a:t>νομική </a:t>
            </a:r>
            <a:r>
              <a:rPr lang="el-GR" sz="3000" i="1" dirty="0">
                <a:latin typeface="Segoe UI Light" panose="020B0502040204020203" pitchFamily="34" charset="0"/>
                <a:cs typeface="Segoe UI Light" panose="020B0502040204020203" pitchFamily="34" charset="0"/>
              </a:rPr>
              <a:t>ανάλυση του </a:t>
            </a:r>
            <a:r>
              <a:rPr lang="el-GR" sz="3000" i="1" dirty="0" smtClean="0">
                <a:latin typeface="Segoe UI Light" panose="020B0502040204020203" pitchFamily="34" charset="0"/>
                <a:cs typeface="Segoe UI Light" panose="020B0502040204020203" pitchFamily="34" charset="0"/>
              </a:rPr>
              <a:t>Άρθρου</a:t>
            </a:r>
            <a:r>
              <a:rPr lang="en-US" sz="3000" i="1" dirty="0" smtClean="0">
                <a:latin typeface="Segoe UI Light" panose="020B0502040204020203" pitchFamily="34" charset="0"/>
                <a:cs typeface="Segoe UI Light" panose="020B0502040204020203" pitchFamily="34" charset="0"/>
              </a:rPr>
              <a:t> </a:t>
            </a:r>
            <a:r>
              <a:rPr lang="en-US" sz="3000" i="1" dirty="0">
                <a:latin typeface="Segoe UI Light" panose="020B0502040204020203" pitchFamily="34" charset="0"/>
                <a:cs typeface="Segoe UI Light" panose="020B0502040204020203" pitchFamily="34" charset="0"/>
              </a:rPr>
              <a:t>19 </a:t>
            </a:r>
            <a:r>
              <a:rPr lang="el-GR" sz="3000" i="1" dirty="0">
                <a:latin typeface="Segoe UI Light" panose="020B0502040204020203" pitchFamily="34" charset="0"/>
                <a:cs typeface="Segoe UI Light" panose="020B0502040204020203" pitchFamily="34" charset="0"/>
              </a:rPr>
              <a:t>της </a:t>
            </a:r>
            <a:r>
              <a:rPr lang="el-GR" sz="3000" i="1" dirty="0" smtClean="0">
                <a:latin typeface="Segoe UI Light" panose="020B0502040204020203" pitchFamily="34" charset="0"/>
                <a:cs typeface="Segoe UI Light" panose="020B0502040204020203" pitchFamily="34" charset="0"/>
              </a:rPr>
              <a:t>Σύμβασης των Δικαιωμάτων του Παιδιού </a:t>
            </a:r>
            <a:r>
              <a:rPr lang="en-US" sz="3000" i="1" dirty="0" smtClean="0">
                <a:latin typeface="Segoe UI Light" panose="020B0502040204020203" pitchFamily="34" charset="0"/>
                <a:cs typeface="Segoe UI Light" panose="020B0502040204020203" pitchFamily="34" charset="0"/>
              </a:rPr>
              <a:t>[</a:t>
            </a:r>
            <a:r>
              <a:rPr lang="en-US" sz="3000" i="1" dirty="0">
                <a:latin typeface="Segoe UI Light" panose="020B0502040204020203" pitchFamily="34" charset="0"/>
                <a:cs typeface="Segoe UI Light" panose="020B0502040204020203" pitchFamily="34" charset="0"/>
              </a:rPr>
              <a:t>UN CRC, GC 13 (2011)]</a:t>
            </a:r>
          </a:p>
          <a:p>
            <a:pPr defTabSz="914377">
              <a:lnSpc>
                <a:spcPct val="100000"/>
              </a:lnSpc>
              <a:buFont typeface="Wingdings 3" panose="05040102010807070707" pitchFamily="18" charset="2"/>
              <a:buChar char="´"/>
            </a:pPr>
            <a:r>
              <a:rPr lang="el-GR" sz="3000" dirty="0">
                <a:latin typeface="Segoe UI Light" panose="020B0502040204020203" pitchFamily="34" charset="0"/>
                <a:cs typeface="Segoe UI Light" panose="020B0502040204020203" pitchFamily="34" charset="0"/>
              </a:rPr>
              <a:t>Τ</a:t>
            </a:r>
            <a:r>
              <a:rPr lang="en-US" sz="3000" dirty="0" err="1">
                <a:latin typeface="Segoe UI Light" panose="020B0502040204020203" pitchFamily="34" charset="0"/>
                <a:cs typeface="Segoe UI Light" panose="020B0502040204020203" pitchFamily="34" charset="0"/>
              </a:rPr>
              <a:t>ύ</a:t>
            </a:r>
            <a:r>
              <a:rPr lang="el-GR" sz="3000" dirty="0" err="1">
                <a:latin typeface="Segoe UI Light" panose="020B0502040204020203" pitchFamily="34" charset="0"/>
                <a:cs typeface="Segoe UI Light" panose="020B0502040204020203" pitchFamily="34" charset="0"/>
              </a:rPr>
              <a:t>ποι</a:t>
            </a:r>
            <a:r>
              <a:rPr lang="el-GR" sz="3000" dirty="0">
                <a:latin typeface="Segoe UI Light" panose="020B0502040204020203" pitchFamily="34" charset="0"/>
                <a:cs typeface="Segoe UI Light" panose="020B0502040204020203" pitchFamily="34" charset="0"/>
              </a:rPr>
              <a:t> βίας</a:t>
            </a:r>
            <a:endParaRPr lang="en-US" sz="3000" dirty="0">
              <a:latin typeface="Segoe UI Light" panose="020B0502040204020203" pitchFamily="34" charset="0"/>
              <a:cs typeface="Segoe UI Light" panose="020B0502040204020203" pitchFamily="34" charset="0"/>
            </a:endParaRPr>
          </a:p>
          <a:p>
            <a:pPr lvl="1" defTabSz="914377">
              <a:lnSpc>
                <a:spcPct val="100000"/>
              </a:lnSpc>
              <a:buFont typeface="Wingdings 3" panose="05040102010807070707" pitchFamily="18" charset="2"/>
              <a:buChar char="´"/>
            </a:pPr>
            <a:r>
              <a:rPr lang="el-GR" sz="3000" i="1" dirty="0" smtClean="0">
                <a:latin typeface="Segoe UI Light" panose="020B0502040204020203" pitchFamily="34" charset="0"/>
                <a:cs typeface="Segoe UI Light" panose="020B0502040204020203" pitchFamily="34" charset="0"/>
              </a:rPr>
              <a:t>παραδείγματα περιπτώσεων</a:t>
            </a:r>
            <a:endParaRPr lang="en-US" sz="3000" i="1" dirty="0">
              <a:latin typeface="Segoe UI Light" panose="020B0502040204020203" pitchFamily="34" charset="0"/>
              <a:cs typeface="Segoe UI Light" panose="020B0502040204020203" pitchFamily="34" charset="0"/>
            </a:endParaRPr>
          </a:p>
          <a:p>
            <a:pPr defTabSz="914377">
              <a:lnSpc>
                <a:spcPct val="100000"/>
              </a:lnSpc>
              <a:buFont typeface="Wingdings 3" panose="05040102010807070707" pitchFamily="18" charset="2"/>
              <a:buChar char="´"/>
            </a:pPr>
            <a:r>
              <a:rPr lang="el-GR" sz="3000" dirty="0">
                <a:latin typeface="Segoe UI Light" panose="020B0502040204020203" pitchFamily="34" charset="0"/>
                <a:cs typeface="Segoe UI Light" panose="020B0502040204020203" pitchFamily="34" charset="0"/>
              </a:rPr>
              <a:t>Αναγνώριση της ΚαΠα-π</a:t>
            </a:r>
            <a:endParaRPr lang="en-US" sz="3000" dirty="0">
              <a:latin typeface="Segoe UI Light" panose="020B0502040204020203" pitchFamily="34" charset="0"/>
              <a:cs typeface="Segoe UI Light" panose="020B0502040204020203" pitchFamily="34" charset="0"/>
            </a:endParaRPr>
          </a:p>
          <a:p>
            <a:pPr lvl="1" defTabSz="914377">
              <a:lnSpc>
                <a:spcPct val="100000"/>
              </a:lnSpc>
              <a:buFont typeface="Wingdings 3" panose="05040102010807070707" pitchFamily="18" charset="2"/>
              <a:buChar char="´"/>
            </a:pPr>
            <a:r>
              <a:rPr lang="el-GR" sz="3000" i="1" dirty="0" smtClean="0">
                <a:latin typeface="Segoe UI Light" panose="020B0502040204020203" pitchFamily="34" charset="0"/>
                <a:cs typeface="Segoe UI Light" panose="020B0502040204020203" pitchFamily="34" charset="0"/>
              </a:rPr>
              <a:t>χαρακτηριστικές ενδείξεις</a:t>
            </a:r>
            <a:endParaRPr lang="en-US" sz="3000" i="1" dirty="0">
              <a:latin typeface="Segoe UI Light" panose="020B0502040204020203" pitchFamily="34" charset="0"/>
              <a:cs typeface="Segoe UI Light" panose="020B0502040204020203" pitchFamily="34" charset="0"/>
            </a:endParaRPr>
          </a:p>
          <a:p>
            <a:pPr defTabSz="914377">
              <a:lnSpc>
                <a:spcPct val="100000"/>
              </a:lnSpc>
              <a:buFont typeface="Wingdings 3" panose="05040102010807070707" pitchFamily="18" charset="2"/>
              <a:buChar char="´"/>
            </a:pPr>
            <a:r>
              <a:rPr lang="el-GR" sz="3000" dirty="0">
                <a:latin typeface="Segoe UI Light" panose="020B0502040204020203" pitchFamily="34" charset="0"/>
                <a:cs typeface="Segoe UI Light" panose="020B0502040204020203" pitchFamily="34" charset="0"/>
              </a:rPr>
              <a:t>Βραχυπρόθεσμες και μακροπρόθεσμες συνέπειες της </a:t>
            </a:r>
            <a:r>
              <a:rPr lang="el-GR" sz="3000" dirty="0" smtClean="0">
                <a:latin typeface="Segoe UI Light" panose="020B0502040204020203" pitchFamily="34" charset="0"/>
                <a:cs typeface="Segoe UI Light" panose="020B0502040204020203" pitchFamily="34" charset="0"/>
              </a:rPr>
              <a:t>ΚαΠα-π</a:t>
            </a:r>
            <a:endParaRPr lang="en-US" sz="3000" dirty="0" smtClean="0">
              <a:latin typeface="Segoe UI Light" panose="020B0502040204020203" pitchFamily="34" charset="0"/>
              <a:cs typeface="Segoe UI Light" panose="020B0502040204020203" pitchFamily="34" charset="0"/>
            </a:endParaRPr>
          </a:p>
          <a:p>
            <a:pPr lvl="1" defTabSz="914377">
              <a:lnSpc>
                <a:spcPct val="100000"/>
              </a:lnSpc>
              <a:buFont typeface="Wingdings 3" panose="05040102010807070707" pitchFamily="18" charset="2"/>
              <a:buChar char="´"/>
            </a:pPr>
            <a:r>
              <a:rPr lang="el-GR" sz="2900" i="1" dirty="0" smtClean="0">
                <a:latin typeface="Segoe UI Light" panose="020B0502040204020203" pitchFamily="34" charset="0"/>
                <a:cs typeface="Segoe UI Light" panose="020B0502040204020203" pitchFamily="34" charset="0"/>
              </a:rPr>
              <a:t>με μια ματιά</a:t>
            </a:r>
            <a:endParaRPr lang="en-US" sz="2900" i="1" dirty="0">
              <a:latin typeface="Segoe UI Light" panose="020B0502040204020203" pitchFamily="34" charset="0"/>
              <a:cs typeface="Segoe UI Light" panose="020B0502040204020203" pitchFamily="34" charset="0"/>
            </a:endParaRPr>
          </a:p>
          <a:p>
            <a:endParaRPr lang="el-GR" dirty="0">
              <a:latin typeface="Segoe UI Light" panose="020B0502040204020203" pitchFamily="34" charset="0"/>
              <a:cs typeface="Segoe UI Light" panose="020B0502040204020203" pitchFamily="34" charset="0"/>
            </a:endParaRPr>
          </a:p>
        </p:txBody>
      </p:sp>
    </p:spTree>
    <p:extLst>
      <p:ext uri="{BB962C8B-B14F-4D97-AF65-F5344CB8AC3E}">
        <p14:creationId xmlns="" xmlns:p14="http://schemas.microsoft.com/office/powerpoint/2010/main" val="2262494228"/>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9748" y="273844"/>
            <a:ext cx="8515350" cy="994172"/>
          </a:xfrm>
        </p:spPr>
        <p:txBody>
          <a:bodyPr>
            <a:normAutofit/>
          </a:bodyPr>
          <a:lstStyle/>
          <a:p>
            <a:r>
              <a:rPr lang="el-GR" dirty="0"/>
              <a:t>Ψυχολογική </a:t>
            </a:r>
            <a:r>
              <a:rPr lang="el-GR" dirty="0" smtClean="0"/>
              <a:t>κακοποίηση - </a:t>
            </a:r>
            <a:r>
              <a:rPr lang="el-GR" i="1" dirty="0" smtClean="0"/>
              <a:t>παραδείγματα</a:t>
            </a:r>
            <a:endParaRPr lang="el-GR" dirty="0"/>
          </a:p>
        </p:txBody>
      </p:sp>
      <p:sp>
        <p:nvSpPr>
          <p:cNvPr id="12" name="Round Diagonal Corner Rectangle 11">
            <a:extLst>
              <a:ext uri="{FF2B5EF4-FFF2-40B4-BE49-F238E27FC236}">
                <a16:creationId xmlns="" xmlns:a16="http://schemas.microsoft.com/office/drawing/2014/main" id="{4D6A9B81-807D-C74D-996B-410578C002CC}"/>
              </a:ext>
            </a:extLst>
          </p:cNvPr>
          <p:cNvSpPr/>
          <p:nvPr/>
        </p:nvSpPr>
        <p:spPr>
          <a:xfrm>
            <a:off x="820441" y="1457843"/>
            <a:ext cx="3990097" cy="561623"/>
          </a:xfrm>
          <a:prstGeom prst="round2DiagRect">
            <a:avLst/>
          </a:prstGeom>
          <a:solidFill>
            <a:schemeClr val="tx2">
              <a:lumMod val="60000"/>
              <a:lumOff val="40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l-GR" sz="1600" dirty="0">
                <a:ln w="18415" cmpd="sng">
                  <a:solidFill>
                    <a:srgbClr val="FFFFFF"/>
                  </a:solidFill>
                  <a:prstDash val="solid"/>
                </a:ln>
                <a:solidFill>
                  <a:schemeClr val="tx2">
                    <a:lumMod val="40000"/>
                    <a:lumOff val="60000"/>
                  </a:schemeClr>
                </a:solidFill>
                <a:effectLst>
                  <a:outerShdw blurRad="63500" dir="3600000" algn="tl" rotWithShape="0">
                    <a:srgbClr val="000000">
                      <a:alpha val="70000"/>
                    </a:srgbClr>
                  </a:outerShdw>
                </a:effectLst>
                <a:latin typeface="Segoe UI Light" panose="020B0502040204020203" pitchFamily="34" charset="0"/>
                <a:ea typeface="Times New Roman" pitchFamily="18" charset="0"/>
                <a:cs typeface="Segoe UI Light" panose="020B0502040204020203" pitchFamily="34" charset="0"/>
              </a:rPr>
              <a:t>απόρριψη μέσω λεκτικής κακοποίησης</a:t>
            </a:r>
            <a:endParaRPr lang="el-GR" sz="1600" dirty="0">
              <a:ln w="18415" cmpd="sng">
                <a:solidFill>
                  <a:srgbClr val="FFFFFF"/>
                </a:solidFill>
                <a:prstDash val="solid"/>
              </a:ln>
              <a:solidFill>
                <a:schemeClr val="tx2">
                  <a:lumMod val="40000"/>
                  <a:lumOff val="60000"/>
                </a:schemeClr>
              </a:solidFill>
              <a:effectLst>
                <a:outerShdw blurRad="63500" dir="3600000" algn="tl" rotWithShape="0">
                  <a:srgbClr val="000000">
                    <a:alpha val="70000"/>
                  </a:srgbClr>
                </a:outerShdw>
              </a:effectLst>
              <a:latin typeface="Segoe UI Light" panose="020B0502040204020203" pitchFamily="34" charset="0"/>
              <a:cs typeface="Segoe UI Light" panose="020B0502040204020203" pitchFamily="34" charset="0"/>
            </a:endParaRPr>
          </a:p>
        </p:txBody>
      </p:sp>
      <p:sp>
        <p:nvSpPr>
          <p:cNvPr id="13" name="Round Diagonal Corner Rectangle 12">
            <a:extLst>
              <a:ext uri="{FF2B5EF4-FFF2-40B4-BE49-F238E27FC236}">
                <a16:creationId xmlns="" xmlns:a16="http://schemas.microsoft.com/office/drawing/2014/main" id="{EE90D3C9-AEED-E24C-A4FE-383400E56103}"/>
              </a:ext>
            </a:extLst>
          </p:cNvPr>
          <p:cNvSpPr/>
          <p:nvPr/>
        </p:nvSpPr>
        <p:spPr>
          <a:xfrm>
            <a:off x="1900562" y="2222549"/>
            <a:ext cx="2700300" cy="561623"/>
          </a:xfrm>
          <a:prstGeom prst="round2DiagRect">
            <a:avLst/>
          </a:prstGeom>
          <a:solidFill>
            <a:schemeClr val="tx2">
              <a:lumMod val="60000"/>
              <a:lumOff val="40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l-GR" sz="1600" dirty="0">
                <a:ln w="18415" cmpd="sng">
                  <a:solidFill>
                    <a:srgbClr val="FFFFFF"/>
                  </a:solidFill>
                  <a:prstDash val="solid"/>
                </a:ln>
                <a:solidFill>
                  <a:schemeClr val="tx2">
                    <a:lumMod val="40000"/>
                    <a:lumOff val="60000"/>
                  </a:schemeClr>
                </a:solidFill>
                <a:effectLst>
                  <a:outerShdw blurRad="63500" dir="3600000" algn="tl" rotWithShape="0">
                    <a:srgbClr val="000000">
                      <a:alpha val="70000"/>
                    </a:srgbClr>
                  </a:outerShdw>
                </a:effectLst>
                <a:latin typeface="Segoe UI Light" panose="020B0502040204020203" pitchFamily="34" charset="0"/>
                <a:ea typeface="Times New Roman" pitchFamily="18" charset="0"/>
                <a:cs typeface="Segoe UI Light" panose="020B0502040204020203" pitchFamily="34" charset="0"/>
              </a:rPr>
              <a:t>δ</a:t>
            </a:r>
            <a:r>
              <a:rPr lang="el-GR" sz="1600" dirty="0" smtClean="0">
                <a:ln w="18415" cmpd="sng">
                  <a:solidFill>
                    <a:srgbClr val="FFFFFF"/>
                  </a:solidFill>
                  <a:prstDash val="solid"/>
                </a:ln>
                <a:solidFill>
                  <a:schemeClr val="tx2">
                    <a:lumMod val="40000"/>
                    <a:lumOff val="60000"/>
                  </a:schemeClr>
                </a:solidFill>
                <a:effectLst>
                  <a:outerShdw blurRad="63500" dir="3600000" algn="tl" rotWithShape="0">
                    <a:srgbClr val="000000">
                      <a:alpha val="70000"/>
                    </a:srgbClr>
                  </a:outerShdw>
                </a:effectLst>
                <a:latin typeface="Segoe UI Light" panose="020B0502040204020203" pitchFamily="34" charset="0"/>
                <a:ea typeface="Times New Roman" pitchFamily="18" charset="0"/>
                <a:cs typeface="Segoe UI Light" panose="020B0502040204020203" pitchFamily="34" charset="0"/>
              </a:rPr>
              <a:t>ιαφθορά</a:t>
            </a:r>
            <a:endParaRPr lang="el-GR" sz="1600" dirty="0">
              <a:ln w="18415" cmpd="sng">
                <a:solidFill>
                  <a:srgbClr val="FFFFFF"/>
                </a:solidFill>
                <a:prstDash val="solid"/>
              </a:ln>
              <a:solidFill>
                <a:schemeClr val="tx2">
                  <a:lumMod val="40000"/>
                  <a:lumOff val="60000"/>
                </a:schemeClr>
              </a:solidFill>
              <a:effectLst>
                <a:outerShdw blurRad="63500" dir="3600000" algn="tl" rotWithShape="0">
                  <a:srgbClr val="000000">
                    <a:alpha val="70000"/>
                  </a:srgbClr>
                </a:outerShdw>
              </a:effectLst>
              <a:latin typeface="Segoe UI Light" panose="020B0502040204020203" pitchFamily="34" charset="0"/>
              <a:cs typeface="Segoe UI Light" panose="020B0502040204020203" pitchFamily="34" charset="0"/>
            </a:endParaRPr>
          </a:p>
        </p:txBody>
      </p:sp>
      <p:sp>
        <p:nvSpPr>
          <p:cNvPr id="14" name="Round Diagonal Corner Rectangle 13">
            <a:extLst>
              <a:ext uri="{FF2B5EF4-FFF2-40B4-BE49-F238E27FC236}">
                <a16:creationId xmlns="" xmlns:a16="http://schemas.microsoft.com/office/drawing/2014/main" id="{EE83D10A-66D7-F442-AE87-CEB465EBE767}"/>
              </a:ext>
            </a:extLst>
          </p:cNvPr>
          <p:cNvSpPr/>
          <p:nvPr/>
        </p:nvSpPr>
        <p:spPr>
          <a:xfrm>
            <a:off x="820442" y="3086645"/>
            <a:ext cx="2700300" cy="561623"/>
          </a:xfrm>
          <a:prstGeom prst="round2DiagRect">
            <a:avLst/>
          </a:prstGeom>
          <a:solidFill>
            <a:schemeClr val="tx2">
              <a:lumMod val="60000"/>
              <a:lumOff val="40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l-GR" sz="1600" dirty="0" smtClean="0">
                <a:ln w="18415" cmpd="sng">
                  <a:solidFill>
                    <a:srgbClr val="FFFFFF"/>
                  </a:solidFill>
                  <a:prstDash val="solid"/>
                </a:ln>
                <a:solidFill>
                  <a:schemeClr val="tx2">
                    <a:lumMod val="40000"/>
                    <a:lumOff val="60000"/>
                  </a:schemeClr>
                </a:solidFill>
                <a:effectLst>
                  <a:outerShdw blurRad="63500" dir="3600000" algn="tl" rotWithShape="0">
                    <a:srgbClr val="000000">
                      <a:alpha val="70000"/>
                    </a:srgbClr>
                  </a:outerShdw>
                </a:effectLst>
                <a:latin typeface="Segoe UI Light" panose="020B0502040204020203" pitchFamily="34" charset="0"/>
                <a:ea typeface="Times New Roman" pitchFamily="18" charset="0"/>
                <a:cs typeface="Segoe UI Light" panose="020B0502040204020203" pitchFamily="34" charset="0"/>
              </a:rPr>
              <a:t>εκμετάλλευση</a:t>
            </a:r>
            <a:endParaRPr lang="el-GR" sz="1600" dirty="0">
              <a:ln w="18415" cmpd="sng">
                <a:solidFill>
                  <a:srgbClr val="FFFFFF"/>
                </a:solidFill>
                <a:prstDash val="solid"/>
              </a:ln>
              <a:solidFill>
                <a:schemeClr val="tx2">
                  <a:lumMod val="40000"/>
                  <a:lumOff val="60000"/>
                </a:schemeClr>
              </a:solidFill>
              <a:effectLst>
                <a:outerShdw blurRad="63500" dir="3600000" algn="tl" rotWithShape="0">
                  <a:srgbClr val="000000">
                    <a:alpha val="70000"/>
                  </a:srgbClr>
                </a:outerShdw>
              </a:effectLst>
              <a:latin typeface="Segoe UI Light" panose="020B0502040204020203" pitchFamily="34" charset="0"/>
              <a:cs typeface="Segoe UI Light" panose="020B0502040204020203" pitchFamily="34" charset="0"/>
            </a:endParaRPr>
          </a:p>
        </p:txBody>
      </p:sp>
      <p:sp>
        <p:nvSpPr>
          <p:cNvPr id="15" name="Round Diagonal Corner Rectangle 14">
            <a:extLst>
              <a:ext uri="{FF2B5EF4-FFF2-40B4-BE49-F238E27FC236}">
                <a16:creationId xmlns="" xmlns:a16="http://schemas.microsoft.com/office/drawing/2014/main" id="{773CE8B1-D397-BF4A-BD42-155504F7A4C1}"/>
              </a:ext>
            </a:extLst>
          </p:cNvPr>
          <p:cNvSpPr/>
          <p:nvPr/>
        </p:nvSpPr>
        <p:spPr>
          <a:xfrm>
            <a:off x="3736766" y="3086645"/>
            <a:ext cx="2700300" cy="561623"/>
          </a:xfrm>
          <a:prstGeom prst="round2DiagRect">
            <a:avLst/>
          </a:prstGeom>
          <a:solidFill>
            <a:schemeClr val="tx2">
              <a:lumMod val="60000"/>
              <a:lumOff val="40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l-GR" sz="1600" dirty="0" smtClean="0">
                <a:ln w="18415" cmpd="sng">
                  <a:solidFill>
                    <a:srgbClr val="FFFFFF"/>
                  </a:solidFill>
                  <a:prstDash val="solid"/>
                </a:ln>
                <a:solidFill>
                  <a:schemeClr val="tx2">
                    <a:lumMod val="40000"/>
                    <a:lumOff val="60000"/>
                  </a:schemeClr>
                </a:solidFill>
                <a:effectLst>
                  <a:outerShdw blurRad="63500" dir="3600000" algn="tl" rotWithShape="0">
                    <a:srgbClr val="000000">
                      <a:alpha val="70000"/>
                    </a:srgbClr>
                  </a:outerShdw>
                </a:effectLst>
                <a:latin typeface="Segoe UI Light" panose="020B0502040204020203" pitchFamily="34" charset="0"/>
                <a:ea typeface="Times New Roman" pitchFamily="18" charset="0"/>
                <a:cs typeface="Segoe UI Light" panose="020B0502040204020203" pitchFamily="34" charset="0"/>
              </a:rPr>
              <a:t>τρομοκράτηση</a:t>
            </a:r>
            <a:endParaRPr lang="el-GR" sz="1600" dirty="0">
              <a:ln w="18415" cmpd="sng">
                <a:solidFill>
                  <a:srgbClr val="FFFFFF"/>
                </a:solidFill>
                <a:prstDash val="solid"/>
              </a:ln>
              <a:solidFill>
                <a:schemeClr val="tx2">
                  <a:lumMod val="40000"/>
                  <a:lumOff val="60000"/>
                </a:schemeClr>
              </a:solidFill>
              <a:effectLst>
                <a:outerShdw blurRad="63500" dir="3600000" algn="tl" rotWithShape="0">
                  <a:srgbClr val="000000">
                    <a:alpha val="70000"/>
                  </a:srgbClr>
                </a:outerShdw>
              </a:effectLst>
              <a:latin typeface="Segoe UI Light" panose="020B0502040204020203" pitchFamily="34" charset="0"/>
              <a:cs typeface="Segoe UI Light" panose="020B0502040204020203" pitchFamily="34" charset="0"/>
            </a:endParaRPr>
          </a:p>
        </p:txBody>
      </p:sp>
      <p:sp>
        <p:nvSpPr>
          <p:cNvPr id="16" name="Round Diagonal Corner Rectangle 15">
            <a:extLst>
              <a:ext uri="{FF2B5EF4-FFF2-40B4-BE49-F238E27FC236}">
                <a16:creationId xmlns="" xmlns:a16="http://schemas.microsoft.com/office/drawing/2014/main" id="{B865489C-59F6-FC48-ABEE-A5ED39DA3B0A}"/>
              </a:ext>
            </a:extLst>
          </p:cNvPr>
          <p:cNvSpPr/>
          <p:nvPr/>
        </p:nvSpPr>
        <p:spPr>
          <a:xfrm>
            <a:off x="4893404" y="2208261"/>
            <a:ext cx="2700300" cy="561623"/>
          </a:xfrm>
          <a:prstGeom prst="round2DiagRect">
            <a:avLst/>
          </a:prstGeom>
          <a:solidFill>
            <a:schemeClr val="tx2">
              <a:lumMod val="60000"/>
              <a:lumOff val="40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l-GR" sz="1600" dirty="0">
                <a:ln w="18415" cmpd="sng">
                  <a:solidFill>
                    <a:srgbClr val="FFFFFF"/>
                  </a:solidFill>
                  <a:prstDash val="solid"/>
                </a:ln>
                <a:solidFill>
                  <a:schemeClr val="tx2">
                    <a:lumMod val="40000"/>
                    <a:lumOff val="60000"/>
                  </a:schemeClr>
                </a:solidFill>
                <a:effectLst>
                  <a:outerShdw blurRad="63500" dir="3600000" algn="tl" rotWithShape="0">
                    <a:srgbClr val="000000">
                      <a:alpha val="70000"/>
                    </a:srgbClr>
                  </a:outerShdw>
                </a:effectLst>
                <a:latin typeface="Segoe UI Light" panose="020B0502040204020203" pitchFamily="34" charset="0"/>
                <a:ea typeface="Times New Roman" pitchFamily="18" charset="0"/>
                <a:cs typeface="Segoe UI Light" panose="020B0502040204020203" pitchFamily="34" charset="0"/>
              </a:rPr>
              <a:t>α</a:t>
            </a:r>
            <a:r>
              <a:rPr lang="el-GR" sz="1600" dirty="0" smtClean="0">
                <a:ln w="18415" cmpd="sng">
                  <a:solidFill>
                    <a:srgbClr val="FFFFFF"/>
                  </a:solidFill>
                  <a:prstDash val="solid"/>
                </a:ln>
                <a:solidFill>
                  <a:schemeClr val="tx2">
                    <a:lumMod val="40000"/>
                    <a:lumOff val="60000"/>
                  </a:schemeClr>
                </a:solidFill>
                <a:effectLst>
                  <a:outerShdw blurRad="63500" dir="3600000" algn="tl" rotWithShape="0">
                    <a:srgbClr val="000000">
                      <a:alpha val="70000"/>
                    </a:srgbClr>
                  </a:outerShdw>
                </a:effectLst>
                <a:latin typeface="Segoe UI Light" panose="020B0502040204020203" pitchFamily="34" charset="0"/>
                <a:ea typeface="Times New Roman" pitchFamily="18" charset="0"/>
                <a:cs typeface="Segoe UI Light" panose="020B0502040204020203" pitchFamily="34" charset="0"/>
              </a:rPr>
              <a:t>διαφορία</a:t>
            </a:r>
            <a:endParaRPr lang="el-GR" sz="1600" dirty="0">
              <a:ln w="18415" cmpd="sng">
                <a:solidFill>
                  <a:srgbClr val="FFFFFF"/>
                </a:solidFill>
                <a:prstDash val="solid"/>
              </a:ln>
              <a:solidFill>
                <a:schemeClr val="tx2">
                  <a:lumMod val="40000"/>
                  <a:lumOff val="60000"/>
                </a:schemeClr>
              </a:solidFill>
              <a:effectLst>
                <a:outerShdw blurRad="63500" dir="3600000" algn="tl" rotWithShape="0">
                  <a:srgbClr val="000000">
                    <a:alpha val="70000"/>
                  </a:srgbClr>
                </a:outerShdw>
              </a:effectLst>
              <a:latin typeface="Segoe UI Light" panose="020B0502040204020203" pitchFamily="34" charset="0"/>
              <a:cs typeface="Segoe UI Light" panose="020B0502040204020203" pitchFamily="34" charset="0"/>
            </a:endParaRPr>
          </a:p>
        </p:txBody>
      </p:sp>
      <p:sp>
        <p:nvSpPr>
          <p:cNvPr id="17" name="Round Diagonal Corner Rectangle 16">
            <a:extLst>
              <a:ext uri="{FF2B5EF4-FFF2-40B4-BE49-F238E27FC236}">
                <a16:creationId xmlns="" xmlns:a16="http://schemas.microsoft.com/office/drawing/2014/main" id="{9FDBF8D9-2350-394B-AF01-808FABA9A93F}"/>
              </a:ext>
            </a:extLst>
          </p:cNvPr>
          <p:cNvSpPr/>
          <p:nvPr/>
        </p:nvSpPr>
        <p:spPr>
          <a:xfrm>
            <a:off x="5290618" y="1429268"/>
            <a:ext cx="2700300" cy="561623"/>
          </a:xfrm>
          <a:prstGeom prst="round2DiagRect">
            <a:avLst/>
          </a:prstGeom>
          <a:solidFill>
            <a:schemeClr val="tx2">
              <a:lumMod val="60000"/>
              <a:lumOff val="40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l-GR" sz="1600" dirty="0">
                <a:ln w="18415" cmpd="sng">
                  <a:solidFill>
                    <a:srgbClr val="FFFFFF"/>
                  </a:solidFill>
                  <a:prstDash val="solid"/>
                </a:ln>
                <a:solidFill>
                  <a:schemeClr val="tx2">
                    <a:lumMod val="40000"/>
                    <a:lumOff val="60000"/>
                  </a:schemeClr>
                </a:solidFill>
                <a:effectLst>
                  <a:outerShdw blurRad="63500" dir="3600000" algn="tl" rotWithShape="0">
                    <a:srgbClr val="000000">
                      <a:alpha val="70000"/>
                    </a:srgbClr>
                  </a:outerShdw>
                </a:effectLst>
                <a:latin typeface="Segoe UI Light" panose="020B0502040204020203" pitchFamily="34" charset="0"/>
                <a:ea typeface="Times New Roman" pitchFamily="18" charset="0"/>
                <a:cs typeface="Segoe UI Light" panose="020B0502040204020203" pitchFamily="34" charset="0"/>
              </a:rPr>
              <a:t>α</a:t>
            </a:r>
            <a:r>
              <a:rPr lang="el-GR" sz="1600" dirty="0" smtClean="0">
                <a:ln w="18415" cmpd="sng">
                  <a:solidFill>
                    <a:srgbClr val="FFFFFF"/>
                  </a:solidFill>
                  <a:prstDash val="solid"/>
                </a:ln>
                <a:solidFill>
                  <a:schemeClr val="tx2">
                    <a:lumMod val="40000"/>
                    <a:lumOff val="60000"/>
                  </a:schemeClr>
                </a:solidFill>
                <a:effectLst>
                  <a:outerShdw blurRad="63500" dir="3600000" algn="tl" rotWithShape="0">
                    <a:srgbClr val="000000">
                      <a:alpha val="70000"/>
                    </a:srgbClr>
                  </a:outerShdw>
                </a:effectLst>
                <a:latin typeface="Segoe UI Light" panose="020B0502040204020203" pitchFamily="34" charset="0"/>
                <a:ea typeface="Times New Roman" pitchFamily="18" charset="0"/>
                <a:cs typeface="Segoe UI Light" panose="020B0502040204020203" pitchFamily="34" charset="0"/>
              </a:rPr>
              <a:t>πομόνωση</a:t>
            </a:r>
            <a:endParaRPr lang="el-GR" sz="1600" dirty="0">
              <a:ln w="18415" cmpd="sng">
                <a:solidFill>
                  <a:srgbClr val="FFFFFF"/>
                </a:solidFill>
                <a:prstDash val="solid"/>
              </a:ln>
              <a:solidFill>
                <a:schemeClr val="tx2">
                  <a:lumMod val="40000"/>
                  <a:lumOff val="60000"/>
                </a:schemeClr>
              </a:solidFill>
              <a:effectLst>
                <a:outerShdw blurRad="63500" dir="3600000" algn="tl" rotWithShape="0">
                  <a:srgbClr val="000000">
                    <a:alpha val="70000"/>
                  </a:srgbClr>
                </a:outerShdw>
              </a:effectLst>
              <a:latin typeface="Segoe UI Light" panose="020B0502040204020203" pitchFamily="34" charset="0"/>
              <a:cs typeface="Segoe UI Light" panose="020B0502040204020203" pitchFamily="34" charset="0"/>
            </a:endParaRPr>
          </a:p>
        </p:txBody>
      </p:sp>
      <p:sp>
        <p:nvSpPr>
          <p:cNvPr id="18" name="Round Diagonal Corner Rectangle 17">
            <a:extLst>
              <a:ext uri="{FF2B5EF4-FFF2-40B4-BE49-F238E27FC236}">
                <a16:creationId xmlns="" xmlns:a16="http://schemas.microsoft.com/office/drawing/2014/main" id="{E1922C0A-820F-A24E-836A-9F943999F758}"/>
              </a:ext>
            </a:extLst>
          </p:cNvPr>
          <p:cNvSpPr/>
          <p:nvPr/>
        </p:nvSpPr>
        <p:spPr>
          <a:xfrm>
            <a:off x="2980682" y="3851351"/>
            <a:ext cx="4910988" cy="561623"/>
          </a:xfrm>
          <a:prstGeom prst="round2DiagRect">
            <a:avLst/>
          </a:prstGeom>
          <a:solidFill>
            <a:schemeClr val="tx2">
              <a:lumMod val="60000"/>
              <a:lumOff val="40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l-GR" sz="1600" dirty="0" smtClean="0">
                <a:ln w="18415" cmpd="sng">
                  <a:solidFill>
                    <a:srgbClr val="FFFFFF"/>
                  </a:solidFill>
                  <a:prstDash val="solid"/>
                </a:ln>
                <a:solidFill>
                  <a:schemeClr val="tx2">
                    <a:lumMod val="40000"/>
                    <a:lumOff val="60000"/>
                  </a:schemeClr>
                </a:solidFill>
                <a:effectLst>
                  <a:outerShdw blurRad="63500" dir="3600000" algn="tl" rotWithShape="0">
                    <a:srgbClr val="000000">
                      <a:alpha val="70000"/>
                    </a:srgbClr>
                  </a:outerShdw>
                </a:effectLst>
                <a:latin typeface="Segoe UI Light" panose="020B0502040204020203" pitchFamily="34" charset="0"/>
                <a:ea typeface="Times New Roman" pitchFamily="18" charset="0"/>
                <a:cs typeface="Segoe UI Light" panose="020B0502040204020203" pitchFamily="34" charset="0"/>
              </a:rPr>
              <a:t>μάρτυρες </a:t>
            </a:r>
            <a:r>
              <a:rPr lang="el-GR" sz="1600" dirty="0">
                <a:ln w="18415" cmpd="sng">
                  <a:solidFill>
                    <a:srgbClr val="FFFFFF"/>
                  </a:solidFill>
                  <a:prstDash val="solid"/>
                </a:ln>
                <a:solidFill>
                  <a:schemeClr val="tx2">
                    <a:lumMod val="40000"/>
                    <a:lumOff val="60000"/>
                  </a:schemeClr>
                </a:solidFill>
                <a:effectLst>
                  <a:outerShdw blurRad="63500" dir="3600000" algn="tl" rotWithShape="0">
                    <a:srgbClr val="000000">
                      <a:alpha val="70000"/>
                    </a:srgbClr>
                  </a:outerShdw>
                </a:effectLst>
                <a:latin typeface="Segoe UI Light" panose="020B0502040204020203" pitchFamily="34" charset="0"/>
                <a:ea typeface="Times New Roman" pitchFamily="18" charset="0"/>
                <a:cs typeface="Segoe UI Light" panose="020B0502040204020203" pitchFamily="34" charset="0"/>
              </a:rPr>
              <a:t>ενδοοικογενειακής/ συντροφικής βίας</a:t>
            </a:r>
            <a:endParaRPr lang="el-GR" sz="1600" dirty="0">
              <a:ln w="18415" cmpd="sng">
                <a:solidFill>
                  <a:srgbClr val="FFFFFF"/>
                </a:solidFill>
                <a:prstDash val="solid"/>
              </a:ln>
              <a:solidFill>
                <a:schemeClr val="tx2">
                  <a:lumMod val="40000"/>
                  <a:lumOff val="60000"/>
                </a:schemeClr>
              </a:solidFill>
              <a:effectLst>
                <a:outerShdw blurRad="63500" dir="3600000" algn="tl" rotWithShape="0">
                  <a:srgbClr val="000000">
                    <a:alpha val="70000"/>
                  </a:srgbClr>
                </a:outerShdw>
              </a:effectLst>
              <a:latin typeface="Segoe UI Light" panose="020B0502040204020203" pitchFamily="34" charset="0"/>
              <a:cs typeface="Segoe UI Light" panose="020B0502040204020203" pitchFamily="34" charset="0"/>
            </a:endParaRPr>
          </a:p>
        </p:txBody>
      </p:sp>
    </p:spTree>
    <p:extLst>
      <p:ext uri="{BB962C8B-B14F-4D97-AF65-F5344CB8AC3E}">
        <p14:creationId xmlns="" xmlns:p14="http://schemas.microsoft.com/office/powerpoint/2010/main" val="1656913946"/>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2000">
        <p15:prstTrans prst="fractur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 to="" calcmode="lin" valueType="num">
                                      <p:cBhvr>
                                        <p:cTn id="7" dur="1" fill="hold"/>
                                        <p:tgtEl>
                                          <p:spTgt spid="18"/>
                                        </p:tgtEl>
                                        <p:attrNameLst>
                                          <p:attrName/>
                                        </p:attrNameLst>
                                      </p:cBhvr>
                                    </p:anim>
                                  </p:childTnLst>
                                </p:cTn>
                              </p:par>
                              <p:par>
                                <p:cTn id="8" presetID="24" presetClass="entr" presetSubtype="0"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 to="" calcmode="lin" valueType="num">
                                      <p:cBhvr>
                                        <p:cTn id="10" dur="1" fill="hold"/>
                                        <p:tgtEl>
                                          <p:spTgt spid="14"/>
                                        </p:tgtEl>
                                        <p:attrNameLst>
                                          <p:attrName/>
                                        </p:attrNameLst>
                                      </p:cBhvr>
                                    </p:anim>
                                  </p:childTnLst>
                                </p:cTn>
                              </p:par>
                              <p:par>
                                <p:cTn id="11" presetID="24" presetClass="entr" presetSubtype="0" fill="hold" nodeType="withEffect">
                                  <p:stCondLst>
                                    <p:cond delay="0"/>
                                  </p:stCondLst>
                                  <p:childTnLst>
                                    <p:set>
                                      <p:cBhvr>
                                        <p:cTn id="12" dur="1" fill="hold">
                                          <p:stCondLst>
                                            <p:cond delay="0"/>
                                          </p:stCondLst>
                                        </p:cTn>
                                        <p:tgtEl>
                                          <p:spTgt spid="15"/>
                                        </p:tgtEl>
                                        <p:attrNameLst>
                                          <p:attrName>style.visibility</p:attrName>
                                        </p:attrNameLst>
                                      </p:cBhvr>
                                      <p:to>
                                        <p:strVal val="visible"/>
                                      </p:to>
                                    </p:set>
                                    <p:anim to="" calcmode="lin" valueType="num">
                                      <p:cBhvr>
                                        <p:cTn id="13" dur="1" fill="hold"/>
                                        <p:tgtEl>
                                          <p:spTgt spid="15"/>
                                        </p:tgtEl>
                                        <p:attrNameLst>
                                          <p:attrName/>
                                        </p:attrNameLst>
                                      </p:cBhvr>
                                    </p:anim>
                                  </p:childTnLst>
                                </p:cTn>
                              </p:par>
                              <p:par>
                                <p:cTn id="14" presetID="24" presetClass="entr" presetSubtype="0" fill="hold" nodeType="withEffect">
                                  <p:stCondLst>
                                    <p:cond delay="0"/>
                                  </p:stCondLst>
                                  <p:childTnLst>
                                    <p:set>
                                      <p:cBhvr>
                                        <p:cTn id="15" dur="1" fill="hold">
                                          <p:stCondLst>
                                            <p:cond delay="0"/>
                                          </p:stCondLst>
                                        </p:cTn>
                                        <p:tgtEl>
                                          <p:spTgt spid="16"/>
                                        </p:tgtEl>
                                        <p:attrNameLst>
                                          <p:attrName>style.visibility</p:attrName>
                                        </p:attrNameLst>
                                      </p:cBhvr>
                                      <p:to>
                                        <p:strVal val="visible"/>
                                      </p:to>
                                    </p:set>
                                    <p:anim to="" calcmode="lin" valueType="num">
                                      <p:cBhvr>
                                        <p:cTn id="16" dur="1" fill="hold"/>
                                        <p:tgtEl>
                                          <p:spTgt spid="16"/>
                                        </p:tgtEl>
                                        <p:attrNameLst>
                                          <p:attrName/>
                                        </p:attrNameLst>
                                      </p:cBhvr>
                                    </p:anim>
                                  </p:childTnLst>
                                </p:cTn>
                              </p:par>
                              <p:par>
                                <p:cTn id="17" presetID="24" presetClass="entr" presetSubtype="0" fill="hold" nodeType="withEffect">
                                  <p:stCondLst>
                                    <p:cond delay="0"/>
                                  </p:stCondLst>
                                  <p:childTnLst>
                                    <p:set>
                                      <p:cBhvr>
                                        <p:cTn id="18" dur="1" fill="hold">
                                          <p:stCondLst>
                                            <p:cond delay="0"/>
                                          </p:stCondLst>
                                        </p:cTn>
                                        <p:tgtEl>
                                          <p:spTgt spid="13"/>
                                        </p:tgtEl>
                                        <p:attrNameLst>
                                          <p:attrName>style.visibility</p:attrName>
                                        </p:attrNameLst>
                                      </p:cBhvr>
                                      <p:to>
                                        <p:strVal val="visible"/>
                                      </p:to>
                                    </p:set>
                                    <p:anim to="" calcmode="lin" valueType="num">
                                      <p:cBhvr>
                                        <p:cTn id="19" dur="1" fill="hold"/>
                                        <p:tgtEl>
                                          <p:spTgt spid="13"/>
                                        </p:tgtEl>
                                        <p:attrNameLst>
                                          <p:attrName/>
                                        </p:attrNameLst>
                                      </p:cBhvr>
                                    </p:anim>
                                  </p:childTnLst>
                                </p:cTn>
                              </p:par>
                              <p:par>
                                <p:cTn id="20" presetID="24" presetClass="entr" presetSubtype="0" fill="hold" nodeType="withEffect">
                                  <p:stCondLst>
                                    <p:cond delay="0"/>
                                  </p:stCondLst>
                                  <p:childTnLst>
                                    <p:set>
                                      <p:cBhvr>
                                        <p:cTn id="21" dur="1" fill="hold">
                                          <p:stCondLst>
                                            <p:cond delay="0"/>
                                          </p:stCondLst>
                                        </p:cTn>
                                        <p:tgtEl>
                                          <p:spTgt spid="12"/>
                                        </p:tgtEl>
                                        <p:attrNameLst>
                                          <p:attrName>style.visibility</p:attrName>
                                        </p:attrNameLst>
                                      </p:cBhvr>
                                      <p:to>
                                        <p:strVal val="visible"/>
                                      </p:to>
                                    </p:set>
                                    <p:anim to="" calcmode="lin" valueType="num">
                                      <p:cBhvr>
                                        <p:cTn id="22" dur="1" fill="hold"/>
                                        <p:tgtEl>
                                          <p:spTgt spid="12"/>
                                        </p:tgtEl>
                                        <p:attrNameLst>
                                          <p:attrName/>
                                        </p:attrNameLst>
                                      </p:cBhvr>
                                    </p:anim>
                                  </p:childTnLst>
                                </p:cTn>
                              </p:par>
                              <p:par>
                                <p:cTn id="23" presetID="24" presetClass="entr" presetSubtype="0" fill="hold" nodeType="withEffect">
                                  <p:stCondLst>
                                    <p:cond delay="0"/>
                                  </p:stCondLst>
                                  <p:childTnLst>
                                    <p:set>
                                      <p:cBhvr>
                                        <p:cTn id="24" dur="1" fill="hold">
                                          <p:stCondLst>
                                            <p:cond delay="0"/>
                                          </p:stCondLst>
                                        </p:cTn>
                                        <p:tgtEl>
                                          <p:spTgt spid="17"/>
                                        </p:tgtEl>
                                        <p:attrNameLst>
                                          <p:attrName>style.visibility</p:attrName>
                                        </p:attrNameLst>
                                      </p:cBhvr>
                                      <p:to>
                                        <p:strVal val="visible"/>
                                      </p:to>
                                    </p:set>
                                    <p:anim to="" calcmode="lin" valueType="num">
                                      <p:cBhvr>
                                        <p:cTn id="25" dur="1" fill="hold"/>
                                        <p:tgtEl>
                                          <p:spTgt spid="17"/>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Σωματική βία</a:t>
            </a:r>
            <a:endParaRPr lang="en-US" dirty="0"/>
          </a:p>
        </p:txBody>
      </p:sp>
      <p:sp>
        <p:nvSpPr>
          <p:cNvPr id="3" name="Content Placeholder 2"/>
          <p:cNvSpPr>
            <a:spLocks noGrp="1"/>
          </p:cNvSpPr>
          <p:nvPr>
            <p:ph idx="1"/>
          </p:nvPr>
        </p:nvSpPr>
        <p:spPr>
          <a:xfrm>
            <a:off x="628650" y="1369219"/>
            <a:ext cx="8217176" cy="3263504"/>
          </a:xfrm>
        </p:spPr>
        <p:txBody>
          <a:bodyPr>
            <a:noAutofit/>
          </a:bodyPr>
          <a:lstStyle/>
          <a:p>
            <a:r>
              <a:rPr lang="el-GR" sz="1600" dirty="0" smtClean="0">
                <a:solidFill>
                  <a:schemeClr val="accent1">
                    <a:lumMod val="75000"/>
                  </a:schemeClr>
                </a:solidFill>
              </a:rPr>
              <a:t>μπορεί να είναι </a:t>
            </a:r>
            <a:r>
              <a:rPr lang="el-GR" sz="1600" b="1" dirty="0" smtClean="0">
                <a:solidFill>
                  <a:schemeClr val="accent1">
                    <a:lumMod val="75000"/>
                  </a:schemeClr>
                </a:solidFill>
              </a:rPr>
              <a:t>θανατηφόρα και μη-θανατηφόρα</a:t>
            </a:r>
            <a:endParaRPr lang="en-US" sz="1600" b="1" dirty="0"/>
          </a:p>
          <a:p>
            <a:pPr marL="0" indent="0">
              <a:buNone/>
            </a:pPr>
            <a:endParaRPr lang="el-GR" sz="800" dirty="0" smtClean="0"/>
          </a:p>
          <a:p>
            <a:pPr marL="0" indent="0">
              <a:buNone/>
            </a:pPr>
            <a:r>
              <a:rPr lang="el-GR" sz="1600" dirty="0" smtClean="0"/>
              <a:t>Περιλαμβάνει</a:t>
            </a:r>
            <a:r>
              <a:rPr lang="en-US" sz="1600" dirty="0"/>
              <a:t>: </a:t>
            </a:r>
          </a:p>
          <a:p>
            <a:r>
              <a:rPr lang="el-GR" sz="1600" dirty="0"/>
              <a:t>κάθε σωματική τιμωρία και κάθε άλλη μορφή βασανιστηρίων, σκληρής, απάνθρωπης ή ταπεινωτικής μεταχείρισης ή τιμωρίας</a:t>
            </a:r>
          </a:p>
          <a:p>
            <a:r>
              <a:rPr lang="el-GR" sz="1600" dirty="0" smtClean="0"/>
              <a:t>σωματικό εκφοβισμό </a:t>
            </a:r>
            <a:r>
              <a:rPr lang="el-GR" sz="1600" dirty="0"/>
              <a:t>και </a:t>
            </a:r>
            <a:r>
              <a:rPr lang="el-GR" sz="1600" dirty="0" smtClean="0"/>
              <a:t>απειλές </a:t>
            </a:r>
            <a:r>
              <a:rPr lang="el-GR" sz="1600" dirty="0"/>
              <a:t>από ενήλικες και άλλα </a:t>
            </a:r>
            <a:r>
              <a:rPr lang="el-GR" sz="1600" dirty="0" smtClean="0"/>
              <a:t>παιδιά</a:t>
            </a:r>
            <a:endParaRPr lang="el-GR" sz="1600" dirty="0"/>
          </a:p>
          <a:p>
            <a:r>
              <a:rPr lang="el-GR" sz="1600" dirty="0" smtClean="0"/>
              <a:t>τα </a:t>
            </a:r>
            <a:r>
              <a:rPr lang="el-GR" sz="1600" dirty="0"/>
              <a:t>παιδιά με αναπηρία ενδέχεται να υποστούν συγκεκριμένες μορφές σωματικής βίας</a:t>
            </a:r>
          </a:p>
          <a:p>
            <a:pPr lvl="1"/>
            <a:r>
              <a:rPr lang="el-GR" sz="1600" dirty="0"/>
              <a:t>αναγκαστική </a:t>
            </a:r>
            <a:r>
              <a:rPr lang="el-GR" sz="1600" dirty="0" smtClean="0"/>
              <a:t>στείρωση, ιδιαίτερα </a:t>
            </a:r>
            <a:r>
              <a:rPr lang="el-GR" sz="1600" dirty="0"/>
              <a:t>κορίτσια</a:t>
            </a:r>
          </a:p>
          <a:p>
            <a:pPr lvl="1"/>
            <a:r>
              <a:rPr lang="el-GR" sz="1600" dirty="0"/>
              <a:t>βία με το πρόσχημα της θεραπείας (για παράδειγμα </a:t>
            </a:r>
            <a:r>
              <a:rPr lang="el-GR" sz="1600" dirty="0" smtClean="0"/>
              <a:t>ηλεκτροθεραπεία-</a:t>
            </a:r>
            <a:r>
              <a:rPr lang="en-US" sz="1600" dirty="0" smtClean="0"/>
              <a:t>ECT</a:t>
            </a:r>
            <a:r>
              <a:rPr lang="el-GR" sz="1600" dirty="0" smtClean="0"/>
              <a:t> και </a:t>
            </a:r>
            <a:r>
              <a:rPr lang="el-GR" sz="1600" dirty="0" err="1" smtClean="0"/>
              <a:t>ηλεκτροσοκ</a:t>
            </a:r>
            <a:r>
              <a:rPr lang="el-GR" sz="1600" dirty="0" smtClean="0"/>
              <a:t> ως </a:t>
            </a:r>
            <a:r>
              <a:rPr lang="el-GR" sz="1600" dirty="0"/>
              <a:t>«θεραπεία </a:t>
            </a:r>
            <a:r>
              <a:rPr lang="el-GR" sz="1600" dirty="0" smtClean="0"/>
              <a:t>αποστροφής» </a:t>
            </a:r>
            <a:r>
              <a:rPr lang="el-GR" sz="1600" dirty="0"/>
              <a:t>για τον έλεγχο της </a:t>
            </a:r>
            <a:r>
              <a:rPr lang="el-GR" sz="1600" dirty="0" smtClean="0"/>
              <a:t>συμπεριφοράς)</a:t>
            </a:r>
            <a:endParaRPr lang="el-GR" sz="1600" dirty="0"/>
          </a:p>
          <a:p>
            <a:pPr lvl="1"/>
            <a:r>
              <a:rPr lang="el-GR" sz="1600" dirty="0"/>
              <a:t>εσκεμμένη πρόκληση αναπηρίας στα παιδιά με σκοπό την εκμετάλλευσή τους για επαιτεία στους δρόμους ή άλλους συναφείς λόγους</a:t>
            </a:r>
            <a:endParaRPr lang="en-US" sz="1600" dirty="0"/>
          </a:p>
        </p:txBody>
      </p:sp>
    </p:spTree>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Το φάσμα της σωματικής κακοποίησης </a:t>
            </a:r>
          </a:p>
        </p:txBody>
      </p:sp>
      <p:sp>
        <p:nvSpPr>
          <p:cNvPr id="5" name="Right Arrow 4">
            <a:extLst>
              <a:ext uri="{FF2B5EF4-FFF2-40B4-BE49-F238E27FC236}">
                <a16:creationId xmlns="" xmlns:a16="http://schemas.microsoft.com/office/drawing/2014/main" id="{6202538B-54FB-C84A-8D5D-75A1A76AE5C1}"/>
              </a:ext>
            </a:extLst>
          </p:cNvPr>
          <p:cNvSpPr/>
          <p:nvPr/>
        </p:nvSpPr>
        <p:spPr>
          <a:xfrm>
            <a:off x="1488550" y="4225575"/>
            <a:ext cx="6101954" cy="3786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l-GR" sz="1013" dirty="0"/>
          </a:p>
        </p:txBody>
      </p:sp>
      <p:graphicFrame>
        <p:nvGraphicFramePr>
          <p:cNvPr id="11" name="Diagram 10">
            <a:extLst>
              <a:ext uri="{FF2B5EF4-FFF2-40B4-BE49-F238E27FC236}">
                <a16:creationId xmlns="" xmlns:a16="http://schemas.microsoft.com/office/drawing/2014/main" id="{48D8BC49-833E-E549-9D9D-7375D95E842E}"/>
              </a:ext>
            </a:extLst>
          </p:cNvPr>
          <p:cNvGraphicFramePr/>
          <p:nvPr>
            <p:extLst>
              <p:ext uri="{D42A27DB-BD31-4B8C-83A1-F6EECF244321}">
                <p14:modId xmlns="" xmlns:p14="http://schemas.microsoft.com/office/powerpoint/2010/main" val="3072646469"/>
              </p:ext>
            </p:extLst>
          </p:nvPr>
        </p:nvGraphicFramePr>
        <p:xfrm>
          <a:off x="680402" y="1173446"/>
          <a:ext cx="7834948" cy="304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1537198810"/>
      </p:ext>
    </p:extLst>
  </p:cSld>
  <p:clrMapOvr>
    <a:masterClrMapping/>
  </p:clrMapOvr>
  <mc:AlternateContent xmlns:mc="http://schemas.openxmlformats.org/markup-compatibility/2006">
    <mc:Choice xmlns=""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2000" fill="hold"/>
                                        <p:tgtEl>
                                          <p:spTgt spid="5"/>
                                        </p:tgtEl>
                                        <p:attrNameLst>
                                          <p:attrName>ppt_x</p:attrName>
                                        </p:attrNameLst>
                                      </p:cBhvr>
                                      <p:tavLst>
                                        <p:tav tm="0">
                                          <p:val>
                                            <p:strVal val="0-#ppt_w/2"/>
                                          </p:val>
                                        </p:tav>
                                        <p:tav tm="100000">
                                          <p:val>
                                            <p:strVal val="#ppt_x"/>
                                          </p:val>
                                        </p:tav>
                                      </p:tavLst>
                                    </p:anim>
                                    <p:anim calcmode="lin" valueType="num">
                                      <p:cBhvr additive="base">
                                        <p:cTn id="8" dur="20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2000"/>
                            </p:stCondLst>
                            <p:childTnLst>
                              <p:par>
                                <p:cTn id="10" presetID="23" presetClass="entr" presetSubtype="16" fill="hold" grpId="0" nodeType="afterEffect">
                                  <p:stCondLst>
                                    <p:cond delay="0"/>
                                  </p:stCondLst>
                                  <p:childTnLst>
                                    <p:set>
                                      <p:cBhvr>
                                        <p:cTn id="11" dur="1" fill="hold">
                                          <p:stCondLst>
                                            <p:cond delay="0"/>
                                          </p:stCondLst>
                                        </p:cTn>
                                        <p:tgtEl>
                                          <p:spTgt spid="11">
                                            <p:graphicEl>
                                              <a:dgm id="{851605BD-B8CD-48E0-8D81-E13A375CB923}"/>
                                            </p:graphicEl>
                                          </p:spTgt>
                                        </p:tgtEl>
                                        <p:attrNameLst>
                                          <p:attrName>style.visibility</p:attrName>
                                        </p:attrNameLst>
                                      </p:cBhvr>
                                      <p:to>
                                        <p:strVal val="visible"/>
                                      </p:to>
                                    </p:set>
                                    <p:anim calcmode="lin" valueType="num">
                                      <p:cBhvr>
                                        <p:cTn id="12" dur="500" fill="hold"/>
                                        <p:tgtEl>
                                          <p:spTgt spid="11">
                                            <p:graphicEl>
                                              <a:dgm id="{851605BD-B8CD-48E0-8D81-E13A375CB923}"/>
                                            </p:graphicEl>
                                          </p:spTgt>
                                        </p:tgtEl>
                                        <p:attrNameLst>
                                          <p:attrName>ppt_w</p:attrName>
                                        </p:attrNameLst>
                                      </p:cBhvr>
                                      <p:tavLst>
                                        <p:tav tm="0">
                                          <p:val>
                                            <p:fltVal val="0"/>
                                          </p:val>
                                        </p:tav>
                                        <p:tav tm="100000">
                                          <p:val>
                                            <p:strVal val="#ppt_w"/>
                                          </p:val>
                                        </p:tav>
                                      </p:tavLst>
                                    </p:anim>
                                    <p:anim calcmode="lin" valueType="num">
                                      <p:cBhvr>
                                        <p:cTn id="13" dur="500" fill="hold"/>
                                        <p:tgtEl>
                                          <p:spTgt spid="11">
                                            <p:graphicEl>
                                              <a:dgm id="{851605BD-B8CD-48E0-8D81-E13A375CB923}"/>
                                            </p:graphicEl>
                                          </p:spTgt>
                                        </p:tgtEl>
                                        <p:attrNameLst>
                                          <p:attrName>ppt_h</p:attrName>
                                        </p:attrNameLst>
                                      </p:cBhvr>
                                      <p:tavLst>
                                        <p:tav tm="0">
                                          <p:val>
                                            <p:fltVal val="0"/>
                                          </p:val>
                                        </p:tav>
                                        <p:tav tm="100000">
                                          <p:val>
                                            <p:strVal val="#ppt_h"/>
                                          </p:val>
                                        </p:tav>
                                      </p:tavLst>
                                    </p:anim>
                                  </p:childTnLst>
                                </p:cTn>
                              </p:par>
                            </p:childTnLst>
                          </p:cTn>
                        </p:par>
                        <p:par>
                          <p:cTn id="14" fill="hold">
                            <p:stCondLst>
                              <p:cond delay="2500"/>
                            </p:stCondLst>
                            <p:childTnLst>
                              <p:par>
                                <p:cTn id="15" presetID="23" presetClass="entr" presetSubtype="16" fill="hold" grpId="0" nodeType="afterEffect">
                                  <p:stCondLst>
                                    <p:cond delay="0"/>
                                  </p:stCondLst>
                                  <p:childTnLst>
                                    <p:set>
                                      <p:cBhvr>
                                        <p:cTn id="16" dur="1" fill="hold">
                                          <p:stCondLst>
                                            <p:cond delay="0"/>
                                          </p:stCondLst>
                                        </p:cTn>
                                        <p:tgtEl>
                                          <p:spTgt spid="11">
                                            <p:graphicEl>
                                              <a:dgm id="{7CBEB7DD-5141-4B8C-9FDC-665588828482}"/>
                                            </p:graphicEl>
                                          </p:spTgt>
                                        </p:tgtEl>
                                        <p:attrNameLst>
                                          <p:attrName>style.visibility</p:attrName>
                                        </p:attrNameLst>
                                      </p:cBhvr>
                                      <p:to>
                                        <p:strVal val="visible"/>
                                      </p:to>
                                    </p:set>
                                    <p:anim calcmode="lin" valueType="num">
                                      <p:cBhvr>
                                        <p:cTn id="17" dur="500" fill="hold"/>
                                        <p:tgtEl>
                                          <p:spTgt spid="11">
                                            <p:graphicEl>
                                              <a:dgm id="{7CBEB7DD-5141-4B8C-9FDC-665588828482}"/>
                                            </p:graphicEl>
                                          </p:spTgt>
                                        </p:tgtEl>
                                        <p:attrNameLst>
                                          <p:attrName>ppt_w</p:attrName>
                                        </p:attrNameLst>
                                      </p:cBhvr>
                                      <p:tavLst>
                                        <p:tav tm="0">
                                          <p:val>
                                            <p:fltVal val="0"/>
                                          </p:val>
                                        </p:tav>
                                        <p:tav tm="100000">
                                          <p:val>
                                            <p:strVal val="#ppt_w"/>
                                          </p:val>
                                        </p:tav>
                                      </p:tavLst>
                                    </p:anim>
                                    <p:anim calcmode="lin" valueType="num">
                                      <p:cBhvr>
                                        <p:cTn id="18" dur="500" fill="hold"/>
                                        <p:tgtEl>
                                          <p:spTgt spid="11">
                                            <p:graphicEl>
                                              <a:dgm id="{7CBEB7DD-5141-4B8C-9FDC-665588828482}"/>
                                            </p:graphicEl>
                                          </p:spTgt>
                                        </p:tgtEl>
                                        <p:attrNameLst>
                                          <p:attrName>ppt_h</p:attrName>
                                        </p:attrNameLst>
                                      </p:cBhvr>
                                      <p:tavLst>
                                        <p:tav tm="0">
                                          <p:val>
                                            <p:fltVal val="0"/>
                                          </p:val>
                                        </p:tav>
                                        <p:tav tm="100000">
                                          <p:val>
                                            <p:strVal val="#ppt_h"/>
                                          </p:val>
                                        </p:tav>
                                      </p:tavLst>
                                    </p:anim>
                                  </p:childTnLst>
                                </p:cTn>
                              </p:par>
                            </p:childTnLst>
                          </p:cTn>
                        </p:par>
                        <p:par>
                          <p:cTn id="19" fill="hold">
                            <p:stCondLst>
                              <p:cond delay="3000"/>
                            </p:stCondLst>
                            <p:childTnLst>
                              <p:par>
                                <p:cTn id="20" presetID="23" presetClass="entr" presetSubtype="16" fill="hold" grpId="0" nodeType="afterEffect">
                                  <p:stCondLst>
                                    <p:cond delay="0"/>
                                  </p:stCondLst>
                                  <p:childTnLst>
                                    <p:set>
                                      <p:cBhvr>
                                        <p:cTn id="21" dur="1" fill="hold">
                                          <p:stCondLst>
                                            <p:cond delay="0"/>
                                          </p:stCondLst>
                                        </p:cTn>
                                        <p:tgtEl>
                                          <p:spTgt spid="11">
                                            <p:graphicEl>
                                              <a:dgm id="{5647EEB3-B587-4D65-8EC7-96E7C85660E2}"/>
                                            </p:graphicEl>
                                          </p:spTgt>
                                        </p:tgtEl>
                                        <p:attrNameLst>
                                          <p:attrName>style.visibility</p:attrName>
                                        </p:attrNameLst>
                                      </p:cBhvr>
                                      <p:to>
                                        <p:strVal val="visible"/>
                                      </p:to>
                                    </p:set>
                                    <p:anim calcmode="lin" valueType="num">
                                      <p:cBhvr>
                                        <p:cTn id="22" dur="500" fill="hold"/>
                                        <p:tgtEl>
                                          <p:spTgt spid="11">
                                            <p:graphicEl>
                                              <a:dgm id="{5647EEB3-B587-4D65-8EC7-96E7C85660E2}"/>
                                            </p:graphicEl>
                                          </p:spTgt>
                                        </p:tgtEl>
                                        <p:attrNameLst>
                                          <p:attrName>ppt_w</p:attrName>
                                        </p:attrNameLst>
                                      </p:cBhvr>
                                      <p:tavLst>
                                        <p:tav tm="0">
                                          <p:val>
                                            <p:fltVal val="0"/>
                                          </p:val>
                                        </p:tav>
                                        <p:tav tm="100000">
                                          <p:val>
                                            <p:strVal val="#ppt_w"/>
                                          </p:val>
                                        </p:tav>
                                      </p:tavLst>
                                    </p:anim>
                                    <p:anim calcmode="lin" valueType="num">
                                      <p:cBhvr>
                                        <p:cTn id="23" dur="500" fill="hold"/>
                                        <p:tgtEl>
                                          <p:spTgt spid="11">
                                            <p:graphicEl>
                                              <a:dgm id="{5647EEB3-B587-4D65-8EC7-96E7C85660E2}"/>
                                            </p:graphicEl>
                                          </p:spTgt>
                                        </p:tgtEl>
                                        <p:attrNameLst>
                                          <p:attrName>ppt_h</p:attrName>
                                        </p:attrNameLst>
                                      </p:cBhvr>
                                      <p:tavLst>
                                        <p:tav tm="0">
                                          <p:val>
                                            <p:fltVal val="0"/>
                                          </p:val>
                                        </p:tav>
                                        <p:tav tm="100000">
                                          <p:val>
                                            <p:strVal val="#ppt_h"/>
                                          </p:val>
                                        </p:tav>
                                      </p:tavLst>
                                    </p:anim>
                                  </p:childTnLst>
                                </p:cTn>
                              </p:par>
                            </p:childTnLst>
                          </p:cTn>
                        </p:par>
                        <p:par>
                          <p:cTn id="24" fill="hold">
                            <p:stCondLst>
                              <p:cond delay="3500"/>
                            </p:stCondLst>
                            <p:childTnLst>
                              <p:par>
                                <p:cTn id="25" presetID="23" presetClass="entr" presetSubtype="16" fill="hold" grpId="0" nodeType="afterEffect">
                                  <p:stCondLst>
                                    <p:cond delay="0"/>
                                  </p:stCondLst>
                                  <p:childTnLst>
                                    <p:set>
                                      <p:cBhvr>
                                        <p:cTn id="26" dur="1" fill="hold">
                                          <p:stCondLst>
                                            <p:cond delay="0"/>
                                          </p:stCondLst>
                                        </p:cTn>
                                        <p:tgtEl>
                                          <p:spTgt spid="11">
                                            <p:graphicEl>
                                              <a:dgm id="{19A87325-43D7-4D5B-8F72-C7CCF228A17B}"/>
                                            </p:graphicEl>
                                          </p:spTgt>
                                        </p:tgtEl>
                                        <p:attrNameLst>
                                          <p:attrName>style.visibility</p:attrName>
                                        </p:attrNameLst>
                                      </p:cBhvr>
                                      <p:to>
                                        <p:strVal val="visible"/>
                                      </p:to>
                                    </p:set>
                                    <p:anim calcmode="lin" valueType="num">
                                      <p:cBhvr>
                                        <p:cTn id="27" dur="500" fill="hold"/>
                                        <p:tgtEl>
                                          <p:spTgt spid="11">
                                            <p:graphicEl>
                                              <a:dgm id="{19A87325-43D7-4D5B-8F72-C7CCF228A17B}"/>
                                            </p:graphicEl>
                                          </p:spTgt>
                                        </p:tgtEl>
                                        <p:attrNameLst>
                                          <p:attrName>ppt_w</p:attrName>
                                        </p:attrNameLst>
                                      </p:cBhvr>
                                      <p:tavLst>
                                        <p:tav tm="0">
                                          <p:val>
                                            <p:fltVal val="0"/>
                                          </p:val>
                                        </p:tav>
                                        <p:tav tm="100000">
                                          <p:val>
                                            <p:strVal val="#ppt_w"/>
                                          </p:val>
                                        </p:tav>
                                      </p:tavLst>
                                    </p:anim>
                                    <p:anim calcmode="lin" valueType="num">
                                      <p:cBhvr>
                                        <p:cTn id="28" dur="500" fill="hold"/>
                                        <p:tgtEl>
                                          <p:spTgt spid="11">
                                            <p:graphicEl>
                                              <a:dgm id="{19A87325-43D7-4D5B-8F72-C7CCF228A17B}"/>
                                            </p:graphicEl>
                                          </p:spTgt>
                                        </p:tgtEl>
                                        <p:attrNameLst>
                                          <p:attrName>ppt_h</p:attrName>
                                        </p:attrNameLst>
                                      </p:cBhvr>
                                      <p:tavLst>
                                        <p:tav tm="0">
                                          <p:val>
                                            <p:fltVal val="0"/>
                                          </p:val>
                                        </p:tav>
                                        <p:tav tm="100000">
                                          <p:val>
                                            <p:strVal val="#ppt_h"/>
                                          </p:val>
                                        </p:tav>
                                      </p:tavLst>
                                    </p:anim>
                                  </p:childTnLst>
                                </p:cTn>
                              </p:par>
                            </p:childTnLst>
                          </p:cTn>
                        </p:par>
                        <p:par>
                          <p:cTn id="29" fill="hold">
                            <p:stCondLst>
                              <p:cond delay="4000"/>
                            </p:stCondLst>
                            <p:childTnLst>
                              <p:par>
                                <p:cTn id="30" presetID="23" presetClass="entr" presetSubtype="16" fill="hold" grpId="0" nodeType="afterEffect">
                                  <p:stCondLst>
                                    <p:cond delay="0"/>
                                  </p:stCondLst>
                                  <p:childTnLst>
                                    <p:set>
                                      <p:cBhvr>
                                        <p:cTn id="31" dur="1" fill="hold">
                                          <p:stCondLst>
                                            <p:cond delay="0"/>
                                          </p:stCondLst>
                                        </p:cTn>
                                        <p:tgtEl>
                                          <p:spTgt spid="11">
                                            <p:graphicEl>
                                              <a:dgm id="{63001169-7F07-469A-AAD6-69935245173A}"/>
                                            </p:graphicEl>
                                          </p:spTgt>
                                        </p:tgtEl>
                                        <p:attrNameLst>
                                          <p:attrName>style.visibility</p:attrName>
                                        </p:attrNameLst>
                                      </p:cBhvr>
                                      <p:to>
                                        <p:strVal val="visible"/>
                                      </p:to>
                                    </p:set>
                                    <p:anim calcmode="lin" valueType="num">
                                      <p:cBhvr>
                                        <p:cTn id="32" dur="500" fill="hold"/>
                                        <p:tgtEl>
                                          <p:spTgt spid="11">
                                            <p:graphicEl>
                                              <a:dgm id="{63001169-7F07-469A-AAD6-69935245173A}"/>
                                            </p:graphicEl>
                                          </p:spTgt>
                                        </p:tgtEl>
                                        <p:attrNameLst>
                                          <p:attrName>ppt_w</p:attrName>
                                        </p:attrNameLst>
                                      </p:cBhvr>
                                      <p:tavLst>
                                        <p:tav tm="0">
                                          <p:val>
                                            <p:fltVal val="0"/>
                                          </p:val>
                                        </p:tav>
                                        <p:tav tm="100000">
                                          <p:val>
                                            <p:strVal val="#ppt_w"/>
                                          </p:val>
                                        </p:tav>
                                      </p:tavLst>
                                    </p:anim>
                                    <p:anim calcmode="lin" valueType="num">
                                      <p:cBhvr>
                                        <p:cTn id="33" dur="500" fill="hold"/>
                                        <p:tgtEl>
                                          <p:spTgt spid="11">
                                            <p:graphicEl>
                                              <a:dgm id="{63001169-7F07-469A-AAD6-69935245173A}"/>
                                            </p:graphicEl>
                                          </p:spTgt>
                                        </p:tgtEl>
                                        <p:attrNameLst>
                                          <p:attrName>ppt_h</p:attrName>
                                        </p:attrNameLst>
                                      </p:cBhvr>
                                      <p:tavLst>
                                        <p:tav tm="0">
                                          <p:val>
                                            <p:fltVal val="0"/>
                                          </p:val>
                                        </p:tav>
                                        <p:tav tm="100000">
                                          <p:val>
                                            <p:strVal val="#ppt_h"/>
                                          </p:val>
                                        </p:tav>
                                      </p:tavLst>
                                    </p:anim>
                                  </p:childTnLst>
                                </p:cTn>
                              </p:par>
                            </p:childTnLst>
                          </p:cTn>
                        </p:par>
                        <p:par>
                          <p:cTn id="34" fill="hold">
                            <p:stCondLst>
                              <p:cond delay="4500"/>
                            </p:stCondLst>
                            <p:childTnLst>
                              <p:par>
                                <p:cTn id="35" presetID="23" presetClass="entr" presetSubtype="16" fill="hold" grpId="0" nodeType="afterEffect">
                                  <p:stCondLst>
                                    <p:cond delay="0"/>
                                  </p:stCondLst>
                                  <p:childTnLst>
                                    <p:set>
                                      <p:cBhvr>
                                        <p:cTn id="36" dur="1" fill="hold">
                                          <p:stCondLst>
                                            <p:cond delay="0"/>
                                          </p:stCondLst>
                                        </p:cTn>
                                        <p:tgtEl>
                                          <p:spTgt spid="11">
                                            <p:graphicEl>
                                              <a:dgm id="{992C646E-EC8C-4B4A-BBFC-4151AB0A0BA6}"/>
                                            </p:graphicEl>
                                          </p:spTgt>
                                        </p:tgtEl>
                                        <p:attrNameLst>
                                          <p:attrName>style.visibility</p:attrName>
                                        </p:attrNameLst>
                                      </p:cBhvr>
                                      <p:to>
                                        <p:strVal val="visible"/>
                                      </p:to>
                                    </p:set>
                                    <p:anim calcmode="lin" valueType="num">
                                      <p:cBhvr>
                                        <p:cTn id="37" dur="500" fill="hold"/>
                                        <p:tgtEl>
                                          <p:spTgt spid="11">
                                            <p:graphicEl>
                                              <a:dgm id="{992C646E-EC8C-4B4A-BBFC-4151AB0A0BA6}"/>
                                            </p:graphicEl>
                                          </p:spTgt>
                                        </p:tgtEl>
                                        <p:attrNameLst>
                                          <p:attrName>ppt_w</p:attrName>
                                        </p:attrNameLst>
                                      </p:cBhvr>
                                      <p:tavLst>
                                        <p:tav tm="0">
                                          <p:val>
                                            <p:fltVal val="0"/>
                                          </p:val>
                                        </p:tav>
                                        <p:tav tm="100000">
                                          <p:val>
                                            <p:strVal val="#ppt_w"/>
                                          </p:val>
                                        </p:tav>
                                      </p:tavLst>
                                    </p:anim>
                                    <p:anim calcmode="lin" valueType="num">
                                      <p:cBhvr>
                                        <p:cTn id="38" dur="500" fill="hold"/>
                                        <p:tgtEl>
                                          <p:spTgt spid="11">
                                            <p:graphicEl>
                                              <a:dgm id="{992C646E-EC8C-4B4A-BBFC-4151AB0A0BA6}"/>
                                            </p:graphicEl>
                                          </p:spTgt>
                                        </p:tgtEl>
                                        <p:attrNameLst>
                                          <p:attrName>ppt_h</p:attrName>
                                        </p:attrNameLst>
                                      </p:cBhvr>
                                      <p:tavLst>
                                        <p:tav tm="0">
                                          <p:val>
                                            <p:fltVal val="0"/>
                                          </p:val>
                                        </p:tav>
                                        <p:tav tm="100000">
                                          <p:val>
                                            <p:strVal val="#ppt_h"/>
                                          </p:val>
                                        </p:tav>
                                      </p:tavLst>
                                    </p:anim>
                                  </p:childTnLst>
                                </p:cTn>
                              </p:par>
                            </p:childTnLst>
                          </p:cTn>
                        </p:par>
                        <p:par>
                          <p:cTn id="39" fill="hold">
                            <p:stCondLst>
                              <p:cond delay="5000"/>
                            </p:stCondLst>
                            <p:childTnLst>
                              <p:par>
                                <p:cTn id="40" presetID="23" presetClass="entr" presetSubtype="16" fill="hold" grpId="0" nodeType="afterEffect">
                                  <p:stCondLst>
                                    <p:cond delay="0"/>
                                  </p:stCondLst>
                                  <p:childTnLst>
                                    <p:set>
                                      <p:cBhvr>
                                        <p:cTn id="41" dur="1" fill="hold">
                                          <p:stCondLst>
                                            <p:cond delay="0"/>
                                          </p:stCondLst>
                                        </p:cTn>
                                        <p:tgtEl>
                                          <p:spTgt spid="11">
                                            <p:graphicEl>
                                              <a:dgm id="{E3AD7F03-A539-47AD-B371-8D0E964B86BF}"/>
                                            </p:graphicEl>
                                          </p:spTgt>
                                        </p:tgtEl>
                                        <p:attrNameLst>
                                          <p:attrName>style.visibility</p:attrName>
                                        </p:attrNameLst>
                                      </p:cBhvr>
                                      <p:to>
                                        <p:strVal val="visible"/>
                                      </p:to>
                                    </p:set>
                                    <p:anim calcmode="lin" valueType="num">
                                      <p:cBhvr>
                                        <p:cTn id="42" dur="500" fill="hold"/>
                                        <p:tgtEl>
                                          <p:spTgt spid="11">
                                            <p:graphicEl>
                                              <a:dgm id="{E3AD7F03-A539-47AD-B371-8D0E964B86BF}"/>
                                            </p:graphicEl>
                                          </p:spTgt>
                                        </p:tgtEl>
                                        <p:attrNameLst>
                                          <p:attrName>ppt_w</p:attrName>
                                        </p:attrNameLst>
                                      </p:cBhvr>
                                      <p:tavLst>
                                        <p:tav tm="0">
                                          <p:val>
                                            <p:fltVal val="0"/>
                                          </p:val>
                                        </p:tav>
                                        <p:tav tm="100000">
                                          <p:val>
                                            <p:strVal val="#ppt_w"/>
                                          </p:val>
                                        </p:tav>
                                      </p:tavLst>
                                    </p:anim>
                                    <p:anim calcmode="lin" valueType="num">
                                      <p:cBhvr>
                                        <p:cTn id="43" dur="500" fill="hold"/>
                                        <p:tgtEl>
                                          <p:spTgt spid="11">
                                            <p:graphicEl>
                                              <a:dgm id="{E3AD7F03-A539-47AD-B371-8D0E964B86BF}"/>
                                            </p:graphicEl>
                                          </p:spTgt>
                                        </p:tgtEl>
                                        <p:attrNameLst>
                                          <p:attrName>ppt_h</p:attrName>
                                        </p:attrNameLst>
                                      </p:cBhvr>
                                      <p:tavLst>
                                        <p:tav tm="0">
                                          <p:val>
                                            <p:fltVal val="0"/>
                                          </p:val>
                                        </p:tav>
                                        <p:tav tm="100000">
                                          <p:val>
                                            <p:strVal val="#ppt_h"/>
                                          </p:val>
                                        </p:tav>
                                      </p:tavLst>
                                    </p:anim>
                                  </p:childTnLst>
                                </p:cTn>
                              </p:par>
                            </p:childTnLst>
                          </p:cTn>
                        </p:par>
                        <p:par>
                          <p:cTn id="44" fill="hold">
                            <p:stCondLst>
                              <p:cond delay="5500"/>
                            </p:stCondLst>
                            <p:childTnLst>
                              <p:par>
                                <p:cTn id="45" presetID="23" presetClass="entr" presetSubtype="16" fill="hold" grpId="0" nodeType="afterEffect">
                                  <p:stCondLst>
                                    <p:cond delay="0"/>
                                  </p:stCondLst>
                                  <p:childTnLst>
                                    <p:set>
                                      <p:cBhvr>
                                        <p:cTn id="46" dur="1" fill="hold">
                                          <p:stCondLst>
                                            <p:cond delay="0"/>
                                          </p:stCondLst>
                                        </p:cTn>
                                        <p:tgtEl>
                                          <p:spTgt spid="11">
                                            <p:graphicEl>
                                              <a:dgm id="{0BF7455A-97F5-4479-8DBE-A37F552966CF}"/>
                                            </p:graphicEl>
                                          </p:spTgt>
                                        </p:tgtEl>
                                        <p:attrNameLst>
                                          <p:attrName>style.visibility</p:attrName>
                                        </p:attrNameLst>
                                      </p:cBhvr>
                                      <p:to>
                                        <p:strVal val="visible"/>
                                      </p:to>
                                    </p:set>
                                    <p:anim calcmode="lin" valueType="num">
                                      <p:cBhvr>
                                        <p:cTn id="47" dur="500" fill="hold"/>
                                        <p:tgtEl>
                                          <p:spTgt spid="11">
                                            <p:graphicEl>
                                              <a:dgm id="{0BF7455A-97F5-4479-8DBE-A37F552966CF}"/>
                                            </p:graphicEl>
                                          </p:spTgt>
                                        </p:tgtEl>
                                        <p:attrNameLst>
                                          <p:attrName>ppt_w</p:attrName>
                                        </p:attrNameLst>
                                      </p:cBhvr>
                                      <p:tavLst>
                                        <p:tav tm="0">
                                          <p:val>
                                            <p:fltVal val="0"/>
                                          </p:val>
                                        </p:tav>
                                        <p:tav tm="100000">
                                          <p:val>
                                            <p:strVal val="#ppt_w"/>
                                          </p:val>
                                        </p:tav>
                                      </p:tavLst>
                                    </p:anim>
                                    <p:anim calcmode="lin" valueType="num">
                                      <p:cBhvr>
                                        <p:cTn id="48" dur="500" fill="hold"/>
                                        <p:tgtEl>
                                          <p:spTgt spid="11">
                                            <p:graphicEl>
                                              <a:dgm id="{0BF7455A-97F5-4479-8DBE-A37F552966CF}"/>
                                            </p:graphicEl>
                                          </p:spTgt>
                                        </p:tgtEl>
                                        <p:attrNameLst>
                                          <p:attrName>ppt_h</p:attrName>
                                        </p:attrNameLst>
                                      </p:cBhvr>
                                      <p:tavLst>
                                        <p:tav tm="0">
                                          <p:val>
                                            <p:fltVal val="0"/>
                                          </p:val>
                                        </p:tav>
                                        <p:tav tm="100000">
                                          <p:val>
                                            <p:strVal val="#ppt_h"/>
                                          </p:val>
                                        </p:tav>
                                      </p:tavLst>
                                    </p:anim>
                                  </p:childTnLst>
                                </p:cTn>
                              </p:par>
                            </p:childTnLst>
                          </p:cTn>
                        </p:par>
                        <p:par>
                          <p:cTn id="49" fill="hold">
                            <p:stCondLst>
                              <p:cond delay="6000"/>
                            </p:stCondLst>
                            <p:childTnLst>
                              <p:par>
                                <p:cTn id="50" presetID="23" presetClass="entr" presetSubtype="16" fill="hold" grpId="0" nodeType="afterEffect">
                                  <p:stCondLst>
                                    <p:cond delay="0"/>
                                  </p:stCondLst>
                                  <p:childTnLst>
                                    <p:set>
                                      <p:cBhvr>
                                        <p:cTn id="51" dur="1" fill="hold">
                                          <p:stCondLst>
                                            <p:cond delay="0"/>
                                          </p:stCondLst>
                                        </p:cTn>
                                        <p:tgtEl>
                                          <p:spTgt spid="11">
                                            <p:graphicEl>
                                              <a:dgm id="{C3110282-B9DC-4EBE-A59B-5E45A5163BB3}"/>
                                            </p:graphicEl>
                                          </p:spTgt>
                                        </p:tgtEl>
                                        <p:attrNameLst>
                                          <p:attrName>style.visibility</p:attrName>
                                        </p:attrNameLst>
                                      </p:cBhvr>
                                      <p:to>
                                        <p:strVal val="visible"/>
                                      </p:to>
                                    </p:set>
                                    <p:anim calcmode="lin" valueType="num">
                                      <p:cBhvr>
                                        <p:cTn id="52" dur="500" fill="hold"/>
                                        <p:tgtEl>
                                          <p:spTgt spid="11">
                                            <p:graphicEl>
                                              <a:dgm id="{C3110282-B9DC-4EBE-A59B-5E45A5163BB3}"/>
                                            </p:graphicEl>
                                          </p:spTgt>
                                        </p:tgtEl>
                                        <p:attrNameLst>
                                          <p:attrName>ppt_w</p:attrName>
                                        </p:attrNameLst>
                                      </p:cBhvr>
                                      <p:tavLst>
                                        <p:tav tm="0">
                                          <p:val>
                                            <p:fltVal val="0"/>
                                          </p:val>
                                        </p:tav>
                                        <p:tav tm="100000">
                                          <p:val>
                                            <p:strVal val="#ppt_w"/>
                                          </p:val>
                                        </p:tav>
                                      </p:tavLst>
                                    </p:anim>
                                    <p:anim calcmode="lin" valueType="num">
                                      <p:cBhvr>
                                        <p:cTn id="53" dur="500" fill="hold"/>
                                        <p:tgtEl>
                                          <p:spTgt spid="11">
                                            <p:graphicEl>
                                              <a:dgm id="{C3110282-B9DC-4EBE-A59B-5E45A5163BB3}"/>
                                            </p:graphicEl>
                                          </p:spTgt>
                                        </p:tgtEl>
                                        <p:attrNameLst>
                                          <p:attrName>ppt_h</p:attrName>
                                        </p:attrNameLst>
                                      </p:cBhvr>
                                      <p:tavLst>
                                        <p:tav tm="0">
                                          <p:val>
                                            <p:fltVal val="0"/>
                                          </p:val>
                                        </p:tav>
                                        <p:tav tm="100000">
                                          <p:val>
                                            <p:strVal val="#ppt_h"/>
                                          </p:val>
                                        </p:tav>
                                      </p:tavLst>
                                    </p:anim>
                                  </p:childTnLst>
                                </p:cTn>
                              </p:par>
                            </p:childTnLst>
                          </p:cTn>
                        </p:par>
                        <p:par>
                          <p:cTn id="54" fill="hold">
                            <p:stCondLst>
                              <p:cond delay="6500"/>
                            </p:stCondLst>
                            <p:childTnLst>
                              <p:par>
                                <p:cTn id="55" presetID="23" presetClass="entr" presetSubtype="16" fill="hold" grpId="0" nodeType="afterEffect">
                                  <p:stCondLst>
                                    <p:cond delay="0"/>
                                  </p:stCondLst>
                                  <p:childTnLst>
                                    <p:set>
                                      <p:cBhvr>
                                        <p:cTn id="56" dur="1" fill="hold">
                                          <p:stCondLst>
                                            <p:cond delay="0"/>
                                          </p:stCondLst>
                                        </p:cTn>
                                        <p:tgtEl>
                                          <p:spTgt spid="11">
                                            <p:graphicEl>
                                              <a:dgm id="{5983F6C5-D447-4DC7-A99D-5E68D9B30F84}"/>
                                            </p:graphicEl>
                                          </p:spTgt>
                                        </p:tgtEl>
                                        <p:attrNameLst>
                                          <p:attrName>style.visibility</p:attrName>
                                        </p:attrNameLst>
                                      </p:cBhvr>
                                      <p:to>
                                        <p:strVal val="visible"/>
                                      </p:to>
                                    </p:set>
                                    <p:anim calcmode="lin" valueType="num">
                                      <p:cBhvr>
                                        <p:cTn id="57" dur="500" fill="hold"/>
                                        <p:tgtEl>
                                          <p:spTgt spid="11">
                                            <p:graphicEl>
                                              <a:dgm id="{5983F6C5-D447-4DC7-A99D-5E68D9B30F84}"/>
                                            </p:graphicEl>
                                          </p:spTgt>
                                        </p:tgtEl>
                                        <p:attrNameLst>
                                          <p:attrName>ppt_w</p:attrName>
                                        </p:attrNameLst>
                                      </p:cBhvr>
                                      <p:tavLst>
                                        <p:tav tm="0">
                                          <p:val>
                                            <p:fltVal val="0"/>
                                          </p:val>
                                        </p:tav>
                                        <p:tav tm="100000">
                                          <p:val>
                                            <p:strVal val="#ppt_w"/>
                                          </p:val>
                                        </p:tav>
                                      </p:tavLst>
                                    </p:anim>
                                    <p:anim calcmode="lin" valueType="num">
                                      <p:cBhvr>
                                        <p:cTn id="58" dur="500" fill="hold"/>
                                        <p:tgtEl>
                                          <p:spTgt spid="11">
                                            <p:graphicEl>
                                              <a:dgm id="{5983F6C5-D447-4DC7-A99D-5E68D9B30F84}"/>
                                            </p:graphicEl>
                                          </p:spTgt>
                                        </p:tgtEl>
                                        <p:attrNameLst>
                                          <p:attrName>ppt_h</p:attrName>
                                        </p:attrNameLst>
                                      </p:cBhvr>
                                      <p:tavLst>
                                        <p:tav tm="0">
                                          <p:val>
                                            <p:fltVal val="0"/>
                                          </p:val>
                                        </p:tav>
                                        <p:tav tm="100000">
                                          <p:val>
                                            <p:strVal val="#ppt_h"/>
                                          </p:val>
                                        </p:tav>
                                      </p:tavLst>
                                    </p:anim>
                                  </p:childTnLst>
                                </p:cTn>
                              </p:par>
                            </p:childTnLst>
                          </p:cTn>
                        </p:par>
                        <p:par>
                          <p:cTn id="59" fill="hold">
                            <p:stCondLst>
                              <p:cond delay="7000"/>
                            </p:stCondLst>
                            <p:childTnLst>
                              <p:par>
                                <p:cTn id="60" presetID="23" presetClass="entr" presetSubtype="16" fill="hold" grpId="0" nodeType="afterEffect">
                                  <p:stCondLst>
                                    <p:cond delay="0"/>
                                  </p:stCondLst>
                                  <p:childTnLst>
                                    <p:set>
                                      <p:cBhvr>
                                        <p:cTn id="61" dur="1" fill="hold">
                                          <p:stCondLst>
                                            <p:cond delay="0"/>
                                          </p:stCondLst>
                                        </p:cTn>
                                        <p:tgtEl>
                                          <p:spTgt spid="11">
                                            <p:graphicEl>
                                              <a:dgm id="{EEDD83E1-90F5-46AE-953D-F38EA406DDA4}"/>
                                            </p:graphicEl>
                                          </p:spTgt>
                                        </p:tgtEl>
                                        <p:attrNameLst>
                                          <p:attrName>style.visibility</p:attrName>
                                        </p:attrNameLst>
                                      </p:cBhvr>
                                      <p:to>
                                        <p:strVal val="visible"/>
                                      </p:to>
                                    </p:set>
                                    <p:anim calcmode="lin" valueType="num">
                                      <p:cBhvr>
                                        <p:cTn id="62" dur="500" fill="hold"/>
                                        <p:tgtEl>
                                          <p:spTgt spid="11">
                                            <p:graphicEl>
                                              <a:dgm id="{EEDD83E1-90F5-46AE-953D-F38EA406DDA4}"/>
                                            </p:graphicEl>
                                          </p:spTgt>
                                        </p:tgtEl>
                                        <p:attrNameLst>
                                          <p:attrName>ppt_w</p:attrName>
                                        </p:attrNameLst>
                                      </p:cBhvr>
                                      <p:tavLst>
                                        <p:tav tm="0">
                                          <p:val>
                                            <p:fltVal val="0"/>
                                          </p:val>
                                        </p:tav>
                                        <p:tav tm="100000">
                                          <p:val>
                                            <p:strVal val="#ppt_w"/>
                                          </p:val>
                                        </p:tav>
                                      </p:tavLst>
                                    </p:anim>
                                    <p:anim calcmode="lin" valueType="num">
                                      <p:cBhvr>
                                        <p:cTn id="63" dur="500" fill="hold"/>
                                        <p:tgtEl>
                                          <p:spTgt spid="11">
                                            <p:graphicEl>
                                              <a:dgm id="{EEDD83E1-90F5-46AE-953D-F38EA406DDA4}"/>
                                            </p:graphicEl>
                                          </p:spTgt>
                                        </p:tgtEl>
                                        <p:attrNameLst>
                                          <p:attrName>ppt_h</p:attrName>
                                        </p:attrNameLst>
                                      </p:cBhvr>
                                      <p:tavLst>
                                        <p:tav tm="0">
                                          <p:val>
                                            <p:fltVal val="0"/>
                                          </p:val>
                                        </p:tav>
                                        <p:tav tm="100000">
                                          <p:val>
                                            <p:strVal val="#ppt_h"/>
                                          </p:val>
                                        </p:tav>
                                      </p:tavLst>
                                    </p:anim>
                                  </p:childTnLst>
                                </p:cTn>
                              </p:par>
                            </p:childTnLst>
                          </p:cTn>
                        </p:par>
                        <p:par>
                          <p:cTn id="64" fill="hold">
                            <p:stCondLst>
                              <p:cond delay="7500"/>
                            </p:stCondLst>
                            <p:childTnLst>
                              <p:par>
                                <p:cTn id="65" presetID="23" presetClass="entr" presetSubtype="16" fill="hold" grpId="0" nodeType="afterEffect">
                                  <p:stCondLst>
                                    <p:cond delay="0"/>
                                  </p:stCondLst>
                                  <p:childTnLst>
                                    <p:set>
                                      <p:cBhvr>
                                        <p:cTn id="66" dur="1" fill="hold">
                                          <p:stCondLst>
                                            <p:cond delay="0"/>
                                          </p:stCondLst>
                                        </p:cTn>
                                        <p:tgtEl>
                                          <p:spTgt spid="11">
                                            <p:graphicEl>
                                              <a:dgm id="{089B715C-806E-4577-B9A3-0F83CE543AB5}"/>
                                            </p:graphicEl>
                                          </p:spTgt>
                                        </p:tgtEl>
                                        <p:attrNameLst>
                                          <p:attrName>style.visibility</p:attrName>
                                        </p:attrNameLst>
                                      </p:cBhvr>
                                      <p:to>
                                        <p:strVal val="visible"/>
                                      </p:to>
                                    </p:set>
                                    <p:anim calcmode="lin" valueType="num">
                                      <p:cBhvr>
                                        <p:cTn id="67" dur="500" fill="hold"/>
                                        <p:tgtEl>
                                          <p:spTgt spid="11">
                                            <p:graphicEl>
                                              <a:dgm id="{089B715C-806E-4577-B9A3-0F83CE543AB5}"/>
                                            </p:graphicEl>
                                          </p:spTgt>
                                        </p:tgtEl>
                                        <p:attrNameLst>
                                          <p:attrName>ppt_w</p:attrName>
                                        </p:attrNameLst>
                                      </p:cBhvr>
                                      <p:tavLst>
                                        <p:tav tm="0">
                                          <p:val>
                                            <p:fltVal val="0"/>
                                          </p:val>
                                        </p:tav>
                                        <p:tav tm="100000">
                                          <p:val>
                                            <p:strVal val="#ppt_w"/>
                                          </p:val>
                                        </p:tav>
                                      </p:tavLst>
                                    </p:anim>
                                    <p:anim calcmode="lin" valueType="num">
                                      <p:cBhvr>
                                        <p:cTn id="68" dur="500" fill="hold"/>
                                        <p:tgtEl>
                                          <p:spTgt spid="11">
                                            <p:graphicEl>
                                              <a:dgm id="{089B715C-806E-4577-B9A3-0F83CE543AB5}"/>
                                            </p:graphicEl>
                                          </p:spTgt>
                                        </p:tgtEl>
                                        <p:attrNameLst>
                                          <p:attrName>ppt_h</p:attrName>
                                        </p:attrNameLst>
                                      </p:cBhvr>
                                      <p:tavLst>
                                        <p:tav tm="0">
                                          <p:val>
                                            <p:fltVal val="0"/>
                                          </p:val>
                                        </p:tav>
                                        <p:tav tm="100000">
                                          <p:val>
                                            <p:strVal val="#ppt_h"/>
                                          </p:val>
                                        </p:tav>
                                      </p:tavLst>
                                    </p:anim>
                                  </p:childTnLst>
                                </p:cTn>
                              </p:par>
                            </p:childTnLst>
                          </p:cTn>
                        </p:par>
                        <p:par>
                          <p:cTn id="69" fill="hold">
                            <p:stCondLst>
                              <p:cond delay="8000"/>
                            </p:stCondLst>
                            <p:childTnLst>
                              <p:par>
                                <p:cTn id="70" presetID="23" presetClass="entr" presetSubtype="16" fill="hold" grpId="0" nodeType="afterEffect">
                                  <p:stCondLst>
                                    <p:cond delay="0"/>
                                  </p:stCondLst>
                                  <p:childTnLst>
                                    <p:set>
                                      <p:cBhvr>
                                        <p:cTn id="71" dur="1" fill="hold">
                                          <p:stCondLst>
                                            <p:cond delay="0"/>
                                          </p:stCondLst>
                                        </p:cTn>
                                        <p:tgtEl>
                                          <p:spTgt spid="11">
                                            <p:graphicEl>
                                              <a:dgm id="{9C048E29-A479-4E59-987E-1FF4A8415F25}"/>
                                            </p:graphicEl>
                                          </p:spTgt>
                                        </p:tgtEl>
                                        <p:attrNameLst>
                                          <p:attrName>style.visibility</p:attrName>
                                        </p:attrNameLst>
                                      </p:cBhvr>
                                      <p:to>
                                        <p:strVal val="visible"/>
                                      </p:to>
                                    </p:set>
                                    <p:anim calcmode="lin" valueType="num">
                                      <p:cBhvr>
                                        <p:cTn id="72" dur="500" fill="hold"/>
                                        <p:tgtEl>
                                          <p:spTgt spid="11">
                                            <p:graphicEl>
                                              <a:dgm id="{9C048E29-A479-4E59-987E-1FF4A8415F25}"/>
                                            </p:graphicEl>
                                          </p:spTgt>
                                        </p:tgtEl>
                                        <p:attrNameLst>
                                          <p:attrName>ppt_w</p:attrName>
                                        </p:attrNameLst>
                                      </p:cBhvr>
                                      <p:tavLst>
                                        <p:tav tm="0">
                                          <p:val>
                                            <p:fltVal val="0"/>
                                          </p:val>
                                        </p:tav>
                                        <p:tav tm="100000">
                                          <p:val>
                                            <p:strVal val="#ppt_w"/>
                                          </p:val>
                                        </p:tav>
                                      </p:tavLst>
                                    </p:anim>
                                    <p:anim calcmode="lin" valueType="num">
                                      <p:cBhvr>
                                        <p:cTn id="73" dur="500" fill="hold"/>
                                        <p:tgtEl>
                                          <p:spTgt spid="11">
                                            <p:graphicEl>
                                              <a:dgm id="{9C048E29-A479-4E59-987E-1FF4A8415F25}"/>
                                            </p:graphicEl>
                                          </p:spTgt>
                                        </p:tgtEl>
                                        <p:attrNameLst>
                                          <p:attrName>ppt_h</p:attrName>
                                        </p:attrNameLst>
                                      </p:cBhvr>
                                      <p:tavLst>
                                        <p:tav tm="0">
                                          <p:val>
                                            <p:fltVal val="0"/>
                                          </p:val>
                                        </p:tav>
                                        <p:tav tm="100000">
                                          <p:val>
                                            <p:strVal val="#ppt_h"/>
                                          </p:val>
                                        </p:tav>
                                      </p:tavLst>
                                    </p:anim>
                                  </p:childTnLst>
                                </p:cTn>
                              </p:par>
                            </p:childTnLst>
                          </p:cTn>
                        </p:par>
                        <p:par>
                          <p:cTn id="74" fill="hold">
                            <p:stCondLst>
                              <p:cond delay="8500"/>
                            </p:stCondLst>
                            <p:childTnLst>
                              <p:par>
                                <p:cTn id="75" presetID="23" presetClass="entr" presetSubtype="16" fill="hold" grpId="0" nodeType="afterEffect">
                                  <p:stCondLst>
                                    <p:cond delay="0"/>
                                  </p:stCondLst>
                                  <p:childTnLst>
                                    <p:set>
                                      <p:cBhvr>
                                        <p:cTn id="76" dur="1" fill="hold">
                                          <p:stCondLst>
                                            <p:cond delay="0"/>
                                          </p:stCondLst>
                                        </p:cTn>
                                        <p:tgtEl>
                                          <p:spTgt spid="11">
                                            <p:graphicEl>
                                              <a:dgm id="{8969D266-D75B-4954-8671-CDDAFB28CED2}"/>
                                            </p:graphicEl>
                                          </p:spTgt>
                                        </p:tgtEl>
                                        <p:attrNameLst>
                                          <p:attrName>style.visibility</p:attrName>
                                        </p:attrNameLst>
                                      </p:cBhvr>
                                      <p:to>
                                        <p:strVal val="visible"/>
                                      </p:to>
                                    </p:set>
                                    <p:anim calcmode="lin" valueType="num">
                                      <p:cBhvr>
                                        <p:cTn id="77" dur="500" fill="hold"/>
                                        <p:tgtEl>
                                          <p:spTgt spid="11">
                                            <p:graphicEl>
                                              <a:dgm id="{8969D266-D75B-4954-8671-CDDAFB28CED2}"/>
                                            </p:graphicEl>
                                          </p:spTgt>
                                        </p:tgtEl>
                                        <p:attrNameLst>
                                          <p:attrName>ppt_w</p:attrName>
                                        </p:attrNameLst>
                                      </p:cBhvr>
                                      <p:tavLst>
                                        <p:tav tm="0">
                                          <p:val>
                                            <p:fltVal val="0"/>
                                          </p:val>
                                        </p:tav>
                                        <p:tav tm="100000">
                                          <p:val>
                                            <p:strVal val="#ppt_w"/>
                                          </p:val>
                                        </p:tav>
                                      </p:tavLst>
                                    </p:anim>
                                    <p:anim calcmode="lin" valueType="num">
                                      <p:cBhvr>
                                        <p:cTn id="78" dur="500" fill="hold"/>
                                        <p:tgtEl>
                                          <p:spTgt spid="11">
                                            <p:graphicEl>
                                              <a:dgm id="{8969D266-D75B-4954-8671-CDDAFB28CED2}"/>
                                            </p:graphic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Graphic spid="11" grpId="0">
        <p:bldSub>
          <a:bldDgm bld="lvlOne"/>
        </p:bldSub>
      </p:bldGraphic>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l-GR" sz="3600" dirty="0">
                <a:ea typeface="Segoe UI Black" panose="020B0A02040204020203" pitchFamily="34" charset="0"/>
              </a:rPr>
              <a:t>Πιθανές συνέπειες της σωματικής </a:t>
            </a:r>
            <a:r>
              <a:rPr lang="el-GR" sz="3600" dirty="0" smtClean="0">
                <a:ea typeface="Segoe UI Black" panose="020B0A02040204020203" pitchFamily="34" charset="0"/>
              </a:rPr>
              <a:t>βίας</a:t>
            </a:r>
            <a:endParaRPr lang="el-GR" dirty="0"/>
          </a:p>
        </p:txBody>
      </p:sp>
      <p:sp>
        <p:nvSpPr>
          <p:cNvPr id="3" name="Content Placeholder 2"/>
          <p:cNvSpPr>
            <a:spLocks noGrp="1"/>
          </p:cNvSpPr>
          <p:nvPr>
            <p:ph idx="1"/>
          </p:nvPr>
        </p:nvSpPr>
        <p:spPr>
          <a:xfrm>
            <a:off x="318051" y="1268016"/>
            <a:ext cx="6559826" cy="3364707"/>
          </a:xfrm>
        </p:spPr>
        <p:txBody>
          <a:bodyPr>
            <a:noAutofit/>
          </a:bodyPr>
          <a:lstStyle/>
          <a:p>
            <a:pPr>
              <a:buNone/>
              <a:defRPr/>
            </a:pPr>
            <a:r>
              <a:rPr lang="el-GR" sz="1500" b="1" dirty="0"/>
              <a:t>Κανένας </a:t>
            </a:r>
            <a:r>
              <a:rPr lang="el-GR" sz="1500" dirty="0"/>
              <a:t>τραυματισμός</a:t>
            </a:r>
          </a:p>
          <a:p>
            <a:pPr lvl="1">
              <a:buNone/>
              <a:defRPr/>
            </a:pPr>
            <a:r>
              <a:rPr lang="el-GR" sz="1500" dirty="0">
                <a:sym typeface="Wingdings" pitchFamily="2" charset="2"/>
              </a:rPr>
              <a:t> </a:t>
            </a:r>
            <a:r>
              <a:rPr lang="el-GR" sz="1500" dirty="0"/>
              <a:t>κανένα εμφανές τραύμα</a:t>
            </a:r>
          </a:p>
          <a:p>
            <a:pPr>
              <a:buNone/>
              <a:defRPr/>
            </a:pPr>
            <a:r>
              <a:rPr lang="el-GR" sz="1500" b="1" dirty="0"/>
              <a:t>Επιπόλαιος </a:t>
            </a:r>
            <a:r>
              <a:rPr lang="el-GR" sz="1500" dirty="0"/>
              <a:t>τραυματισμός</a:t>
            </a:r>
          </a:p>
          <a:p>
            <a:pPr lvl="1">
              <a:buNone/>
              <a:defRPr/>
            </a:pPr>
            <a:r>
              <a:rPr lang="el-GR" sz="1500" dirty="0">
                <a:sym typeface="Wingdings" pitchFamily="2" charset="2"/>
              </a:rPr>
              <a:t> </a:t>
            </a:r>
            <a:r>
              <a:rPr lang="el-GR" sz="1500" dirty="0"/>
              <a:t>επιφανειακοί τραυματισμοί όπως μελανιές ή επιφανειακά κοψίματα</a:t>
            </a:r>
          </a:p>
          <a:p>
            <a:pPr>
              <a:buNone/>
              <a:defRPr/>
            </a:pPr>
            <a:r>
              <a:rPr lang="el-GR" sz="1500" b="1" dirty="0"/>
              <a:t>Μέτριας βαρύτητας </a:t>
            </a:r>
            <a:r>
              <a:rPr lang="el-GR" sz="1500" dirty="0"/>
              <a:t>τραυματισμός (νοσηλεία)</a:t>
            </a:r>
          </a:p>
          <a:p>
            <a:pPr lvl="1">
              <a:buNone/>
              <a:defRPr/>
            </a:pPr>
            <a:r>
              <a:rPr lang="el-GR" sz="1500" dirty="0">
                <a:sym typeface="Wingdings" pitchFamily="2" charset="2"/>
              </a:rPr>
              <a:t> </a:t>
            </a:r>
            <a:r>
              <a:rPr lang="el-GR" sz="1500" dirty="0"/>
              <a:t>απαιτεί συγκεκριμένη θεραπεία αποκατάστασης, π.χ. κατάγματα (γύψος), κοψίματα (ράμματα)</a:t>
            </a:r>
          </a:p>
          <a:p>
            <a:pPr>
              <a:buNone/>
              <a:defRPr/>
            </a:pPr>
            <a:r>
              <a:rPr lang="el-GR" sz="1500" b="1" dirty="0"/>
              <a:t>Σοβαρός</a:t>
            </a:r>
            <a:r>
              <a:rPr lang="el-GR" sz="1500" dirty="0"/>
              <a:t> τραυματισμός</a:t>
            </a:r>
          </a:p>
          <a:p>
            <a:pPr lvl="1">
              <a:buNone/>
              <a:defRPr/>
            </a:pPr>
            <a:r>
              <a:rPr lang="el-GR" sz="1500" dirty="0">
                <a:sym typeface="Wingdings" pitchFamily="2" charset="2"/>
              </a:rPr>
              <a:t> </a:t>
            </a:r>
            <a:r>
              <a:rPr lang="el-GR" sz="1500" dirty="0"/>
              <a:t>απαιτεί εντατική ιατρική ή χειρουργική επέμβαση, όπως εσωτερικές αιμορραγίες, διάτρηση οργάνων, κομμένα αιμοφόρα αγγεία</a:t>
            </a:r>
          </a:p>
          <a:p>
            <a:pPr>
              <a:buNone/>
              <a:defRPr/>
            </a:pPr>
            <a:r>
              <a:rPr lang="el-GR" sz="1500" b="1" dirty="0"/>
              <a:t>Πολύ σοβαρός </a:t>
            </a:r>
            <a:r>
              <a:rPr lang="el-GR" sz="1500" dirty="0"/>
              <a:t>τραυματισμός (απειλή της  ζωής του θύματος)</a:t>
            </a:r>
          </a:p>
          <a:p>
            <a:pPr lvl="1">
              <a:buNone/>
              <a:defRPr/>
            </a:pPr>
            <a:r>
              <a:rPr lang="el-GR" sz="1500" dirty="0">
                <a:sym typeface="Wingdings" pitchFamily="2" charset="2"/>
              </a:rPr>
              <a:t> </a:t>
            </a:r>
            <a:r>
              <a:rPr lang="el-GR" sz="1500" dirty="0"/>
              <a:t>μπορεί να οδηγήσει σε θάνατο </a:t>
            </a:r>
          </a:p>
        </p:txBody>
      </p:sp>
      <p:sp>
        <p:nvSpPr>
          <p:cNvPr id="4" name="Rectangle 3">
            <a:extLst>
              <a:ext uri="{FF2B5EF4-FFF2-40B4-BE49-F238E27FC236}">
                <a16:creationId xmlns="" xmlns:a16="http://schemas.microsoft.com/office/drawing/2014/main" id="{8CD7141A-7C31-DF4D-B874-A6C95CDD96B5}"/>
              </a:ext>
            </a:extLst>
          </p:cNvPr>
          <p:cNvSpPr txBox="1">
            <a:spLocks noChangeArrowheads="1"/>
          </p:cNvSpPr>
          <p:nvPr/>
        </p:nvSpPr>
        <p:spPr>
          <a:xfrm>
            <a:off x="6937513" y="1242427"/>
            <a:ext cx="2082662" cy="3448842"/>
          </a:xfrm>
          <a:prstGeom prst="rect">
            <a:avLst/>
          </a:prstGeom>
          <a:solidFill>
            <a:schemeClr val="tx2">
              <a:lumMod val="20000"/>
              <a:lumOff val="80000"/>
            </a:schemeClr>
          </a:solidFill>
        </p:spPr>
        <p:txBody>
          <a:bodyPr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defRPr/>
            </a:pPr>
            <a:r>
              <a:rPr lang="el-GR" sz="1500" dirty="0"/>
              <a:t>Μεταξύ των συνεπειών της σωματικής κακοποίησης περιλαμβάνονται </a:t>
            </a:r>
          </a:p>
          <a:p>
            <a:pPr marL="179388" lvl="1" indent="-133350">
              <a:defRPr/>
            </a:pPr>
            <a:r>
              <a:rPr lang="el-GR" sz="1500" dirty="0"/>
              <a:t>κάθε είδους </a:t>
            </a:r>
            <a:r>
              <a:rPr lang="el-GR" sz="1500" b="1" dirty="0"/>
              <a:t>τραυματισμοί </a:t>
            </a:r>
            <a:r>
              <a:rPr lang="el-GR" sz="1500" dirty="0"/>
              <a:t>ή </a:t>
            </a:r>
            <a:r>
              <a:rPr lang="el-GR" sz="1500" b="1" dirty="0"/>
              <a:t>κακώσεις </a:t>
            </a:r>
          </a:p>
          <a:p>
            <a:pPr marL="179388" lvl="1" indent="-133350">
              <a:defRPr/>
            </a:pPr>
            <a:r>
              <a:rPr lang="el-GR" sz="1500" b="1" dirty="0"/>
              <a:t>διαφορετικής σοβαρότητας</a:t>
            </a:r>
          </a:p>
          <a:p>
            <a:pPr marL="179388" lvl="1" indent="-133350">
              <a:defRPr/>
            </a:pPr>
            <a:r>
              <a:rPr lang="el-GR" sz="1500" b="1" dirty="0"/>
              <a:t>διαφορετικών ηλικιών</a:t>
            </a:r>
          </a:p>
          <a:p>
            <a:pPr marL="179388" lvl="1" indent="-133350">
              <a:defRPr/>
            </a:pPr>
            <a:r>
              <a:rPr lang="el-GR" sz="1500" dirty="0">
                <a:ln w="0"/>
                <a:solidFill>
                  <a:schemeClr val="accent1"/>
                </a:solidFill>
                <a:effectLst>
                  <a:outerShdw blurRad="38100" dist="25400" dir="5400000" algn="ctr" rotWithShape="0">
                    <a:srgbClr val="6E747A">
                      <a:alpha val="43000"/>
                    </a:srgbClr>
                  </a:outerShdw>
                </a:effectLst>
              </a:rPr>
              <a:t>που ΔΕΝ οφείλονται σε ατυχήματα</a:t>
            </a:r>
          </a:p>
          <a:p>
            <a:pPr marL="0" indent="0">
              <a:buNone/>
              <a:defRPr/>
            </a:pPr>
            <a:endParaRPr lang="el-GR" sz="1500" dirty="0"/>
          </a:p>
        </p:txBody>
      </p:sp>
    </p:spTree>
    <p:extLst>
      <p:ext uri="{BB962C8B-B14F-4D97-AF65-F5344CB8AC3E}">
        <p14:creationId xmlns="" xmlns:p14="http://schemas.microsoft.com/office/powerpoint/2010/main" val="2396408823"/>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6104" y="273844"/>
            <a:ext cx="7772401" cy="994172"/>
          </a:xfrm>
        </p:spPr>
        <p:txBody>
          <a:bodyPr>
            <a:normAutofit/>
          </a:bodyPr>
          <a:lstStyle/>
          <a:p>
            <a:r>
              <a:rPr lang="el-GR" sz="2800" dirty="0" smtClean="0"/>
              <a:t>Διάκριση της </a:t>
            </a:r>
            <a:r>
              <a:rPr lang="el-GR" sz="2800" dirty="0" smtClean="0">
                <a:solidFill>
                  <a:schemeClr val="accent2"/>
                </a:solidFill>
              </a:rPr>
              <a:t>κακοποίησης</a:t>
            </a:r>
            <a:r>
              <a:rPr lang="en-US" sz="2800" dirty="0" smtClean="0"/>
              <a:t> </a:t>
            </a:r>
            <a:r>
              <a:rPr lang="el-GR" sz="2800" dirty="0"/>
              <a:t>από το </a:t>
            </a:r>
            <a:r>
              <a:rPr lang="en-US" sz="2800" dirty="0"/>
              <a:t> </a:t>
            </a:r>
            <a:r>
              <a:rPr lang="el-GR" sz="2800" dirty="0">
                <a:solidFill>
                  <a:schemeClr val="accent1"/>
                </a:solidFill>
              </a:rPr>
              <a:t>ατύχημα</a:t>
            </a:r>
          </a:p>
        </p:txBody>
      </p:sp>
      <p:sp>
        <p:nvSpPr>
          <p:cNvPr id="3" name="Content Placeholder 2"/>
          <p:cNvSpPr>
            <a:spLocks noGrp="1"/>
          </p:cNvSpPr>
          <p:nvPr>
            <p:ph idx="1"/>
          </p:nvPr>
        </p:nvSpPr>
        <p:spPr/>
        <p:txBody>
          <a:bodyPr>
            <a:normAutofit/>
          </a:bodyPr>
          <a:lstStyle/>
          <a:p>
            <a:r>
              <a:rPr lang="el-GR" sz="1600" dirty="0"/>
              <a:t>Η ίδια η φύση της παιδικής ηλικίας προκαλεί ατυχήματα</a:t>
            </a:r>
          </a:p>
          <a:p>
            <a:pPr lvl="1"/>
            <a:r>
              <a:rPr lang="el-GR" sz="1600" dirty="0"/>
              <a:t>τα παιδιά είναι περίεργα και «ατρόμητα» τρέχουν, </a:t>
            </a:r>
            <a:r>
              <a:rPr lang="el-GR" sz="1600" dirty="0" smtClean="0"/>
              <a:t>σκαρφαλώνουν, </a:t>
            </a:r>
            <a:r>
              <a:rPr lang="el-GR" sz="1600" dirty="0"/>
              <a:t>πηδούν και εξερευνούν</a:t>
            </a:r>
            <a:endParaRPr lang="en-US" sz="1600" dirty="0"/>
          </a:p>
          <a:p>
            <a:r>
              <a:rPr lang="el-GR" sz="1600" dirty="0"/>
              <a:t>Όταν </a:t>
            </a:r>
            <a:r>
              <a:rPr lang="el-GR" sz="1600" dirty="0" smtClean="0"/>
              <a:t>παρατηρεί κανείς έναν </a:t>
            </a:r>
            <a:r>
              <a:rPr lang="el-GR" sz="1600" dirty="0"/>
              <a:t>τραυματισμό που </a:t>
            </a:r>
            <a:r>
              <a:rPr lang="el-GR" sz="1600" dirty="0" smtClean="0"/>
              <a:t>εγείρει υποψία σωματικής κακοποίησης, καλό είναι να λάβει υπόψη:</a:t>
            </a:r>
            <a:endParaRPr lang="el-GR" sz="1600" b="1" dirty="0"/>
          </a:p>
          <a:p>
            <a:pPr lvl="1"/>
            <a:r>
              <a:rPr lang="el-GR" sz="1600" dirty="0" smtClean="0"/>
              <a:t>Το </a:t>
            </a:r>
            <a:r>
              <a:rPr lang="el-GR" sz="1600" b="1" dirty="0" smtClean="0"/>
              <a:t>μέρος του σώματος </a:t>
            </a:r>
            <a:r>
              <a:rPr lang="el-GR" sz="1600" dirty="0" smtClean="0"/>
              <a:t>που εντοπίζεται το τραύμα</a:t>
            </a:r>
          </a:p>
          <a:p>
            <a:pPr lvl="1"/>
            <a:r>
              <a:rPr lang="el-GR" sz="1600" dirty="0" smtClean="0"/>
              <a:t>Γενικότερα το </a:t>
            </a:r>
            <a:r>
              <a:rPr lang="el-GR" sz="1600" b="1" dirty="0" smtClean="0"/>
              <a:t>πλήθος και η συχνότητα τραυματισμών </a:t>
            </a:r>
            <a:r>
              <a:rPr lang="el-GR" sz="1600" dirty="0" smtClean="0"/>
              <a:t>στο συγκεκριμένο παιδί</a:t>
            </a:r>
            <a:endParaRPr lang="el-GR" sz="1600" dirty="0"/>
          </a:p>
          <a:p>
            <a:pPr lvl="1"/>
            <a:r>
              <a:rPr lang="el-GR" sz="1600" dirty="0" smtClean="0"/>
              <a:t>Το </a:t>
            </a:r>
            <a:r>
              <a:rPr lang="el-GR" sz="1600" b="1" dirty="0" smtClean="0"/>
              <a:t>μέγεθος </a:t>
            </a:r>
            <a:r>
              <a:rPr lang="el-GR" sz="1600" b="1" dirty="0"/>
              <a:t>και </a:t>
            </a:r>
            <a:r>
              <a:rPr lang="el-GR" sz="1600" b="1" dirty="0" smtClean="0"/>
              <a:t>το σχήμα </a:t>
            </a:r>
            <a:r>
              <a:rPr lang="el-GR" sz="1600" dirty="0"/>
              <a:t>του </a:t>
            </a:r>
            <a:r>
              <a:rPr lang="el-GR" sz="1600" dirty="0" smtClean="0"/>
              <a:t>τραύματος</a:t>
            </a:r>
            <a:endParaRPr lang="el-GR" sz="1600" dirty="0"/>
          </a:p>
          <a:p>
            <a:pPr lvl="1"/>
            <a:r>
              <a:rPr lang="el-GR" sz="1600" dirty="0" smtClean="0"/>
              <a:t>Την </a:t>
            </a:r>
            <a:r>
              <a:rPr lang="el-GR" sz="1600" b="1" dirty="0" smtClean="0"/>
              <a:t>περιγραφή </a:t>
            </a:r>
            <a:r>
              <a:rPr lang="el-GR" sz="1600" b="1" dirty="0"/>
              <a:t>του πώς συνέβη </a:t>
            </a:r>
            <a:r>
              <a:rPr lang="el-GR" sz="1600" dirty="0"/>
              <a:t>ο τραυματισμός</a:t>
            </a:r>
          </a:p>
          <a:p>
            <a:pPr lvl="1"/>
            <a:r>
              <a:rPr lang="el-GR" sz="1600" dirty="0" smtClean="0"/>
              <a:t>Την </a:t>
            </a:r>
            <a:r>
              <a:rPr lang="el-GR" sz="1600" b="1" dirty="0" smtClean="0"/>
              <a:t>συνέπεια του </a:t>
            </a:r>
            <a:r>
              <a:rPr lang="el-GR" sz="1600" b="1" dirty="0"/>
              <a:t>τραυματισμού με </a:t>
            </a:r>
            <a:r>
              <a:rPr lang="el-GR" sz="1600" b="1" dirty="0" smtClean="0"/>
              <a:t>το αναπτυξιακό στάδιο </a:t>
            </a:r>
            <a:r>
              <a:rPr lang="el-GR" sz="1600" dirty="0" smtClean="0"/>
              <a:t>του παιδιού</a:t>
            </a:r>
            <a:endParaRPr lang="el-GR" sz="1600" dirty="0"/>
          </a:p>
          <a:p>
            <a:pPr lvl="1"/>
            <a:endParaRPr lang="el-GR" sz="1600" b="1" dirty="0" smtClean="0"/>
          </a:p>
          <a:p>
            <a:pPr marL="342900" lvl="1" indent="0">
              <a:buNone/>
            </a:pPr>
            <a:r>
              <a:rPr lang="el-GR" sz="1600" dirty="0" smtClean="0"/>
              <a:t>και να θυμάται ότι </a:t>
            </a:r>
            <a:r>
              <a:rPr lang="el-GR" sz="1600" dirty="0"/>
              <a:t>συμβαίνουν </a:t>
            </a:r>
            <a:r>
              <a:rPr lang="el-GR" sz="1600" dirty="0" smtClean="0"/>
              <a:t>και ατυχήματα</a:t>
            </a:r>
            <a:endParaRPr lang="el-GR" sz="1600" dirty="0"/>
          </a:p>
        </p:txBody>
      </p:sp>
    </p:spTree>
    <p:extLst>
      <p:ext uri="{BB962C8B-B14F-4D97-AF65-F5344CB8AC3E}">
        <p14:creationId xmlns="" xmlns:p14="http://schemas.microsoft.com/office/powerpoint/2010/main" val="2955481708"/>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Σωματική τιμωρία</a:t>
            </a:r>
          </a:p>
        </p:txBody>
      </p:sp>
      <p:sp>
        <p:nvSpPr>
          <p:cNvPr id="3" name="Content Placeholder 2"/>
          <p:cNvSpPr>
            <a:spLocks noGrp="1"/>
          </p:cNvSpPr>
          <p:nvPr>
            <p:ph idx="1"/>
          </p:nvPr>
        </p:nvSpPr>
        <p:spPr>
          <a:xfrm>
            <a:off x="548185" y="1287476"/>
            <a:ext cx="7886700" cy="3268118"/>
          </a:xfrm>
        </p:spPr>
        <p:txBody>
          <a:bodyPr>
            <a:normAutofit fontScale="92500" lnSpcReduction="10000"/>
          </a:bodyPr>
          <a:lstStyle/>
          <a:p>
            <a:r>
              <a:rPr lang="el-GR" sz="1700" dirty="0"/>
              <a:t>Η σωματική τιμωρία </a:t>
            </a:r>
            <a:r>
              <a:rPr lang="el-GR" sz="1700" dirty="0" smtClean="0"/>
              <a:t>ορίζεται ως η πράξη </a:t>
            </a:r>
            <a:r>
              <a:rPr lang="el-GR" sz="1700" b="1" dirty="0" smtClean="0"/>
              <a:t>σκόπιμης πρόκλησης πόνου ή σωματικής δυσφορίας </a:t>
            </a:r>
            <a:r>
              <a:rPr lang="el-GR" sz="1700" dirty="0" smtClean="0"/>
              <a:t>με στόχο </a:t>
            </a:r>
            <a:r>
              <a:rPr lang="el-GR" sz="1700" dirty="0"/>
              <a:t>τον σωφρονισμό ή τον έλεγχο της συμπεριφοράς </a:t>
            </a:r>
            <a:r>
              <a:rPr lang="el-GR" sz="1700" dirty="0" smtClean="0"/>
              <a:t>των παιδιών.</a:t>
            </a:r>
          </a:p>
          <a:p>
            <a:endParaRPr lang="el-GR" sz="900" dirty="0"/>
          </a:p>
          <a:p>
            <a:r>
              <a:rPr lang="el-GR" sz="1700" dirty="0" smtClean="0"/>
              <a:t>Αποτελεί </a:t>
            </a:r>
            <a:r>
              <a:rPr lang="el-GR" sz="1700" dirty="0"/>
              <a:t>σημαντικό </a:t>
            </a:r>
            <a:r>
              <a:rPr lang="el-GR" sz="1700" b="1" dirty="0"/>
              <a:t>παράγοντα κινδύνου </a:t>
            </a:r>
            <a:r>
              <a:rPr lang="el-GR" sz="1700" dirty="0"/>
              <a:t>για κακοποίηση </a:t>
            </a:r>
            <a:r>
              <a:rPr lang="el-GR" sz="1700" dirty="0" smtClean="0"/>
              <a:t>παιδιών</a:t>
            </a:r>
            <a:endParaRPr lang="el-GR" sz="1700" dirty="0"/>
          </a:p>
          <a:p>
            <a:endParaRPr lang="el-GR" sz="900" dirty="0"/>
          </a:p>
          <a:p>
            <a:r>
              <a:rPr lang="el-GR" sz="1700" dirty="0"/>
              <a:t>Η </a:t>
            </a:r>
            <a:r>
              <a:rPr lang="el-GR" sz="1700" b="1" dirty="0"/>
              <a:t>νομιμότητα της σωματικής τιμωρίας </a:t>
            </a:r>
            <a:r>
              <a:rPr lang="el-GR" sz="1700" dirty="0"/>
              <a:t>σε ορισμένες χώρες συνιστά </a:t>
            </a:r>
            <a:r>
              <a:rPr lang="el-GR" sz="1700" b="1" dirty="0"/>
              <a:t>παραβίαση των δικαιωμάτων των παιδιών </a:t>
            </a:r>
            <a:r>
              <a:rPr lang="el-GR" sz="1700" dirty="0"/>
              <a:t>για ίση προστασία βάσει της ΣΔΠ</a:t>
            </a:r>
          </a:p>
          <a:p>
            <a:endParaRPr lang="el-GR" sz="900" dirty="0"/>
          </a:p>
          <a:p>
            <a:r>
              <a:rPr lang="el-GR" sz="1700" dirty="0"/>
              <a:t>Η σωματική τιμωρία δεν έχει μόνο σωματικές επιπτώσεις, αλλά επίσης </a:t>
            </a:r>
            <a:r>
              <a:rPr lang="el-GR" sz="1700" b="1" dirty="0"/>
              <a:t>επηρεάζει αρνητικά την ψυχική υγεία και ευεξία</a:t>
            </a:r>
          </a:p>
          <a:p>
            <a:endParaRPr lang="el-GR" sz="900" dirty="0"/>
          </a:p>
          <a:p>
            <a:r>
              <a:rPr lang="el-GR" sz="1700" dirty="0"/>
              <a:t>Η </a:t>
            </a:r>
            <a:r>
              <a:rPr lang="el-GR" sz="1700" b="1" dirty="0"/>
              <a:t>νομοθεσία που απαγορεύει τη σωματική τιμωρία μειώνει αποτελεσματικά τη βία κατά των παιδιών</a:t>
            </a:r>
            <a:endParaRPr lang="en-US" sz="1700" b="1" dirty="0"/>
          </a:p>
        </p:txBody>
      </p:sp>
    </p:spTree>
    <p:extLst>
      <p:ext uri="{BB962C8B-B14F-4D97-AF65-F5344CB8AC3E}">
        <p14:creationId xmlns="" xmlns:p14="http://schemas.microsoft.com/office/powerpoint/2010/main" val="4102966684"/>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l-GR" sz="3600" dirty="0"/>
              <a:t>Νομικό πλαίσιο για τη Σωματική Τιμωρία </a:t>
            </a:r>
            <a:br>
              <a:rPr lang="el-GR" sz="3600" dirty="0"/>
            </a:br>
            <a:r>
              <a:rPr lang="el-GR" sz="3600" dirty="0"/>
              <a:t>στην Ελλάδα</a:t>
            </a:r>
            <a:endParaRPr lang="el-GR" dirty="0"/>
          </a:p>
        </p:txBody>
      </p:sp>
      <p:sp>
        <p:nvSpPr>
          <p:cNvPr id="3" name="Content Placeholder 2"/>
          <p:cNvSpPr>
            <a:spLocks noGrp="1"/>
          </p:cNvSpPr>
          <p:nvPr>
            <p:ph idx="1"/>
          </p:nvPr>
        </p:nvSpPr>
        <p:spPr>
          <a:xfrm>
            <a:off x="548184" y="1214323"/>
            <a:ext cx="8303209" cy="3381825"/>
          </a:xfrm>
        </p:spPr>
        <p:txBody>
          <a:bodyPr>
            <a:noAutofit/>
          </a:bodyPr>
          <a:lstStyle/>
          <a:p>
            <a:pPr marL="0" indent="0">
              <a:buNone/>
            </a:pPr>
            <a:r>
              <a:rPr lang="el-GR" sz="1600" b="1" dirty="0">
                <a:solidFill>
                  <a:schemeClr val="accent1"/>
                </a:solidFill>
              </a:rPr>
              <a:t>απαγορεύεται ρητά η σωματική </a:t>
            </a:r>
            <a:r>
              <a:rPr lang="el-GR" sz="1600" b="1" dirty="0" smtClean="0">
                <a:solidFill>
                  <a:schemeClr val="accent1"/>
                </a:solidFill>
              </a:rPr>
              <a:t>βία σε βάρος ανηλίκων</a:t>
            </a:r>
            <a:endParaRPr lang="el-GR" sz="1600" b="1" dirty="0">
              <a:solidFill>
                <a:schemeClr val="accent1"/>
              </a:solidFill>
            </a:endParaRPr>
          </a:p>
          <a:p>
            <a:pPr marL="182563" indent="-182563"/>
            <a:r>
              <a:rPr lang="el-GR" sz="1600" b="1" dirty="0" smtClean="0"/>
              <a:t>Ν. 2101/1992.</a:t>
            </a:r>
            <a:r>
              <a:rPr lang="el-GR" sz="1600" dirty="0"/>
              <a:t> </a:t>
            </a:r>
            <a:r>
              <a:rPr lang="el-GR" sz="1600" dirty="0" smtClean="0"/>
              <a:t>Κύρωση </a:t>
            </a:r>
            <a:r>
              <a:rPr lang="el-GR" sz="1600" dirty="0"/>
              <a:t>της Διεθνούς Σύμβασης για τα δικαιώματα του παιδιού</a:t>
            </a:r>
            <a:r>
              <a:rPr lang="el-GR" sz="1600" dirty="0" smtClean="0"/>
              <a:t>.</a:t>
            </a:r>
          </a:p>
          <a:p>
            <a:pPr marL="358775" lvl="1" indent="-182563"/>
            <a:r>
              <a:rPr lang="el-GR" sz="1500" b="1" dirty="0"/>
              <a:t>Άρθρο </a:t>
            </a:r>
            <a:r>
              <a:rPr lang="el-GR" sz="1500" b="1" dirty="0" smtClean="0"/>
              <a:t>19.1</a:t>
            </a:r>
            <a:r>
              <a:rPr lang="el-GR" sz="1500" dirty="0" smtClean="0"/>
              <a:t> </a:t>
            </a:r>
            <a:r>
              <a:rPr lang="el-GR" sz="1500" dirty="0"/>
              <a:t>Τα Συμβαλλόμενα Κράτη λαμβάνουν όλα τα κατάλληλα νομοθετικά</a:t>
            </a:r>
            <a:r>
              <a:rPr lang="el-GR" sz="1500" dirty="0" smtClean="0"/>
              <a:t>, διοικητικά</a:t>
            </a:r>
            <a:r>
              <a:rPr lang="el-GR" sz="1500" dirty="0"/>
              <a:t>, κοινωνικά και εκπαιδευτικά μέτρα, προκειμένου </a:t>
            </a:r>
            <a:r>
              <a:rPr lang="el-GR" sz="1500" dirty="0" smtClean="0"/>
              <a:t>να προστατεύσουν </a:t>
            </a:r>
            <a:r>
              <a:rPr lang="el-GR" sz="1500" dirty="0"/>
              <a:t>το παιδί από κάθε μορφή βίας, προσβολής ή </a:t>
            </a:r>
            <a:r>
              <a:rPr lang="el-GR" sz="1500" dirty="0" smtClean="0"/>
              <a:t>βιαιοπραγιών σωματικών </a:t>
            </a:r>
            <a:r>
              <a:rPr lang="el-GR" sz="1500" dirty="0"/>
              <a:t>ή πνευματικών, εγκατάλειψης ή παραμέλησης, κακής </a:t>
            </a:r>
            <a:r>
              <a:rPr lang="el-GR" sz="1500" dirty="0" smtClean="0"/>
              <a:t>μεταχείρισης ή </a:t>
            </a:r>
            <a:r>
              <a:rPr lang="el-GR" sz="1500" dirty="0"/>
              <a:t>εκμετάλλευσης, συμπεριλαμβανόμενης της σεξουαλικής βίας, κατά </a:t>
            </a:r>
            <a:r>
              <a:rPr lang="el-GR" sz="1500" dirty="0" smtClean="0"/>
              <a:t>το χρόνο </a:t>
            </a:r>
            <a:r>
              <a:rPr lang="el-GR" sz="1500" dirty="0"/>
              <a:t>που βρίσκεται υπό την επιμέλεια των γονέων του ή του ενός </a:t>
            </a:r>
            <a:r>
              <a:rPr lang="el-GR" sz="1500" dirty="0" smtClean="0"/>
              <a:t>από τους </a:t>
            </a:r>
            <a:r>
              <a:rPr lang="el-GR" sz="1500" dirty="0"/>
              <a:t>δύο, του ή των νόμιμων εκπροσώπων του ή οποιουδήποτε </a:t>
            </a:r>
            <a:r>
              <a:rPr lang="el-GR" sz="1500" dirty="0" smtClean="0"/>
              <a:t>άλλου προσώπου </a:t>
            </a:r>
            <a:r>
              <a:rPr lang="el-GR" sz="1500" dirty="0"/>
              <a:t>στο οποίο το έχουν εμπιστευθεί</a:t>
            </a:r>
            <a:r>
              <a:rPr lang="el-GR" sz="1500" dirty="0" smtClean="0"/>
              <a:t>.</a:t>
            </a:r>
          </a:p>
          <a:p>
            <a:pPr marL="358775" lvl="1" indent="-182563"/>
            <a:r>
              <a:rPr lang="el-GR" sz="1500" b="1" dirty="0" smtClean="0"/>
              <a:t>Άρθρο 28.2 </a:t>
            </a:r>
            <a:r>
              <a:rPr lang="el-GR" sz="1500" dirty="0" smtClean="0"/>
              <a:t>Τα </a:t>
            </a:r>
            <a:r>
              <a:rPr lang="el-GR" sz="1500" dirty="0"/>
              <a:t>Συμβαλλόμενα Κράτη παίρνουν όλα τα κατάλληλα μέτρα για </a:t>
            </a:r>
            <a:r>
              <a:rPr lang="el-GR" sz="1500" dirty="0" smtClean="0"/>
              <a:t>την εφαρμογή </a:t>
            </a:r>
            <a:r>
              <a:rPr lang="el-GR" sz="1500" dirty="0"/>
              <a:t>της σχολικής πειθαρχίας με τρόπο που να ταιριάζει </a:t>
            </a:r>
            <a:r>
              <a:rPr lang="el-GR" sz="1500" dirty="0" smtClean="0"/>
              <a:t>στην αξιοπρέπεια </a:t>
            </a:r>
            <a:r>
              <a:rPr lang="el-GR" sz="1500" dirty="0"/>
              <a:t>του παιδιού ως ανθρώπινου όντος, και σύμφωνα με την </a:t>
            </a:r>
            <a:r>
              <a:rPr lang="el-GR" sz="1500" dirty="0" smtClean="0"/>
              <a:t>παρούσα Σύμβαση.</a:t>
            </a:r>
          </a:p>
          <a:p>
            <a:pPr marL="358775" lvl="1" indent="-182563"/>
            <a:r>
              <a:rPr lang="el-GR" sz="1500" b="1" dirty="0"/>
              <a:t>Άρθρο </a:t>
            </a:r>
            <a:r>
              <a:rPr lang="el-GR" sz="1500" b="1" dirty="0" smtClean="0"/>
              <a:t>37.α </a:t>
            </a:r>
            <a:r>
              <a:rPr lang="el-GR" sz="1500" dirty="0"/>
              <a:t>Τα Συμβαλλόμενα Κράτη επαγρυπνούν </a:t>
            </a:r>
            <a:r>
              <a:rPr lang="el-GR" sz="1500" dirty="0" smtClean="0"/>
              <a:t>ώστε κανένα </a:t>
            </a:r>
            <a:r>
              <a:rPr lang="el-GR" sz="1500" dirty="0"/>
              <a:t>παιδί να μην υποβάλλεται σε βασανιστήρια ή σε </a:t>
            </a:r>
            <a:r>
              <a:rPr lang="el-GR" sz="1500" dirty="0" smtClean="0"/>
              <a:t>άλλες σκληρές</a:t>
            </a:r>
            <a:r>
              <a:rPr lang="el-GR" sz="1500" dirty="0"/>
              <a:t>, απάνθρωπες ή εξευτελιστικές τιμωρίες ή μεταχείριση</a:t>
            </a:r>
            <a:r>
              <a:rPr lang="el-GR" sz="1500" dirty="0" smtClean="0"/>
              <a:t>….</a:t>
            </a:r>
            <a:endParaRPr lang="el-GR" sz="1500" dirty="0"/>
          </a:p>
        </p:txBody>
      </p:sp>
    </p:spTree>
    <p:extLst>
      <p:ext uri="{BB962C8B-B14F-4D97-AF65-F5344CB8AC3E}">
        <p14:creationId xmlns="" xmlns:p14="http://schemas.microsoft.com/office/powerpoint/2010/main" val="786369875"/>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l-GR" sz="3600" dirty="0"/>
              <a:t>Νομικό πλαίσιο για τη Σωματική Τιμωρία </a:t>
            </a:r>
            <a:br>
              <a:rPr lang="el-GR" sz="3600" dirty="0"/>
            </a:br>
            <a:r>
              <a:rPr lang="el-GR" sz="3600" dirty="0"/>
              <a:t>στην Ελλάδα</a:t>
            </a:r>
            <a:endParaRPr lang="el-GR" dirty="0"/>
          </a:p>
        </p:txBody>
      </p:sp>
      <p:sp>
        <p:nvSpPr>
          <p:cNvPr id="3" name="Content Placeholder 2"/>
          <p:cNvSpPr>
            <a:spLocks noGrp="1"/>
          </p:cNvSpPr>
          <p:nvPr>
            <p:ph idx="1"/>
          </p:nvPr>
        </p:nvSpPr>
        <p:spPr>
          <a:xfrm>
            <a:off x="533554" y="1199692"/>
            <a:ext cx="8369043" cy="3518611"/>
          </a:xfrm>
        </p:spPr>
        <p:txBody>
          <a:bodyPr>
            <a:normAutofit/>
          </a:bodyPr>
          <a:lstStyle/>
          <a:p>
            <a:pPr marL="0" indent="0">
              <a:buNone/>
            </a:pPr>
            <a:r>
              <a:rPr lang="el-GR" sz="1800" b="1" dirty="0">
                <a:solidFill>
                  <a:schemeClr val="accent1"/>
                </a:solidFill>
              </a:rPr>
              <a:t>απαγορεύεται ρητά η σωματική </a:t>
            </a:r>
            <a:r>
              <a:rPr lang="el-GR" sz="1800" b="1" dirty="0" smtClean="0">
                <a:solidFill>
                  <a:schemeClr val="accent1"/>
                </a:solidFill>
              </a:rPr>
              <a:t>βία σε βάρος ανηλίκων στην οικογένεια</a:t>
            </a:r>
            <a:endParaRPr lang="en-US" sz="1800" b="1" dirty="0" smtClean="0">
              <a:solidFill>
                <a:schemeClr val="accent1"/>
              </a:solidFill>
            </a:endParaRPr>
          </a:p>
          <a:p>
            <a:pPr marL="0" indent="0">
              <a:buNone/>
            </a:pPr>
            <a:endParaRPr lang="el-GR" sz="1800" b="1" dirty="0">
              <a:solidFill>
                <a:schemeClr val="accent1"/>
              </a:solidFill>
            </a:endParaRPr>
          </a:p>
          <a:p>
            <a:pPr marL="182563" indent="-182563"/>
            <a:r>
              <a:rPr lang="el-GR" sz="1800" b="1" dirty="0" smtClean="0"/>
              <a:t>Ν. 3500/2006.</a:t>
            </a:r>
            <a:r>
              <a:rPr lang="el-GR" sz="1800" dirty="0"/>
              <a:t> Για την αντιμετώπιση της ενδοοικογενειακής βίας και άλλες διατάξεις</a:t>
            </a:r>
            <a:r>
              <a:rPr lang="el-GR" sz="1800" dirty="0" smtClean="0"/>
              <a:t>. </a:t>
            </a:r>
            <a:endParaRPr lang="en-US" sz="1800" dirty="0" smtClean="0"/>
          </a:p>
          <a:p>
            <a:pPr marL="542926" lvl="1" indent="-182563"/>
            <a:r>
              <a:rPr lang="el-GR" sz="1500" b="1" dirty="0" smtClean="0"/>
              <a:t>Άρθρο </a:t>
            </a:r>
            <a:r>
              <a:rPr lang="el-GR" sz="1500" b="1" dirty="0"/>
              <a:t>4 </a:t>
            </a:r>
            <a:endParaRPr lang="en-US" sz="1500" b="1" dirty="0" smtClean="0"/>
          </a:p>
          <a:p>
            <a:pPr marL="542926" lvl="1" indent="-182563"/>
            <a:r>
              <a:rPr lang="el-GR" sz="1500" i="1" dirty="0" smtClean="0">
                <a:solidFill>
                  <a:schemeClr val="tx2">
                    <a:lumMod val="75000"/>
                  </a:schemeClr>
                </a:solidFill>
              </a:rPr>
              <a:t>«</a:t>
            </a:r>
            <a:r>
              <a:rPr lang="el-GR" sz="1500" i="1" dirty="0">
                <a:solidFill>
                  <a:schemeClr val="tx2">
                    <a:lumMod val="75000"/>
                  </a:schemeClr>
                </a:solidFill>
              </a:rPr>
              <a:t>Επί ασκήσεως σωματικής βίας σε βάρος ανηλίκου, ως μέσου σωφρονισμού στο πλαίσιο της ανατροφής του, εφαρμόζεται το άρθρο 1532 του Αστικού Κώδικα</a:t>
            </a:r>
            <a:r>
              <a:rPr lang="el-GR" sz="1500" i="1" dirty="0" smtClean="0">
                <a:solidFill>
                  <a:schemeClr val="tx2">
                    <a:lumMod val="75000"/>
                  </a:schemeClr>
                </a:solidFill>
              </a:rPr>
              <a:t>.»</a:t>
            </a:r>
            <a:endParaRPr lang="el-GR" sz="1500" i="1" dirty="0">
              <a:solidFill>
                <a:schemeClr val="tx2">
                  <a:lumMod val="75000"/>
                </a:schemeClr>
              </a:solidFill>
            </a:endParaRPr>
          </a:p>
          <a:p>
            <a:pPr marL="0" indent="0">
              <a:buNone/>
            </a:pPr>
            <a:endParaRPr lang="el-GR" sz="1600" dirty="0"/>
          </a:p>
        </p:txBody>
      </p:sp>
    </p:spTree>
    <p:extLst>
      <p:ext uri="{BB962C8B-B14F-4D97-AF65-F5344CB8AC3E}">
        <p14:creationId xmlns="" xmlns:p14="http://schemas.microsoft.com/office/powerpoint/2010/main" val="870822411"/>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l-GR" sz="3600" dirty="0"/>
              <a:t>Νομικό πλαίσιο για τη Σωματική Τιμωρία </a:t>
            </a:r>
            <a:br>
              <a:rPr lang="el-GR" sz="3600" dirty="0"/>
            </a:br>
            <a:r>
              <a:rPr lang="el-GR" sz="3600" dirty="0"/>
              <a:t>στην Ελλάδα</a:t>
            </a:r>
            <a:endParaRPr lang="el-GR" dirty="0"/>
          </a:p>
        </p:txBody>
      </p:sp>
      <p:sp>
        <p:nvSpPr>
          <p:cNvPr id="3" name="Content Placeholder 2"/>
          <p:cNvSpPr>
            <a:spLocks noGrp="1"/>
          </p:cNvSpPr>
          <p:nvPr>
            <p:ph idx="1"/>
          </p:nvPr>
        </p:nvSpPr>
        <p:spPr>
          <a:xfrm>
            <a:off x="336500" y="1163117"/>
            <a:ext cx="8566098" cy="3518611"/>
          </a:xfrm>
        </p:spPr>
        <p:txBody>
          <a:bodyPr>
            <a:noAutofit/>
          </a:bodyPr>
          <a:lstStyle/>
          <a:p>
            <a:pPr marL="182563" indent="-182563"/>
            <a:r>
              <a:rPr lang="el-GR" sz="1200" b="1" dirty="0" smtClean="0">
                <a:solidFill>
                  <a:schemeClr val="accent1"/>
                </a:solidFill>
              </a:rPr>
              <a:t>Αστικός Κώδικας, Άρθρο 1532.</a:t>
            </a:r>
            <a:r>
              <a:rPr lang="el-GR" sz="1200" dirty="0" smtClean="0">
                <a:solidFill>
                  <a:schemeClr val="accent1"/>
                </a:solidFill>
              </a:rPr>
              <a:t> Συνέπειες κακής άσκησης. </a:t>
            </a:r>
          </a:p>
          <a:p>
            <a:pPr marL="269875" lvl="1" indent="-103188"/>
            <a:r>
              <a:rPr lang="el-GR" sz="1100" b="1" dirty="0" smtClean="0"/>
              <a:t>Αν </a:t>
            </a:r>
            <a:r>
              <a:rPr lang="el-GR" sz="1100" b="1" dirty="0"/>
              <a:t>ο πατέρας ή η μητέρα παραβαίνουν τα καθήκοντα </a:t>
            </a:r>
            <a:r>
              <a:rPr lang="el-GR" sz="1100" dirty="0"/>
              <a:t>που τους επιβάλλει το λειτούργημά τους για την επιμέλεια του προσώπου του τέκνου ή τη διοίκηση της περιουσίας του ή </a:t>
            </a:r>
            <a:r>
              <a:rPr lang="el-GR" sz="1100" b="1" dirty="0"/>
              <a:t>αν ασκούν το λειτούργημα αυτό καταχρηστικά ή δεν είναι σε θέση να ανταποκριθούν σ' αυτό</a:t>
            </a:r>
            <a:r>
              <a:rPr lang="el-GR" sz="1100" dirty="0"/>
              <a:t>, το δικαστήριο μπορεί, εφόσον το ζητήσουν ο άλλος γονέας, οι πλησιέστεροι συγγενείς του τέκνου, ο εισαγγελέας ή και αυτεπαγγέλτως, να διατάξει οποιοδήποτε πρόσφορο μέτρο</a:t>
            </a:r>
            <a:r>
              <a:rPr lang="el-GR" sz="1100" dirty="0" smtClean="0"/>
              <a:t>.</a:t>
            </a:r>
          </a:p>
          <a:p>
            <a:pPr marL="269875" lvl="1" indent="-103188"/>
            <a:r>
              <a:rPr lang="el-GR" sz="1100" dirty="0" smtClean="0"/>
              <a:t>Το </a:t>
            </a:r>
            <a:r>
              <a:rPr lang="el-GR" sz="1100" dirty="0"/>
              <a:t>δικαστήριο μπορεί ιδίως να αφαιρέσει από τον ένα γονέα την άσκηση της γονικής μέριμνας ολικά ή μερικά και να την αναθέσει αποκλειστικά στον άλλο ή, αν συντρέχουν και στο πρόσωπο αυτού οι προϋποθέσεις της προηγούμενης παραγράφου, να αναθέσει την πραγματική φροντίδα του τέκνου ή, ακόμη, και την επιμέλειά του ολικά ή μερικά σε τρίτον ή και να διορίσει επίτροπο</a:t>
            </a:r>
            <a:r>
              <a:rPr lang="el-GR" sz="1100" dirty="0" smtClean="0"/>
              <a:t>.</a:t>
            </a:r>
          </a:p>
          <a:p>
            <a:pPr marL="269875" lvl="1" indent="-103188"/>
            <a:r>
              <a:rPr lang="el-GR" sz="1100" dirty="0" smtClean="0"/>
              <a:t>Σε </a:t>
            </a:r>
            <a:r>
              <a:rPr lang="el-GR" sz="1100" dirty="0"/>
              <a:t>εξαιρετικά επείγουσες περιπτώσεις, εφόσον συντρέχουν οι προϋποθέσεις του πρώτου εδαφίου και επίκειται άμεσος κίνδυνος για τη σωματική ή την ψυχική υγεία του τέκνου, ο εισαγγελέας μπορεί να διατάσσει κάθε πρόσφορο μέτρο για την προστασία του, μέχρι την έκδοση της αποφάσεως του δικαστηρίου, στο οποίο πρέπει να απευθύνεται εντός τριάντα </a:t>
            </a:r>
            <a:r>
              <a:rPr lang="el-GR" sz="1100" dirty="0" smtClean="0"/>
              <a:t>ημερών</a:t>
            </a:r>
          </a:p>
          <a:p>
            <a:pPr marL="182563" indent="-182563"/>
            <a:r>
              <a:rPr lang="el-GR" sz="1200" b="1" dirty="0" smtClean="0">
                <a:solidFill>
                  <a:schemeClr val="accent1"/>
                </a:solidFill>
              </a:rPr>
              <a:t>Αστικός Κώδικας, </a:t>
            </a:r>
            <a:r>
              <a:rPr lang="el-GR" sz="1200" b="1" dirty="0">
                <a:solidFill>
                  <a:schemeClr val="accent1"/>
                </a:solidFill>
              </a:rPr>
              <a:t>Άρθρο </a:t>
            </a:r>
            <a:r>
              <a:rPr lang="el-GR" sz="1200" b="1" dirty="0" smtClean="0">
                <a:solidFill>
                  <a:schemeClr val="accent1"/>
                </a:solidFill>
              </a:rPr>
              <a:t>1518. </a:t>
            </a:r>
            <a:r>
              <a:rPr lang="el-GR" sz="1200" dirty="0" smtClean="0">
                <a:solidFill>
                  <a:schemeClr val="accent1"/>
                </a:solidFill>
              </a:rPr>
              <a:t>Επιμέλεια </a:t>
            </a:r>
            <a:r>
              <a:rPr lang="el-GR" sz="1200" dirty="0">
                <a:solidFill>
                  <a:schemeClr val="accent1"/>
                </a:solidFill>
              </a:rPr>
              <a:t>του </a:t>
            </a:r>
            <a:r>
              <a:rPr lang="el-GR" sz="1200" dirty="0" smtClean="0">
                <a:solidFill>
                  <a:schemeClr val="accent1"/>
                </a:solidFill>
              </a:rPr>
              <a:t>προσώπου</a:t>
            </a:r>
          </a:p>
          <a:p>
            <a:pPr marL="269875" lvl="1" indent="-103188"/>
            <a:r>
              <a:rPr lang="el-GR" sz="1100" dirty="0" smtClean="0"/>
              <a:t>Η </a:t>
            </a:r>
            <a:r>
              <a:rPr lang="el-GR" sz="1100" dirty="0"/>
              <a:t>επιμέλεια του προσώπου του τέκνου περιλαμβάνει ιδίως την ανατροφή, την επίβλεψη, τη μόρφωση και την εκπαίδευσή του, καθώς και τον προσδιορισμό του τόπου της διαμονής </a:t>
            </a:r>
            <a:r>
              <a:rPr lang="el-GR" sz="1100" dirty="0" smtClean="0"/>
              <a:t>του.</a:t>
            </a:r>
          </a:p>
          <a:p>
            <a:pPr marL="269875" lvl="1" indent="-103188"/>
            <a:r>
              <a:rPr lang="el-GR" sz="1100" dirty="0" smtClean="0"/>
              <a:t>Κατά </a:t>
            </a:r>
            <a:r>
              <a:rPr lang="el-GR" sz="1100" dirty="0"/>
              <a:t>την ανατροφή του τέκνου οι γονείς το ενισχύουν, χωρίς διάκριση φύλου, να αναπτύσσει υπεύθυνα και με κοινωνική συνείδηση την προσωπικότητά του. </a:t>
            </a:r>
            <a:r>
              <a:rPr lang="el-GR" sz="1100" b="1" dirty="0"/>
              <a:t>Η λήψη σωφρονιστικών μέτρων επιτρέπεται μόνον εφόσον αυτά είναι </a:t>
            </a:r>
            <a:r>
              <a:rPr lang="el-GR" sz="1100" b="1" dirty="0" err="1"/>
              <a:t>παιδαγωγικώς</a:t>
            </a:r>
            <a:r>
              <a:rPr lang="el-GR" sz="1100" b="1" dirty="0"/>
              <a:t> αναγκαία και δεν θίγουν την αξιοπρέπεια του </a:t>
            </a:r>
            <a:r>
              <a:rPr lang="el-GR" sz="1100" b="1" dirty="0" smtClean="0"/>
              <a:t>τέκνου.</a:t>
            </a:r>
          </a:p>
          <a:p>
            <a:pPr marL="269875" lvl="1" indent="-103188"/>
            <a:r>
              <a:rPr lang="el-GR" sz="1100" dirty="0" smtClean="0"/>
              <a:t>Κατά </a:t>
            </a:r>
            <a:r>
              <a:rPr lang="el-GR" sz="1100" dirty="0"/>
              <a:t>τη μόρφωση και την επαγγελματική εκπαίδευση του τέκνου οι γονείς λαμβάνουν υπόψη τις ικανότητες και τις προσωπικές του κλίσεις. Γι' αυτόν το σκοπό οφείλουν να συνεργάζονται με το σχολείο και, αν υπάρχει ανάγκη, να ζητούν τη συνδρομή αρμόδιων κρατικών υπηρεσιών ή δημόσιων οργανισμών.</a:t>
            </a:r>
          </a:p>
          <a:p>
            <a:pPr marL="0" indent="0">
              <a:buNone/>
            </a:pPr>
            <a:endParaRPr lang="el-GR" sz="1200" dirty="0"/>
          </a:p>
        </p:txBody>
      </p:sp>
    </p:spTree>
    <p:extLst>
      <p:ext uri="{BB962C8B-B14F-4D97-AF65-F5344CB8AC3E}">
        <p14:creationId xmlns="" xmlns:p14="http://schemas.microsoft.com/office/powerpoint/2010/main" val="3366494985"/>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sz="2800" dirty="0" smtClean="0"/>
              <a:t>Νομικό πλαίσιο για τη Σωματική Τιμωρία </a:t>
            </a:r>
            <a:br>
              <a:rPr lang="el-GR" sz="2800" dirty="0" smtClean="0"/>
            </a:br>
            <a:r>
              <a:rPr lang="el-GR" sz="2800" dirty="0" smtClean="0"/>
              <a:t>στην Ελλάδα</a:t>
            </a:r>
            <a:endParaRPr lang="el-GR" dirty="0"/>
          </a:p>
        </p:txBody>
      </p:sp>
      <p:sp>
        <p:nvSpPr>
          <p:cNvPr id="3" name="Content Placeholder 2"/>
          <p:cNvSpPr>
            <a:spLocks noGrp="1"/>
          </p:cNvSpPr>
          <p:nvPr>
            <p:ph idx="1"/>
          </p:nvPr>
        </p:nvSpPr>
        <p:spPr>
          <a:xfrm>
            <a:off x="628650" y="1192378"/>
            <a:ext cx="7886700" cy="3440345"/>
          </a:xfrm>
        </p:spPr>
        <p:txBody>
          <a:bodyPr>
            <a:normAutofit lnSpcReduction="10000"/>
          </a:bodyPr>
          <a:lstStyle/>
          <a:p>
            <a:r>
              <a:rPr lang="el-GR" sz="2000" b="1" dirty="0" smtClean="0">
                <a:solidFill>
                  <a:schemeClr val="accent1"/>
                </a:solidFill>
              </a:rPr>
              <a:t>απαγορεύεται ρητά η σωματική τιμωρία παιδιών</a:t>
            </a:r>
            <a:endParaRPr lang="el-GR" sz="1600" b="1" dirty="0" smtClean="0">
              <a:solidFill>
                <a:schemeClr val="accent1"/>
              </a:solidFill>
            </a:endParaRPr>
          </a:p>
          <a:p>
            <a:pPr lvl="1"/>
            <a:r>
              <a:rPr lang="el-GR" sz="1600" dirty="0" smtClean="0">
                <a:solidFill>
                  <a:schemeClr val="accent1"/>
                </a:solidFill>
              </a:rPr>
              <a:t>σε παιδικούς και βρεφονηπιακούς σταθμούς</a:t>
            </a:r>
          </a:p>
          <a:p>
            <a:pPr lvl="2"/>
            <a:r>
              <a:rPr lang="el-GR" sz="1600" b="1" dirty="0" smtClean="0"/>
              <a:t>ΚΥΑ </a:t>
            </a:r>
            <a:r>
              <a:rPr lang="el-GR" sz="1600" b="1" dirty="0"/>
              <a:t>16065/2002.</a:t>
            </a:r>
            <a:r>
              <a:rPr lang="el-GR" sz="1600" dirty="0"/>
              <a:t> Πρότυπος Κανονισμός Λειτουργίας Δημοτικών και Κοινοτικών Νομικών Προσώπων Δημοσίου Δικαίου Παιδικών και Βρεφονηπιακών Σταθμών. </a:t>
            </a:r>
            <a:r>
              <a:rPr lang="el-GR" sz="1600" b="1" dirty="0"/>
              <a:t>Άρθρο 14.1</a:t>
            </a:r>
            <a:endParaRPr lang="el-GR" sz="1600" dirty="0"/>
          </a:p>
          <a:p>
            <a:pPr lvl="1"/>
            <a:r>
              <a:rPr lang="el-GR" sz="1600" dirty="0" smtClean="0">
                <a:solidFill>
                  <a:schemeClr val="accent1"/>
                </a:solidFill>
              </a:rPr>
              <a:t>στην πρωτοβάθμια εκπαίδευση</a:t>
            </a:r>
          </a:p>
          <a:p>
            <a:pPr lvl="2"/>
            <a:r>
              <a:rPr lang="el-GR" sz="1600" b="1" dirty="0" smtClean="0"/>
              <a:t>ΠΔ </a:t>
            </a:r>
            <a:r>
              <a:rPr lang="el-GR" sz="1600" b="1" dirty="0"/>
              <a:t>201/1998.</a:t>
            </a:r>
            <a:r>
              <a:rPr lang="el-GR" sz="1600" dirty="0"/>
              <a:t> Οργάνωση και Λειτουργία Δημοτικών Σχολείων, </a:t>
            </a:r>
            <a:r>
              <a:rPr lang="el-GR" sz="1600" b="1" dirty="0"/>
              <a:t>Άρθρο 13.8</a:t>
            </a:r>
            <a:endParaRPr lang="el-GR" sz="1600" dirty="0"/>
          </a:p>
          <a:p>
            <a:pPr lvl="1"/>
            <a:r>
              <a:rPr lang="el-GR" sz="1600" dirty="0" smtClean="0">
                <a:solidFill>
                  <a:schemeClr val="accent1"/>
                </a:solidFill>
              </a:rPr>
              <a:t>στη δευτεροβάθμια εκπαίδευση</a:t>
            </a:r>
          </a:p>
          <a:p>
            <a:pPr lvl="2"/>
            <a:r>
              <a:rPr lang="el-GR" sz="1600" b="1" dirty="0" smtClean="0"/>
              <a:t>Ν</a:t>
            </a:r>
            <a:r>
              <a:rPr lang="el-GR" sz="1600" b="1" dirty="0"/>
              <a:t>. 3328/2005.</a:t>
            </a:r>
            <a:r>
              <a:rPr lang="el-GR" sz="1600" dirty="0"/>
              <a:t> Διεπιστημονικός Οργανισμός Αναγνώρισης Τίτλων Ακαδημαϊκών και Πληροφόρησης και άλλες διατάξεις. </a:t>
            </a:r>
            <a:r>
              <a:rPr lang="el-GR" sz="1600" b="1" dirty="0"/>
              <a:t>Άρθρο 21.1</a:t>
            </a:r>
            <a:endParaRPr lang="el-GR" sz="1600" dirty="0"/>
          </a:p>
          <a:p>
            <a:pPr lvl="2"/>
            <a:r>
              <a:rPr lang="el-GR" sz="1600" b="1" dirty="0" smtClean="0"/>
              <a:t>Εγκύκλιος </a:t>
            </a:r>
            <a:r>
              <a:rPr lang="el-GR" sz="1600" b="1" dirty="0"/>
              <a:t>Γ2/22673/2006. </a:t>
            </a:r>
            <a:r>
              <a:rPr lang="el-GR" sz="1600" dirty="0"/>
              <a:t>«Επιβολή σωματικής τιμωρίας σε μαθητές</a:t>
            </a:r>
            <a:r>
              <a:rPr lang="el-GR" sz="1600" dirty="0" smtClean="0"/>
              <a:t>»</a:t>
            </a:r>
          </a:p>
          <a:p>
            <a:pPr lvl="1"/>
            <a:r>
              <a:rPr lang="el-GR" sz="1600" dirty="0" smtClean="0">
                <a:solidFill>
                  <a:schemeClr val="accent1"/>
                </a:solidFill>
              </a:rPr>
              <a:t>σε κέντρα παιδικής μέριμνας</a:t>
            </a:r>
          </a:p>
          <a:p>
            <a:pPr lvl="2"/>
            <a:r>
              <a:rPr lang="el-GR" sz="1600" b="1" dirty="0" smtClean="0"/>
              <a:t>ΥΑ </a:t>
            </a:r>
            <a:r>
              <a:rPr lang="el-GR" sz="1600" b="1" dirty="0"/>
              <a:t>Γ 2β/1984. </a:t>
            </a:r>
            <a:r>
              <a:rPr lang="el-GR" sz="1600" dirty="0"/>
              <a:t>Έγκριση Κανονισμού Λειτουργίας των Κέντρων Παιδικής </a:t>
            </a:r>
            <a:r>
              <a:rPr lang="el-GR" sz="1600" dirty="0" err="1"/>
              <a:t>Μερίμνης</a:t>
            </a:r>
            <a:r>
              <a:rPr lang="el-GR" sz="1600" dirty="0"/>
              <a:t>. </a:t>
            </a:r>
            <a:r>
              <a:rPr lang="el-GR" sz="1600" b="1" dirty="0"/>
              <a:t>Άρθρο </a:t>
            </a:r>
            <a:r>
              <a:rPr lang="el-GR" sz="1600" b="1" dirty="0" smtClean="0"/>
              <a:t>23.2</a:t>
            </a:r>
            <a:endParaRPr lang="el-GR" sz="1600" dirty="0"/>
          </a:p>
        </p:txBody>
      </p:sp>
    </p:spTree>
    <p:extLst>
      <p:ext uri="{BB962C8B-B14F-4D97-AF65-F5344CB8AC3E}">
        <p14:creationId xmlns="" xmlns:p14="http://schemas.microsoft.com/office/powerpoint/2010/main" val="3848225385"/>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smtClean="0"/>
              <a:t>κακοποίηση </a:t>
            </a:r>
            <a:r>
              <a:rPr lang="el-GR" dirty="0"/>
              <a:t>και </a:t>
            </a:r>
            <a:r>
              <a:rPr lang="el-GR" dirty="0" smtClean="0"/>
              <a:t>παραμέληση παιδιού</a:t>
            </a:r>
            <a:endParaRPr lang="el-GR" dirty="0"/>
          </a:p>
        </p:txBody>
      </p:sp>
      <p:sp>
        <p:nvSpPr>
          <p:cNvPr id="3" name="Content Placeholder 2"/>
          <p:cNvSpPr>
            <a:spLocks noGrp="1"/>
          </p:cNvSpPr>
          <p:nvPr>
            <p:ph idx="1"/>
          </p:nvPr>
        </p:nvSpPr>
        <p:spPr>
          <a:xfrm>
            <a:off x="542611" y="1205802"/>
            <a:ext cx="8173707" cy="3426921"/>
          </a:xfrm>
        </p:spPr>
        <p:txBody>
          <a:bodyPr>
            <a:noAutofit/>
          </a:bodyPr>
          <a:lstStyle/>
          <a:p>
            <a:pPr marL="0" indent="0">
              <a:buNone/>
            </a:pPr>
            <a:r>
              <a:rPr lang="el-GR" sz="1600" dirty="0" smtClean="0"/>
              <a:t>η ΚαΠα-π </a:t>
            </a:r>
          </a:p>
          <a:p>
            <a:r>
              <a:rPr lang="el-GR" sz="1600" dirty="0" smtClean="0"/>
              <a:t>περιλαμβάνει </a:t>
            </a:r>
            <a:r>
              <a:rPr lang="el-GR" sz="1600" dirty="0"/>
              <a:t>κάθε συναισθηματική, σεξουαλική και/ή σωματική κακομεταχείριση και/ή παραμέληση </a:t>
            </a:r>
            <a:r>
              <a:rPr lang="el-GR" sz="1600" dirty="0" smtClean="0"/>
              <a:t>παιδιού (&gt;18 ετών) από ενήλικο άτομο που είναι υπεύθυνο για τη φροντίδα του</a:t>
            </a:r>
          </a:p>
          <a:p>
            <a:pPr marL="542925" lvl="1" indent="-200025"/>
            <a:r>
              <a:rPr lang="el-GR" sz="1600" i="1" dirty="0"/>
              <a:t>το ενήλικο άτομο </a:t>
            </a:r>
            <a:r>
              <a:rPr lang="el-GR" sz="1600" i="1" dirty="0" smtClean="0"/>
              <a:t>μπορεί </a:t>
            </a:r>
            <a:r>
              <a:rPr lang="el-GR" sz="1600" i="1" dirty="0"/>
              <a:t>να είναι γονέας, άλλο μέλος της οικογένειας ή άλλο άτομο, όπως επαγγελματίας φροντιστής/-</a:t>
            </a:r>
            <a:r>
              <a:rPr lang="el-GR" sz="1600" i="1" dirty="0" err="1"/>
              <a:t>τρια</a:t>
            </a:r>
            <a:r>
              <a:rPr lang="el-GR" sz="1600" i="1" dirty="0"/>
              <a:t>, προπονητής/-</a:t>
            </a:r>
            <a:r>
              <a:rPr lang="el-GR" sz="1600" i="1" dirty="0" err="1"/>
              <a:t>τρια</a:t>
            </a:r>
            <a:r>
              <a:rPr lang="el-GR" sz="1600" i="1" dirty="0"/>
              <a:t>, εκπαιδευτικός κλπ.</a:t>
            </a:r>
            <a:r>
              <a:rPr lang="el-GR" sz="1600" dirty="0"/>
              <a:t> </a:t>
            </a:r>
            <a:endParaRPr lang="en-US" sz="1600" dirty="0"/>
          </a:p>
          <a:p>
            <a:r>
              <a:rPr lang="el-GR" sz="1600" dirty="0" smtClean="0"/>
              <a:t>αναφέρεται </a:t>
            </a:r>
            <a:r>
              <a:rPr lang="el-GR" sz="1600" dirty="0"/>
              <a:t>σε κάθε </a:t>
            </a:r>
            <a:r>
              <a:rPr lang="el-GR" sz="1600" dirty="0" smtClean="0"/>
              <a:t>ενέργεια </a:t>
            </a:r>
            <a:r>
              <a:rPr lang="el-GR" sz="1600" dirty="0"/>
              <a:t>ή παράλειψη </a:t>
            </a:r>
            <a:r>
              <a:rPr lang="el-GR" sz="1600" dirty="0" smtClean="0"/>
              <a:t>ενέργειας (παραμέληση) που </a:t>
            </a:r>
            <a:r>
              <a:rPr lang="el-GR" sz="1600" dirty="0"/>
              <a:t>καταλήγει σε βλάβη ή πιθανή βλάβη για το </a:t>
            </a:r>
            <a:r>
              <a:rPr lang="el-GR" sz="1600" dirty="0" smtClean="0"/>
              <a:t>παιδί</a:t>
            </a:r>
          </a:p>
          <a:p>
            <a:pPr marL="542925" lvl="1" indent="-200025"/>
            <a:r>
              <a:rPr lang="el-GR" sz="1600" i="1" dirty="0"/>
              <a:t>ο</a:t>
            </a:r>
            <a:r>
              <a:rPr lang="el-GR" sz="1600" i="1" dirty="0" smtClean="0"/>
              <a:t>ι ενέργειες </a:t>
            </a:r>
            <a:r>
              <a:rPr lang="el-GR" sz="1600" i="1" dirty="0"/>
              <a:t>μπορεί να είναι </a:t>
            </a:r>
            <a:r>
              <a:rPr lang="el-GR" sz="1600" i="1" dirty="0" smtClean="0"/>
              <a:t>βίαιες </a:t>
            </a:r>
            <a:r>
              <a:rPr lang="el-GR" sz="1600" i="1" dirty="0"/>
              <a:t>ή όχι</a:t>
            </a:r>
          </a:p>
          <a:p>
            <a:r>
              <a:rPr lang="el-GR" sz="1600" dirty="0" smtClean="0"/>
              <a:t>μπορεί να συμβαίνει στο σπίτι ή σε άλλο χώρο και παρατηρείται σε όλες τις κοινωνίες, σε όλες τις χώρες και σε όλες τις </a:t>
            </a:r>
            <a:r>
              <a:rPr lang="el-GR" sz="1600" dirty="0" err="1" smtClean="0"/>
              <a:t>κοινωνικο</a:t>
            </a:r>
            <a:r>
              <a:rPr lang="el-GR" sz="1600" dirty="0" smtClean="0"/>
              <a:t>-οικονομικές τάξεις</a:t>
            </a:r>
          </a:p>
          <a:p>
            <a:pPr marL="542925" lvl="1" indent="-200025"/>
            <a:r>
              <a:rPr lang="el-GR" sz="1600" i="1" dirty="0" smtClean="0"/>
              <a:t>συνήθως εμπλέκεται ένα μέλος της οικογένειας ή του φιλικού περιβάλλοντος παρά ένα ξένο άτομο</a:t>
            </a:r>
            <a:endParaRPr lang="el-GR" sz="1600" i="1" dirty="0"/>
          </a:p>
        </p:txBody>
      </p:sp>
    </p:spTree>
    <p:extLst>
      <p:ext uri="{BB962C8B-B14F-4D97-AF65-F5344CB8AC3E}">
        <p14:creationId xmlns="" xmlns:p14="http://schemas.microsoft.com/office/powerpoint/2010/main" val="2331902223"/>
      </p:ext>
    </p:extLst>
  </p:cSld>
  <p:clrMapOvr>
    <a:masterClrMapping/>
  </p:clrMapOvr>
  <p:transition>
    <p:wipe dir="u"/>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Σωματική τιμωρία στην Ελλάδα</a:t>
            </a:r>
          </a:p>
        </p:txBody>
      </p:sp>
      <p:sp>
        <p:nvSpPr>
          <p:cNvPr id="3" name="Content Placeholder 2"/>
          <p:cNvSpPr>
            <a:spLocks noGrp="1"/>
          </p:cNvSpPr>
          <p:nvPr>
            <p:ph idx="1"/>
          </p:nvPr>
        </p:nvSpPr>
        <p:spPr>
          <a:xfrm>
            <a:off x="373075" y="1247776"/>
            <a:ext cx="8529523" cy="3476624"/>
          </a:xfrm>
        </p:spPr>
        <p:txBody>
          <a:bodyPr>
            <a:noAutofit/>
          </a:bodyPr>
          <a:lstStyle/>
          <a:p>
            <a:pPr marL="0" indent="0">
              <a:buNone/>
            </a:pPr>
            <a:endParaRPr lang="el-GR" sz="1600" dirty="0" smtClean="0"/>
          </a:p>
          <a:p>
            <a:pPr marL="0" indent="0">
              <a:buNone/>
            </a:pPr>
            <a:endParaRPr lang="el-GR" sz="1600" dirty="0"/>
          </a:p>
          <a:p>
            <a:pPr marL="0" indent="0">
              <a:buNone/>
            </a:pPr>
            <a:endParaRPr lang="el-GR" sz="1600" dirty="0" smtClean="0"/>
          </a:p>
          <a:p>
            <a:pPr marL="0" indent="0">
              <a:buNone/>
            </a:pPr>
            <a:r>
              <a:rPr lang="el-GR" sz="1600" dirty="0" smtClean="0"/>
              <a:t>Μελέτη </a:t>
            </a:r>
            <a:r>
              <a:rPr lang="el-GR" sz="1600" dirty="0"/>
              <a:t>508 οικογενειών στην Ελλάδα </a:t>
            </a:r>
            <a:r>
              <a:rPr lang="el-GR" sz="1600" dirty="0" smtClean="0"/>
              <a:t>(αντιπροσωπευτικό δείγμα </a:t>
            </a:r>
            <a:r>
              <a:rPr lang="el-GR" sz="1600" dirty="0"/>
              <a:t>γονέων και παιδιών του γενικού </a:t>
            </a:r>
            <a:r>
              <a:rPr lang="el-GR" sz="1600" dirty="0" smtClean="0"/>
              <a:t>πληθυσμού) [Ι.Υ.Π</a:t>
            </a:r>
            <a:r>
              <a:rPr lang="el-GR" sz="1600" dirty="0"/>
              <a:t>./Παν. Αιγαίου, </a:t>
            </a:r>
            <a:r>
              <a:rPr lang="el-GR" sz="1600" dirty="0" smtClean="0"/>
              <a:t>2008]</a:t>
            </a:r>
          </a:p>
          <a:p>
            <a:pPr lvl="1"/>
            <a:r>
              <a:rPr lang="el-GR" sz="1600" dirty="0" smtClean="0"/>
              <a:t>~98% των </a:t>
            </a:r>
            <a:r>
              <a:rPr lang="el-GR" sz="1600" dirty="0"/>
              <a:t>γονέων δηλώνουν πως η σωματική τιμωρία δεν θα έπρεπε να χρησιμοποιείται ως μέθοδος ανατροφής των παιδιών </a:t>
            </a:r>
            <a:endParaRPr lang="el-GR" sz="1600" dirty="0" smtClean="0"/>
          </a:p>
          <a:p>
            <a:pPr lvl="1"/>
            <a:r>
              <a:rPr lang="el-GR" sz="1600" dirty="0" smtClean="0"/>
              <a:t>&gt;53% των </a:t>
            </a:r>
            <a:r>
              <a:rPr lang="el-GR" sz="1600" dirty="0"/>
              <a:t>γονιών δηλώνουν πως εξακολουθούν να χρησιμοποιούν τη σωματική τιμωρία ως μέσο διαπαιδαγώγησης των παιδιών </a:t>
            </a:r>
          </a:p>
          <a:p>
            <a:pPr marL="0" lvl="1" indent="0" algn="ctr">
              <a:buNone/>
            </a:pPr>
            <a:endParaRPr lang="el-GR" b="1" dirty="0" smtClean="0">
              <a:solidFill>
                <a:schemeClr val="accent1"/>
              </a:solidFill>
            </a:endParaRPr>
          </a:p>
          <a:p>
            <a:pPr marL="342900" lvl="1" indent="0">
              <a:buNone/>
            </a:pPr>
            <a:endParaRPr lang="el-GR" sz="1500" dirty="0" smtClean="0"/>
          </a:p>
        </p:txBody>
      </p:sp>
    </p:spTree>
    <p:extLst>
      <p:ext uri="{BB962C8B-B14F-4D97-AF65-F5344CB8AC3E}">
        <p14:creationId xmlns="" xmlns:p14="http://schemas.microsoft.com/office/powerpoint/2010/main" val="4229072844"/>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9074" name="Rectangle 2"/>
          <p:cNvSpPr>
            <a:spLocks noGrp="1" noChangeArrowheads="1"/>
          </p:cNvSpPr>
          <p:nvPr>
            <p:ph type="title"/>
          </p:nvPr>
        </p:nvSpPr>
        <p:spPr>
          <a:xfrm>
            <a:off x="640080" y="99353"/>
            <a:ext cx="7863840" cy="894420"/>
          </a:xfrm>
          <a:ln>
            <a:miter lim="800000"/>
            <a:headEnd/>
            <a:tailEnd/>
          </a:ln>
        </p:spPr>
        <p:txBody>
          <a:bodyPr>
            <a:normAutofit/>
          </a:bodyPr>
          <a:lstStyle/>
          <a:p>
            <a:pPr eaLnBrk="1" hangingPunct="1">
              <a:defRPr/>
            </a:pPr>
            <a:r>
              <a:rPr lang="el-GR" sz="2800" dirty="0"/>
              <a:t>Παραδείγματα καθημερινής </a:t>
            </a:r>
            <a:r>
              <a:rPr lang="el-GR" sz="2800" dirty="0" smtClean="0"/>
              <a:t>πρακτικής</a:t>
            </a:r>
            <a:endParaRPr lang="en-US" sz="2800" dirty="0"/>
          </a:p>
        </p:txBody>
      </p:sp>
      <p:sp>
        <p:nvSpPr>
          <p:cNvPr id="259075" name="Rectangle 3"/>
          <p:cNvSpPr>
            <a:spLocks noGrp="1" noChangeArrowheads="1"/>
          </p:cNvSpPr>
          <p:nvPr>
            <p:ph type="body" idx="1"/>
          </p:nvPr>
        </p:nvSpPr>
        <p:spPr>
          <a:xfrm>
            <a:off x="640080" y="1223890"/>
            <a:ext cx="7863840" cy="3233812"/>
          </a:xfrm>
        </p:spPr>
        <p:txBody>
          <a:bodyPr rtlCol="0">
            <a:noAutofit/>
          </a:bodyPr>
          <a:lstStyle/>
          <a:p>
            <a:pPr marL="457200" indent="-457200">
              <a:lnSpc>
                <a:spcPct val="100000"/>
              </a:lnSpc>
              <a:spcBef>
                <a:spcPts val="400"/>
              </a:spcBef>
              <a:buNone/>
              <a:defRPr/>
            </a:pPr>
            <a:r>
              <a:rPr lang="el-GR" sz="1800" b="1" dirty="0" smtClean="0">
                <a:solidFill>
                  <a:schemeClr val="accent1"/>
                </a:solidFill>
              </a:rPr>
              <a:t>Είναι </a:t>
            </a:r>
            <a:r>
              <a:rPr lang="el-GR" sz="1800" b="1" dirty="0">
                <a:solidFill>
                  <a:schemeClr val="accent1"/>
                </a:solidFill>
              </a:rPr>
              <a:t>κακοποιημένο αυτό το παιδί;</a:t>
            </a:r>
          </a:p>
          <a:p>
            <a:pPr marL="200025" indent="-200025">
              <a:lnSpc>
                <a:spcPct val="100000"/>
              </a:lnSpc>
              <a:spcBef>
                <a:spcPts val="400"/>
              </a:spcBef>
              <a:buFont typeface="Arial" panose="020B0604020202020204" pitchFamily="34" charset="0"/>
              <a:buChar char="►"/>
              <a:defRPr/>
            </a:pPr>
            <a:r>
              <a:rPr lang="el-GR" sz="1600" dirty="0" smtClean="0"/>
              <a:t>Ο </a:t>
            </a:r>
            <a:r>
              <a:rPr lang="el-GR" sz="1600" dirty="0"/>
              <a:t>δάσκαλος απειλεί με σωματική τιμωρία έναν μαθητή που ενοχλεί τους υπόλοιπους. Δεν υλοποιεί ποτέ την απειλή, αλλά συνεχώς φωνάζει </a:t>
            </a:r>
          </a:p>
          <a:p>
            <a:pPr marL="200025" indent="-200025">
              <a:lnSpc>
                <a:spcPct val="100000"/>
              </a:lnSpc>
              <a:spcBef>
                <a:spcPts val="400"/>
              </a:spcBef>
              <a:buFont typeface="Arial" panose="020B0604020202020204" pitchFamily="34" charset="0"/>
              <a:buChar char="►"/>
              <a:defRPr/>
            </a:pPr>
            <a:r>
              <a:rPr lang="el-GR" sz="1600" dirty="0" smtClean="0"/>
              <a:t>Η </a:t>
            </a:r>
            <a:r>
              <a:rPr lang="el-GR" sz="1600" dirty="0"/>
              <a:t>μητέρα δίνει στην κόρη της ένα χαστούκι επειδή κάνει φασαρία. Το χαστούκι πονά αλλά δεν αφήνει κανένα μόνιμο σημάδι</a:t>
            </a:r>
          </a:p>
          <a:p>
            <a:pPr marL="200025" indent="-200025">
              <a:lnSpc>
                <a:spcPct val="100000"/>
              </a:lnSpc>
              <a:spcBef>
                <a:spcPts val="400"/>
              </a:spcBef>
              <a:buFont typeface="Arial" panose="020B0604020202020204" pitchFamily="34" charset="0"/>
              <a:buChar char="►"/>
              <a:defRPr/>
            </a:pPr>
            <a:r>
              <a:rPr lang="el-GR" sz="1600" dirty="0" smtClean="0"/>
              <a:t>Ο </a:t>
            </a:r>
            <a:r>
              <a:rPr lang="el-GR" sz="1600" dirty="0"/>
              <a:t>πατέρας τιμωρεί το γιο του με περιορισμό στο σπίτι για μια εβδομάδα για μια παράβαση στην πραγματικότητα μικρής σημασίας</a:t>
            </a:r>
          </a:p>
          <a:p>
            <a:pPr marL="200025" indent="-200025">
              <a:lnSpc>
                <a:spcPct val="100000"/>
              </a:lnSpc>
              <a:spcBef>
                <a:spcPts val="400"/>
              </a:spcBef>
              <a:buFont typeface="Arial" panose="020B0604020202020204" pitchFamily="34" charset="0"/>
              <a:buChar char="►"/>
              <a:defRPr/>
            </a:pPr>
            <a:r>
              <a:rPr lang="el-GR" sz="1600" dirty="0" smtClean="0"/>
              <a:t>Η </a:t>
            </a:r>
            <a:r>
              <a:rPr lang="el-GR" sz="1600" dirty="0"/>
              <a:t>μητέρα «πιάνει» την ανήλικη κόρη της να καπνίζει</a:t>
            </a:r>
            <a:r>
              <a:rPr lang="en-US" sz="1600" dirty="0"/>
              <a:t>.</a:t>
            </a:r>
            <a:r>
              <a:rPr lang="el-GR" sz="1600" dirty="0"/>
              <a:t> Για να την τιμωρήσει και να τη συνετίσει την καίει στην παλάμη με το τσιγάρο </a:t>
            </a:r>
          </a:p>
          <a:p>
            <a:pPr marL="200025" indent="-200025">
              <a:lnSpc>
                <a:spcPct val="100000"/>
              </a:lnSpc>
              <a:spcBef>
                <a:spcPts val="400"/>
              </a:spcBef>
              <a:buFont typeface="Arial" panose="020B0604020202020204" pitchFamily="34" charset="0"/>
              <a:buChar char="►"/>
              <a:defRPr/>
            </a:pPr>
            <a:r>
              <a:rPr lang="el-GR" sz="1600" dirty="0" smtClean="0"/>
              <a:t>Ο </a:t>
            </a:r>
            <a:r>
              <a:rPr lang="el-GR" sz="1600" dirty="0"/>
              <a:t>πατέρας δέρνει το γιο του επειδή έκανε μια ζημιά, τόσο που τελικά χρειάζεται ράμματα. Ο ίδιος υποστηρίζει ότι δεν είχε καμία πρόθεση να τον βλάψει</a:t>
            </a:r>
            <a:endParaRPr lang="en-US" sz="1600" dirty="0"/>
          </a:p>
          <a:p>
            <a:pPr marL="457200" indent="-457200">
              <a:lnSpc>
                <a:spcPct val="80000"/>
              </a:lnSpc>
              <a:defRPr/>
            </a:pPr>
            <a:endParaRPr lang="en-US" sz="1600" dirty="0">
              <a:effectLst>
                <a:outerShdw blurRad="38100" dist="38100" dir="2700000" algn="tl">
                  <a:srgbClr val="C0C0C0"/>
                </a:outerShdw>
              </a:effectLst>
            </a:endParaRPr>
          </a:p>
        </p:txBody>
      </p:sp>
      <p:sp>
        <p:nvSpPr>
          <p:cNvPr id="4" name="Rectangle 4"/>
          <p:cNvSpPr>
            <a:spLocks noChangeArrowheads="1"/>
          </p:cNvSpPr>
          <p:nvPr/>
        </p:nvSpPr>
        <p:spPr bwMode="auto">
          <a:xfrm>
            <a:off x="640080" y="1223890"/>
            <a:ext cx="7863840" cy="3149405"/>
          </a:xfrm>
          <a:prstGeom prst="rect">
            <a:avLst/>
          </a:prstGeom>
          <a:solidFill>
            <a:schemeClr val="bg1"/>
          </a:solidFill>
          <a:ln w="9525">
            <a:noFill/>
            <a:miter lim="800000"/>
            <a:headEnd/>
            <a:tailEnd/>
          </a:ln>
        </p:spPr>
        <p:txBody>
          <a:bodyPr/>
          <a:lstStyle/>
          <a:p>
            <a:pPr marL="257175" indent="-257175">
              <a:lnSpc>
                <a:spcPct val="90000"/>
              </a:lnSpc>
              <a:spcBef>
                <a:spcPct val="20000"/>
              </a:spcBef>
              <a:buBlip>
                <a:blip r:embed="rId3"/>
              </a:buBlip>
              <a:defRPr/>
            </a:pPr>
            <a:endParaRPr lang="el-GR" sz="1800" dirty="0">
              <a:latin typeface="Segoe UI Light" panose="020B0502040204020203" pitchFamily="34" charset="0"/>
              <a:cs typeface="Segoe UI Light" panose="020B0502040204020203" pitchFamily="34" charset="0"/>
            </a:endParaRPr>
          </a:p>
          <a:p>
            <a:pPr marL="257175" indent="-257175">
              <a:lnSpc>
                <a:spcPct val="90000"/>
              </a:lnSpc>
              <a:spcBef>
                <a:spcPct val="20000"/>
              </a:spcBef>
              <a:buBlip>
                <a:blip r:embed="rId3"/>
              </a:buBlip>
              <a:defRPr/>
            </a:pPr>
            <a:endParaRPr lang="el-GR" sz="1800" dirty="0">
              <a:latin typeface="Segoe UI Light" panose="020B0502040204020203" pitchFamily="34" charset="0"/>
              <a:cs typeface="Segoe UI Light" panose="020B0502040204020203" pitchFamily="34" charset="0"/>
            </a:endParaRPr>
          </a:p>
          <a:p>
            <a:pPr marL="257175" indent="-257175">
              <a:lnSpc>
                <a:spcPct val="90000"/>
              </a:lnSpc>
              <a:spcBef>
                <a:spcPct val="20000"/>
              </a:spcBef>
              <a:buBlip>
                <a:blip r:embed="rId3"/>
              </a:buBlip>
              <a:defRPr/>
            </a:pPr>
            <a:endParaRPr lang="el-GR" sz="1050" dirty="0">
              <a:latin typeface="Segoe UI Light" panose="020B0502040204020203" pitchFamily="34" charset="0"/>
              <a:cs typeface="Segoe UI Light" panose="020B0502040204020203" pitchFamily="34" charset="0"/>
            </a:endParaRPr>
          </a:p>
          <a:p>
            <a:pPr marL="257175" indent="-257175">
              <a:lnSpc>
                <a:spcPct val="90000"/>
              </a:lnSpc>
              <a:spcBef>
                <a:spcPct val="20000"/>
              </a:spcBef>
              <a:buBlip>
                <a:blip r:embed="rId3"/>
              </a:buBlip>
              <a:defRPr/>
            </a:pPr>
            <a:endParaRPr lang="el-GR" sz="1800" dirty="0">
              <a:latin typeface="Segoe UI Light" panose="020B0502040204020203" pitchFamily="34" charset="0"/>
              <a:cs typeface="Segoe UI Light" panose="020B0502040204020203" pitchFamily="34" charset="0"/>
            </a:endParaRPr>
          </a:p>
          <a:p>
            <a:pPr marL="257175" indent="-257175">
              <a:lnSpc>
                <a:spcPct val="90000"/>
              </a:lnSpc>
              <a:spcBef>
                <a:spcPct val="20000"/>
              </a:spcBef>
              <a:buBlip>
                <a:blip r:embed="rId3"/>
              </a:buBlip>
              <a:defRPr/>
            </a:pPr>
            <a:r>
              <a:rPr lang="el-GR" sz="1800" i="1" dirty="0">
                <a:latin typeface="Segoe UI Light" panose="020B0502040204020203" pitchFamily="34" charset="0"/>
                <a:cs typeface="Segoe UI Light" panose="020B0502040204020203" pitchFamily="34" charset="0"/>
              </a:rPr>
              <a:t>Υπάρχει σαφής διαφορά μεταξύ </a:t>
            </a:r>
            <a:r>
              <a:rPr lang="el-GR" sz="1800" b="1" i="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Segoe UI Light" panose="020B0502040204020203" pitchFamily="34" charset="0"/>
                <a:cs typeface="Segoe UI Light" panose="020B0502040204020203" pitchFamily="34" charset="0"/>
              </a:rPr>
              <a:t>κακοποίησης</a:t>
            </a:r>
            <a:r>
              <a:rPr lang="el-GR" sz="1800" i="1" dirty="0">
                <a:latin typeface="Segoe UI Light" panose="020B0502040204020203" pitchFamily="34" charset="0"/>
                <a:cs typeface="Segoe UI Light" panose="020B0502040204020203" pitchFamily="34" charset="0"/>
              </a:rPr>
              <a:t> και </a:t>
            </a:r>
            <a:r>
              <a:rPr lang="el-GR" sz="1800" b="1" i="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Segoe UI Light" panose="020B0502040204020203" pitchFamily="34" charset="0"/>
                <a:cs typeface="Segoe UI Light" panose="020B0502040204020203" pitchFamily="34" charset="0"/>
              </a:rPr>
              <a:t>επιβολής τιμωρίας</a:t>
            </a:r>
            <a:r>
              <a:rPr lang="el-GR" sz="1800" i="1" dirty="0">
                <a:latin typeface="Segoe UI Light" panose="020B0502040204020203" pitchFamily="34" charset="0"/>
                <a:cs typeface="Segoe UI Light" panose="020B0502040204020203" pitchFamily="34" charset="0"/>
              </a:rPr>
              <a:t>; </a:t>
            </a:r>
            <a:endParaRPr lang="en-US" sz="1800" i="1" dirty="0">
              <a:latin typeface="Segoe UI Light" panose="020B0502040204020203" pitchFamily="34" charset="0"/>
              <a:cs typeface="Segoe UI Light" panose="020B0502040204020203" pitchFamily="34" charset="0"/>
            </a:endParaRPr>
          </a:p>
          <a:p>
            <a:pPr marL="257175" indent="-257175">
              <a:lnSpc>
                <a:spcPct val="90000"/>
              </a:lnSpc>
              <a:spcBef>
                <a:spcPct val="20000"/>
              </a:spcBef>
              <a:buBlip>
                <a:blip r:embed="rId3"/>
              </a:buBlip>
              <a:defRPr/>
            </a:pPr>
            <a:endParaRPr lang="el-GR" sz="1800" i="1" dirty="0">
              <a:latin typeface="Segoe UI Light" panose="020B0502040204020203" pitchFamily="34" charset="0"/>
              <a:cs typeface="Segoe UI Light" panose="020B0502040204020203" pitchFamily="34" charset="0"/>
            </a:endParaRPr>
          </a:p>
          <a:p>
            <a:pPr marL="257175" indent="-257175">
              <a:lnSpc>
                <a:spcPct val="90000"/>
              </a:lnSpc>
              <a:spcBef>
                <a:spcPct val="20000"/>
              </a:spcBef>
              <a:buBlip>
                <a:blip r:embed="rId3"/>
              </a:buBlip>
              <a:defRPr/>
            </a:pPr>
            <a:r>
              <a:rPr lang="el-GR" sz="1800" i="1" dirty="0">
                <a:latin typeface="Segoe UI Light" panose="020B0502040204020203" pitchFamily="34" charset="0"/>
                <a:cs typeface="Segoe UI Light" panose="020B0502040204020203" pitchFamily="34" charset="0"/>
              </a:rPr>
              <a:t>Πού θα σύρουμε την </a:t>
            </a:r>
            <a:r>
              <a:rPr lang="el-GR" sz="1800" b="1" i="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Segoe UI Light" panose="020B0502040204020203" pitchFamily="34" charset="0"/>
                <a:cs typeface="Segoe UI Light" panose="020B0502040204020203" pitchFamily="34" charset="0"/>
              </a:rPr>
              <a:t>διαχωριστική γραμμή </a:t>
            </a:r>
            <a:r>
              <a:rPr lang="el-GR" sz="1800" i="1" dirty="0">
                <a:latin typeface="Segoe UI Light" panose="020B0502040204020203" pitchFamily="34" charset="0"/>
                <a:cs typeface="Segoe UI Light" panose="020B0502040204020203" pitchFamily="34" charset="0"/>
              </a:rPr>
              <a:t>μεταξύ των δύο;</a:t>
            </a:r>
            <a:endParaRPr lang="en-US" sz="1800" i="1" dirty="0">
              <a:latin typeface="Segoe UI Light" panose="020B0502040204020203" pitchFamily="34" charset="0"/>
              <a:cs typeface="Segoe UI Light" panose="020B0502040204020203" pitchFamily="34" charset="0"/>
            </a:endParaRPr>
          </a:p>
          <a:p>
            <a:pPr marL="257175" indent="-257175">
              <a:lnSpc>
                <a:spcPct val="90000"/>
              </a:lnSpc>
              <a:spcBef>
                <a:spcPct val="20000"/>
              </a:spcBef>
              <a:buBlip>
                <a:blip r:embed="rId3"/>
              </a:buBlip>
              <a:defRPr/>
            </a:pPr>
            <a:endParaRPr lang="el-GR" sz="1800" dirty="0">
              <a:latin typeface="Segoe UI Light" panose="020B0502040204020203" pitchFamily="34" charset="0"/>
              <a:cs typeface="Segoe UI Light" panose="020B0502040204020203" pitchFamily="34" charset="0"/>
            </a:endParaRPr>
          </a:p>
          <a:p>
            <a:pPr marL="257175" indent="-257175">
              <a:lnSpc>
                <a:spcPct val="90000"/>
              </a:lnSpc>
              <a:spcBef>
                <a:spcPct val="20000"/>
              </a:spcBef>
              <a:buBlip>
                <a:blip r:embed="rId3"/>
              </a:buBlip>
              <a:defRPr/>
            </a:pPr>
            <a:endParaRPr lang="el-GR" sz="1800" dirty="0">
              <a:latin typeface="Segoe UI Light" panose="020B0502040204020203" pitchFamily="34" charset="0"/>
              <a:cs typeface="Segoe UI Light" panose="020B0502040204020203" pitchFamily="34" charset="0"/>
            </a:endParaRPr>
          </a:p>
          <a:p>
            <a:pPr marL="257175" indent="-257175">
              <a:lnSpc>
                <a:spcPct val="90000"/>
              </a:lnSpc>
              <a:spcBef>
                <a:spcPct val="20000"/>
              </a:spcBef>
              <a:buBlip>
                <a:blip r:embed="rId3"/>
              </a:buBlip>
              <a:defRPr/>
            </a:pPr>
            <a:endParaRPr lang="en-US" sz="1800" dirty="0">
              <a:latin typeface="Segoe UI Light" panose="020B0502040204020203" pitchFamily="34" charset="0"/>
              <a:cs typeface="Segoe UI Light" panose="020B0502040204020203" pitchFamily="34" charset="0"/>
            </a:endParaRPr>
          </a:p>
          <a:p>
            <a:pPr marL="257175" indent="-257175" algn="ctr">
              <a:lnSpc>
                <a:spcPct val="90000"/>
              </a:lnSpc>
              <a:spcBef>
                <a:spcPct val="20000"/>
              </a:spcBef>
              <a:defRPr/>
            </a:pPr>
            <a:endParaRPr lang="el-GR" sz="1800" dirty="0">
              <a:latin typeface="Segoe UI Light" panose="020B0502040204020203" pitchFamily="34" charset="0"/>
              <a:cs typeface="Segoe UI Light" panose="020B0502040204020203" pitchFamily="34" charset="0"/>
              <a:hlinkClick r:id="rId4" action="ppaction://hlinksldjump"/>
            </a:endParaRPr>
          </a:p>
        </p:txBody>
      </p:sp>
    </p:spTree>
    <p:extLst>
      <p:ext uri="{BB962C8B-B14F-4D97-AF65-F5344CB8AC3E}">
        <p14:creationId xmlns="" xmlns:p14="http://schemas.microsoft.com/office/powerpoint/2010/main" val="1985345330"/>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subTnLst>
                                    <p:set>
                                      <p:cBhvr override="childStyle">
                                        <p:cTn dur="1" fill="hold" display="0" masterRel="nextClick" afterEffect="1"/>
                                        <p:tgtEl>
                                          <p:spTgt spid="4"/>
                                        </p:tgtEl>
                                        <p:attrNameLst>
                                          <p:attrName>style.visibility</p:attrName>
                                        </p:attrNameLst>
                                      </p:cBhvr>
                                      <p:to>
                                        <p:strVal val="hidden"/>
                                      </p:to>
                                    </p:set>
                                  </p:subTnLst>
                                </p:cTn>
                              </p:par>
                            </p:childTnLst>
                          </p:cTn>
                        </p:par>
                      </p:childTnLst>
                    </p:cTn>
                  </p:par>
                  <p:par>
                    <p:cTn id="9" fill="hold">
                      <p:stCondLst>
                        <p:cond delay="indefinite"/>
                      </p:stCondLst>
                      <p:childTnLst>
                        <p:par>
                          <p:cTn id="10" fill="hold">
                            <p:stCondLst>
                              <p:cond delay="0"/>
                            </p:stCondLst>
                            <p:childTnLst>
                              <p:par>
                                <p:cTn id="11" presetID="4" presetClass="entr" presetSubtype="16" fill="hold" nodeType="clickEffect">
                                  <p:stCondLst>
                                    <p:cond delay="0"/>
                                  </p:stCondLst>
                                  <p:childTnLst>
                                    <p:set>
                                      <p:cBhvr>
                                        <p:cTn id="12" dur="1" fill="hold">
                                          <p:stCondLst>
                                            <p:cond delay="0"/>
                                          </p:stCondLst>
                                        </p:cTn>
                                        <p:tgtEl>
                                          <p:spTgt spid="259074"/>
                                        </p:tgtEl>
                                        <p:attrNameLst>
                                          <p:attrName>style.visibility</p:attrName>
                                        </p:attrNameLst>
                                      </p:cBhvr>
                                      <p:to>
                                        <p:strVal val="visible"/>
                                      </p:to>
                                    </p:set>
                                    <p:animEffect transition="in" filter="box(in)">
                                      <p:cBhvr>
                                        <p:cTn id="13" dur="500"/>
                                        <p:tgtEl>
                                          <p:spTgt spid="259074"/>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259075">
                                            <p:txEl>
                                              <p:pRg st="0" end="0"/>
                                            </p:txEl>
                                          </p:spTgt>
                                        </p:tgtEl>
                                        <p:attrNameLst>
                                          <p:attrName>style.visibility</p:attrName>
                                        </p:attrNameLst>
                                      </p:cBhvr>
                                      <p:to>
                                        <p:strVal val="visible"/>
                                      </p:to>
                                    </p:set>
                                    <p:anim calcmode="lin" valueType="num">
                                      <p:cBhvr additive="base">
                                        <p:cTn id="18" dur="500" fill="hold"/>
                                        <p:tgtEl>
                                          <p:spTgt spid="259075">
                                            <p:txEl>
                                              <p:pRg st="0" end="0"/>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259075">
                                            <p:txEl>
                                              <p:pRg st="0" end="0"/>
                                            </p:txEl>
                                          </p:spTgt>
                                        </p:tgtEl>
                                        <p:attrNameLst>
                                          <p:attrName>ppt_y</p:attrName>
                                        </p:attrNameLst>
                                      </p:cBhvr>
                                      <p:tavLst>
                                        <p:tav tm="0">
                                          <p:val>
                                            <p:strVal val="1+#ppt_h/2"/>
                                          </p:val>
                                        </p:tav>
                                        <p:tav tm="100000">
                                          <p:val>
                                            <p:strVal val="#ppt_y"/>
                                          </p:val>
                                        </p:tav>
                                      </p:tavLst>
                                    </p:anim>
                                  </p:childTnLst>
                                </p:cTn>
                              </p:par>
                              <p:par>
                                <p:cTn id="20" presetID="2" presetClass="entr" presetSubtype="4" fill="hold" grpId="0" nodeType="withEffect">
                                  <p:stCondLst>
                                    <p:cond delay="4000"/>
                                  </p:stCondLst>
                                  <p:childTnLst>
                                    <p:set>
                                      <p:cBhvr>
                                        <p:cTn id="21" dur="1" fill="hold">
                                          <p:stCondLst>
                                            <p:cond delay="0"/>
                                          </p:stCondLst>
                                        </p:cTn>
                                        <p:tgtEl>
                                          <p:spTgt spid="259075">
                                            <p:txEl>
                                              <p:pRg st="1" end="1"/>
                                            </p:txEl>
                                          </p:spTgt>
                                        </p:tgtEl>
                                        <p:attrNameLst>
                                          <p:attrName>style.visibility</p:attrName>
                                        </p:attrNameLst>
                                      </p:cBhvr>
                                      <p:to>
                                        <p:strVal val="visible"/>
                                      </p:to>
                                    </p:set>
                                    <p:anim calcmode="lin" valueType="num">
                                      <p:cBhvr additive="base">
                                        <p:cTn id="22" dur="500" fill="hold"/>
                                        <p:tgtEl>
                                          <p:spTgt spid="259075">
                                            <p:txEl>
                                              <p:pRg st="1" end="1"/>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259075">
                                            <p:txEl>
                                              <p:pRg st="1" end="1"/>
                                            </p:txEl>
                                          </p:spTgt>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2000"/>
                                  </p:stCondLst>
                                  <p:childTnLst>
                                    <p:set>
                                      <p:cBhvr>
                                        <p:cTn id="25" dur="1" fill="hold">
                                          <p:stCondLst>
                                            <p:cond delay="0"/>
                                          </p:stCondLst>
                                        </p:cTn>
                                        <p:tgtEl>
                                          <p:spTgt spid="259075">
                                            <p:txEl>
                                              <p:pRg st="2" end="2"/>
                                            </p:txEl>
                                          </p:spTgt>
                                        </p:tgtEl>
                                        <p:attrNameLst>
                                          <p:attrName>style.visibility</p:attrName>
                                        </p:attrNameLst>
                                      </p:cBhvr>
                                      <p:to>
                                        <p:strVal val="visible"/>
                                      </p:to>
                                    </p:set>
                                    <p:anim calcmode="lin" valueType="num">
                                      <p:cBhvr additive="base">
                                        <p:cTn id="26" dur="500" fill="hold"/>
                                        <p:tgtEl>
                                          <p:spTgt spid="259075">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259075">
                                            <p:txEl>
                                              <p:pRg st="2" end="2"/>
                                            </p:txEl>
                                          </p:spTgt>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2000"/>
                                  </p:stCondLst>
                                  <p:childTnLst>
                                    <p:set>
                                      <p:cBhvr>
                                        <p:cTn id="29" dur="1" fill="hold">
                                          <p:stCondLst>
                                            <p:cond delay="0"/>
                                          </p:stCondLst>
                                        </p:cTn>
                                        <p:tgtEl>
                                          <p:spTgt spid="259075">
                                            <p:txEl>
                                              <p:pRg st="3" end="3"/>
                                            </p:txEl>
                                          </p:spTgt>
                                        </p:tgtEl>
                                        <p:attrNameLst>
                                          <p:attrName>style.visibility</p:attrName>
                                        </p:attrNameLst>
                                      </p:cBhvr>
                                      <p:to>
                                        <p:strVal val="visible"/>
                                      </p:to>
                                    </p:set>
                                    <p:anim calcmode="lin" valueType="num">
                                      <p:cBhvr additive="base">
                                        <p:cTn id="30" dur="500" fill="hold"/>
                                        <p:tgtEl>
                                          <p:spTgt spid="259075">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259075">
                                            <p:txEl>
                                              <p:pRg st="3" end="3"/>
                                            </p:txEl>
                                          </p:spTgt>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2000"/>
                                  </p:stCondLst>
                                  <p:childTnLst>
                                    <p:set>
                                      <p:cBhvr>
                                        <p:cTn id="33" dur="1" fill="hold">
                                          <p:stCondLst>
                                            <p:cond delay="0"/>
                                          </p:stCondLst>
                                        </p:cTn>
                                        <p:tgtEl>
                                          <p:spTgt spid="259075">
                                            <p:txEl>
                                              <p:pRg st="4" end="4"/>
                                            </p:txEl>
                                          </p:spTgt>
                                        </p:tgtEl>
                                        <p:attrNameLst>
                                          <p:attrName>style.visibility</p:attrName>
                                        </p:attrNameLst>
                                      </p:cBhvr>
                                      <p:to>
                                        <p:strVal val="visible"/>
                                      </p:to>
                                    </p:set>
                                    <p:anim calcmode="lin" valueType="num">
                                      <p:cBhvr additive="base">
                                        <p:cTn id="34" dur="500" fill="hold"/>
                                        <p:tgtEl>
                                          <p:spTgt spid="259075">
                                            <p:txEl>
                                              <p:pRg st="4" end="4"/>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259075">
                                            <p:txEl>
                                              <p:pRg st="4" end="4"/>
                                            </p:txEl>
                                          </p:spTgt>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2000"/>
                                  </p:stCondLst>
                                  <p:childTnLst>
                                    <p:set>
                                      <p:cBhvr>
                                        <p:cTn id="37" dur="1" fill="hold">
                                          <p:stCondLst>
                                            <p:cond delay="0"/>
                                          </p:stCondLst>
                                        </p:cTn>
                                        <p:tgtEl>
                                          <p:spTgt spid="259075">
                                            <p:txEl>
                                              <p:pRg st="5" end="5"/>
                                            </p:txEl>
                                          </p:spTgt>
                                        </p:tgtEl>
                                        <p:attrNameLst>
                                          <p:attrName>style.visibility</p:attrName>
                                        </p:attrNameLst>
                                      </p:cBhvr>
                                      <p:to>
                                        <p:strVal val="visible"/>
                                      </p:to>
                                    </p:set>
                                    <p:anim calcmode="lin" valueType="num">
                                      <p:cBhvr additive="base">
                                        <p:cTn id="38" dur="500" fill="hold"/>
                                        <p:tgtEl>
                                          <p:spTgt spid="259075">
                                            <p:txEl>
                                              <p:pRg st="5" end="5"/>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259075">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9075" grpId="0" build="allAtOnce" autoUpdateAnimBg="0"/>
      <p:bldP spid="4"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159155" y="2276343"/>
            <a:ext cx="6594351" cy="1200329"/>
          </a:xfrm>
          <a:prstGeom prst="rect">
            <a:avLst/>
          </a:prstGeom>
          <a:solidFill>
            <a:schemeClr val="bg1"/>
          </a:solidFill>
        </p:spPr>
        <p:txBody>
          <a:bodyPr wrap="square">
            <a:spAutoFit/>
          </a:bodyPr>
          <a:lstStyle/>
          <a:p>
            <a:r>
              <a:rPr lang="el-GR" sz="1800" dirty="0" smtClean="0">
                <a:solidFill>
                  <a:srgbClr val="434447"/>
                </a:solidFill>
                <a:latin typeface="Segoe UI Light" panose="020B0502040204020203" pitchFamily="34" charset="0"/>
                <a:cs typeface="Segoe UI Light" panose="020B0502040204020203" pitchFamily="34" charset="0"/>
              </a:rPr>
              <a:t>Είναι </a:t>
            </a:r>
            <a:r>
              <a:rPr lang="el-GR" sz="1800" dirty="0">
                <a:solidFill>
                  <a:srgbClr val="434447"/>
                </a:solidFill>
                <a:latin typeface="Segoe UI Light" panose="020B0502040204020203" pitchFamily="34" charset="0"/>
                <a:cs typeface="Segoe UI Light" panose="020B0502040204020203" pitchFamily="34" charset="0"/>
              </a:rPr>
              <a:t>τόσο τραγικό να </a:t>
            </a:r>
            <a:r>
              <a:rPr lang="el-GR" sz="1800" dirty="0" smtClean="0">
                <a:solidFill>
                  <a:srgbClr val="434447"/>
                </a:solidFill>
                <a:latin typeface="Segoe UI Light" panose="020B0502040204020203" pitchFamily="34" charset="0"/>
                <a:cs typeface="Segoe UI Light" panose="020B0502040204020203" pitchFamily="34" charset="0"/>
              </a:rPr>
              <a:t>δίνει ο γονιός </a:t>
            </a:r>
            <a:r>
              <a:rPr lang="el-GR" sz="1800" dirty="0">
                <a:solidFill>
                  <a:srgbClr val="434447"/>
                </a:solidFill>
                <a:latin typeface="Segoe UI Light" panose="020B0502040204020203" pitchFamily="34" charset="0"/>
                <a:cs typeface="Segoe UI Light" panose="020B0502040204020203" pitchFamily="34" charset="0"/>
              </a:rPr>
              <a:t>στο παιδί </a:t>
            </a:r>
            <a:r>
              <a:rPr lang="el-GR" sz="1800" dirty="0" smtClean="0">
                <a:solidFill>
                  <a:srgbClr val="434447"/>
                </a:solidFill>
                <a:latin typeface="Segoe UI Light" panose="020B0502040204020203" pitchFamily="34" charset="0"/>
                <a:cs typeface="Segoe UI Light" panose="020B0502040204020203" pitchFamily="34" charset="0"/>
              </a:rPr>
              <a:t>του </a:t>
            </a:r>
          </a:p>
          <a:p>
            <a:r>
              <a:rPr lang="el-GR" sz="1800" dirty="0" smtClean="0">
                <a:solidFill>
                  <a:srgbClr val="434447"/>
                </a:solidFill>
                <a:latin typeface="Segoe UI Light" panose="020B0502040204020203" pitchFamily="34" charset="0"/>
                <a:cs typeface="Segoe UI Light" panose="020B0502040204020203" pitchFamily="34" charset="0"/>
              </a:rPr>
              <a:t>- μια </a:t>
            </a:r>
            <a:r>
              <a:rPr lang="el-GR" sz="1800" dirty="0">
                <a:solidFill>
                  <a:srgbClr val="434447"/>
                </a:solidFill>
                <a:latin typeface="Segoe UI Light" panose="020B0502040204020203" pitchFamily="34" charset="0"/>
                <a:cs typeface="Segoe UI Light" panose="020B0502040204020203" pitchFamily="34" charset="0"/>
              </a:rPr>
              <a:t>ξυλιά </a:t>
            </a:r>
            <a:r>
              <a:rPr lang="el-GR" sz="1800" dirty="0" smtClean="0">
                <a:solidFill>
                  <a:srgbClr val="434447"/>
                </a:solidFill>
                <a:latin typeface="Segoe UI Light" panose="020B0502040204020203" pitchFamily="34" charset="0"/>
                <a:cs typeface="Segoe UI Light" panose="020B0502040204020203" pitchFamily="34" charset="0"/>
              </a:rPr>
              <a:t>όταν </a:t>
            </a:r>
            <a:r>
              <a:rPr lang="el-GR" sz="1800" dirty="0">
                <a:solidFill>
                  <a:srgbClr val="434447"/>
                </a:solidFill>
                <a:latin typeface="Segoe UI Light" panose="020B0502040204020203" pitchFamily="34" charset="0"/>
                <a:cs typeface="Segoe UI Light" panose="020B0502040204020203" pitchFamily="34" charset="0"/>
              </a:rPr>
              <a:t>κάνει </a:t>
            </a:r>
            <a:r>
              <a:rPr lang="el-GR" sz="1800" dirty="0" smtClean="0">
                <a:solidFill>
                  <a:srgbClr val="434447"/>
                </a:solidFill>
                <a:latin typeface="Segoe UI Light" panose="020B0502040204020203" pitchFamily="34" charset="0"/>
                <a:cs typeface="Segoe UI Light" panose="020B0502040204020203" pitchFamily="34" charset="0"/>
              </a:rPr>
              <a:t>φασαρία;</a:t>
            </a:r>
            <a:r>
              <a:rPr lang="el-GR" sz="1800" dirty="0">
                <a:latin typeface="Segoe UI Light" panose="020B0502040204020203" pitchFamily="34" charset="0"/>
                <a:cs typeface="Segoe UI Light" panose="020B0502040204020203" pitchFamily="34" charset="0"/>
              </a:rPr>
              <a:t/>
            </a:r>
            <a:br>
              <a:rPr lang="el-GR" sz="1800" dirty="0">
                <a:latin typeface="Segoe UI Light" panose="020B0502040204020203" pitchFamily="34" charset="0"/>
                <a:cs typeface="Segoe UI Light" panose="020B0502040204020203" pitchFamily="34" charset="0"/>
              </a:rPr>
            </a:br>
            <a:r>
              <a:rPr lang="el-GR" sz="1800" dirty="0" smtClean="0">
                <a:latin typeface="Segoe UI Light" panose="020B0502040204020203" pitchFamily="34" charset="0"/>
                <a:cs typeface="Segoe UI Light" panose="020B0502040204020203" pitchFamily="34" charset="0"/>
              </a:rPr>
              <a:t>- ένα </a:t>
            </a:r>
            <a:r>
              <a:rPr lang="el-GR" sz="1800" dirty="0" smtClean="0">
                <a:solidFill>
                  <a:srgbClr val="434447"/>
                </a:solidFill>
                <a:latin typeface="Segoe UI Light" panose="020B0502040204020203" pitchFamily="34" charset="0"/>
                <a:cs typeface="Segoe UI Light" panose="020B0502040204020203" pitchFamily="34" charset="0"/>
              </a:rPr>
              <a:t>χτύπημα </a:t>
            </a:r>
            <a:r>
              <a:rPr lang="el-GR" sz="1800" dirty="0">
                <a:solidFill>
                  <a:srgbClr val="434447"/>
                </a:solidFill>
                <a:latin typeface="Segoe UI Light" panose="020B0502040204020203" pitchFamily="34" charset="0"/>
                <a:cs typeface="Segoe UI Light" panose="020B0502040204020203" pitchFamily="34" charset="0"/>
              </a:rPr>
              <a:t>στο χέρι όταν </a:t>
            </a:r>
            <a:r>
              <a:rPr lang="el-GR" sz="1800" dirty="0" smtClean="0">
                <a:solidFill>
                  <a:srgbClr val="434447"/>
                </a:solidFill>
                <a:latin typeface="Segoe UI Light" panose="020B0502040204020203" pitchFamily="34" charset="0"/>
                <a:cs typeface="Segoe UI Light" panose="020B0502040204020203" pitchFamily="34" charset="0"/>
              </a:rPr>
              <a:t>πιάνει πράγματα που δεν πρέπει;</a:t>
            </a:r>
          </a:p>
          <a:p>
            <a:r>
              <a:rPr lang="el-GR" sz="1800" dirty="0" smtClean="0">
                <a:solidFill>
                  <a:srgbClr val="434447"/>
                </a:solidFill>
                <a:latin typeface="Segoe UI Light" panose="020B0502040204020203" pitchFamily="34" charset="0"/>
                <a:cs typeface="Segoe UI Light" panose="020B0502040204020203" pitchFamily="34" charset="0"/>
              </a:rPr>
              <a:t>- ένα χαστούκι όταν δεν ακούει και δεν συμμορφώνεται;</a:t>
            </a:r>
            <a:endParaRPr lang="el-GR" sz="1800" dirty="0">
              <a:latin typeface="Segoe UI Light" panose="020B0502040204020203" pitchFamily="34" charset="0"/>
              <a:cs typeface="Segoe UI Light" panose="020B0502040204020203" pitchFamily="34" charset="0"/>
            </a:endParaRPr>
          </a:p>
        </p:txBody>
      </p:sp>
      <p:sp>
        <p:nvSpPr>
          <p:cNvPr id="3" name="Content Placeholder 2"/>
          <p:cNvSpPr>
            <a:spLocks noGrp="1"/>
          </p:cNvSpPr>
          <p:nvPr>
            <p:ph idx="1"/>
          </p:nvPr>
        </p:nvSpPr>
        <p:spPr>
          <a:xfrm>
            <a:off x="618978" y="1266094"/>
            <a:ext cx="7906044" cy="3321020"/>
          </a:xfrm>
          <a:solidFill>
            <a:schemeClr val="bg1"/>
          </a:solidFill>
        </p:spPr>
        <p:txBody>
          <a:bodyPr/>
          <a:lstStyle/>
          <a:p>
            <a:r>
              <a:rPr lang="el-GR" sz="1500" dirty="0"/>
              <a:t>«</a:t>
            </a:r>
            <a:r>
              <a:rPr lang="el-GR" sz="1500" i="1" dirty="0"/>
              <a:t>Σε κατάσταση σοκ βρίσκεται η οικογένεια του 47χρονου αρχιφύλακα των ΜΑΤ, που έπνιξε την 7χρονη κορούλα του </a:t>
            </a:r>
            <a:r>
              <a:rPr lang="el-GR" sz="1500" i="1" dirty="0">
                <a:solidFill>
                  <a:schemeClr val="accent6">
                    <a:lumMod val="75000"/>
                  </a:schemeClr>
                </a:solidFill>
              </a:rPr>
              <a:t>επειδή όπως ο ίδιος είπε... έκανε φασαρία!... </a:t>
            </a:r>
            <a:r>
              <a:rPr lang="el-GR" sz="1500" i="1" dirty="0"/>
              <a:t>Σύμφωνα με γείτονες της οικογένειας, ο πατέρας δεν είχε δώσει ποτέ </a:t>
            </a:r>
            <a:r>
              <a:rPr lang="el-GR" sz="1500" i="1" dirty="0" smtClean="0"/>
              <a:t>δικαιώματα...</a:t>
            </a:r>
            <a:r>
              <a:rPr lang="el-GR" sz="1500" dirty="0" smtClean="0"/>
              <a:t>» [2015]</a:t>
            </a:r>
            <a:endParaRPr lang="el-GR" sz="1500" dirty="0"/>
          </a:p>
          <a:p>
            <a:endParaRPr lang="el-GR" sz="300" dirty="0"/>
          </a:p>
          <a:p>
            <a:r>
              <a:rPr lang="el-GR" sz="1500" dirty="0"/>
              <a:t>«</a:t>
            </a:r>
            <a:r>
              <a:rPr lang="el-GR" sz="1500" i="1" dirty="0"/>
              <a:t>Οι αστυνομικές αρχές εντόπισαν … ένα τρίχρονο αγοράκι δεμένο πισθάγκωνα σε καρέκλα και με σημάδια από σβησμένα τσιγάρα στο σώμα… Ύστερα από έρευνες, η αστυνομία εντόπισε τους γονείς του παιδιού, που, σύμφωνα με πληροφορίες, είπαν στους αστυνομικούς ότι </a:t>
            </a:r>
            <a:r>
              <a:rPr lang="el-GR" sz="1500" i="1" dirty="0">
                <a:solidFill>
                  <a:schemeClr val="accent6">
                    <a:lumMod val="75000"/>
                  </a:schemeClr>
                </a:solidFill>
              </a:rPr>
              <a:t>είχαν δέσει το παιδί τους επειδή «ήταν άτακτο», για να το συνετίσουν </a:t>
            </a:r>
            <a:r>
              <a:rPr lang="el-GR" sz="1500" i="1" dirty="0" smtClean="0">
                <a:solidFill>
                  <a:schemeClr val="accent6">
                    <a:lumMod val="75000"/>
                  </a:schemeClr>
                </a:solidFill>
              </a:rPr>
              <a:t>….</a:t>
            </a:r>
            <a:r>
              <a:rPr lang="el-GR" sz="1500" dirty="0" smtClean="0"/>
              <a:t>» [2016]</a:t>
            </a:r>
            <a:endParaRPr lang="el-GR" sz="1500" dirty="0"/>
          </a:p>
          <a:p>
            <a:endParaRPr lang="el-GR" sz="700" dirty="0"/>
          </a:p>
          <a:p>
            <a:r>
              <a:rPr lang="el-GR" sz="1500" dirty="0"/>
              <a:t>«</a:t>
            </a:r>
            <a:r>
              <a:rPr lang="el-GR" sz="1500" i="1" dirty="0"/>
              <a:t>Σε τακτική δικάσιμο παρέπεμψε ο εισαγγελέας … τον 45χρονο πατέρα που γρονθοκόπησε την ανήλικη κόρη του επειδή </a:t>
            </a:r>
            <a:r>
              <a:rPr lang="el-GR" sz="1500" i="1" dirty="0">
                <a:solidFill>
                  <a:schemeClr val="accent6">
                    <a:lumMod val="75000"/>
                  </a:schemeClr>
                </a:solidFill>
              </a:rPr>
              <a:t>διαφώνησε με τις... ενδυματολογικές επιλογές της</a:t>
            </a:r>
            <a:r>
              <a:rPr lang="el-GR" sz="1500" i="1" dirty="0"/>
              <a:t> και χτύπησε στο κεφάλι με τη μασιά από το τζάκι τον επίσης ανήλικο γιο του, όταν </a:t>
            </a:r>
            <a:r>
              <a:rPr lang="el-GR" sz="1500" i="1" dirty="0">
                <a:solidFill>
                  <a:schemeClr val="accent6">
                    <a:lumMod val="75000"/>
                  </a:schemeClr>
                </a:solidFill>
              </a:rPr>
              <a:t>προσπάθησε να τη σώσει</a:t>
            </a:r>
            <a:r>
              <a:rPr lang="el-GR" sz="1500" i="1" dirty="0"/>
              <a:t> από τα χέρια του</a:t>
            </a:r>
            <a:r>
              <a:rPr lang="el-GR" sz="1500" i="1" dirty="0" smtClean="0"/>
              <a:t>!</a:t>
            </a:r>
            <a:r>
              <a:rPr lang="el-GR" sz="1500" dirty="0" smtClean="0"/>
              <a:t>» [2017]</a:t>
            </a:r>
            <a:endParaRPr lang="el-GR" sz="1500" dirty="0"/>
          </a:p>
        </p:txBody>
      </p:sp>
      <p:sp>
        <p:nvSpPr>
          <p:cNvPr id="2" name="Rectangle 1"/>
          <p:cNvSpPr/>
          <p:nvPr/>
        </p:nvSpPr>
        <p:spPr>
          <a:xfrm>
            <a:off x="618978" y="363976"/>
            <a:ext cx="7220438" cy="584775"/>
          </a:xfrm>
          <a:prstGeom prst="rect">
            <a:avLst/>
          </a:prstGeom>
        </p:spPr>
        <p:txBody>
          <a:bodyPr wrap="none">
            <a:spAutoFit/>
          </a:bodyPr>
          <a:lstStyle/>
          <a:p>
            <a:r>
              <a:rPr lang="el-GR" sz="3200" dirty="0">
                <a:latin typeface="Segoe UI Light" panose="020B0502040204020203" pitchFamily="34" charset="0"/>
                <a:cs typeface="Segoe UI Light" panose="020B0502040204020203" pitchFamily="34" charset="0"/>
              </a:rPr>
              <a:t>Παραδείγματα καθημερινής πρακτικής</a:t>
            </a:r>
            <a:endParaRPr lang="el-GR" sz="2800" dirty="0">
              <a:latin typeface="Segoe UI Light" panose="020B0502040204020203" pitchFamily="34" charset="0"/>
              <a:cs typeface="Segoe UI Light" panose="020B0502040204020203" pitchFamily="34" charset="0"/>
            </a:endParaRPr>
          </a:p>
        </p:txBody>
      </p:sp>
      <p:sp>
        <p:nvSpPr>
          <p:cNvPr id="4" name="Rectangle 3"/>
          <p:cNvSpPr/>
          <p:nvPr/>
        </p:nvSpPr>
        <p:spPr>
          <a:xfrm>
            <a:off x="1461436" y="1914452"/>
            <a:ext cx="5535521" cy="1938992"/>
          </a:xfrm>
          <a:prstGeom prst="rect">
            <a:avLst/>
          </a:prstGeom>
          <a:solidFill>
            <a:schemeClr val="bg1"/>
          </a:solidFill>
        </p:spPr>
        <p:txBody>
          <a:bodyPr wrap="square">
            <a:spAutoFit/>
          </a:bodyPr>
          <a:lstStyle/>
          <a:p>
            <a:pPr marL="0" lvl="1" indent="0" algn="ctr">
              <a:buNone/>
            </a:pPr>
            <a:r>
              <a:rPr lang="el-GR" sz="2400" b="1" dirty="0" smtClean="0">
                <a:solidFill>
                  <a:schemeClr val="accent1"/>
                </a:solidFill>
              </a:rPr>
              <a:t>τα παραδείγματα είναι ακραία αλλά ενδεικτικά για το ότι τα όρια </a:t>
            </a:r>
            <a:r>
              <a:rPr lang="el-GR" sz="2400" b="1" dirty="0">
                <a:solidFill>
                  <a:schemeClr val="accent1"/>
                </a:solidFill>
              </a:rPr>
              <a:t>ανάμεσα στη σωματική τιμωρία και στη σωματική βία είναι υποκειμενικά, ασαφή και διαφέρουν από περίπτωση σε περίπτωση</a:t>
            </a:r>
            <a:endParaRPr lang="en-US" sz="2800" b="1" dirty="0">
              <a:solidFill>
                <a:schemeClr val="accent1"/>
              </a:solidFill>
            </a:endParaRPr>
          </a:p>
        </p:txBody>
      </p:sp>
    </p:spTree>
    <p:extLst>
      <p:ext uri="{BB962C8B-B14F-4D97-AF65-F5344CB8AC3E}">
        <p14:creationId xmlns="" xmlns:p14="http://schemas.microsoft.com/office/powerpoint/2010/main" val="1070449612"/>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53" presetClass="entr" presetSubtype="16" fill="hold" grpId="0" nodeType="click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p:cTn id="27" dur="500" fill="hold"/>
                                        <p:tgtEl>
                                          <p:spTgt spid="4"/>
                                        </p:tgtEl>
                                        <p:attrNameLst>
                                          <p:attrName>ppt_w</p:attrName>
                                        </p:attrNameLst>
                                      </p:cBhvr>
                                      <p:tavLst>
                                        <p:tav tm="0">
                                          <p:val>
                                            <p:fltVal val="0"/>
                                          </p:val>
                                        </p:tav>
                                        <p:tav tm="100000">
                                          <p:val>
                                            <p:strVal val="#ppt_w"/>
                                          </p:val>
                                        </p:tav>
                                      </p:tavLst>
                                    </p:anim>
                                    <p:anim calcmode="lin" valueType="num">
                                      <p:cBhvr>
                                        <p:cTn id="28" dur="500" fill="hold"/>
                                        <p:tgtEl>
                                          <p:spTgt spid="4"/>
                                        </p:tgtEl>
                                        <p:attrNameLst>
                                          <p:attrName>ppt_h</p:attrName>
                                        </p:attrNameLst>
                                      </p:cBhvr>
                                      <p:tavLst>
                                        <p:tav tm="0">
                                          <p:val>
                                            <p:fltVal val="0"/>
                                          </p:val>
                                        </p:tav>
                                        <p:tav tm="100000">
                                          <p:val>
                                            <p:strVal val="#ppt_h"/>
                                          </p:val>
                                        </p:tav>
                                      </p:tavLst>
                                    </p:anim>
                                    <p:animEffect transition="in" filter="fade">
                                      <p:cBhvr>
                                        <p:cTn id="2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439466" y="141685"/>
            <a:ext cx="6210300" cy="701873"/>
          </a:xfrm>
          <a:ln>
            <a:miter lim="800000"/>
            <a:headEnd/>
            <a:tailEnd/>
          </a:ln>
        </p:spPr>
        <p:txBody>
          <a:bodyPr rtlCol="0">
            <a:normAutofit/>
          </a:bodyPr>
          <a:lstStyle/>
          <a:p>
            <a:pPr>
              <a:defRPr/>
            </a:pPr>
            <a:r>
              <a:rPr lang="el-GR" sz="2700" dirty="0"/>
              <a:t>Πού οφείλεται η δυσκολία</a:t>
            </a:r>
            <a:r>
              <a:rPr lang="en-US" sz="2700" dirty="0"/>
              <a:t> </a:t>
            </a:r>
            <a:r>
              <a:rPr lang="el-GR" sz="2700" dirty="0"/>
              <a:t>διάκρισης;</a:t>
            </a:r>
            <a:endParaRPr lang="el-GR" sz="2700" dirty="0">
              <a:solidFill>
                <a:schemeClr val="hlink"/>
              </a:solidFill>
            </a:endParaRPr>
          </a:p>
        </p:txBody>
      </p:sp>
      <p:sp>
        <p:nvSpPr>
          <p:cNvPr id="29698" name="Rectangle 3"/>
          <p:cNvSpPr>
            <a:spLocks noGrp="1" noChangeArrowheads="1"/>
          </p:cNvSpPr>
          <p:nvPr>
            <p:ph idx="1"/>
          </p:nvPr>
        </p:nvSpPr>
        <p:spPr>
          <a:xfrm>
            <a:off x="618977" y="2818769"/>
            <a:ext cx="8201465" cy="1828801"/>
          </a:xfrm>
          <a:solidFill>
            <a:schemeClr val="bg1"/>
          </a:solidFill>
        </p:spPr>
        <p:txBody>
          <a:bodyPr>
            <a:normAutofit lnSpcReduction="10000"/>
          </a:bodyPr>
          <a:lstStyle/>
          <a:p>
            <a:pPr algn="just" eaLnBrk="1" hangingPunct="1"/>
            <a:r>
              <a:rPr lang="el-GR" altLang="el-GR" sz="1600" dirty="0"/>
              <a:t>Ιστορικά η «βία» αναγνωρίζεται ως ένα ιδιαίτερο φαινόμενο που προσδιορίζεται ανά εποχή από το σύστημα ηθικών αξιών που επικρατεί, το οποίο, όμως, συνεχώς μεταβάλλεται</a:t>
            </a:r>
          </a:p>
          <a:p>
            <a:pPr algn="just" eaLnBrk="1" hangingPunct="1"/>
            <a:r>
              <a:rPr lang="el-GR" altLang="el-GR" sz="1600" dirty="0" smtClean="0"/>
              <a:t>Σήμερα </a:t>
            </a:r>
            <a:r>
              <a:rPr lang="el-GR" altLang="el-GR" sz="1600" dirty="0"/>
              <a:t>εξετάζουμε τη βία ως φαινόμενο όπως αυτή εμφανίζεται </a:t>
            </a:r>
          </a:p>
          <a:p>
            <a:pPr lvl="1" algn="just" eaLnBrk="1" hangingPunct="1"/>
            <a:r>
              <a:rPr lang="el-GR" altLang="el-GR" sz="1600" dirty="0"/>
              <a:t>στις σύγχρονες δυτικές κοινωνίες και</a:t>
            </a:r>
          </a:p>
          <a:p>
            <a:pPr lvl="1" algn="just" eaLnBrk="1" hangingPunct="1"/>
            <a:r>
              <a:rPr lang="el-GR" altLang="el-GR" sz="1600" dirty="0"/>
              <a:t>μέσα από το πρίσμα διαφορετικών γνωστικών οπτικών, όπως κοινωνικές &amp; νομικές επιστήμες, παιδαγωγική επιστήμη, ψυχιατρική και </a:t>
            </a:r>
            <a:r>
              <a:rPr lang="el-GR" altLang="el-GR" sz="1600" dirty="0" smtClean="0"/>
              <a:t>ψυχολογία</a:t>
            </a:r>
            <a:endParaRPr lang="el-GR" altLang="el-GR" sz="1600" dirty="0"/>
          </a:p>
        </p:txBody>
      </p:sp>
      <p:sp>
        <p:nvSpPr>
          <p:cNvPr id="4" name="Rectangle 3"/>
          <p:cNvSpPr/>
          <p:nvPr/>
        </p:nvSpPr>
        <p:spPr>
          <a:xfrm>
            <a:off x="618977" y="1005575"/>
            <a:ext cx="8201466" cy="1669611"/>
          </a:xfrm>
          <a:prstGeom prst="rect">
            <a:avLst/>
          </a:prstGeom>
          <a:ln>
            <a:solidFill>
              <a:schemeClr val="accent1"/>
            </a:solidFill>
          </a:ln>
        </p:spPr>
        <p:style>
          <a:lnRef idx="2">
            <a:schemeClr val="accent6"/>
          </a:lnRef>
          <a:fillRef idx="1">
            <a:schemeClr val="lt1"/>
          </a:fillRef>
          <a:effectRef idx="0">
            <a:schemeClr val="accent6"/>
          </a:effectRef>
          <a:fontRef idx="minor">
            <a:schemeClr val="dk1"/>
          </a:fontRef>
        </p:style>
        <p:txBody>
          <a:bodyPr rtlCol="0" anchor="ctr"/>
          <a:lstStyle/>
          <a:p>
            <a:pPr marL="984250" indent="-984250" algn="just"/>
            <a:r>
              <a:rPr lang="el-GR" sz="1600" b="1" dirty="0"/>
              <a:t>Ερώτηση</a:t>
            </a:r>
            <a:r>
              <a:rPr lang="el-GR" sz="1600" dirty="0"/>
              <a:t>: </a:t>
            </a:r>
            <a:r>
              <a:rPr lang="en-US" sz="1600" dirty="0" smtClean="0"/>
              <a:t>	</a:t>
            </a:r>
            <a:r>
              <a:rPr lang="en-US" sz="1600" i="1" dirty="0" smtClean="0"/>
              <a:t>K</a:t>
            </a:r>
            <a:r>
              <a:rPr lang="el-GR" sz="1600" i="1" dirty="0" err="1" smtClean="0"/>
              <a:t>ατά</a:t>
            </a:r>
            <a:r>
              <a:rPr lang="el-GR" sz="1600" i="1" dirty="0" smtClean="0"/>
              <a:t> </a:t>
            </a:r>
            <a:r>
              <a:rPr lang="el-GR" sz="1600" i="1" dirty="0"/>
              <a:t>την άποψή σας η χρήση σωματικής τιμωρίας ως μέσο επιβολής πειθαρχίας συνιστά μορφή κακομεταχείρισης του παιδιού ή όχι; Αιτιολογήστε την απάντησή σας</a:t>
            </a:r>
          </a:p>
          <a:p>
            <a:pPr marL="984250" indent="-984250" algn="just"/>
            <a:r>
              <a:rPr lang="el-GR" sz="1600" b="1" dirty="0"/>
              <a:t>Απάντηση: </a:t>
            </a:r>
            <a:r>
              <a:rPr lang="en-US" sz="1600" b="1" dirty="0" smtClean="0"/>
              <a:t>	</a:t>
            </a:r>
            <a:r>
              <a:rPr lang="el-GR" sz="1600" i="1" dirty="0" smtClean="0"/>
              <a:t>Δεν </a:t>
            </a:r>
            <a:r>
              <a:rPr lang="el-GR" sz="1600" i="1" dirty="0"/>
              <a:t>αποτελεί μορφή κακομεταχείρισης αλλά «νουθεσίας». Για να χαρακτηριστεί ως «κακομεταχείριση» θα πρέπει να γίνεται συχνά και να προκαλεί σοβαρές σωματικές βλάβες</a:t>
            </a:r>
            <a:r>
              <a:rPr lang="el-GR" sz="1600" b="1" dirty="0"/>
              <a:t> (2017: ΚΛ, </a:t>
            </a:r>
            <a:r>
              <a:rPr lang="el-GR" sz="1600" b="1" dirty="0">
                <a:sym typeface="Webdings" panose="05030102010509060703" pitchFamily="18" charset="2"/>
              </a:rPr>
              <a:t>Γ</a:t>
            </a:r>
            <a:r>
              <a:rPr lang="el-GR" sz="1600" b="1" dirty="0"/>
              <a:t>, 30</a:t>
            </a:r>
            <a:r>
              <a:rPr lang="el-GR" sz="1600" b="1" dirty="0" smtClean="0"/>
              <a:t>)</a:t>
            </a:r>
          </a:p>
          <a:p>
            <a:pPr marL="984250" indent="-984250" algn="just"/>
            <a:r>
              <a:rPr lang="el-GR" sz="1400" i="1" dirty="0" smtClean="0">
                <a:solidFill>
                  <a:schemeClr val="accent2">
                    <a:lumMod val="75000"/>
                  </a:schemeClr>
                </a:solidFill>
              </a:rPr>
              <a:t>Σχόλιο: 	 «συχνά» &amp; «σοβαρά»: δεν ορίζονται και άρα δεν μπορούν να αποτελέσουν κριτήρια. Κρίνοντας, άλλωστε, εκ του αποτελέσματος κανενός είδους πρόληψη δεν καθίσταται εφικτή</a:t>
            </a:r>
            <a:endParaRPr lang="el-GR" sz="1400" i="1" dirty="0">
              <a:solidFill>
                <a:schemeClr val="accent2">
                  <a:lumMod val="75000"/>
                </a:schemeClr>
              </a:solidFill>
            </a:endParaRPr>
          </a:p>
        </p:txBody>
      </p:sp>
    </p:spTree>
    <p:extLst>
      <p:ext uri="{BB962C8B-B14F-4D97-AF65-F5344CB8AC3E}">
        <p14:creationId xmlns="" xmlns:p14="http://schemas.microsoft.com/office/powerpoint/2010/main" val="3944937932"/>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29698"/>
                                        </p:tgtEl>
                                        <p:attrNameLst>
                                          <p:attrName>style.visibility</p:attrName>
                                        </p:attrNameLst>
                                      </p:cBhvr>
                                      <p:to>
                                        <p:strVal val="visible"/>
                                      </p:to>
                                    </p:set>
                                    <p:animEffect transition="in" filter="fade">
                                      <p:cBhvr>
                                        <p:cTn id="14" dur="500"/>
                                        <p:tgtEl>
                                          <p:spTgt spid="296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8" grpId="0" animBg="1"/>
      <p:bldP spid="4"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7380" name="Rectangle 4"/>
          <p:cNvSpPr>
            <a:spLocks noChangeArrowheads="1"/>
          </p:cNvSpPr>
          <p:nvPr/>
        </p:nvSpPr>
        <p:spPr bwMode="auto">
          <a:xfrm>
            <a:off x="506321" y="1308295"/>
            <a:ext cx="8199372" cy="3128105"/>
          </a:xfrm>
          <a:prstGeom prst="rect">
            <a:avLst/>
          </a:prstGeom>
          <a:solidFill>
            <a:schemeClr val="bg1"/>
          </a:solidFill>
          <a:ln w="9525">
            <a:noFill/>
            <a:miter lim="800000"/>
            <a:headEnd/>
            <a:tailEnd/>
          </a:ln>
          <a:effectLst/>
        </p:spPr>
        <p:txBody>
          <a:bodyPr anchor="ctr"/>
          <a:lstStyle/>
          <a:p>
            <a:pPr algn="ctr">
              <a:defRPr/>
            </a:pPr>
            <a:r>
              <a:rPr lang="el-GR" sz="4050" b="1" dirty="0">
                <a:ln w="10541" cmpd="sng">
                  <a:solidFill>
                    <a:schemeClr val="accent2">
                      <a:lumMod val="60000"/>
                      <a:lumOff val="40000"/>
                    </a:schemeClr>
                  </a:solidFill>
                  <a:prstDash val="solid"/>
                </a:ln>
                <a:solidFill>
                  <a:schemeClr val="accent2">
                    <a:lumMod val="75000"/>
                  </a:schemeClr>
                </a:solidFill>
                <a:latin typeface="+mj-lt"/>
                <a:cs typeface="Arial" charset="0"/>
              </a:rPr>
              <a:t>Σωματική </a:t>
            </a:r>
            <a:r>
              <a:rPr lang="el-GR" sz="4050" b="1" dirty="0" smtClean="0">
                <a:ln w="10541" cmpd="sng">
                  <a:solidFill>
                    <a:schemeClr val="accent2">
                      <a:lumMod val="60000"/>
                      <a:lumOff val="40000"/>
                    </a:schemeClr>
                  </a:solidFill>
                  <a:prstDash val="solid"/>
                </a:ln>
                <a:solidFill>
                  <a:schemeClr val="accent2">
                    <a:lumMod val="75000"/>
                  </a:schemeClr>
                </a:solidFill>
                <a:latin typeface="+mj-lt"/>
                <a:cs typeface="Arial" charset="0"/>
              </a:rPr>
              <a:t>Τιμωρία </a:t>
            </a:r>
            <a:r>
              <a:rPr lang="en-US" sz="4400" b="1" dirty="0" smtClean="0">
                <a:ln w="17780" cmpd="sng">
                  <a:solidFill>
                    <a:schemeClr val="accent2">
                      <a:lumMod val="60000"/>
                      <a:lumOff val="40000"/>
                    </a:schemeClr>
                  </a:solidFill>
                  <a:prstDash val="solid"/>
                  <a:miter lim="800000"/>
                </a:ln>
                <a:solidFill>
                  <a:schemeClr val="accent2">
                    <a:lumMod val="75000"/>
                  </a:schemeClr>
                </a:solidFill>
                <a:effectLst>
                  <a:outerShdw blurRad="55000" dist="50800" dir="5400000" algn="tl">
                    <a:srgbClr val="000000">
                      <a:alpha val="33000"/>
                    </a:srgbClr>
                  </a:outerShdw>
                </a:effectLst>
                <a:latin typeface="+mj-lt"/>
                <a:cs typeface="Arial" charset="0"/>
                <a:sym typeface="Wingdings" pitchFamily="2" charset="2"/>
              </a:rPr>
              <a:t></a:t>
            </a:r>
            <a:r>
              <a:rPr lang="el-GR" sz="4050" b="1" dirty="0" smtClean="0">
                <a:ln w="10541" cmpd="sng">
                  <a:solidFill>
                    <a:schemeClr val="accent2">
                      <a:lumMod val="60000"/>
                      <a:lumOff val="40000"/>
                    </a:schemeClr>
                  </a:solidFill>
                  <a:prstDash val="solid"/>
                </a:ln>
                <a:solidFill>
                  <a:schemeClr val="accent2">
                    <a:lumMod val="75000"/>
                  </a:schemeClr>
                </a:solidFill>
                <a:latin typeface="+mj-lt"/>
                <a:cs typeface="Arial" charset="0"/>
              </a:rPr>
              <a:t> Κακοποίηση</a:t>
            </a:r>
            <a:endParaRPr lang="en-GB" sz="4050" b="1" dirty="0">
              <a:ln w="10541" cmpd="sng">
                <a:solidFill>
                  <a:schemeClr val="accent2">
                    <a:lumMod val="60000"/>
                    <a:lumOff val="40000"/>
                  </a:schemeClr>
                </a:solidFill>
                <a:prstDash val="solid"/>
              </a:ln>
              <a:solidFill>
                <a:schemeClr val="accent2">
                  <a:lumMod val="75000"/>
                </a:schemeClr>
              </a:solidFill>
              <a:latin typeface="+mj-lt"/>
              <a:cs typeface="Arial" charset="0"/>
            </a:endParaRPr>
          </a:p>
        </p:txBody>
      </p:sp>
    </p:spTree>
    <p:extLst>
      <p:ext uri="{BB962C8B-B14F-4D97-AF65-F5344CB8AC3E}">
        <p14:creationId xmlns="" xmlns:p14="http://schemas.microsoft.com/office/powerpoint/2010/main" val="2468026205"/>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l-GR" dirty="0"/>
              <a:t>Σεξουαλική κακοποίηση και εκμετάλλευση</a:t>
            </a:r>
            <a:endParaRPr lang="en-US" dirty="0"/>
          </a:p>
        </p:txBody>
      </p:sp>
      <p:sp>
        <p:nvSpPr>
          <p:cNvPr id="3" name="Content Placeholder 2"/>
          <p:cNvSpPr>
            <a:spLocks noGrp="1"/>
          </p:cNvSpPr>
          <p:nvPr>
            <p:ph idx="1"/>
          </p:nvPr>
        </p:nvSpPr>
        <p:spPr>
          <a:xfrm>
            <a:off x="628650" y="1230073"/>
            <a:ext cx="7886700" cy="3401562"/>
          </a:xfrm>
        </p:spPr>
        <p:txBody>
          <a:bodyPr>
            <a:noAutofit/>
          </a:bodyPr>
          <a:lstStyle/>
          <a:p>
            <a:pPr>
              <a:buNone/>
            </a:pPr>
            <a:r>
              <a:rPr lang="el-GR" sz="1600" dirty="0"/>
              <a:t>περιλαμβάνει</a:t>
            </a:r>
            <a:r>
              <a:rPr lang="en-US" sz="1600" dirty="0"/>
              <a:t>: </a:t>
            </a:r>
          </a:p>
          <a:p>
            <a:r>
              <a:rPr lang="el-GR" sz="1600" dirty="0" smtClean="0"/>
              <a:t>την </a:t>
            </a:r>
            <a:r>
              <a:rPr lang="el-GR" sz="1600" dirty="0"/>
              <a:t>προτροπή ή </a:t>
            </a:r>
            <a:r>
              <a:rPr lang="el-GR" sz="1600" dirty="0" smtClean="0"/>
              <a:t>τον εξαναγκασμό </a:t>
            </a:r>
            <a:r>
              <a:rPr lang="el-GR" sz="1600" dirty="0"/>
              <a:t>ενός παιδιού </a:t>
            </a:r>
            <a:r>
              <a:rPr lang="el-GR" sz="1600" dirty="0" smtClean="0"/>
              <a:t>σε </a:t>
            </a:r>
            <a:r>
              <a:rPr lang="el-GR" sz="1600" dirty="0"/>
              <a:t>οποιαδήποτε παράνομη ή ψυχολογικά </a:t>
            </a:r>
            <a:r>
              <a:rPr lang="el-GR" sz="1600" dirty="0" smtClean="0"/>
              <a:t>επιβλαβή </a:t>
            </a:r>
            <a:r>
              <a:rPr lang="el-GR" sz="1600" dirty="0"/>
              <a:t>σεξουαλική δραστηριότητα</a:t>
            </a:r>
          </a:p>
          <a:p>
            <a:r>
              <a:rPr lang="el-GR" sz="1600" dirty="0"/>
              <a:t>τη χρήση παιδιών σε εμπορική σεξουαλική εκμετάλλευση</a:t>
            </a:r>
          </a:p>
          <a:p>
            <a:r>
              <a:rPr lang="el-GR" sz="1600" dirty="0" smtClean="0"/>
              <a:t>τη </a:t>
            </a:r>
            <a:r>
              <a:rPr lang="el-GR" sz="1600" dirty="0"/>
              <a:t>χρήση παιδιών σε </a:t>
            </a:r>
            <a:r>
              <a:rPr lang="el-GR" sz="1600" dirty="0" smtClean="0"/>
              <a:t>οπτικοακουστικό υλικό σεξουαλικής δραστηριότητας</a:t>
            </a:r>
            <a:endParaRPr lang="el-GR" sz="1600" dirty="0"/>
          </a:p>
          <a:p>
            <a:r>
              <a:rPr lang="el-GR" sz="1600" dirty="0" smtClean="0"/>
              <a:t>την πορνεία ανηλίκων, τη σεξουαλική </a:t>
            </a:r>
            <a:r>
              <a:rPr lang="el-GR" sz="1600" dirty="0"/>
              <a:t>δουλεία, </a:t>
            </a:r>
            <a:r>
              <a:rPr lang="el-GR" sz="1600" dirty="0" smtClean="0"/>
              <a:t>την σεξουαλική </a:t>
            </a:r>
            <a:r>
              <a:rPr lang="el-GR" sz="1600" dirty="0"/>
              <a:t>εκμετάλλευση σε ταξίδια και τουρισμό, </a:t>
            </a:r>
            <a:r>
              <a:rPr lang="el-GR" sz="1600" dirty="0" smtClean="0"/>
              <a:t>την εμπορία παιδιών (εντός </a:t>
            </a:r>
            <a:r>
              <a:rPr lang="el-GR" sz="1600" dirty="0"/>
              <a:t>και εκτός/μεταξύ </a:t>
            </a:r>
            <a:r>
              <a:rPr lang="el-GR" sz="1600" dirty="0" smtClean="0"/>
              <a:t>χωρών), την πώληση </a:t>
            </a:r>
            <a:r>
              <a:rPr lang="el-GR" sz="1600" dirty="0"/>
              <a:t>παιδιών για σεξουαλικούς σκοπούς και </a:t>
            </a:r>
            <a:r>
              <a:rPr lang="el-GR" sz="1600" dirty="0" smtClean="0"/>
              <a:t>γάμους ανηλίκων με εξαναγκασμό</a:t>
            </a:r>
            <a:endParaRPr lang="el-GR" sz="1600" dirty="0"/>
          </a:p>
          <a:p>
            <a:pPr lvl="1"/>
            <a:r>
              <a:rPr lang="el-GR" sz="1600" dirty="0" smtClean="0"/>
              <a:t>σε πολλές περιπτώσεις παιδιά </a:t>
            </a:r>
            <a:r>
              <a:rPr lang="el-GR" sz="1600" dirty="0"/>
              <a:t>υφίστανται σεξουαλική </a:t>
            </a:r>
            <a:r>
              <a:rPr lang="el-GR" sz="1600" dirty="0" smtClean="0"/>
              <a:t>κακοποίηση που, αν και δεν </a:t>
            </a:r>
            <a:r>
              <a:rPr lang="el-GR" sz="1600" dirty="0"/>
              <a:t>συνοδεύεται </a:t>
            </a:r>
            <a:r>
              <a:rPr lang="el-GR" sz="1600" dirty="0" smtClean="0"/>
              <a:t>απαραίτητα από άσκηση σωματικής βίας ή εξαναγκασμό, συνιστά εκμετάλλευση που είναι ψυχολογικά επιβλαβής και τραυματική</a:t>
            </a:r>
            <a:endParaRPr lang="en-US" sz="1600" dirty="0"/>
          </a:p>
        </p:txBody>
      </p:sp>
    </p:spTree>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Το φάσμα της σεξουαλικής κακοποίησης</a:t>
            </a:r>
          </a:p>
        </p:txBody>
      </p:sp>
      <p:graphicFrame>
        <p:nvGraphicFramePr>
          <p:cNvPr id="6" name="Diagram 5">
            <a:extLst>
              <a:ext uri="{FF2B5EF4-FFF2-40B4-BE49-F238E27FC236}">
                <a16:creationId xmlns="" xmlns:a16="http://schemas.microsoft.com/office/drawing/2014/main" id="{BB8E760B-456A-9040-B5F6-C0C06BFF090D}"/>
              </a:ext>
            </a:extLst>
          </p:cNvPr>
          <p:cNvGraphicFramePr/>
          <p:nvPr>
            <p:extLst>
              <p:ext uri="{D42A27DB-BD31-4B8C-83A1-F6EECF244321}">
                <p14:modId xmlns="" xmlns:p14="http://schemas.microsoft.com/office/powerpoint/2010/main" val="3713522353"/>
              </p:ext>
            </p:extLst>
          </p:nvPr>
        </p:nvGraphicFramePr>
        <p:xfrm>
          <a:off x="607586" y="1306295"/>
          <a:ext cx="7907764" cy="304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141088819"/>
      </p:ext>
    </p:extLst>
  </p:cSld>
  <p:clrMapOvr>
    <a:masterClrMapping/>
  </p:clrMapOvr>
  <mc:AlternateContent xmlns:mc="http://schemas.openxmlformats.org/markup-compatibility/2006">
    <mc:Choice xmlns=""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6">
                                            <p:graphicEl>
                                              <a:dgm id="{851605BD-B8CD-48E0-8D81-E13A375CB923}"/>
                                            </p:graphicEl>
                                          </p:spTgt>
                                        </p:tgtEl>
                                        <p:attrNameLst>
                                          <p:attrName>style.visibility</p:attrName>
                                        </p:attrNameLst>
                                      </p:cBhvr>
                                      <p:to>
                                        <p:strVal val="visible"/>
                                      </p:to>
                                    </p:set>
                                    <p:anim calcmode="lin" valueType="num">
                                      <p:cBhvr>
                                        <p:cTn id="7" dur="500" fill="hold"/>
                                        <p:tgtEl>
                                          <p:spTgt spid="6">
                                            <p:graphicEl>
                                              <a:dgm id="{851605BD-B8CD-48E0-8D81-E13A375CB923}"/>
                                            </p:graphicEl>
                                          </p:spTgt>
                                        </p:tgtEl>
                                        <p:attrNameLst>
                                          <p:attrName>ppt_w</p:attrName>
                                        </p:attrNameLst>
                                      </p:cBhvr>
                                      <p:tavLst>
                                        <p:tav tm="0">
                                          <p:val>
                                            <p:fltVal val="0"/>
                                          </p:val>
                                        </p:tav>
                                        <p:tav tm="100000">
                                          <p:val>
                                            <p:strVal val="#ppt_w"/>
                                          </p:val>
                                        </p:tav>
                                      </p:tavLst>
                                    </p:anim>
                                    <p:anim calcmode="lin" valueType="num">
                                      <p:cBhvr>
                                        <p:cTn id="8" dur="500" fill="hold"/>
                                        <p:tgtEl>
                                          <p:spTgt spid="6">
                                            <p:graphicEl>
                                              <a:dgm id="{851605BD-B8CD-48E0-8D81-E13A375CB923}"/>
                                            </p:graphicEl>
                                          </p:spTgt>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grpId="0" nodeType="afterEffect">
                                  <p:stCondLst>
                                    <p:cond delay="0"/>
                                  </p:stCondLst>
                                  <p:childTnLst>
                                    <p:set>
                                      <p:cBhvr>
                                        <p:cTn id="11" dur="1" fill="hold">
                                          <p:stCondLst>
                                            <p:cond delay="0"/>
                                          </p:stCondLst>
                                        </p:cTn>
                                        <p:tgtEl>
                                          <p:spTgt spid="6">
                                            <p:graphicEl>
                                              <a:dgm id="{7CBEB7DD-5141-4B8C-9FDC-665588828482}"/>
                                            </p:graphicEl>
                                          </p:spTgt>
                                        </p:tgtEl>
                                        <p:attrNameLst>
                                          <p:attrName>style.visibility</p:attrName>
                                        </p:attrNameLst>
                                      </p:cBhvr>
                                      <p:to>
                                        <p:strVal val="visible"/>
                                      </p:to>
                                    </p:set>
                                    <p:anim calcmode="lin" valueType="num">
                                      <p:cBhvr>
                                        <p:cTn id="12" dur="500" fill="hold"/>
                                        <p:tgtEl>
                                          <p:spTgt spid="6">
                                            <p:graphicEl>
                                              <a:dgm id="{7CBEB7DD-5141-4B8C-9FDC-665588828482}"/>
                                            </p:graphicEl>
                                          </p:spTgt>
                                        </p:tgtEl>
                                        <p:attrNameLst>
                                          <p:attrName>ppt_w</p:attrName>
                                        </p:attrNameLst>
                                      </p:cBhvr>
                                      <p:tavLst>
                                        <p:tav tm="0">
                                          <p:val>
                                            <p:fltVal val="0"/>
                                          </p:val>
                                        </p:tav>
                                        <p:tav tm="100000">
                                          <p:val>
                                            <p:strVal val="#ppt_w"/>
                                          </p:val>
                                        </p:tav>
                                      </p:tavLst>
                                    </p:anim>
                                    <p:anim calcmode="lin" valueType="num">
                                      <p:cBhvr>
                                        <p:cTn id="13" dur="500" fill="hold"/>
                                        <p:tgtEl>
                                          <p:spTgt spid="6">
                                            <p:graphicEl>
                                              <a:dgm id="{7CBEB7DD-5141-4B8C-9FDC-665588828482}"/>
                                            </p:graphicEl>
                                          </p:spTgt>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23" presetClass="entr" presetSubtype="16" fill="hold" grpId="0" nodeType="afterEffect">
                                  <p:stCondLst>
                                    <p:cond delay="0"/>
                                  </p:stCondLst>
                                  <p:childTnLst>
                                    <p:set>
                                      <p:cBhvr>
                                        <p:cTn id="16" dur="1" fill="hold">
                                          <p:stCondLst>
                                            <p:cond delay="0"/>
                                          </p:stCondLst>
                                        </p:cTn>
                                        <p:tgtEl>
                                          <p:spTgt spid="6">
                                            <p:graphicEl>
                                              <a:dgm id="{5647EEB3-B587-4D65-8EC7-96E7C85660E2}"/>
                                            </p:graphicEl>
                                          </p:spTgt>
                                        </p:tgtEl>
                                        <p:attrNameLst>
                                          <p:attrName>style.visibility</p:attrName>
                                        </p:attrNameLst>
                                      </p:cBhvr>
                                      <p:to>
                                        <p:strVal val="visible"/>
                                      </p:to>
                                    </p:set>
                                    <p:anim calcmode="lin" valueType="num">
                                      <p:cBhvr>
                                        <p:cTn id="17" dur="500" fill="hold"/>
                                        <p:tgtEl>
                                          <p:spTgt spid="6">
                                            <p:graphicEl>
                                              <a:dgm id="{5647EEB3-B587-4D65-8EC7-96E7C85660E2}"/>
                                            </p:graphicEl>
                                          </p:spTgt>
                                        </p:tgtEl>
                                        <p:attrNameLst>
                                          <p:attrName>ppt_w</p:attrName>
                                        </p:attrNameLst>
                                      </p:cBhvr>
                                      <p:tavLst>
                                        <p:tav tm="0">
                                          <p:val>
                                            <p:fltVal val="0"/>
                                          </p:val>
                                        </p:tav>
                                        <p:tav tm="100000">
                                          <p:val>
                                            <p:strVal val="#ppt_w"/>
                                          </p:val>
                                        </p:tav>
                                      </p:tavLst>
                                    </p:anim>
                                    <p:anim calcmode="lin" valueType="num">
                                      <p:cBhvr>
                                        <p:cTn id="18" dur="500" fill="hold"/>
                                        <p:tgtEl>
                                          <p:spTgt spid="6">
                                            <p:graphicEl>
                                              <a:dgm id="{5647EEB3-B587-4D65-8EC7-96E7C85660E2}"/>
                                            </p:graphicEl>
                                          </p:spTgt>
                                        </p:tgtEl>
                                        <p:attrNameLst>
                                          <p:attrName>ppt_h</p:attrName>
                                        </p:attrNameLst>
                                      </p:cBhvr>
                                      <p:tavLst>
                                        <p:tav tm="0">
                                          <p:val>
                                            <p:fltVal val="0"/>
                                          </p:val>
                                        </p:tav>
                                        <p:tav tm="100000">
                                          <p:val>
                                            <p:strVal val="#ppt_h"/>
                                          </p:val>
                                        </p:tav>
                                      </p:tavLst>
                                    </p:anim>
                                  </p:childTnLst>
                                </p:cTn>
                              </p:par>
                            </p:childTnLst>
                          </p:cTn>
                        </p:par>
                        <p:par>
                          <p:cTn id="19" fill="hold">
                            <p:stCondLst>
                              <p:cond delay="1500"/>
                            </p:stCondLst>
                            <p:childTnLst>
                              <p:par>
                                <p:cTn id="20" presetID="23" presetClass="entr" presetSubtype="16" fill="hold" grpId="0" nodeType="afterEffect">
                                  <p:stCondLst>
                                    <p:cond delay="0"/>
                                  </p:stCondLst>
                                  <p:childTnLst>
                                    <p:set>
                                      <p:cBhvr>
                                        <p:cTn id="21" dur="1" fill="hold">
                                          <p:stCondLst>
                                            <p:cond delay="0"/>
                                          </p:stCondLst>
                                        </p:cTn>
                                        <p:tgtEl>
                                          <p:spTgt spid="6">
                                            <p:graphicEl>
                                              <a:dgm id="{19A87325-43D7-4D5B-8F72-C7CCF228A17B}"/>
                                            </p:graphicEl>
                                          </p:spTgt>
                                        </p:tgtEl>
                                        <p:attrNameLst>
                                          <p:attrName>style.visibility</p:attrName>
                                        </p:attrNameLst>
                                      </p:cBhvr>
                                      <p:to>
                                        <p:strVal val="visible"/>
                                      </p:to>
                                    </p:set>
                                    <p:anim calcmode="lin" valueType="num">
                                      <p:cBhvr>
                                        <p:cTn id="22" dur="500" fill="hold"/>
                                        <p:tgtEl>
                                          <p:spTgt spid="6">
                                            <p:graphicEl>
                                              <a:dgm id="{19A87325-43D7-4D5B-8F72-C7CCF228A17B}"/>
                                            </p:graphicEl>
                                          </p:spTgt>
                                        </p:tgtEl>
                                        <p:attrNameLst>
                                          <p:attrName>ppt_w</p:attrName>
                                        </p:attrNameLst>
                                      </p:cBhvr>
                                      <p:tavLst>
                                        <p:tav tm="0">
                                          <p:val>
                                            <p:fltVal val="0"/>
                                          </p:val>
                                        </p:tav>
                                        <p:tav tm="100000">
                                          <p:val>
                                            <p:strVal val="#ppt_w"/>
                                          </p:val>
                                        </p:tav>
                                      </p:tavLst>
                                    </p:anim>
                                    <p:anim calcmode="lin" valueType="num">
                                      <p:cBhvr>
                                        <p:cTn id="23" dur="500" fill="hold"/>
                                        <p:tgtEl>
                                          <p:spTgt spid="6">
                                            <p:graphicEl>
                                              <a:dgm id="{19A87325-43D7-4D5B-8F72-C7CCF228A17B}"/>
                                            </p:graphicEl>
                                          </p:spTgt>
                                        </p:tgtEl>
                                        <p:attrNameLst>
                                          <p:attrName>ppt_h</p:attrName>
                                        </p:attrNameLst>
                                      </p:cBhvr>
                                      <p:tavLst>
                                        <p:tav tm="0">
                                          <p:val>
                                            <p:fltVal val="0"/>
                                          </p:val>
                                        </p:tav>
                                        <p:tav tm="100000">
                                          <p:val>
                                            <p:strVal val="#ppt_h"/>
                                          </p:val>
                                        </p:tav>
                                      </p:tavLst>
                                    </p:anim>
                                  </p:childTnLst>
                                </p:cTn>
                              </p:par>
                            </p:childTnLst>
                          </p:cTn>
                        </p:par>
                        <p:par>
                          <p:cTn id="24" fill="hold">
                            <p:stCondLst>
                              <p:cond delay="2000"/>
                            </p:stCondLst>
                            <p:childTnLst>
                              <p:par>
                                <p:cTn id="25" presetID="23" presetClass="entr" presetSubtype="16" fill="hold" grpId="0" nodeType="afterEffect">
                                  <p:stCondLst>
                                    <p:cond delay="0"/>
                                  </p:stCondLst>
                                  <p:childTnLst>
                                    <p:set>
                                      <p:cBhvr>
                                        <p:cTn id="26" dur="1" fill="hold">
                                          <p:stCondLst>
                                            <p:cond delay="0"/>
                                          </p:stCondLst>
                                        </p:cTn>
                                        <p:tgtEl>
                                          <p:spTgt spid="6">
                                            <p:graphicEl>
                                              <a:dgm id="{63001169-7F07-469A-AAD6-69935245173A}"/>
                                            </p:graphicEl>
                                          </p:spTgt>
                                        </p:tgtEl>
                                        <p:attrNameLst>
                                          <p:attrName>style.visibility</p:attrName>
                                        </p:attrNameLst>
                                      </p:cBhvr>
                                      <p:to>
                                        <p:strVal val="visible"/>
                                      </p:to>
                                    </p:set>
                                    <p:anim calcmode="lin" valueType="num">
                                      <p:cBhvr>
                                        <p:cTn id="27" dur="500" fill="hold"/>
                                        <p:tgtEl>
                                          <p:spTgt spid="6">
                                            <p:graphicEl>
                                              <a:dgm id="{63001169-7F07-469A-AAD6-69935245173A}"/>
                                            </p:graphicEl>
                                          </p:spTgt>
                                        </p:tgtEl>
                                        <p:attrNameLst>
                                          <p:attrName>ppt_w</p:attrName>
                                        </p:attrNameLst>
                                      </p:cBhvr>
                                      <p:tavLst>
                                        <p:tav tm="0">
                                          <p:val>
                                            <p:fltVal val="0"/>
                                          </p:val>
                                        </p:tav>
                                        <p:tav tm="100000">
                                          <p:val>
                                            <p:strVal val="#ppt_w"/>
                                          </p:val>
                                        </p:tav>
                                      </p:tavLst>
                                    </p:anim>
                                    <p:anim calcmode="lin" valueType="num">
                                      <p:cBhvr>
                                        <p:cTn id="28" dur="500" fill="hold"/>
                                        <p:tgtEl>
                                          <p:spTgt spid="6">
                                            <p:graphicEl>
                                              <a:dgm id="{63001169-7F07-469A-AAD6-69935245173A}"/>
                                            </p:graphicEl>
                                          </p:spTgt>
                                        </p:tgtEl>
                                        <p:attrNameLst>
                                          <p:attrName>ppt_h</p:attrName>
                                        </p:attrNameLst>
                                      </p:cBhvr>
                                      <p:tavLst>
                                        <p:tav tm="0">
                                          <p:val>
                                            <p:fltVal val="0"/>
                                          </p:val>
                                        </p:tav>
                                        <p:tav tm="100000">
                                          <p:val>
                                            <p:strVal val="#ppt_h"/>
                                          </p:val>
                                        </p:tav>
                                      </p:tavLst>
                                    </p:anim>
                                  </p:childTnLst>
                                </p:cTn>
                              </p:par>
                            </p:childTnLst>
                          </p:cTn>
                        </p:par>
                        <p:par>
                          <p:cTn id="29" fill="hold">
                            <p:stCondLst>
                              <p:cond delay="2500"/>
                            </p:stCondLst>
                            <p:childTnLst>
                              <p:par>
                                <p:cTn id="30" presetID="23" presetClass="entr" presetSubtype="16" fill="hold" grpId="0" nodeType="afterEffect">
                                  <p:stCondLst>
                                    <p:cond delay="0"/>
                                  </p:stCondLst>
                                  <p:childTnLst>
                                    <p:set>
                                      <p:cBhvr>
                                        <p:cTn id="31" dur="1" fill="hold">
                                          <p:stCondLst>
                                            <p:cond delay="0"/>
                                          </p:stCondLst>
                                        </p:cTn>
                                        <p:tgtEl>
                                          <p:spTgt spid="6">
                                            <p:graphicEl>
                                              <a:dgm id="{992C646E-EC8C-4B4A-BBFC-4151AB0A0BA6}"/>
                                            </p:graphicEl>
                                          </p:spTgt>
                                        </p:tgtEl>
                                        <p:attrNameLst>
                                          <p:attrName>style.visibility</p:attrName>
                                        </p:attrNameLst>
                                      </p:cBhvr>
                                      <p:to>
                                        <p:strVal val="visible"/>
                                      </p:to>
                                    </p:set>
                                    <p:anim calcmode="lin" valueType="num">
                                      <p:cBhvr>
                                        <p:cTn id="32" dur="500" fill="hold"/>
                                        <p:tgtEl>
                                          <p:spTgt spid="6">
                                            <p:graphicEl>
                                              <a:dgm id="{992C646E-EC8C-4B4A-BBFC-4151AB0A0BA6}"/>
                                            </p:graphicEl>
                                          </p:spTgt>
                                        </p:tgtEl>
                                        <p:attrNameLst>
                                          <p:attrName>ppt_w</p:attrName>
                                        </p:attrNameLst>
                                      </p:cBhvr>
                                      <p:tavLst>
                                        <p:tav tm="0">
                                          <p:val>
                                            <p:fltVal val="0"/>
                                          </p:val>
                                        </p:tav>
                                        <p:tav tm="100000">
                                          <p:val>
                                            <p:strVal val="#ppt_w"/>
                                          </p:val>
                                        </p:tav>
                                      </p:tavLst>
                                    </p:anim>
                                    <p:anim calcmode="lin" valueType="num">
                                      <p:cBhvr>
                                        <p:cTn id="33" dur="500" fill="hold"/>
                                        <p:tgtEl>
                                          <p:spTgt spid="6">
                                            <p:graphicEl>
                                              <a:dgm id="{992C646E-EC8C-4B4A-BBFC-4151AB0A0BA6}"/>
                                            </p:graphicEl>
                                          </p:spTgt>
                                        </p:tgtEl>
                                        <p:attrNameLst>
                                          <p:attrName>ppt_h</p:attrName>
                                        </p:attrNameLst>
                                      </p:cBhvr>
                                      <p:tavLst>
                                        <p:tav tm="0">
                                          <p:val>
                                            <p:fltVal val="0"/>
                                          </p:val>
                                        </p:tav>
                                        <p:tav tm="100000">
                                          <p:val>
                                            <p:strVal val="#ppt_h"/>
                                          </p:val>
                                        </p:tav>
                                      </p:tavLst>
                                    </p:anim>
                                  </p:childTnLst>
                                </p:cTn>
                              </p:par>
                            </p:childTnLst>
                          </p:cTn>
                        </p:par>
                        <p:par>
                          <p:cTn id="34" fill="hold">
                            <p:stCondLst>
                              <p:cond delay="3000"/>
                            </p:stCondLst>
                            <p:childTnLst>
                              <p:par>
                                <p:cTn id="35" presetID="23" presetClass="entr" presetSubtype="16" fill="hold" grpId="0" nodeType="afterEffect">
                                  <p:stCondLst>
                                    <p:cond delay="0"/>
                                  </p:stCondLst>
                                  <p:childTnLst>
                                    <p:set>
                                      <p:cBhvr>
                                        <p:cTn id="36" dur="1" fill="hold">
                                          <p:stCondLst>
                                            <p:cond delay="0"/>
                                          </p:stCondLst>
                                        </p:cTn>
                                        <p:tgtEl>
                                          <p:spTgt spid="6">
                                            <p:graphicEl>
                                              <a:dgm id="{E3AD7F03-A539-47AD-B371-8D0E964B86BF}"/>
                                            </p:graphicEl>
                                          </p:spTgt>
                                        </p:tgtEl>
                                        <p:attrNameLst>
                                          <p:attrName>style.visibility</p:attrName>
                                        </p:attrNameLst>
                                      </p:cBhvr>
                                      <p:to>
                                        <p:strVal val="visible"/>
                                      </p:to>
                                    </p:set>
                                    <p:anim calcmode="lin" valueType="num">
                                      <p:cBhvr>
                                        <p:cTn id="37" dur="500" fill="hold"/>
                                        <p:tgtEl>
                                          <p:spTgt spid="6">
                                            <p:graphicEl>
                                              <a:dgm id="{E3AD7F03-A539-47AD-B371-8D0E964B86BF}"/>
                                            </p:graphicEl>
                                          </p:spTgt>
                                        </p:tgtEl>
                                        <p:attrNameLst>
                                          <p:attrName>ppt_w</p:attrName>
                                        </p:attrNameLst>
                                      </p:cBhvr>
                                      <p:tavLst>
                                        <p:tav tm="0">
                                          <p:val>
                                            <p:fltVal val="0"/>
                                          </p:val>
                                        </p:tav>
                                        <p:tav tm="100000">
                                          <p:val>
                                            <p:strVal val="#ppt_w"/>
                                          </p:val>
                                        </p:tav>
                                      </p:tavLst>
                                    </p:anim>
                                    <p:anim calcmode="lin" valueType="num">
                                      <p:cBhvr>
                                        <p:cTn id="38" dur="500" fill="hold"/>
                                        <p:tgtEl>
                                          <p:spTgt spid="6">
                                            <p:graphicEl>
                                              <a:dgm id="{E3AD7F03-A539-47AD-B371-8D0E964B86BF}"/>
                                            </p:graphicEl>
                                          </p:spTgt>
                                        </p:tgtEl>
                                        <p:attrNameLst>
                                          <p:attrName>ppt_h</p:attrName>
                                        </p:attrNameLst>
                                      </p:cBhvr>
                                      <p:tavLst>
                                        <p:tav tm="0">
                                          <p:val>
                                            <p:fltVal val="0"/>
                                          </p:val>
                                        </p:tav>
                                        <p:tav tm="100000">
                                          <p:val>
                                            <p:strVal val="#ppt_h"/>
                                          </p:val>
                                        </p:tav>
                                      </p:tavLst>
                                    </p:anim>
                                  </p:childTnLst>
                                </p:cTn>
                              </p:par>
                            </p:childTnLst>
                          </p:cTn>
                        </p:par>
                        <p:par>
                          <p:cTn id="39" fill="hold">
                            <p:stCondLst>
                              <p:cond delay="3500"/>
                            </p:stCondLst>
                            <p:childTnLst>
                              <p:par>
                                <p:cTn id="40" presetID="23" presetClass="entr" presetSubtype="16" fill="hold" grpId="0" nodeType="afterEffect">
                                  <p:stCondLst>
                                    <p:cond delay="0"/>
                                  </p:stCondLst>
                                  <p:childTnLst>
                                    <p:set>
                                      <p:cBhvr>
                                        <p:cTn id="41" dur="1" fill="hold">
                                          <p:stCondLst>
                                            <p:cond delay="0"/>
                                          </p:stCondLst>
                                        </p:cTn>
                                        <p:tgtEl>
                                          <p:spTgt spid="6">
                                            <p:graphicEl>
                                              <a:dgm id="{0BF7455A-97F5-4479-8DBE-A37F552966CF}"/>
                                            </p:graphicEl>
                                          </p:spTgt>
                                        </p:tgtEl>
                                        <p:attrNameLst>
                                          <p:attrName>style.visibility</p:attrName>
                                        </p:attrNameLst>
                                      </p:cBhvr>
                                      <p:to>
                                        <p:strVal val="visible"/>
                                      </p:to>
                                    </p:set>
                                    <p:anim calcmode="lin" valueType="num">
                                      <p:cBhvr>
                                        <p:cTn id="42" dur="500" fill="hold"/>
                                        <p:tgtEl>
                                          <p:spTgt spid="6">
                                            <p:graphicEl>
                                              <a:dgm id="{0BF7455A-97F5-4479-8DBE-A37F552966CF}"/>
                                            </p:graphicEl>
                                          </p:spTgt>
                                        </p:tgtEl>
                                        <p:attrNameLst>
                                          <p:attrName>ppt_w</p:attrName>
                                        </p:attrNameLst>
                                      </p:cBhvr>
                                      <p:tavLst>
                                        <p:tav tm="0">
                                          <p:val>
                                            <p:fltVal val="0"/>
                                          </p:val>
                                        </p:tav>
                                        <p:tav tm="100000">
                                          <p:val>
                                            <p:strVal val="#ppt_w"/>
                                          </p:val>
                                        </p:tav>
                                      </p:tavLst>
                                    </p:anim>
                                    <p:anim calcmode="lin" valueType="num">
                                      <p:cBhvr>
                                        <p:cTn id="43" dur="500" fill="hold"/>
                                        <p:tgtEl>
                                          <p:spTgt spid="6">
                                            <p:graphicEl>
                                              <a:dgm id="{0BF7455A-97F5-4479-8DBE-A37F552966CF}"/>
                                            </p:graphicEl>
                                          </p:spTgt>
                                        </p:tgtEl>
                                        <p:attrNameLst>
                                          <p:attrName>ppt_h</p:attrName>
                                        </p:attrNameLst>
                                      </p:cBhvr>
                                      <p:tavLst>
                                        <p:tav tm="0">
                                          <p:val>
                                            <p:fltVal val="0"/>
                                          </p:val>
                                        </p:tav>
                                        <p:tav tm="100000">
                                          <p:val>
                                            <p:strVal val="#ppt_h"/>
                                          </p:val>
                                        </p:tav>
                                      </p:tavLst>
                                    </p:anim>
                                  </p:childTnLst>
                                </p:cTn>
                              </p:par>
                            </p:childTnLst>
                          </p:cTn>
                        </p:par>
                        <p:par>
                          <p:cTn id="44" fill="hold">
                            <p:stCondLst>
                              <p:cond delay="4000"/>
                            </p:stCondLst>
                            <p:childTnLst>
                              <p:par>
                                <p:cTn id="45" presetID="23" presetClass="entr" presetSubtype="16" fill="hold" grpId="0" nodeType="afterEffect">
                                  <p:stCondLst>
                                    <p:cond delay="0"/>
                                  </p:stCondLst>
                                  <p:childTnLst>
                                    <p:set>
                                      <p:cBhvr>
                                        <p:cTn id="46" dur="1" fill="hold">
                                          <p:stCondLst>
                                            <p:cond delay="0"/>
                                          </p:stCondLst>
                                        </p:cTn>
                                        <p:tgtEl>
                                          <p:spTgt spid="6">
                                            <p:graphicEl>
                                              <a:dgm id="{C3110282-B9DC-4EBE-A59B-5E45A5163BB3}"/>
                                            </p:graphicEl>
                                          </p:spTgt>
                                        </p:tgtEl>
                                        <p:attrNameLst>
                                          <p:attrName>style.visibility</p:attrName>
                                        </p:attrNameLst>
                                      </p:cBhvr>
                                      <p:to>
                                        <p:strVal val="visible"/>
                                      </p:to>
                                    </p:set>
                                    <p:anim calcmode="lin" valueType="num">
                                      <p:cBhvr>
                                        <p:cTn id="47" dur="500" fill="hold"/>
                                        <p:tgtEl>
                                          <p:spTgt spid="6">
                                            <p:graphicEl>
                                              <a:dgm id="{C3110282-B9DC-4EBE-A59B-5E45A5163BB3}"/>
                                            </p:graphicEl>
                                          </p:spTgt>
                                        </p:tgtEl>
                                        <p:attrNameLst>
                                          <p:attrName>ppt_w</p:attrName>
                                        </p:attrNameLst>
                                      </p:cBhvr>
                                      <p:tavLst>
                                        <p:tav tm="0">
                                          <p:val>
                                            <p:fltVal val="0"/>
                                          </p:val>
                                        </p:tav>
                                        <p:tav tm="100000">
                                          <p:val>
                                            <p:strVal val="#ppt_w"/>
                                          </p:val>
                                        </p:tav>
                                      </p:tavLst>
                                    </p:anim>
                                    <p:anim calcmode="lin" valueType="num">
                                      <p:cBhvr>
                                        <p:cTn id="48" dur="500" fill="hold"/>
                                        <p:tgtEl>
                                          <p:spTgt spid="6">
                                            <p:graphicEl>
                                              <a:dgm id="{C3110282-B9DC-4EBE-A59B-5E45A5163BB3}"/>
                                            </p:graphicEl>
                                          </p:spTgt>
                                        </p:tgtEl>
                                        <p:attrNameLst>
                                          <p:attrName>ppt_h</p:attrName>
                                        </p:attrNameLst>
                                      </p:cBhvr>
                                      <p:tavLst>
                                        <p:tav tm="0">
                                          <p:val>
                                            <p:fltVal val="0"/>
                                          </p:val>
                                        </p:tav>
                                        <p:tav tm="100000">
                                          <p:val>
                                            <p:strVal val="#ppt_h"/>
                                          </p:val>
                                        </p:tav>
                                      </p:tavLst>
                                    </p:anim>
                                  </p:childTnLst>
                                </p:cTn>
                              </p:par>
                            </p:childTnLst>
                          </p:cTn>
                        </p:par>
                        <p:par>
                          <p:cTn id="49" fill="hold">
                            <p:stCondLst>
                              <p:cond delay="4500"/>
                            </p:stCondLst>
                            <p:childTnLst>
                              <p:par>
                                <p:cTn id="50" presetID="23" presetClass="entr" presetSubtype="16" fill="hold" grpId="0" nodeType="afterEffect">
                                  <p:stCondLst>
                                    <p:cond delay="0"/>
                                  </p:stCondLst>
                                  <p:childTnLst>
                                    <p:set>
                                      <p:cBhvr>
                                        <p:cTn id="51" dur="1" fill="hold">
                                          <p:stCondLst>
                                            <p:cond delay="0"/>
                                          </p:stCondLst>
                                        </p:cTn>
                                        <p:tgtEl>
                                          <p:spTgt spid="6">
                                            <p:graphicEl>
                                              <a:dgm id="{5983F6C5-D447-4DC7-A99D-5E68D9B30F84}"/>
                                            </p:graphicEl>
                                          </p:spTgt>
                                        </p:tgtEl>
                                        <p:attrNameLst>
                                          <p:attrName>style.visibility</p:attrName>
                                        </p:attrNameLst>
                                      </p:cBhvr>
                                      <p:to>
                                        <p:strVal val="visible"/>
                                      </p:to>
                                    </p:set>
                                    <p:anim calcmode="lin" valueType="num">
                                      <p:cBhvr>
                                        <p:cTn id="52" dur="500" fill="hold"/>
                                        <p:tgtEl>
                                          <p:spTgt spid="6">
                                            <p:graphicEl>
                                              <a:dgm id="{5983F6C5-D447-4DC7-A99D-5E68D9B30F84}"/>
                                            </p:graphicEl>
                                          </p:spTgt>
                                        </p:tgtEl>
                                        <p:attrNameLst>
                                          <p:attrName>ppt_w</p:attrName>
                                        </p:attrNameLst>
                                      </p:cBhvr>
                                      <p:tavLst>
                                        <p:tav tm="0">
                                          <p:val>
                                            <p:fltVal val="0"/>
                                          </p:val>
                                        </p:tav>
                                        <p:tav tm="100000">
                                          <p:val>
                                            <p:strVal val="#ppt_w"/>
                                          </p:val>
                                        </p:tav>
                                      </p:tavLst>
                                    </p:anim>
                                    <p:anim calcmode="lin" valueType="num">
                                      <p:cBhvr>
                                        <p:cTn id="53" dur="500" fill="hold"/>
                                        <p:tgtEl>
                                          <p:spTgt spid="6">
                                            <p:graphicEl>
                                              <a:dgm id="{5983F6C5-D447-4DC7-A99D-5E68D9B30F84}"/>
                                            </p:graphicEl>
                                          </p:spTgt>
                                        </p:tgtEl>
                                        <p:attrNameLst>
                                          <p:attrName>ppt_h</p:attrName>
                                        </p:attrNameLst>
                                      </p:cBhvr>
                                      <p:tavLst>
                                        <p:tav tm="0">
                                          <p:val>
                                            <p:fltVal val="0"/>
                                          </p:val>
                                        </p:tav>
                                        <p:tav tm="100000">
                                          <p:val>
                                            <p:strVal val="#ppt_h"/>
                                          </p:val>
                                        </p:tav>
                                      </p:tavLst>
                                    </p:anim>
                                  </p:childTnLst>
                                </p:cTn>
                              </p:par>
                            </p:childTnLst>
                          </p:cTn>
                        </p:par>
                        <p:par>
                          <p:cTn id="54" fill="hold">
                            <p:stCondLst>
                              <p:cond delay="5000"/>
                            </p:stCondLst>
                            <p:childTnLst>
                              <p:par>
                                <p:cTn id="55" presetID="23" presetClass="entr" presetSubtype="16" fill="hold" grpId="0" nodeType="afterEffect">
                                  <p:stCondLst>
                                    <p:cond delay="0"/>
                                  </p:stCondLst>
                                  <p:childTnLst>
                                    <p:set>
                                      <p:cBhvr>
                                        <p:cTn id="56" dur="1" fill="hold">
                                          <p:stCondLst>
                                            <p:cond delay="0"/>
                                          </p:stCondLst>
                                        </p:cTn>
                                        <p:tgtEl>
                                          <p:spTgt spid="6">
                                            <p:graphicEl>
                                              <a:dgm id="{EEDD83E1-90F5-46AE-953D-F38EA406DDA4}"/>
                                            </p:graphicEl>
                                          </p:spTgt>
                                        </p:tgtEl>
                                        <p:attrNameLst>
                                          <p:attrName>style.visibility</p:attrName>
                                        </p:attrNameLst>
                                      </p:cBhvr>
                                      <p:to>
                                        <p:strVal val="visible"/>
                                      </p:to>
                                    </p:set>
                                    <p:anim calcmode="lin" valueType="num">
                                      <p:cBhvr>
                                        <p:cTn id="57" dur="500" fill="hold"/>
                                        <p:tgtEl>
                                          <p:spTgt spid="6">
                                            <p:graphicEl>
                                              <a:dgm id="{EEDD83E1-90F5-46AE-953D-F38EA406DDA4}"/>
                                            </p:graphicEl>
                                          </p:spTgt>
                                        </p:tgtEl>
                                        <p:attrNameLst>
                                          <p:attrName>ppt_w</p:attrName>
                                        </p:attrNameLst>
                                      </p:cBhvr>
                                      <p:tavLst>
                                        <p:tav tm="0">
                                          <p:val>
                                            <p:fltVal val="0"/>
                                          </p:val>
                                        </p:tav>
                                        <p:tav tm="100000">
                                          <p:val>
                                            <p:strVal val="#ppt_w"/>
                                          </p:val>
                                        </p:tav>
                                      </p:tavLst>
                                    </p:anim>
                                    <p:anim calcmode="lin" valueType="num">
                                      <p:cBhvr>
                                        <p:cTn id="58" dur="500" fill="hold"/>
                                        <p:tgtEl>
                                          <p:spTgt spid="6">
                                            <p:graphicEl>
                                              <a:dgm id="{EEDD83E1-90F5-46AE-953D-F38EA406DDA4}"/>
                                            </p:graphicEl>
                                          </p:spTgt>
                                        </p:tgtEl>
                                        <p:attrNameLst>
                                          <p:attrName>ppt_h</p:attrName>
                                        </p:attrNameLst>
                                      </p:cBhvr>
                                      <p:tavLst>
                                        <p:tav tm="0">
                                          <p:val>
                                            <p:fltVal val="0"/>
                                          </p:val>
                                        </p:tav>
                                        <p:tav tm="100000">
                                          <p:val>
                                            <p:strVal val="#ppt_h"/>
                                          </p:val>
                                        </p:tav>
                                      </p:tavLst>
                                    </p:anim>
                                  </p:childTnLst>
                                </p:cTn>
                              </p:par>
                            </p:childTnLst>
                          </p:cTn>
                        </p:par>
                        <p:par>
                          <p:cTn id="59" fill="hold">
                            <p:stCondLst>
                              <p:cond delay="5500"/>
                            </p:stCondLst>
                            <p:childTnLst>
                              <p:par>
                                <p:cTn id="60" presetID="23" presetClass="entr" presetSubtype="16" fill="hold" grpId="0" nodeType="afterEffect">
                                  <p:stCondLst>
                                    <p:cond delay="0"/>
                                  </p:stCondLst>
                                  <p:childTnLst>
                                    <p:set>
                                      <p:cBhvr>
                                        <p:cTn id="61" dur="1" fill="hold">
                                          <p:stCondLst>
                                            <p:cond delay="0"/>
                                          </p:stCondLst>
                                        </p:cTn>
                                        <p:tgtEl>
                                          <p:spTgt spid="6">
                                            <p:graphicEl>
                                              <a:dgm id="{089B715C-806E-4577-B9A3-0F83CE543AB5}"/>
                                            </p:graphicEl>
                                          </p:spTgt>
                                        </p:tgtEl>
                                        <p:attrNameLst>
                                          <p:attrName>style.visibility</p:attrName>
                                        </p:attrNameLst>
                                      </p:cBhvr>
                                      <p:to>
                                        <p:strVal val="visible"/>
                                      </p:to>
                                    </p:set>
                                    <p:anim calcmode="lin" valueType="num">
                                      <p:cBhvr>
                                        <p:cTn id="62" dur="500" fill="hold"/>
                                        <p:tgtEl>
                                          <p:spTgt spid="6">
                                            <p:graphicEl>
                                              <a:dgm id="{089B715C-806E-4577-B9A3-0F83CE543AB5}"/>
                                            </p:graphicEl>
                                          </p:spTgt>
                                        </p:tgtEl>
                                        <p:attrNameLst>
                                          <p:attrName>ppt_w</p:attrName>
                                        </p:attrNameLst>
                                      </p:cBhvr>
                                      <p:tavLst>
                                        <p:tav tm="0">
                                          <p:val>
                                            <p:fltVal val="0"/>
                                          </p:val>
                                        </p:tav>
                                        <p:tav tm="100000">
                                          <p:val>
                                            <p:strVal val="#ppt_w"/>
                                          </p:val>
                                        </p:tav>
                                      </p:tavLst>
                                    </p:anim>
                                    <p:anim calcmode="lin" valueType="num">
                                      <p:cBhvr>
                                        <p:cTn id="63" dur="500" fill="hold"/>
                                        <p:tgtEl>
                                          <p:spTgt spid="6">
                                            <p:graphicEl>
                                              <a:dgm id="{089B715C-806E-4577-B9A3-0F83CE543AB5}"/>
                                            </p:graphicEl>
                                          </p:spTgt>
                                        </p:tgtEl>
                                        <p:attrNameLst>
                                          <p:attrName>ppt_h</p:attrName>
                                        </p:attrNameLst>
                                      </p:cBhvr>
                                      <p:tavLst>
                                        <p:tav tm="0">
                                          <p:val>
                                            <p:fltVal val="0"/>
                                          </p:val>
                                        </p:tav>
                                        <p:tav tm="100000">
                                          <p:val>
                                            <p:strVal val="#ppt_h"/>
                                          </p:val>
                                        </p:tav>
                                      </p:tavLst>
                                    </p:anim>
                                  </p:childTnLst>
                                </p:cTn>
                              </p:par>
                            </p:childTnLst>
                          </p:cTn>
                        </p:par>
                        <p:par>
                          <p:cTn id="64" fill="hold">
                            <p:stCondLst>
                              <p:cond delay="6000"/>
                            </p:stCondLst>
                            <p:childTnLst>
                              <p:par>
                                <p:cTn id="65" presetID="23" presetClass="entr" presetSubtype="16" fill="hold" grpId="0" nodeType="afterEffect">
                                  <p:stCondLst>
                                    <p:cond delay="0"/>
                                  </p:stCondLst>
                                  <p:childTnLst>
                                    <p:set>
                                      <p:cBhvr>
                                        <p:cTn id="66" dur="1" fill="hold">
                                          <p:stCondLst>
                                            <p:cond delay="0"/>
                                          </p:stCondLst>
                                        </p:cTn>
                                        <p:tgtEl>
                                          <p:spTgt spid="6">
                                            <p:graphicEl>
                                              <a:dgm id="{9C048E29-A479-4E59-987E-1FF4A8415F25}"/>
                                            </p:graphicEl>
                                          </p:spTgt>
                                        </p:tgtEl>
                                        <p:attrNameLst>
                                          <p:attrName>style.visibility</p:attrName>
                                        </p:attrNameLst>
                                      </p:cBhvr>
                                      <p:to>
                                        <p:strVal val="visible"/>
                                      </p:to>
                                    </p:set>
                                    <p:anim calcmode="lin" valueType="num">
                                      <p:cBhvr>
                                        <p:cTn id="67" dur="500" fill="hold"/>
                                        <p:tgtEl>
                                          <p:spTgt spid="6">
                                            <p:graphicEl>
                                              <a:dgm id="{9C048E29-A479-4E59-987E-1FF4A8415F25}"/>
                                            </p:graphicEl>
                                          </p:spTgt>
                                        </p:tgtEl>
                                        <p:attrNameLst>
                                          <p:attrName>ppt_w</p:attrName>
                                        </p:attrNameLst>
                                      </p:cBhvr>
                                      <p:tavLst>
                                        <p:tav tm="0">
                                          <p:val>
                                            <p:fltVal val="0"/>
                                          </p:val>
                                        </p:tav>
                                        <p:tav tm="100000">
                                          <p:val>
                                            <p:strVal val="#ppt_w"/>
                                          </p:val>
                                        </p:tav>
                                      </p:tavLst>
                                    </p:anim>
                                    <p:anim calcmode="lin" valueType="num">
                                      <p:cBhvr>
                                        <p:cTn id="68" dur="500" fill="hold"/>
                                        <p:tgtEl>
                                          <p:spTgt spid="6">
                                            <p:graphicEl>
                                              <a:dgm id="{9C048E29-A479-4E59-987E-1FF4A8415F25}"/>
                                            </p:graphicEl>
                                          </p:spTgt>
                                        </p:tgtEl>
                                        <p:attrNameLst>
                                          <p:attrName>ppt_h</p:attrName>
                                        </p:attrNameLst>
                                      </p:cBhvr>
                                      <p:tavLst>
                                        <p:tav tm="0">
                                          <p:val>
                                            <p:fltVal val="0"/>
                                          </p:val>
                                        </p:tav>
                                        <p:tav tm="100000">
                                          <p:val>
                                            <p:strVal val="#ppt_h"/>
                                          </p:val>
                                        </p:tav>
                                      </p:tavLst>
                                    </p:anim>
                                  </p:childTnLst>
                                </p:cTn>
                              </p:par>
                            </p:childTnLst>
                          </p:cTn>
                        </p:par>
                        <p:par>
                          <p:cTn id="69" fill="hold">
                            <p:stCondLst>
                              <p:cond delay="6500"/>
                            </p:stCondLst>
                            <p:childTnLst>
                              <p:par>
                                <p:cTn id="70" presetID="23" presetClass="entr" presetSubtype="16" fill="hold" grpId="0" nodeType="afterEffect">
                                  <p:stCondLst>
                                    <p:cond delay="0"/>
                                  </p:stCondLst>
                                  <p:childTnLst>
                                    <p:set>
                                      <p:cBhvr>
                                        <p:cTn id="71" dur="1" fill="hold">
                                          <p:stCondLst>
                                            <p:cond delay="0"/>
                                          </p:stCondLst>
                                        </p:cTn>
                                        <p:tgtEl>
                                          <p:spTgt spid="6">
                                            <p:graphicEl>
                                              <a:dgm id="{8969D266-D75B-4954-8671-CDDAFB28CED2}"/>
                                            </p:graphicEl>
                                          </p:spTgt>
                                        </p:tgtEl>
                                        <p:attrNameLst>
                                          <p:attrName>style.visibility</p:attrName>
                                        </p:attrNameLst>
                                      </p:cBhvr>
                                      <p:to>
                                        <p:strVal val="visible"/>
                                      </p:to>
                                    </p:set>
                                    <p:anim calcmode="lin" valueType="num">
                                      <p:cBhvr>
                                        <p:cTn id="72" dur="500" fill="hold"/>
                                        <p:tgtEl>
                                          <p:spTgt spid="6">
                                            <p:graphicEl>
                                              <a:dgm id="{8969D266-D75B-4954-8671-CDDAFB28CED2}"/>
                                            </p:graphicEl>
                                          </p:spTgt>
                                        </p:tgtEl>
                                        <p:attrNameLst>
                                          <p:attrName>ppt_w</p:attrName>
                                        </p:attrNameLst>
                                      </p:cBhvr>
                                      <p:tavLst>
                                        <p:tav tm="0">
                                          <p:val>
                                            <p:fltVal val="0"/>
                                          </p:val>
                                        </p:tav>
                                        <p:tav tm="100000">
                                          <p:val>
                                            <p:strVal val="#ppt_w"/>
                                          </p:val>
                                        </p:tav>
                                      </p:tavLst>
                                    </p:anim>
                                    <p:anim calcmode="lin" valueType="num">
                                      <p:cBhvr>
                                        <p:cTn id="73" dur="500" fill="hold"/>
                                        <p:tgtEl>
                                          <p:spTgt spid="6">
                                            <p:graphicEl>
                                              <a:dgm id="{8969D266-D75B-4954-8671-CDDAFB28CED2}"/>
                                            </p:graphic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Sub>
          <a:bldDgm bld="lvlOne"/>
        </p:bldSub>
      </p:bldGraphic>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sz="2400" dirty="0" smtClean="0"/>
              <a:t>Μορφές σεξουαλικής κακοποίησης &amp; εκμετάλλευσης</a:t>
            </a:r>
            <a:endParaRPr lang="el-GR" dirty="0"/>
          </a:p>
        </p:txBody>
      </p:sp>
      <p:sp>
        <p:nvSpPr>
          <p:cNvPr id="14" name="Rounded Rectangle 13"/>
          <p:cNvSpPr/>
          <p:nvPr/>
        </p:nvSpPr>
        <p:spPr>
          <a:xfrm>
            <a:off x="468313" y="1224247"/>
            <a:ext cx="3455987" cy="464035"/>
          </a:xfrm>
          <a:prstGeom prst="round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l-GR" sz="1600" dirty="0">
                <a:solidFill>
                  <a:schemeClr val="tx2">
                    <a:lumMod val="75000"/>
                  </a:schemeClr>
                </a:solidFill>
                <a:latin typeface="Segoe UI Light" panose="020B0502040204020203" pitchFamily="34" charset="0"/>
                <a:cs typeface="Segoe UI Light" panose="020B0502040204020203" pitchFamily="34" charset="0"/>
              </a:rPr>
              <a:t>έκθεση σε πορνογραφικό</a:t>
            </a:r>
            <a:r>
              <a:rPr lang="el-GR" sz="1600" b="1" dirty="0">
                <a:ln w="12700">
                  <a:solidFill>
                    <a:schemeClr val="accent5"/>
                  </a:solidFill>
                  <a:prstDash val="solid"/>
                </a:ln>
                <a:solidFill>
                  <a:schemeClr val="tx2">
                    <a:lumMod val="75000"/>
                  </a:schemeClr>
                </a:solidFill>
                <a:latin typeface="Segoe UI Light" panose="020B0502040204020203" pitchFamily="34" charset="0"/>
                <a:cs typeface="Segoe UI Light" panose="020B0502040204020203" pitchFamily="34" charset="0"/>
              </a:rPr>
              <a:t> </a:t>
            </a:r>
            <a:r>
              <a:rPr lang="el-GR" sz="1600" dirty="0">
                <a:solidFill>
                  <a:schemeClr val="tx2">
                    <a:lumMod val="75000"/>
                  </a:schemeClr>
                </a:solidFill>
                <a:latin typeface="Segoe UI Light" panose="020B0502040204020203" pitchFamily="34" charset="0"/>
                <a:cs typeface="Segoe UI Light" panose="020B0502040204020203" pitchFamily="34" charset="0"/>
              </a:rPr>
              <a:t>υλικό</a:t>
            </a:r>
          </a:p>
        </p:txBody>
      </p:sp>
      <p:sp>
        <p:nvSpPr>
          <p:cNvPr id="15" name="Rounded Rectangle 14"/>
          <p:cNvSpPr/>
          <p:nvPr/>
        </p:nvSpPr>
        <p:spPr>
          <a:xfrm>
            <a:off x="107950" y="1749373"/>
            <a:ext cx="4535488" cy="434695"/>
          </a:xfrm>
          <a:prstGeom prst="round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l-GR" sz="1600" dirty="0">
                <a:solidFill>
                  <a:schemeClr val="tx2">
                    <a:lumMod val="75000"/>
                  </a:schemeClr>
                </a:solidFill>
                <a:latin typeface="Segoe UI Light" panose="020B0502040204020203" pitchFamily="34" charset="0"/>
                <a:cs typeface="Segoe UI Light" panose="020B0502040204020203" pitchFamily="34" charset="0"/>
              </a:rPr>
              <a:t>σεξουαλική παρενόχληση</a:t>
            </a:r>
          </a:p>
        </p:txBody>
      </p:sp>
      <p:sp>
        <p:nvSpPr>
          <p:cNvPr id="27" name="Rounded Rectangle 26"/>
          <p:cNvSpPr/>
          <p:nvPr/>
        </p:nvSpPr>
        <p:spPr>
          <a:xfrm>
            <a:off x="684212" y="3710491"/>
            <a:ext cx="3507397" cy="411110"/>
          </a:xfrm>
          <a:prstGeom prst="round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l-GR" sz="1600" dirty="0" smtClean="0">
                <a:solidFill>
                  <a:schemeClr val="tx2">
                    <a:lumMod val="75000"/>
                  </a:schemeClr>
                </a:solidFill>
                <a:latin typeface="Segoe UI Light" panose="020B0502040204020203" pitchFamily="34" charset="0"/>
                <a:cs typeface="Segoe UI Light" panose="020B0502040204020203" pitchFamily="34" charset="0"/>
              </a:rPr>
              <a:t>εμπορική σεξουαλική </a:t>
            </a:r>
            <a:r>
              <a:rPr lang="el-GR" sz="1600" dirty="0">
                <a:solidFill>
                  <a:schemeClr val="tx2">
                    <a:lumMod val="75000"/>
                  </a:schemeClr>
                </a:solidFill>
                <a:latin typeface="Segoe UI Light" panose="020B0502040204020203" pitchFamily="34" charset="0"/>
                <a:cs typeface="Segoe UI Light" panose="020B0502040204020203" pitchFamily="34" charset="0"/>
              </a:rPr>
              <a:t>εκμετάλλευση</a:t>
            </a:r>
          </a:p>
        </p:txBody>
      </p:sp>
      <p:sp>
        <p:nvSpPr>
          <p:cNvPr id="28" name="Rounded Rectangle 27"/>
          <p:cNvSpPr/>
          <p:nvPr/>
        </p:nvSpPr>
        <p:spPr>
          <a:xfrm>
            <a:off x="1547813" y="2235857"/>
            <a:ext cx="5688012" cy="462901"/>
          </a:xfrm>
          <a:prstGeom prst="round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l-GR" sz="1600" dirty="0">
                <a:solidFill>
                  <a:schemeClr val="tx2">
                    <a:lumMod val="75000"/>
                  </a:schemeClr>
                </a:solidFill>
                <a:latin typeface="Segoe UI Light" panose="020B0502040204020203" pitchFamily="34" charset="0"/>
                <a:cs typeface="Segoe UI Light" panose="020B0502040204020203" pitchFamily="34" charset="0"/>
              </a:rPr>
              <a:t>έκθεση  των γεννητικών οργάνων </a:t>
            </a:r>
            <a:r>
              <a:rPr lang="el-GR" sz="1600" dirty="0">
                <a:solidFill>
                  <a:schemeClr val="tx2">
                    <a:lumMod val="75000"/>
                  </a:schemeClr>
                </a:solidFill>
                <a:latin typeface="Segoe UI Light" panose="020B0502040204020203" pitchFamily="34" charset="0"/>
                <a:ea typeface="Times New Roman" pitchFamily="18" charset="0"/>
                <a:cs typeface="Segoe UI Light" panose="020B0502040204020203" pitchFamily="34" charset="0"/>
              </a:rPr>
              <a:t>από ενήλικα σε παιδί</a:t>
            </a:r>
            <a:endParaRPr lang="el-GR" sz="1600" dirty="0">
              <a:solidFill>
                <a:schemeClr val="tx2">
                  <a:lumMod val="75000"/>
                </a:schemeClr>
              </a:solidFill>
              <a:latin typeface="Segoe UI Light" panose="020B0502040204020203" pitchFamily="34" charset="0"/>
              <a:cs typeface="Segoe UI Light" panose="020B0502040204020203" pitchFamily="34" charset="0"/>
            </a:endParaRPr>
          </a:p>
        </p:txBody>
      </p:sp>
      <p:sp>
        <p:nvSpPr>
          <p:cNvPr id="29" name="Rounded Rectangle 28"/>
          <p:cNvSpPr/>
          <p:nvPr/>
        </p:nvSpPr>
        <p:spPr>
          <a:xfrm>
            <a:off x="395288" y="2757324"/>
            <a:ext cx="3529012" cy="433641"/>
          </a:xfrm>
          <a:prstGeom prst="round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l-GR" sz="1600" dirty="0">
                <a:solidFill>
                  <a:schemeClr val="tx2">
                    <a:lumMod val="75000"/>
                  </a:schemeClr>
                </a:solidFill>
                <a:latin typeface="Segoe UI Light" panose="020B0502040204020203" pitchFamily="34" charset="0"/>
                <a:cs typeface="Segoe UI Light" panose="020B0502040204020203" pitchFamily="34" charset="0"/>
              </a:rPr>
              <a:t>άγγιγμα γεννητικών οργάνων</a:t>
            </a:r>
          </a:p>
        </p:txBody>
      </p:sp>
      <p:sp>
        <p:nvSpPr>
          <p:cNvPr id="30" name="Rounded Rectangle 29"/>
          <p:cNvSpPr/>
          <p:nvPr/>
        </p:nvSpPr>
        <p:spPr>
          <a:xfrm>
            <a:off x="4787900" y="1749373"/>
            <a:ext cx="3384550" cy="434695"/>
          </a:xfrm>
          <a:prstGeom prst="round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l-GR" sz="1600" dirty="0">
                <a:solidFill>
                  <a:schemeClr val="tx2">
                    <a:lumMod val="75000"/>
                  </a:schemeClr>
                </a:solidFill>
                <a:latin typeface="Segoe UI Light" panose="020B0502040204020203" pitchFamily="34" charset="0"/>
                <a:cs typeface="Segoe UI Light" panose="020B0502040204020203" pitchFamily="34" charset="0"/>
              </a:rPr>
              <a:t>απόπειρα διείσδυσης</a:t>
            </a:r>
          </a:p>
        </p:txBody>
      </p:sp>
      <p:sp>
        <p:nvSpPr>
          <p:cNvPr id="31" name="Rounded Rectangle 30"/>
          <p:cNvSpPr/>
          <p:nvPr/>
        </p:nvSpPr>
        <p:spPr>
          <a:xfrm>
            <a:off x="1331913" y="4191647"/>
            <a:ext cx="4535487" cy="422186"/>
          </a:xfrm>
          <a:prstGeom prst="round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l-GR" sz="1600" dirty="0">
                <a:solidFill>
                  <a:schemeClr val="tx2">
                    <a:lumMod val="75000"/>
                  </a:schemeClr>
                </a:solidFill>
                <a:latin typeface="Segoe UI Light" panose="020B0502040204020203" pitchFamily="34" charset="0"/>
                <a:ea typeface="Times New Roman" pitchFamily="18" charset="0"/>
                <a:cs typeface="Segoe UI Light" panose="020B0502040204020203" pitchFamily="34" charset="0"/>
              </a:rPr>
              <a:t>ολοκληρωμένη </a:t>
            </a:r>
            <a:r>
              <a:rPr lang="el-GR" sz="1600" dirty="0">
                <a:solidFill>
                  <a:schemeClr val="tx2">
                    <a:lumMod val="75000"/>
                  </a:schemeClr>
                </a:solidFill>
                <a:latin typeface="Segoe UI Light" panose="020B0502040204020203" pitchFamily="34" charset="0"/>
                <a:cs typeface="Segoe UI Light" panose="020B0502040204020203" pitchFamily="34" charset="0"/>
              </a:rPr>
              <a:t>σεξουαλική δραστηριότητα</a:t>
            </a:r>
          </a:p>
        </p:txBody>
      </p:sp>
      <p:sp>
        <p:nvSpPr>
          <p:cNvPr id="32" name="Rounded Rectangle 31"/>
          <p:cNvSpPr/>
          <p:nvPr/>
        </p:nvSpPr>
        <p:spPr>
          <a:xfrm>
            <a:off x="3995738" y="2757324"/>
            <a:ext cx="4537075" cy="433641"/>
          </a:xfrm>
          <a:prstGeom prst="round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l-GR" sz="1600" dirty="0">
                <a:solidFill>
                  <a:schemeClr val="tx2">
                    <a:lumMod val="75000"/>
                  </a:schemeClr>
                </a:solidFill>
                <a:latin typeface="Segoe UI Light" panose="020B0502040204020203" pitchFamily="34" charset="0"/>
                <a:cs typeface="Segoe UI Light" panose="020B0502040204020203" pitchFamily="34" charset="0"/>
              </a:rPr>
              <a:t>εξαναγκασμός επίδειξης γεννητικών οργάνων</a:t>
            </a:r>
          </a:p>
        </p:txBody>
      </p:sp>
      <p:sp>
        <p:nvSpPr>
          <p:cNvPr id="33" name="Rounded Rectangle 32"/>
          <p:cNvSpPr/>
          <p:nvPr/>
        </p:nvSpPr>
        <p:spPr>
          <a:xfrm>
            <a:off x="4308653" y="3710491"/>
            <a:ext cx="4655960" cy="411110"/>
          </a:xfrm>
          <a:prstGeom prst="round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l-GR" sz="1600" dirty="0">
                <a:solidFill>
                  <a:schemeClr val="tx2">
                    <a:lumMod val="75000"/>
                  </a:schemeClr>
                </a:solidFill>
                <a:latin typeface="Segoe UI Light" panose="020B0502040204020203" pitchFamily="34" charset="0"/>
                <a:cs typeface="Segoe UI Light" panose="020B0502040204020203" pitchFamily="34" charset="0"/>
              </a:rPr>
              <a:t>εμπλοκή παιδιού σε πορνεία ή/και πορνογραφία</a:t>
            </a:r>
          </a:p>
        </p:txBody>
      </p:sp>
      <p:sp>
        <p:nvSpPr>
          <p:cNvPr id="34" name="Rounded Rectangle 33"/>
          <p:cNvSpPr/>
          <p:nvPr/>
        </p:nvSpPr>
        <p:spPr>
          <a:xfrm>
            <a:off x="3995738" y="1224247"/>
            <a:ext cx="4679950" cy="464035"/>
          </a:xfrm>
          <a:prstGeom prst="round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l-GR" sz="1600" dirty="0">
                <a:solidFill>
                  <a:schemeClr val="tx2">
                    <a:lumMod val="75000"/>
                  </a:schemeClr>
                </a:solidFill>
                <a:latin typeface="Segoe UI Light" panose="020B0502040204020203" pitchFamily="34" charset="0"/>
                <a:cs typeface="Segoe UI Light" panose="020B0502040204020203" pitchFamily="34" charset="0"/>
              </a:rPr>
              <a:t>έκθεση σε σεξουαλικές δραστηριότητες</a:t>
            </a:r>
          </a:p>
        </p:txBody>
      </p:sp>
      <p:sp>
        <p:nvSpPr>
          <p:cNvPr id="35" name="Rounded Rectangle 34"/>
          <p:cNvSpPr/>
          <p:nvPr/>
        </p:nvSpPr>
        <p:spPr>
          <a:xfrm>
            <a:off x="5940425" y="4191647"/>
            <a:ext cx="2592388" cy="422186"/>
          </a:xfrm>
          <a:prstGeom prst="round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l-GR" sz="1600" dirty="0">
                <a:solidFill>
                  <a:schemeClr val="tx2">
                    <a:lumMod val="75000"/>
                  </a:schemeClr>
                </a:solidFill>
                <a:latin typeface="Segoe UI Light" panose="020B0502040204020203" pitchFamily="34" charset="0"/>
                <a:cs typeface="Segoe UI Light" panose="020B0502040204020203" pitchFamily="34" charset="0"/>
              </a:rPr>
              <a:t>βιασμός</a:t>
            </a:r>
          </a:p>
        </p:txBody>
      </p:sp>
      <p:sp>
        <p:nvSpPr>
          <p:cNvPr id="36" name="Rounded Rectangle 35"/>
          <p:cNvSpPr/>
          <p:nvPr/>
        </p:nvSpPr>
        <p:spPr>
          <a:xfrm>
            <a:off x="575095" y="3264700"/>
            <a:ext cx="4535488" cy="372056"/>
          </a:xfrm>
          <a:prstGeom prst="round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l-GR" sz="1600" dirty="0" smtClean="0">
                <a:solidFill>
                  <a:schemeClr val="tx2">
                    <a:lumMod val="75000"/>
                  </a:schemeClr>
                </a:solidFill>
                <a:latin typeface="Segoe UI Light" panose="020B0502040204020203" pitchFamily="34" charset="0"/>
                <a:cs typeface="Segoe UI Light" panose="020B0502040204020203" pitchFamily="34" charset="0"/>
              </a:rPr>
              <a:t>σεξουαλική εκμετάλλευση σε ταξίδια/τουρισμό</a:t>
            </a:r>
            <a:endParaRPr lang="el-GR" sz="1600" dirty="0">
              <a:solidFill>
                <a:schemeClr val="tx2">
                  <a:lumMod val="75000"/>
                </a:schemeClr>
              </a:solidFill>
              <a:latin typeface="Segoe UI Light" panose="020B0502040204020203" pitchFamily="34" charset="0"/>
              <a:cs typeface="Segoe UI Light" panose="020B0502040204020203" pitchFamily="34" charset="0"/>
            </a:endParaRPr>
          </a:p>
        </p:txBody>
      </p:sp>
      <p:sp>
        <p:nvSpPr>
          <p:cNvPr id="37" name="Rounded Rectangle 36"/>
          <p:cNvSpPr/>
          <p:nvPr/>
        </p:nvSpPr>
        <p:spPr>
          <a:xfrm>
            <a:off x="5255045" y="3264700"/>
            <a:ext cx="3384550" cy="372056"/>
          </a:xfrm>
          <a:prstGeom prst="round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l-GR" sz="1600" dirty="0" smtClean="0">
                <a:solidFill>
                  <a:schemeClr val="tx2">
                    <a:lumMod val="75000"/>
                  </a:schemeClr>
                </a:solidFill>
                <a:latin typeface="Segoe UI Light" panose="020B0502040204020203" pitchFamily="34" charset="0"/>
                <a:cs typeface="Segoe UI Light" panose="020B0502040204020203" pitchFamily="34" charset="0"/>
              </a:rPr>
              <a:t>εξαναγκασμός σε γάμο</a:t>
            </a:r>
            <a:endParaRPr lang="el-GR" sz="1600" dirty="0">
              <a:solidFill>
                <a:schemeClr val="tx2">
                  <a:lumMod val="75000"/>
                </a:schemeClr>
              </a:solidFill>
              <a:latin typeface="Segoe UI Light" panose="020B0502040204020203" pitchFamily="34" charset="0"/>
              <a:cs typeface="Segoe UI Light" panose="020B0502040204020203" pitchFamily="34" charset="0"/>
            </a:endParaRPr>
          </a:p>
        </p:txBody>
      </p:sp>
    </p:spTree>
    <p:extLst>
      <p:ext uri="{BB962C8B-B14F-4D97-AF65-F5344CB8AC3E}">
        <p14:creationId xmlns="" xmlns:p14="http://schemas.microsoft.com/office/powerpoint/2010/main" val="2267757090"/>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2000">
        <p15:prstTrans prst="fractur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 to="" calcmode="lin" valueType="num">
                                      <p:cBhvr>
                                        <p:cTn id="7" dur="1" fill="hold"/>
                                        <p:tgtEl>
                                          <p:spTgt spid="14"/>
                                        </p:tgtEl>
                                        <p:attrNameLst>
                                          <p:attrName/>
                                        </p:attrNameLst>
                                      </p:cBhvr>
                                    </p:anim>
                                  </p:childTnLst>
                                </p:cTn>
                              </p:par>
                              <p:par>
                                <p:cTn id="8" presetID="24" presetClass="entr" presetSubtype="0"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 to="" calcmode="lin" valueType="num">
                                      <p:cBhvr>
                                        <p:cTn id="10" dur="1" fill="hold"/>
                                        <p:tgtEl>
                                          <p:spTgt spid="15"/>
                                        </p:tgtEl>
                                        <p:attrNameLst>
                                          <p:attrName/>
                                        </p:attrNameLst>
                                      </p:cBhvr>
                                    </p:anim>
                                  </p:childTnLst>
                                </p:cTn>
                              </p:par>
                              <p:par>
                                <p:cTn id="11" presetID="24" presetClass="entr" presetSubtype="0" fill="hold" grpId="0" nodeType="withEffect">
                                  <p:stCondLst>
                                    <p:cond delay="0"/>
                                  </p:stCondLst>
                                  <p:childTnLst>
                                    <p:set>
                                      <p:cBhvr>
                                        <p:cTn id="12" dur="1" fill="hold">
                                          <p:stCondLst>
                                            <p:cond delay="0"/>
                                          </p:stCondLst>
                                        </p:cTn>
                                        <p:tgtEl>
                                          <p:spTgt spid="34"/>
                                        </p:tgtEl>
                                        <p:attrNameLst>
                                          <p:attrName>style.visibility</p:attrName>
                                        </p:attrNameLst>
                                      </p:cBhvr>
                                      <p:to>
                                        <p:strVal val="visible"/>
                                      </p:to>
                                    </p:set>
                                    <p:anim to="" calcmode="lin" valueType="num">
                                      <p:cBhvr>
                                        <p:cTn id="13" dur="1" fill="hold"/>
                                        <p:tgtEl>
                                          <p:spTgt spid="34"/>
                                        </p:tgtEl>
                                        <p:attrNameLst>
                                          <p:attrName/>
                                        </p:attrNameLst>
                                      </p:cBhvr>
                                    </p:anim>
                                  </p:childTnLst>
                                </p:cTn>
                              </p:par>
                              <p:par>
                                <p:cTn id="14" presetID="24" presetClass="entr" presetSubtype="0" fill="hold" grpId="0" nodeType="withEffect">
                                  <p:stCondLst>
                                    <p:cond delay="0"/>
                                  </p:stCondLst>
                                  <p:childTnLst>
                                    <p:set>
                                      <p:cBhvr>
                                        <p:cTn id="15" dur="1" fill="hold">
                                          <p:stCondLst>
                                            <p:cond delay="0"/>
                                          </p:stCondLst>
                                        </p:cTn>
                                        <p:tgtEl>
                                          <p:spTgt spid="30"/>
                                        </p:tgtEl>
                                        <p:attrNameLst>
                                          <p:attrName>style.visibility</p:attrName>
                                        </p:attrNameLst>
                                      </p:cBhvr>
                                      <p:to>
                                        <p:strVal val="visible"/>
                                      </p:to>
                                    </p:set>
                                    <p:anim to="" calcmode="lin" valueType="num">
                                      <p:cBhvr>
                                        <p:cTn id="16" dur="1" fill="hold"/>
                                        <p:tgtEl>
                                          <p:spTgt spid="30"/>
                                        </p:tgtEl>
                                        <p:attrNameLst>
                                          <p:attrName/>
                                        </p:attrNameLst>
                                      </p:cBhvr>
                                    </p:anim>
                                  </p:childTnLst>
                                </p:cTn>
                              </p:par>
                              <p:par>
                                <p:cTn id="17" presetID="24" presetClass="entr" presetSubtype="0" fill="hold" grpId="0" nodeType="withEffect">
                                  <p:stCondLst>
                                    <p:cond delay="0"/>
                                  </p:stCondLst>
                                  <p:childTnLst>
                                    <p:set>
                                      <p:cBhvr>
                                        <p:cTn id="18" dur="1" fill="hold">
                                          <p:stCondLst>
                                            <p:cond delay="0"/>
                                          </p:stCondLst>
                                        </p:cTn>
                                        <p:tgtEl>
                                          <p:spTgt spid="28"/>
                                        </p:tgtEl>
                                        <p:attrNameLst>
                                          <p:attrName>style.visibility</p:attrName>
                                        </p:attrNameLst>
                                      </p:cBhvr>
                                      <p:to>
                                        <p:strVal val="visible"/>
                                      </p:to>
                                    </p:set>
                                    <p:anim to="" calcmode="lin" valueType="num">
                                      <p:cBhvr>
                                        <p:cTn id="19" dur="1" fill="hold"/>
                                        <p:tgtEl>
                                          <p:spTgt spid="28"/>
                                        </p:tgtEl>
                                        <p:attrNameLst>
                                          <p:attrName/>
                                        </p:attrNameLst>
                                      </p:cBhvr>
                                    </p:anim>
                                  </p:childTnLst>
                                </p:cTn>
                              </p:par>
                              <p:par>
                                <p:cTn id="20" presetID="24" presetClass="entr" presetSubtype="0" fill="hold" grpId="0" nodeType="withEffect">
                                  <p:stCondLst>
                                    <p:cond delay="0"/>
                                  </p:stCondLst>
                                  <p:childTnLst>
                                    <p:set>
                                      <p:cBhvr>
                                        <p:cTn id="21" dur="1" fill="hold">
                                          <p:stCondLst>
                                            <p:cond delay="0"/>
                                          </p:stCondLst>
                                        </p:cTn>
                                        <p:tgtEl>
                                          <p:spTgt spid="32"/>
                                        </p:tgtEl>
                                        <p:attrNameLst>
                                          <p:attrName>style.visibility</p:attrName>
                                        </p:attrNameLst>
                                      </p:cBhvr>
                                      <p:to>
                                        <p:strVal val="visible"/>
                                      </p:to>
                                    </p:set>
                                    <p:anim to="" calcmode="lin" valueType="num">
                                      <p:cBhvr>
                                        <p:cTn id="22" dur="1" fill="hold"/>
                                        <p:tgtEl>
                                          <p:spTgt spid="32"/>
                                        </p:tgtEl>
                                        <p:attrNameLst>
                                          <p:attrName/>
                                        </p:attrNameLst>
                                      </p:cBhvr>
                                    </p:anim>
                                  </p:childTnLst>
                                </p:cTn>
                              </p:par>
                              <p:par>
                                <p:cTn id="23" presetID="24" presetClass="entr" presetSubtype="0" fill="hold" grpId="0" nodeType="withEffect">
                                  <p:stCondLst>
                                    <p:cond delay="0"/>
                                  </p:stCondLst>
                                  <p:childTnLst>
                                    <p:set>
                                      <p:cBhvr>
                                        <p:cTn id="24" dur="1" fill="hold">
                                          <p:stCondLst>
                                            <p:cond delay="0"/>
                                          </p:stCondLst>
                                        </p:cTn>
                                        <p:tgtEl>
                                          <p:spTgt spid="33"/>
                                        </p:tgtEl>
                                        <p:attrNameLst>
                                          <p:attrName>style.visibility</p:attrName>
                                        </p:attrNameLst>
                                      </p:cBhvr>
                                      <p:to>
                                        <p:strVal val="visible"/>
                                      </p:to>
                                    </p:set>
                                    <p:anim to="" calcmode="lin" valueType="num">
                                      <p:cBhvr>
                                        <p:cTn id="25" dur="1" fill="hold"/>
                                        <p:tgtEl>
                                          <p:spTgt spid="33"/>
                                        </p:tgtEl>
                                        <p:attrNameLst>
                                          <p:attrName/>
                                        </p:attrNameLst>
                                      </p:cBhvr>
                                    </p:anim>
                                  </p:childTnLst>
                                </p:cTn>
                              </p:par>
                              <p:par>
                                <p:cTn id="26" presetID="24" presetClass="entr" presetSubtype="0" fill="hold" grpId="0" nodeType="withEffect">
                                  <p:stCondLst>
                                    <p:cond delay="0"/>
                                  </p:stCondLst>
                                  <p:childTnLst>
                                    <p:set>
                                      <p:cBhvr>
                                        <p:cTn id="27" dur="1" fill="hold">
                                          <p:stCondLst>
                                            <p:cond delay="0"/>
                                          </p:stCondLst>
                                        </p:cTn>
                                        <p:tgtEl>
                                          <p:spTgt spid="31"/>
                                        </p:tgtEl>
                                        <p:attrNameLst>
                                          <p:attrName>style.visibility</p:attrName>
                                        </p:attrNameLst>
                                      </p:cBhvr>
                                      <p:to>
                                        <p:strVal val="visible"/>
                                      </p:to>
                                    </p:set>
                                    <p:anim to="" calcmode="lin" valueType="num">
                                      <p:cBhvr>
                                        <p:cTn id="28" dur="1" fill="hold"/>
                                        <p:tgtEl>
                                          <p:spTgt spid="31"/>
                                        </p:tgtEl>
                                        <p:attrNameLst>
                                          <p:attrName/>
                                        </p:attrNameLst>
                                      </p:cBhvr>
                                    </p:anim>
                                  </p:childTnLst>
                                </p:cTn>
                              </p:par>
                              <p:par>
                                <p:cTn id="29" presetID="24" presetClass="entr" presetSubtype="0" fill="hold" grpId="0" nodeType="withEffect">
                                  <p:stCondLst>
                                    <p:cond delay="0"/>
                                  </p:stCondLst>
                                  <p:childTnLst>
                                    <p:set>
                                      <p:cBhvr>
                                        <p:cTn id="30" dur="1" fill="hold">
                                          <p:stCondLst>
                                            <p:cond delay="0"/>
                                          </p:stCondLst>
                                        </p:cTn>
                                        <p:tgtEl>
                                          <p:spTgt spid="35"/>
                                        </p:tgtEl>
                                        <p:attrNameLst>
                                          <p:attrName>style.visibility</p:attrName>
                                        </p:attrNameLst>
                                      </p:cBhvr>
                                      <p:to>
                                        <p:strVal val="visible"/>
                                      </p:to>
                                    </p:set>
                                    <p:anim to="" calcmode="lin" valueType="num">
                                      <p:cBhvr>
                                        <p:cTn id="31" dur="1" fill="hold"/>
                                        <p:tgtEl>
                                          <p:spTgt spid="35"/>
                                        </p:tgtEl>
                                        <p:attrNameLst>
                                          <p:attrName/>
                                        </p:attrNameLst>
                                      </p:cBhvr>
                                    </p:anim>
                                  </p:childTnLst>
                                </p:cTn>
                              </p:par>
                              <p:par>
                                <p:cTn id="32" presetID="24" presetClass="entr" presetSubtype="0" fill="hold" grpId="0" nodeType="withEffect">
                                  <p:stCondLst>
                                    <p:cond delay="0"/>
                                  </p:stCondLst>
                                  <p:childTnLst>
                                    <p:set>
                                      <p:cBhvr>
                                        <p:cTn id="33" dur="1" fill="hold">
                                          <p:stCondLst>
                                            <p:cond delay="0"/>
                                          </p:stCondLst>
                                        </p:cTn>
                                        <p:tgtEl>
                                          <p:spTgt spid="27"/>
                                        </p:tgtEl>
                                        <p:attrNameLst>
                                          <p:attrName>style.visibility</p:attrName>
                                        </p:attrNameLst>
                                      </p:cBhvr>
                                      <p:to>
                                        <p:strVal val="visible"/>
                                      </p:to>
                                    </p:set>
                                    <p:anim to="" calcmode="lin" valueType="num">
                                      <p:cBhvr>
                                        <p:cTn id="34" dur="1" fill="hold"/>
                                        <p:tgtEl>
                                          <p:spTgt spid="27"/>
                                        </p:tgtEl>
                                        <p:attrNameLst>
                                          <p:attrName/>
                                        </p:attrNameLst>
                                      </p:cBhvr>
                                    </p:anim>
                                  </p:childTnLst>
                                </p:cTn>
                              </p:par>
                              <p:par>
                                <p:cTn id="35" presetID="24" presetClass="entr" presetSubtype="0" fill="hold" grpId="0" nodeType="withEffect">
                                  <p:stCondLst>
                                    <p:cond delay="0"/>
                                  </p:stCondLst>
                                  <p:childTnLst>
                                    <p:set>
                                      <p:cBhvr>
                                        <p:cTn id="36" dur="1" fill="hold">
                                          <p:stCondLst>
                                            <p:cond delay="0"/>
                                          </p:stCondLst>
                                        </p:cTn>
                                        <p:tgtEl>
                                          <p:spTgt spid="29"/>
                                        </p:tgtEl>
                                        <p:attrNameLst>
                                          <p:attrName>style.visibility</p:attrName>
                                        </p:attrNameLst>
                                      </p:cBhvr>
                                      <p:to>
                                        <p:strVal val="visible"/>
                                      </p:to>
                                    </p:set>
                                    <p:anim to="" calcmode="lin" valueType="num">
                                      <p:cBhvr>
                                        <p:cTn id="37" dur="1" fill="hold"/>
                                        <p:tgtEl>
                                          <p:spTgt spid="29"/>
                                        </p:tgtEl>
                                        <p:attrNameLst>
                                          <p:attrName/>
                                        </p:attrNameLst>
                                      </p:cBhvr>
                                    </p:anim>
                                  </p:childTnLst>
                                </p:cTn>
                              </p:par>
                              <p:par>
                                <p:cTn id="38" presetID="24" presetClass="entr" presetSubtype="0" fill="hold" grpId="0" nodeType="withEffect">
                                  <p:stCondLst>
                                    <p:cond delay="0"/>
                                  </p:stCondLst>
                                  <p:childTnLst>
                                    <p:set>
                                      <p:cBhvr>
                                        <p:cTn id="39" dur="1" fill="hold">
                                          <p:stCondLst>
                                            <p:cond delay="0"/>
                                          </p:stCondLst>
                                        </p:cTn>
                                        <p:tgtEl>
                                          <p:spTgt spid="36"/>
                                        </p:tgtEl>
                                        <p:attrNameLst>
                                          <p:attrName>style.visibility</p:attrName>
                                        </p:attrNameLst>
                                      </p:cBhvr>
                                      <p:to>
                                        <p:strVal val="visible"/>
                                      </p:to>
                                    </p:set>
                                    <p:anim to="" calcmode="lin" valueType="num">
                                      <p:cBhvr>
                                        <p:cTn id="40" dur="1" fill="hold"/>
                                        <p:tgtEl>
                                          <p:spTgt spid="36"/>
                                        </p:tgtEl>
                                        <p:attrNameLst>
                                          <p:attrName/>
                                        </p:attrNameLst>
                                      </p:cBhvr>
                                    </p:anim>
                                  </p:childTnLst>
                                </p:cTn>
                              </p:par>
                              <p:par>
                                <p:cTn id="41" presetID="24" presetClass="entr" presetSubtype="0" fill="hold" grpId="0" nodeType="withEffect">
                                  <p:stCondLst>
                                    <p:cond delay="0"/>
                                  </p:stCondLst>
                                  <p:childTnLst>
                                    <p:set>
                                      <p:cBhvr>
                                        <p:cTn id="42" dur="1" fill="hold">
                                          <p:stCondLst>
                                            <p:cond delay="0"/>
                                          </p:stCondLst>
                                        </p:cTn>
                                        <p:tgtEl>
                                          <p:spTgt spid="37"/>
                                        </p:tgtEl>
                                        <p:attrNameLst>
                                          <p:attrName>style.visibility</p:attrName>
                                        </p:attrNameLst>
                                      </p:cBhvr>
                                      <p:to>
                                        <p:strVal val="visible"/>
                                      </p:to>
                                    </p:set>
                                    <p:anim to="" calcmode="lin" valueType="num">
                                      <p:cBhvr>
                                        <p:cTn id="43" dur="1" fill="hold"/>
                                        <p:tgtEl>
                                          <p:spTgt spid="37"/>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l-GR" dirty="0"/>
              <a:t>Βασανιστήρια και απάνθρωπη ή εξευτελιστική μεταχείριση ή τιμωρία</a:t>
            </a:r>
            <a:endParaRPr lang="en-US" dirty="0"/>
          </a:p>
        </p:txBody>
      </p:sp>
      <p:sp>
        <p:nvSpPr>
          <p:cNvPr id="3" name="Content Placeholder 2"/>
          <p:cNvSpPr>
            <a:spLocks noGrp="1"/>
          </p:cNvSpPr>
          <p:nvPr>
            <p:ph idx="1"/>
          </p:nvPr>
        </p:nvSpPr>
        <p:spPr/>
        <p:txBody>
          <a:bodyPr>
            <a:noAutofit/>
          </a:bodyPr>
          <a:lstStyle/>
          <a:p>
            <a:r>
              <a:rPr lang="el-GR" sz="1600" dirty="0"/>
              <a:t>περιλαμβάνει </a:t>
            </a:r>
            <a:r>
              <a:rPr lang="el-GR" sz="1600" dirty="0" smtClean="0"/>
              <a:t>όλες τις μορφές βίας κατά </a:t>
            </a:r>
            <a:r>
              <a:rPr lang="el-GR" sz="1600" dirty="0"/>
              <a:t>των </a:t>
            </a:r>
            <a:r>
              <a:rPr lang="el-GR" sz="1600" dirty="0" smtClean="0"/>
              <a:t>παιδιών όταν εφαρμόζονται</a:t>
            </a:r>
            <a:endParaRPr lang="el-GR" sz="1600" dirty="0"/>
          </a:p>
          <a:p>
            <a:pPr lvl="1"/>
            <a:r>
              <a:rPr lang="el-GR" sz="1400" dirty="0" smtClean="0"/>
              <a:t>ως μέσο για την απόσπαση ομολογίας</a:t>
            </a:r>
            <a:endParaRPr lang="el-GR" sz="1400" dirty="0"/>
          </a:p>
          <a:p>
            <a:pPr lvl="1"/>
            <a:r>
              <a:rPr lang="el-GR" sz="1400" dirty="0" smtClean="0"/>
              <a:t>για την τιμωρία παιδιών εξωδικαστικά για </a:t>
            </a:r>
            <a:r>
              <a:rPr lang="el-GR" sz="1400" dirty="0"/>
              <a:t>παράνομες ή ανεπιθύμητες συμπεριφορές</a:t>
            </a:r>
          </a:p>
          <a:p>
            <a:pPr lvl="1"/>
            <a:r>
              <a:rPr lang="el-GR" sz="1400" dirty="0" smtClean="0"/>
              <a:t>για τον εξαναγκασμό παιδιών να </a:t>
            </a:r>
            <a:r>
              <a:rPr lang="el-GR" sz="1400" dirty="0"/>
              <a:t>ασχοληθούν με δραστηριότητες παρά τη θέλησης τους</a:t>
            </a:r>
          </a:p>
          <a:p>
            <a:endParaRPr lang="el-GR" sz="800" dirty="0" smtClean="0"/>
          </a:p>
          <a:p>
            <a:r>
              <a:rPr lang="el-GR" sz="1600" dirty="0" smtClean="0"/>
              <a:t>συχνά τα </a:t>
            </a:r>
            <a:r>
              <a:rPr lang="el-GR" sz="1600" dirty="0"/>
              <a:t>θύματα είναι </a:t>
            </a:r>
            <a:r>
              <a:rPr lang="el-GR" sz="1600" dirty="0" smtClean="0"/>
              <a:t>περιθωριοποιημένα παιδιά </a:t>
            </a:r>
            <a:r>
              <a:rPr lang="el-GR" sz="1600" dirty="0"/>
              <a:t>που </a:t>
            </a:r>
            <a:r>
              <a:rPr lang="el-GR" sz="1600" dirty="0" smtClean="0"/>
              <a:t>βρίσκονται </a:t>
            </a:r>
            <a:r>
              <a:rPr lang="el-GR" sz="1600" dirty="0"/>
              <a:t>σε μειονεκτική </a:t>
            </a:r>
            <a:r>
              <a:rPr lang="el-GR" sz="1600" dirty="0" smtClean="0"/>
              <a:t>θέση, υφίστανται </a:t>
            </a:r>
            <a:r>
              <a:rPr lang="el-GR" sz="1600" dirty="0"/>
              <a:t>διακρίσεις και δεν έχουν την προστασία των ενηλίκων που είναι υπεύθυνοι για την υπεράσπιση των δικαιωμάτων και των συμφερόντων τους</a:t>
            </a:r>
          </a:p>
          <a:p>
            <a:pPr lvl="1"/>
            <a:r>
              <a:rPr lang="el-GR" sz="1400" dirty="0" smtClean="0"/>
              <a:t>περιλαμβάνονται παιδιά που έχουν προβλήματα με το νόμο, παιδιά που ζουν στο δρόμο, που ανήκουν σε μειονότητες και ασυνόδευτα παιδιά</a:t>
            </a:r>
            <a:endParaRPr lang="el-GR" sz="1400" dirty="0"/>
          </a:p>
          <a:p>
            <a:endParaRPr lang="el-GR" sz="800" dirty="0" smtClean="0"/>
          </a:p>
          <a:p>
            <a:r>
              <a:rPr lang="el-GR" sz="1600" dirty="0" smtClean="0"/>
              <a:t>η </a:t>
            </a:r>
            <a:r>
              <a:rPr lang="el-GR" sz="1600" dirty="0"/>
              <a:t>βαρβαρότητα τέτοιων πράξεων οδηγεί συχνά σε </a:t>
            </a:r>
            <a:r>
              <a:rPr lang="el-GR" sz="1600" dirty="0" smtClean="0"/>
              <a:t>δια βίου σωματικές </a:t>
            </a:r>
            <a:r>
              <a:rPr lang="el-GR" sz="1600" dirty="0"/>
              <a:t>και ψυχολογικές βλάβες και κοινωνικό άγχος</a:t>
            </a:r>
            <a:endParaRPr lang="en-US" sz="1600" dirty="0"/>
          </a:p>
        </p:txBody>
      </p:sp>
    </p:spTree>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smtClean="0"/>
              <a:t>Βία μεταξύ παιδιών</a:t>
            </a:r>
            <a:endParaRPr lang="en-US" dirty="0"/>
          </a:p>
        </p:txBody>
      </p:sp>
      <p:sp>
        <p:nvSpPr>
          <p:cNvPr id="3" name="Content Placeholder 2"/>
          <p:cNvSpPr>
            <a:spLocks noGrp="1"/>
          </p:cNvSpPr>
          <p:nvPr>
            <p:ph idx="1"/>
          </p:nvPr>
        </p:nvSpPr>
        <p:spPr/>
        <p:txBody>
          <a:bodyPr>
            <a:normAutofit/>
          </a:bodyPr>
          <a:lstStyle/>
          <a:p>
            <a:r>
              <a:rPr lang="el-GR" sz="1600" dirty="0" smtClean="0"/>
              <a:t>περιλαμβάνει </a:t>
            </a:r>
            <a:r>
              <a:rPr lang="el-GR" sz="1600" dirty="0"/>
              <a:t>σωματική, ψυχολογική και σεξουαλική βία, συχνά με εκφοβισμό, που ασκείται από παιδιά εναντίον άλλων παιδιών, συχνά από ομάδες παιδιών</a:t>
            </a:r>
          </a:p>
          <a:p>
            <a:pPr lvl="1"/>
            <a:r>
              <a:rPr lang="el-GR" sz="1400" dirty="0" smtClean="0"/>
              <a:t>βλάπτει άμεσα την </a:t>
            </a:r>
            <a:r>
              <a:rPr lang="el-GR" sz="1400" dirty="0"/>
              <a:t>σωματική και ψυχολογική ακεραιότητα και την ευεξία </a:t>
            </a:r>
            <a:r>
              <a:rPr lang="el-GR" sz="1400" dirty="0" smtClean="0"/>
              <a:t>του παιδιού-θύματος και συχνά </a:t>
            </a:r>
            <a:r>
              <a:rPr lang="el-GR" sz="1400" dirty="0"/>
              <a:t>έχει σοβαρές </a:t>
            </a:r>
            <a:r>
              <a:rPr lang="el-GR" sz="1400" dirty="0" smtClean="0"/>
              <a:t>μεσοπρόθεσμες και μακροπρόθεσμες επιπτώσεις </a:t>
            </a:r>
            <a:r>
              <a:rPr lang="el-GR" sz="1400" dirty="0"/>
              <a:t>στην ανάπτυξη, την εκπαίδευση και την κοινωνική ένταξή </a:t>
            </a:r>
            <a:r>
              <a:rPr lang="el-GR" sz="1400" dirty="0" smtClean="0"/>
              <a:t>του</a:t>
            </a:r>
            <a:endParaRPr lang="el-GR" sz="1600" dirty="0"/>
          </a:p>
          <a:p>
            <a:endParaRPr lang="el-GR" sz="1600" dirty="0"/>
          </a:p>
          <a:p>
            <a:r>
              <a:rPr lang="el-GR" sz="1600" dirty="0" smtClean="0"/>
              <a:t>η </a:t>
            </a:r>
            <a:r>
              <a:rPr lang="el-GR" sz="1600" dirty="0"/>
              <a:t>βία από συμμορίες νέων επιβαρύνει σοβαρά τα παιδιά, είτε </a:t>
            </a:r>
            <a:r>
              <a:rPr lang="el-GR" sz="1600" dirty="0" smtClean="0"/>
              <a:t>είναι θύματα </a:t>
            </a:r>
            <a:r>
              <a:rPr lang="el-GR" sz="1600" dirty="0"/>
              <a:t>είτε </a:t>
            </a:r>
            <a:r>
              <a:rPr lang="el-GR" sz="1600" dirty="0" smtClean="0"/>
              <a:t>μέλη</a:t>
            </a:r>
            <a:endParaRPr lang="el-GR" sz="1600" dirty="0"/>
          </a:p>
          <a:p>
            <a:pPr lvl="1"/>
            <a:r>
              <a:rPr lang="el-GR" sz="1400" dirty="0" smtClean="0"/>
              <a:t>παρότι η βία ασκείται από παιδιά, </a:t>
            </a:r>
            <a:r>
              <a:rPr lang="el-GR" sz="1400" dirty="0"/>
              <a:t>ο ρόλος των ενηλίκων </a:t>
            </a:r>
            <a:r>
              <a:rPr lang="el-GR" sz="1400" dirty="0" smtClean="0"/>
              <a:t>ατόμων που </a:t>
            </a:r>
            <a:r>
              <a:rPr lang="el-GR" sz="1400" dirty="0"/>
              <a:t>είναι </a:t>
            </a:r>
            <a:r>
              <a:rPr lang="el-GR" sz="1400" dirty="0" smtClean="0"/>
              <a:t>υπεύθυνα </a:t>
            </a:r>
            <a:r>
              <a:rPr lang="el-GR" sz="1400" dirty="0"/>
              <a:t>για αυτά τα παιδιά είναι </a:t>
            </a:r>
            <a:r>
              <a:rPr lang="el-GR" sz="1400" dirty="0" smtClean="0"/>
              <a:t>κρίσιμος για κάθε προσπάθεια πρόληψης και αντιμετώπισης αυτού του τύπου βίας</a:t>
            </a:r>
            <a:r>
              <a:rPr lang="el-GR" sz="1400" dirty="0"/>
              <a:t>, </a:t>
            </a:r>
            <a:r>
              <a:rPr lang="el-GR" sz="1400" dirty="0" smtClean="0"/>
              <a:t>αφού καλούνται να διασφαλίσουν ότι </a:t>
            </a:r>
            <a:r>
              <a:rPr lang="el-GR" sz="1400" dirty="0"/>
              <a:t>τα μέτρα </a:t>
            </a:r>
            <a:r>
              <a:rPr lang="el-GR" sz="1400" dirty="0" smtClean="0"/>
              <a:t>που λαμβάνονται δεν </a:t>
            </a:r>
            <a:r>
              <a:rPr lang="el-GR" sz="1400" dirty="0"/>
              <a:t>θα επιδεινώσουν </a:t>
            </a:r>
            <a:r>
              <a:rPr lang="el-GR" sz="1400" dirty="0" smtClean="0"/>
              <a:t>την κατάσταση χρησιμοποιώντας βία για την αντιμετώπιση της βίας</a:t>
            </a:r>
            <a:endParaRPr lang="en-US" sz="1600" dirty="0"/>
          </a:p>
          <a:p>
            <a:pPr marL="342900" lvl="1" indent="0">
              <a:buNone/>
            </a:pPr>
            <a:endParaRPr lang="en-US" sz="1600" dirty="0"/>
          </a:p>
        </p:txBody>
      </p:sp>
    </p:spTree>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μύθοι γύρω από την αναφορά ΚαΠα-π</a:t>
            </a:r>
            <a:endParaRPr lang="en-US" dirty="0"/>
          </a:p>
        </p:txBody>
      </p:sp>
      <p:sp>
        <p:nvSpPr>
          <p:cNvPr id="3" name="Content Placeholder 2"/>
          <p:cNvSpPr>
            <a:spLocks noGrp="1"/>
          </p:cNvSpPr>
          <p:nvPr>
            <p:ph idx="1"/>
          </p:nvPr>
        </p:nvSpPr>
        <p:spPr>
          <a:xfrm>
            <a:off x="628649" y="1166816"/>
            <a:ext cx="8143561" cy="3465907"/>
          </a:xfrm>
        </p:spPr>
        <p:txBody>
          <a:bodyPr>
            <a:noAutofit/>
          </a:bodyPr>
          <a:lstStyle/>
          <a:p>
            <a:r>
              <a:rPr lang="el-GR" sz="1600" dirty="0" smtClean="0"/>
              <a:t>Όλοι, συμπεριλαμβανομένων των επαγγελματιών, συχνά έχουν επιφυλάξεις μπροστά στο ενδεχόμενο αναφοράς περιστατικού ΚαΠα-Π επειδή σκέφτονται</a:t>
            </a:r>
            <a:endParaRPr lang="el-GR" sz="1600" dirty="0"/>
          </a:p>
          <a:p>
            <a:pPr lvl="1"/>
            <a:r>
              <a:rPr lang="el-GR" sz="1600" dirty="0" smtClean="0"/>
              <a:t>μήπως η αναφορά είναι υπερβολική αντίδραση</a:t>
            </a:r>
            <a:endParaRPr lang="en-US" sz="1600" dirty="0"/>
          </a:p>
          <a:p>
            <a:pPr lvl="1"/>
            <a:r>
              <a:rPr lang="el-GR" sz="1600" dirty="0" smtClean="0"/>
              <a:t>ότι δεν είναι δική τους δουλειά να παρέμβουν</a:t>
            </a:r>
            <a:endParaRPr lang="en-US" sz="1600" dirty="0"/>
          </a:p>
          <a:p>
            <a:pPr lvl="1"/>
            <a:r>
              <a:rPr lang="el-GR" sz="1600" dirty="0" smtClean="0">
                <a:sym typeface="Wingdings" pitchFamily="2" charset="2"/>
              </a:rPr>
              <a:t>ότι δεν γνωρίζουν ακριβώς τι σημαίνει πραγματικά ΚαΠα-π</a:t>
            </a:r>
            <a:endParaRPr lang="el-GR" sz="1600" dirty="0">
              <a:sym typeface="Wingdings" pitchFamily="2" charset="2"/>
            </a:endParaRPr>
          </a:p>
          <a:p>
            <a:pPr marL="0" lvl="1" indent="0">
              <a:buNone/>
            </a:pPr>
            <a:endParaRPr lang="el-GR" sz="700" dirty="0" smtClean="0">
              <a:sym typeface="Wingdings" pitchFamily="2" charset="2"/>
            </a:endParaRPr>
          </a:p>
          <a:p>
            <a:pPr marL="271463" lvl="1" indent="-271463">
              <a:buNone/>
            </a:pPr>
            <a:r>
              <a:rPr lang="el-GR" sz="1600" dirty="0" smtClean="0">
                <a:sym typeface="Wingdings" pitchFamily="2" charset="2"/>
              </a:rPr>
              <a:t></a:t>
            </a:r>
            <a:r>
              <a:rPr lang="en-US" sz="1600" dirty="0" smtClean="0">
                <a:sym typeface="Wingdings" pitchFamily="2" charset="2"/>
              </a:rPr>
              <a:t> </a:t>
            </a:r>
            <a:r>
              <a:rPr lang="el-GR" sz="1600" b="1" dirty="0" smtClean="0">
                <a:sym typeface="Wingdings" pitchFamily="2" charset="2"/>
              </a:rPr>
              <a:t>Αυτό έχει ως αποτέλεσμα πολλά άτομα που </a:t>
            </a:r>
            <a:r>
              <a:rPr lang="el-GR" sz="1600" b="1" dirty="0" smtClean="0"/>
              <a:t>υποπτεύονται ότι ένα παιδί υφίσταται ΚαΠα να </a:t>
            </a:r>
            <a:r>
              <a:rPr lang="el-GR" sz="1600" dirty="0" smtClean="0"/>
              <a:t> </a:t>
            </a:r>
            <a:r>
              <a:rPr lang="el-GR" sz="1600" b="1" dirty="0" smtClean="0">
                <a:solidFill>
                  <a:srgbClr val="C00000"/>
                </a:solidFill>
              </a:rPr>
              <a:t>ΜΗΝ ΚΑΝΟΥΝ ΤΙΠΟΤΑ</a:t>
            </a:r>
            <a:endParaRPr lang="en-US" sz="1600" dirty="0">
              <a:solidFill>
                <a:srgbClr val="C00000"/>
              </a:solidFill>
            </a:endParaRPr>
          </a:p>
          <a:p>
            <a:endParaRPr lang="en-US" sz="100" dirty="0"/>
          </a:p>
          <a:p>
            <a:pPr marL="0" indent="0" algn="ctr">
              <a:buNone/>
            </a:pPr>
            <a:r>
              <a:rPr lang="el-GR" sz="1800" b="1" dirty="0" smtClean="0">
                <a:solidFill>
                  <a:schemeClr val="accent1"/>
                </a:solidFill>
              </a:rPr>
              <a:t>Η </a:t>
            </a:r>
            <a:r>
              <a:rPr lang="el-GR" sz="1800" b="1" dirty="0">
                <a:solidFill>
                  <a:schemeClr val="accent1"/>
                </a:solidFill>
              </a:rPr>
              <a:t>καταπολέμηση της </a:t>
            </a:r>
            <a:r>
              <a:rPr lang="el-GR" sz="1800" b="1" dirty="0" err="1">
                <a:solidFill>
                  <a:schemeClr val="accent1"/>
                </a:solidFill>
              </a:rPr>
              <a:t>υπο</a:t>
            </a:r>
            <a:r>
              <a:rPr lang="el-GR" sz="1800" b="1" dirty="0">
                <a:solidFill>
                  <a:schemeClr val="accent1"/>
                </a:solidFill>
              </a:rPr>
              <a:t>-αναφοράς </a:t>
            </a:r>
            <a:r>
              <a:rPr lang="el-GR" sz="1800" b="1" dirty="0" smtClean="0">
                <a:solidFill>
                  <a:schemeClr val="accent1"/>
                </a:solidFill>
              </a:rPr>
              <a:t>περιστατικών ΚαΠα-π οδηγεί </a:t>
            </a:r>
            <a:r>
              <a:rPr lang="el-GR" sz="1800" b="1" dirty="0">
                <a:solidFill>
                  <a:schemeClr val="accent1"/>
                </a:solidFill>
              </a:rPr>
              <a:t>στην </a:t>
            </a:r>
            <a:r>
              <a:rPr lang="el-GR" sz="1800" b="1" dirty="0" smtClean="0">
                <a:solidFill>
                  <a:schemeClr val="accent1"/>
                </a:solidFill>
              </a:rPr>
              <a:t>πληρέστερη και αποτελεσματικότερη </a:t>
            </a:r>
            <a:r>
              <a:rPr lang="el-GR" sz="1800" b="1" dirty="0">
                <a:solidFill>
                  <a:schemeClr val="accent1"/>
                </a:solidFill>
              </a:rPr>
              <a:t>αντιμετώπιση </a:t>
            </a:r>
            <a:r>
              <a:rPr lang="el-GR" sz="1800" b="1" dirty="0" smtClean="0">
                <a:solidFill>
                  <a:schemeClr val="accent1"/>
                </a:solidFill>
              </a:rPr>
              <a:t>του προβλήματος</a:t>
            </a:r>
          </a:p>
          <a:p>
            <a:pPr marL="0" indent="0" algn="just">
              <a:buNone/>
            </a:pPr>
            <a:endParaRPr lang="el-GR" sz="800" dirty="0" smtClean="0"/>
          </a:p>
          <a:p>
            <a:pPr marL="0" indent="0" algn="just">
              <a:buNone/>
            </a:pPr>
            <a:r>
              <a:rPr lang="el-GR" sz="1400" i="1" dirty="0" smtClean="0"/>
              <a:t>ακολουθούν </a:t>
            </a:r>
            <a:r>
              <a:rPr lang="el-GR" sz="1400" i="1" dirty="0"/>
              <a:t>μερικοί από τους πιο κοινούς μύθους γύρω από την αναφορά περιστατικών ΚαΠα-π, καθώς και το τι ισχύει στην πραγματικότητα.</a:t>
            </a:r>
            <a:endParaRPr lang="en-US" sz="1400" i="1" dirty="0"/>
          </a:p>
        </p:txBody>
      </p:sp>
    </p:spTree>
  </p:cSld>
  <p:clrMapOvr>
    <a:masterClrMapping/>
  </p:clrMapOvr>
  <mc:AlternateContent xmlns:mc="http://schemas.openxmlformats.org/markup-compatibility/2006">
    <mc:Choice xmlns="" xmlns:p14="http://schemas.microsoft.com/office/powerpoint/2010/main" Requires="p14">
      <p:transition spd="slow" p14:dur="800">
        <p14:flythrough/>
      </p:transition>
    </mc:Choice>
    <mc:Fallback>
      <p:transition spd="slow">
        <p:fade/>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smtClean="0"/>
              <a:t>Αυτοτραυματισμός</a:t>
            </a:r>
            <a:endParaRPr lang="en-US" dirty="0"/>
          </a:p>
        </p:txBody>
      </p:sp>
      <p:sp>
        <p:nvSpPr>
          <p:cNvPr id="3" name="Content Placeholder 2"/>
          <p:cNvSpPr>
            <a:spLocks noGrp="1"/>
          </p:cNvSpPr>
          <p:nvPr>
            <p:ph idx="1"/>
          </p:nvPr>
        </p:nvSpPr>
        <p:spPr/>
        <p:txBody>
          <a:bodyPr>
            <a:normAutofit/>
          </a:bodyPr>
          <a:lstStyle/>
          <a:p>
            <a:pPr>
              <a:buNone/>
            </a:pPr>
            <a:r>
              <a:rPr lang="el-GR" dirty="0"/>
              <a:t>περιλαμβάνει:</a:t>
            </a:r>
            <a:endParaRPr lang="en-US" dirty="0"/>
          </a:p>
          <a:p>
            <a:r>
              <a:rPr lang="el-GR" dirty="0" smtClean="0"/>
              <a:t>διαταραχές πρόσληψης </a:t>
            </a:r>
            <a:r>
              <a:rPr lang="el-GR" dirty="0"/>
              <a:t>τροφής</a:t>
            </a:r>
            <a:endParaRPr lang="en-US" dirty="0"/>
          </a:p>
          <a:p>
            <a:r>
              <a:rPr lang="el-GR" dirty="0"/>
              <a:t>χρήση και κατάχρηση ουσιών</a:t>
            </a:r>
            <a:endParaRPr lang="en-US" dirty="0"/>
          </a:p>
          <a:p>
            <a:r>
              <a:rPr lang="el-GR" dirty="0" err="1" smtClean="0"/>
              <a:t>αυτοπροκαλούμενοι</a:t>
            </a:r>
            <a:r>
              <a:rPr lang="el-GR" dirty="0" smtClean="0"/>
              <a:t> τραυματισμοί</a:t>
            </a:r>
            <a:endParaRPr lang="en-US" dirty="0"/>
          </a:p>
          <a:p>
            <a:r>
              <a:rPr lang="el-GR" dirty="0" smtClean="0"/>
              <a:t>αυτοκτονικές σκέψεις</a:t>
            </a:r>
            <a:endParaRPr lang="en-US" dirty="0"/>
          </a:p>
          <a:p>
            <a:r>
              <a:rPr lang="el-GR" dirty="0" smtClean="0"/>
              <a:t>απόπειρες αυτοκτονίας</a:t>
            </a:r>
            <a:endParaRPr lang="en-US" dirty="0"/>
          </a:p>
          <a:p>
            <a:r>
              <a:rPr lang="el-GR" dirty="0" smtClean="0"/>
              <a:t>αυτοκτονίες</a:t>
            </a:r>
            <a:endParaRPr lang="en-US" dirty="0"/>
          </a:p>
        </p:txBody>
      </p:sp>
    </p:spTree>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Επιβλαβείς πρακτικές</a:t>
            </a:r>
            <a:endParaRPr lang="en-US" dirty="0"/>
          </a:p>
        </p:txBody>
      </p:sp>
      <p:sp>
        <p:nvSpPr>
          <p:cNvPr id="3" name="Content Placeholder 2"/>
          <p:cNvSpPr>
            <a:spLocks noGrp="1"/>
          </p:cNvSpPr>
          <p:nvPr>
            <p:ph idx="1"/>
          </p:nvPr>
        </p:nvSpPr>
        <p:spPr/>
        <p:txBody>
          <a:bodyPr>
            <a:noAutofit/>
          </a:bodyPr>
          <a:lstStyle/>
          <a:p>
            <a:pPr>
              <a:spcBef>
                <a:spcPts val="450"/>
              </a:spcBef>
              <a:buNone/>
            </a:pPr>
            <a:r>
              <a:rPr lang="el-GR" sz="1600" dirty="0" smtClean="0"/>
              <a:t>Μεταξύ αυτών περιλαμβάνονται (η λίστα δεν είναι εξαντλητική)</a:t>
            </a:r>
            <a:r>
              <a:rPr lang="en-US" sz="1600" dirty="0" smtClean="0"/>
              <a:t>: </a:t>
            </a:r>
            <a:endParaRPr lang="en-US" sz="1600" dirty="0"/>
          </a:p>
          <a:p>
            <a:pPr>
              <a:spcBef>
                <a:spcPts val="600"/>
              </a:spcBef>
            </a:pPr>
            <a:r>
              <a:rPr lang="el-GR" sz="1600" dirty="0"/>
              <a:t>σωματική τιμωρία και άλλες σκληρές ή ταπεινωτικές μορφές τιμωρίας</a:t>
            </a:r>
          </a:p>
          <a:p>
            <a:pPr>
              <a:spcBef>
                <a:spcPts val="600"/>
              </a:spcBef>
            </a:pPr>
            <a:r>
              <a:rPr lang="el-GR" sz="1600" dirty="0" smtClean="0"/>
              <a:t>ακρωτηριασμός </a:t>
            </a:r>
            <a:r>
              <a:rPr lang="el-GR" sz="1600" dirty="0"/>
              <a:t>γυναικείων γεννητικών οργάνων</a:t>
            </a:r>
          </a:p>
          <a:p>
            <a:pPr>
              <a:spcBef>
                <a:spcPts val="600"/>
              </a:spcBef>
            </a:pPr>
            <a:r>
              <a:rPr lang="el-GR" sz="1600" dirty="0" smtClean="0"/>
              <a:t>ακρωτηριασμοί, </a:t>
            </a:r>
            <a:r>
              <a:rPr lang="el-GR" sz="1600" dirty="0"/>
              <a:t>δέσιμο, χαράκωμα, κάψιμο και μαρκάρισμα</a:t>
            </a:r>
          </a:p>
          <a:p>
            <a:pPr>
              <a:spcBef>
                <a:spcPts val="600"/>
              </a:spcBef>
            </a:pPr>
            <a:r>
              <a:rPr lang="el-GR" sz="1600" dirty="0" smtClean="0"/>
              <a:t>υποβολή σε βίαιες ή/και </a:t>
            </a:r>
            <a:r>
              <a:rPr lang="el-GR" sz="1600" dirty="0"/>
              <a:t>εξευτελιστικές τελετές μύησης, εξαναγκασμός σε πάχυνση, έλεγχος παρθενίας</a:t>
            </a:r>
          </a:p>
          <a:p>
            <a:pPr>
              <a:spcBef>
                <a:spcPts val="450"/>
              </a:spcBef>
            </a:pPr>
            <a:r>
              <a:rPr lang="el-GR" sz="1600" dirty="0" smtClean="0"/>
              <a:t>εξαναγκασμός σε γάμο </a:t>
            </a:r>
            <a:r>
              <a:rPr lang="el-GR" sz="1600" dirty="0"/>
              <a:t>και </a:t>
            </a:r>
            <a:r>
              <a:rPr lang="el-GR" sz="1600" dirty="0" smtClean="0"/>
              <a:t>γάμος </a:t>
            </a:r>
            <a:r>
              <a:rPr lang="el-GR" sz="1600" dirty="0"/>
              <a:t>πριν την ενηλικίωση</a:t>
            </a:r>
            <a:endParaRPr lang="en-US" sz="1600" dirty="0"/>
          </a:p>
          <a:p>
            <a:pPr>
              <a:spcBef>
                <a:spcPts val="450"/>
              </a:spcBef>
            </a:pPr>
            <a:r>
              <a:rPr lang="el-GR" sz="1600" i="1" dirty="0"/>
              <a:t>εγκλήματα τιμής και αυτοδικίας </a:t>
            </a:r>
            <a:r>
              <a:rPr lang="el-GR" sz="1600" dirty="0"/>
              <a:t>(με θύματα τα παιδιά των εμπλεκόμενων μερών), </a:t>
            </a:r>
            <a:r>
              <a:rPr lang="el-GR" sz="1600" dirty="0" smtClean="0"/>
              <a:t>βία και θάνατος που σχετίζονται με </a:t>
            </a:r>
            <a:r>
              <a:rPr lang="el-GR" sz="1600" dirty="0"/>
              <a:t>την προίκα του </a:t>
            </a:r>
            <a:r>
              <a:rPr lang="el-GR" sz="1600" dirty="0" smtClean="0"/>
              <a:t>κοριτσιού</a:t>
            </a:r>
            <a:endParaRPr lang="en-US" sz="1600" dirty="0"/>
          </a:p>
          <a:p>
            <a:pPr>
              <a:spcBef>
                <a:spcPts val="450"/>
              </a:spcBef>
            </a:pPr>
            <a:r>
              <a:rPr lang="el-GR" sz="1600" dirty="0"/>
              <a:t>κατηγορίες </a:t>
            </a:r>
            <a:r>
              <a:rPr lang="en-US" sz="1600" dirty="0"/>
              <a:t>“</a:t>
            </a:r>
            <a:r>
              <a:rPr lang="el-GR" sz="1600" dirty="0"/>
              <a:t>μαγείας</a:t>
            </a:r>
            <a:r>
              <a:rPr lang="en-US" sz="1600" dirty="0"/>
              <a:t>” </a:t>
            </a:r>
            <a:r>
              <a:rPr lang="el-GR" sz="1600" dirty="0"/>
              <a:t>και </a:t>
            </a:r>
            <a:r>
              <a:rPr lang="el-GR" sz="1600" dirty="0" smtClean="0"/>
              <a:t>συναφείς επιβλαβείς πρακτικές όπως ο εξορκισμός</a:t>
            </a:r>
            <a:endParaRPr lang="en-US" sz="1600" dirty="0"/>
          </a:p>
          <a:p>
            <a:pPr>
              <a:spcBef>
                <a:spcPts val="450"/>
              </a:spcBef>
            </a:pPr>
            <a:r>
              <a:rPr lang="el-GR" sz="1600" dirty="0"/>
              <a:t>εξαγωγές δοντιών και </a:t>
            </a:r>
            <a:r>
              <a:rPr lang="el-GR" sz="1600" dirty="0" err="1" smtClean="0"/>
              <a:t>σταφυλεκτομή</a:t>
            </a:r>
            <a:endParaRPr lang="en-US" sz="1600" dirty="0" smtClean="0"/>
          </a:p>
        </p:txBody>
      </p:sp>
    </p:spTree>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Βία στα </a:t>
            </a:r>
            <a:r>
              <a:rPr lang="el-GR" dirty="0" smtClean="0"/>
              <a:t>Μέσα Μαζικής Ενημέρωσης</a:t>
            </a:r>
            <a:endParaRPr lang="en-US" dirty="0"/>
          </a:p>
        </p:txBody>
      </p:sp>
      <p:sp>
        <p:nvSpPr>
          <p:cNvPr id="3" name="Content Placeholder 2"/>
          <p:cNvSpPr>
            <a:spLocks noGrp="1"/>
          </p:cNvSpPr>
          <p:nvPr>
            <p:ph idx="1"/>
          </p:nvPr>
        </p:nvSpPr>
        <p:spPr/>
        <p:txBody>
          <a:bodyPr>
            <a:normAutofit/>
          </a:bodyPr>
          <a:lstStyle/>
          <a:p>
            <a:r>
              <a:rPr lang="el-GR" sz="1600" dirty="0" smtClean="0"/>
              <a:t>Συχνά τα </a:t>
            </a:r>
            <a:r>
              <a:rPr lang="el-GR" sz="1600" dirty="0"/>
              <a:t>μέσα μαζικής ενημέρωσης, ειδικά </a:t>
            </a:r>
            <a:r>
              <a:rPr lang="el-GR" sz="1600" dirty="0" smtClean="0"/>
              <a:t>ο </a:t>
            </a:r>
            <a:r>
              <a:rPr lang="el-GR" sz="1600" dirty="0"/>
              <a:t>κίτρινος τύπος, </a:t>
            </a:r>
            <a:r>
              <a:rPr lang="el-GR" sz="1600" dirty="0" smtClean="0"/>
              <a:t>τονίζουν μεμονωμένα </a:t>
            </a:r>
            <a:r>
              <a:rPr lang="el-GR" sz="1600" dirty="0" err="1" smtClean="0"/>
              <a:t>σοκαριστικά</a:t>
            </a:r>
            <a:r>
              <a:rPr lang="el-GR" sz="1600" dirty="0" smtClean="0"/>
              <a:t> </a:t>
            </a:r>
            <a:r>
              <a:rPr lang="el-GR" sz="1600" dirty="0"/>
              <a:t>περιστατικά </a:t>
            </a:r>
            <a:r>
              <a:rPr lang="el-GR" sz="1600" dirty="0" smtClean="0"/>
              <a:t>που αφορούν παιδιά και εφήβους που συχνά ανήκουν σε μη-προνομιούχες ομάδες με </a:t>
            </a:r>
            <a:r>
              <a:rPr lang="el-GR" sz="1600" dirty="0"/>
              <a:t>αποτέλεσμα να </a:t>
            </a:r>
            <a:r>
              <a:rPr lang="el-GR" sz="1600" dirty="0" smtClean="0"/>
              <a:t>διαμορφώνουν μια </a:t>
            </a:r>
            <a:r>
              <a:rPr lang="el-GR" sz="1600" dirty="0"/>
              <a:t>προκατειλημμένη και </a:t>
            </a:r>
            <a:r>
              <a:rPr lang="el-GR" sz="1600" dirty="0" smtClean="0"/>
              <a:t>στερεοτυπική εικόνα τους, αφού συχνά παρουσιάζονται ως </a:t>
            </a:r>
            <a:r>
              <a:rPr lang="el-GR" sz="1600" dirty="0"/>
              <a:t>βίαια </a:t>
            </a:r>
            <a:r>
              <a:rPr lang="el-GR" sz="1600" dirty="0" smtClean="0"/>
              <a:t>ή και </a:t>
            </a:r>
            <a:r>
              <a:rPr lang="el-GR" sz="1600" dirty="0" err="1" smtClean="0"/>
              <a:t>παραβατικά</a:t>
            </a:r>
            <a:r>
              <a:rPr lang="el-GR" sz="1600" dirty="0" smtClean="0"/>
              <a:t> </a:t>
            </a:r>
            <a:r>
              <a:rPr lang="el-GR" sz="1600" dirty="0"/>
              <a:t>μόνο και μόνο επειδή </a:t>
            </a:r>
            <a:r>
              <a:rPr lang="el-GR" sz="1600" dirty="0" smtClean="0"/>
              <a:t>συμπεριφέρονται </a:t>
            </a:r>
            <a:r>
              <a:rPr lang="el-GR" sz="1600" dirty="0"/>
              <a:t>ή </a:t>
            </a:r>
            <a:r>
              <a:rPr lang="el-GR" sz="1600" dirty="0" smtClean="0"/>
              <a:t>ντύνονται </a:t>
            </a:r>
            <a:r>
              <a:rPr lang="el-GR" sz="1600" dirty="0"/>
              <a:t>με διαφορετικό τρόπο</a:t>
            </a:r>
          </a:p>
          <a:p>
            <a:pPr lvl="1"/>
            <a:r>
              <a:rPr lang="el-GR" sz="1600" dirty="0" smtClean="0"/>
              <a:t>η εδραίωση τέτοιων στερεοτύπων ανοίγει </a:t>
            </a:r>
            <a:r>
              <a:rPr lang="el-GR" sz="1600" dirty="0"/>
              <a:t>το δρόμο </a:t>
            </a:r>
            <a:r>
              <a:rPr lang="el-GR" sz="1600" dirty="0" smtClean="0"/>
              <a:t>στην διαμόρφωση πολιτικών με μια </a:t>
            </a:r>
            <a:r>
              <a:rPr lang="el-GR" sz="1600" dirty="0" err="1" smtClean="0"/>
              <a:t>τιμωρητική</a:t>
            </a:r>
            <a:r>
              <a:rPr lang="el-GR" sz="1600" dirty="0" smtClean="0"/>
              <a:t> από το νόμο προσέγγιση και οι οποίες ενδεχομένως περιλαμβάνουν και βία </a:t>
            </a:r>
            <a:r>
              <a:rPr lang="el-GR" sz="1600" dirty="0"/>
              <a:t>ως αντίδραση σε </a:t>
            </a:r>
            <a:r>
              <a:rPr lang="el-GR" sz="1600" dirty="0" smtClean="0"/>
              <a:t>υποτιθέμενα </a:t>
            </a:r>
            <a:r>
              <a:rPr lang="el-GR" sz="1600" dirty="0"/>
              <a:t>ή </a:t>
            </a:r>
            <a:r>
              <a:rPr lang="el-GR" sz="1600" dirty="0" smtClean="0"/>
              <a:t>πραγματικά αδικήματα παιδιών </a:t>
            </a:r>
            <a:r>
              <a:rPr lang="el-GR" sz="1600" dirty="0"/>
              <a:t>και νέων</a:t>
            </a:r>
            <a:endParaRPr lang="en-US" sz="1600" dirty="0"/>
          </a:p>
        </p:txBody>
      </p:sp>
    </p:spTree>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l-GR" dirty="0"/>
              <a:t>Βία μέσω τεχνολογιών πληροφορίας και </a:t>
            </a:r>
            <a:r>
              <a:rPr lang="el-GR" dirty="0" smtClean="0"/>
              <a:t>επικοινωνίας</a:t>
            </a:r>
            <a:endParaRPr lang="en-US" dirty="0"/>
          </a:p>
        </p:txBody>
      </p:sp>
      <p:sp>
        <p:nvSpPr>
          <p:cNvPr id="3" name="Content Placeholder 2"/>
          <p:cNvSpPr>
            <a:spLocks noGrp="1"/>
          </p:cNvSpPr>
          <p:nvPr>
            <p:ph idx="1"/>
          </p:nvPr>
        </p:nvSpPr>
        <p:spPr/>
        <p:txBody>
          <a:bodyPr>
            <a:normAutofit/>
          </a:bodyPr>
          <a:lstStyle/>
          <a:p>
            <a:pPr marL="0" indent="0">
              <a:buNone/>
            </a:pPr>
            <a:r>
              <a:rPr lang="el-GR" sz="1400" dirty="0"/>
              <a:t>Οι κίνδυνοι </a:t>
            </a:r>
            <a:r>
              <a:rPr lang="el-GR" sz="1400" dirty="0" smtClean="0"/>
              <a:t>για την ασφάλεια των παιδιών που </a:t>
            </a:r>
            <a:r>
              <a:rPr lang="el-GR" sz="1400" dirty="0"/>
              <a:t>σχετίζονται με τις </a:t>
            </a:r>
            <a:r>
              <a:rPr lang="el-GR" sz="1400" dirty="0" smtClean="0"/>
              <a:t>ΤΠΕ αφορούν τους παρακάτω τομείς, μεταξύ των οποίων υπάρχει αλληλοεπικάλυψη</a:t>
            </a:r>
            <a:endParaRPr lang="en-US" sz="1400" dirty="0"/>
          </a:p>
          <a:p>
            <a:r>
              <a:rPr lang="el-GR" sz="1400" dirty="0" smtClean="0"/>
              <a:t>η σεξουαλική </a:t>
            </a:r>
            <a:r>
              <a:rPr lang="el-GR" sz="1400" dirty="0"/>
              <a:t>κακοποίηση </a:t>
            </a:r>
            <a:r>
              <a:rPr lang="el-GR" sz="1400" dirty="0" smtClean="0"/>
              <a:t>παιδιών για </a:t>
            </a:r>
            <a:r>
              <a:rPr lang="el-GR" sz="1400" dirty="0"/>
              <a:t>την </a:t>
            </a:r>
            <a:r>
              <a:rPr lang="el-GR" sz="1400" dirty="0" smtClean="0"/>
              <a:t>παραγωγή οπτικοακουστικού </a:t>
            </a:r>
            <a:r>
              <a:rPr lang="el-GR" sz="1400" dirty="0"/>
              <a:t>υλικού και </a:t>
            </a:r>
            <a:r>
              <a:rPr lang="el-GR" sz="1400" dirty="0" smtClean="0"/>
              <a:t>διανομή </a:t>
            </a:r>
            <a:r>
              <a:rPr lang="el-GR" sz="1400" dirty="0"/>
              <a:t>μέσα από το διαδίκτυο και </a:t>
            </a:r>
            <a:r>
              <a:rPr lang="el-GR" sz="1400" dirty="0" smtClean="0"/>
              <a:t>άλλες ΤΠΕ</a:t>
            </a:r>
            <a:endParaRPr lang="en-US" sz="1400" dirty="0"/>
          </a:p>
          <a:p>
            <a:r>
              <a:rPr lang="el-GR" sz="1400" dirty="0" smtClean="0"/>
              <a:t>η </a:t>
            </a:r>
            <a:r>
              <a:rPr lang="el-GR" sz="1400" dirty="0"/>
              <a:t>διαδικασία λήψης, δημιουργίας, </a:t>
            </a:r>
            <a:r>
              <a:rPr lang="el-GR" sz="1400" dirty="0" smtClean="0"/>
              <a:t>κατασκευής, άδειας </a:t>
            </a:r>
            <a:r>
              <a:rPr lang="el-GR" sz="1400" dirty="0"/>
              <a:t>λήψης, διανομής, παρουσίασης, κατοχής ή διαφήμισης άσεμνων φωτογραφιών ή </a:t>
            </a:r>
            <a:r>
              <a:rPr lang="el-GR" sz="1400" dirty="0" err="1"/>
              <a:t>ψευδοφωτογραφιών</a:t>
            </a:r>
            <a:r>
              <a:rPr lang="el-GR" sz="1400" dirty="0"/>
              <a:t> </a:t>
            </a:r>
            <a:r>
              <a:rPr lang="el-GR" sz="1400" dirty="0" smtClean="0"/>
              <a:t>(μοντάζ) </a:t>
            </a:r>
            <a:r>
              <a:rPr lang="el-GR" sz="1400" dirty="0"/>
              <a:t>και βίντεο παιδιών </a:t>
            </a:r>
            <a:r>
              <a:rPr lang="el-GR" sz="1400" dirty="0" smtClean="0"/>
              <a:t>με σκοπό τον εξευτελισμό ενός συγκεκριμένου </a:t>
            </a:r>
            <a:r>
              <a:rPr lang="el-GR" sz="1400" dirty="0"/>
              <a:t>παιδιού ή </a:t>
            </a:r>
            <a:r>
              <a:rPr lang="el-GR" sz="1400" dirty="0" smtClean="0"/>
              <a:t>ομάδων παιδιών</a:t>
            </a:r>
            <a:endParaRPr lang="el-GR" sz="1400" dirty="0"/>
          </a:p>
          <a:p>
            <a:r>
              <a:rPr lang="el-GR" sz="1400" dirty="0" smtClean="0"/>
              <a:t>Ως χρήστες και χρήστριες ΤΠΕ τα παιδιά βρίσκονται σε κίνδυνο</a:t>
            </a:r>
            <a:endParaRPr lang="en-US" sz="1400" dirty="0"/>
          </a:p>
          <a:p>
            <a:pPr lvl="1"/>
            <a:r>
              <a:rPr lang="el-GR" sz="1400" dirty="0" smtClean="0"/>
              <a:t>να γίνουν αποδέκτες επιβλαβούς πληροφορίας</a:t>
            </a:r>
            <a:endParaRPr lang="en-US" sz="1400" dirty="0"/>
          </a:p>
          <a:p>
            <a:pPr lvl="1"/>
            <a:r>
              <a:rPr lang="el-GR" sz="1400" dirty="0" smtClean="0"/>
              <a:t>να έρθουν σε </a:t>
            </a:r>
            <a:r>
              <a:rPr lang="el-GR" sz="1400" dirty="0"/>
              <a:t>επαφή με </a:t>
            </a:r>
            <a:r>
              <a:rPr lang="el-GR" sz="1400" dirty="0" smtClean="0"/>
              <a:t>επικίνδυνα άτομα που μπορεί να τα δελεάσουν ή να τα αποπλανήσουν</a:t>
            </a:r>
            <a:endParaRPr lang="en-US" sz="1400" dirty="0"/>
          </a:p>
          <a:p>
            <a:pPr lvl="1"/>
            <a:r>
              <a:rPr lang="el-GR" sz="1400" dirty="0" smtClean="0"/>
              <a:t>να ασκήσουν τα ίδια βία, να εμπλακούν σε εκφοβισμό ή παρενόχληση άλλων…, ή/και να εμπλακούν σε παράνομη </a:t>
            </a:r>
            <a:r>
              <a:rPr lang="el-GR" sz="1400" dirty="0" err="1" smtClean="0"/>
              <a:t>καταφόρτωση</a:t>
            </a:r>
            <a:r>
              <a:rPr lang="el-GR" sz="1400" dirty="0" smtClean="0"/>
              <a:t> υλικού </a:t>
            </a:r>
            <a:r>
              <a:rPr lang="en-US" sz="1400" dirty="0" smtClean="0"/>
              <a:t>(downloading)</a:t>
            </a:r>
            <a:r>
              <a:rPr lang="el-GR" sz="1400" dirty="0" smtClean="0"/>
              <a:t>, </a:t>
            </a:r>
            <a:r>
              <a:rPr lang="el-GR" sz="1400" dirty="0" err="1"/>
              <a:t>χακάρισμα</a:t>
            </a:r>
            <a:r>
              <a:rPr lang="el-GR" sz="1400" dirty="0"/>
              <a:t>, τζόγο</a:t>
            </a:r>
            <a:r>
              <a:rPr lang="en-US" sz="1400" dirty="0"/>
              <a:t>, </a:t>
            </a:r>
            <a:r>
              <a:rPr lang="el-GR" sz="1400" dirty="0"/>
              <a:t>οικονομικές </a:t>
            </a:r>
            <a:r>
              <a:rPr lang="el-GR" sz="1400" dirty="0" smtClean="0"/>
              <a:t>απάτες, ακόμα </a:t>
            </a:r>
            <a:r>
              <a:rPr lang="el-GR" sz="1400" dirty="0"/>
              <a:t>και τρομοκρατία</a:t>
            </a:r>
            <a:endParaRPr lang="en-US" sz="1600" dirty="0"/>
          </a:p>
        </p:txBody>
      </p:sp>
    </p:spTree>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6"/>
            <a:ext cx="8146473" cy="892970"/>
          </a:xfrm>
        </p:spPr>
        <p:txBody>
          <a:bodyPr>
            <a:normAutofit fontScale="90000"/>
          </a:bodyPr>
          <a:lstStyle/>
          <a:p>
            <a:r>
              <a:rPr lang="el-GR" dirty="0"/>
              <a:t>Θεσμικές και συστημικές παραβιάσεις των δικαιωμάτων του παιδιού</a:t>
            </a:r>
            <a:endParaRPr lang="en-US" dirty="0"/>
          </a:p>
        </p:txBody>
      </p:sp>
      <p:sp>
        <p:nvSpPr>
          <p:cNvPr id="3" name="Content Placeholder 2"/>
          <p:cNvSpPr>
            <a:spLocks noGrp="1"/>
          </p:cNvSpPr>
          <p:nvPr>
            <p:ph idx="1"/>
          </p:nvPr>
        </p:nvSpPr>
        <p:spPr/>
        <p:txBody>
          <a:bodyPr>
            <a:normAutofit fontScale="77500" lnSpcReduction="20000"/>
          </a:bodyPr>
          <a:lstStyle/>
          <a:p>
            <a:pPr algn="just"/>
            <a:r>
              <a:rPr lang="el-GR" dirty="0" smtClean="0">
                <a:solidFill>
                  <a:schemeClr val="accent1">
                    <a:lumMod val="75000"/>
                  </a:schemeClr>
                </a:solidFill>
              </a:rPr>
              <a:t>οι </a:t>
            </a:r>
            <a:r>
              <a:rPr lang="el-GR" dirty="0">
                <a:solidFill>
                  <a:schemeClr val="accent1">
                    <a:lumMod val="75000"/>
                  </a:schemeClr>
                </a:solidFill>
              </a:rPr>
              <a:t>αρχές της Πολιτείας </a:t>
            </a:r>
            <a:r>
              <a:rPr lang="el-GR" dirty="0" smtClean="0">
                <a:solidFill>
                  <a:schemeClr val="accent1">
                    <a:lumMod val="75000"/>
                  </a:schemeClr>
                </a:solidFill>
              </a:rPr>
              <a:t>που είναι επιφορτισμένες </a:t>
            </a:r>
            <a:r>
              <a:rPr lang="el-GR" dirty="0">
                <a:solidFill>
                  <a:schemeClr val="accent1">
                    <a:lumMod val="75000"/>
                  </a:schemeClr>
                </a:solidFill>
              </a:rPr>
              <a:t>με την προστασία του παιδιού από κάθε μορφή βίας </a:t>
            </a:r>
            <a:r>
              <a:rPr lang="el-GR" dirty="0" smtClean="0">
                <a:solidFill>
                  <a:schemeClr val="accent1">
                    <a:lumMod val="75000"/>
                  </a:schemeClr>
                </a:solidFill>
              </a:rPr>
              <a:t>σε όλα τα διοικητικά επίπεδα είναι πιθανό </a:t>
            </a:r>
            <a:r>
              <a:rPr lang="el-GR" dirty="0">
                <a:solidFill>
                  <a:schemeClr val="accent1">
                    <a:lumMod val="75000"/>
                  </a:schemeClr>
                </a:solidFill>
              </a:rPr>
              <a:t>με άμεσο ή έμμεσο τρόπο να </a:t>
            </a:r>
            <a:r>
              <a:rPr lang="el-GR" dirty="0" smtClean="0">
                <a:solidFill>
                  <a:schemeClr val="accent1">
                    <a:lumMod val="75000"/>
                  </a:schemeClr>
                </a:solidFill>
              </a:rPr>
              <a:t>προκαλέσουν βλάβη στο παιδί εάν δεν διαθέτουν αποτελεσματικά μέσα </a:t>
            </a:r>
            <a:r>
              <a:rPr lang="el-GR" dirty="0">
                <a:solidFill>
                  <a:schemeClr val="accent1">
                    <a:lumMod val="75000"/>
                  </a:schemeClr>
                </a:solidFill>
              </a:rPr>
              <a:t>εφαρμογής των υποχρεώσεων βάσει της ΣΔΠ</a:t>
            </a:r>
          </a:p>
          <a:p>
            <a:pPr algn="just"/>
            <a:r>
              <a:rPr lang="el-GR" sz="1950" dirty="0" smtClean="0"/>
              <a:t>Τέτοιες </a:t>
            </a:r>
            <a:r>
              <a:rPr lang="el-GR" sz="1950" dirty="0"/>
              <a:t>παραλείψεις περιλαμβάνουν:</a:t>
            </a:r>
            <a:endParaRPr lang="en-US" sz="1950" dirty="0"/>
          </a:p>
          <a:p>
            <a:pPr lvl="1" algn="just"/>
            <a:r>
              <a:rPr lang="el-GR" dirty="0" smtClean="0"/>
              <a:t>αποτυχία </a:t>
            </a:r>
            <a:r>
              <a:rPr lang="el-GR" dirty="0"/>
              <a:t>θέσπισης </a:t>
            </a:r>
            <a:r>
              <a:rPr lang="el-GR" dirty="0" smtClean="0"/>
              <a:t>ή/και </a:t>
            </a:r>
            <a:r>
              <a:rPr lang="el-GR" dirty="0"/>
              <a:t>αναθεώρησης </a:t>
            </a:r>
            <a:r>
              <a:rPr lang="el-GR" dirty="0" smtClean="0"/>
              <a:t>της σχετικής νομοθεσίας</a:t>
            </a:r>
            <a:endParaRPr lang="en-US" dirty="0"/>
          </a:p>
          <a:p>
            <a:pPr lvl="1" algn="just"/>
            <a:r>
              <a:rPr lang="el-GR" dirty="0" smtClean="0"/>
              <a:t>μη-επαρκή </a:t>
            </a:r>
            <a:r>
              <a:rPr lang="el-GR" dirty="0"/>
              <a:t>εφαρμογή </a:t>
            </a:r>
            <a:r>
              <a:rPr lang="el-GR" dirty="0" smtClean="0"/>
              <a:t>της σχετικής νομοθεσίας</a:t>
            </a:r>
            <a:endParaRPr lang="en-US" dirty="0"/>
          </a:p>
          <a:p>
            <a:pPr lvl="1" algn="just"/>
            <a:r>
              <a:rPr lang="el-GR" dirty="0" smtClean="0"/>
              <a:t>διάθεση ανεπαρκών ανθρώπινων, υλικών και τεχνικών πόρων για τον εντοπισμό, την πρόληψη και την αντιμετώπιση της βίας κατά των παιδιών</a:t>
            </a:r>
            <a:endParaRPr lang="en-US" dirty="0"/>
          </a:p>
          <a:p>
            <a:pPr algn="just"/>
            <a:r>
              <a:rPr lang="el-GR" sz="1950" dirty="0" smtClean="0"/>
              <a:t>εφαρμογή μέτρων και προγραμμάτων χωρίς αξιολόγηση και παρακολούθηση της εφαρμογής, ώστε να εκτιμάται η αποτελεσματικότητα των δράσεων για την αντιμετώπιση της βίας κατά των παιδιών</a:t>
            </a:r>
            <a:endParaRPr lang="el-GR" sz="1950" dirty="0"/>
          </a:p>
          <a:p>
            <a:pPr algn="just"/>
            <a:r>
              <a:rPr lang="el-GR" sz="1950" dirty="0" smtClean="0"/>
              <a:t>κατάχρηση του δικαιώματος του παιδιού στην ελευθερία από κάθε μορφή βίας από την πλευρά επαγγελματιών που εργάζονται με ή/και για παιδιά κατά την εκτέλεση της εργασίας τους όπως πράξεις ή παραλείψεις που δεν λαμβάνουν υπόψη το βέλτιστο συμφέρον, τη γνώμη και τους αναπτυξιακούς στόχους του παιδιού </a:t>
            </a:r>
            <a:endParaRPr lang="en-US" sz="1950" dirty="0"/>
          </a:p>
        </p:txBody>
      </p:sp>
    </p:spTree>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0214" y="2227336"/>
            <a:ext cx="7886700" cy="892970"/>
          </a:xfrm>
        </p:spPr>
        <p:txBody>
          <a:bodyPr/>
          <a:lstStyle/>
          <a:p>
            <a:pPr algn="ctr"/>
            <a:r>
              <a:rPr lang="el-GR" dirty="0" smtClean="0"/>
              <a:t>παραδείγματα περιπτώσεων</a:t>
            </a:r>
            <a:r>
              <a:rPr lang="en-US" dirty="0" smtClean="0"/>
              <a:t>- </a:t>
            </a:r>
            <a:r>
              <a:rPr lang="el-GR" dirty="0" smtClean="0"/>
              <a:t>συζήτηση</a:t>
            </a:r>
            <a:endParaRPr lang="en-US" dirty="0"/>
          </a:p>
        </p:txBody>
      </p:sp>
    </p:spTree>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a:t>Παράδειγμα </a:t>
            </a:r>
            <a:r>
              <a:rPr lang="el-GR" dirty="0" smtClean="0"/>
              <a:t>Περίπτωσης</a:t>
            </a:r>
            <a:endParaRPr lang="en-US" dirty="0"/>
          </a:p>
        </p:txBody>
      </p:sp>
      <p:sp>
        <p:nvSpPr>
          <p:cNvPr id="3" name="Content Placeholder 2"/>
          <p:cNvSpPr>
            <a:spLocks noGrp="1"/>
          </p:cNvSpPr>
          <p:nvPr>
            <p:ph idx="1"/>
          </p:nvPr>
        </p:nvSpPr>
        <p:spPr>
          <a:xfrm>
            <a:off x="628650" y="1283492"/>
            <a:ext cx="7886700" cy="2478881"/>
          </a:xfrm>
        </p:spPr>
        <p:txBody>
          <a:bodyPr>
            <a:normAutofit/>
          </a:bodyPr>
          <a:lstStyle/>
          <a:p>
            <a:pPr marL="0" indent="0" algn="just">
              <a:buNone/>
            </a:pPr>
            <a:r>
              <a:rPr lang="el-GR" sz="1600" dirty="0" smtClean="0"/>
              <a:t>Ένα </a:t>
            </a:r>
            <a:r>
              <a:rPr lang="el-GR" sz="1600" dirty="0"/>
              <a:t>12-χρονο κορίτσι είχε </a:t>
            </a:r>
            <a:r>
              <a:rPr lang="el-GR" sz="1600" dirty="0" smtClean="0"/>
              <a:t>προβλήματα </a:t>
            </a:r>
            <a:r>
              <a:rPr lang="el-GR" sz="1600" dirty="0"/>
              <a:t>με τον υπολογιστή </a:t>
            </a:r>
            <a:r>
              <a:rPr lang="el-GR" sz="1600" dirty="0" smtClean="0"/>
              <a:t>της, </a:t>
            </a:r>
            <a:r>
              <a:rPr lang="el-GR" sz="1600" dirty="0"/>
              <a:t>την ώρα που ο πατέρας της </a:t>
            </a:r>
            <a:r>
              <a:rPr lang="el-GR" sz="1600" dirty="0" smtClean="0"/>
              <a:t>κοιμόταν </a:t>
            </a:r>
            <a:r>
              <a:rPr lang="el-GR" sz="1600" dirty="0"/>
              <a:t>στον καναπέ. Την </a:t>
            </a:r>
            <a:r>
              <a:rPr lang="el-GR" sz="1600" dirty="0" smtClean="0"/>
              <a:t>πρώτη τη </a:t>
            </a:r>
            <a:r>
              <a:rPr lang="el-GR" sz="1600" dirty="0"/>
              <a:t>φορά που </a:t>
            </a:r>
            <a:r>
              <a:rPr lang="el-GR" sz="1600" dirty="0" smtClean="0"/>
              <a:t>του μίλησε της </a:t>
            </a:r>
            <a:r>
              <a:rPr lang="el-GR" sz="1600" dirty="0"/>
              <a:t>είπε να περιμένει </a:t>
            </a:r>
            <a:r>
              <a:rPr lang="el-GR" sz="1600" dirty="0" smtClean="0"/>
              <a:t>για να το δουν όταν θα ξυπνήσει</a:t>
            </a:r>
            <a:r>
              <a:rPr lang="el-GR" sz="1600" dirty="0"/>
              <a:t>. Τη δεύτερη </a:t>
            </a:r>
            <a:r>
              <a:rPr lang="el-GR" sz="1600" dirty="0" smtClean="0"/>
              <a:t>φορά </a:t>
            </a:r>
            <a:r>
              <a:rPr lang="el-GR" sz="1600" dirty="0"/>
              <a:t>που τον </a:t>
            </a:r>
            <a:r>
              <a:rPr lang="el-GR" sz="1600" dirty="0" smtClean="0"/>
              <a:t>ξύπνησε </a:t>
            </a:r>
            <a:r>
              <a:rPr lang="el-GR" sz="1600" dirty="0"/>
              <a:t>της έβαλε τις φωνές. Την επόμενη φορά που τον ξύπνησε </a:t>
            </a:r>
            <a:r>
              <a:rPr lang="el-GR" sz="1600" dirty="0" smtClean="0"/>
              <a:t>της έβαλε και πάλι τις φωνές και κλώτσησε μέσα στα νεύρα του ένα </a:t>
            </a:r>
            <a:r>
              <a:rPr lang="el-GR" sz="1600" dirty="0"/>
              <a:t>σκαμπό που </a:t>
            </a:r>
            <a:r>
              <a:rPr lang="el-GR" sz="1600" dirty="0" smtClean="0"/>
              <a:t>ήταν κοντά του προς το μέρος της, το οποίο πέρασε πάνω από τον καναπέ και την χτύπησε στο </a:t>
            </a:r>
            <a:r>
              <a:rPr lang="el-GR" sz="1600" dirty="0"/>
              <a:t>πρόσωπο. </a:t>
            </a:r>
            <a:r>
              <a:rPr lang="el-GR" sz="1600" dirty="0" smtClean="0"/>
              <a:t>Ο πατέρας πήγε την κόρη του αμέσως </a:t>
            </a:r>
            <a:r>
              <a:rPr lang="el-GR" sz="1600" dirty="0"/>
              <a:t>στο </a:t>
            </a:r>
            <a:r>
              <a:rPr lang="el-GR" sz="1600" dirty="0" smtClean="0"/>
              <a:t>νοσοκομείο, </a:t>
            </a:r>
            <a:r>
              <a:rPr lang="el-GR" sz="1600" dirty="0"/>
              <a:t>όπου της έκαναν 3 ράμματα στη μύτη και </a:t>
            </a:r>
            <a:r>
              <a:rPr lang="el-GR" sz="1600" dirty="0" smtClean="0"/>
              <a:t>φρόντισαν μερικές </a:t>
            </a:r>
            <a:r>
              <a:rPr lang="el-GR" sz="1600" dirty="0"/>
              <a:t>ακόμη γρατζουνιές </a:t>
            </a:r>
            <a:r>
              <a:rPr lang="el-GR" sz="1600" dirty="0" smtClean="0"/>
              <a:t>που είχε στο </a:t>
            </a:r>
            <a:r>
              <a:rPr lang="el-GR" sz="1600" dirty="0"/>
              <a:t>πρόσωπο. Ο πατέρας είπε </a:t>
            </a:r>
            <a:r>
              <a:rPr lang="el-GR" sz="1600" dirty="0" smtClean="0"/>
              <a:t>ότι ο τραυματισμός δεν προκλήθηκε σκόπιμα, αλλά οφειλόταν </a:t>
            </a:r>
            <a:r>
              <a:rPr lang="el-GR" sz="1600" dirty="0"/>
              <a:t>σε </a:t>
            </a:r>
            <a:r>
              <a:rPr lang="el-GR" sz="1600" dirty="0" smtClean="0"/>
              <a:t>ατύχημα.</a:t>
            </a:r>
            <a:endParaRPr lang="en-US" sz="1600" dirty="0"/>
          </a:p>
        </p:txBody>
      </p:sp>
      <p:sp>
        <p:nvSpPr>
          <p:cNvPr id="4" name="Rectangle 3"/>
          <p:cNvSpPr/>
          <p:nvPr/>
        </p:nvSpPr>
        <p:spPr>
          <a:xfrm>
            <a:off x="628651" y="3745875"/>
            <a:ext cx="8134960" cy="738664"/>
          </a:xfrm>
          <a:prstGeom prst="rect">
            <a:avLst/>
          </a:prstGeom>
        </p:spPr>
        <p:txBody>
          <a:bodyPr wrap="square">
            <a:spAutoFit/>
          </a:bodyPr>
          <a:lstStyle/>
          <a:p>
            <a:r>
              <a:rPr lang="el-GR" sz="2100" b="1" dirty="0" smtClean="0">
                <a:solidFill>
                  <a:schemeClr val="accent1"/>
                </a:solidFill>
                <a:latin typeface="Tekton Pro" pitchFamily="34" charset="0"/>
              </a:rPr>
              <a:t>Είναι περίπτωση κακοποίησης ή/και παραμέλησης ή ατύχημα; </a:t>
            </a:r>
            <a:r>
              <a:rPr lang="en-US" sz="2100" b="1" dirty="0">
                <a:solidFill>
                  <a:schemeClr val="accent1"/>
                </a:solidFill>
                <a:latin typeface="Tekton Pro" pitchFamily="34" charset="0"/>
              </a:rPr>
              <a:t/>
            </a:r>
            <a:br>
              <a:rPr lang="en-US" sz="2100" b="1" dirty="0">
                <a:solidFill>
                  <a:schemeClr val="accent1"/>
                </a:solidFill>
                <a:latin typeface="Tekton Pro" pitchFamily="34" charset="0"/>
              </a:rPr>
            </a:br>
            <a:r>
              <a:rPr lang="el-GR" sz="2100" b="1" dirty="0">
                <a:solidFill>
                  <a:schemeClr val="accent1"/>
                </a:solidFill>
                <a:latin typeface="Tekton Pro" pitchFamily="34" charset="0"/>
              </a:rPr>
              <a:t>Εάν </a:t>
            </a:r>
            <a:r>
              <a:rPr lang="el-GR" sz="2100" b="1" dirty="0" smtClean="0">
                <a:solidFill>
                  <a:schemeClr val="accent1"/>
                </a:solidFill>
                <a:latin typeface="Tekton Pro" pitchFamily="34" charset="0"/>
              </a:rPr>
              <a:t>είναι ΚαΠα-π, ποιες μορφές διακρίνετε;</a:t>
            </a:r>
            <a:endParaRPr lang="en-US" sz="2100" b="1" dirty="0">
              <a:solidFill>
                <a:schemeClr val="accent1"/>
              </a:solidFill>
              <a:latin typeface="Tekton Pro" pitchFamily="34" charset="0"/>
            </a:endParaRPr>
          </a:p>
        </p:txBody>
      </p:sp>
    </p:spTree>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Παράδειγμα </a:t>
            </a:r>
            <a:r>
              <a:rPr lang="el-GR" dirty="0" smtClean="0"/>
              <a:t>περίπτωσης</a:t>
            </a:r>
            <a:endParaRPr lang="el-GR" dirty="0"/>
          </a:p>
        </p:txBody>
      </p:sp>
      <p:sp>
        <p:nvSpPr>
          <p:cNvPr id="3" name="Content Placeholder 2"/>
          <p:cNvSpPr>
            <a:spLocks noGrp="1"/>
          </p:cNvSpPr>
          <p:nvPr>
            <p:ph idx="1"/>
          </p:nvPr>
        </p:nvSpPr>
        <p:spPr>
          <a:xfrm>
            <a:off x="628650" y="1369219"/>
            <a:ext cx="7886700" cy="2098186"/>
          </a:xfrm>
        </p:spPr>
        <p:txBody>
          <a:bodyPr>
            <a:normAutofit/>
          </a:bodyPr>
          <a:lstStyle/>
          <a:p>
            <a:pPr marL="0" indent="0" algn="just">
              <a:buNone/>
            </a:pPr>
            <a:r>
              <a:rPr lang="el-GR" sz="1800" dirty="0" smtClean="0"/>
              <a:t>Ο Θωμάς </a:t>
            </a:r>
            <a:r>
              <a:rPr lang="el-GR" sz="1800" dirty="0"/>
              <a:t>κι η Μαίρη ξέρουν ότι </a:t>
            </a:r>
            <a:r>
              <a:rPr lang="el-GR" sz="1800" dirty="0" smtClean="0"/>
              <a:t>ο κόσμος δεν υποπτεύεται </a:t>
            </a:r>
            <a:r>
              <a:rPr lang="el-GR" sz="1800" dirty="0"/>
              <a:t>τα μικρά παιδιά και </a:t>
            </a:r>
            <a:r>
              <a:rPr lang="el-GR" sz="1800" dirty="0" smtClean="0"/>
              <a:t>έτσι βάζουν </a:t>
            </a:r>
            <a:r>
              <a:rPr lang="el-GR" sz="1800" dirty="0"/>
              <a:t>την 4-χρονη κόρη </a:t>
            </a:r>
            <a:r>
              <a:rPr lang="el-GR" sz="1800" dirty="0" smtClean="0"/>
              <a:t>τους, την Άννα, </a:t>
            </a:r>
            <a:r>
              <a:rPr lang="el-GR" sz="1800" dirty="0"/>
              <a:t>να κλέβει </a:t>
            </a:r>
            <a:r>
              <a:rPr lang="el-GR" sz="1800" dirty="0" smtClean="0"/>
              <a:t>πράγματα σε διάφορα καταστήματα. </a:t>
            </a:r>
            <a:r>
              <a:rPr lang="el-GR" sz="1800" dirty="0"/>
              <a:t>Η </a:t>
            </a:r>
            <a:r>
              <a:rPr lang="el-GR" sz="1800" dirty="0" smtClean="0"/>
              <a:t>μικρή το </a:t>
            </a:r>
            <a:r>
              <a:rPr lang="el-GR" sz="1800" dirty="0"/>
              <a:t>βρίσκει </a:t>
            </a:r>
            <a:r>
              <a:rPr lang="el-GR" sz="1800" dirty="0" smtClean="0"/>
              <a:t>διασκεδαστικό, σαν παιχνίδι, </a:t>
            </a:r>
            <a:r>
              <a:rPr lang="el-GR" sz="1800" dirty="0"/>
              <a:t>και δεν </a:t>
            </a:r>
            <a:r>
              <a:rPr lang="el-GR" sz="1800" dirty="0" smtClean="0"/>
              <a:t>αισθάνεται καμία πίεση. </a:t>
            </a:r>
            <a:r>
              <a:rPr lang="el-GR" sz="1800" dirty="0"/>
              <a:t>Ο </a:t>
            </a:r>
            <a:r>
              <a:rPr lang="el-GR" sz="1800" dirty="0" smtClean="0"/>
              <a:t>Θωμάς </a:t>
            </a:r>
            <a:r>
              <a:rPr lang="el-GR" sz="1800" dirty="0"/>
              <a:t>κι η Μαίρη </a:t>
            </a:r>
            <a:r>
              <a:rPr lang="el-GR" sz="1800" dirty="0" smtClean="0"/>
              <a:t>δικαιολογούν αυτό που κάνουν λέγοντας </a:t>
            </a:r>
            <a:r>
              <a:rPr lang="el-GR" sz="1800" dirty="0"/>
              <a:t>ότι </a:t>
            </a:r>
            <a:r>
              <a:rPr lang="el-GR" sz="1800" dirty="0" smtClean="0"/>
              <a:t>πραγματικά δυσκολεύονται να τα βγάλουν πέρα οικονομικά και είναι καλό που μπορεί να βοηθά </a:t>
            </a:r>
            <a:r>
              <a:rPr lang="el-GR" sz="1800" dirty="0"/>
              <a:t>κι η </a:t>
            </a:r>
            <a:r>
              <a:rPr lang="el-GR" sz="1800" dirty="0" smtClean="0"/>
              <a:t>Άννα</a:t>
            </a:r>
            <a:r>
              <a:rPr lang="en-US" sz="1800" dirty="0" smtClean="0"/>
              <a:t>. </a:t>
            </a:r>
            <a:r>
              <a:rPr lang="el-GR" sz="1800" dirty="0"/>
              <a:t>Τονίζουν </a:t>
            </a:r>
            <a:r>
              <a:rPr lang="el-GR" sz="1800" dirty="0" smtClean="0"/>
              <a:t>μάλιστα ότι </a:t>
            </a:r>
            <a:r>
              <a:rPr lang="el-GR" sz="1800" dirty="0"/>
              <a:t>ακόμη και </a:t>
            </a:r>
            <a:r>
              <a:rPr lang="el-GR" sz="1800" dirty="0" smtClean="0"/>
              <a:t>εάν την </a:t>
            </a:r>
            <a:r>
              <a:rPr lang="el-GR" sz="1800" dirty="0"/>
              <a:t>έπιαναν να κλέβει, </a:t>
            </a:r>
            <a:r>
              <a:rPr lang="el-GR" sz="1800" dirty="0" smtClean="0"/>
              <a:t>δεν θα συνέβαινε τίποτα, αφού είναι μικρό παιδί. </a:t>
            </a:r>
            <a:endParaRPr lang="el-GR" sz="1800" dirty="0"/>
          </a:p>
        </p:txBody>
      </p:sp>
      <p:sp>
        <p:nvSpPr>
          <p:cNvPr id="6" name="Rectangle 5">
            <a:extLst>
              <a:ext uri="{FF2B5EF4-FFF2-40B4-BE49-F238E27FC236}">
                <a16:creationId xmlns="" xmlns:a16="http://schemas.microsoft.com/office/drawing/2014/main" id="{9341FF57-1C00-0B4B-8C65-9BFD9402C985}"/>
              </a:ext>
            </a:extLst>
          </p:cNvPr>
          <p:cNvSpPr/>
          <p:nvPr/>
        </p:nvSpPr>
        <p:spPr>
          <a:xfrm>
            <a:off x="724205" y="3672395"/>
            <a:ext cx="7619695" cy="738664"/>
          </a:xfrm>
          <a:prstGeom prst="rect">
            <a:avLst/>
          </a:prstGeom>
        </p:spPr>
        <p:txBody>
          <a:bodyPr wrap="square">
            <a:spAutoFit/>
          </a:bodyPr>
          <a:lstStyle/>
          <a:p>
            <a:r>
              <a:rPr lang="el-GR" sz="2100" b="1" dirty="0">
                <a:solidFill>
                  <a:schemeClr val="accent1"/>
                </a:solidFill>
                <a:latin typeface="Tekton Pro" pitchFamily="34" charset="0"/>
              </a:rPr>
              <a:t>Είναι περίπτωση κακοποίησης ή παραμέλησης; </a:t>
            </a:r>
            <a:r>
              <a:rPr lang="en-US" sz="2100" b="1" dirty="0">
                <a:solidFill>
                  <a:schemeClr val="accent1"/>
                </a:solidFill>
                <a:latin typeface="Tekton Pro" pitchFamily="34" charset="0"/>
              </a:rPr>
              <a:t/>
            </a:r>
            <a:br>
              <a:rPr lang="en-US" sz="2100" b="1" dirty="0">
                <a:solidFill>
                  <a:schemeClr val="accent1"/>
                </a:solidFill>
                <a:latin typeface="Tekton Pro" pitchFamily="34" charset="0"/>
              </a:rPr>
            </a:br>
            <a:r>
              <a:rPr lang="el-GR" sz="2100" b="1" dirty="0">
                <a:solidFill>
                  <a:schemeClr val="accent1"/>
                </a:solidFill>
                <a:latin typeface="Tekton Pro" pitchFamily="34" charset="0"/>
              </a:rPr>
              <a:t>Εάν ναι, </a:t>
            </a:r>
            <a:r>
              <a:rPr lang="el-GR" sz="2100" b="1" dirty="0" smtClean="0">
                <a:solidFill>
                  <a:schemeClr val="accent1"/>
                </a:solidFill>
                <a:latin typeface="Tekton Pro" pitchFamily="34" charset="0"/>
              </a:rPr>
              <a:t>ποιες μορφές διακρίνετε;</a:t>
            </a:r>
            <a:endParaRPr lang="en-US" sz="2100" b="1" dirty="0">
              <a:solidFill>
                <a:schemeClr val="accent1"/>
              </a:solidFill>
              <a:latin typeface="Tekton Pro" pitchFamily="34" charset="0"/>
            </a:endParaRPr>
          </a:p>
        </p:txBody>
      </p:sp>
    </p:spTree>
    <p:extLst>
      <p:ext uri="{BB962C8B-B14F-4D97-AF65-F5344CB8AC3E}">
        <p14:creationId xmlns="" xmlns:p14="http://schemas.microsoft.com/office/powerpoint/2010/main" val="2202692220"/>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a:t>Παράδειγμα </a:t>
            </a:r>
            <a:r>
              <a:rPr lang="el-GR" dirty="0" smtClean="0"/>
              <a:t>περίπτωσης</a:t>
            </a:r>
            <a:endParaRPr lang="el-GR" dirty="0"/>
          </a:p>
        </p:txBody>
      </p:sp>
      <p:sp>
        <p:nvSpPr>
          <p:cNvPr id="3" name="Content Placeholder 2"/>
          <p:cNvSpPr>
            <a:spLocks noGrp="1"/>
          </p:cNvSpPr>
          <p:nvPr>
            <p:ph idx="1"/>
          </p:nvPr>
        </p:nvSpPr>
        <p:spPr>
          <a:xfrm>
            <a:off x="628650" y="1212725"/>
            <a:ext cx="8061808" cy="2825265"/>
          </a:xfrm>
        </p:spPr>
        <p:txBody>
          <a:bodyPr>
            <a:noAutofit/>
          </a:bodyPr>
          <a:lstStyle/>
          <a:p>
            <a:pPr marL="0" indent="0" algn="just">
              <a:lnSpc>
                <a:spcPct val="100000"/>
              </a:lnSpc>
              <a:spcBef>
                <a:spcPts val="0"/>
              </a:spcBef>
              <a:buNone/>
            </a:pPr>
            <a:r>
              <a:rPr lang="el-GR" sz="1600" dirty="0" smtClean="0"/>
              <a:t>Όταν η Μαίρη ήταν 18 χρονών, φοβόταν ότι ο σύντροφός της, ο Θωμάς</a:t>
            </a:r>
            <a:r>
              <a:rPr lang="el-GR" sz="1600" dirty="0"/>
              <a:t>, θα την </a:t>
            </a:r>
            <a:r>
              <a:rPr lang="el-GR" sz="1600" dirty="0" smtClean="0"/>
              <a:t>εγκατέλειπε. Στην προσπάθεια να τον κρατήσει </a:t>
            </a:r>
            <a:r>
              <a:rPr lang="el-GR" sz="1600" dirty="0"/>
              <a:t>κοντά </a:t>
            </a:r>
            <a:r>
              <a:rPr lang="el-GR" sz="1600" dirty="0" smtClean="0"/>
              <a:t>της </a:t>
            </a:r>
            <a:r>
              <a:rPr lang="el-GR" sz="1600" dirty="0"/>
              <a:t>έμεινε σκόπιμα </a:t>
            </a:r>
            <a:r>
              <a:rPr lang="el-GR" sz="1600" dirty="0" smtClean="0"/>
              <a:t>έγκυος, </a:t>
            </a:r>
            <a:r>
              <a:rPr lang="el-GR" sz="1600" dirty="0"/>
              <a:t>κόβοντας τα </a:t>
            </a:r>
            <a:r>
              <a:rPr lang="el-GR" sz="1600" dirty="0" smtClean="0"/>
              <a:t>αντισυλληπτικά, χωρίς ο Θωμάς να το γνωρίζει. Αυτός πράγματι </a:t>
            </a:r>
            <a:r>
              <a:rPr lang="el-GR" sz="1600" dirty="0"/>
              <a:t>έμεινε μαζί της </a:t>
            </a:r>
            <a:r>
              <a:rPr lang="el-GR" sz="1600" dirty="0" smtClean="0"/>
              <a:t>όσο διήρκησε η εγκυμοσύνη, αλλά την </a:t>
            </a:r>
            <a:r>
              <a:rPr lang="el-GR" sz="1600" dirty="0"/>
              <a:t>άφησε λίγο </a:t>
            </a:r>
            <a:r>
              <a:rPr lang="el-GR" sz="1600" dirty="0" smtClean="0"/>
              <a:t>μετά τη γέννηση του γιου τους, του Γιάννη.</a:t>
            </a:r>
            <a:r>
              <a:rPr lang="en-US" sz="1600" dirty="0" smtClean="0"/>
              <a:t> </a:t>
            </a:r>
            <a:endParaRPr lang="en-US" sz="1600" dirty="0"/>
          </a:p>
          <a:p>
            <a:pPr marL="0" indent="0" algn="just">
              <a:lnSpc>
                <a:spcPct val="100000"/>
              </a:lnSpc>
              <a:spcBef>
                <a:spcPts val="0"/>
              </a:spcBef>
              <a:buNone/>
            </a:pPr>
            <a:r>
              <a:rPr lang="el-GR" sz="1600" dirty="0" smtClean="0"/>
              <a:t>Η </a:t>
            </a:r>
            <a:r>
              <a:rPr lang="el-GR" sz="1600" dirty="0"/>
              <a:t>Μαίρη </a:t>
            </a:r>
            <a:r>
              <a:rPr lang="el-GR" sz="1600" dirty="0" smtClean="0"/>
              <a:t>όλη την ώρα λέει στον Γιάννη ότι είναι μια αποτυχία, αφού δεν ήταν αρκετά καλός να κρατήσει τον </a:t>
            </a:r>
            <a:r>
              <a:rPr lang="el-GR" sz="1600" dirty="0"/>
              <a:t>πατέρα του </a:t>
            </a:r>
            <a:r>
              <a:rPr lang="el-GR" sz="1600" dirty="0" smtClean="0"/>
              <a:t>μαζί </a:t>
            </a:r>
            <a:r>
              <a:rPr lang="el-GR" sz="1600" dirty="0"/>
              <a:t>τους. </a:t>
            </a:r>
            <a:r>
              <a:rPr lang="el-GR" sz="1600" dirty="0" smtClean="0"/>
              <a:t>Όταν μια φίλη </a:t>
            </a:r>
            <a:r>
              <a:rPr lang="el-GR" sz="1600" dirty="0"/>
              <a:t>της </a:t>
            </a:r>
            <a:r>
              <a:rPr lang="el-GR" sz="1600" dirty="0" smtClean="0"/>
              <a:t>Μαίρης της λέει ότι δεν πρέπει να λέει τέτοια πράγματα στο παιδί, η Μαίρη απαντά ότι δεν έχει σημασία τι </a:t>
            </a:r>
            <a:r>
              <a:rPr lang="el-GR" sz="1600" dirty="0"/>
              <a:t>του λέει, </a:t>
            </a:r>
            <a:r>
              <a:rPr lang="el-GR" sz="1600" dirty="0" smtClean="0"/>
              <a:t>αφού ο Γιάννης είναι </a:t>
            </a:r>
            <a:r>
              <a:rPr lang="el-GR" sz="1600" dirty="0"/>
              <a:t>μόνο 26 μηνών και δεν </a:t>
            </a:r>
            <a:r>
              <a:rPr lang="el-GR" sz="1600" dirty="0" smtClean="0"/>
              <a:t>την καταλαβαίνει</a:t>
            </a:r>
            <a:r>
              <a:rPr lang="el-GR" sz="1600" dirty="0"/>
              <a:t>.</a:t>
            </a:r>
            <a:endParaRPr lang="en-US" sz="1600" dirty="0"/>
          </a:p>
          <a:p>
            <a:pPr marL="0" indent="0" algn="just">
              <a:lnSpc>
                <a:spcPct val="100000"/>
              </a:lnSpc>
              <a:spcBef>
                <a:spcPts val="0"/>
              </a:spcBef>
              <a:buNone/>
            </a:pPr>
            <a:r>
              <a:rPr lang="el-GR" sz="1600" dirty="0" smtClean="0"/>
              <a:t>Αν </a:t>
            </a:r>
            <a:r>
              <a:rPr lang="el-GR" sz="1600" dirty="0"/>
              <a:t>και </a:t>
            </a:r>
            <a:r>
              <a:rPr lang="el-GR" sz="1600" dirty="0" smtClean="0"/>
              <a:t>η </a:t>
            </a:r>
            <a:r>
              <a:rPr lang="el-GR" sz="1600" dirty="0"/>
              <a:t>Μαίρη </a:t>
            </a:r>
            <a:r>
              <a:rPr lang="el-GR" sz="1600" dirty="0" smtClean="0"/>
              <a:t>φροντίζει τον Γιάννη, ποτέ δεν </a:t>
            </a:r>
            <a:r>
              <a:rPr lang="el-GR" sz="1600" dirty="0"/>
              <a:t>παίζει </a:t>
            </a:r>
            <a:r>
              <a:rPr lang="el-GR" sz="1600" dirty="0" smtClean="0"/>
              <a:t>μαζί του και ούτε φαίνεται </a:t>
            </a:r>
            <a:r>
              <a:rPr lang="el-GR" sz="1600" dirty="0"/>
              <a:t>να χαίρεται την παρουσία του</a:t>
            </a:r>
            <a:r>
              <a:rPr lang="el-GR" sz="1600" dirty="0" smtClean="0"/>
              <a:t>.</a:t>
            </a:r>
          </a:p>
        </p:txBody>
      </p:sp>
      <p:sp>
        <p:nvSpPr>
          <p:cNvPr id="5" name="Rectangle 4">
            <a:extLst>
              <a:ext uri="{FF2B5EF4-FFF2-40B4-BE49-F238E27FC236}">
                <a16:creationId xmlns="" xmlns:a16="http://schemas.microsoft.com/office/drawing/2014/main" id="{883F04AA-8AC9-9E4C-87E2-E9250E370E30}"/>
              </a:ext>
            </a:extLst>
          </p:cNvPr>
          <p:cNvSpPr/>
          <p:nvPr/>
        </p:nvSpPr>
        <p:spPr>
          <a:xfrm>
            <a:off x="628650" y="3940840"/>
            <a:ext cx="7886699" cy="738664"/>
          </a:xfrm>
          <a:prstGeom prst="rect">
            <a:avLst/>
          </a:prstGeom>
        </p:spPr>
        <p:txBody>
          <a:bodyPr wrap="square">
            <a:spAutoFit/>
          </a:bodyPr>
          <a:lstStyle/>
          <a:p>
            <a:r>
              <a:rPr lang="el-GR" sz="2100" b="1" dirty="0">
                <a:solidFill>
                  <a:schemeClr val="accent1"/>
                </a:solidFill>
                <a:latin typeface="Tekton Pro" pitchFamily="34" charset="0"/>
              </a:rPr>
              <a:t>Είναι περίπτωση κακοποίησης ή παραμέλησης; </a:t>
            </a:r>
            <a:r>
              <a:rPr lang="en-US" sz="2100" b="1" dirty="0">
                <a:solidFill>
                  <a:schemeClr val="accent1"/>
                </a:solidFill>
                <a:latin typeface="Tekton Pro" pitchFamily="34" charset="0"/>
              </a:rPr>
              <a:t/>
            </a:r>
            <a:br>
              <a:rPr lang="en-US" sz="2100" b="1" dirty="0">
                <a:solidFill>
                  <a:schemeClr val="accent1"/>
                </a:solidFill>
                <a:latin typeface="Tekton Pro" pitchFamily="34" charset="0"/>
              </a:rPr>
            </a:br>
            <a:r>
              <a:rPr lang="el-GR" sz="2100" b="1" dirty="0">
                <a:solidFill>
                  <a:schemeClr val="accent1"/>
                </a:solidFill>
                <a:latin typeface="Tekton Pro" pitchFamily="34" charset="0"/>
              </a:rPr>
              <a:t>Εάν ναι, ποιες μορφές διακρίνετε;</a:t>
            </a:r>
            <a:endParaRPr lang="en-US" sz="2100" b="1" dirty="0">
              <a:solidFill>
                <a:schemeClr val="accent1"/>
              </a:solidFill>
              <a:latin typeface="Tekton Pro" pitchFamily="34" charset="0"/>
            </a:endParaRPr>
          </a:p>
        </p:txBody>
      </p:sp>
    </p:spTree>
    <p:extLst>
      <p:ext uri="{BB962C8B-B14F-4D97-AF65-F5344CB8AC3E}">
        <p14:creationId xmlns="" xmlns:p14="http://schemas.microsoft.com/office/powerpoint/2010/main" val="2202692220"/>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Παράδειγμα περιστατικού</a:t>
            </a:r>
            <a:endParaRPr lang="en-US" dirty="0"/>
          </a:p>
        </p:txBody>
      </p:sp>
      <p:sp>
        <p:nvSpPr>
          <p:cNvPr id="3" name="Content Placeholder 2"/>
          <p:cNvSpPr>
            <a:spLocks noGrp="1"/>
          </p:cNvSpPr>
          <p:nvPr>
            <p:ph idx="1"/>
          </p:nvPr>
        </p:nvSpPr>
        <p:spPr>
          <a:xfrm>
            <a:off x="628650" y="1369219"/>
            <a:ext cx="7886700" cy="2171338"/>
          </a:xfrm>
        </p:spPr>
        <p:txBody>
          <a:bodyPr>
            <a:normAutofit/>
          </a:bodyPr>
          <a:lstStyle/>
          <a:p>
            <a:pPr marL="0" indent="0" algn="just">
              <a:buNone/>
            </a:pPr>
            <a:r>
              <a:rPr lang="el-GR" sz="1600" dirty="0" smtClean="0"/>
              <a:t>Ένα κορίτσι 13 χρονών, προσπάθησε μόνη της να τρυπήσει τον αφαλό της για να βάλει ένα σκουλαρίκι, όταν </a:t>
            </a:r>
            <a:r>
              <a:rPr lang="el-GR" sz="1600" dirty="0"/>
              <a:t>η </a:t>
            </a:r>
            <a:r>
              <a:rPr lang="el-GR" sz="1600" dirty="0" smtClean="0"/>
              <a:t>μητέρα της </a:t>
            </a:r>
            <a:r>
              <a:rPr lang="el-GR" sz="1600" dirty="0"/>
              <a:t>αρνήθηκε να της επιτρέψει να </a:t>
            </a:r>
            <a:r>
              <a:rPr lang="el-GR" sz="1600" dirty="0" smtClean="0"/>
              <a:t>πάει σε έναν επαγγελματία</a:t>
            </a:r>
            <a:r>
              <a:rPr lang="el-GR" sz="1600" dirty="0"/>
              <a:t>. </a:t>
            </a:r>
            <a:r>
              <a:rPr lang="el-GR" sz="1600" dirty="0" smtClean="0"/>
              <a:t>Από τότε </a:t>
            </a:r>
            <a:r>
              <a:rPr lang="el-GR" sz="1600" dirty="0"/>
              <a:t>άρχισε μια μόλυνση που κράτησε </a:t>
            </a:r>
            <a:r>
              <a:rPr lang="el-GR" sz="1600" dirty="0" smtClean="0"/>
              <a:t>αρκετές </a:t>
            </a:r>
            <a:r>
              <a:rPr lang="el-GR" sz="1600" dirty="0"/>
              <a:t>εβδομάδες. Παρά </a:t>
            </a:r>
            <a:r>
              <a:rPr lang="el-GR" sz="1600" dirty="0" smtClean="0"/>
              <a:t>τον ανυπόφορο πόνο, την </a:t>
            </a:r>
            <a:r>
              <a:rPr lang="el-GR" sz="1600" dirty="0"/>
              <a:t>απώλεια </a:t>
            </a:r>
            <a:r>
              <a:rPr lang="el-GR" sz="1600" dirty="0" smtClean="0"/>
              <a:t>βάρους, τον </a:t>
            </a:r>
            <a:r>
              <a:rPr lang="el-GR" sz="1600" dirty="0"/>
              <a:t>συνεχή λήθαργο </a:t>
            </a:r>
            <a:r>
              <a:rPr lang="el-GR" sz="1600" dirty="0" smtClean="0"/>
              <a:t>και την εμφανή λοίμωξη στην περιοχή της κοιλιάς, </a:t>
            </a:r>
            <a:r>
              <a:rPr lang="el-GR" sz="1600" dirty="0"/>
              <a:t>η μητέρα δεν την πήγε </a:t>
            </a:r>
            <a:r>
              <a:rPr lang="el-GR" sz="1600" dirty="0" smtClean="0"/>
              <a:t>σε γιατρό</a:t>
            </a:r>
            <a:r>
              <a:rPr lang="el-GR" sz="1600" dirty="0"/>
              <a:t>. </a:t>
            </a:r>
            <a:endParaRPr lang="el-GR" sz="1600" dirty="0" smtClean="0"/>
          </a:p>
          <a:p>
            <a:pPr marL="0" indent="0" algn="just">
              <a:buNone/>
            </a:pPr>
            <a:r>
              <a:rPr lang="el-GR" sz="1600" dirty="0" smtClean="0"/>
              <a:t>Όταν ένα άλλο μέλος της οικογένειας την πήγε τελικά στο νοσοκομείο  η </a:t>
            </a:r>
            <a:r>
              <a:rPr lang="el-GR" sz="1600" dirty="0"/>
              <a:t>μητέρα ισχυρίστηκε ότι δεν αντιλήφθηκε πόσο σοβαρή ήταν η μόλυνση και ότι το ίδιο το κορίτσι ήταν </a:t>
            </a:r>
            <a:r>
              <a:rPr lang="el-GR" sz="1600" dirty="0" smtClean="0"/>
              <a:t>υπεύθυνο </a:t>
            </a:r>
            <a:r>
              <a:rPr lang="el-GR" sz="1600" dirty="0"/>
              <a:t>για αυτό που </a:t>
            </a:r>
            <a:r>
              <a:rPr lang="el-GR" sz="1600" dirty="0" smtClean="0"/>
              <a:t>του συνέβη, </a:t>
            </a:r>
            <a:r>
              <a:rPr lang="el-GR" sz="1600" dirty="0"/>
              <a:t>καθώς δεν συμμορφώθηκε με τους κανόνες</a:t>
            </a:r>
            <a:r>
              <a:rPr lang="el-GR" sz="1600" dirty="0" smtClean="0"/>
              <a:t>.</a:t>
            </a:r>
            <a:endParaRPr lang="en-US" sz="1600" dirty="0"/>
          </a:p>
        </p:txBody>
      </p:sp>
      <p:sp>
        <p:nvSpPr>
          <p:cNvPr id="5" name="Rectangle 4">
            <a:extLst>
              <a:ext uri="{FF2B5EF4-FFF2-40B4-BE49-F238E27FC236}">
                <a16:creationId xmlns="" xmlns:a16="http://schemas.microsoft.com/office/drawing/2014/main" id="{021A55BC-6475-6140-BAAD-E9C6F4B4AC99}"/>
              </a:ext>
            </a:extLst>
          </p:cNvPr>
          <p:cNvSpPr/>
          <p:nvPr/>
        </p:nvSpPr>
        <p:spPr>
          <a:xfrm>
            <a:off x="581023" y="3623408"/>
            <a:ext cx="8014337" cy="738664"/>
          </a:xfrm>
          <a:prstGeom prst="rect">
            <a:avLst/>
          </a:prstGeom>
        </p:spPr>
        <p:txBody>
          <a:bodyPr wrap="square">
            <a:spAutoFit/>
          </a:bodyPr>
          <a:lstStyle/>
          <a:p>
            <a:r>
              <a:rPr lang="el-GR" sz="2100" b="1" dirty="0">
                <a:solidFill>
                  <a:schemeClr val="accent1"/>
                </a:solidFill>
                <a:latin typeface="Tekton Pro" pitchFamily="34" charset="0"/>
              </a:rPr>
              <a:t>Είναι περίπτωση κακοποίησης ή παραμέλησης; </a:t>
            </a:r>
            <a:r>
              <a:rPr lang="en-US" sz="2100" b="1" dirty="0">
                <a:solidFill>
                  <a:schemeClr val="accent1"/>
                </a:solidFill>
                <a:latin typeface="Tekton Pro" pitchFamily="34" charset="0"/>
              </a:rPr>
              <a:t/>
            </a:r>
            <a:br>
              <a:rPr lang="en-US" sz="2100" b="1" dirty="0">
                <a:solidFill>
                  <a:schemeClr val="accent1"/>
                </a:solidFill>
                <a:latin typeface="Tekton Pro" pitchFamily="34" charset="0"/>
              </a:rPr>
            </a:br>
            <a:r>
              <a:rPr lang="el-GR" sz="2100" b="1" dirty="0">
                <a:solidFill>
                  <a:schemeClr val="accent1"/>
                </a:solidFill>
                <a:latin typeface="Tekton Pro" pitchFamily="34" charset="0"/>
              </a:rPr>
              <a:t>Εάν ναι, ποιες μορφές διακρίνετε;</a:t>
            </a:r>
            <a:endParaRPr lang="en-US" sz="2100" b="1" dirty="0">
              <a:solidFill>
                <a:schemeClr val="accent1"/>
              </a:solidFill>
              <a:latin typeface="Tekton Pro" pitchFamily="34" charset="0"/>
            </a:endParaRPr>
          </a:p>
        </p:txBody>
      </p:sp>
    </p:spTree>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556880" y="334463"/>
            <a:ext cx="5240523" cy="778437"/>
          </a:xfrm>
        </p:spPr>
        <p:txBody>
          <a:bodyPr>
            <a:noAutofit/>
          </a:bodyPr>
          <a:lstStyle/>
          <a:p>
            <a:pPr marL="0" indent="0" algn="r" fontAlgn="t">
              <a:buNone/>
            </a:pPr>
            <a:r>
              <a:rPr lang="el-GR" sz="2250" dirty="0">
                <a:latin typeface="Segoe UI Black" panose="020B0A02040204020203" pitchFamily="34" charset="0"/>
                <a:ea typeface="Segoe UI Black" panose="020B0A02040204020203" pitchFamily="34" charset="0"/>
              </a:rPr>
              <a:t>η κακοποίηση ή/και παραμέληση παιδιού είναι σπάνιο φαινόμενο</a:t>
            </a:r>
          </a:p>
        </p:txBody>
      </p:sp>
      <p:sp>
        <p:nvSpPr>
          <p:cNvPr id="4" name="Content Placeholder 6"/>
          <p:cNvSpPr txBox="1">
            <a:spLocks/>
          </p:cNvSpPr>
          <p:nvPr/>
        </p:nvSpPr>
        <p:spPr>
          <a:xfrm>
            <a:off x="612950" y="1816748"/>
            <a:ext cx="4352946" cy="2422655"/>
          </a:xfrm>
          <a:prstGeom prst="rect">
            <a:avLst/>
          </a:prstGeom>
        </p:spPr>
        <p:txBody>
          <a:bodyPr vert="horz" lIns="68580" tIns="34290" rIns="68580" bIns="34290" rtlCol="0">
            <a:noAutofit/>
          </a:bodyPr>
          <a:lstStyle>
            <a:lvl1pPr marL="361942" indent="-361942" algn="l" defTabSz="914377" rtl="0" eaLnBrk="1" latinLnBrk="0" hangingPunct="1">
              <a:lnSpc>
                <a:spcPct val="90000"/>
              </a:lnSpc>
              <a:spcBef>
                <a:spcPts val="1000"/>
              </a:spcBef>
              <a:buClr>
                <a:schemeClr val="accent1"/>
              </a:buClr>
              <a:buFont typeface="Wingdings 3" panose="05040102010807070707" pitchFamily="18" charset="2"/>
              <a:buChar char="´"/>
              <a:defRPr sz="2800" kern="1200">
                <a:solidFill>
                  <a:schemeClr val="tx1"/>
                </a:solidFill>
                <a:latin typeface="Segoe UI Light" panose="020B0502040204020203" pitchFamily="34" charset="0"/>
                <a:ea typeface="+mn-ea"/>
                <a:cs typeface="Segoe UI Light" panose="020B0502040204020203" pitchFamily="34" charset="0"/>
              </a:defRPr>
            </a:lvl1pPr>
            <a:lvl2pPr marL="809605" indent="-352417" algn="l" defTabSz="914377" rtl="0" eaLnBrk="1" latinLnBrk="0" hangingPunct="1">
              <a:lnSpc>
                <a:spcPct val="90000"/>
              </a:lnSpc>
              <a:spcBef>
                <a:spcPts val="500"/>
              </a:spcBef>
              <a:buClr>
                <a:schemeClr val="accent1">
                  <a:lumMod val="75000"/>
                </a:schemeClr>
              </a:buClr>
              <a:buFont typeface="Wingdings 3" panose="05040102010807070707" pitchFamily="18" charset="2"/>
              <a:buChar char="´"/>
              <a:defRPr sz="2400" kern="1200">
                <a:solidFill>
                  <a:schemeClr val="tx1"/>
                </a:solidFill>
                <a:latin typeface="Segoe UI Light" panose="020B0502040204020203" pitchFamily="34" charset="0"/>
                <a:ea typeface="+mn-ea"/>
                <a:cs typeface="Segoe UI Light" panose="020B0502040204020203" pitchFamily="34" charset="0"/>
              </a:defRPr>
            </a:lvl2pPr>
            <a:lvl3pPr marL="1257269" indent="-342891" algn="l" defTabSz="914377" rtl="0" eaLnBrk="1" latinLnBrk="0" hangingPunct="1">
              <a:lnSpc>
                <a:spcPct val="90000"/>
              </a:lnSpc>
              <a:spcBef>
                <a:spcPts val="500"/>
              </a:spcBef>
              <a:buClr>
                <a:schemeClr val="accent1">
                  <a:lumMod val="50000"/>
                </a:schemeClr>
              </a:buClr>
              <a:buFont typeface="Wingdings 3" panose="05040102010807070707" pitchFamily="18" charset="2"/>
              <a:buChar char="´"/>
              <a:defRPr sz="2000" kern="1200">
                <a:solidFill>
                  <a:schemeClr val="tx1"/>
                </a:solidFill>
                <a:latin typeface="Segoe UI Light" panose="020B0502040204020203" pitchFamily="34" charset="0"/>
                <a:ea typeface="+mn-ea"/>
                <a:cs typeface="Segoe UI Light" panose="020B0502040204020203" pitchFamily="34" charset="0"/>
              </a:defRPr>
            </a:lvl3pPr>
            <a:lvl4pPr marL="1704932" indent="-333366" algn="l" defTabSz="914377" rtl="0" eaLnBrk="1" latinLnBrk="0" hangingPunct="1">
              <a:lnSpc>
                <a:spcPct val="90000"/>
              </a:lnSpc>
              <a:spcBef>
                <a:spcPts val="500"/>
              </a:spcBef>
              <a:buClr>
                <a:schemeClr val="tx2">
                  <a:lumMod val="50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4pPr>
            <a:lvl5pPr marL="2152597" indent="-323843" algn="l" defTabSz="914377" rtl="0" eaLnBrk="1" latinLnBrk="0" hangingPunct="1">
              <a:lnSpc>
                <a:spcPct val="90000"/>
              </a:lnSpc>
              <a:spcBef>
                <a:spcPts val="500"/>
              </a:spcBef>
              <a:buClr>
                <a:schemeClr val="tx2">
                  <a:lumMod val="75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t">
              <a:buNone/>
            </a:pPr>
            <a:r>
              <a:rPr lang="el-GR" sz="3300" b="1" dirty="0">
                <a:solidFill>
                  <a:schemeClr val="accent1"/>
                </a:solidFill>
                <a:latin typeface="Myriad Pro Bold"/>
                <a:cs typeface="+mn-cs"/>
              </a:rPr>
              <a:t>πραγματικότητα</a:t>
            </a:r>
            <a:endParaRPr lang="en-US" sz="3300" b="1" dirty="0">
              <a:solidFill>
                <a:schemeClr val="accent1"/>
              </a:solidFill>
              <a:latin typeface="Myriad Pro Bold"/>
              <a:cs typeface="+mn-cs"/>
            </a:endParaRPr>
          </a:p>
          <a:p>
            <a:pPr marL="0" indent="0" algn="just" fontAlgn="t">
              <a:buNone/>
            </a:pPr>
            <a:r>
              <a:rPr lang="el-GR" sz="1500" dirty="0" smtClean="0"/>
              <a:t>όλοι </a:t>
            </a:r>
            <a:r>
              <a:rPr lang="el-GR" sz="1500" dirty="0"/>
              <a:t>οι τύποι ΚαΠα-π </a:t>
            </a:r>
            <a:r>
              <a:rPr lang="el-GR" sz="1500" dirty="0" smtClean="0"/>
              <a:t>απαντώνται πολύ συχνά παγκοσμίως.</a:t>
            </a:r>
            <a:r>
              <a:rPr lang="en-US" sz="1500" dirty="0" smtClean="0"/>
              <a:t> </a:t>
            </a:r>
            <a:r>
              <a:rPr lang="el-GR" sz="1500" dirty="0" smtClean="0"/>
              <a:t>Πολλές φορές η ΚαΠα-π δεν εντοπίζεται καθώς συμβαίνει σε κλειστό περιβάλλον και περιβάλλεται από μυστικότητα</a:t>
            </a:r>
            <a:r>
              <a:rPr lang="en-US" sz="1500" dirty="0"/>
              <a:t>. </a:t>
            </a:r>
            <a:r>
              <a:rPr lang="el-GR" sz="1500" dirty="0" smtClean="0"/>
              <a:t>Από την πλευρά τους τα παιδιά δυσκολεύονται </a:t>
            </a:r>
            <a:r>
              <a:rPr lang="el-GR" sz="1500" dirty="0"/>
              <a:t>να </a:t>
            </a:r>
            <a:r>
              <a:rPr lang="el-GR" sz="1500" dirty="0" smtClean="0"/>
              <a:t>αποκαλύψουν την ΚαΠα που υφίστανται και φοβούνται ότι δεν θα γίνουν πιστευτά. Επιπρόσθετα, συχνά τα στοιχεία που τεκμηριώνουν το έγκλημα είναι πολύ λίγα. </a:t>
            </a:r>
            <a:endParaRPr lang="en-US" sz="1800" dirty="0"/>
          </a:p>
        </p:txBody>
      </p:sp>
      <p:sp>
        <p:nvSpPr>
          <p:cNvPr id="3" name="Rectangle 2"/>
          <p:cNvSpPr/>
          <p:nvPr/>
        </p:nvSpPr>
        <p:spPr>
          <a:xfrm>
            <a:off x="5988158" y="334463"/>
            <a:ext cx="1950830" cy="600164"/>
          </a:xfrm>
          <a:prstGeom prst="rect">
            <a:avLst/>
          </a:prstGeom>
        </p:spPr>
        <p:txBody>
          <a:bodyPr wrap="square">
            <a:spAutoFit/>
          </a:bodyPr>
          <a:lstStyle/>
          <a:p>
            <a:r>
              <a:rPr lang="el-GR" sz="3300" b="1" dirty="0">
                <a:solidFill>
                  <a:srgbClr val="C00000"/>
                </a:solidFill>
                <a:latin typeface="Myriad Pro Bold"/>
              </a:rPr>
              <a:t>μύθος</a:t>
            </a:r>
            <a:endParaRPr lang="el-GR" sz="3300" dirty="0">
              <a:solidFill>
                <a:srgbClr val="C00000"/>
              </a:solidFill>
            </a:endParaRPr>
          </a:p>
        </p:txBody>
      </p:sp>
      <p:sp>
        <p:nvSpPr>
          <p:cNvPr id="2" name="Rectangle 1"/>
          <p:cNvSpPr/>
          <p:nvPr/>
        </p:nvSpPr>
        <p:spPr>
          <a:xfrm>
            <a:off x="5472333" y="1930474"/>
            <a:ext cx="3186332" cy="2554545"/>
          </a:xfrm>
          <a:prstGeom prst="rect">
            <a:avLst/>
          </a:prstGeom>
          <a:solidFill>
            <a:schemeClr val="tx2">
              <a:lumMod val="20000"/>
              <a:lumOff val="80000"/>
            </a:schemeClr>
          </a:solidFill>
        </p:spPr>
        <p:txBody>
          <a:bodyPr wrap="square">
            <a:spAutoFit/>
          </a:bodyPr>
          <a:lstStyle/>
          <a:p>
            <a:pPr algn="ctr">
              <a:spcBef>
                <a:spcPts val="0"/>
              </a:spcBef>
            </a:pPr>
            <a:r>
              <a:rPr lang="el-GR" sz="1600" b="1" dirty="0" smtClean="0">
                <a:solidFill>
                  <a:schemeClr val="accent1"/>
                </a:solidFill>
              </a:rPr>
              <a:t>Στην Ελλάδα</a:t>
            </a:r>
          </a:p>
          <a:p>
            <a:pPr algn="ctr">
              <a:spcBef>
                <a:spcPts val="0"/>
              </a:spcBef>
            </a:pPr>
            <a:r>
              <a:rPr lang="el-GR" sz="1600" b="1" dirty="0" smtClean="0">
                <a:solidFill>
                  <a:schemeClr val="accent1"/>
                </a:solidFill>
              </a:rPr>
              <a:t>όλοι </a:t>
            </a:r>
            <a:r>
              <a:rPr lang="el-GR" sz="1600" b="1" dirty="0">
                <a:solidFill>
                  <a:schemeClr val="accent1"/>
                </a:solidFill>
              </a:rPr>
              <a:t>οι τύποι κακοποίησης συμβαίνουν πολύ συχνά </a:t>
            </a:r>
            <a:r>
              <a:rPr lang="en-US" sz="1600" dirty="0">
                <a:solidFill>
                  <a:schemeClr val="accent1"/>
                </a:solidFill>
              </a:rPr>
              <a:t>(BECAN, 2013). </a:t>
            </a:r>
            <a:r>
              <a:rPr lang="el-GR" sz="1600" dirty="0">
                <a:solidFill>
                  <a:schemeClr val="accent1"/>
                </a:solidFill>
              </a:rPr>
              <a:t>Αυτό που συμβαίνει επίσης είναι ότι η ΚαΠα-Π συχνά δεν ανιχνεύεται λόγω της φύσης της, της δυσκολίας των θυμάτων να την καταγγείλουν και της δυσκολίας επιβεβαίωσης των περιστατικών </a:t>
            </a:r>
            <a:r>
              <a:rPr lang="en-US" sz="1600" dirty="0">
                <a:solidFill>
                  <a:schemeClr val="accent1"/>
                </a:solidFill>
              </a:rPr>
              <a:t>(BECAN WP3, WP4).</a:t>
            </a:r>
            <a:endParaRPr lang="el-GR" sz="1600" dirty="0">
              <a:solidFill>
                <a:schemeClr val="accent1"/>
              </a:solidFill>
            </a:endParaRPr>
          </a:p>
        </p:txBody>
      </p:sp>
    </p:spTree>
    <p:extLst>
      <p:ext uri="{BB962C8B-B14F-4D97-AF65-F5344CB8AC3E}">
        <p14:creationId xmlns="" xmlns:p14="http://schemas.microsoft.com/office/powerpoint/2010/main" val="2774076386"/>
      </p:ext>
    </p:extLst>
  </p:cSld>
  <p:clrMapOvr>
    <a:masterClrMapping/>
  </p:clrMapOvr>
  <mc:AlternateContent xmlns:mc="http://schemas.openxmlformats.org/markup-compatibility/2006">
    <mc:Choice xmlns="" xmlns:p14="http://schemas.microsoft.com/office/powerpoint/2010/main" Requires="p14">
      <p:transition spd="slow" p14:dur="1600">
        <p14:conveyor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500" fill="hold"/>
                                        <p:tgtEl>
                                          <p:spTgt spid="4"/>
                                        </p:tgtEl>
                                        <p:attrNameLst>
                                          <p:attrName>ppt_w</p:attrName>
                                        </p:attrNameLst>
                                      </p:cBhvr>
                                      <p:tavLst>
                                        <p:tav tm="0">
                                          <p:val>
                                            <p:fltVal val="0"/>
                                          </p:val>
                                        </p:tav>
                                        <p:tav tm="100000">
                                          <p:val>
                                            <p:strVal val="#ppt_w"/>
                                          </p:val>
                                        </p:tav>
                                      </p:tavLst>
                                    </p:anim>
                                    <p:anim calcmode="lin" valueType="num">
                                      <p:cBhvr>
                                        <p:cTn id="15" dur="500" fill="hold"/>
                                        <p:tgtEl>
                                          <p:spTgt spid="4"/>
                                        </p:tgtEl>
                                        <p:attrNameLst>
                                          <p:attrName>ppt_h</p:attrName>
                                        </p:attrNameLst>
                                      </p:cBhvr>
                                      <p:tavLst>
                                        <p:tav tm="0">
                                          <p:val>
                                            <p:fltVal val="0"/>
                                          </p:val>
                                        </p:tav>
                                        <p:tav tm="100000">
                                          <p:val>
                                            <p:strVal val="#ppt_h"/>
                                          </p:val>
                                        </p:tav>
                                      </p:tavLst>
                                    </p:anim>
                                    <p:animEffect transition="in" filter="fade">
                                      <p:cBhvr>
                                        <p:cTn id="16" dur="500"/>
                                        <p:tgtEl>
                                          <p:spTgt spid="4"/>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2"/>
                                        </p:tgtEl>
                                        <p:attrNameLst>
                                          <p:attrName>style.visibility</p:attrName>
                                        </p:attrNameLst>
                                      </p:cBhvr>
                                      <p:to>
                                        <p:strVal val="visible"/>
                                      </p:to>
                                    </p:set>
                                    <p:anim calcmode="lin" valueType="num">
                                      <p:cBhvr>
                                        <p:cTn id="21" dur="500" fill="hold"/>
                                        <p:tgtEl>
                                          <p:spTgt spid="2"/>
                                        </p:tgtEl>
                                        <p:attrNameLst>
                                          <p:attrName>ppt_w</p:attrName>
                                        </p:attrNameLst>
                                      </p:cBhvr>
                                      <p:tavLst>
                                        <p:tav tm="0">
                                          <p:val>
                                            <p:fltVal val="0"/>
                                          </p:val>
                                        </p:tav>
                                        <p:tav tm="100000">
                                          <p:val>
                                            <p:strVal val="#ppt_w"/>
                                          </p:val>
                                        </p:tav>
                                      </p:tavLst>
                                    </p:anim>
                                    <p:anim calcmode="lin" valueType="num">
                                      <p:cBhvr>
                                        <p:cTn id="22" dur="500" fill="hold"/>
                                        <p:tgtEl>
                                          <p:spTgt spid="2"/>
                                        </p:tgtEl>
                                        <p:attrNameLst>
                                          <p:attrName>ppt_h</p:attrName>
                                        </p:attrNameLst>
                                      </p:cBhvr>
                                      <p:tavLst>
                                        <p:tav tm="0">
                                          <p:val>
                                            <p:fltVal val="0"/>
                                          </p:val>
                                        </p:tav>
                                        <p:tav tm="100000">
                                          <p:val>
                                            <p:strVal val="#ppt_h"/>
                                          </p:val>
                                        </p:tav>
                                      </p:tavLst>
                                    </p:anim>
                                    <p:animEffect transition="in" filter="fade">
                                      <p:cBhvr>
                                        <p:cTn id="2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P spid="2" grpId="0" animBg="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Παράδειγμα περιστατικού</a:t>
            </a:r>
            <a:endParaRPr lang="en-US" dirty="0"/>
          </a:p>
        </p:txBody>
      </p:sp>
      <p:sp>
        <p:nvSpPr>
          <p:cNvPr id="3" name="Content Placeholder 2"/>
          <p:cNvSpPr>
            <a:spLocks noGrp="1"/>
          </p:cNvSpPr>
          <p:nvPr>
            <p:ph idx="1"/>
          </p:nvPr>
        </p:nvSpPr>
        <p:spPr/>
        <p:txBody>
          <a:bodyPr>
            <a:normAutofit/>
          </a:bodyPr>
          <a:lstStyle/>
          <a:p>
            <a:pPr marL="0" indent="0" algn="just">
              <a:buNone/>
            </a:pPr>
            <a:r>
              <a:rPr lang="el-GR" sz="1800" dirty="0" smtClean="0"/>
              <a:t>Τρία </a:t>
            </a:r>
            <a:r>
              <a:rPr lang="el-GR" sz="1800" dirty="0"/>
              <a:t>παιδιά, 7 ετών, 2 ετών και 17 μηνών έμειναν για 45 λεπτά στο αυτοκίνητο της νταντάς τους, όσο εκείνη </a:t>
            </a:r>
            <a:r>
              <a:rPr lang="el-GR" sz="1800" dirty="0" smtClean="0"/>
              <a:t>ψώνιζε. </a:t>
            </a:r>
            <a:r>
              <a:rPr lang="el-GR" sz="1800" dirty="0"/>
              <a:t>Η εξωτερική θερμοκρασία εκείνη την ώρα ήταν </a:t>
            </a:r>
            <a:r>
              <a:rPr lang="en-US" sz="1800" dirty="0"/>
              <a:t>33.4</a:t>
            </a:r>
            <a:r>
              <a:rPr lang="en-US" sz="1800" baseline="30000" dirty="0"/>
              <a:t>o</a:t>
            </a:r>
            <a:r>
              <a:rPr lang="en-US" sz="1800" dirty="0"/>
              <a:t>C. </a:t>
            </a:r>
            <a:r>
              <a:rPr lang="el-GR" sz="1800" dirty="0"/>
              <a:t> Ο υπάλληλος </a:t>
            </a:r>
            <a:r>
              <a:rPr lang="el-GR" sz="1800" dirty="0" smtClean="0"/>
              <a:t>ενός διπλανού </a:t>
            </a:r>
            <a:r>
              <a:rPr lang="el-GR" sz="1800" dirty="0"/>
              <a:t>καταστήματος τα είδε και έτρεξε να τους πάει νερό.</a:t>
            </a:r>
            <a:endParaRPr lang="en-US" sz="1800" dirty="0"/>
          </a:p>
        </p:txBody>
      </p:sp>
      <p:sp>
        <p:nvSpPr>
          <p:cNvPr id="5" name="Rectangle 4">
            <a:extLst>
              <a:ext uri="{FF2B5EF4-FFF2-40B4-BE49-F238E27FC236}">
                <a16:creationId xmlns="" xmlns:a16="http://schemas.microsoft.com/office/drawing/2014/main" id="{AFD42586-D6A4-BD40-B1B5-A8574BB382B3}"/>
              </a:ext>
            </a:extLst>
          </p:cNvPr>
          <p:cNvSpPr/>
          <p:nvPr/>
        </p:nvSpPr>
        <p:spPr>
          <a:xfrm>
            <a:off x="628651" y="3366233"/>
            <a:ext cx="7715250" cy="738664"/>
          </a:xfrm>
          <a:prstGeom prst="rect">
            <a:avLst/>
          </a:prstGeom>
        </p:spPr>
        <p:txBody>
          <a:bodyPr wrap="square">
            <a:spAutoFit/>
          </a:bodyPr>
          <a:lstStyle/>
          <a:p>
            <a:r>
              <a:rPr lang="el-GR" sz="2100" b="1" dirty="0">
                <a:solidFill>
                  <a:schemeClr val="accent1"/>
                </a:solidFill>
                <a:latin typeface="Tekton Pro" pitchFamily="34" charset="0"/>
              </a:rPr>
              <a:t>Είναι περίπτωση κακοποίησης ή παραμέλησης; </a:t>
            </a:r>
            <a:r>
              <a:rPr lang="en-US" sz="2100" b="1" dirty="0">
                <a:solidFill>
                  <a:schemeClr val="accent1"/>
                </a:solidFill>
                <a:latin typeface="Tekton Pro" pitchFamily="34" charset="0"/>
              </a:rPr>
              <a:t/>
            </a:r>
            <a:br>
              <a:rPr lang="en-US" sz="2100" b="1" dirty="0">
                <a:solidFill>
                  <a:schemeClr val="accent1"/>
                </a:solidFill>
                <a:latin typeface="Tekton Pro" pitchFamily="34" charset="0"/>
              </a:rPr>
            </a:br>
            <a:r>
              <a:rPr lang="el-GR" sz="2100" b="1" dirty="0">
                <a:solidFill>
                  <a:schemeClr val="accent1"/>
                </a:solidFill>
                <a:latin typeface="Tekton Pro" pitchFamily="34" charset="0"/>
              </a:rPr>
              <a:t>Εάν ναι, ποιες μορφές διακρίνετε</a:t>
            </a:r>
            <a:r>
              <a:rPr lang="el-GR" sz="2100" b="1" dirty="0" smtClean="0">
                <a:solidFill>
                  <a:schemeClr val="accent1"/>
                </a:solidFill>
                <a:latin typeface="Tekton Pro" pitchFamily="34" charset="0"/>
              </a:rPr>
              <a:t>;</a:t>
            </a:r>
            <a:endParaRPr lang="en-US" sz="2100" b="1" dirty="0">
              <a:solidFill>
                <a:schemeClr val="accent1"/>
              </a:solidFill>
              <a:latin typeface="Tekton Pro" pitchFamily="34" charset="0"/>
            </a:endParaRPr>
          </a:p>
        </p:txBody>
      </p:sp>
    </p:spTree>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latin typeface="Segoe UI Light" pitchFamily="34" charset="0"/>
                <a:cs typeface="Segoe UI Light" pitchFamily="34" charset="0"/>
              </a:rPr>
              <a:t>Περιστατικά </a:t>
            </a:r>
            <a:r>
              <a:rPr lang="el-GR" dirty="0">
                <a:latin typeface="Segoe UI Light" pitchFamily="34" charset="0"/>
                <a:cs typeface="Segoe UI Light" pitchFamily="34" charset="0"/>
              </a:rPr>
              <a:t>ΚαΠα-Π</a:t>
            </a:r>
          </a:p>
        </p:txBody>
      </p:sp>
      <p:sp>
        <p:nvSpPr>
          <p:cNvPr id="3" name="Content Placeholder 2"/>
          <p:cNvSpPr>
            <a:spLocks noGrp="1"/>
          </p:cNvSpPr>
          <p:nvPr>
            <p:ph idx="1"/>
          </p:nvPr>
        </p:nvSpPr>
        <p:spPr>
          <a:xfrm>
            <a:off x="263347" y="1212890"/>
            <a:ext cx="8661197" cy="3263504"/>
          </a:xfrm>
        </p:spPr>
        <p:txBody>
          <a:bodyPr>
            <a:normAutofit/>
          </a:bodyPr>
          <a:lstStyle/>
          <a:p>
            <a:r>
              <a:rPr lang="el-GR" sz="1650" dirty="0" smtClean="0"/>
              <a:t>γονιός </a:t>
            </a:r>
            <a:r>
              <a:rPr lang="el-GR" sz="1650" dirty="0"/>
              <a:t>αφήνει το </a:t>
            </a:r>
            <a:r>
              <a:rPr lang="el-GR" sz="1650" dirty="0" smtClean="0"/>
              <a:t>2 χρονών παιδί μόνο </a:t>
            </a:r>
            <a:r>
              <a:rPr lang="el-GR" sz="1650" dirty="0"/>
              <a:t>στο σπίτι </a:t>
            </a:r>
            <a:r>
              <a:rPr lang="el-GR" sz="1650" dirty="0" smtClean="0"/>
              <a:t>για </a:t>
            </a:r>
            <a:r>
              <a:rPr lang="el-GR" sz="1650" dirty="0"/>
              <a:t>να πεταχτεί </a:t>
            </a:r>
            <a:r>
              <a:rPr lang="el-GR" sz="1650" dirty="0" smtClean="0"/>
              <a:t>για λίγο σε </a:t>
            </a:r>
            <a:r>
              <a:rPr lang="el-GR" sz="1650" dirty="0"/>
              <a:t>μια δουλειά</a:t>
            </a:r>
            <a:endParaRPr lang="en-US" sz="1650" dirty="0"/>
          </a:p>
          <a:p>
            <a:r>
              <a:rPr lang="el-GR" sz="1650" dirty="0" smtClean="0"/>
              <a:t>γονιός βάζει </a:t>
            </a:r>
            <a:r>
              <a:rPr lang="el-GR" sz="1650" dirty="0"/>
              <a:t>το νήπιο στην μπανιέρα και βγαίνει για λίγο </a:t>
            </a:r>
            <a:r>
              <a:rPr lang="el-GR" sz="1650" dirty="0" smtClean="0"/>
              <a:t>για να κάνει ένα τηλεφώνημα</a:t>
            </a:r>
            <a:endParaRPr lang="en-US" sz="1650" dirty="0"/>
          </a:p>
          <a:p>
            <a:r>
              <a:rPr lang="el-GR" sz="1650" dirty="0" smtClean="0"/>
              <a:t>γονιός ή άτομο που προσέχει το μωρό </a:t>
            </a:r>
            <a:r>
              <a:rPr lang="el-GR" sz="1650" dirty="0"/>
              <a:t>το τραντάζει </a:t>
            </a:r>
            <a:r>
              <a:rPr lang="el-GR" sz="1650" dirty="0" smtClean="0"/>
              <a:t>για λίγο μήπως και σταματήσει επιτέλους να </a:t>
            </a:r>
            <a:r>
              <a:rPr lang="el-GR" sz="1650" dirty="0"/>
              <a:t>κλαίει</a:t>
            </a:r>
            <a:endParaRPr lang="en-US" sz="1650" dirty="0"/>
          </a:p>
          <a:p>
            <a:r>
              <a:rPr lang="el-GR" sz="1650" dirty="0" smtClean="0"/>
              <a:t>γονιός χτυπάει το έφηβο παιδί με </a:t>
            </a:r>
            <a:r>
              <a:rPr lang="el-GR" sz="1650" dirty="0"/>
              <a:t>τη ζώνη </a:t>
            </a:r>
            <a:r>
              <a:rPr lang="el-GR" sz="1650" dirty="0" smtClean="0"/>
              <a:t>κάνοντας </a:t>
            </a:r>
            <a:r>
              <a:rPr lang="el-GR" sz="1650" dirty="0"/>
              <a:t>της </a:t>
            </a:r>
            <a:r>
              <a:rPr lang="el-GR" sz="1650" dirty="0" smtClean="0"/>
              <a:t>μελανιές </a:t>
            </a:r>
            <a:r>
              <a:rPr lang="el-GR" sz="1650" dirty="0"/>
              <a:t>και σημάδια</a:t>
            </a:r>
            <a:endParaRPr lang="en-US" sz="1650" dirty="0"/>
          </a:p>
          <a:p>
            <a:r>
              <a:rPr lang="el-GR" sz="1650" dirty="0" smtClean="0"/>
              <a:t>γονιός λέει </a:t>
            </a:r>
            <a:r>
              <a:rPr lang="el-GR" sz="1650" dirty="0"/>
              <a:t>συχνά στο παιδί </a:t>
            </a:r>
            <a:r>
              <a:rPr lang="el-GR" sz="1650" dirty="0" smtClean="0"/>
              <a:t>του ότι </a:t>
            </a:r>
            <a:r>
              <a:rPr lang="el-GR" sz="1650" dirty="0"/>
              <a:t>είναι άχρηστο και δεν έπρεπε να είχε γεννηθεί</a:t>
            </a:r>
            <a:endParaRPr lang="en-US" sz="1650" dirty="0"/>
          </a:p>
          <a:p>
            <a:r>
              <a:rPr lang="el-GR" sz="1650" dirty="0" smtClean="0"/>
              <a:t>συγγενής αγγίζει άσεμνα το </a:t>
            </a:r>
            <a:r>
              <a:rPr lang="el-GR" sz="1650" dirty="0"/>
              <a:t>παιδί </a:t>
            </a:r>
            <a:r>
              <a:rPr lang="el-GR" sz="1650" dirty="0" smtClean="0"/>
              <a:t>και </a:t>
            </a:r>
            <a:r>
              <a:rPr lang="el-GR" sz="1650" dirty="0"/>
              <a:t>το </a:t>
            </a:r>
            <a:r>
              <a:rPr lang="el-GR" sz="1650" dirty="0" smtClean="0"/>
              <a:t>εμπλέκει σε σεξουαλική δραστηριότητα χωρίς να ασκεί σωματική βία</a:t>
            </a:r>
            <a:endParaRPr lang="el-GR" sz="1650" dirty="0"/>
          </a:p>
        </p:txBody>
      </p:sp>
      <p:sp>
        <p:nvSpPr>
          <p:cNvPr id="5" name="Rectangle 4">
            <a:extLst>
              <a:ext uri="{FF2B5EF4-FFF2-40B4-BE49-F238E27FC236}">
                <a16:creationId xmlns="" xmlns:a16="http://schemas.microsoft.com/office/drawing/2014/main" id="{9466BB18-0822-6F47-A4B9-E07DB6A8BDBC}"/>
              </a:ext>
            </a:extLst>
          </p:cNvPr>
          <p:cNvSpPr/>
          <p:nvPr/>
        </p:nvSpPr>
        <p:spPr>
          <a:xfrm>
            <a:off x="233631" y="3980615"/>
            <a:ext cx="7715251" cy="738664"/>
          </a:xfrm>
          <a:prstGeom prst="rect">
            <a:avLst/>
          </a:prstGeom>
        </p:spPr>
        <p:txBody>
          <a:bodyPr wrap="square">
            <a:spAutoFit/>
          </a:bodyPr>
          <a:lstStyle/>
          <a:p>
            <a:r>
              <a:rPr lang="el-GR" sz="2100" b="1" dirty="0">
                <a:solidFill>
                  <a:schemeClr val="accent1"/>
                </a:solidFill>
                <a:latin typeface="Tekton Pro" pitchFamily="34" charset="0"/>
              </a:rPr>
              <a:t>Είναι </a:t>
            </a:r>
            <a:r>
              <a:rPr lang="el-GR" sz="2100" b="1" dirty="0" smtClean="0">
                <a:solidFill>
                  <a:schemeClr val="accent1"/>
                </a:solidFill>
                <a:latin typeface="Tekton Pro" pitchFamily="34" charset="0"/>
              </a:rPr>
              <a:t>περιπτώσεις κακοποίησης </a:t>
            </a:r>
            <a:r>
              <a:rPr lang="el-GR" sz="2100" b="1" dirty="0">
                <a:solidFill>
                  <a:schemeClr val="accent1"/>
                </a:solidFill>
                <a:latin typeface="Tekton Pro" pitchFamily="34" charset="0"/>
              </a:rPr>
              <a:t>ή </a:t>
            </a:r>
            <a:r>
              <a:rPr lang="el-GR" sz="2100" b="1" dirty="0" smtClean="0">
                <a:solidFill>
                  <a:schemeClr val="accent1"/>
                </a:solidFill>
                <a:latin typeface="Tekton Pro" pitchFamily="34" charset="0"/>
              </a:rPr>
              <a:t>παραμέλησης</a:t>
            </a:r>
            <a:r>
              <a:rPr lang="el-GR" sz="2100" b="1" dirty="0">
                <a:solidFill>
                  <a:schemeClr val="accent1"/>
                </a:solidFill>
                <a:latin typeface="Tekton Pro" pitchFamily="34" charset="0"/>
              </a:rPr>
              <a:t>.</a:t>
            </a:r>
            <a:r>
              <a:rPr lang="en-US" sz="2100" b="1" dirty="0">
                <a:solidFill>
                  <a:schemeClr val="accent1"/>
                </a:solidFill>
                <a:latin typeface="Tekton Pro" pitchFamily="34" charset="0"/>
              </a:rPr>
              <a:t/>
            </a:r>
            <a:br>
              <a:rPr lang="en-US" sz="2100" b="1" dirty="0">
                <a:solidFill>
                  <a:schemeClr val="accent1"/>
                </a:solidFill>
                <a:latin typeface="Tekton Pro" pitchFamily="34" charset="0"/>
              </a:rPr>
            </a:br>
            <a:r>
              <a:rPr lang="el-GR" sz="2100" b="1" dirty="0" smtClean="0">
                <a:solidFill>
                  <a:schemeClr val="accent1"/>
                </a:solidFill>
                <a:latin typeface="Tekton Pro" pitchFamily="34" charset="0"/>
              </a:rPr>
              <a:t>Ποιες </a:t>
            </a:r>
            <a:r>
              <a:rPr lang="el-GR" sz="2100" b="1" dirty="0">
                <a:solidFill>
                  <a:schemeClr val="accent1"/>
                </a:solidFill>
                <a:latin typeface="Tekton Pro" pitchFamily="34" charset="0"/>
              </a:rPr>
              <a:t>μορφές διακρίνετε;</a:t>
            </a:r>
            <a:endParaRPr lang="en-US" sz="2100" b="1" dirty="0">
              <a:solidFill>
                <a:schemeClr val="accent1"/>
              </a:solidFill>
              <a:latin typeface="Tekton Pro" pitchFamily="34" charset="0"/>
            </a:endParaRPr>
          </a:p>
        </p:txBody>
      </p:sp>
    </p:spTree>
    <p:extLst>
      <p:ext uri="{BB962C8B-B14F-4D97-AF65-F5344CB8AC3E}">
        <p14:creationId xmlns="" xmlns:p14="http://schemas.microsoft.com/office/powerpoint/2010/main" val="4068220079"/>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0214" y="2227336"/>
            <a:ext cx="7886700" cy="892970"/>
          </a:xfrm>
        </p:spPr>
        <p:txBody>
          <a:bodyPr>
            <a:normAutofit fontScale="90000"/>
          </a:bodyPr>
          <a:lstStyle/>
          <a:p>
            <a:pPr algn="ctr"/>
            <a:r>
              <a:rPr lang="el-GR" dirty="0" smtClean="0"/>
              <a:t>αναγνώριση περιστατικών </a:t>
            </a:r>
            <a:br>
              <a:rPr lang="el-GR" dirty="0" smtClean="0"/>
            </a:br>
            <a:r>
              <a:rPr lang="el-GR" dirty="0" smtClean="0"/>
              <a:t>κακοποίησης-παραμέλησης </a:t>
            </a:r>
            <a:r>
              <a:rPr lang="el-GR" dirty="0"/>
              <a:t>παιδιών</a:t>
            </a:r>
            <a:endParaRPr lang="en-US" dirty="0"/>
          </a:p>
        </p:txBody>
      </p:sp>
    </p:spTree>
  </p:cSld>
  <p:clrMapOvr>
    <a:masterClrMapping/>
  </p:clrMapOvr>
  <mc:AlternateContent xmlns:mc="http://schemas.openxmlformats.org/markup-compatibility/2006">
    <mc:Choice xmlns=""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867327"/>
          </a:xfrm>
        </p:spPr>
        <p:txBody>
          <a:bodyPr>
            <a:normAutofit/>
          </a:bodyPr>
          <a:lstStyle/>
          <a:p>
            <a:r>
              <a:rPr lang="el-GR" dirty="0" smtClean="0"/>
              <a:t>Αναγνωρίζοντας την</a:t>
            </a:r>
            <a:r>
              <a:rPr lang="en-US" dirty="0" smtClean="0"/>
              <a:t> </a:t>
            </a:r>
            <a:r>
              <a:rPr lang="el-GR" dirty="0" err="1"/>
              <a:t>ΚαΠα</a:t>
            </a:r>
            <a:r>
              <a:rPr lang="el-GR" dirty="0"/>
              <a:t>-Π</a:t>
            </a:r>
            <a:r>
              <a:rPr lang="en-US" dirty="0"/>
              <a:t/>
            </a:r>
            <a:br>
              <a:rPr lang="en-US" dirty="0"/>
            </a:br>
            <a:r>
              <a:rPr lang="el-GR" sz="2025" b="0" dirty="0">
                <a:latin typeface="Segoe UI Light" panose="020B0502040204020203" pitchFamily="34" charset="0"/>
                <a:cs typeface="Segoe UI Light" panose="020B0502040204020203" pitchFamily="34" charset="0"/>
              </a:rPr>
              <a:t>Τα </a:t>
            </a:r>
            <a:r>
              <a:rPr lang="el-GR" sz="2025" b="0" dirty="0" smtClean="0">
                <a:latin typeface="Segoe UI Light" panose="020B0502040204020203" pitchFamily="34" charset="0"/>
                <a:cs typeface="Segoe UI Light" panose="020B0502040204020203" pitchFamily="34" charset="0"/>
              </a:rPr>
              <a:t>‘σημάδια’ που ακολουθούν μπορεί </a:t>
            </a:r>
            <a:r>
              <a:rPr lang="el-GR" sz="2025" b="0" dirty="0">
                <a:latin typeface="Segoe UI Light" panose="020B0502040204020203" pitchFamily="34" charset="0"/>
                <a:cs typeface="Segoe UI Light" panose="020B0502040204020203" pitchFamily="34" charset="0"/>
              </a:rPr>
              <a:t>να </a:t>
            </a:r>
            <a:r>
              <a:rPr lang="el-GR" sz="2025" b="0" dirty="0" smtClean="0">
                <a:latin typeface="Segoe UI Light" panose="020B0502040204020203" pitchFamily="34" charset="0"/>
                <a:cs typeface="Segoe UI Light" panose="020B0502040204020203" pitchFamily="34" charset="0"/>
              </a:rPr>
              <a:t>δείχνουν ΚαΠα-π</a:t>
            </a:r>
            <a:endParaRPr lang="el-GR" sz="2025" b="0" dirty="0">
              <a:latin typeface="Segoe UI Light" panose="020B0502040204020203" pitchFamily="34" charset="0"/>
              <a:cs typeface="Segoe UI Light" panose="020B0502040204020203" pitchFamily="34" charset="0"/>
            </a:endParaRPr>
          </a:p>
        </p:txBody>
      </p:sp>
      <p:sp>
        <p:nvSpPr>
          <p:cNvPr id="3" name="Content Placeholder 2"/>
          <p:cNvSpPr>
            <a:spLocks noGrp="1"/>
          </p:cNvSpPr>
          <p:nvPr>
            <p:ph idx="1"/>
          </p:nvPr>
        </p:nvSpPr>
        <p:spPr>
          <a:xfrm>
            <a:off x="258538" y="1197426"/>
            <a:ext cx="3962332" cy="3385633"/>
          </a:xfrm>
          <a:solidFill>
            <a:schemeClr val="tx2">
              <a:lumMod val="20000"/>
              <a:lumOff val="80000"/>
            </a:schemeClr>
          </a:solidFill>
        </p:spPr>
        <p:txBody>
          <a:bodyPr>
            <a:noAutofit/>
          </a:bodyPr>
          <a:lstStyle/>
          <a:p>
            <a:pPr marL="0" lvl="0" indent="0">
              <a:buNone/>
            </a:pPr>
            <a:r>
              <a:rPr lang="el-GR" sz="1250" b="1" dirty="0" smtClean="0"/>
              <a:t>Παιδί</a:t>
            </a:r>
            <a:endParaRPr lang="el-GR" sz="1250" b="1" dirty="0"/>
          </a:p>
          <a:p>
            <a:pPr marL="182563" indent="-182563"/>
            <a:r>
              <a:rPr lang="el-GR" sz="1250" dirty="0" smtClean="0"/>
              <a:t>εμφανίζει </a:t>
            </a:r>
            <a:r>
              <a:rPr lang="el-GR" sz="1250" dirty="0"/>
              <a:t>ξαφνικές αλλαγές στη συμπεριφορά </a:t>
            </a:r>
            <a:r>
              <a:rPr lang="el-GR" sz="1250" dirty="0" smtClean="0"/>
              <a:t>ή/και στην σχολική επίδοση</a:t>
            </a:r>
            <a:endParaRPr lang="el-GR" sz="1250" dirty="0"/>
          </a:p>
          <a:p>
            <a:pPr marL="182563" indent="-182563"/>
            <a:r>
              <a:rPr lang="el-GR" sz="1250" dirty="0" smtClean="0"/>
              <a:t>δεν </a:t>
            </a:r>
            <a:r>
              <a:rPr lang="el-GR" sz="1250" dirty="0"/>
              <a:t>έχει λάβει βοήθεια για σωματικά ή ιατρικά προβλήματα </a:t>
            </a:r>
            <a:r>
              <a:rPr lang="el-GR" sz="1250" dirty="0" smtClean="0"/>
              <a:t>για τα οποία έλαβαν γνώση οι γονείς</a:t>
            </a:r>
            <a:endParaRPr lang="el-GR" sz="1250" dirty="0"/>
          </a:p>
          <a:p>
            <a:pPr marL="182563" indent="-182563"/>
            <a:r>
              <a:rPr lang="el-GR" sz="1250" dirty="0" smtClean="0"/>
              <a:t>έχει </a:t>
            </a:r>
            <a:r>
              <a:rPr lang="el-GR" sz="1250" dirty="0"/>
              <a:t>μαθησιακά προβλήματα (ή δυσκολία συγκέντρωσης) που δεν μπορούν να αποδοθούν σε συγκεκριμένες φυσικές ή ψυχολογικές αιτίες</a:t>
            </a:r>
          </a:p>
          <a:p>
            <a:pPr marL="182563" indent="-182563"/>
            <a:r>
              <a:rPr lang="el-GR" sz="1250" dirty="0" smtClean="0"/>
              <a:t>είναι </a:t>
            </a:r>
            <a:r>
              <a:rPr lang="el-GR" sz="1250" dirty="0"/>
              <a:t>πάντα </a:t>
            </a:r>
            <a:r>
              <a:rPr lang="el-GR" sz="1250" dirty="0" smtClean="0"/>
              <a:t>προσεκτικό, </a:t>
            </a:r>
            <a:r>
              <a:rPr lang="el-GR" sz="1250" dirty="0"/>
              <a:t>σαν να προετοιμάζεται για κάτι κακό να συμβεί</a:t>
            </a:r>
          </a:p>
          <a:p>
            <a:pPr marL="182563" indent="-182563"/>
            <a:r>
              <a:rPr lang="el-GR" sz="1250" dirty="0" smtClean="0"/>
              <a:t>δεν έχει εποπτεία από ενήλικο άτομο</a:t>
            </a:r>
          </a:p>
          <a:p>
            <a:pPr marL="182563" indent="-182563"/>
            <a:r>
              <a:rPr lang="el-GR" sz="1250" dirty="0"/>
              <a:t>ε</a:t>
            </a:r>
            <a:r>
              <a:rPr lang="el-GR" sz="1250" dirty="0" smtClean="0"/>
              <a:t>ίναι </a:t>
            </a:r>
            <a:r>
              <a:rPr lang="el-GR" sz="1250" dirty="0"/>
              <a:t>υπερβολικά </a:t>
            </a:r>
            <a:r>
              <a:rPr lang="el-GR" sz="1250" dirty="0" smtClean="0"/>
              <a:t>πειθαρχημένο, παθητικό ή αποσύρεται </a:t>
            </a:r>
            <a:endParaRPr lang="el-GR" sz="1250" dirty="0"/>
          </a:p>
          <a:p>
            <a:pPr marL="182563" indent="-182563"/>
            <a:r>
              <a:rPr lang="el-GR" sz="1250" dirty="0" smtClean="0"/>
              <a:t>έρχεται </a:t>
            </a:r>
            <a:r>
              <a:rPr lang="el-GR" sz="1250" dirty="0"/>
              <a:t>στο σχολείο ή σε άλλες δραστηριότητες νωρίς, μένει αργά και δεν θέλει να πάει σπίτι</a:t>
            </a:r>
          </a:p>
        </p:txBody>
      </p:sp>
      <p:sp>
        <p:nvSpPr>
          <p:cNvPr id="6" name="Content Placeholder 2"/>
          <p:cNvSpPr txBox="1">
            <a:spLocks/>
          </p:cNvSpPr>
          <p:nvPr/>
        </p:nvSpPr>
        <p:spPr>
          <a:xfrm>
            <a:off x="4308653" y="1208313"/>
            <a:ext cx="3226003" cy="3385633"/>
          </a:xfrm>
          <a:prstGeom prst="rect">
            <a:avLst/>
          </a:prstGeom>
          <a:solidFill>
            <a:schemeClr val="bg2">
              <a:lumMod val="90000"/>
            </a:schemeClr>
          </a:solidFill>
        </p:spPr>
        <p:txBody>
          <a:bodyPr vert="horz" lIns="68580" tIns="34290" rIns="68580" bIns="34290" rtlCol="0">
            <a:noAutofit/>
          </a:bodyPr>
          <a:lstStyle>
            <a:lvl1pPr marL="361942" indent="-361942" algn="l" defTabSz="914377" rtl="0" eaLnBrk="1" latinLnBrk="0" hangingPunct="1">
              <a:lnSpc>
                <a:spcPct val="90000"/>
              </a:lnSpc>
              <a:spcBef>
                <a:spcPts val="1000"/>
              </a:spcBef>
              <a:buClr>
                <a:schemeClr val="accent1"/>
              </a:buClr>
              <a:buFont typeface="Wingdings 3" panose="05040102010807070707" pitchFamily="18" charset="2"/>
              <a:buChar char="´"/>
              <a:defRPr sz="2800" kern="1200">
                <a:solidFill>
                  <a:schemeClr val="tx1"/>
                </a:solidFill>
                <a:latin typeface="Segoe UI Light" panose="020B0502040204020203" pitchFamily="34" charset="0"/>
                <a:ea typeface="+mn-ea"/>
                <a:cs typeface="Segoe UI Light" panose="020B0502040204020203" pitchFamily="34" charset="0"/>
              </a:defRPr>
            </a:lvl1pPr>
            <a:lvl2pPr marL="809605" indent="-352417" algn="l" defTabSz="914377" rtl="0" eaLnBrk="1" latinLnBrk="0" hangingPunct="1">
              <a:lnSpc>
                <a:spcPct val="90000"/>
              </a:lnSpc>
              <a:spcBef>
                <a:spcPts val="500"/>
              </a:spcBef>
              <a:buClr>
                <a:schemeClr val="accent1">
                  <a:lumMod val="75000"/>
                </a:schemeClr>
              </a:buClr>
              <a:buFont typeface="Wingdings 3" panose="05040102010807070707" pitchFamily="18" charset="2"/>
              <a:buChar char="´"/>
              <a:defRPr sz="2400" kern="1200">
                <a:solidFill>
                  <a:schemeClr val="tx1"/>
                </a:solidFill>
                <a:latin typeface="Segoe UI Light" panose="020B0502040204020203" pitchFamily="34" charset="0"/>
                <a:ea typeface="+mn-ea"/>
                <a:cs typeface="Segoe UI Light" panose="020B0502040204020203" pitchFamily="34" charset="0"/>
              </a:defRPr>
            </a:lvl2pPr>
            <a:lvl3pPr marL="1257269" indent="-342891" algn="l" defTabSz="914377" rtl="0" eaLnBrk="1" latinLnBrk="0" hangingPunct="1">
              <a:lnSpc>
                <a:spcPct val="90000"/>
              </a:lnSpc>
              <a:spcBef>
                <a:spcPts val="500"/>
              </a:spcBef>
              <a:buClr>
                <a:schemeClr val="accent1">
                  <a:lumMod val="50000"/>
                </a:schemeClr>
              </a:buClr>
              <a:buFont typeface="Wingdings 3" panose="05040102010807070707" pitchFamily="18" charset="2"/>
              <a:buChar char="´"/>
              <a:defRPr sz="2000" kern="1200">
                <a:solidFill>
                  <a:schemeClr val="tx1"/>
                </a:solidFill>
                <a:latin typeface="Segoe UI Light" panose="020B0502040204020203" pitchFamily="34" charset="0"/>
                <a:ea typeface="+mn-ea"/>
                <a:cs typeface="Segoe UI Light" panose="020B0502040204020203" pitchFamily="34" charset="0"/>
              </a:defRPr>
            </a:lvl3pPr>
            <a:lvl4pPr marL="1704932" indent="-333366" algn="l" defTabSz="914377" rtl="0" eaLnBrk="1" latinLnBrk="0" hangingPunct="1">
              <a:lnSpc>
                <a:spcPct val="90000"/>
              </a:lnSpc>
              <a:spcBef>
                <a:spcPts val="500"/>
              </a:spcBef>
              <a:buClr>
                <a:schemeClr val="tx2">
                  <a:lumMod val="50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4pPr>
            <a:lvl5pPr marL="2152597" indent="-323843" algn="l" defTabSz="914377" rtl="0" eaLnBrk="1" latinLnBrk="0" hangingPunct="1">
              <a:lnSpc>
                <a:spcPct val="90000"/>
              </a:lnSpc>
              <a:spcBef>
                <a:spcPts val="500"/>
              </a:spcBef>
              <a:buClr>
                <a:schemeClr val="tx2">
                  <a:lumMod val="75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l-GR" sz="1250" b="1" dirty="0"/>
              <a:t>Γονέας</a:t>
            </a:r>
          </a:p>
          <a:p>
            <a:pPr marL="196454" lvl="1" indent="-196454"/>
            <a:r>
              <a:rPr lang="el-GR" sz="1250" dirty="0" smtClean="0"/>
              <a:t>φαίνεται σαν να </a:t>
            </a:r>
            <a:r>
              <a:rPr lang="el-GR" sz="1250" dirty="0"/>
              <a:t>μην </a:t>
            </a:r>
            <a:r>
              <a:rPr lang="el-GR" sz="1250" dirty="0" smtClean="0"/>
              <a:t>ανησυχεί ιδιαίτερα για </a:t>
            </a:r>
            <a:r>
              <a:rPr lang="el-GR" sz="1250" dirty="0"/>
              <a:t>το παιδί</a:t>
            </a:r>
          </a:p>
          <a:p>
            <a:pPr marL="196454" lvl="1" indent="-196454"/>
            <a:r>
              <a:rPr lang="el-GR" sz="1250" dirty="0" smtClean="0"/>
              <a:t>αρνείται </a:t>
            </a:r>
            <a:r>
              <a:rPr lang="el-GR" sz="1250" dirty="0"/>
              <a:t>τα προβλήματα του παιδιού </a:t>
            </a:r>
            <a:r>
              <a:rPr lang="el-GR" sz="1250" dirty="0" smtClean="0"/>
              <a:t>στο σπίτι ή στο σχολείο ή </a:t>
            </a:r>
            <a:r>
              <a:rPr lang="el-GR" sz="1250" dirty="0"/>
              <a:t>το κατηγορεί για αυτά</a:t>
            </a:r>
          </a:p>
          <a:p>
            <a:pPr marL="196454" lvl="1" indent="-196454"/>
            <a:r>
              <a:rPr lang="el-GR" sz="1250" dirty="0" smtClean="0"/>
              <a:t>ζητά </a:t>
            </a:r>
            <a:r>
              <a:rPr lang="el-GR" sz="1250" dirty="0"/>
              <a:t>από </a:t>
            </a:r>
            <a:r>
              <a:rPr lang="el-GR" sz="1250" dirty="0" smtClean="0"/>
              <a:t>εκπαιδευτικούς </a:t>
            </a:r>
            <a:r>
              <a:rPr lang="el-GR" sz="1250" dirty="0"/>
              <a:t>και φροντιστές να </a:t>
            </a:r>
            <a:r>
              <a:rPr lang="el-GR" sz="1250" dirty="0" smtClean="0"/>
              <a:t>ασκούν σκληρή σωματική τιμωρία εάν το </a:t>
            </a:r>
            <a:r>
              <a:rPr lang="el-GR" sz="1250" dirty="0"/>
              <a:t>παιδί </a:t>
            </a:r>
            <a:r>
              <a:rPr lang="el-GR" sz="1250" dirty="0" smtClean="0"/>
              <a:t>δεν συμμορφώνεται</a:t>
            </a:r>
            <a:endParaRPr lang="el-GR" sz="1250" dirty="0"/>
          </a:p>
          <a:p>
            <a:pPr marL="196454" lvl="1" indent="-196454"/>
            <a:r>
              <a:rPr lang="el-GR" sz="1250" dirty="0" smtClean="0"/>
              <a:t>βλέπει το </a:t>
            </a:r>
            <a:r>
              <a:rPr lang="el-GR" sz="1250" dirty="0"/>
              <a:t>παιδί </a:t>
            </a:r>
            <a:r>
              <a:rPr lang="el-GR" sz="1250" dirty="0" smtClean="0"/>
              <a:t>ως πολύ κακό</a:t>
            </a:r>
            <a:r>
              <a:rPr lang="el-GR" sz="1250" dirty="0"/>
              <a:t>, </a:t>
            </a:r>
            <a:r>
              <a:rPr lang="el-GR" sz="1250" dirty="0" smtClean="0"/>
              <a:t>άχρηστο και επαχθές</a:t>
            </a:r>
            <a:endParaRPr lang="el-GR" sz="1250" dirty="0"/>
          </a:p>
          <a:p>
            <a:pPr marL="196454" lvl="1" indent="-196454"/>
            <a:r>
              <a:rPr lang="el-GR" sz="1250" dirty="0" smtClean="0"/>
              <a:t>απαιτεί από το παιδί να έχει φυσικές </a:t>
            </a:r>
            <a:r>
              <a:rPr lang="el-GR" sz="1250" dirty="0"/>
              <a:t>ή σχολικές επιδόσεις </a:t>
            </a:r>
            <a:r>
              <a:rPr lang="el-GR" sz="1250" dirty="0" smtClean="0"/>
              <a:t>που δεν είναι εφικτές</a:t>
            </a:r>
            <a:endParaRPr lang="el-GR" sz="1250" dirty="0"/>
          </a:p>
          <a:p>
            <a:pPr marL="196454" lvl="1" indent="-196454"/>
            <a:r>
              <a:rPr lang="el-GR" sz="1250" dirty="0" smtClean="0"/>
              <a:t>αναζητά πρωτίστως </a:t>
            </a:r>
            <a:r>
              <a:rPr lang="el-GR" sz="1250" dirty="0"/>
              <a:t>από το παιδί φροντίδα, προσοχή και ικανοποίηση των δικών του συναισθηματικών αναγκών</a:t>
            </a:r>
          </a:p>
        </p:txBody>
      </p:sp>
      <p:sp>
        <p:nvSpPr>
          <p:cNvPr id="7" name="Content Placeholder 2"/>
          <p:cNvSpPr txBox="1">
            <a:spLocks/>
          </p:cNvSpPr>
          <p:nvPr/>
        </p:nvSpPr>
        <p:spPr>
          <a:xfrm>
            <a:off x="7631233" y="1208313"/>
            <a:ext cx="1295401" cy="3385633"/>
          </a:xfrm>
          <a:prstGeom prst="rect">
            <a:avLst/>
          </a:prstGeom>
          <a:solidFill>
            <a:schemeClr val="accent4"/>
          </a:solidFill>
        </p:spPr>
        <p:txBody>
          <a:bodyPr vert="horz" lIns="68580" tIns="34290" rIns="68580" bIns="34290" rtlCol="0">
            <a:normAutofit/>
          </a:bodyPr>
          <a:lstStyle>
            <a:lvl1pPr marL="361942" indent="-361942" algn="l" defTabSz="914377" rtl="0" eaLnBrk="1" latinLnBrk="0" hangingPunct="1">
              <a:lnSpc>
                <a:spcPct val="90000"/>
              </a:lnSpc>
              <a:spcBef>
                <a:spcPts val="1000"/>
              </a:spcBef>
              <a:buClr>
                <a:schemeClr val="accent1"/>
              </a:buClr>
              <a:buFont typeface="Wingdings 3" panose="05040102010807070707" pitchFamily="18" charset="2"/>
              <a:buChar char="´"/>
              <a:defRPr sz="2800" kern="1200">
                <a:solidFill>
                  <a:schemeClr val="tx1"/>
                </a:solidFill>
                <a:latin typeface="Segoe UI Light" panose="020B0502040204020203" pitchFamily="34" charset="0"/>
                <a:ea typeface="+mn-ea"/>
                <a:cs typeface="Segoe UI Light" panose="020B0502040204020203" pitchFamily="34" charset="0"/>
              </a:defRPr>
            </a:lvl1pPr>
            <a:lvl2pPr marL="809605" indent="-352417" algn="l" defTabSz="914377" rtl="0" eaLnBrk="1" latinLnBrk="0" hangingPunct="1">
              <a:lnSpc>
                <a:spcPct val="90000"/>
              </a:lnSpc>
              <a:spcBef>
                <a:spcPts val="500"/>
              </a:spcBef>
              <a:buClr>
                <a:schemeClr val="accent1">
                  <a:lumMod val="75000"/>
                </a:schemeClr>
              </a:buClr>
              <a:buFont typeface="Wingdings 3" panose="05040102010807070707" pitchFamily="18" charset="2"/>
              <a:buChar char="´"/>
              <a:defRPr sz="2400" kern="1200">
                <a:solidFill>
                  <a:schemeClr val="tx1"/>
                </a:solidFill>
                <a:latin typeface="Segoe UI Light" panose="020B0502040204020203" pitchFamily="34" charset="0"/>
                <a:ea typeface="+mn-ea"/>
                <a:cs typeface="Segoe UI Light" panose="020B0502040204020203" pitchFamily="34" charset="0"/>
              </a:defRPr>
            </a:lvl2pPr>
            <a:lvl3pPr marL="1257269" indent="-342891" algn="l" defTabSz="914377" rtl="0" eaLnBrk="1" latinLnBrk="0" hangingPunct="1">
              <a:lnSpc>
                <a:spcPct val="90000"/>
              </a:lnSpc>
              <a:spcBef>
                <a:spcPts val="500"/>
              </a:spcBef>
              <a:buClr>
                <a:schemeClr val="accent1">
                  <a:lumMod val="50000"/>
                </a:schemeClr>
              </a:buClr>
              <a:buFont typeface="Wingdings 3" panose="05040102010807070707" pitchFamily="18" charset="2"/>
              <a:buChar char="´"/>
              <a:defRPr sz="2000" kern="1200">
                <a:solidFill>
                  <a:schemeClr val="tx1"/>
                </a:solidFill>
                <a:latin typeface="Segoe UI Light" panose="020B0502040204020203" pitchFamily="34" charset="0"/>
                <a:ea typeface="+mn-ea"/>
                <a:cs typeface="Segoe UI Light" panose="020B0502040204020203" pitchFamily="34" charset="0"/>
              </a:defRPr>
            </a:lvl3pPr>
            <a:lvl4pPr marL="1704932" indent="-333366" algn="l" defTabSz="914377" rtl="0" eaLnBrk="1" latinLnBrk="0" hangingPunct="1">
              <a:lnSpc>
                <a:spcPct val="90000"/>
              </a:lnSpc>
              <a:spcBef>
                <a:spcPts val="500"/>
              </a:spcBef>
              <a:buClr>
                <a:schemeClr val="tx2">
                  <a:lumMod val="50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4pPr>
            <a:lvl5pPr marL="2152597" indent="-323843" algn="l" defTabSz="914377" rtl="0" eaLnBrk="1" latinLnBrk="0" hangingPunct="1">
              <a:lnSpc>
                <a:spcPct val="90000"/>
              </a:lnSpc>
              <a:spcBef>
                <a:spcPts val="500"/>
              </a:spcBef>
              <a:buClr>
                <a:schemeClr val="tx2">
                  <a:lumMod val="75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l-GR" sz="1350" b="1" dirty="0"/>
              <a:t>Παιδί &amp; Γονέας</a:t>
            </a:r>
          </a:p>
          <a:p>
            <a:pPr marL="182563" lvl="1" indent="-182563"/>
            <a:r>
              <a:rPr lang="el-GR" sz="1250" dirty="0" smtClean="0"/>
              <a:t>σπάνια κοιτάζει ή αγγίζει ο ένας τον άλλο</a:t>
            </a:r>
            <a:endParaRPr lang="el-GR" sz="1250" dirty="0"/>
          </a:p>
          <a:p>
            <a:pPr marL="182563" lvl="1" indent="-182563"/>
            <a:r>
              <a:rPr lang="el-GR" sz="1250" dirty="0" smtClean="0"/>
              <a:t>αντιλαμβάνονται τη </a:t>
            </a:r>
            <a:r>
              <a:rPr lang="el-GR" sz="1250" dirty="0"/>
              <a:t>σχέση </a:t>
            </a:r>
            <a:r>
              <a:rPr lang="el-GR" sz="1250" dirty="0" smtClean="0"/>
              <a:t>τους ως τελείως αρνητική</a:t>
            </a:r>
            <a:endParaRPr lang="el-GR" sz="1250" dirty="0"/>
          </a:p>
          <a:p>
            <a:pPr marL="182563" lvl="1" indent="-182563"/>
            <a:r>
              <a:rPr lang="el-GR" sz="1250" dirty="0" smtClean="0"/>
              <a:t>δηλώνουν ρητά ότι </a:t>
            </a:r>
            <a:r>
              <a:rPr lang="el-GR" sz="1250" dirty="0"/>
              <a:t>δεν συμπαθούν ο ένας τον άλλον</a:t>
            </a:r>
          </a:p>
        </p:txBody>
      </p:sp>
    </p:spTree>
    <p:extLst>
      <p:ext uri="{BB962C8B-B14F-4D97-AF65-F5344CB8AC3E}">
        <p14:creationId xmlns="" xmlns:p14="http://schemas.microsoft.com/office/powerpoint/2010/main" val="1884802225"/>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2000">
        <p15:prstTrans prst="fallOve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dissolv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dissolve">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animBg="1"/>
      <p:bldP spid="7" grpId="0"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pPr>
              <a:buNone/>
            </a:pPr>
            <a:endParaRPr lang="en-US" dirty="0"/>
          </a:p>
          <a:p>
            <a:pPr>
              <a:buNone/>
            </a:pPr>
            <a:endParaRPr lang="en-US" dirty="0"/>
          </a:p>
          <a:p>
            <a:pPr>
              <a:buNone/>
            </a:pPr>
            <a:endParaRPr lang="en-US" dirty="0"/>
          </a:p>
          <a:p>
            <a:pPr algn="ctr">
              <a:buNone/>
            </a:pPr>
            <a:r>
              <a:rPr lang="el-GR" sz="3000" dirty="0" smtClean="0"/>
              <a:t>παρουσίαση των πιο κοινών ενδείξεων </a:t>
            </a:r>
          </a:p>
          <a:p>
            <a:pPr algn="ctr">
              <a:buNone/>
            </a:pPr>
            <a:r>
              <a:rPr lang="el-GR" sz="3000" dirty="0" smtClean="0"/>
              <a:t>για κάθε τύπο ΚαΠα-π</a:t>
            </a:r>
            <a:endParaRPr lang="en-US" b="1" dirty="0"/>
          </a:p>
        </p:txBody>
      </p:sp>
    </p:spTree>
  </p:cSld>
  <p:clrMapOvr>
    <a:masterClrMapping/>
  </p:clrMapOvr>
  <p:transition>
    <p:dissolve/>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 xmlns:a16="http://schemas.microsoft.com/office/drawing/2014/main" id="{BC43D991-D739-B743-B318-CCA725671781}"/>
              </a:ext>
            </a:extLst>
          </p:cNvPr>
          <p:cNvSpPr/>
          <p:nvPr/>
        </p:nvSpPr>
        <p:spPr>
          <a:xfrm>
            <a:off x="1493658" y="1786921"/>
            <a:ext cx="6048672" cy="600164"/>
          </a:xfrm>
          <a:prstGeom prst="rect">
            <a:avLst/>
          </a:prstGeom>
        </p:spPr>
        <p:txBody>
          <a:bodyPr wrap="square">
            <a:spAutoFit/>
          </a:bodyPr>
          <a:lstStyle/>
          <a:p>
            <a:r>
              <a:rPr lang="el-GR" sz="3300" dirty="0"/>
              <a:t>Ενδείξεις σωματικής </a:t>
            </a:r>
            <a:r>
              <a:rPr lang="el-GR" sz="3300" dirty="0" smtClean="0"/>
              <a:t>κακοποίησης</a:t>
            </a:r>
            <a:endParaRPr lang="el-GR" sz="3300" dirty="0" smtClean="0">
              <a:latin typeface="Segoe UI Light" panose="020B0502040204020203" pitchFamily="34" charset="0"/>
              <a:ea typeface="+mj-ea"/>
              <a:cs typeface="Segoe UI Light" panose="020B0502040204020203" pitchFamily="34" charset="0"/>
            </a:endParaRPr>
          </a:p>
        </p:txBody>
      </p:sp>
      <p:sp>
        <p:nvSpPr>
          <p:cNvPr id="5" name="Rectangle 4"/>
          <p:cNvSpPr/>
          <p:nvPr/>
        </p:nvSpPr>
        <p:spPr>
          <a:xfrm>
            <a:off x="482804" y="3783480"/>
            <a:ext cx="8266176" cy="707886"/>
          </a:xfrm>
          <a:prstGeom prst="rect">
            <a:avLst/>
          </a:prstGeom>
        </p:spPr>
        <p:txBody>
          <a:bodyPr wrap="square">
            <a:spAutoFit/>
          </a:bodyPr>
          <a:lstStyle/>
          <a:p>
            <a:pPr marL="87313" indent="-87313"/>
            <a:r>
              <a:rPr lang="el-GR" sz="1400" i="1" dirty="0">
                <a:latin typeface="Segoe UI Light" panose="020B0502040204020203" pitchFamily="34" charset="0"/>
                <a:cs typeface="Segoe UI Light" panose="020B0502040204020203" pitchFamily="34" charset="0"/>
              </a:rPr>
              <a:t>* Οι επαγγελματίες χρήστες  και χρήστριες του Συστήματος </a:t>
            </a:r>
            <a:r>
              <a:rPr lang="en-US" sz="1400" i="1" dirty="0">
                <a:latin typeface="Segoe UI Light" panose="020B0502040204020203" pitchFamily="34" charset="0"/>
                <a:cs typeface="Segoe UI Light" panose="020B0502040204020203" pitchFamily="34" charset="0"/>
              </a:rPr>
              <a:t>CAN-MDS</a:t>
            </a:r>
            <a:r>
              <a:rPr lang="el-GR" sz="1400" i="1" dirty="0">
                <a:latin typeface="Segoe UI Light" panose="020B0502040204020203" pitchFamily="34" charset="0"/>
                <a:cs typeface="Segoe UI Light" panose="020B0502040204020203" pitchFamily="34" charset="0"/>
              </a:rPr>
              <a:t> έχουν διαφορετικές ειδικότητες και εργάζονται σε διαφορετικούς τομείς. </a:t>
            </a:r>
            <a:r>
              <a:rPr lang="el-GR" sz="1200" i="1" dirty="0">
                <a:latin typeface="Segoe UI Light" panose="020B0502040204020203" pitchFamily="34" charset="0"/>
                <a:cs typeface="Segoe UI Light" panose="020B0502040204020203" pitchFamily="34" charset="0"/>
              </a:rPr>
              <a:t>Ως εκ τούτου δεν αναμένεται να έχουν όλοι και όλες πρόσβαση σε όλα τα σημάδια για την αναγνώριση της σωματικής κακοποίησης που παρουσιάζονται στη συνέχεια</a:t>
            </a:r>
            <a:endParaRPr lang="el-GR" sz="1400" i="1" dirty="0">
              <a:latin typeface="Segoe UI Light" panose="020B0502040204020203" pitchFamily="34" charset="0"/>
              <a:cs typeface="Segoe UI Light" panose="020B0502040204020203" pitchFamily="34" charset="0"/>
            </a:endParaRPr>
          </a:p>
        </p:txBody>
      </p:sp>
    </p:spTree>
    <p:extLst>
      <p:ext uri="{BB962C8B-B14F-4D97-AF65-F5344CB8AC3E}">
        <p14:creationId xmlns="" xmlns:p14="http://schemas.microsoft.com/office/powerpoint/2010/main" val="3679335188"/>
      </p:ext>
    </p:extLst>
  </p:cSld>
  <p:clrMapOvr>
    <a:masterClrMapping/>
  </p:clrMapOvr>
  <mc:AlternateContent xmlns:mc="http://schemas.openxmlformats.org/markup-compatibility/2006">
    <mc:Choice xmlns="" xmlns:p14="http://schemas.microsoft.com/office/powerpoint/2010/main" Requires="p14">
      <p:transition spd="slow" p14:dur="1600">
        <p14:prism isInverted="1"/>
      </p:transition>
    </mc:Choice>
    <mc:Fallback>
      <p:transition spd="slow">
        <p:fade/>
      </p:transition>
    </mc:Fallback>
  </mc:AlternateContent>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6"/>
            <a:ext cx="8123465" cy="892970"/>
          </a:xfrm>
        </p:spPr>
        <p:txBody>
          <a:bodyPr>
            <a:normAutofit/>
          </a:bodyPr>
          <a:lstStyle/>
          <a:p>
            <a:pPr>
              <a:defRPr/>
            </a:pPr>
            <a:r>
              <a:rPr lang="el-GR" dirty="0"/>
              <a:t>Ενδείξεις στο σώμα του παιδιού</a:t>
            </a:r>
            <a:endParaRPr lang="en-IE" dirty="0"/>
          </a:p>
        </p:txBody>
      </p:sp>
      <p:sp>
        <p:nvSpPr>
          <p:cNvPr id="3" name="Content Placeholder 2"/>
          <p:cNvSpPr>
            <a:spLocks noGrp="1"/>
          </p:cNvSpPr>
          <p:nvPr>
            <p:ph idx="1"/>
          </p:nvPr>
        </p:nvSpPr>
        <p:spPr>
          <a:xfrm>
            <a:off x="628650" y="1369219"/>
            <a:ext cx="6145226" cy="3263504"/>
          </a:xfrm>
        </p:spPr>
        <p:txBody>
          <a:bodyPr>
            <a:normAutofit lnSpcReduction="10000"/>
          </a:bodyPr>
          <a:lstStyle/>
          <a:p>
            <a:pPr>
              <a:lnSpc>
                <a:spcPct val="100000"/>
              </a:lnSpc>
              <a:spcBef>
                <a:spcPts val="600"/>
              </a:spcBef>
              <a:spcAft>
                <a:spcPts val="600"/>
              </a:spcAft>
              <a:defRPr/>
            </a:pPr>
            <a:r>
              <a:rPr lang="el-GR" sz="1600" dirty="0"/>
              <a:t>Ανεξήγητα γδαρσίματα, μελανιές, κατάγματα, μαυρισμένο μάτι</a:t>
            </a:r>
          </a:p>
          <a:p>
            <a:pPr>
              <a:lnSpc>
                <a:spcPct val="100000"/>
              </a:lnSpc>
              <a:spcBef>
                <a:spcPts val="600"/>
              </a:spcBef>
              <a:spcAft>
                <a:spcPts val="600"/>
              </a:spcAft>
              <a:defRPr/>
            </a:pPr>
            <a:r>
              <a:rPr lang="el-GR" sz="1600" dirty="0" smtClean="0"/>
              <a:t>Σημάδια </a:t>
            </a:r>
            <a:r>
              <a:rPr lang="el-GR" sz="1600" dirty="0"/>
              <a:t>από δαγκωματιές ή λουρί</a:t>
            </a:r>
          </a:p>
          <a:p>
            <a:pPr>
              <a:lnSpc>
                <a:spcPct val="100000"/>
              </a:lnSpc>
              <a:spcBef>
                <a:spcPts val="600"/>
              </a:spcBef>
              <a:spcAft>
                <a:spcPts val="600"/>
              </a:spcAft>
              <a:defRPr/>
            </a:pPr>
            <a:r>
              <a:rPr lang="el-GR" sz="1600" dirty="0" smtClean="0"/>
              <a:t>Μώλωπες </a:t>
            </a:r>
            <a:r>
              <a:rPr lang="el-GR" sz="1600" dirty="0"/>
              <a:t>σε θέσεις όπου είναι δύσκολο να αποτυπωθούν </a:t>
            </a:r>
            <a:r>
              <a:rPr lang="el-GR" sz="1600" dirty="0" smtClean="0"/>
              <a:t>(για παράδειγμα πίσω </a:t>
            </a:r>
            <a:r>
              <a:rPr lang="el-GR" sz="1600" dirty="0"/>
              <a:t>από τα </a:t>
            </a:r>
            <a:r>
              <a:rPr lang="el-GR" sz="1600" dirty="0" smtClean="0"/>
              <a:t>αφτιά και </a:t>
            </a:r>
            <a:r>
              <a:rPr lang="el-GR" sz="1600" dirty="0"/>
              <a:t>στη βουβωνική </a:t>
            </a:r>
            <a:r>
              <a:rPr lang="el-GR" sz="1600" dirty="0" smtClean="0"/>
              <a:t>χώρα)</a:t>
            </a:r>
            <a:endParaRPr lang="el-GR" sz="1600" dirty="0"/>
          </a:p>
          <a:p>
            <a:pPr>
              <a:lnSpc>
                <a:spcPct val="100000"/>
              </a:lnSpc>
              <a:spcBef>
                <a:spcPts val="600"/>
              </a:spcBef>
              <a:spcAft>
                <a:spcPts val="600"/>
              </a:spcAft>
              <a:defRPr/>
            </a:pPr>
            <a:r>
              <a:rPr lang="el-GR" sz="1600" dirty="0" smtClean="0"/>
              <a:t>Εγκαύματα </a:t>
            </a:r>
            <a:r>
              <a:rPr lang="el-GR" sz="1600" dirty="0"/>
              <a:t>και κυρίως καψίματα από τσιγάρα</a:t>
            </a:r>
          </a:p>
          <a:p>
            <a:pPr>
              <a:lnSpc>
                <a:spcPct val="100000"/>
              </a:lnSpc>
              <a:spcBef>
                <a:spcPts val="600"/>
              </a:spcBef>
              <a:spcAft>
                <a:spcPts val="600"/>
              </a:spcAft>
              <a:defRPr/>
            </a:pPr>
            <a:r>
              <a:rPr lang="el-GR" sz="1600" dirty="0" smtClean="0"/>
              <a:t>Δηλητηριάσεις </a:t>
            </a:r>
            <a:r>
              <a:rPr lang="el-GR" sz="1600" dirty="0"/>
              <a:t>(ιδίως επαναλαμβανόμενες)</a:t>
            </a:r>
          </a:p>
          <a:p>
            <a:pPr>
              <a:lnSpc>
                <a:spcPct val="100000"/>
              </a:lnSpc>
              <a:spcBef>
                <a:spcPts val="600"/>
              </a:spcBef>
              <a:spcAft>
                <a:spcPts val="600"/>
              </a:spcAft>
              <a:defRPr/>
            </a:pPr>
            <a:r>
              <a:rPr lang="el-GR" sz="1600" dirty="0" smtClean="0"/>
              <a:t>Αφρόντιστα </a:t>
            </a:r>
            <a:r>
              <a:rPr lang="el-GR" sz="1600" dirty="0"/>
              <a:t>τραύματα </a:t>
            </a:r>
            <a:endParaRPr lang="el-GR" sz="1600" dirty="0" smtClean="0"/>
          </a:p>
          <a:p>
            <a:pPr lvl="1">
              <a:lnSpc>
                <a:spcPct val="100000"/>
              </a:lnSpc>
              <a:spcBef>
                <a:spcPts val="600"/>
              </a:spcBef>
              <a:spcAft>
                <a:spcPts val="600"/>
              </a:spcAft>
              <a:defRPr/>
            </a:pPr>
            <a:r>
              <a:rPr lang="el-GR" sz="1600" i="1" dirty="0" smtClean="0"/>
              <a:t>που </a:t>
            </a:r>
            <a:r>
              <a:rPr lang="el-GR" sz="1600" i="1" dirty="0"/>
              <a:t>μπορεί να καλύπτονται σκόπιμα με ακατάλληλα (για την </a:t>
            </a:r>
            <a:r>
              <a:rPr lang="el-GR" sz="1600" i="1" dirty="0" smtClean="0"/>
              <a:t>εποχή) ρούχα</a:t>
            </a:r>
            <a:endParaRPr lang="el-GR" sz="3600" i="1" dirty="0"/>
          </a:p>
          <a:p>
            <a:pPr>
              <a:defRPr/>
            </a:pPr>
            <a:endParaRPr lang="el-GR" sz="1650" dirty="0"/>
          </a:p>
        </p:txBody>
      </p:sp>
      <p:sp>
        <p:nvSpPr>
          <p:cNvPr id="5" name="Rectangle 4"/>
          <p:cNvSpPr/>
          <p:nvPr/>
        </p:nvSpPr>
        <p:spPr>
          <a:xfrm>
            <a:off x="6839709" y="84903"/>
            <a:ext cx="2226982" cy="830997"/>
          </a:xfrm>
          <a:prstGeom prst="rect">
            <a:avLst/>
          </a:prstGeom>
        </p:spPr>
        <p:txBody>
          <a:bodyPr wrap="square">
            <a:spAutoFit/>
          </a:bodyPr>
          <a:lstStyle/>
          <a:p>
            <a:pPr algn="r"/>
            <a:r>
              <a:rPr lang="el-GR" sz="2400" b="1" dirty="0">
                <a:solidFill>
                  <a:schemeClr val="accent2"/>
                </a:solidFill>
                <a:latin typeface="Tekton Pro" pitchFamily="34" charset="0"/>
                <a:cs typeface="Segoe UI Light" panose="020B0502040204020203" pitchFamily="34" charset="0"/>
              </a:rPr>
              <a:t>Σωματική Κακοποίηση </a:t>
            </a:r>
            <a:endParaRPr lang="en-US" sz="2400" b="1" dirty="0">
              <a:solidFill>
                <a:schemeClr val="accent2"/>
              </a:solidFill>
              <a:latin typeface="Tekton Pro" pitchFamily="34" charset="0"/>
            </a:endParaRPr>
          </a:p>
        </p:txBody>
      </p:sp>
      <p:sp>
        <p:nvSpPr>
          <p:cNvPr id="6" name="Rectangle 5"/>
          <p:cNvSpPr/>
          <p:nvPr/>
        </p:nvSpPr>
        <p:spPr>
          <a:xfrm>
            <a:off x="6825080" y="1351033"/>
            <a:ext cx="2190406" cy="3194721"/>
          </a:xfrm>
          <a:prstGeom prst="rect">
            <a:avLst/>
          </a:prstGeom>
          <a:ln>
            <a:solidFill>
              <a:schemeClr val="accent1"/>
            </a:solidFill>
          </a:ln>
        </p:spPr>
        <p:txBody>
          <a:bodyPr wrap="square">
            <a:spAutoFit/>
          </a:bodyPr>
          <a:lstStyle/>
          <a:p>
            <a:pPr marL="0" lvl="1" algn="r" fontAlgn="auto">
              <a:lnSpc>
                <a:spcPct val="90000"/>
              </a:lnSpc>
              <a:spcAft>
                <a:spcPts val="0"/>
              </a:spcAft>
              <a:defRPr/>
            </a:pPr>
            <a:r>
              <a:rPr lang="el-GR" sz="1600" i="1" dirty="0" smtClean="0">
                <a:ln w="0"/>
                <a:solidFill>
                  <a:schemeClr val="accent1"/>
                </a:solidFill>
                <a:effectLst>
                  <a:outerShdw blurRad="38100" dist="25400" dir="5400000" algn="ctr" rotWithShape="0">
                    <a:srgbClr val="6E747A">
                      <a:alpha val="43000"/>
                    </a:srgbClr>
                  </a:outerShdw>
                </a:effectLst>
                <a:latin typeface="+mj-lt"/>
              </a:rPr>
              <a:t>πολλαπλοί </a:t>
            </a:r>
            <a:r>
              <a:rPr lang="el-GR" sz="1600" i="1" dirty="0">
                <a:ln w="0"/>
                <a:solidFill>
                  <a:schemeClr val="accent1"/>
                </a:solidFill>
                <a:effectLst>
                  <a:outerShdw blurRad="38100" dist="25400" dir="5400000" algn="ctr" rotWithShape="0">
                    <a:srgbClr val="6E747A">
                      <a:alpha val="43000"/>
                    </a:srgbClr>
                  </a:outerShdw>
                </a:effectLst>
                <a:latin typeface="+mj-lt"/>
              </a:rPr>
              <a:t>και πολύμορφοι </a:t>
            </a:r>
            <a:r>
              <a:rPr lang="el-GR" sz="1600" i="1" dirty="0" smtClean="0">
                <a:ln w="0"/>
                <a:solidFill>
                  <a:schemeClr val="accent1"/>
                </a:solidFill>
                <a:effectLst>
                  <a:outerShdw blurRad="38100" dist="25400" dir="5400000" algn="ctr" rotWithShape="0">
                    <a:srgbClr val="6E747A">
                      <a:alpha val="43000"/>
                    </a:srgbClr>
                  </a:outerShdw>
                </a:effectLst>
                <a:latin typeface="+mj-lt"/>
              </a:rPr>
              <a:t>τραυματισμοί και κακώσεις </a:t>
            </a:r>
            <a:r>
              <a:rPr lang="el-GR" sz="1600" i="1" dirty="0">
                <a:ln w="0"/>
                <a:solidFill>
                  <a:schemeClr val="accent1"/>
                </a:solidFill>
                <a:effectLst>
                  <a:outerShdw blurRad="38100" dist="25400" dir="5400000" algn="ctr" rotWithShape="0">
                    <a:srgbClr val="6E747A">
                      <a:alpha val="43000"/>
                    </a:srgbClr>
                  </a:outerShdw>
                </a:effectLst>
                <a:latin typeface="+mj-lt"/>
              </a:rPr>
              <a:t>διαφορετικών </a:t>
            </a:r>
            <a:r>
              <a:rPr lang="el-GR" sz="1600" i="1" dirty="0" smtClean="0">
                <a:ln w="0"/>
                <a:solidFill>
                  <a:schemeClr val="accent1"/>
                </a:solidFill>
                <a:effectLst>
                  <a:outerShdw blurRad="38100" dist="25400" dir="5400000" algn="ctr" rotWithShape="0">
                    <a:srgbClr val="6E747A">
                      <a:alpha val="43000"/>
                    </a:srgbClr>
                  </a:outerShdw>
                </a:effectLst>
                <a:latin typeface="+mj-lt"/>
              </a:rPr>
              <a:t>ηλικιών και διαφορετικής σοβαρότητας σε </a:t>
            </a:r>
            <a:r>
              <a:rPr lang="el-GR" sz="1600" i="1" dirty="0">
                <a:ln w="0"/>
                <a:solidFill>
                  <a:schemeClr val="accent1"/>
                </a:solidFill>
                <a:effectLst>
                  <a:outerShdw blurRad="38100" dist="25400" dir="5400000" algn="ctr" rotWithShape="0">
                    <a:srgbClr val="6E747A">
                      <a:alpha val="43000"/>
                    </a:srgbClr>
                  </a:outerShdw>
                </a:effectLst>
                <a:latin typeface="+mj-lt"/>
              </a:rPr>
              <a:t>διαφορετικά </a:t>
            </a:r>
            <a:r>
              <a:rPr lang="el-GR" sz="1600" i="1" dirty="0" smtClean="0">
                <a:ln w="0"/>
                <a:solidFill>
                  <a:schemeClr val="accent1"/>
                </a:solidFill>
                <a:effectLst>
                  <a:outerShdw blurRad="38100" dist="25400" dir="5400000" algn="ctr" rotWithShape="0">
                    <a:srgbClr val="6E747A">
                      <a:alpha val="43000"/>
                    </a:srgbClr>
                  </a:outerShdw>
                </a:effectLst>
                <a:latin typeface="+mj-lt"/>
              </a:rPr>
              <a:t>σημεία του σώματος </a:t>
            </a:r>
            <a:r>
              <a:rPr lang="el-GR" sz="1600" i="1" dirty="0">
                <a:ln w="0"/>
                <a:solidFill>
                  <a:schemeClr val="accent1"/>
                </a:solidFill>
                <a:effectLst>
                  <a:outerShdw blurRad="38100" dist="25400" dir="5400000" algn="ctr" rotWithShape="0">
                    <a:srgbClr val="6E747A">
                      <a:alpha val="43000"/>
                    </a:srgbClr>
                  </a:outerShdw>
                </a:effectLst>
                <a:latin typeface="+mj-lt"/>
              </a:rPr>
              <a:t>συχνότερα στο κεφάλι και στα </a:t>
            </a:r>
            <a:r>
              <a:rPr lang="el-GR" sz="1600" i="1" dirty="0" smtClean="0">
                <a:ln w="0"/>
                <a:solidFill>
                  <a:schemeClr val="accent1"/>
                </a:solidFill>
                <a:effectLst>
                  <a:outerShdw blurRad="38100" dist="25400" dir="5400000" algn="ctr" rotWithShape="0">
                    <a:srgbClr val="6E747A">
                      <a:alpha val="43000"/>
                    </a:srgbClr>
                  </a:outerShdw>
                </a:effectLst>
                <a:latin typeface="+mj-lt"/>
              </a:rPr>
              <a:t>άκρα, </a:t>
            </a:r>
            <a:r>
              <a:rPr lang="el-GR" sz="1600" i="1" dirty="0">
                <a:ln w="0"/>
                <a:solidFill>
                  <a:schemeClr val="accent1"/>
                </a:solidFill>
                <a:effectLst>
                  <a:outerShdw blurRad="38100" dist="25400" dir="5400000" algn="ctr" rotWithShape="0">
                    <a:srgbClr val="6E747A">
                      <a:alpha val="43000"/>
                    </a:srgbClr>
                  </a:outerShdw>
                </a:effectLst>
                <a:latin typeface="+mj-lt"/>
              </a:rPr>
              <a:t>δηλαδή στα ακάλυπτα μέρη του σώματος, </a:t>
            </a:r>
            <a:r>
              <a:rPr lang="el-GR" sz="1600" i="1" dirty="0" smtClean="0">
                <a:ln w="0"/>
                <a:solidFill>
                  <a:schemeClr val="accent1"/>
                </a:solidFill>
                <a:effectLst>
                  <a:outerShdw blurRad="38100" dist="25400" dir="5400000" algn="ctr" rotWithShape="0">
                    <a:srgbClr val="6E747A">
                      <a:alpha val="43000"/>
                    </a:srgbClr>
                  </a:outerShdw>
                </a:effectLst>
                <a:latin typeface="+mj-lt"/>
              </a:rPr>
              <a:t>που ΔΕΝ οφείλονται σε ατυχήματα</a:t>
            </a:r>
          </a:p>
        </p:txBody>
      </p:sp>
    </p:spTree>
    <p:extLst>
      <p:ext uri="{BB962C8B-B14F-4D97-AF65-F5344CB8AC3E}">
        <p14:creationId xmlns="" xmlns:p14="http://schemas.microsoft.com/office/powerpoint/2010/main" val="139070444"/>
      </p:ext>
    </p:extLst>
  </p:cSld>
  <p:clrMapOvr>
    <a:masterClrMapping/>
  </p:clrMapOvr>
  <mc:AlternateContent xmlns:mc="http://schemas.openxmlformats.org/markup-compatibility/2006">
    <mc:Choice xmlns="" xmlns:p14="http://schemas.microsoft.com/office/powerpoint/2010/main" Requires="p14">
      <p:transition spd="slow" p14:dur="1600">
        <p14:prism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Ενδείξεις στη συμπεριφορά</a:t>
            </a:r>
          </a:p>
        </p:txBody>
      </p:sp>
      <p:sp>
        <p:nvSpPr>
          <p:cNvPr id="3" name="Content Placeholder 2"/>
          <p:cNvSpPr>
            <a:spLocks noGrp="1"/>
          </p:cNvSpPr>
          <p:nvPr>
            <p:ph idx="1"/>
          </p:nvPr>
        </p:nvSpPr>
        <p:spPr>
          <a:xfrm>
            <a:off x="628650" y="1508149"/>
            <a:ext cx="3826307" cy="2993948"/>
          </a:xfrm>
        </p:spPr>
        <p:txBody>
          <a:bodyPr>
            <a:noAutofit/>
          </a:bodyPr>
          <a:lstStyle/>
          <a:p>
            <a:pPr>
              <a:lnSpc>
                <a:spcPts val="1800"/>
              </a:lnSpc>
              <a:defRPr/>
            </a:pPr>
            <a:r>
              <a:rPr lang="el-GR" sz="1600" dirty="0"/>
              <a:t>Αναφορά τραυματισμού από γονέα (ή άλλο ενήλικο άτομο/κηδεμόνα)</a:t>
            </a:r>
          </a:p>
          <a:p>
            <a:pPr>
              <a:lnSpc>
                <a:spcPts val="1800"/>
              </a:lnSpc>
              <a:defRPr/>
            </a:pPr>
            <a:r>
              <a:rPr lang="el-GR" sz="1600" dirty="0"/>
              <a:t>Αναφορά πόνου ή δυσκολίας κίνησης</a:t>
            </a:r>
            <a:endParaRPr lang="en-GB" sz="1600" dirty="0"/>
          </a:p>
          <a:p>
            <a:pPr>
              <a:lnSpc>
                <a:spcPts val="1800"/>
              </a:lnSpc>
              <a:defRPr/>
            </a:pPr>
            <a:r>
              <a:rPr lang="el-GR" sz="1600" dirty="0"/>
              <a:t>Φτωχή συγκέντρωση - χαμηλή απόδοση στη μάθηση</a:t>
            </a:r>
            <a:endParaRPr lang="en-GB" sz="1600" dirty="0"/>
          </a:p>
          <a:p>
            <a:pPr>
              <a:lnSpc>
                <a:spcPts val="1800"/>
              </a:lnSpc>
              <a:defRPr/>
            </a:pPr>
            <a:r>
              <a:rPr lang="el-GR" sz="1600" dirty="0"/>
              <a:t>Επιθετικότητα / απόσυρση/ μειωμένη κοινωνικότητα</a:t>
            </a:r>
            <a:endParaRPr lang="en-GB" sz="1600" dirty="0"/>
          </a:p>
          <a:p>
            <a:pPr>
              <a:lnSpc>
                <a:spcPts val="1800"/>
              </a:lnSpc>
              <a:defRPr/>
            </a:pPr>
            <a:r>
              <a:rPr lang="el-GR" sz="1600" dirty="0"/>
              <a:t>Συχνή εμπλοκή σε περιστατικά βίας μεταξύ συνομηλίκων</a:t>
            </a:r>
          </a:p>
          <a:p>
            <a:pPr>
              <a:lnSpc>
                <a:spcPct val="80000"/>
              </a:lnSpc>
              <a:defRPr/>
            </a:pPr>
            <a:endParaRPr lang="en-GB" sz="1600" dirty="0"/>
          </a:p>
        </p:txBody>
      </p:sp>
      <p:sp>
        <p:nvSpPr>
          <p:cNvPr id="5" name="Rectangle 4"/>
          <p:cNvSpPr/>
          <p:nvPr/>
        </p:nvSpPr>
        <p:spPr>
          <a:xfrm>
            <a:off x="6839709" y="84903"/>
            <a:ext cx="2226982" cy="830997"/>
          </a:xfrm>
          <a:prstGeom prst="rect">
            <a:avLst/>
          </a:prstGeom>
        </p:spPr>
        <p:txBody>
          <a:bodyPr wrap="square">
            <a:spAutoFit/>
          </a:bodyPr>
          <a:lstStyle/>
          <a:p>
            <a:pPr algn="r"/>
            <a:r>
              <a:rPr lang="el-GR" sz="2400" b="1" dirty="0">
                <a:solidFill>
                  <a:schemeClr val="accent2"/>
                </a:solidFill>
                <a:latin typeface="Tekton Pro" pitchFamily="34" charset="0"/>
                <a:cs typeface="Segoe UI Light" panose="020B0502040204020203" pitchFamily="34" charset="0"/>
              </a:rPr>
              <a:t>Σωματική Κακοποίηση </a:t>
            </a:r>
            <a:endParaRPr lang="en-US" sz="2400" b="1" dirty="0">
              <a:solidFill>
                <a:schemeClr val="accent2"/>
              </a:solidFill>
              <a:latin typeface="Tekton Pro" pitchFamily="34" charset="0"/>
            </a:endParaRPr>
          </a:p>
        </p:txBody>
      </p:sp>
      <p:sp>
        <p:nvSpPr>
          <p:cNvPr id="6" name="Content Placeholder 2"/>
          <p:cNvSpPr txBox="1">
            <a:spLocks/>
          </p:cNvSpPr>
          <p:nvPr/>
        </p:nvSpPr>
        <p:spPr>
          <a:xfrm>
            <a:off x="4687369" y="1514246"/>
            <a:ext cx="3826307" cy="2993948"/>
          </a:xfrm>
          <a:prstGeom prst="rect">
            <a:avLst/>
          </a:prstGeom>
        </p:spPr>
        <p:txBody>
          <a:bodyPr vert="horz" lIns="91440" tIns="45720" rIns="91440" bIns="45720" rtlCol="0">
            <a:noAutofit/>
          </a:bodyPr>
          <a:lstStyle>
            <a:lvl1pPr marL="263525" indent="-263525" algn="l" defTabSz="685800" rtl="0" eaLnBrk="1" latinLnBrk="0" hangingPunct="1">
              <a:lnSpc>
                <a:spcPct val="90000"/>
              </a:lnSpc>
              <a:spcBef>
                <a:spcPts val="750"/>
              </a:spcBef>
              <a:buClr>
                <a:schemeClr val="accent1"/>
              </a:buClr>
              <a:buFont typeface="Wingdings 3" panose="05040102010807070707" pitchFamily="18" charset="2"/>
              <a:buChar char="´"/>
              <a:defRPr sz="2100" kern="1200">
                <a:solidFill>
                  <a:schemeClr val="tx1"/>
                </a:solidFill>
                <a:latin typeface="Segoe UI Light" panose="020B0502040204020203" pitchFamily="34" charset="0"/>
                <a:ea typeface="+mn-ea"/>
                <a:cs typeface="Segoe UI Light" panose="020B0502040204020203" pitchFamily="34" charset="0"/>
              </a:defRPr>
            </a:lvl1pPr>
            <a:lvl2pPr marL="623888" indent="-280988" algn="l" defTabSz="685800" rtl="0" eaLnBrk="1" latinLnBrk="0" hangingPunct="1">
              <a:lnSpc>
                <a:spcPct val="90000"/>
              </a:lnSpc>
              <a:spcBef>
                <a:spcPts val="375"/>
              </a:spcBef>
              <a:buClr>
                <a:schemeClr val="accent1"/>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2pPr>
            <a:lvl3pPr marL="900113" indent="-214313" algn="l" defTabSz="685800" rtl="0" eaLnBrk="1" latinLnBrk="0" hangingPunct="1">
              <a:lnSpc>
                <a:spcPct val="90000"/>
              </a:lnSpc>
              <a:spcBef>
                <a:spcPts val="375"/>
              </a:spcBef>
              <a:buClr>
                <a:schemeClr val="accent1"/>
              </a:buClr>
              <a:buFont typeface="Wingdings 3" panose="05040102010807070707" pitchFamily="18" charset="2"/>
              <a:buChar char="´"/>
              <a:defRPr sz="1500" kern="1200">
                <a:solidFill>
                  <a:schemeClr val="tx1"/>
                </a:solidFill>
                <a:latin typeface="Segoe UI Light" panose="020B0502040204020203" pitchFamily="34" charset="0"/>
                <a:ea typeface="+mn-ea"/>
                <a:cs typeface="Segoe UI Light" panose="020B0502040204020203" pitchFamily="34" charset="0"/>
              </a:defRPr>
            </a:lvl3pPr>
            <a:lvl4pPr marL="1200150" indent="-171450" algn="l" defTabSz="685800" rtl="0" eaLnBrk="1" latinLnBrk="0" hangingPunct="1">
              <a:lnSpc>
                <a:spcPct val="90000"/>
              </a:lnSpc>
              <a:spcBef>
                <a:spcPts val="375"/>
              </a:spcBef>
              <a:buClr>
                <a:schemeClr val="accent1"/>
              </a:buClr>
              <a:buFont typeface="Wingdings 3" panose="05040102010807070707" pitchFamily="18" charset="2"/>
              <a:buChar char="´"/>
              <a:defRPr sz="1350" kern="1200">
                <a:solidFill>
                  <a:schemeClr val="tx1"/>
                </a:solidFill>
                <a:latin typeface="Segoe UI Light" panose="020B0502040204020203" pitchFamily="34" charset="0"/>
                <a:ea typeface="+mn-ea"/>
                <a:cs typeface="Segoe UI Light" panose="020B0502040204020203" pitchFamily="34" charset="0"/>
              </a:defRPr>
            </a:lvl4pPr>
            <a:lvl5pPr marL="1543050" indent="-171450" algn="l" defTabSz="685800" rtl="0" eaLnBrk="1" latinLnBrk="0" hangingPunct="1">
              <a:lnSpc>
                <a:spcPct val="90000"/>
              </a:lnSpc>
              <a:spcBef>
                <a:spcPts val="375"/>
              </a:spcBef>
              <a:buClr>
                <a:schemeClr val="accent1"/>
              </a:buClr>
              <a:buFont typeface="Wingdings 3" panose="05040102010807070707" pitchFamily="18" charset="2"/>
              <a:buChar char="´"/>
              <a:defRPr sz="1350" kern="1200">
                <a:solidFill>
                  <a:schemeClr val="tx1"/>
                </a:solidFill>
                <a:latin typeface="Segoe UI Light" panose="020B0502040204020203" pitchFamily="34" charset="0"/>
                <a:ea typeface="+mn-ea"/>
                <a:cs typeface="Segoe UI Light" panose="020B0502040204020203"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ts val="1800"/>
              </a:lnSpc>
              <a:defRPr/>
            </a:pPr>
            <a:r>
              <a:rPr lang="el-GR" sz="1600" dirty="0" smtClean="0"/>
              <a:t>Φόβος επιστροφής στο σπίτι / τάσεις φυγής</a:t>
            </a:r>
          </a:p>
          <a:p>
            <a:pPr>
              <a:lnSpc>
                <a:spcPts val="1800"/>
              </a:lnSpc>
              <a:defRPr/>
            </a:pPr>
            <a:r>
              <a:rPr lang="el-GR" sz="1600" dirty="0" smtClean="0"/>
              <a:t>Ευκολία ή μεγάλη προθυμία απομάκρυνσης από τους γονείς</a:t>
            </a:r>
          </a:p>
          <a:p>
            <a:pPr>
              <a:lnSpc>
                <a:spcPts val="1800"/>
              </a:lnSpc>
              <a:defRPr/>
            </a:pPr>
            <a:r>
              <a:rPr lang="el-GR" sz="1600" dirty="0" smtClean="0"/>
              <a:t>Φόβος ενδεχόμενης επικοινωνίας σχολείου με τους γονείς</a:t>
            </a:r>
            <a:endParaRPr lang="en-GB" sz="1600" dirty="0" smtClean="0"/>
          </a:p>
          <a:p>
            <a:pPr>
              <a:lnSpc>
                <a:spcPts val="1800"/>
              </a:lnSpc>
              <a:defRPr/>
            </a:pPr>
            <a:r>
              <a:rPr lang="el-GR" sz="1600" dirty="0" smtClean="0"/>
              <a:t>Αδικαιολόγητος φόβος για τους ενήλικες</a:t>
            </a:r>
            <a:endParaRPr lang="en-GB" sz="1600" dirty="0" smtClean="0"/>
          </a:p>
          <a:p>
            <a:pPr>
              <a:lnSpc>
                <a:spcPts val="1800"/>
              </a:lnSpc>
              <a:defRPr/>
            </a:pPr>
            <a:r>
              <a:rPr lang="el-GR" sz="1600" dirty="0" smtClean="0"/>
              <a:t>Τάσεις </a:t>
            </a:r>
            <a:r>
              <a:rPr lang="el-GR" sz="1600" dirty="0" err="1" smtClean="0"/>
              <a:t>αυτο</a:t>
            </a:r>
            <a:r>
              <a:rPr lang="el-GR" sz="1600" dirty="0" smtClean="0"/>
              <a:t>-τραυματισμού</a:t>
            </a:r>
            <a:endParaRPr lang="en-GB" sz="1600" dirty="0" smtClean="0"/>
          </a:p>
          <a:p>
            <a:pPr>
              <a:lnSpc>
                <a:spcPct val="80000"/>
              </a:lnSpc>
              <a:defRPr/>
            </a:pPr>
            <a:endParaRPr lang="en-GB" sz="1600" dirty="0"/>
          </a:p>
        </p:txBody>
      </p:sp>
    </p:spTree>
    <p:extLst>
      <p:ext uri="{BB962C8B-B14F-4D97-AF65-F5344CB8AC3E}">
        <p14:creationId xmlns="" xmlns:p14="http://schemas.microsoft.com/office/powerpoint/2010/main" val="3367335045"/>
      </p:ext>
    </p:extLst>
  </p:cSld>
  <p:clrMapOvr>
    <a:masterClrMapping/>
  </p:clrMapOvr>
  <mc:AlternateContent xmlns:mc="http://schemas.openxmlformats.org/markup-compatibility/2006">
    <mc:Choice xmlns="" xmlns:p14="http://schemas.microsoft.com/office/powerpoint/2010/main" Requires="p14">
      <p:transition spd="slow" p14:dur="1600">
        <p14:prism isInverted="1"/>
      </p:transition>
    </mc:Choice>
    <mc:Fallback>
      <p:transition spd="slow">
        <p:fade/>
      </p:transition>
    </mc:Fallback>
  </mc:AlternateContent>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204826"/>
            <a:ext cx="8127547" cy="961990"/>
          </a:xfrm>
        </p:spPr>
        <p:txBody>
          <a:bodyPr>
            <a:noAutofit/>
          </a:bodyPr>
          <a:lstStyle/>
          <a:p>
            <a:r>
              <a:rPr lang="el-GR" sz="3200" dirty="0"/>
              <a:t>Ενδείξεις στη </a:t>
            </a:r>
            <a:r>
              <a:rPr lang="el-GR" sz="3200" dirty="0" smtClean="0"/>
              <a:t>συμπεριφορά γονέων/κηδεμόνων/φροντιστών</a:t>
            </a:r>
            <a:endParaRPr lang="el-GR" sz="3200" dirty="0"/>
          </a:p>
        </p:txBody>
      </p:sp>
      <p:sp>
        <p:nvSpPr>
          <p:cNvPr id="3" name="Content Placeholder 2"/>
          <p:cNvSpPr>
            <a:spLocks noGrp="1"/>
          </p:cNvSpPr>
          <p:nvPr>
            <p:ph idx="1"/>
          </p:nvPr>
        </p:nvSpPr>
        <p:spPr/>
        <p:txBody>
          <a:bodyPr>
            <a:normAutofit/>
          </a:bodyPr>
          <a:lstStyle/>
          <a:p>
            <a:pPr>
              <a:lnSpc>
                <a:spcPct val="80000"/>
              </a:lnSpc>
              <a:defRPr/>
            </a:pPr>
            <a:r>
              <a:rPr lang="el-GR" sz="1600" dirty="0" smtClean="0"/>
              <a:t>Οι πιθανότητες σωματικής κακοποίησης είναι μεγαλύτερες όταν ο/η γονέας, κηδεμόνας ή άλλο άτομο φροντίδας</a:t>
            </a:r>
          </a:p>
          <a:p>
            <a:pPr lvl="1">
              <a:lnSpc>
                <a:spcPct val="80000"/>
              </a:lnSpc>
              <a:defRPr/>
            </a:pPr>
            <a:r>
              <a:rPr lang="el-GR" sz="1600" dirty="0" smtClean="0"/>
              <a:t>δίνει αντιφατικές</a:t>
            </a:r>
            <a:r>
              <a:rPr lang="el-GR" sz="1600" dirty="0"/>
              <a:t>, ασαφείς, μη-πειστικές ή και καθόλου εξηγήσεις για τραυματισμούς του παιδιού</a:t>
            </a:r>
          </a:p>
          <a:p>
            <a:pPr lvl="1">
              <a:lnSpc>
                <a:spcPct val="80000"/>
              </a:lnSpc>
              <a:defRPr/>
            </a:pPr>
            <a:r>
              <a:rPr lang="el-GR" sz="1600" dirty="0" smtClean="0"/>
              <a:t>δίνει αντιφατική </a:t>
            </a:r>
            <a:r>
              <a:rPr lang="el-GR" sz="1600" dirty="0"/>
              <a:t>ή αταίριαστη ερμηνεία των κακώσεων σε σύγκριση με αυτή που δίνεται από το παιδί</a:t>
            </a:r>
          </a:p>
          <a:p>
            <a:pPr lvl="1">
              <a:lnSpc>
                <a:spcPct val="80000"/>
              </a:lnSpc>
              <a:defRPr/>
            </a:pPr>
            <a:r>
              <a:rPr lang="el-GR" sz="1600" dirty="0" smtClean="0"/>
              <a:t>καθυστερεί στην </a:t>
            </a:r>
            <a:r>
              <a:rPr lang="el-GR" sz="1600" dirty="0"/>
              <a:t>αναζήτηση βοήθειας/ στη φροντίδα τραυμάτων</a:t>
            </a:r>
          </a:p>
          <a:p>
            <a:pPr lvl="1">
              <a:lnSpc>
                <a:spcPct val="80000"/>
              </a:lnSpc>
              <a:defRPr/>
            </a:pPr>
            <a:r>
              <a:rPr lang="el-GR" sz="1600" dirty="0" smtClean="0"/>
              <a:t>αναφέρεται συστηματικά στο </a:t>
            </a:r>
            <a:r>
              <a:rPr lang="el-GR" sz="1600" dirty="0"/>
              <a:t>παιδί με αρνητικούς χαρακτηρισμούς/ </a:t>
            </a:r>
            <a:r>
              <a:rPr lang="el-GR" sz="1600" dirty="0" smtClean="0"/>
              <a:t>ο τρόπος με τον οποίο εξιστορεί το ιστορικό των κακώσεων είναι εμφανώς απορριπτικός </a:t>
            </a:r>
            <a:r>
              <a:rPr lang="el-GR" sz="1600" dirty="0"/>
              <a:t>για το </a:t>
            </a:r>
            <a:r>
              <a:rPr lang="el-GR" sz="1600" dirty="0" smtClean="0"/>
              <a:t>παιδί</a:t>
            </a:r>
            <a:endParaRPr lang="en-GB" sz="1600" dirty="0"/>
          </a:p>
          <a:p>
            <a:pPr lvl="1">
              <a:lnSpc>
                <a:spcPct val="80000"/>
              </a:lnSpc>
              <a:defRPr/>
            </a:pPr>
            <a:r>
              <a:rPr lang="el-GR" sz="1600" dirty="0" smtClean="0"/>
              <a:t>παραδέχεται ότι χρησιμοποιεί σωματική τιμωρία </a:t>
            </a:r>
            <a:r>
              <a:rPr lang="el-GR" sz="1600" dirty="0"/>
              <a:t>για τη διαπαιδαγώγηση του παιδιού</a:t>
            </a:r>
            <a:endParaRPr lang="en-GB" sz="1600" dirty="0"/>
          </a:p>
          <a:p>
            <a:pPr>
              <a:lnSpc>
                <a:spcPct val="100000"/>
              </a:lnSpc>
              <a:spcBef>
                <a:spcPts val="900"/>
              </a:spcBef>
              <a:defRPr/>
            </a:pPr>
            <a:endParaRPr lang="el-GR" sz="1600" dirty="0"/>
          </a:p>
        </p:txBody>
      </p:sp>
      <p:sp>
        <p:nvSpPr>
          <p:cNvPr id="6" name="Rectangle 5"/>
          <p:cNvSpPr/>
          <p:nvPr/>
        </p:nvSpPr>
        <p:spPr>
          <a:xfrm>
            <a:off x="6839709" y="84903"/>
            <a:ext cx="2226982" cy="830997"/>
          </a:xfrm>
          <a:prstGeom prst="rect">
            <a:avLst/>
          </a:prstGeom>
        </p:spPr>
        <p:txBody>
          <a:bodyPr wrap="square">
            <a:spAutoFit/>
          </a:bodyPr>
          <a:lstStyle/>
          <a:p>
            <a:pPr algn="r"/>
            <a:r>
              <a:rPr lang="el-GR" sz="2400" b="1" dirty="0">
                <a:solidFill>
                  <a:schemeClr val="accent2"/>
                </a:solidFill>
                <a:latin typeface="Tekton Pro" pitchFamily="34" charset="0"/>
                <a:cs typeface="Segoe UI Light" panose="020B0502040204020203" pitchFamily="34" charset="0"/>
              </a:rPr>
              <a:t>Σωματική Κακοποίηση </a:t>
            </a:r>
            <a:endParaRPr lang="en-US" sz="2400" b="1" dirty="0">
              <a:solidFill>
                <a:schemeClr val="accent2"/>
              </a:solidFill>
              <a:latin typeface="Tekton Pro" pitchFamily="34" charset="0"/>
            </a:endParaRPr>
          </a:p>
        </p:txBody>
      </p:sp>
    </p:spTree>
    <p:extLst>
      <p:ext uri="{BB962C8B-B14F-4D97-AF65-F5344CB8AC3E}">
        <p14:creationId xmlns="" xmlns:p14="http://schemas.microsoft.com/office/powerpoint/2010/main" val="1279485054"/>
      </p:ext>
    </p:extLst>
  </p:cSld>
  <p:clrMapOvr>
    <a:masterClrMapping/>
  </p:clrMapOvr>
  <mc:AlternateContent xmlns:mc="http://schemas.openxmlformats.org/markup-compatibility/2006">
    <mc:Choice xmlns="" xmlns:p14="http://schemas.microsoft.com/office/powerpoint/2010/main" Requires="p14">
      <p:transition spd="slow" p14:dur="1600">
        <p14:prism isInverted="1"/>
      </p:transition>
    </mc:Choice>
    <mc:Fallback>
      <p:transition spd="slow">
        <p:fade/>
      </p:transition>
    </mc:Fallback>
  </mc:AlternateContent>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30"/>
          <p:cNvSpPr>
            <a:spLocks noGrp="1"/>
          </p:cNvSpPr>
          <p:nvPr>
            <p:ph type="title"/>
          </p:nvPr>
        </p:nvSpPr>
        <p:spPr>
          <a:xfrm>
            <a:off x="380390" y="141479"/>
            <a:ext cx="6848833" cy="1145995"/>
          </a:xfrm>
        </p:spPr>
        <p:txBody>
          <a:bodyPr>
            <a:noAutofit/>
          </a:bodyPr>
          <a:lstStyle/>
          <a:p>
            <a:r>
              <a:rPr lang="el-GR" sz="2500" b="1" dirty="0"/>
              <a:t>Αποδελτιωμένες </a:t>
            </a:r>
            <a:r>
              <a:rPr lang="el-GR" sz="2500" b="1" dirty="0" smtClean="0"/>
              <a:t>πληροφορίες από καταγραφές περιστατικών ΚαΠα-π σε αρχεία σχετικών Φορέων και Υπηρεσιών στην Ελλάδα (2011-2012)</a:t>
            </a:r>
            <a:endParaRPr lang="el-GR" sz="2500" b="1" dirty="0"/>
          </a:p>
        </p:txBody>
      </p:sp>
      <p:sp>
        <p:nvSpPr>
          <p:cNvPr id="32" name="Rectangle 31"/>
          <p:cNvSpPr/>
          <p:nvPr/>
        </p:nvSpPr>
        <p:spPr>
          <a:xfrm>
            <a:off x="380390" y="1478896"/>
            <a:ext cx="8412480" cy="3046988"/>
          </a:xfrm>
          <a:prstGeom prst="rect">
            <a:avLst/>
          </a:prstGeom>
        </p:spPr>
        <p:style>
          <a:lnRef idx="0">
            <a:schemeClr val="accent2"/>
          </a:lnRef>
          <a:fillRef idx="3">
            <a:schemeClr val="accent2"/>
          </a:fillRef>
          <a:effectRef idx="3">
            <a:schemeClr val="accent2"/>
          </a:effectRef>
          <a:fontRef idx="minor">
            <a:schemeClr val="lt1"/>
          </a:fontRef>
        </p:style>
        <p:txBody>
          <a:bodyPr wrap="square">
            <a:spAutoFit/>
          </a:bodyPr>
          <a:lstStyle/>
          <a:p>
            <a:pPr marL="270272" indent="-270272">
              <a:buFont typeface="Wingdings" pitchFamily="2" charset="2"/>
              <a:buChar char="v"/>
            </a:pPr>
            <a:endParaRPr lang="el-GR" sz="1600" dirty="0"/>
          </a:p>
          <a:p>
            <a:pPr marL="270272" indent="-270272">
              <a:buFont typeface="Wingdings" pitchFamily="2" charset="2"/>
              <a:buChar char="v"/>
            </a:pPr>
            <a:r>
              <a:rPr lang="el-GR" sz="1600" dirty="0"/>
              <a:t>Το δέρνουν όταν είναι "κακό παιδί"…</a:t>
            </a:r>
          </a:p>
          <a:p>
            <a:pPr marL="270272"/>
            <a:r>
              <a:rPr lang="el-GR" sz="1600" dirty="0"/>
              <a:t>…. με παντόφλα, με κουτάλα, με λάστιχο, με κρεμάστρα, με ζώνη, με σκουπόξυλο, με καρέκλα, με μαστίγιο, με ξίφος, με λιβανιστήρι (!!!)</a:t>
            </a:r>
          </a:p>
          <a:p>
            <a:pPr marL="270272" indent="-270272">
              <a:buFont typeface="Wingdings" pitchFamily="2" charset="2"/>
              <a:buChar char="v"/>
            </a:pPr>
            <a:r>
              <a:rPr lang="el-GR" sz="1600" dirty="0" smtClean="0"/>
              <a:t>Το </a:t>
            </a:r>
            <a:r>
              <a:rPr lang="el-GR" sz="1600" dirty="0"/>
              <a:t>κλειδώνουν σε ντουλάπι</a:t>
            </a:r>
          </a:p>
          <a:p>
            <a:pPr marL="270272" indent="-270272">
              <a:buFont typeface="Wingdings" pitchFamily="2" charset="2"/>
              <a:buChar char="v"/>
            </a:pPr>
            <a:r>
              <a:rPr lang="el-GR" sz="1600" dirty="0" smtClean="0"/>
              <a:t>Το </a:t>
            </a:r>
            <a:r>
              <a:rPr lang="el-GR" sz="1600" dirty="0"/>
              <a:t>καίνε με τσιγάρο</a:t>
            </a:r>
          </a:p>
          <a:p>
            <a:pPr marL="270272" indent="-270272">
              <a:buFont typeface="Wingdings" pitchFamily="2" charset="2"/>
              <a:buChar char="v"/>
            </a:pPr>
            <a:r>
              <a:rPr lang="el-GR" sz="1600" dirty="0" smtClean="0"/>
              <a:t>Του </a:t>
            </a:r>
            <a:r>
              <a:rPr lang="el-GR" sz="1600" dirty="0"/>
              <a:t>δίνουν φάρμακα ή αλκοόλ για να κοιμάται και να μην ενοχλεί</a:t>
            </a:r>
          </a:p>
          <a:p>
            <a:pPr marL="270272" indent="-270272">
              <a:buFont typeface="Wingdings" pitchFamily="2" charset="2"/>
              <a:buChar char="v"/>
            </a:pPr>
            <a:r>
              <a:rPr lang="el-GR" sz="1600" dirty="0" smtClean="0"/>
              <a:t>"</a:t>
            </a:r>
            <a:r>
              <a:rPr lang="el-GR" sz="1600" dirty="0"/>
              <a:t>Η μητέρα το χρησιμοποιεί ως ασπίδα στους καβγάδες"</a:t>
            </a:r>
          </a:p>
          <a:p>
            <a:pPr marL="270272" indent="-270272">
              <a:buFont typeface="Wingdings" pitchFamily="2" charset="2"/>
              <a:buChar char="v"/>
            </a:pPr>
            <a:r>
              <a:rPr lang="el-GR" sz="1600" dirty="0" smtClean="0"/>
              <a:t>"</a:t>
            </a:r>
            <a:r>
              <a:rPr lang="el-GR" sz="1600" dirty="0"/>
              <a:t>Το έσπρωξε από τη σκάλα"</a:t>
            </a:r>
          </a:p>
          <a:p>
            <a:pPr marL="270272" indent="-270272">
              <a:buFont typeface="Wingdings" pitchFamily="2" charset="2"/>
              <a:buChar char="v"/>
            </a:pPr>
            <a:r>
              <a:rPr lang="el-GR" sz="1600" dirty="0" smtClean="0"/>
              <a:t>"</a:t>
            </a:r>
            <a:r>
              <a:rPr lang="el-GR" sz="1600" dirty="0"/>
              <a:t>Ο πατέρας έβαλε φωτιά για να κάψει τα παιδιά"</a:t>
            </a:r>
          </a:p>
          <a:p>
            <a:pPr marL="270272" indent="-270272">
              <a:buFont typeface="Wingdings" pitchFamily="2" charset="2"/>
              <a:buChar char="v"/>
            </a:pPr>
            <a:r>
              <a:rPr lang="el-GR" sz="1600" dirty="0" smtClean="0"/>
              <a:t>Πολλαπλοί </a:t>
            </a:r>
            <a:r>
              <a:rPr lang="el-GR" sz="1600" dirty="0"/>
              <a:t>τραυματισμοί με μαχαίρι…</a:t>
            </a:r>
          </a:p>
          <a:p>
            <a:pPr marL="270272" indent="-270272">
              <a:buFont typeface="Wingdings" pitchFamily="2" charset="2"/>
              <a:buChar char="v"/>
            </a:pPr>
            <a:endParaRPr lang="el-GR" sz="1600" dirty="0"/>
          </a:p>
        </p:txBody>
      </p:sp>
      <p:pic>
        <p:nvPicPr>
          <p:cNvPr id="34" name="Picture 21" descr="becan logo new gia gif"/>
          <p:cNvPicPr>
            <a:picLocks noChangeAspect="1" noChangeArrowheads="1"/>
          </p:cNvPicPr>
          <p:nvPr/>
        </p:nvPicPr>
        <p:blipFill>
          <a:blip r:embed="rId3" cstate="print">
            <a:clrChange>
              <a:clrFrom>
                <a:srgbClr val="FCFCFC"/>
              </a:clrFrom>
              <a:clrTo>
                <a:srgbClr val="FCFCFC">
                  <a:alpha val="0"/>
                </a:srgbClr>
              </a:clrTo>
            </a:clrChange>
          </a:blip>
          <a:srcRect/>
          <a:stretch>
            <a:fillRect/>
          </a:stretch>
        </p:blipFill>
        <p:spPr bwMode="auto">
          <a:xfrm>
            <a:off x="7229223" y="362780"/>
            <a:ext cx="1458162" cy="568813"/>
          </a:xfrm>
          <a:prstGeom prst="rect">
            <a:avLst/>
          </a:prstGeom>
          <a:noFill/>
          <a:ln w="9525">
            <a:noFill/>
            <a:miter lim="800000"/>
            <a:headEnd/>
            <a:tailEnd/>
          </a:ln>
          <a:effectLst/>
        </p:spPr>
      </p:pic>
    </p:spTree>
    <p:extLst>
      <p:ext uri="{BB962C8B-B14F-4D97-AF65-F5344CB8AC3E}">
        <p14:creationId xmlns="" xmlns:p14="http://schemas.microsoft.com/office/powerpoint/2010/main" val="1130002032"/>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2000">
        <p15:prstTrans prst="fractur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Lst>
  </p:timing>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4690" name="Rectangle 2"/>
          <p:cNvSpPr>
            <a:spLocks noGrp="1" noChangeArrowheads="1"/>
          </p:cNvSpPr>
          <p:nvPr>
            <p:ph type="title"/>
          </p:nvPr>
        </p:nvSpPr>
        <p:spPr>
          <a:xfrm>
            <a:off x="-133421" y="1718422"/>
            <a:ext cx="2021570" cy="367550"/>
          </a:xfrm>
          <a:ln>
            <a:miter lim="800000"/>
            <a:headEnd/>
            <a:tailEnd/>
          </a:ln>
        </p:spPr>
        <p:txBody>
          <a:bodyPr>
            <a:noAutofit/>
          </a:bodyPr>
          <a:lstStyle/>
          <a:p>
            <a:pPr algn="r">
              <a:defRPr/>
            </a:pPr>
            <a:r>
              <a:rPr lang="el-GR" sz="180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j-lt"/>
                <a:cs typeface="+mj-cs"/>
              </a:rPr>
              <a:t>Επιδημιολογική  Έρευνα</a:t>
            </a:r>
          </a:p>
        </p:txBody>
      </p:sp>
      <p:pic>
        <p:nvPicPr>
          <p:cNvPr id="8" name="Picture 1"/>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2062357" y="1343234"/>
            <a:ext cx="6461522" cy="168711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lgn="in">
                <a:solidFill>
                  <a:srgbClr val="000000"/>
                </a:solidFill>
                <a:miter lim="800000"/>
                <a:headEnd/>
                <a:tailEnd/>
              </a14:hiddenLine>
            </a:ext>
          </a:extLst>
        </p:spPr>
      </p:pic>
      <p:sp>
        <p:nvSpPr>
          <p:cNvPr id="9" name="Text Box 2"/>
          <p:cNvSpPr txBox="1">
            <a:spLocks noChangeArrowheads="1" noChangeShapeType="1"/>
          </p:cNvSpPr>
          <p:nvPr/>
        </p:nvSpPr>
        <p:spPr bwMode="auto">
          <a:xfrm>
            <a:off x="2135999" y="1157988"/>
            <a:ext cx="6318702" cy="408050"/>
          </a:xfrm>
          <a:prstGeom prst="rect">
            <a:avLst/>
          </a:prstGeom>
          <a:solidFill>
            <a:srgbClr val="3366A4"/>
          </a:solidFill>
          <a:ln w="0" algn="in">
            <a:solidFill>
              <a:srgbClr val="3569A9"/>
            </a:solidFill>
            <a:miter lim="800000"/>
            <a:headEnd/>
            <a:tailEnd/>
          </a:ln>
          <a:effectLst/>
        </p:spPr>
        <p:txBody>
          <a:bodyPr lIns="27146" tIns="27146" rIns="27146" bIns="27146"/>
          <a:lstStyle/>
          <a:p>
            <a:pPr algn="ctr">
              <a:spcAft>
                <a:spcPts val="750"/>
              </a:spcAft>
              <a:defRPr/>
            </a:pPr>
            <a:r>
              <a:rPr lang="el-GR" sz="1013"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Calibri" pitchFamily="34" charset="0"/>
              </a:rPr>
              <a:t>Επίπτωση </a:t>
            </a:r>
            <a:r>
              <a:rPr lang="en-US" sz="1013"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Calibri" pitchFamily="34" charset="0"/>
              </a:rPr>
              <a:t>&amp; </a:t>
            </a:r>
            <a:r>
              <a:rPr lang="el-GR" sz="1013"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Calibri" pitchFamily="34" charset="0"/>
              </a:rPr>
              <a:t>Επιπολασμός</a:t>
            </a:r>
            <a:r>
              <a:rPr lang="en-US" sz="1013"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Calibri" pitchFamily="34" charset="0"/>
              </a:rPr>
              <a:t> </a:t>
            </a:r>
            <a:r>
              <a:rPr lang="el-GR" sz="1013"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Calibri" pitchFamily="34" charset="0"/>
              </a:rPr>
              <a:t>της Έκθεσης Παιδιών σε Βίαιες Εμπειρίες</a:t>
            </a:r>
            <a:endParaRPr lang="el-GR" sz="21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Calibri" pitchFamily="34" charset="0"/>
            </a:endParaRPr>
          </a:p>
        </p:txBody>
      </p:sp>
      <p:sp>
        <p:nvSpPr>
          <p:cNvPr id="15" name="Rectangle 2"/>
          <p:cNvSpPr txBox="1">
            <a:spLocks noChangeArrowheads="1"/>
          </p:cNvSpPr>
          <p:nvPr/>
        </p:nvSpPr>
        <p:spPr bwMode="auto">
          <a:xfrm>
            <a:off x="-245516" y="3473954"/>
            <a:ext cx="2133665" cy="367550"/>
          </a:xfrm>
          <a:prstGeom prst="rect">
            <a:avLst/>
          </a:prstGeom>
          <a:noFill/>
          <a:ln w="9525">
            <a:noFill/>
            <a:miter lim="800000"/>
            <a:headEnd/>
            <a:tailEnd/>
          </a:ln>
        </p:spPr>
        <p:txBody>
          <a:bodyPr anchor="ctr"/>
          <a:lstStyle/>
          <a:p>
            <a:pPr algn="r">
              <a:defRPr/>
            </a:pPr>
            <a:r>
              <a:rPr lang="el-GR" sz="1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j-lt"/>
                <a:ea typeface="+mj-ea"/>
                <a:cs typeface="+mj-cs"/>
              </a:rPr>
              <a:t>Συλλογή καταγεγραμμένων </a:t>
            </a:r>
            <a:r>
              <a:rPr lang="el-GR" sz="1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j-lt"/>
                <a:ea typeface="+mj-ea"/>
                <a:cs typeface="+mj-cs"/>
              </a:rPr>
              <a:t>περιστατικών</a:t>
            </a:r>
            <a:endParaRPr lang="el-GR" sz="1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j-lt"/>
              <a:ea typeface="+mj-ea"/>
              <a:cs typeface="+mj-cs"/>
            </a:endParaRPr>
          </a:p>
        </p:txBody>
      </p:sp>
      <p:grpSp>
        <p:nvGrpSpPr>
          <p:cNvPr id="19" name="Group 18"/>
          <p:cNvGrpSpPr>
            <a:grpSpLocks/>
          </p:cNvGrpSpPr>
          <p:nvPr/>
        </p:nvGrpSpPr>
        <p:grpSpPr bwMode="auto">
          <a:xfrm>
            <a:off x="1724097" y="2990594"/>
            <a:ext cx="6730604" cy="1615678"/>
            <a:chOff x="-9878" y="3913851"/>
            <a:chExt cx="8974366" cy="2152811"/>
          </a:xfrm>
        </p:grpSpPr>
        <p:pic>
          <p:nvPicPr>
            <p:cNvPr id="268298" name="Picture 3"/>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72008" y="3913851"/>
              <a:ext cx="8892480" cy="129949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68299" name="Picture 4"/>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9878" y="5202566"/>
              <a:ext cx="8973755" cy="86409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sp>
        <p:nvSpPr>
          <p:cNvPr id="14" name="Oval 13"/>
          <p:cNvSpPr/>
          <p:nvPr/>
        </p:nvSpPr>
        <p:spPr>
          <a:xfrm>
            <a:off x="6024635" y="3924044"/>
            <a:ext cx="2483644" cy="235744"/>
          </a:xfrm>
          <a:prstGeom prst="ellipse">
            <a:avLst/>
          </a:prstGeom>
          <a:noFill/>
        </p:spPr>
        <p:style>
          <a:lnRef idx="2">
            <a:schemeClr val="accent6"/>
          </a:lnRef>
          <a:fillRef idx="1">
            <a:schemeClr val="lt1"/>
          </a:fillRef>
          <a:effectRef idx="0">
            <a:schemeClr val="accent6"/>
          </a:effectRef>
          <a:fontRef idx="minor">
            <a:schemeClr val="dk1"/>
          </a:fontRef>
        </p:style>
        <p:txBody>
          <a:bodyPr anchor="ctr"/>
          <a:lstStyle/>
          <a:p>
            <a:pPr algn="ctr">
              <a:defRPr/>
            </a:pPr>
            <a:endParaRPr lang="el-GR" sz="1013"/>
          </a:p>
        </p:txBody>
      </p:sp>
      <p:sp>
        <p:nvSpPr>
          <p:cNvPr id="10" name="Right Arrow 9"/>
          <p:cNvSpPr/>
          <p:nvPr/>
        </p:nvSpPr>
        <p:spPr>
          <a:xfrm>
            <a:off x="6868909" y="3005495"/>
            <a:ext cx="296652" cy="270030"/>
          </a:xfrm>
          <a:prstGeom prst="rightArrow">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endParaRPr lang="el-GR" sz="1013"/>
          </a:p>
        </p:txBody>
      </p:sp>
      <p:sp>
        <p:nvSpPr>
          <p:cNvPr id="2" name="Rectangle 1"/>
          <p:cNvSpPr/>
          <p:nvPr/>
        </p:nvSpPr>
        <p:spPr>
          <a:xfrm>
            <a:off x="1328312" y="197377"/>
            <a:ext cx="5888413" cy="784830"/>
          </a:xfrm>
          <a:prstGeom prst="rect">
            <a:avLst/>
          </a:prstGeom>
        </p:spPr>
        <p:txBody>
          <a:bodyPr wrap="square">
            <a:spAutoFit/>
          </a:bodyPr>
          <a:lstStyle/>
          <a:p>
            <a:pPr algn="ctr">
              <a:buNone/>
            </a:pPr>
            <a:r>
              <a:rPr lang="el-GR" sz="2250" dirty="0">
                <a:latin typeface="Segoe UI Black" panose="020B0A02040204020203" pitchFamily="34" charset="0"/>
                <a:ea typeface="Segoe UI Black" panose="020B0A02040204020203" pitchFamily="34" charset="0"/>
                <a:cs typeface="Segoe UI Light" panose="020B0502040204020203" pitchFamily="34" charset="0"/>
              </a:rPr>
              <a:t>το πρόβλημα με αριθμούς… </a:t>
            </a:r>
          </a:p>
          <a:p>
            <a:pPr algn="ctr">
              <a:buNone/>
            </a:pPr>
            <a:r>
              <a:rPr lang="el-GR" sz="2250" dirty="0">
                <a:latin typeface="Segoe UI Black" panose="020B0A02040204020203" pitchFamily="34" charset="0"/>
                <a:ea typeface="Segoe UI Black" panose="020B0A02040204020203" pitchFamily="34" charset="0"/>
                <a:cs typeface="Segoe UI Light" panose="020B0502040204020203" pitchFamily="34" charset="0"/>
              </a:rPr>
              <a:t>…και οι αριθμοί με το πρόβλημα!</a:t>
            </a:r>
          </a:p>
        </p:txBody>
      </p:sp>
    </p:spTree>
    <p:extLst>
      <p:ext uri="{BB962C8B-B14F-4D97-AF65-F5344CB8AC3E}">
        <p14:creationId xmlns="" xmlns:p14="http://schemas.microsoft.com/office/powerpoint/2010/main" val="2659763898"/>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2000">
        <p15:prstTrans prst="fractur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nodeType="clickEffect">
                                  <p:stCondLst>
                                    <p:cond delay="0"/>
                                  </p:stCondLst>
                                  <p:childTnLst>
                                    <p:set>
                                      <p:cBhvr>
                                        <p:cTn id="6" dur="1" fill="hold">
                                          <p:stCondLst>
                                            <p:cond delay="0"/>
                                          </p:stCondLst>
                                        </p:cTn>
                                        <p:tgtEl>
                                          <p:spTgt spid="114690"/>
                                        </p:tgtEl>
                                        <p:attrNameLst>
                                          <p:attrName>style.visibility</p:attrName>
                                        </p:attrNameLst>
                                      </p:cBhvr>
                                      <p:to>
                                        <p:strVal val="visible"/>
                                      </p:to>
                                    </p:set>
                                    <p:anim to="" calcmode="lin" valueType="num">
                                      <p:cBhvr>
                                        <p:cTn id="7" dur="1" fill="hold"/>
                                        <p:tgtEl>
                                          <p:spTgt spid="114690"/>
                                        </p:tgtEl>
                                        <p:attrNameLst>
                                          <p:attrName/>
                                        </p:attrNameLst>
                                      </p:cBhvr>
                                    </p:anim>
                                  </p:childTnLst>
                                </p:cTn>
                              </p:par>
                              <p:par>
                                <p:cTn id="8" presetID="24" presetClass="entr" presetSubtype="0"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 to="" calcmode="lin" valueType="num">
                                      <p:cBhvr>
                                        <p:cTn id="10" dur="1" fill="hold"/>
                                        <p:tgtEl>
                                          <p:spTgt spid="9"/>
                                        </p:tgtEl>
                                        <p:attrNameLst>
                                          <p:attrName/>
                                        </p:attrNameLst>
                                      </p:cBhvr>
                                    </p:anim>
                                  </p:childTnLst>
                                </p:cTn>
                              </p:par>
                              <p:par>
                                <p:cTn id="11" presetID="24"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anim to="" calcmode="lin" valueType="num">
                                      <p:cBhvr>
                                        <p:cTn id="13" dur="1" fill="hold"/>
                                        <p:tgtEl>
                                          <p:spTgt spid="8"/>
                                        </p:tgtEl>
                                        <p:attrNameLst>
                                          <p:attrName/>
                                        </p:attrNameLst>
                                      </p:cBhvr>
                                    </p:anim>
                                  </p:childTnLst>
                                </p:cTn>
                              </p:par>
                              <p:par>
                                <p:cTn id="14" presetID="24" presetClass="entr" presetSubtype="0" fill="hold" nodeType="withEffect">
                                  <p:stCondLst>
                                    <p:cond delay="0"/>
                                  </p:stCondLst>
                                  <p:childTnLst>
                                    <p:set>
                                      <p:cBhvr>
                                        <p:cTn id="15" dur="1" fill="hold">
                                          <p:stCondLst>
                                            <p:cond delay="0"/>
                                          </p:stCondLst>
                                        </p:cTn>
                                        <p:tgtEl>
                                          <p:spTgt spid="15"/>
                                        </p:tgtEl>
                                        <p:attrNameLst>
                                          <p:attrName>style.visibility</p:attrName>
                                        </p:attrNameLst>
                                      </p:cBhvr>
                                      <p:to>
                                        <p:strVal val="visible"/>
                                      </p:to>
                                    </p:set>
                                    <p:anim to="" calcmode="lin" valueType="num">
                                      <p:cBhvr>
                                        <p:cTn id="16" dur="1" fill="hold"/>
                                        <p:tgtEl>
                                          <p:spTgt spid="15"/>
                                        </p:tgtEl>
                                        <p:attrNameLst>
                                          <p:attrName/>
                                        </p:attrNameLst>
                                      </p:cBhvr>
                                    </p:anim>
                                  </p:childTnLst>
                                </p:cTn>
                              </p:par>
                              <p:par>
                                <p:cTn id="17" presetID="24" presetClass="entr" presetSubtype="0" fill="hold" nodeType="withEffect">
                                  <p:stCondLst>
                                    <p:cond delay="0"/>
                                  </p:stCondLst>
                                  <p:childTnLst>
                                    <p:set>
                                      <p:cBhvr>
                                        <p:cTn id="18" dur="1" fill="hold">
                                          <p:stCondLst>
                                            <p:cond delay="0"/>
                                          </p:stCondLst>
                                        </p:cTn>
                                        <p:tgtEl>
                                          <p:spTgt spid="19"/>
                                        </p:tgtEl>
                                        <p:attrNameLst>
                                          <p:attrName>style.visibility</p:attrName>
                                        </p:attrNameLst>
                                      </p:cBhvr>
                                      <p:to>
                                        <p:strVal val="visible"/>
                                      </p:to>
                                    </p:set>
                                    <p:anim to="" calcmode="lin" valueType="num">
                                      <p:cBhvr>
                                        <p:cTn id="19" dur="1" fill="hold"/>
                                        <p:tgtEl>
                                          <p:spTgt spid="19"/>
                                        </p:tgtEl>
                                        <p:attrNameLst>
                                          <p:attrName/>
                                        </p:attrNameLst>
                                      </p:cBhvr>
                                    </p:anim>
                                  </p:childTnLst>
                                </p:cTn>
                              </p:par>
                            </p:childTnLst>
                          </p:cTn>
                        </p:par>
                      </p:childTnLst>
                    </p:cTn>
                  </p:par>
                  <p:par>
                    <p:cTn id="20" fill="hold" nodeType="clickPar">
                      <p:stCondLst>
                        <p:cond delay="indefinite"/>
                      </p:stCondLst>
                      <p:childTnLst>
                        <p:par>
                          <p:cTn id="21" fill="hold" nodeType="withGroup">
                            <p:stCondLst>
                              <p:cond delay="0"/>
                            </p:stCondLst>
                            <p:childTnLst>
                              <p:par>
                                <p:cTn id="22" presetID="9" presetClass="entr" presetSubtype="0" fill="hold" grpId="0" nodeType="click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dissolve">
                                      <p:cBhvr>
                                        <p:cTn id="24" dur="500"/>
                                        <p:tgtEl>
                                          <p:spTgt spid="14"/>
                                        </p:tgtEl>
                                      </p:cBhvr>
                                    </p:animEffect>
                                  </p:childTnLst>
                                </p:cTn>
                              </p:par>
                              <p:par>
                                <p:cTn id="25" presetID="2" presetClass="entr" presetSubtype="4" fill="hold" nodeType="with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fill="hold"/>
                                        <p:tgtEl>
                                          <p:spTgt spid="10"/>
                                        </p:tgtEl>
                                        <p:attrNameLst>
                                          <p:attrName>ppt_x</p:attrName>
                                        </p:attrNameLst>
                                      </p:cBhvr>
                                      <p:tavLst>
                                        <p:tav tm="0">
                                          <p:val>
                                            <p:strVal val="#ppt_x"/>
                                          </p:val>
                                        </p:tav>
                                        <p:tav tm="100000">
                                          <p:val>
                                            <p:strVal val="#ppt_x"/>
                                          </p:val>
                                        </p:tav>
                                      </p:tavLst>
                                    </p:anim>
                                    <p:anim calcmode="lin" valueType="num">
                                      <p:cBhvr additive="base">
                                        <p:cTn id="2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 xmlns:a16="http://schemas.microsoft.com/office/drawing/2014/main" id="{BC43D991-D739-B743-B318-CCA725671781}"/>
              </a:ext>
            </a:extLst>
          </p:cNvPr>
          <p:cNvSpPr/>
          <p:nvPr/>
        </p:nvSpPr>
        <p:spPr>
          <a:xfrm>
            <a:off x="1442453" y="1786921"/>
            <a:ext cx="6443334" cy="600164"/>
          </a:xfrm>
          <a:prstGeom prst="rect">
            <a:avLst/>
          </a:prstGeom>
        </p:spPr>
        <p:txBody>
          <a:bodyPr wrap="square">
            <a:spAutoFit/>
          </a:bodyPr>
          <a:lstStyle/>
          <a:p>
            <a:r>
              <a:rPr lang="el-GR" sz="3300" dirty="0"/>
              <a:t>Ενδείξεις </a:t>
            </a:r>
            <a:r>
              <a:rPr lang="el-GR" sz="3300" dirty="0" smtClean="0"/>
              <a:t>σεξουαλικής κακοποίησης</a:t>
            </a:r>
            <a:endParaRPr lang="el-GR" sz="3300" dirty="0" smtClean="0">
              <a:latin typeface="Segoe UI Light" panose="020B0502040204020203" pitchFamily="34" charset="0"/>
              <a:ea typeface="+mj-ea"/>
              <a:cs typeface="Segoe UI Light" panose="020B0502040204020203" pitchFamily="34" charset="0"/>
            </a:endParaRPr>
          </a:p>
        </p:txBody>
      </p:sp>
      <p:sp>
        <p:nvSpPr>
          <p:cNvPr id="5" name="Rectangle 4"/>
          <p:cNvSpPr/>
          <p:nvPr/>
        </p:nvSpPr>
        <p:spPr>
          <a:xfrm>
            <a:off x="482804" y="3783480"/>
            <a:ext cx="8266176" cy="707886"/>
          </a:xfrm>
          <a:prstGeom prst="rect">
            <a:avLst/>
          </a:prstGeom>
        </p:spPr>
        <p:txBody>
          <a:bodyPr wrap="square">
            <a:spAutoFit/>
          </a:bodyPr>
          <a:lstStyle/>
          <a:p>
            <a:pPr marL="87313" indent="-87313"/>
            <a:r>
              <a:rPr lang="el-GR" sz="1400" i="1" dirty="0">
                <a:latin typeface="Segoe UI Light" panose="020B0502040204020203" pitchFamily="34" charset="0"/>
                <a:cs typeface="Segoe UI Light" panose="020B0502040204020203" pitchFamily="34" charset="0"/>
              </a:rPr>
              <a:t>* Οι επαγγελματίες χρήστες  και χρήστριες του Συστήματος </a:t>
            </a:r>
            <a:r>
              <a:rPr lang="en-US" sz="1400" i="1" dirty="0">
                <a:latin typeface="Segoe UI Light" panose="020B0502040204020203" pitchFamily="34" charset="0"/>
                <a:cs typeface="Segoe UI Light" panose="020B0502040204020203" pitchFamily="34" charset="0"/>
              </a:rPr>
              <a:t>CAN-MDS</a:t>
            </a:r>
            <a:r>
              <a:rPr lang="el-GR" sz="1400" i="1" dirty="0">
                <a:latin typeface="Segoe UI Light" panose="020B0502040204020203" pitchFamily="34" charset="0"/>
                <a:cs typeface="Segoe UI Light" panose="020B0502040204020203" pitchFamily="34" charset="0"/>
              </a:rPr>
              <a:t> έχουν διαφορετικές ειδικότητες και εργάζονται σε διαφορετικούς τομείς. </a:t>
            </a:r>
            <a:r>
              <a:rPr lang="el-GR" sz="1200" i="1" dirty="0">
                <a:latin typeface="Segoe UI Light" panose="020B0502040204020203" pitchFamily="34" charset="0"/>
                <a:cs typeface="Segoe UI Light" panose="020B0502040204020203" pitchFamily="34" charset="0"/>
              </a:rPr>
              <a:t>Ως εκ τούτου δεν αναμένεται να έχουν όλοι και όλες πρόσβαση σε όλα τα σημάδια για την αναγνώριση της σωματικής κακοποίησης που παρουσιάζονται στη συνέχεια</a:t>
            </a:r>
            <a:endParaRPr lang="el-GR" sz="1400" i="1" dirty="0">
              <a:latin typeface="Segoe UI Light" panose="020B0502040204020203" pitchFamily="34" charset="0"/>
              <a:cs typeface="Segoe UI Light" panose="020B0502040204020203" pitchFamily="34" charset="0"/>
            </a:endParaRPr>
          </a:p>
        </p:txBody>
      </p:sp>
    </p:spTree>
    <p:extLst>
      <p:ext uri="{BB962C8B-B14F-4D97-AF65-F5344CB8AC3E}">
        <p14:creationId xmlns="" xmlns:p14="http://schemas.microsoft.com/office/powerpoint/2010/main" val="1216767717"/>
      </p:ext>
    </p:extLst>
  </p:cSld>
  <p:clrMapOvr>
    <a:masterClrMapping/>
  </p:clrMapOvr>
  <mc:AlternateContent xmlns:mc="http://schemas.openxmlformats.org/markup-compatibility/2006">
    <mc:Choice xmlns="" xmlns:p14="http://schemas.microsoft.com/office/powerpoint/2010/main" Requires="p14">
      <p:transition spd="slow" p14:dur="1600">
        <p14:prism isInverted="1"/>
      </p:transition>
    </mc:Choice>
    <mc:Fallback>
      <p:transition spd="slow">
        <p:fade/>
      </p:transition>
    </mc:Fallback>
  </mc:AlternateContent>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l-GR" dirty="0" smtClean="0"/>
              <a:t>Ενδείξεις στο σώμα του παιδιού</a:t>
            </a:r>
            <a:r>
              <a:rPr lang="el-GR" dirty="0"/>
              <a:t/>
            </a:r>
            <a:br>
              <a:rPr lang="el-GR" dirty="0"/>
            </a:br>
            <a:endParaRPr lang="el-GR" dirty="0"/>
          </a:p>
        </p:txBody>
      </p:sp>
      <p:sp>
        <p:nvSpPr>
          <p:cNvPr id="3" name="Content Placeholder 2"/>
          <p:cNvSpPr>
            <a:spLocks noGrp="1"/>
          </p:cNvSpPr>
          <p:nvPr>
            <p:ph idx="1"/>
          </p:nvPr>
        </p:nvSpPr>
        <p:spPr/>
        <p:txBody>
          <a:bodyPr>
            <a:normAutofit lnSpcReduction="10000"/>
          </a:bodyPr>
          <a:lstStyle/>
          <a:p>
            <a:pPr marL="485775" lvl="1" indent="-342900">
              <a:lnSpc>
                <a:spcPct val="100000"/>
              </a:lnSpc>
              <a:spcBef>
                <a:spcPts val="600"/>
              </a:spcBef>
              <a:spcAft>
                <a:spcPts val="600"/>
              </a:spcAft>
              <a:defRPr/>
            </a:pPr>
            <a:r>
              <a:rPr lang="el-GR" sz="1600" dirty="0"/>
              <a:t>Δυσκολία όταν κάθεται ή όταν περπατά</a:t>
            </a:r>
          </a:p>
          <a:p>
            <a:pPr marL="485775" lvl="1" indent="-342900">
              <a:lnSpc>
                <a:spcPct val="100000"/>
              </a:lnSpc>
              <a:spcBef>
                <a:spcPts val="600"/>
              </a:spcBef>
              <a:spcAft>
                <a:spcPts val="600"/>
              </a:spcAft>
              <a:defRPr/>
            </a:pPr>
            <a:r>
              <a:rPr lang="el-GR" sz="1600" dirty="0" smtClean="0"/>
              <a:t>Πόνος</a:t>
            </a:r>
            <a:r>
              <a:rPr lang="el-GR" sz="1600" dirty="0"/>
              <a:t>, αιμορραγία, κνησμός στην περιοχή των γεννητικών οργάνων και στην πρωκτική περιοχή</a:t>
            </a:r>
          </a:p>
          <a:p>
            <a:pPr marL="485775" lvl="1" indent="-342900">
              <a:lnSpc>
                <a:spcPct val="100000"/>
              </a:lnSpc>
              <a:spcBef>
                <a:spcPts val="600"/>
              </a:spcBef>
              <a:spcAft>
                <a:spcPts val="600"/>
              </a:spcAft>
              <a:defRPr/>
            </a:pPr>
            <a:r>
              <a:rPr lang="el-GR" sz="1600" dirty="0" smtClean="0"/>
              <a:t>Τραυματισμός </a:t>
            </a:r>
            <a:r>
              <a:rPr lang="el-GR" sz="1600" dirty="0"/>
              <a:t>γεννητικών οργάνων</a:t>
            </a:r>
          </a:p>
          <a:p>
            <a:pPr marL="485775" lvl="1" indent="-342900">
              <a:lnSpc>
                <a:spcPct val="100000"/>
              </a:lnSpc>
              <a:spcBef>
                <a:spcPts val="600"/>
              </a:spcBef>
              <a:spcAft>
                <a:spcPts val="600"/>
              </a:spcAft>
              <a:defRPr/>
            </a:pPr>
            <a:r>
              <a:rPr lang="el-GR" sz="1600" dirty="0" smtClean="0"/>
              <a:t>Στομαχόπονοι </a:t>
            </a:r>
            <a:r>
              <a:rPr lang="el-GR" sz="1600" dirty="0"/>
              <a:t>και πονοκέφαλοι</a:t>
            </a:r>
          </a:p>
          <a:p>
            <a:pPr marL="485775" lvl="1" indent="-342900">
              <a:lnSpc>
                <a:spcPct val="100000"/>
              </a:lnSpc>
              <a:spcBef>
                <a:spcPts val="600"/>
              </a:spcBef>
              <a:spcAft>
                <a:spcPts val="600"/>
              </a:spcAft>
              <a:defRPr/>
            </a:pPr>
            <a:r>
              <a:rPr lang="el-GR" sz="1600" dirty="0" smtClean="0"/>
              <a:t>Πόνος </a:t>
            </a:r>
            <a:r>
              <a:rPr lang="el-GR" sz="1600" dirty="0"/>
              <a:t>κατά την ούρηση</a:t>
            </a:r>
          </a:p>
          <a:p>
            <a:pPr marL="485775" lvl="1" indent="-342900">
              <a:lnSpc>
                <a:spcPct val="100000"/>
              </a:lnSpc>
              <a:spcBef>
                <a:spcPts val="600"/>
              </a:spcBef>
              <a:spcAft>
                <a:spcPts val="600"/>
              </a:spcAft>
              <a:defRPr/>
            </a:pPr>
            <a:r>
              <a:rPr lang="el-GR" sz="1600" dirty="0" smtClean="0"/>
              <a:t>Μώλωπες </a:t>
            </a:r>
            <a:r>
              <a:rPr lang="el-GR" sz="1600" dirty="0"/>
              <a:t>στο εσωτερικό μέρος των μηρών ή των γλουτών</a:t>
            </a:r>
          </a:p>
          <a:p>
            <a:pPr marL="485775" lvl="1" indent="-342900">
              <a:lnSpc>
                <a:spcPct val="100000"/>
              </a:lnSpc>
              <a:spcBef>
                <a:spcPts val="600"/>
              </a:spcBef>
              <a:spcAft>
                <a:spcPts val="600"/>
              </a:spcAft>
              <a:defRPr/>
            </a:pPr>
            <a:r>
              <a:rPr lang="el-GR" sz="1600" dirty="0" smtClean="0"/>
              <a:t>Εγκυμοσύνη </a:t>
            </a:r>
          </a:p>
          <a:p>
            <a:pPr marL="485775" lvl="1" indent="-342900">
              <a:lnSpc>
                <a:spcPct val="100000"/>
              </a:lnSpc>
              <a:spcBef>
                <a:spcPts val="600"/>
              </a:spcBef>
              <a:spcAft>
                <a:spcPts val="600"/>
              </a:spcAft>
              <a:defRPr/>
            </a:pPr>
            <a:r>
              <a:rPr lang="el-GR" sz="1600" dirty="0" smtClean="0"/>
              <a:t>Διάγνωση ΣΜΝ</a:t>
            </a:r>
            <a:endParaRPr lang="el-GR" sz="1600" dirty="0"/>
          </a:p>
          <a:p>
            <a:pPr marL="485775" lvl="1" indent="-342900">
              <a:defRPr/>
            </a:pPr>
            <a:endParaRPr lang="el-GR" dirty="0"/>
          </a:p>
          <a:p>
            <a:pPr marL="485775" lvl="1" indent="-342900">
              <a:defRPr/>
            </a:pPr>
            <a:endParaRPr lang="en-US" dirty="0"/>
          </a:p>
        </p:txBody>
      </p:sp>
      <p:sp>
        <p:nvSpPr>
          <p:cNvPr id="6" name="Rectangle 5"/>
          <p:cNvSpPr/>
          <p:nvPr/>
        </p:nvSpPr>
        <p:spPr>
          <a:xfrm>
            <a:off x="6839709" y="84903"/>
            <a:ext cx="2226982" cy="830997"/>
          </a:xfrm>
          <a:prstGeom prst="rect">
            <a:avLst/>
          </a:prstGeom>
        </p:spPr>
        <p:txBody>
          <a:bodyPr wrap="square">
            <a:spAutoFit/>
          </a:bodyPr>
          <a:lstStyle/>
          <a:p>
            <a:pPr algn="r"/>
            <a:r>
              <a:rPr lang="el-GR" sz="2400" b="1" dirty="0" smtClean="0">
                <a:solidFill>
                  <a:schemeClr val="accent2"/>
                </a:solidFill>
                <a:latin typeface="Tekton Pro" pitchFamily="34" charset="0"/>
                <a:cs typeface="Segoe UI Light" panose="020B0502040204020203" pitchFamily="34" charset="0"/>
              </a:rPr>
              <a:t>Σεξουαλική Κακοποίηση </a:t>
            </a:r>
            <a:endParaRPr lang="en-US" sz="2400" b="1" dirty="0">
              <a:solidFill>
                <a:schemeClr val="accent2"/>
              </a:solidFill>
              <a:latin typeface="Tekton Pro" pitchFamily="34" charset="0"/>
            </a:endParaRPr>
          </a:p>
        </p:txBody>
      </p:sp>
    </p:spTree>
    <p:extLst>
      <p:ext uri="{BB962C8B-B14F-4D97-AF65-F5344CB8AC3E}">
        <p14:creationId xmlns="" xmlns:p14="http://schemas.microsoft.com/office/powerpoint/2010/main" val="714978888"/>
      </p:ext>
    </p:extLst>
  </p:cSld>
  <p:clrMapOvr>
    <a:masterClrMapping/>
  </p:clrMapOvr>
  <mc:AlternateContent xmlns:mc="http://schemas.openxmlformats.org/markup-compatibility/2006">
    <mc:Choice xmlns="" xmlns:p14="http://schemas.microsoft.com/office/powerpoint/2010/main" Requires="p14">
      <p:transition spd="slow" p14:dur="1600">
        <p14:prism isInverted="1"/>
      </p:transition>
    </mc:Choice>
    <mc:Fallback>
      <p:transition spd="slow">
        <p:fade/>
      </p:transition>
    </mc:Fallback>
  </mc:AlternateContent>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l-GR" dirty="0"/>
              <a:t>Ενδείξεις στη </a:t>
            </a:r>
            <a:r>
              <a:rPr lang="el-GR" dirty="0" smtClean="0"/>
              <a:t>συμπεριφορά</a:t>
            </a:r>
            <a:r>
              <a:rPr lang="el-GR" dirty="0"/>
              <a:t/>
            </a:r>
            <a:br>
              <a:rPr lang="el-GR" dirty="0"/>
            </a:br>
            <a:endParaRPr lang="el-GR" dirty="0"/>
          </a:p>
        </p:txBody>
      </p:sp>
      <p:sp>
        <p:nvSpPr>
          <p:cNvPr id="3" name="Content Placeholder 2"/>
          <p:cNvSpPr>
            <a:spLocks noGrp="1"/>
          </p:cNvSpPr>
          <p:nvPr>
            <p:ph idx="1"/>
          </p:nvPr>
        </p:nvSpPr>
        <p:spPr>
          <a:xfrm>
            <a:off x="628650" y="1154903"/>
            <a:ext cx="7886700" cy="3263504"/>
          </a:xfrm>
        </p:spPr>
        <p:txBody>
          <a:bodyPr>
            <a:noAutofit/>
          </a:bodyPr>
          <a:lstStyle/>
          <a:p>
            <a:pPr>
              <a:lnSpc>
                <a:spcPct val="100000"/>
              </a:lnSpc>
              <a:spcBef>
                <a:spcPts val="500"/>
              </a:spcBef>
              <a:spcAft>
                <a:spcPts val="500"/>
              </a:spcAft>
              <a:defRPr/>
            </a:pPr>
            <a:r>
              <a:rPr lang="el-GR" sz="1600" dirty="0"/>
              <a:t>Καταγγελία σεξουαλικής κακοποίησης </a:t>
            </a:r>
            <a:r>
              <a:rPr lang="el-GR" sz="1600" dirty="0" smtClean="0"/>
              <a:t>(που υπέστη από ενήλικο άτομο, γονιό </a:t>
            </a:r>
            <a:r>
              <a:rPr lang="el-GR" sz="1600" dirty="0"/>
              <a:t>ή </a:t>
            </a:r>
            <a:r>
              <a:rPr lang="el-GR" sz="1600" dirty="0" smtClean="0"/>
              <a:t>άλλον ή μεγαλύτερο παιδί)</a:t>
            </a:r>
            <a:endParaRPr lang="el-GR" sz="1600" dirty="0"/>
          </a:p>
          <a:p>
            <a:pPr>
              <a:lnSpc>
                <a:spcPct val="100000"/>
              </a:lnSpc>
              <a:spcBef>
                <a:spcPts val="500"/>
              </a:spcBef>
              <a:spcAft>
                <a:spcPts val="500"/>
              </a:spcAft>
              <a:defRPr/>
            </a:pPr>
            <a:r>
              <a:rPr lang="el-GR" sz="1600" dirty="0" smtClean="0"/>
              <a:t>Γνώση </a:t>
            </a:r>
            <a:r>
              <a:rPr lang="el-GR" sz="1600" dirty="0"/>
              <a:t>σεξουαλικών θεμάτων αταίριαστη με την ηλικία </a:t>
            </a:r>
            <a:r>
              <a:rPr lang="el-GR" sz="1600" dirty="0" smtClean="0"/>
              <a:t>τους</a:t>
            </a:r>
          </a:p>
          <a:p>
            <a:pPr lvl="1">
              <a:lnSpc>
                <a:spcPct val="100000"/>
              </a:lnSpc>
              <a:spcBef>
                <a:spcPts val="500"/>
              </a:spcBef>
              <a:spcAft>
                <a:spcPts val="500"/>
              </a:spcAft>
              <a:defRPr/>
            </a:pPr>
            <a:r>
              <a:rPr lang="el-GR" sz="1600" dirty="0" smtClean="0"/>
              <a:t>ανάρμοστη </a:t>
            </a:r>
            <a:r>
              <a:rPr lang="el-GR" sz="1600" dirty="0"/>
              <a:t>για την ηλικία σεξουαλική </a:t>
            </a:r>
            <a:r>
              <a:rPr lang="el-GR" sz="1600" dirty="0" smtClean="0"/>
              <a:t>συμπεριφορά</a:t>
            </a:r>
          </a:p>
          <a:p>
            <a:pPr lvl="1">
              <a:lnSpc>
                <a:spcPct val="100000"/>
              </a:lnSpc>
              <a:spcBef>
                <a:spcPts val="500"/>
              </a:spcBef>
              <a:spcAft>
                <a:spcPts val="500"/>
              </a:spcAft>
              <a:defRPr/>
            </a:pPr>
            <a:r>
              <a:rPr lang="el-GR" sz="1600" dirty="0" smtClean="0"/>
              <a:t>χρήση </a:t>
            </a:r>
            <a:r>
              <a:rPr lang="el-GR" sz="1600" dirty="0"/>
              <a:t>μη κατάλληλης γλώσσας</a:t>
            </a:r>
          </a:p>
          <a:p>
            <a:pPr>
              <a:lnSpc>
                <a:spcPct val="100000"/>
              </a:lnSpc>
              <a:spcBef>
                <a:spcPts val="500"/>
              </a:spcBef>
              <a:spcAft>
                <a:spcPts val="500"/>
              </a:spcAft>
              <a:defRPr/>
            </a:pPr>
            <a:r>
              <a:rPr lang="el-GR" sz="1600" dirty="0" smtClean="0"/>
              <a:t>Διατροφικές </a:t>
            </a:r>
            <a:r>
              <a:rPr lang="el-GR" sz="1600" dirty="0"/>
              <a:t>διαταραχές (ανορεξία /βουλιμία)</a:t>
            </a:r>
          </a:p>
          <a:p>
            <a:pPr>
              <a:lnSpc>
                <a:spcPct val="100000"/>
              </a:lnSpc>
              <a:spcBef>
                <a:spcPts val="500"/>
              </a:spcBef>
              <a:spcAft>
                <a:spcPts val="500"/>
              </a:spcAft>
              <a:defRPr/>
            </a:pPr>
            <a:r>
              <a:rPr lang="el-GR" sz="1600" dirty="0"/>
              <a:t>Αλλαγές στις συνήθειες τουαλέτας (ενούρηση/ </a:t>
            </a:r>
            <a:r>
              <a:rPr lang="el-GR" sz="1600" dirty="0" err="1"/>
              <a:t>εγκόπριση</a:t>
            </a:r>
            <a:r>
              <a:rPr lang="el-GR" sz="1600" dirty="0"/>
              <a:t>)</a:t>
            </a:r>
          </a:p>
          <a:p>
            <a:pPr>
              <a:lnSpc>
                <a:spcPct val="100000"/>
              </a:lnSpc>
              <a:spcBef>
                <a:spcPts val="500"/>
              </a:spcBef>
              <a:spcAft>
                <a:spcPts val="500"/>
              </a:spcAft>
              <a:defRPr/>
            </a:pPr>
            <a:r>
              <a:rPr lang="el-GR" sz="1600" dirty="0"/>
              <a:t>Άρνηση αλλαγής ρούχων (για τη γυμναστική) ή συμμετοχής σε αθλήματα</a:t>
            </a:r>
          </a:p>
          <a:p>
            <a:pPr>
              <a:lnSpc>
                <a:spcPct val="100000"/>
              </a:lnSpc>
              <a:spcBef>
                <a:spcPts val="500"/>
              </a:spcBef>
              <a:spcAft>
                <a:spcPts val="500"/>
              </a:spcAft>
              <a:defRPr/>
            </a:pPr>
            <a:r>
              <a:rPr lang="el-GR" sz="1600" dirty="0" smtClean="0"/>
              <a:t>Φυγή (από το σπίτι ή και από το </a:t>
            </a:r>
            <a:r>
              <a:rPr lang="el-GR" sz="1600" dirty="0"/>
              <a:t>σχολείο)</a:t>
            </a:r>
          </a:p>
          <a:p>
            <a:pPr>
              <a:lnSpc>
                <a:spcPct val="100000"/>
              </a:lnSpc>
              <a:spcBef>
                <a:spcPts val="500"/>
              </a:spcBef>
              <a:spcAft>
                <a:spcPts val="500"/>
              </a:spcAft>
              <a:defRPr/>
            </a:pPr>
            <a:r>
              <a:rPr lang="el-GR" sz="1600" dirty="0"/>
              <a:t>Κατοχή μεγάλων χρηματικών ποσών</a:t>
            </a:r>
          </a:p>
          <a:p>
            <a:pPr>
              <a:lnSpc>
                <a:spcPct val="80000"/>
              </a:lnSpc>
              <a:defRPr/>
            </a:pPr>
            <a:endParaRPr lang="el-GR" sz="1800" dirty="0"/>
          </a:p>
          <a:p>
            <a:pPr>
              <a:lnSpc>
                <a:spcPct val="80000"/>
              </a:lnSpc>
              <a:defRPr/>
            </a:pPr>
            <a:endParaRPr lang="en-GB" sz="1800" dirty="0"/>
          </a:p>
        </p:txBody>
      </p:sp>
      <p:sp>
        <p:nvSpPr>
          <p:cNvPr id="5" name="Rectangle 4"/>
          <p:cNvSpPr/>
          <p:nvPr/>
        </p:nvSpPr>
        <p:spPr>
          <a:xfrm>
            <a:off x="6839709" y="84903"/>
            <a:ext cx="2226982" cy="830997"/>
          </a:xfrm>
          <a:prstGeom prst="rect">
            <a:avLst/>
          </a:prstGeom>
        </p:spPr>
        <p:txBody>
          <a:bodyPr wrap="square">
            <a:spAutoFit/>
          </a:bodyPr>
          <a:lstStyle/>
          <a:p>
            <a:pPr algn="r"/>
            <a:r>
              <a:rPr lang="el-GR" sz="2400" b="1" dirty="0" smtClean="0">
                <a:solidFill>
                  <a:schemeClr val="accent2"/>
                </a:solidFill>
                <a:latin typeface="Tekton Pro" pitchFamily="34" charset="0"/>
                <a:cs typeface="Segoe UI Light" panose="020B0502040204020203" pitchFamily="34" charset="0"/>
              </a:rPr>
              <a:t>Σεξουαλική Κακοποίηση </a:t>
            </a:r>
            <a:endParaRPr lang="en-US" sz="2400" b="1" dirty="0">
              <a:solidFill>
                <a:schemeClr val="accent2"/>
              </a:solidFill>
              <a:latin typeface="Tekton Pro" pitchFamily="34" charset="0"/>
            </a:endParaRPr>
          </a:p>
        </p:txBody>
      </p:sp>
    </p:spTree>
    <p:extLst>
      <p:ext uri="{BB962C8B-B14F-4D97-AF65-F5344CB8AC3E}">
        <p14:creationId xmlns="" xmlns:p14="http://schemas.microsoft.com/office/powerpoint/2010/main" val="13572414"/>
      </p:ext>
    </p:extLst>
  </p:cSld>
  <p:clrMapOvr>
    <a:masterClrMapping/>
  </p:clrMapOvr>
  <mc:AlternateContent xmlns:mc="http://schemas.openxmlformats.org/markup-compatibility/2006">
    <mc:Choice xmlns="" xmlns:p14="http://schemas.microsoft.com/office/powerpoint/2010/main" Requires="p14">
      <p:transition spd="slow" p14:dur="1600">
        <p14:prism isInverted="1"/>
      </p:transition>
    </mc:Choice>
    <mc:Fallback>
      <p:transition spd="slow">
        <p:fade/>
      </p:transition>
    </mc:Fallback>
  </mc:AlternateContent>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510778"/>
            <a:ext cx="7886700" cy="656038"/>
          </a:xfrm>
        </p:spPr>
        <p:txBody>
          <a:bodyPr/>
          <a:lstStyle/>
          <a:p>
            <a:r>
              <a:rPr lang="el-GR" dirty="0"/>
              <a:t>Συναισθηματικές ενδείξεις</a:t>
            </a:r>
          </a:p>
        </p:txBody>
      </p:sp>
      <p:sp>
        <p:nvSpPr>
          <p:cNvPr id="3" name="Content Placeholder 2"/>
          <p:cNvSpPr>
            <a:spLocks noGrp="1"/>
          </p:cNvSpPr>
          <p:nvPr>
            <p:ph idx="1"/>
          </p:nvPr>
        </p:nvSpPr>
        <p:spPr>
          <a:xfrm>
            <a:off x="628650" y="1369219"/>
            <a:ext cx="8054492" cy="3263504"/>
          </a:xfrm>
        </p:spPr>
        <p:txBody>
          <a:bodyPr>
            <a:noAutofit/>
          </a:bodyPr>
          <a:lstStyle/>
          <a:p>
            <a:r>
              <a:rPr lang="el-GR" sz="1600" dirty="0"/>
              <a:t>Φόβος και άρνηση επικοινωνίας με συγκεκριμένα ενήλικα άτομα </a:t>
            </a:r>
            <a:r>
              <a:rPr lang="el-GR" sz="1600" i="1" dirty="0"/>
              <a:t>χωρίς εμφανή λόγο</a:t>
            </a:r>
          </a:p>
          <a:p>
            <a:r>
              <a:rPr lang="el-GR" sz="1600" dirty="0"/>
              <a:t>Χρόνια κατάθλιψη</a:t>
            </a:r>
          </a:p>
          <a:p>
            <a:r>
              <a:rPr lang="el-GR" sz="1600" dirty="0"/>
              <a:t>Χαμηλή αυτοεκτίμηση</a:t>
            </a:r>
          </a:p>
          <a:p>
            <a:r>
              <a:rPr lang="el-GR" sz="1600" dirty="0"/>
              <a:t>Φοβίες (εφιάλτες)</a:t>
            </a:r>
          </a:p>
          <a:p>
            <a:r>
              <a:rPr lang="el-GR" sz="1600" dirty="0"/>
              <a:t>Υπερβολικό κλάμα</a:t>
            </a:r>
          </a:p>
          <a:p>
            <a:r>
              <a:rPr lang="el-GR" sz="1600" dirty="0"/>
              <a:t>Απόσυρση</a:t>
            </a:r>
          </a:p>
          <a:p>
            <a:r>
              <a:rPr lang="el-GR" sz="1600" dirty="0"/>
              <a:t>Ακραίες αλλαγές διάθεσης</a:t>
            </a:r>
          </a:p>
          <a:p>
            <a:r>
              <a:rPr lang="el-GR" sz="1600" dirty="0"/>
              <a:t>Αυτοτραυματισμοί</a:t>
            </a:r>
          </a:p>
          <a:p>
            <a:r>
              <a:rPr lang="el-GR" sz="1600" dirty="0"/>
              <a:t>Χρήση ψυχοτρόπων ουσιών </a:t>
            </a:r>
          </a:p>
          <a:p>
            <a:endParaRPr lang="el-GR" sz="1500" dirty="0"/>
          </a:p>
          <a:p>
            <a:endParaRPr lang="en-US" sz="1500" dirty="0"/>
          </a:p>
        </p:txBody>
      </p:sp>
      <p:sp>
        <p:nvSpPr>
          <p:cNvPr id="5" name="Rectangle 4"/>
          <p:cNvSpPr/>
          <p:nvPr/>
        </p:nvSpPr>
        <p:spPr>
          <a:xfrm>
            <a:off x="6839709" y="84903"/>
            <a:ext cx="2226982" cy="830997"/>
          </a:xfrm>
          <a:prstGeom prst="rect">
            <a:avLst/>
          </a:prstGeom>
        </p:spPr>
        <p:txBody>
          <a:bodyPr wrap="square">
            <a:spAutoFit/>
          </a:bodyPr>
          <a:lstStyle/>
          <a:p>
            <a:pPr algn="r"/>
            <a:r>
              <a:rPr lang="el-GR" sz="2400" b="1" dirty="0" smtClean="0">
                <a:solidFill>
                  <a:schemeClr val="accent2"/>
                </a:solidFill>
                <a:latin typeface="Tekton Pro" pitchFamily="34" charset="0"/>
                <a:cs typeface="Segoe UI Light" panose="020B0502040204020203" pitchFamily="34" charset="0"/>
              </a:rPr>
              <a:t>Σεξουαλική Κακοποίηση </a:t>
            </a:r>
            <a:endParaRPr lang="en-US" sz="2400" b="1" dirty="0">
              <a:solidFill>
                <a:schemeClr val="accent2"/>
              </a:solidFill>
              <a:latin typeface="Tekton Pro" pitchFamily="34" charset="0"/>
            </a:endParaRPr>
          </a:p>
        </p:txBody>
      </p:sp>
    </p:spTree>
    <p:extLst>
      <p:ext uri="{BB962C8B-B14F-4D97-AF65-F5344CB8AC3E}">
        <p14:creationId xmlns="" xmlns:p14="http://schemas.microsoft.com/office/powerpoint/2010/main" val="1118510727"/>
      </p:ext>
    </p:extLst>
  </p:cSld>
  <p:clrMapOvr>
    <a:masterClrMapping/>
  </p:clrMapOvr>
  <mc:AlternateContent xmlns:mc="http://schemas.openxmlformats.org/markup-compatibility/2006">
    <mc:Choice xmlns="" xmlns:p14="http://schemas.microsoft.com/office/powerpoint/2010/main" Requires="p14">
      <p:transition spd="slow" p14:dur="1600">
        <p14:prism isInverted="1"/>
      </p:transition>
    </mc:Choice>
    <mc:Fallback>
      <p:transition spd="slow">
        <p:fade/>
      </p:transition>
    </mc:Fallback>
  </mc:AlternateContent>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1" y="241402"/>
            <a:ext cx="6796278" cy="925414"/>
          </a:xfrm>
        </p:spPr>
        <p:txBody>
          <a:bodyPr>
            <a:normAutofit fontScale="90000"/>
          </a:bodyPr>
          <a:lstStyle/>
          <a:p>
            <a:r>
              <a:rPr lang="el-GR" dirty="0"/>
              <a:t>Ενδείξεις στη στάση </a:t>
            </a:r>
            <a:r>
              <a:rPr lang="el-GR" dirty="0" smtClean="0"/>
              <a:t>γονέων/κηδεμόνων/φροντιστών</a:t>
            </a:r>
            <a:endParaRPr lang="el-GR" dirty="0"/>
          </a:p>
        </p:txBody>
      </p:sp>
      <p:sp>
        <p:nvSpPr>
          <p:cNvPr id="3" name="Content Placeholder 2"/>
          <p:cNvSpPr>
            <a:spLocks noGrp="1"/>
          </p:cNvSpPr>
          <p:nvPr>
            <p:ph idx="1"/>
          </p:nvPr>
        </p:nvSpPr>
        <p:spPr/>
        <p:txBody>
          <a:bodyPr>
            <a:normAutofit/>
          </a:bodyPr>
          <a:lstStyle/>
          <a:p>
            <a:r>
              <a:rPr lang="el-GR" sz="1600" dirty="0" smtClean="0"/>
              <a:t>Η πιθανότητα </a:t>
            </a:r>
            <a:r>
              <a:rPr lang="el-GR" sz="1600" dirty="0"/>
              <a:t>σεξουαλικής κακοποίησης </a:t>
            </a:r>
            <a:r>
              <a:rPr lang="el-GR" sz="1600" dirty="0" smtClean="0"/>
              <a:t>είναι μεγαλύτερη όταν ο/η γονέας, κηδεμόνας </a:t>
            </a:r>
            <a:r>
              <a:rPr lang="el-GR" sz="1600" dirty="0"/>
              <a:t>ή </a:t>
            </a:r>
            <a:r>
              <a:rPr lang="el-GR" sz="1600" dirty="0" smtClean="0"/>
              <a:t>άλλο άτομο φροντίδας</a:t>
            </a:r>
            <a:endParaRPr lang="el-GR" sz="1900" dirty="0" smtClean="0"/>
          </a:p>
          <a:p>
            <a:pPr lvl="1"/>
            <a:r>
              <a:rPr lang="el-GR" sz="1600" dirty="0" smtClean="0"/>
              <a:t>προστατεύει υπερβολικά και χωρίς ιδιαίτερο λόγο το </a:t>
            </a:r>
            <a:r>
              <a:rPr lang="el-GR" sz="1600" dirty="0"/>
              <a:t>παιδί </a:t>
            </a:r>
            <a:r>
              <a:rPr lang="el-GR" sz="1600" dirty="0" smtClean="0"/>
              <a:t>και </a:t>
            </a:r>
            <a:r>
              <a:rPr lang="el-GR" sz="1600" dirty="0"/>
              <a:t>περιορίζει </a:t>
            </a:r>
            <a:r>
              <a:rPr lang="el-GR" sz="1600" dirty="0" smtClean="0"/>
              <a:t>αυστηρά την </a:t>
            </a:r>
            <a:r>
              <a:rPr lang="el-GR" sz="1600" dirty="0"/>
              <a:t>επαφή του </a:t>
            </a:r>
            <a:r>
              <a:rPr lang="el-GR" sz="1600" dirty="0" smtClean="0"/>
              <a:t>με </a:t>
            </a:r>
            <a:r>
              <a:rPr lang="el-GR" sz="1600" dirty="0"/>
              <a:t>άλλα παιδιά, ειδικά του αντίθετου φύλου</a:t>
            </a:r>
          </a:p>
          <a:p>
            <a:pPr lvl="1"/>
            <a:r>
              <a:rPr lang="el-GR" sz="1600" dirty="0"/>
              <a:t>είναι </a:t>
            </a:r>
            <a:r>
              <a:rPr lang="el-GR" sz="1600" dirty="0" smtClean="0"/>
              <a:t>μυστικοπαθής </a:t>
            </a:r>
            <a:r>
              <a:rPr lang="el-GR" sz="1600" dirty="0"/>
              <a:t>και </a:t>
            </a:r>
            <a:r>
              <a:rPr lang="el-GR" sz="1600" dirty="0" smtClean="0"/>
              <a:t>ζει απομονωμένος/η</a:t>
            </a:r>
            <a:endParaRPr lang="el-GR" sz="1600" dirty="0"/>
          </a:p>
          <a:p>
            <a:pPr lvl="1"/>
            <a:r>
              <a:rPr lang="el-GR" sz="1600" dirty="0"/>
              <a:t>ζηλεύει τη σχέση του παιδιού με τους άλλους</a:t>
            </a:r>
          </a:p>
          <a:p>
            <a:pPr lvl="1"/>
            <a:r>
              <a:rPr lang="el-GR" sz="1600" dirty="0"/>
              <a:t>ελέγχει </a:t>
            </a:r>
            <a:r>
              <a:rPr lang="el-GR" sz="1600" dirty="0" smtClean="0"/>
              <a:t>όλα τα μέλη της οικογένειας</a:t>
            </a:r>
            <a:endParaRPr lang="el-GR" sz="1600" dirty="0"/>
          </a:p>
          <a:p>
            <a:pPr lvl="1"/>
            <a:r>
              <a:rPr lang="el-GR" sz="1600" dirty="0"/>
              <a:t>είναι υπερβολικά κτητικός</a:t>
            </a:r>
            <a:r>
              <a:rPr lang="el-GR" sz="1600" dirty="0" smtClean="0"/>
              <a:t>/-ή </a:t>
            </a:r>
            <a:r>
              <a:rPr lang="el-GR" sz="1600" dirty="0"/>
              <a:t>με το παιδί </a:t>
            </a:r>
            <a:endParaRPr lang="en-US" sz="1600" dirty="0"/>
          </a:p>
          <a:p>
            <a:pPr lvl="1"/>
            <a:endParaRPr lang="en-US" sz="1600" dirty="0"/>
          </a:p>
        </p:txBody>
      </p:sp>
      <p:sp>
        <p:nvSpPr>
          <p:cNvPr id="5" name="Rectangle 4"/>
          <p:cNvSpPr/>
          <p:nvPr/>
        </p:nvSpPr>
        <p:spPr>
          <a:xfrm>
            <a:off x="6839709" y="84903"/>
            <a:ext cx="2226982" cy="830997"/>
          </a:xfrm>
          <a:prstGeom prst="rect">
            <a:avLst/>
          </a:prstGeom>
        </p:spPr>
        <p:txBody>
          <a:bodyPr wrap="square">
            <a:spAutoFit/>
          </a:bodyPr>
          <a:lstStyle/>
          <a:p>
            <a:pPr algn="r"/>
            <a:r>
              <a:rPr lang="el-GR" sz="2400" b="1" dirty="0" smtClean="0">
                <a:solidFill>
                  <a:schemeClr val="accent2"/>
                </a:solidFill>
                <a:latin typeface="Tekton Pro" pitchFamily="34" charset="0"/>
                <a:cs typeface="Segoe UI Light" panose="020B0502040204020203" pitchFamily="34" charset="0"/>
              </a:rPr>
              <a:t>Σεξουαλική Κακοποίηση </a:t>
            </a:r>
            <a:endParaRPr lang="en-US" sz="2400" b="1" dirty="0">
              <a:solidFill>
                <a:schemeClr val="accent2"/>
              </a:solidFill>
              <a:latin typeface="Tekton Pro" pitchFamily="34" charset="0"/>
            </a:endParaRPr>
          </a:p>
        </p:txBody>
      </p:sp>
    </p:spTree>
    <p:extLst>
      <p:ext uri="{BB962C8B-B14F-4D97-AF65-F5344CB8AC3E}">
        <p14:creationId xmlns="" xmlns:p14="http://schemas.microsoft.com/office/powerpoint/2010/main" val="1228821473"/>
      </p:ext>
    </p:extLst>
  </p:cSld>
  <p:clrMapOvr>
    <a:masterClrMapping/>
  </p:clrMapOvr>
  <mc:AlternateContent xmlns:mc="http://schemas.openxmlformats.org/markup-compatibility/2006">
    <mc:Choice xmlns="" xmlns:p14="http://schemas.microsoft.com/office/powerpoint/2010/main" Requires="p14">
      <p:transition spd="slow" p14:dur="1600">
        <p14:prism isInverted="1"/>
      </p:transition>
    </mc:Choice>
    <mc:Fallback>
      <p:transition spd="slow">
        <p:fade/>
      </p:transition>
    </mc:Fallback>
  </mc:AlternateContent>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l-GR" dirty="0"/>
              <a:t>Δεν αποτελούν ούτε αναγκαστικά υποδηλώνουν Σεξουαλική Παραβίαση</a:t>
            </a:r>
          </a:p>
        </p:txBody>
      </p:sp>
      <p:sp>
        <p:nvSpPr>
          <p:cNvPr id="3" name="Content Placeholder 2"/>
          <p:cNvSpPr>
            <a:spLocks noGrp="1"/>
          </p:cNvSpPr>
          <p:nvPr>
            <p:ph idx="1"/>
          </p:nvPr>
        </p:nvSpPr>
        <p:spPr/>
        <p:txBody>
          <a:bodyPr>
            <a:normAutofit/>
          </a:bodyPr>
          <a:lstStyle/>
          <a:p>
            <a:pPr>
              <a:lnSpc>
                <a:spcPct val="100000"/>
              </a:lnSpc>
              <a:spcBef>
                <a:spcPts val="600"/>
              </a:spcBef>
              <a:spcAft>
                <a:spcPts val="600"/>
              </a:spcAft>
            </a:pPr>
            <a:r>
              <a:rPr lang="el-GR" altLang="el-GR" sz="1600" dirty="0"/>
              <a:t>Το φυσιολογικό ενδιαφέρον, η «περιέργεια» ή η ενασχόληση των παιδιών και των εφήβων με σεξουαλικά θέματα</a:t>
            </a:r>
          </a:p>
          <a:p>
            <a:pPr>
              <a:lnSpc>
                <a:spcPct val="100000"/>
              </a:lnSpc>
              <a:spcBef>
                <a:spcPts val="600"/>
              </a:spcBef>
              <a:spcAft>
                <a:spcPts val="600"/>
              </a:spcAft>
            </a:pPr>
            <a:r>
              <a:rPr lang="el-GR" altLang="el-GR" sz="1600" dirty="0" smtClean="0"/>
              <a:t>Οι </a:t>
            </a:r>
            <a:r>
              <a:rPr lang="el-GR" altLang="el-GR" sz="1600" dirty="0"/>
              <a:t>φυσιολογικές εκδηλώσεις της σεξουαλικότητας των παιδιών και των έφηβων</a:t>
            </a:r>
          </a:p>
          <a:p>
            <a:pPr>
              <a:lnSpc>
                <a:spcPct val="100000"/>
              </a:lnSpc>
              <a:spcBef>
                <a:spcPts val="600"/>
              </a:spcBef>
              <a:spcAft>
                <a:spcPts val="600"/>
              </a:spcAft>
            </a:pPr>
            <a:r>
              <a:rPr lang="el-GR" altLang="el-GR" sz="1600" dirty="0" smtClean="0"/>
              <a:t>Το </a:t>
            </a:r>
            <a:r>
              <a:rPr lang="el-GR" altLang="el-GR" sz="1600" dirty="0"/>
              <a:t>σεξουαλικό «παιγνίδι» των παιδιών ακόμα και όταν υπερβαίνει όρια που οφείλουν να τηρούνται</a:t>
            </a:r>
          </a:p>
          <a:p>
            <a:pPr>
              <a:lnSpc>
                <a:spcPct val="100000"/>
              </a:lnSpc>
              <a:spcBef>
                <a:spcPts val="600"/>
              </a:spcBef>
              <a:spcAft>
                <a:spcPts val="600"/>
              </a:spcAft>
            </a:pPr>
            <a:r>
              <a:rPr lang="el-GR" altLang="el-GR" sz="1600" dirty="0" smtClean="0"/>
              <a:t>Η </a:t>
            </a:r>
            <a:r>
              <a:rPr lang="el-GR" altLang="el-GR" sz="1600" dirty="0"/>
              <a:t>οποιαδήποτε εκδήλωση τρυφερότητας από τα παιδιά προς ενήλικες ή από εκείνους απέναντι στα παιδιά</a:t>
            </a:r>
            <a:endParaRPr lang="el-GR" altLang="el-GR" dirty="0"/>
          </a:p>
          <a:p>
            <a:endParaRPr lang="el-GR" dirty="0"/>
          </a:p>
        </p:txBody>
      </p:sp>
      <p:sp>
        <p:nvSpPr>
          <p:cNvPr id="4" name="Rectangle 3"/>
          <p:cNvSpPr/>
          <p:nvPr/>
        </p:nvSpPr>
        <p:spPr>
          <a:xfrm>
            <a:off x="6839709" y="84903"/>
            <a:ext cx="2226982" cy="830997"/>
          </a:xfrm>
          <a:prstGeom prst="rect">
            <a:avLst/>
          </a:prstGeom>
        </p:spPr>
        <p:txBody>
          <a:bodyPr wrap="square">
            <a:spAutoFit/>
          </a:bodyPr>
          <a:lstStyle/>
          <a:p>
            <a:pPr algn="r"/>
            <a:r>
              <a:rPr lang="el-GR" sz="2400" b="1" dirty="0" smtClean="0">
                <a:solidFill>
                  <a:schemeClr val="accent2"/>
                </a:solidFill>
                <a:latin typeface="Tekton Pro" pitchFamily="34" charset="0"/>
                <a:cs typeface="Segoe UI Light" panose="020B0502040204020203" pitchFamily="34" charset="0"/>
              </a:rPr>
              <a:t>Σεξουαλική Κακοποίηση </a:t>
            </a:r>
            <a:endParaRPr lang="en-US" sz="2400" b="1" dirty="0">
              <a:solidFill>
                <a:schemeClr val="accent2"/>
              </a:solidFill>
              <a:latin typeface="Tekton Pro" pitchFamily="34" charset="0"/>
            </a:endParaRPr>
          </a:p>
        </p:txBody>
      </p:sp>
    </p:spTree>
    <p:extLst>
      <p:ext uri="{BB962C8B-B14F-4D97-AF65-F5344CB8AC3E}">
        <p14:creationId xmlns="" xmlns:p14="http://schemas.microsoft.com/office/powerpoint/2010/main" val="2054452465"/>
      </p:ext>
    </p:extLst>
  </p:cSld>
  <p:clrMapOvr>
    <a:masterClrMapping/>
  </p:clrMapOvr>
  <mc:AlternateContent xmlns:mc="http://schemas.openxmlformats.org/markup-compatibility/2006">
    <mc:Choice xmlns="" xmlns:p14="http://schemas.microsoft.com/office/powerpoint/2010/main" Requires="p14">
      <p:transition spd="slow" p14:dur="1600">
        <p14:prism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grpId="0" nodeType="clickEffect">
                                  <p:stCondLst>
                                    <p:cond delay="0"/>
                                  </p:stCondLst>
                                  <p:childTnLst>
                                    <p:animClr clrSpc="rgb" dir="cw">
                                      <p:cBhvr override="childStyle">
                                        <p:cTn id="6" dur="2000" fill="hold"/>
                                        <p:tgtEl>
                                          <p:spTgt spid="2"/>
                                        </p:tgtEl>
                                        <p:attrNameLst>
                                          <p:attrName>style.color</p:attrName>
                                        </p:attrNameLst>
                                      </p:cBhvr>
                                      <p:to>
                                        <a:schemeClr val="accent2"/>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 xmlns:a16="http://schemas.microsoft.com/office/drawing/2014/main" id="{BC43D991-D739-B743-B318-CCA725671781}"/>
              </a:ext>
            </a:extLst>
          </p:cNvPr>
          <p:cNvSpPr/>
          <p:nvPr/>
        </p:nvSpPr>
        <p:spPr>
          <a:xfrm>
            <a:off x="1442453" y="1786921"/>
            <a:ext cx="6443334" cy="600164"/>
          </a:xfrm>
          <a:prstGeom prst="rect">
            <a:avLst/>
          </a:prstGeom>
        </p:spPr>
        <p:txBody>
          <a:bodyPr wrap="square">
            <a:spAutoFit/>
          </a:bodyPr>
          <a:lstStyle/>
          <a:p>
            <a:r>
              <a:rPr lang="el-GR" sz="3300" dirty="0"/>
              <a:t>Ενδείξεις </a:t>
            </a:r>
            <a:r>
              <a:rPr lang="el-GR" sz="3300" dirty="0" smtClean="0"/>
              <a:t>ψυχολογικής κακοποίησης</a:t>
            </a:r>
            <a:endParaRPr lang="el-GR" sz="3300" dirty="0" smtClean="0">
              <a:latin typeface="Segoe UI Light" panose="020B0502040204020203" pitchFamily="34" charset="0"/>
              <a:ea typeface="+mj-ea"/>
              <a:cs typeface="Segoe UI Light" panose="020B0502040204020203" pitchFamily="34" charset="0"/>
            </a:endParaRPr>
          </a:p>
        </p:txBody>
      </p:sp>
    </p:spTree>
    <p:extLst>
      <p:ext uri="{BB962C8B-B14F-4D97-AF65-F5344CB8AC3E}">
        <p14:creationId xmlns="" xmlns:p14="http://schemas.microsoft.com/office/powerpoint/2010/main" val="3924164799"/>
      </p:ext>
    </p:extLst>
  </p:cSld>
  <p:clrMapOvr>
    <a:masterClrMapping/>
  </p:clrMapOvr>
  <mc:AlternateContent xmlns:mc="http://schemas.openxmlformats.org/markup-compatibility/2006">
    <mc:Choice xmlns="" xmlns:p14="http://schemas.microsoft.com/office/powerpoint/2010/main" Requires="p14">
      <p:transition spd="slow" p14:dur="1600">
        <p14:prism isInverted="1"/>
      </p:transition>
    </mc:Choice>
    <mc:Fallback>
      <p:transition spd="slow">
        <p:fade/>
      </p:transition>
    </mc:Fallback>
  </mc:AlternateContent>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637784"/>
            <a:ext cx="7886700" cy="529032"/>
          </a:xfrm>
        </p:spPr>
        <p:txBody>
          <a:bodyPr>
            <a:normAutofit fontScale="90000"/>
          </a:bodyPr>
          <a:lstStyle/>
          <a:p>
            <a:r>
              <a:rPr lang="el-GR" dirty="0"/>
              <a:t>Ενδείξεις στη συμπεριφορά</a:t>
            </a:r>
          </a:p>
        </p:txBody>
      </p:sp>
      <p:sp>
        <p:nvSpPr>
          <p:cNvPr id="3" name="Content Placeholder 2"/>
          <p:cNvSpPr>
            <a:spLocks noGrp="1"/>
          </p:cNvSpPr>
          <p:nvPr>
            <p:ph idx="1"/>
          </p:nvPr>
        </p:nvSpPr>
        <p:spPr>
          <a:xfrm>
            <a:off x="628650" y="1163259"/>
            <a:ext cx="4133545" cy="3489767"/>
          </a:xfrm>
        </p:spPr>
        <p:txBody>
          <a:bodyPr>
            <a:noAutofit/>
          </a:bodyPr>
          <a:lstStyle/>
          <a:p>
            <a:r>
              <a:rPr lang="el-GR" sz="1800" dirty="0"/>
              <a:t>Δήλωση έλλειψης δεσμού με γονέα</a:t>
            </a:r>
            <a:endParaRPr lang="en-US" sz="1800" dirty="0"/>
          </a:p>
          <a:p>
            <a:r>
              <a:rPr lang="el-GR" sz="1800" dirty="0"/>
              <a:t>Το παιδί δε φαίνεται συναισθηματικά κοντά με τον γονέα</a:t>
            </a:r>
          </a:p>
          <a:p>
            <a:r>
              <a:rPr lang="el-GR" sz="1800" dirty="0" err="1" smtClean="0">
                <a:cs typeface="Arial" charset="0"/>
              </a:rPr>
              <a:t>Αυτο</a:t>
            </a:r>
            <a:r>
              <a:rPr lang="el-GR" sz="1800" dirty="0" smtClean="0">
                <a:cs typeface="Arial" charset="0"/>
              </a:rPr>
              <a:t>-παρηγορητικές παλίνδρομες </a:t>
            </a:r>
            <a:r>
              <a:rPr lang="el-GR" sz="1800" dirty="0">
                <a:cs typeface="Arial" charset="0"/>
              </a:rPr>
              <a:t>κινήσεις του σώματος, πιπίλισμα αντίχειρα</a:t>
            </a:r>
            <a:endParaRPr lang="en-GB" sz="1800" dirty="0">
              <a:cs typeface="Arial" charset="0"/>
            </a:endParaRPr>
          </a:p>
          <a:p>
            <a:r>
              <a:rPr lang="el-GR" sz="1800" dirty="0"/>
              <a:t>Φόβος αλλαγής</a:t>
            </a:r>
          </a:p>
          <a:p>
            <a:r>
              <a:rPr lang="el-GR" sz="1800" dirty="0">
                <a:cs typeface="Arial" charset="0"/>
              </a:rPr>
              <a:t>Χρόνιες τάσεις φυγής</a:t>
            </a:r>
            <a:endParaRPr lang="en-GB" sz="1800" dirty="0">
              <a:cs typeface="Arial" charset="0"/>
            </a:endParaRPr>
          </a:p>
          <a:p>
            <a:r>
              <a:rPr lang="el-GR" sz="1800" dirty="0">
                <a:cs typeface="Arial" charset="0"/>
              </a:rPr>
              <a:t>Επιφανειακές σχέσεις / απομόνωση</a:t>
            </a:r>
            <a:endParaRPr lang="en-GB" sz="1800" dirty="0">
              <a:cs typeface="Arial" charset="0"/>
            </a:endParaRPr>
          </a:p>
          <a:p>
            <a:r>
              <a:rPr lang="el-GR" sz="1800" dirty="0"/>
              <a:t>Μικρό ενδιαφέρον για φιλίες και </a:t>
            </a:r>
            <a:r>
              <a:rPr lang="el-GR" sz="1800" dirty="0" smtClean="0"/>
              <a:t>δραστηριότητες</a:t>
            </a:r>
            <a:endParaRPr lang="en-US" sz="1800" dirty="0"/>
          </a:p>
          <a:p>
            <a:endParaRPr lang="en-US" sz="1800" dirty="0"/>
          </a:p>
        </p:txBody>
      </p:sp>
      <p:sp>
        <p:nvSpPr>
          <p:cNvPr id="4" name="Rounded Rectangle 3">
            <a:extLst>
              <a:ext uri="{FF2B5EF4-FFF2-40B4-BE49-F238E27FC236}">
                <a16:creationId xmlns="" xmlns:a16="http://schemas.microsoft.com/office/drawing/2014/main" id="{CD107708-C769-EE43-84B7-C9FD857CA891}"/>
              </a:ext>
            </a:extLst>
          </p:cNvPr>
          <p:cNvSpPr/>
          <p:nvPr/>
        </p:nvSpPr>
        <p:spPr>
          <a:xfrm>
            <a:off x="4879239" y="3686860"/>
            <a:ext cx="3925916" cy="88897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l-GR" sz="2100" dirty="0"/>
              <a:t>…και πολλές από τις ενδείξεις των λοιπών τύπων κακοποίησης, αναλόγως</a:t>
            </a:r>
          </a:p>
        </p:txBody>
      </p:sp>
      <p:sp>
        <p:nvSpPr>
          <p:cNvPr id="6" name="Rectangle 5"/>
          <p:cNvSpPr/>
          <p:nvPr/>
        </p:nvSpPr>
        <p:spPr>
          <a:xfrm>
            <a:off x="6839709" y="84903"/>
            <a:ext cx="2226982" cy="830997"/>
          </a:xfrm>
          <a:prstGeom prst="rect">
            <a:avLst/>
          </a:prstGeom>
        </p:spPr>
        <p:txBody>
          <a:bodyPr wrap="square">
            <a:spAutoFit/>
          </a:bodyPr>
          <a:lstStyle/>
          <a:p>
            <a:pPr algn="r"/>
            <a:r>
              <a:rPr lang="el-GR" sz="2400" b="1" dirty="0" smtClean="0">
                <a:solidFill>
                  <a:schemeClr val="accent2"/>
                </a:solidFill>
                <a:latin typeface="Tekton Pro" pitchFamily="34" charset="0"/>
                <a:cs typeface="Segoe UI Light" panose="020B0502040204020203" pitchFamily="34" charset="0"/>
              </a:rPr>
              <a:t>Ψυχολογική Κακοποίηση </a:t>
            </a:r>
            <a:endParaRPr lang="en-US" sz="2400" b="1" dirty="0">
              <a:solidFill>
                <a:schemeClr val="accent2"/>
              </a:solidFill>
              <a:latin typeface="Tekton Pro" pitchFamily="34" charset="0"/>
            </a:endParaRPr>
          </a:p>
        </p:txBody>
      </p:sp>
      <p:sp>
        <p:nvSpPr>
          <p:cNvPr id="7" name="Content Placeholder 2"/>
          <p:cNvSpPr txBox="1">
            <a:spLocks/>
          </p:cNvSpPr>
          <p:nvPr/>
        </p:nvSpPr>
        <p:spPr>
          <a:xfrm>
            <a:off x="4762195" y="1163258"/>
            <a:ext cx="4133545" cy="2523603"/>
          </a:xfrm>
          <a:prstGeom prst="rect">
            <a:avLst/>
          </a:prstGeom>
        </p:spPr>
        <p:txBody>
          <a:bodyPr vert="horz" lIns="91440" tIns="45720" rIns="91440" bIns="45720" rtlCol="0">
            <a:noAutofit/>
          </a:bodyPr>
          <a:lstStyle>
            <a:lvl1pPr marL="263525" indent="-263525" algn="l" defTabSz="685800" rtl="0" eaLnBrk="1" latinLnBrk="0" hangingPunct="1">
              <a:lnSpc>
                <a:spcPct val="90000"/>
              </a:lnSpc>
              <a:spcBef>
                <a:spcPts val="750"/>
              </a:spcBef>
              <a:buClr>
                <a:schemeClr val="accent1"/>
              </a:buClr>
              <a:buFont typeface="Wingdings 3" panose="05040102010807070707" pitchFamily="18" charset="2"/>
              <a:buChar char="´"/>
              <a:defRPr sz="2100" kern="1200">
                <a:solidFill>
                  <a:schemeClr val="tx1"/>
                </a:solidFill>
                <a:latin typeface="Segoe UI Light" panose="020B0502040204020203" pitchFamily="34" charset="0"/>
                <a:ea typeface="+mn-ea"/>
                <a:cs typeface="Segoe UI Light" panose="020B0502040204020203" pitchFamily="34" charset="0"/>
              </a:defRPr>
            </a:lvl1pPr>
            <a:lvl2pPr marL="623888" indent="-280988" algn="l" defTabSz="685800" rtl="0" eaLnBrk="1" latinLnBrk="0" hangingPunct="1">
              <a:lnSpc>
                <a:spcPct val="90000"/>
              </a:lnSpc>
              <a:spcBef>
                <a:spcPts val="375"/>
              </a:spcBef>
              <a:buClr>
                <a:schemeClr val="accent1"/>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2pPr>
            <a:lvl3pPr marL="900113" indent="-214313" algn="l" defTabSz="685800" rtl="0" eaLnBrk="1" latinLnBrk="0" hangingPunct="1">
              <a:lnSpc>
                <a:spcPct val="90000"/>
              </a:lnSpc>
              <a:spcBef>
                <a:spcPts val="375"/>
              </a:spcBef>
              <a:buClr>
                <a:schemeClr val="accent1"/>
              </a:buClr>
              <a:buFont typeface="Wingdings 3" panose="05040102010807070707" pitchFamily="18" charset="2"/>
              <a:buChar char="´"/>
              <a:defRPr sz="1500" kern="1200">
                <a:solidFill>
                  <a:schemeClr val="tx1"/>
                </a:solidFill>
                <a:latin typeface="Segoe UI Light" panose="020B0502040204020203" pitchFamily="34" charset="0"/>
                <a:ea typeface="+mn-ea"/>
                <a:cs typeface="Segoe UI Light" panose="020B0502040204020203" pitchFamily="34" charset="0"/>
              </a:defRPr>
            </a:lvl3pPr>
            <a:lvl4pPr marL="1200150" indent="-171450" algn="l" defTabSz="685800" rtl="0" eaLnBrk="1" latinLnBrk="0" hangingPunct="1">
              <a:lnSpc>
                <a:spcPct val="90000"/>
              </a:lnSpc>
              <a:spcBef>
                <a:spcPts val="375"/>
              </a:spcBef>
              <a:buClr>
                <a:schemeClr val="accent1"/>
              </a:buClr>
              <a:buFont typeface="Wingdings 3" panose="05040102010807070707" pitchFamily="18" charset="2"/>
              <a:buChar char="´"/>
              <a:defRPr sz="1350" kern="1200">
                <a:solidFill>
                  <a:schemeClr val="tx1"/>
                </a:solidFill>
                <a:latin typeface="Segoe UI Light" panose="020B0502040204020203" pitchFamily="34" charset="0"/>
                <a:ea typeface="+mn-ea"/>
                <a:cs typeface="Segoe UI Light" panose="020B0502040204020203" pitchFamily="34" charset="0"/>
              </a:defRPr>
            </a:lvl4pPr>
            <a:lvl5pPr marL="1543050" indent="-171450" algn="l" defTabSz="685800" rtl="0" eaLnBrk="1" latinLnBrk="0" hangingPunct="1">
              <a:lnSpc>
                <a:spcPct val="90000"/>
              </a:lnSpc>
              <a:spcBef>
                <a:spcPts val="375"/>
              </a:spcBef>
              <a:buClr>
                <a:schemeClr val="accent1"/>
              </a:buClr>
              <a:buFont typeface="Wingdings 3" panose="05040102010807070707" pitchFamily="18" charset="2"/>
              <a:buChar char="´"/>
              <a:defRPr sz="1350" kern="1200">
                <a:solidFill>
                  <a:schemeClr val="tx1"/>
                </a:solidFill>
                <a:latin typeface="Segoe UI Light" panose="020B0502040204020203" pitchFamily="34" charset="0"/>
                <a:ea typeface="+mn-ea"/>
                <a:cs typeface="Segoe UI Light" panose="020B0502040204020203"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l-GR" sz="1800" dirty="0" smtClean="0">
                <a:cs typeface="Arial" charset="0"/>
              </a:rPr>
              <a:t>Συμπεριφορά που επιζητά την προσοχή</a:t>
            </a:r>
            <a:endParaRPr lang="en-GB" sz="1800" dirty="0" smtClean="0">
              <a:cs typeface="Arial" charset="0"/>
            </a:endParaRPr>
          </a:p>
          <a:p>
            <a:r>
              <a:rPr lang="el-GR" sz="1800" dirty="0" smtClean="0"/>
              <a:t>Δεν τα πάει καλά στο σχολείο</a:t>
            </a:r>
            <a:endParaRPr lang="en-US" sz="1800" dirty="0" smtClean="0"/>
          </a:p>
          <a:p>
            <a:r>
              <a:rPr lang="el-GR" sz="1800" dirty="0" smtClean="0">
                <a:cs typeface="Arial" charset="0"/>
              </a:rPr>
              <a:t>Σκασιαρχείο</a:t>
            </a:r>
            <a:endParaRPr lang="en-GB" sz="1800" dirty="0" smtClean="0">
              <a:cs typeface="Arial" charset="0"/>
            </a:endParaRPr>
          </a:p>
          <a:p>
            <a:r>
              <a:rPr lang="el-GR" sz="1800" dirty="0" err="1" smtClean="0">
                <a:cs typeface="Arial" charset="0"/>
              </a:rPr>
              <a:t>Παραβατική</a:t>
            </a:r>
            <a:r>
              <a:rPr lang="el-GR" sz="1800" dirty="0" smtClean="0">
                <a:cs typeface="Arial" charset="0"/>
              </a:rPr>
              <a:t> συμπεριφορά</a:t>
            </a:r>
          </a:p>
          <a:p>
            <a:r>
              <a:rPr lang="el-GR" sz="1800" dirty="0" smtClean="0"/>
              <a:t>Μια υπερβολή γενικά</a:t>
            </a:r>
            <a:r>
              <a:rPr lang="en-US" sz="1800" dirty="0" smtClean="0"/>
              <a:t>, </a:t>
            </a:r>
            <a:r>
              <a:rPr lang="el-GR" sz="1800" dirty="0" smtClean="0"/>
              <a:t>είτε πολύ παθητικό, επιθετικό, αντιδραστικό ή πειθήνιο</a:t>
            </a:r>
            <a:endParaRPr lang="en-US" sz="1800" dirty="0" smtClean="0"/>
          </a:p>
          <a:p>
            <a:endParaRPr lang="en-US" sz="1800" dirty="0"/>
          </a:p>
        </p:txBody>
      </p:sp>
    </p:spTree>
    <p:extLst>
      <p:ext uri="{BB962C8B-B14F-4D97-AF65-F5344CB8AC3E}">
        <p14:creationId xmlns="" xmlns:p14="http://schemas.microsoft.com/office/powerpoint/2010/main" val="2831709217"/>
      </p:ext>
    </p:extLst>
  </p:cSld>
  <p:clrMapOvr>
    <a:masterClrMapping/>
  </p:clrMapOvr>
  <mc:AlternateContent xmlns:mc="http://schemas.openxmlformats.org/markup-compatibility/2006">
    <mc:Choice xmlns="" xmlns:p14="http://schemas.microsoft.com/office/powerpoint/2010/main" Requires="p14">
      <p:transition spd="slow" p14:dur="1600">
        <p14:prism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mph" presetSubtype="2" fill="hold" grpId="0" nodeType="clickEffect">
                                  <p:stCondLst>
                                    <p:cond delay="0"/>
                                  </p:stCondLst>
                                  <p:childTnLst>
                                    <p:animClr clrSpc="rgb" dir="cw">
                                      <p:cBhvr>
                                        <p:cTn id="6" dur="2000" fill="hold"/>
                                        <p:tgtEl>
                                          <p:spTgt spid="4"/>
                                        </p:tgtEl>
                                        <p:attrNameLst>
                                          <p:attrName>fillcolor</p:attrName>
                                        </p:attrNameLst>
                                      </p:cBhvr>
                                      <p:to>
                                        <a:schemeClr val="accent2"/>
                                      </p:to>
                                    </p:animClr>
                                    <p:set>
                                      <p:cBhvr>
                                        <p:cTn id="7" dur="2000" fill="hold"/>
                                        <p:tgtEl>
                                          <p:spTgt spid="4"/>
                                        </p:tgtEl>
                                        <p:attrNameLst>
                                          <p:attrName>fill.type</p:attrName>
                                        </p:attrNameLst>
                                      </p:cBhvr>
                                      <p:to>
                                        <p:strVal val="solid"/>
                                      </p:to>
                                    </p:set>
                                    <p:set>
                                      <p:cBhvr>
                                        <p:cTn id="8" dur="2000" fill="hold"/>
                                        <p:tgtEl>
                                          <p:spTgt spid="4"/>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Ενδείξεις στη συμπεριφορά</a:t>
            </a:r>
          </a:p>
        </p:txBody>
      </p:sp>
      <p:sp>
        <p:nvSpPr>
          <p:cNvPr id="3" name="Content Placeholder 2"/>
          <p:cNvSpPr>
            <a:spLocks noGrp="1"/>
          </p:cNvSpPr>
          <p:nvPr>
            <p:ph idx="1"/>
          </p:nvPr>
        </p:nvSpPr>
        <p:spPr>
          <a:xfrm>
            <a:off x="628650" y="1163259"/>
            <a:ext cx="6229351" cy="3489767"/>
          </a:xfrm>
        </p:spPr>
        <p:txBody>
          <a:bodyPr>
            <a:noAutofit/>
          </a:bodyPr>
          <a:lstStyle/>
          <a:p>
            <a:r>
              <a:rPr lang="el-GR" sz="1600" dirty="0"/>
              <a:t>Συνεχής ανησυχία του παιδιού ότι κάνει </a:t>
            </a:r>
            <a:r>
              <a:rPr lang="el-GR" sz="1600" dirty="0" smtClean="0"/>
              <a:t>ή θα κάνει κάποιο </a:t>
            </a:r>
            <a:r>
              <a:rPr lang="el-GR" sz="1600" dirty="0"/>
              <a:t>λάθος</a:t>
            </a:r>
            <a:endParaRPr lang="en-US" sz="1600" dirty="0"/>
          </a:p>
          <a:p>
            <a:r>
              <a:rPr lang="el-GR" sz="1600" dirty="0"/>
              <a:t>Καθυστερημένη ανάπτυξη (στο σώμα και/ή συναίσθημα)</a:t>
            </a:r>
            <a:endParaRPr lang="en-US" sz="1600" dirty="0"/>
          </a:p>
          <a:p>
            <a:r>
              <a:rPr lang="el-GR" sz="1600" dirty="0"/>
              <a:t>Προβλήματα ομιλίας, συναισθήματος, μάθησης</a:t>
            </a:r>
            <a:endParaRPr lang="en-US" sz="1600" dirty="0"/>
          </a:p>
          <a:p>
            <a:r>
              <a:rPr lang="el-GR" sz="1600" dirty="0"/>
              <a:t>Ξαφνική εμφάνιση διαταραχών λόγου (π.χ. τραυλισμός)</a:t>
            </a:r>
          </a:p>
          <a:p>
            <a:r>
              <a:rPr lang="el-GR" sz="1600" dirty="0">
                <a:cs typeface="Arial" charset="0"/>
              </a:rPr>
              <a:t>Ενούρηση και </a:t>
            </a:r>
            <a:r>
              <a:rPr lang="el-GR" sz="1600" dirty="0" err="1">
                <a:cs typeface="Arial" charset="0"/>
              </a:rPr>
              <a:t>εγκόπριση</a:t>
            </a:r>
            <a:r>
              <a:rPr lang="el-GR" sz="1600" dirty="0">
                <a:cs typeface="Arial" charset="0"/>
              </a:rPr>
              <a:t> (εκτός αναπτυξιακής φάσης)</a:t>
            </a:r>
            <a:endParaRPr lang="en-GB" sz="1600" dirty="0">
              <a:cs typeface="Arial" charset="0"/>
            </a:endParaRPr>
          </a:p>
          <a:p>
            <a:r>
              <a:rPr lang="el-GR" sz="1600" dirty="0">
                <a:cs typeface="Arial" charset="0"/>
              </a:rPr>
              <a:t>Αλλαγή διάθεσης, π.χ. κατάθλιψη, ανικανότητα επικοινωνίας </a:t>
            </a:r>
            <a:endParaRPr lang="en-GB" sz="1600" dirty="0">
              <a:cs typeface="Arial" charset="0"/>
            </a:endParaRPr>
          </a:p>
          <a:p>
            <a:r>
              <a:rPr lang="el-GR" sz="1600" dirty="0"/>
              <a:t>Στομαχόπονοι, πονοκέφαλοι χωρίς ανιχνεύσιμη παθολογία</a:t>
            </a:r>
            <a:endParaRPr lang="en-US" sz="1600" dirty="0"/>
          </a:p>
          <a:p>
            <a:r>
              <a:rPr lang="el-GR" sz="1600" dirty="0">
                <a:cs typeface="Arial" charset="0"/>
              </a:rPr>
              <a:t>Ανορεξία/ βουλιμία/ συχνοί εμετοί</a:t>
            </a:r>
            <a:endParaRPr lang="en-US" sz="1600" dirty="0"/>
          </a:p>
          <a:p>
            <a:r>
              <a:rPr lang="el-GR" sz="1600" dirty="0"/>
              <a:t>Κατάθλιψη, κακή εικόνα εαυτού</a:t>
            </a:r>
            <a:endParaRPr lang="en-US" sz="1600" dirty="0"/>
          </a:p>
          <a:p>
            <a:r>
              <a:rPr lang="el-GR" sz="1600" dirty="0" smtClean="0"/>
              <a:t>Αυτοτραυματισμοί, Απόπειρες </a:t>
            </a:r>
            <a:r>
              <a:rPr lang="el-GR" sz="1600" dirty="0"/>
              <a:t>αυτοκτονίας</a:t>
            </a:r>
            <a:endParaRPr lang="en-US" sz="1600" dirty="0"/>
          </a:p>
          <a:p>
            <a:endParaRPr lang="en-US" sz="1500" dirty="0"/>
          </a:p>
        </p:txBody>
      </p:sp>
      <p:sp>
        <p:nvSpPr>
          <p:cNvPr id="4" name="Rounded Rectangle 3">
            <a:extLst>
              <a:ext uri="{FF2B5EF4-FFF2-40B4-BE49-F238E27FC236}">
                <a16:creationId xmlns="" xmlns:a16="http://schemas.microsoft.com/office/drawing/2014/main" id="{CD107708-C769-EE43-84B7-C9FD857CA891}"/>
              </a:ext>
            </a:extLst>
          </p:cNvPr>
          <p:cNvSpPr/>
          <p:nvPr/>
        </p:nvSpPr>
        <p:spPr>
          <a:xfrm>
            <a:off x="6704468" y="1812864"/>
            <a:ext cx="2159207" cy="200866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l-GR" sz="2100" dirty="0"/>
              <a:t>…και πολλές από τις ενδείξεις των λοιπών τύπων κακοποίησης, αναλόγως</a:t>
            </a:r>
          </a:p>
        </p:txBody>
      </p:sp>
      <p:sp>
        <p:nvSpPr>
          <p:cNvPr id="7" name="Rectangle 6"/>
          <p:cNvSpPr/>
          <p:nvPr/>
        </p:nvSpPr>
        <p:spPr>
          <a:xfrm>
            <a:off x="6839709" y="84903"/>
            <a:ext cx="2226982" cy="830997"/>
          </a:xfrm>
          <a:prstGeom prst="rect">
            <a:avLst/>
          </a:prstGeom>
        </p:spPr>
        <p:txBody>
          <a:bodyPr wrap="square">
            <a:spAutoFit/>
          </a:bodyPr>
          <a:lstStyle/>
          <a:p>
            <a:pPr algn="r"/>
            <a:r>
              <a:rPr lang="el-GR" sz="2400" b="1" dirty="0" smtClean="0">
                <a:solidFill>
                  <a:schemeClr val="accent2"/>
                </a:solidFill>
                <a:latin typeface="Tekton Pro" pitchFamily="34" charset="0"/>
                <a:cs typeface="Segoe UI Light" panose="020B0502040204020203" pitchFamily="34" charset="0"/>
              </a:rPr>
              <a:t>Ψυχολογική Κακοποίηση </a:t>
            </a:r>
            <a:endParaRPr lang="en-US" sz="2400" b="1" dirty="0">
              <a:solidFill>
                <a:schemeClr val="accent2"/>
              </a:solidFill>
              <a:latin typeface="Tekton Pro" pitchFamily="34" charset="0"/>
            </a:endParaRPr>
          </a:p>
        </p:txBody>
      </p:sp>
    </p:spTree>
    <p:extLst>
      <p:ext uri="{BB962C8B-B14F-4D97-AF65-F5344CB8AC3E}">
        <p14:creationId xmlns="" xmlns:p14="http://schemas.microsoft.com/office/powerpoint/2010/main" val="2831709217"/>
      </p:ext>
    </p:extLst>
  </p:cSld>
  <p:clrMapOvr>
    <a:masterClrMapping/>
  </p:clrMapOvr>
  <mc:AlternateContent xmlns:mc="http://schemas.openxmlformats.org/markup-compatibility/2006">
    <mc:Choice xmlns="" xmlns:p14="http://schemas.microsoft.com/office/powerpoint/2010/main" Requires="p14">
      <p:transition spd="slow" p14:dur="1600">
        <p14:prism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mph" presetSubtype="2" fill="hold" grpId="0" nodeType="clickEffect">
                                  <p:stCondLst>
                                    <p:cond delay="0"/>
                                  </p:stCondLst>
                                  <p:childTnLst>
                                    <p:animClr clrSpc="rgb" dir="cw">
                                      <p:cBhvr>
                                        <p:cTn id="6" dur="2000" fill="hold"/>
                                        <p:tgtEl>
                                          <p:spTgt spid="4"/>
                                        </p:tgtEl>
                                        <p:attrNameLst>
                                          <p:attrName>fillcolor</p:attrName>
                                        </p:attrNameLst>
                                      </p:cBhvr>
                                      <p:to>
                                        <a:schemeClr val="accent2"/>
                                      </p:to>
                                    </p:animClr>
                                    <p:set>
                                      <p:cBhvr>
                                        <p:cTn id="7" dur="2000" fill="hold"/>
                                        <p:tgtEl>
                                          <p:spTgt spid="4"/>
                                        </p:tgtEl>
                                        <p:attrNameLst>
                                          <p:attrName>fill.type</p:attrName>
                                        </p:attrNameLst>
                                      </p:cBhvr>
                                      <p:to>
                                        <p:strVal val="solid"/>
                                      </p:to>
                                    </p:set>
                                    <p:set>
                                      <p:cBhvr>
                                        <p:cTn id="8" dur="2000" fill="hold"/>
                                        <p:tgtEl>
                                          <p:spTgt spid="4"/>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553642"/>
            <a:ext cx="7886700" cy="656038"/>
          </a:xfrm>
        </p:spPr>
        <p:txBody>
          <a:bodyPr/>
          <a:lstStyle/>
          <a:p>
            <a:r>
              <a:rPr lang="el-GR" dirty="0"/>
              <a:t>Ενδείξεις στη στάση γονέα/κηδεμόνα</a:t>
            </a:r>
          </a:p>
        </p:txBody>
      </p:sp>
      <p:sp>
        <p:nvSpPr>
          <p:cNvPr id="3" name="Content Placeholder 2"/>
          <p:cNvSpPr>
            <a:spLocks noGrp="1"/>
          </p:cNvSpPr>
          <p:nvPr>
            <p:ph idx="1"/>
          </p:nvPr>
        </p:nvSpPr>
        <p:spPr/>
        <p:txBody>
          <a:bodyPr>
            <a:normAutofit/>
          </a:bodyPr>
          <a:lstStyle/>
          <a:p>
            <a:r>
              <a:rPr lang="el-GR" sz="1650" dirty="0" smtClean="0"/>
              <a:t>Οι πιθανότητες ψυχολογικής </a:t>
            </a:r>
            <a:r>
              <a:rPr lang="el-GR" sz="1650" dirty="0"/>
              <a:t>κακοποίησης </a:t>
            </a:r>
            <a:r>
              <a:rPr lang="el-GR" sz="1650" dirty="0" smtClean="0"/>
              <a:t>είναι μεγαλύτερες όταν ο/η γονέας, κηδεμόνας ή άλλο άτομο φροντίδας:</a:t>
            </a:r>
            <a:endParaRPr lang="en-US" sz="1650" dirty="0"/>
          </a:p>
          <a:p>
            <a:pPr lvl="1"/>
            <a:r>
              <a:rPr lang="el-GR" sz="1650" dirty="0" smtClean="0"/>
              <a:t>συνεχώς μαλώνει, επικρίνει και μειώνει το </a:t>
            </a:r>
            <a:r>
              <a:rPr lang="el-GR" sz="1650" dirty="0"/>
              <a:t>παιδί</a:t>
            </a:r>
            <a:endParaRPr lang="en-US" sz="1650" dirty="0"/>
          </a:p>
          <a:p>
            <a:pPr lvl="1"/>
            <a:r>
              <a:rPr lang="el-GR" sz="1650" dirty="0"/>
              <a:t>δεν ενδιαφέρεται για το παιδί και απορρίπτει προσφορές βοήθειας για </a:t>
            </a:r>
            <a:r>
              <a:rPr lang="el-GR" sz="1650" dirty="0" smtClean="0"/>
              <a:t>προφανή προβλήματα </a:t>
            </a:r>
            <a:r>
              <a:rPr lang="el-GR" sz="1650" dirty="0"/>
              <a:t>που αντιμετωπίζει το παιδί </a:t>
            </a:r>
            <a:endParaRPr lang="en-US" sz="1650" dirty="0"/>
          </a:p>
          <a:p>
            <a:pPr lvl="1"/>
            <a:r>
              <a:rPr lang="el-GR" sz="1650" dirty="0" smtClean="0"/>
              <a:t>απορρίπτει ανοιχτά το </a:t>
            </a:r>
            <a:r>
              <a:rPr lang="el-GR" sz="1650" dirty="0"/>
              <a:t>παιδί</a:t>
            </a:r>
          </a:p>
        </p:txBody>
      </p:sp>
      <p:sp>
        <p:nvSpPr>
          <p:cNvPr id="6" name="Rectangle 5"/>
          <p:cNvSpPr/>
          <p:nvPr/>
        </p:nvSpPr>
        <p:spPr>
          <a:xfrm>
            <a:off x="6839709" y="84903"/>
            <a:ext cx="2226982" cy="830997"/>
          </a:xfrm>
          <a:prstGeom prst="rect">
            <a:avLst/>
          </a:prstGeom>
        </p:spPr>
        <p:txBody>
          <a:bodyPr wrap="square">
            <a:spAutoFit/>
          </a:bodyPr>
          <a:lstStyle/>
          <a:p>
            <a:pPr algn="r"/>
            <a:r>
              <a:rPr lang="el-GR" sz="2400" b="1" dirty="0" smtClean="0">
                <a:solidFill>
                  <a:schemeClr val="accent2"/>
                </a:solidFill>
                <a:latin typeface="Tekton Pro" pitchFamily="34" charset="0"/>
                <a:cs typeface="Segoe UI Light" panose="020B0502040204020203" pitchFamily="34" charset="0"/>
              </a:rPr>
              <a:t>Ψυχολογική Κακοποίηση </a:t>
            </a:r>
            <a:endParaRPr lang="en-US" sz="2400" b="1" dirty="0">
              <a:solidFill>
                <a:schemeClr val="accent2"/>
              </a:solidFill>
              <a:latin typeface="Tekton Pro" pitchFamily="34" charset="0"/>
            </a:endParaRPr>
          </a:p>
        </p:txBody>
      </p:sp>
    </p:spTree>
    <p:extLst>
      <p:ext uri="{BB962C8B-B14F-4D97-AF65-F5344CB8AC3E}">
        <p14:creationId xmlns="" xmlns:p14="http://schemas.microsoft.com/office/powerpoint/2010/main" val="939100782"/>
      </p:ext>
    </p:extLst>
  </p:cSld>
  <p:clrMapOvr>
    <a:masterClrMapping/>
  </p:clrMapOvr>
  <mc:AlternateContent xmlns:mc="http://schemas.openxmlformats.org/markup-compatibility/2006">
    <mc:Choice xmlns="" xmlns:p14="http://schemas.microsoft.com/office/powerpoint/2010/main" Requires="p14">
      <p:transition spd="slow" p14:dur="1600">
        <p14:prism isInverted="1"/>
      </p:transition>
    </mc:Choice>
    <mc:Fallback>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0354" name="Rectangle 2"/>
          <p:cNvSpPr>
            <a:spLocks noGrp="1" noChangeArrowheads="1"/>
          </p:cNvSpPr>
          <p:nvPr>
            <p:ph type="title"/>
          </p:nvPr>
        </p:nvSpPr>
        <p:spPr>
          <a:xfrm>
            <a:off x="473024" y="59491"/>
            <a:ext cx="6172200" cy="594122"/>
          </a:xfrm>
          <a:ln>
            <a:miter lim="800000"/>
            <a:headEnd/>
            <a:tailEnd/>
          </a:ln>
        </p:spPr>
        <p:txBody>
          <a:bodyPr/>
          <a:lstStyle/>
          <a:p>
            <a:pPr eaLnBrk="1" hangingPunct="1">
              <a:defRPr/>
            </a:pPr>
            <a:r>
              <a:rPr lang="el-GR" sz="2700" dirty="0"/>
              <a:t>Το «παγόβουνο» της </a:t>
            </a:r>
            <a:r>
              <a:rPr lang="el-GR" sz="2700" dirty="0" smtClean="0"/>
              <a:t>ΚαΠα-π</a:t>
            </a:r>
            <a:endParaRPr lang="el-GR" sz="2700" dirty="0"/>
          </a:p>
        </p:txBody>
      </p:sp>
      <p:pic>
        <p:nvPicPr>
          <p:cNvPr id="144385" name="Picture 1"/>
          <p:cNvPicPr>
            <a:picLocks noChangeAspect="1" noChangeArrowheads="1"/>
          </p:cNvPicPr>
          <p:nvPr/>
        </p:nvPicPr>
        <p:blipFill rotWithShape="1">
          <a:blip r:embed="rId3" cstate="print">
            <a:duotone>
              <a:prstClr val="black"/>
              <a:schemeClr val="accent1">
                <a:tint val="45000"/>
                <a:satMod val="400000"/>
              </a:schemeClr>
            </a:duotone>
          </a:blip>
          <a:srcRect t="10260" b="2138"/>
          <a:stretch/>
        </p:blipFill>
        <p:spPr bwMode="auto">
          <a:xfrm>
            <a:off x="3059832" y="1195753"/>
            <a:ext cx="2700300" cy="3432517"/>
          </a:xfrm>
          <a:prstGeom prst="rect">
            <a:avLst/>
          </a:prstGeom>
          <a:noFill/>
          <a:ln w="9525" algn="in">
            <a:noFill/>
            <a:miter lim="800000"/>
            <a:headEnd/>
            <a:tailEnd/>
          </a:ln>
          <a:effectLst/>
        </p:spPr>
      </p:pic>
      <p:sp>
        <p:nvSpPr>
          <p:cNvPr id="10" name="Right Brace 9"/>
          <p:cNvSpPr/>
          <p:nvPr/>
        </p:nvSpPr>
        <p:spPr>
          <a:xfrm flipH="1">
            <a:off x="2627710" y="1545432"/>
            <a:ext cx="378619" cy="560785"/>
          </a:xfrm>
          <a:prstGeom prst="rightBrace">
            <a:avLst/>
          </a:prstGeom>
          <a:ln w="38100"/>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l-GR" sz="1013"/>
          </a:p>
        </p:txBody>
      </p:sp>
      <p:sp>
        <p:nvSpPr>
          <p:cNvPr id="11" name="Rounded Rectangle 10"/>
          <p:cNvSpPr/>
          <p:nvPr/>
        </p:nvSpPr>
        <p:spPr>
          <a:xfrm>
            <a:off x="473024" y="1640681"/>
            <a:ext cx="2101108" cy="37742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l-GR" sz="1300" dirty="0"/>
              <a:t>Αναφερθέντα περιστατικά</a:t>
            </a:r>
          </a:p>
        </p:txBody>
      </p:sp>
      <p:sp>
        <p:nvSpPr>
          <p:cNvPr id="12" name="Right Brace 11"/>
          <p:cNvSpPr/>
          <p:nvPr/>
        </p:nvSpPr>
        <p:spPr>
          <a:xfrm flipH="1">
            <a:off x="2627710" y="2139554"/>
            <a:ext cx="378619" cy="2430065"/>
          </a:xfrm>
          <a:prstGeom prst="rightBrace">
            <a:avLst/>
          </a:prstGeom>
          <a:ln w="38100"/>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l-GR" sz="1013"/>
          </a:p>
        </p:txBody>
      </p:sp>
      <p:sp>
        <p:nvSpPr>
          <p:cNvPr id="13" name="Rounded Rectangle 12"/>
          <p:cNvSpPr/>
          <p:nvPr/>
        </p:nvSpPr>
        <p:spPr>
          <a:xfrm>
            <a:off x="473024" y="3165873"/>
            <a:ext cx="2101108" cy="37742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l-GR" sz="1300" dirty="0"/>
              <a:t>Άγνωστα περιστατικά</a:t>
            </a:r>
          </a:p>
        </p:txBody>
      </p:sp>
      <p:sp>
        <p:nvSpPr>
          <p:cNvPr id="14" name="Line Callout 1 (Border and Accent Bar) 13"/>
          <p:cNvSpPr/>
          <p:nvPr/>
        </p:nvSpPr>
        <p:spPr>
          <a:xfrm>
            <a:off x="6091238" y="1967186"/>
            <a:ext cx="2815620" cy="323850"/>
          </a:xfrm>
          <a:prstGeom prst="accentBorderCallout1">
            <a:avLst>
              <a:gd name="adj1" fmla="val 18750"/>
              <a:gd name="adj2" fmla="val -8333"/>
              <a:gd name="adj3" fmla="val -17294"/>
              <a:gd name="adj4" fmla="val -66849"/>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l-GR" sz="1400" dirty="0"/>
              <a:t>Τεκμηριωμένα περιστατικά</a:t>
            </a:r>
          </a:p>
        </p:txBody>
      </p:sp>
      <p:sp>
        <p:nvSpPr>
          <p:cNvPr id="15" name="Line Callout 1 (Border and Accent Bar) 14"/>
          <p:cNvSpPr/>
          <p:nvPr/>
        </p:nvSpPr>
        <p:spPr>
          <a:xfrm>
            <a:off x="6090048" y="1580458"/>
            <a:ext cx="2815620" cy="323850"/>
          </a:xfrm>
          <a:prstGeom prst="accentBorderCallout1">
            <a:avLst>
              <a:gd name="adj1" fmla="val 18750"/>
              <a:gd name="adj2" fmla="val -8333"/>
              <a:gd name="adj3" fmla="val 78866"/>
              <a:gd name="adj4" fmla="val -47564"/>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l-GR" sz="1400" dirty="0"/>
              <a:t>Περιστατικά που εγείρουν υποψία</a:t>
            </a:r>
          </a:p>
        </p:txBody>
      </p:sp>
      <p:sp>
        <p:nvSpPr>
          <p:cNvPr id="16" name="Line Callout 1 (Border and Accent Bar) 15"/>
          <p:cNvSpPr/>
          <p:nvPr/>
        </p:nvSpPr>
        <p:spPr>
          <a:xfrm>
            <a:off x="6097190" y="2757325"/>
            <a:ext cx="2793592" cy="809625"/>
          </a:xfrm>
          <a:prstGeom prst="accentBorderCallout1">
            <a:avLst>
              <a:gd name="adj1" fmla="val 18750"/>
              <a:gd name="adj2" fmla="val -8333"/>
              <a:gd name="adj3" fmla="val 41309"/>
              <a:gd name="adj4" fmla="val -66055"/>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l-GR" sz="1400" dirty="0"/>
              <a:t>Μη-αναφερόμενα περιστατικά: ένα τρίτο πρόσωπο γνωρίζει για ένα περιστατικό αλλά δεν το αναφέρει</a:t>
            </a:r>
          </a:p>
        </p:txBody>
      </p:sp>
      <p:sp>
        <p:nvSpPr>
          <p:cNvPr id="17" name="Line Callout 1 (Border and Accent Bar) 16"/>
          <p:cNvSpPr/>
          <p:nvPr/>
        </p:nvSpPr>
        <p:spPr>
          <a:xfrm>
            <a:off x="6084094" y="2364640"/>
            <a:ext cx="2815620" cy="323850"/>
          </a:xfrm>
          <a:prstGeom prst="accentBorderCallout1">
            <a:avLst>
              <a:gd name="adj1" fmla="val 18750"/>
              <a:gd name="adj2" fmla="val -8333"/>
              <a:gd name="adj3" fmla="val -91916"/>
              <a:gd name="adj4" fmla="val -69724"/>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l-GR" sz="1400" dirty="0"/>
              <a:t>Ατεκμηρίωτα περιστατικά</a:t>
            </a:r>
          </a:p>
        </p:txBody>
      </p:sp>
      <p:sp>
        <p:nvSpPr>
          <p:cNvPr id="18" name="Line Callout 1 (Border and Accent Bar) 17"/>
          <p:cNvSpPr/>
          <p:nvPr/>
        </p:nvSpPr>
        <p:spPr>
          <a:xfrm>
            <a:off x="6111479" y="3634594"/>
            <a:ext cx="2769560" cy="702469"/>
          </a:xfrm>
          <a:prstGeom prst="accentBorderCallout1">
            <a:avLst>
              <a:gd name="adj1" fmla="val 18750"/>
              <a:gd name="adj2" fmla="val -8333"/>
              <a:gd name="adj3" fmla="val 98681"/>
              <a:gd name="adj4" fmla="val -69462"/>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l-GR" sz="1400" dirty="0"/>
              <a:t>Άγνωστα περιστατικά: περιστατικά που γνωρίζουν μόνο το θύμα και ο-η/οι δράστες/-</a:t>
            </a:r>
            <a:r>
              <a:rPr lang="el-GR" sz="1400" dirty="0" err="1"/>
              <a:t>τριες</a:t>
            </a:r>
            <a:endParaRPr lang="el-GR" sz="1400" dirty="0"/>
          </a:p>
        </p:txBody>
      </p:sp>
      <p:sp>
        <p:nvSpPr>
          <p:cNvPr id="19" name="Line Callout 1 (Border and Accent Bar) 18"/>
          <p:cNvSpPr/>
          <p:nvPr/>
        </p:nvSpPr>
        <p:spPr>
          <a:xfrm>
            <a:off x="6084094" y="1217096"/>
            <a:ext cx="2815620" cy="323850"/>
          </a:xfrm>
          <a:prstGeom prst="accentBorderCallout1">
            <a:avLst>
              <a:gd name="adj1" fmla="val 18750"/>
              <a:gd name="adj2" fmla="val -8333"/>
              <a:gd name="adj3" fmla="val 75568"/>
              <a:gd name="adj4" fmla="val -63830"/>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l-GR" sz="1400" dirty="0"/>
              <a:t>Άσχετα περιστατικά </a:t>
            </a:r>
          </a:p>
        </p:txBody>
      </p:sp>
      <p:sp>
        <p:nvSpPr>
          <p:cNvPr id="272397" name="Rectangle 19"/>
          <p:cNvSpPr>
            <a:spLocks noChangeArrowheads="1"/>
          </p:cNvSpPr>
          <p:nvPr/>
        </p:nvSpPr>
        <p:spPr bwMode="auto">
          <a:xfrm>
            <a:off x="5868592" y="4400550"/>
            <a:ext cx="1916906" cy="30008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a:r>
              <a:rPr lang="en-US" altLang="el-GR" sz="675" dirty="0"/>
              <a:t>Child Abuse-Incidence Of Child Maltreatment</a:t>
            </a:r>
          </a:p>
          <a:p>
            <a:pPr algn="r"/>
            <a:r>
              <a:rPr lang="en-US" altLang="el-GR" sz="675" dirty="0"/>
              <a:t>J Rank </a:t>
            </a:r>
          </a:p>
        </p:txBody>
      </p:sp>
    </p:spTree>
    <p:extLst>
      <p:ext uri="{BB962C8B-B14F-4D97-AF65-F5344CB8AC3E}">
        <p14:creationId xmlns="" xmlns:p14="http://schemas.microsoft.com/office/powerpoint/2010/main" val="3576187804"/>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dissolve">
                                      <p:cBhvr>
                                        <p:cTn id="7" dur="500"/>
                                        <p:tgtEl>
                                          <p:spTgt spid="10"/>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dissolve">
                                      <p:cBhvr>
                                        <p:cTn id="10" dur="500"/>
                                        <p:tgtEl>
                                          <p:spTgt spid="11"/>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9" presetClass="entr" presetSubtype="0" fill="hold" grpId="0" nodeType="click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dissolve">
                                      <p:cBhvr>
                                        <p:cTn id="15" dur="500"/>
                                        <p:tgtEl>
                                          <p:spTgt spid="19"/>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9" presetClass="entr" presetSubtype="0" fill="hold" grpId="0" nodeType="click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dissolve">
                                      <p:cBhvr>
                                        <p:cTn id="20" dur="500"/>
                                        <p:tgtEl>
                                          <p:spTgt spid="15"/>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9" presetClass="entr" presetSubtype="0" fill="hold" grpId="0" nodeType="click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dissolve">
                                      <p:cBhvr>
                                        <p:cTn id="25" dur="500"/>
                                        <p:tgtEl>
                                          <p:spTgt spid="14"/>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9" presetClass="entr" presetSubtype="0" fill="hold" grpId="0" nodeType="click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dissolve">
                                      <p:cBhvr>
                                        <p:cTn id="30" dur="500"/>
                                        <p:tgtEl>
                                          <p:spTgt spid="17"/>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9" presetClass="entr" presetSubtype="0" fill="hold" grpId="0" nodeType="click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dissolve">
                                      <p:cBhvr>
                                        <p:cTn id="35" dur="500"/>
                                        <p:tgtEl>
                                          <p:spTgt spid="13"/>
                                        </p:tgtEl>
                                      </p:cBhvr>
                                    </p:animEffect>
                                  </p:childTnLst>
                                </p:cTn>
                              </p:par>
                              <p:par>
                                <p:cTn id="36" presetID="9" presetClass="entr" presetSubtype="0" fill="hold" grpId="0" nodeType="with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dissolve">
                                      <p:cBhvr>
                                        <p:cTn id="38" dur="500"/>
                                        <p:tgtEl>
                                          <p:spTgt spid="12"/>
                                        </p:tgtEl>
                                      </p:cBhvr>
                                    </p:animEffect>
                                  </p:childTnLst>
                                </p:cTn>
                              </p:par>
                            </p:childTnLst>
                          </p:cTn>
                        </p:par>
                      </p:childTnLst>
                    </p:cTn>
                  </p:par>
                  <p:par>
                    <p:cTn id="39" fill="hold" nodeType="clickPar">
                      <p:stCondLst>
                        <p:cond delay="indefinite"/>
                      </p:stCondLst>
                      <p:childTnLst>
                        <p:par>
                          <p:cTn id="40" fill="hold" nodeType="withGroup">
                            <p:stCondLst>
                              <p:cond delay="0"/>
                            </p:stCondLst>
                            <p:childTnLst>
                              <p:par>
                                <p:cTn id="41" presetID="9" presetClass="entr" presetSubtype="0" fill="hold" grpId="0" nodeType="click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dissolve">
                                      <p:cBhvr>
                                        <p:cTn id="43" dur="500"/>
                                        <p:tgtEl>
                                          <p:spTgt spid="16"/>
                                        </p:tgtEl>
                                      </p:cBhvr>
                                    </p:animEffect>
                                  </p:childTnLst>
                                </p:cTn>
                              </p:par>
                            </p:childTnLst>
                          </p:cTn>
                        </p:par>
                      </p:childTnLst>
                    </p:cTn>
                  </p:par>
                  <p:par>
                    <p:cTn id="44" fill="hold" nodeType="clickPar">
                      <p:stCondLst>
                        <p:cond delay="indefinite"/>
                      </p:stCondLst>
                      <p:childTnLst>
                        <p:par>
                          <p:cTn id="45" fill="hold" nodeType="withGroup">
                            <p:stCondLst>
                              <p:cond delay="0"/>
                            </p:stCondLst>
                            <p:childTnLst>
                              <p:par>
                                <p:cTn id="46" presetID="9" presetClass="entr" presetSubtype="0" fill="hold" grpId="0" nodeType="clickEffect">
                                  <p:stCondLst>
                                    <p:cond delay="0"/>
                                  </p:stCondLst>
                                  <p:childTnLst>
                                    <p:set>
                                      <p:cBhvr>
                                        <p:cTn id="47" dur="1" fill="hold">
                                          <p:stCondLst>
                                            <p:cond delay="0"/>
                                          </p:stCondLst>
                                        </p:cTn>
                                        <p:tgtEl>
                                          <p:spTgt spid="18"/>
                                        </p:tgtEl>
                                        <p:attrNameLst>
                                          <p:attrName>style.visibility</p:attrName>
                                        </p:attrNameLst>
                                      </p:cBhvr>
                                      <p:to>
                                        <p:strVal val="visible"/>
                                      </p:to>
                                    </p:set>
                                    <p:animEffect transition="in" filter="dissolve">
                                      <p:cBhvr>
                                        <p:cTn id="48"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l-GR"/>
          </a:p>
        </p:txBody>
      </p:sp>
      <p:sp>
        <p:nvSpPr>
          <p:cNvPr id="4" name="Rectangle 3"/>
          <p:cNvSpPr/>
          <p:nvPr/>
        </p:nvSpPr>
        <p:spPr>
          <a:xfrm>
            <a:off x="1984032" y="1722918"/>
            <a:ext cx="4474495" cy="600164"/>
          </a:xfrm>
          <a:prstGeom prst="rect">
            <a:avLst/>
          </a:prstGeom>
        </p:spPr>
        <p:txBody>
          <a:bodyPr wrap="none">
            <a:spAutoFit/>
          </a:bodyPr>
          <a:lstStyle/>
          <a:p>
            <a:r>
              <a:rPr lang="el-GR" sz="3300" b="1" dirty="0">
                <a:latin typeface="Segoe UI Light" panose="020B0502040204020203" pitchFamily="34" charset="0"/>
                <a:cs typeface="Segoe UI Light" panose="020B0502040204020203" pitchFamily="34" charset="0"/>
              </a:rPr>
              <a:t>Ενδείξεις </a:t>
            </a:r>
            <a:r>
              <a:rPr lang="el-GR" sz="3300" b="1" dirty="0" smtClean="0">
                <a:latin typeface="Segoe UI Light" panose="020B0502040204020203" pitchFamily="34" charset="0"/>
                <a:cs typeface="Segoe UI Light" panose="020B0502040204020203" pitchFamily="34" charset="0"/>
              </a:rPr>
              <a:t>παραμέλησης</a:t>
            </a:r>
            <a:endParaRPr lang="el-GR" sz="3300" b="1" dirty="0">
              <a:latin typeface="Segoe UI Light" panose="020B0502040204020203" pitchFamily="34" charset="0"/>
              <a:cs typeface="Segoe UI Light" panose="020B0502040204020203" pitchFamily="34" charset="0"/>
            </a:endParaRPr>
          </a:p>
        </p:txBody>
      </p:sp>
    </p:spTree>
    <p:extLst>
      <p:ext uri="{BB962C8B-B14F-4D97-AF65-F5344CB8AC3E}">
        <p14:creationId xmlns="" xmlns:p14="http://schemas.microsoft.com/office/powerpoint/2010/main" val="287714979"/>
      </p:ext>
    </p:extLst>
  </p:cSld>
  <p:clrMapOvr>
    <a:masterClrMapping/>
  </p:clrMapOvr>
  <mc:AlternateContent xmlns:mc="http://schemas.openxmlformats.org/markup-compatibility/2006">
    <mc:Choice xmlns="" xmlns:p14="http://schemas.microsoft.com/office/powerpoint/2010/main" Requires="p14">
      <p:transition spd="slow" p14:dur="1600">
        <p14:prism isInverted="1"/>
      </p:transition>
    </mc:Choice>
    <mc:Fallback>
      <p:transition spd="slow">
        <p:fade/>
      </p:transition>
    </mc:Fallback>
  </mc:AlternateContent>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728235"/>
            <a:ext cx="7886700" cy="438581"/>
          </a:xfrm>
        </p:spPr>
        <p:txBody>
          <a:bodyPr>
            <a:normAutofit fontScale="90000"/>
          </a:bodyPr>
          <a:lstStyle/>
          <a:p>
            <a:r>
              <a:rPr lang="el-GR" dirty="0"/>
              <a:t>Γενική εικόνα</a:t>
            </a:r>
            <a:br>
              <a:rPr lang="el-GR" dirty="0"/>
            </a:br>
            <a:endParaRPr lang="el-GR" dirty="0"/>
          </a:p>
        </p:txBody>
      </p:sp>
      <p:sp>
        <p:nvSpPr>
          <p:cNvPr id="3" name="Content Placeholder 2"/>
          <p:cNvSpPr>
            <a:spLocks noGrp="1"/>
          </p:cNvSpPr>
          <p:nvPr>
            <p:ph idx="1"/>
          </p:nvPr>
        </p:nvSpPr>
        <p:spPr/>
        <p:txBody>
          <a:bodyPr>
            <a:normAutofit lnSpcReduction="10000"/>
          </a:bodyPr>
          <a:lstStyle/>
          <a:p>
            <a:r>
              <a:rPr lang="el-GR" sz="1800" dirty="0"/>
              <a:t>Πλημμελής </a:t>
            </a:r>
            <a:r>
              <a:rPr lang="el-GR" sz="1800" dirty="0" smtClean="0"/>
              <a:t>υγιεινή </a:t>
            </a:r>
            <a:r>
              <a:rPr lang="el-GR" sz="1800" dirty="0"/>
              <a:t>σώματος</a:t>
            </a:r>
          </a:p>
          <a:p>
            <a:r>
              <a:rPr lang="el-GR" sz="1800" dirty="0"/>
              <a:t>Ακατάλληλη για την ηλικία /εποχή εμφάνιση- ντύσιμο/ στιλ</a:t>
            </a:r>
          </a:p>
          <a:p>
            <a:r>
              <a:rPr lang="el-GR" sz="1800" dirty="0"/>
              <a:t>Τραύματα χωρίς ιατρική φροντίδα</a:t>
            </a:r>
          </a:p>
          <a:p>
            <a:r>
              <a:rPr lang="el-GR" sz="1800" dirty="0"/>
              <a:t>Κακή διατροφή / συνεχής πείνα </a:t>
            </a:r>
          </a:p>
          <a:p>
            <a:r>
              <a:rPr lang="el-GR" sz="1800" dirty="0"/>
              <a:t>Συνεχείς μολύνσεις</a:t>
            </a:r>
          </a:p>
          <a:p>
            <a:r>
              <a:rPr lang="el-GR" sz="1800" dirty="0"/>
              <a:t>Καθυστερημένη ανάπτυξη</a:t>
            </a:r>
          </a:p>
          <a:p>
            <a:r>
              <a:rPr lang="el-GR" sz="1800" dirty="0"/>
              <a:t>Ανικανοποίητες βασικές ανάγκες </a:t>
            </a:r>
          </a:p>
          <a:p>
            <a:r>
              <a:rPr lang="el-GR" sz="1800" dirty="0"/>
              <a:t>Συχνές ασθένειες</a:t>
            </a:r>
          </a:p>
          <a:p>
            <a:r>
              <a:rPr lang="el-GR" sz="1800" dirty="0"/>
              <a:t>Πλημμελής ιατρική φροντίδα , οδοντιατρική φροντίδα, πρόγραμμα εμβολιασμών, φροντίδα όρασης</a:t>
            </a:r>
          </a:p>
          <a:p>
            <a:endParaRPr lang="el-GR" sz="1800" dirty="0"/>
          </a:p>
        </p:txBody>
      </p:sp>
      <p:sp>
        <p:nvSpPr>
          <p:cNvPr id="5" name="Rectangle 4"/>
          <p:cNvSpPr/>
          <p:nvPr/>
        </p:nvSpPr>
        <p:spPr>
          <a:xfrm>
            <a:off x="6620608" y="84903"/>
            <a:ext cx="2446083" cy="461665"/>
          </a:xfrm>
          <a:prstGeom prst="rect">
            <a:avLst/>
          </a:prstGeom>
        </p:spPr>
        <p:txBody>
          <a:bodyPr wrap="square">
            <a:spAutoFit/>
          </a:bodyPr>
          <a:lstStyle/>
          <a:p>
            <a:pPr algn="r"/>
            <a:r>
              <a:rPr lang="el-GR" sz="2400" b="1" dirty="0" smtClean="0">
                <a:solidFill>
                  <a:schemeClr val="accent2"/>
                </a:solidFill>
                <a:latin typeface="Tekton Pro" pitchFamily="34" charset="0"/>
                <a:cs typeface="Segoe UI Light" panose="020B0502040204020203" pitchFamily="34" charset="0"/>
              </a:rPr>
              <a:t>Παραμέληση</a:t>
            </a:r>
            <a:endParaRPr lang="en-US" sz="2400" b="1" dirty="0">
              <a:solidFill>
                <a:schemeClr val="accent2"/>
              </a:solidFill>
              <a:latin typeface="Tekton Pro" pitchFamily="34" charset="0"/>
            </a:endParaRPr>
          </a:p>
        </p:txBody>
      </p:sp>
    </p:spTree>
    <p:extLst>
      <p:ext uri="{BB962C8B-B14F-4D97-AF65-F5344CB8AC3E}">
        <p14:creationId xmlns="" xmlns:p14="http://schemas.microsoft.com/office/powerpoint/2010/main" val="409815468"/>
      </p:ext>
    </p:extLst>
  </p:cSld>
  <p:clrMapOvr>
    <a:masterClrMapping/>
  </p:clrMapOvr>
  <mc:AlternateContent xmlns:mc="http://schemas.openxmlformats.org/markup-compatibility/2006">
    <mc:Choice xmlns="" xmlns:p14="http://schemas.microsoft.com/office/powerpoint/2010/main" Requires="p14">
      <p:transition spd="slow" p14:dur="1600">
        <p14:prism isInverted="1"/>
      </p:transition>
    </mc:Choice>
    <mc:Fallback>
      <p:transition spd="slow">
        <p:fade/>
      </p:transition>
    </mc:Fallback>
  </mc:AlternateContent>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
            </a:r>
            <a:br>
              <a:rPr lang="en-US" dirty="0"/>
            </a:br>
            <a:r>
              <a:rPr lang="el-GR" dirty="0"/>
              <a:t>Σωματικές Ενδείξεις</a:t>
            </a:r>
          </a:p>
        </p:txBody>
      </p:sp>
      <p:sp>
        <p:nvSpPr>
          <p:cNvPr id="3" name="Content Placeholder 2"/>
          <p:cNvSpPr>
            <a:spLocks noGrp="1"/>
          </p:cNvSpPr>
          <p:nvPr>
            <p:ph idx="1"/>
          </p:nvPr>
        </p:nvSpPr>
        <p:spPr/>
        <p:txBody>
          <a:bodyPr/>
          <a:lstStyle/>
          <a:p>
            <a:pPr marL="300038" lvl="1">
              <a:defRPr/>
            </a:pPr>
            <a:r>
              <a:rPr lang="el-GR" dirty="0"/>
              <a:t>Συνεχής αναφερόμενη κούραση/ νύστα</a:t>
            </a:r>
          </a:p>
          <a:p>
            <a:pPr marL="300038" lvl="1">
              <a:defRPr/>
            </a:pPr>
            <a:r>
              <a:rPr lang="el-GR" dirty="0"/>
              <a:t>Έλλειψη ενεργητικότητας</a:t>
            </a:r>
            <a:endParaRPr lang="en-GB" dirty="0"/>
          </a:p>
          <a:p>
            <a:pPr marL="300038" lvl="1">
              <a:defRPr/>
            </a:pPr>
            <a:r>
              <a:rPr lang="el-GR" dirty="0"/>
              <a:t>Χαμηλό / Υπερβολικό βάρος</a:t>
            </a:r>
          </a:p>
          <a:p>
            <a:pPr marL="300038" lvl="1">
              <a:defRPr/>
            </a:pPr>
            <a:r>
              <a:rPr lang="el-GR" dirty="0">
                <a:cs typeface="Arial" charset="0"/>
              </a:rPr>
              <a:t>Κακή υγιεινή δοντιών</a:t>
            </a:r>
            <a:endParaRPr lang="en-GB" dirty="0">
              <a:cs typeface="Arial" charset="0"/>
            </a:endParaRPr>
          </a:p>
          <a:p>
            <a:pPr marL="300038" lvl="1">
              <a:defRPr/>
            </a:pPr>
            <a:r>
              <a:rPr lang="el-GR" dirty="0"/>
              <a:t>Βρωμιά/ δυσοσμία</a:t>
            </a:r>
            <a:endParaRPr lang="en-GB" dirty="0"/>
          </a:p>
          <a:p>
            <a:pPr marL="300038" lvl="1">
              <a:defRPr/>
            </a:pPr>
            <a:r>
              <a:rPr lang="el-GR" dirty="0"/>
              <a:t>Αφρόντιστα τραύματα</a:t>
            </a:r>
            <a:endParaRPr lang="en-GB" dirty="0"/>
          </a:p>
          <a:p>
            <a:pPr marL="0" indent="0">
              <a:buNone/>
            </a:pPr>
            <a:endParaRPr lang="el-GR" dirty="0"/>
          </a:p>
        </p:txBody>
      </p:sp>
      <p:sp>
        <p:nvSpPr>
          <p:cNvPr id="6" name="Rectangle 5"/>
          <p:cNvSpPr/>
          <p:nvPr/>
        </p:nvSpPr>
        <p:spPr>
          <a:xfrm>
            <a:off x="6682154" y="84903"/>
            <a:ext cx="2384537" cy="461665"/>
          </a:xfrm>
          <a:prstGeom prst="rect">
            <a:avLst/>
          </a:prstGeom>
        </p:spPr>
        <p:txBody>
          <a:bodyPr wrap="square">
            <a:spAutoFit/>
          </a:bodyPr>
          <a:lstStyle/>
          <a:p>
            <a:pPr algn="r"/>
            <a:r>
              <a:rPr lang="el-GR" sz="2400" b="1" dirty="0" smtClean="0">
                <a:solidFill>
                  <a:schemeClr val="accent2"/>
                </a:solidFill>
                <a:latin typeface="Tekton Pro" pitchFamily="34" charset="0"/>
                <a:cs typeface="Segoe UI Light" panose="020B0502040204020203" pitchFamily="34" charset="0"/>
              </a:rPr>
              <a:t>Παραμέληση</a:t>
            </a:r>
            <a:endParaRPr lang="en-US" sz="2400" b="1" dirty="0">
              <a:solidFill>
                <a:schemeClr val="accent2"/>
              </a:solidFill>
              <a:latin typeface="Tekton Pro" pitchFamily="34" charset="0"/>
            </a:endParaRPr>
          </a:p>
        </p:txBody>
      </p:sp>
    </p:spTree>
    <p:extLst>
      <p:ext uri="{BB962C8B-B14F-4D97-AF65-F5344CB8AC3E}">
        <p14:creationId xmlns="" xmlns:p14="http://schemas.microsoft.com/office/powerpoint/2010/main" val="1031876344"/>
      </p:ext>
    </p:extLst>
  </p:cSld>
  <p:clrMapOvr>
    <a:masterClrMapping/>
  </p:clrMapOvr>
  <mc:AlternateContent xmlns:mc="http://schemas.openxmlformats.org/markup-compatibility/2006">
    <mc:Choice xmlns="" xmlns:p14="http://schemas.microsoft.com/office/powerpoint/2010/main" Requires="p14">
      <p:transition spd="slow" p14:dur="1600">
        <p14:prism isInverted="1"/>
      </p:transition>
    </mc:Choice>
    <mc:Fallback>
      <p:transition spd="slow">
        <p:fade/>
      </p:transition>
    </mc:Fallback>
  </mc:AlternateContent>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627393"/>
            <a:ext cx="7886700" cy="539423"/>
          </a:xfrm>
        </p:spPr>
        <p:txBody>
          <a:bodyPr>
            <a:normAutofit fontScale="90000"/>
          </a:bodyPr>
          <a:lstStyle/>
          <a:p>
            <a:r>
              <a:rPr lang="el-GR" dirty="0"/>
              <a:t>Συναισθηματικές Ενδείξεις</a:t>
            </a:r>
          </a:p>
        </p:txBody>
      </p:sp>
      <p:sp>
        <p:nvSpPr>
          <p:cNvPr id="3" name="Content Placeholder 2"/>
          <p:cNvSpPr>
            <a:spLocks noGrp="1"/>
          </p:cNvSpPr>
          <p:nvPr>
            <p:ph idx="1"/>
          </p:nvPr>
        </p:nvSpPr>
        <p:spPr/>
        <p:txBody>
          <a:bodyPr>
            <a:normAutofit/>
          </a:bodyPr>
          <a:lstStyle/>
          <a:p>
            <a:r>
              <a:rPr lang="el-GR" sz="1800" dirty="0"/>
              <a:t>Έλλειψη ενέργειας και ζωτικότητας</a:t>
            </a:r>
          </a:p>
          <a:p>
            <a:r>
              <a:rPr lang="el-GR" sz="1800" dirty="0"/>
              <a:t>Μειωμένες δεξιότητες στο παιχνίδι</a:t>
            </a:r>
          </a:p>
          <a:p>
            <a:r>
              <a:rPr lang="el-GR" sz="1800" dirty="0"/>
              <a:t>Έλλειψη αίσθησης ενθουσιασμού</a:t>
            </a:r>
          </a:p>
          <a:p>
            <a:r>
              <a:rPr lang="el-GR" sz="1800" dirty="0"/>
              <a:t>Υπερβολική αναζήτηση της αποδοχής των ενηλίκων</a:t>
            </a:r>
          </a:p>
          <a:p>
            <a:r>
              <a:rPr lang="el-GR" sz="1800" dirty="0"/>
              <a:t>Χαμηλή αυτοεκτίμηση – αίσθημα κατωτερότητας</a:t>
            </a:r>
          </a:p>
          <a:p>
            <a:endParaRPr lang="el-GR" dirty="0"/>
          </a:p>
          <a:p>
            <a:endParaRPr lang="el-GR" dirty="0"/>
          </a:p>
        </p:txBody>
      </p:sp>
      <p:sp>
        <p:nvSpPr>
          <p:cNvPr id="6" name="Rectangle 5"/>
          <p:cNvSpPr/>
          <p:nvPr/>
        </p:nvSpPr>
        <p:spPr>
          <a:xfrm>
            <a:off x="6814038" y="84903"/>
            <a:ext cx="2252653" cy="461665"/>
          </a:xfrm>
          <a:prstGeom prst="rect">
            <a:avLst/>
          </a:prstGeom>
        </p:spPr>
        <p:txBody>
          <a:bodyPr wrap="square">
            <a:spAutoFit/>
          </a:bodyPr>
          <a:lstStyle/>
          <a:p>
            <a:pPr algn="r"/>
            <a:r>
              <a:rPr lang="el-GR" sz="2400" b="1" dirty="0" smtClean="0">
                <a:solidFill>
                  <a:schemeClr val="accent2"/>
                </a:solidFill>
                <a:latin typeface="Tekton Pro" pitchFamily="34" charset="0"/>
                <a:cs typeface="Segoe UI Light" panose="020B0502040204020203" pitchFamily="34" charset="0"/>
              </a:rPr>
              <a:t>Παραμέληση</a:t>
            </a:r>
            <a:endParaRPr lang="en-US" sz="2400" b="1" dirty="0">
              <a:solidFill>
                <a:schemeClr val="accent2"/>
              </a:solidFill>
              <a:latin typeface="Tekton Pro" pitchFamily="34" charset="0"/>
            </a:endParaRPr>
          </a:p>
        </p:txBody>
      </p:sp>
    </p:spTree>
    <p:extLst>
      <p:ext uri="{BB962C8B-B14F-4D97-AF65-F5344CB8AC3E}">
        <p14:creationId xmlns="" xmlns:p14="http://schemas.microsoft.com/office/powerpoint/2010/main" val="1414915652"/>
      </p:ext>
    </p:extLst>
  </p:cSld>
  <p:clrMapOvr>
    <a:masterClrMapping/>
  </p:clrMapOvr>
  <mc:AlternateContent xmlns:mc="http://schemas.openxmlformats.org/markup-compatibility/2006">
    <mc:Choice xmlns="" xmlns:p14="http://schemas.microsoft.com/office/powerpoint/2010/main" Requires="p14">
      <p:transition spd="slow" p14:dur="1600">
        <p14:prism isInverted="1"/>
      </p:transition>
    </mc:Choice>
    <mc:Fallback>
      <p:transition spd="slow">
        <p:fade/>
      </p:transition>
    </mc:Fallback>
  </mc:AlternateContent>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
            </a:r>
            <a:br>
              <a:rPr lang="en-US" dirty="0"/>
            </a:br>
            <a:r>
              <a:rPr lang="el-GR" dirty="0"/>
              <a:t>Ενδείξεις στο γνωστικό επίπεδο</a:t>
            </a:r>
          </a:p>
        </p:txBody>
      </p:sp>
      <p:sp>
        <p:nvSpPr>
          <p:cNvPr id="3" name="Content Placeholder 2"/>
          <p:cNvSpPr>
            <a:spLocks noGrp="1"/>
          </p:cNvSpPr>
          <p:nvPr>
            <p:ph idx="1"/>
          </p:nvPr>
        </p:nvSpPr>
        <p:spPr/>
        <p:txBody>
          <a:bodyPr>
            <a:normAutofit/>
          </a:bodyPr>
          <a:lstStyle/>
          <a:p>
            <a:r>
              <a:rPr lang="el-GR" sz="1800" dirty="0"/>
              <a:t>Στασιμότητα στο σχολείο</a:t>
            </a:r>
          </a:p>
          <a:p>
            <a:r>
              <a:rPr lang="el-GR" sz="1800" dirty="0"/>
              <a:t>Καθυστερημένη ανάπτυξη στη γλώσσα και την ομιλία </a:t>
            </a:r>
          </a:p>
          <a:p>
            <a:r>
              <a:rPr lang="el-GR" sz="1800" dirty="0"/>
              <a:t>Ελλειμματική συγκέντρωση</a:t>
            </a:r>
          </a:p>
          <a:p>
            <a:r>
              <a:rPr lang="el-GR" sz="1800" dirty="0"/>
              <a:t>Μειωμένες βασικές δεξιότητες επίλυσης προβλημάτων</a:t>
            </a:r>
          </a:p>
          <a:p>
            <a:r>
              <a:rPr lang="el-GR" sz="1800" dirty="0"/>
              <a:t>Καθυστέρηση στην ανάπτυξη</a:t>
            </a:r>
          </a:p>
          <a:p>
            <a:r>
              <a:rPr lang="el-GR" sz="1800" dirty="0"/>
              <a:t>Φτωχές κινητικές δεξιότητες </a:t>
            </a:r>
          </a:p>
          <a:p>
            <a:r>
              <a:rPr lang="el-GR" sz="1800" dirty="0"/>
              <a:t>Φτωχές δεξιότητες συντονισμού</a:t>
            </a:r>
          </a:p>
          <a:p>
            <a:r>
              <a:rPr lang="el-GR" sz="1800" dirty="0"/>
              <a:t>Μαθησιακές δυσκολίες</a:t>
            </a:r>
          </a:p>
          <a:p>
            <a:endParaRPr lang="el-GR" dirty="0"/>
          </a:p>
          <a:p>
            <a:endParaRPr lang="el-GR" dirty="0"/>
          </a:p>
        </p:txBody>
      </p:sp>
      <p:sp>
        <p:nvSpPr>
          <p:cNvPr id="6" name="Rectangle 5"/>
          <p:cNvSpPr/>
          <p:nvPr/>
        </p:nvSpPr>
        <p:spPr>
          <a:xfrm>
            <a:off x="6594231" y="84903"/>
            <a:ext cx="2472460" cy="461665"/>
          </a:xfrm>
          <a:prstGeom prst="rect">
            <a:avLst/>
          </a:prstGeom>
        </p:spPr>
        <p:txBody>
          <a:bodyPr wrap="square">
            <a:spAutoFit/>
          </a:bodyPr>
          <a:lstStyle/>
          <a:p>
            <a:pPr algn="r"/>
            <a:r>
              <a:rPr lang="el-GR" sz="2400" b="1" dirty="0" smtClean="0">
                <a:solidFill>
                  <a:schemeClr val="accent2"/>
                </a:solidFill>
                <a:latin typeface="Tekton Pro" pitchFamily="34" charset="0"/>
                <a:cs typeface="Segoe UI Light" panose="020B0502040204020203" pitchFamily="34" charset="0"/>
              </a:rPr>
              <a:t>Παραμέληση</a:t>
            </a:r>
            <a:endParaRPr lang="en-US" sz="2400" b="1" dirty="0">
              <a:solidFill>
                <a:schemeClr val="accent2"/>
              </a:solidFill>
              <a:latin typeface="Tekton Pro" pitchFamily="34" charset="0"/>
            </a:endParaRPr>
          </a:p>
        </p:txBody>
      </p:sp>
    </p:spTree>
    <p:extLst>
      <p:ext uri="{BB962C8B-B14F-4D97-AF65-F5344CB8AC3E}">
        <p14:creationId xmlns="" xmlns:p14="http://schemas.microsoft.com/office/powerpoint/2010/main" val="3949854875"/>
      </p:ext>
    </p:extLst>
  </p:cSld>
  <p:clrMapOvr>
    <a:masterClrMapping/>
  </p:clrMapOvr>
  <mc:AlternateContent xmlns:mc="http://schemas.openxmlformats.org/markup-compatibility/2006">
    <mc:Choice xmlns="" xmlns:p14="http://schemas.microsoft.com/office/powerpoint/2010/main" Requires="p14">
      <p:transition spd="slow" p14:dur="1600">
        <p14:prism isInverted="1"/>
      </p:transition>
    </mc:Choice>
    <mc:Fallback>
      <p:transition spd="slow">
        <p:fade/>
      </p:transition>
    </mc:Fallback>
  </mc:AlternateContent>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
            </a:r>
            <a:br>
              <a:rPr lang="en-GB" dirty="0"/>
            </a:br>
            <a:r>
              <a:rPr lang="el-GR" dirty="0"/>
              <a:t>Ενδείξεις στη συμπεριφορά</a:t>
            </a:r>
          </a:p>
        </p:txBody>
      </p:sp>
      <p:sp>
        <p:nvSpPr>
          <p:cNvPr id="3" name="Content Placeholder 2"/>
          <p:cNvSpPr>
            <a:spLocks noGrp="1"/>
          </p:cNvSpPr>
          <p:nvPr>
            <p:ph idx="1"/>
          </p:nvPr>
        </p:nvSpPr>
        <p:spPr/>
        <p:txBody>
          <a:bodyPr>
            <a:normAutofit fontScale="62500" lnSpcReduction="20000"/>
          </a:bodyPr>
          <a:lstStyle/>
          <a:p>
            <a:pPr>
              <a:lnSpc>
                <a:spcPts val="1950"/>
              </a:lnSpc>
              <a:defRPr/>
            </a:pPr>
            <a:r>
              <a:rPr lang="el-GR" sz="2325" dirty="0"/>
              <a:t>Αναφορά σε απουσία φροντίδας από το ίδιο το παιδί</a:t>
            </a:r>
          </a:p>
          <a:p>
            <a:pPr>
              <a:lnSpc>
                <a:spcPts val="1950"/>
              </a:lnSpc>
              <a:defRPr/>
            </a:pPr>
            <a:r>
              <a:rPr lang="el-GR" sz="2325" dirty="0"/>
              <a:t>Συχνές απουσίες ή διαταραγμένο πρόγραμμα</a:t>
            </a:r>
          </a:p>
          <a:p>
            <a:pPr>
              <a:lnSpc>
                <a:spcPts val="1950"/>
              </a:lnSpc>
              <a:defRPr/>
            </a:pPr>
            <a:r>
              <a:rPr lang="el-GR" sz="2325" dirty="0"/>
              <a:t>Συνεχής πείνα, κλοπή φαγητού από συμμαθητές/-</a:t>
            </a:r>
            <a:r>
              <a:rPr lang="el-GR" sz="2325" dirty="0" err="1"/>
              <a:t>τριες</a:t>
            </a:r>
            <a:endParaRPr lang="el-GR" sz="2325" dirty="0"/>
          </a:p>
          <a:p>
            <a:pPr>
              <a:lnSpc>
                <a:spcPts val="1950"/>
              </a:lnSpc>
              <a:defRPr/>
            </a:pPr>
            <a:r>
              <a:rPr lang="el-GR" sz="2325" dirty="0"/>
              <a:t>Ριψοκίνδυνες συμπεριφορές, χρήση ουσιών</a:t>
            </a:r>
          </a:p>
          <a:p>
            <a:pPr>
              <a:lnSpc>
                <a:spcPts val="1950"/>
              </a:lnSpc>
              <a:defRPr/>
            </a:pPr>
            <a:r>
              <a:rPr lang="el-GR" sz="2325" dirty="0"/>
              <a:t>Επιρρέπεια στα ατυχήματα</a:t>
            </a:r>
          </a:p>
          <a:p>
            <a:pPr>
              <a:lnSpc>
                <a:spcPts val="1950"/>
              </a:lnSpc>
              <a:defRPr/>
            </a:pPr>
            <a:r>
              <a:rPr lang="el-GR" sz="2325" dirty="0"/>
              <a:t>Πλημμελής φροντίδα εαυτού</a:t>
            </a:r>
          </a:p>
          <a:p>
            <a:pPr>
              <a:lnSpc>
                <a:spcPts val="1950"/>
              </a:lnSpc>
              <a:defRPr/>
            </a:pPr>
            <a:r>
              <a:rPr lang="el-GR" sz="2325" dirty="0"/>
              <a:t>Παιδί στη θέση του γονέα με το ρόλο του γονέα που φροντίζει τα μικρότερα αδέρφι</a:t>
            </a:r>
          </a:p>
          <a:p>
            <a:pPr>
              <a:lnSpc>
                <a:spcPts val="1950"/>
              </a:lnSpc>
              <a:defRPr/>
            </a:pPr>
            <a:r>
              <a:rPr lang="el-GR" sz="2325" dirty="0"/>
              <a:t>Χαμηλή αυτοεκτίμηση</a:t>
            </a:r>
          </a:p>
          <a:p>
            <a:pPr>
              <a:lnSpc>
                <a:spcPts val="1950"/>
              </a:lnSpc>
              <a:defRPr/>
            </a:pPr>
            <a:r>
              <a:rPr lang="el-GR" sz="2325" dirty="0" err="1"/>
              <a:t>Παραβατική</a:t>
            </a:r>
            <a:r>
              <a:rPr lang="el-GR" sz="2325" dirty="0"/>
              <a:t> συμπεριφορά</a:t>
            </a:r>
          </a:p>
          <a:p>
            <a:pPr>
              <a:lnSpc>
                <a:spcPts val="1950"/>
              </a:lnSpc>
              <a:defRPr/>
            </a:pPr>
            <a:endParaRPr lang="el-GR" dirty="0"/>
          </a:p>
          <a:p>
            <a:pPr>
              <a:lnSpc>
                <a:spcPts val="1950"/>
              </a:lnSpc>
              <a:defRPr/>
            </a:pPr>
            <a:endParaRPr lang="en-GB" dirty="0"/>
          </a:p>
        </p:txBody>
      </p:sp>
      <p:sp>
        <p:nvSpPr>
          <p:cNvPr id="6" name="Rectangle 5"/>
          <p:cNvSpPr/>
          <p:nvPr/>
        </p:nvSpPr>
        <p:spPr>
          <a:xfrm>
            <a:off x="6444762" y="84903"/>
            <a:ext cx="2621929" cy="461665"/>
          </a:xfrm>
          <a:prstGeom prst="rect">
            <a:avLst/>
          </a:prstGeom>
        </p:spPr>
        <p:txBody>
          <a:bodyPr wrap="square">
            <a:spAutoFit/>
          </a:bodyPr>
          <a:lstStyle/>
          <a:p>
            <a:pPr algn="r"/>
            <a:r>
              <a:rPr lang="el-GR" sz="2400" b="1" dirty="0" smtClean="0">
                <a:solidFill>
                  <a:schemeClr val="accent2"/>
                </a:solidFill>
                <a:latin typeface="Tekton Pro" pitchFamily="34" charset="0"/>
                <a:cs typeface="Segoe UI Light" panose="020B0502040204020203" pitchFamily="34" charset="0"/>
              </a:rPr>
              <a:t>Παραμέληση</a:t>
            </a:r>
            <a:endParaRPr lang="en-US" sz="2400" b="1" dirty="0">
              <a:solidFill>
                <a:schemeClr val="accent2"/>
              </a:solidFill>
              <a:latin typeface="Tekton Pro" pitchFamily="34" charset="0"/>
            </a:endParaRPr>
          </a:p>
        </p:txBody>
      </p:sp>
    </p:spTree>
    <p:extLst>
      <p:ext uri="{BB962C8B-B14F-4D97-AF65-F5344CB8AC3E}">
        <p14:creationId xmlns="" xmlns:p14="http://schemas.microsoft.com/office/powerpoint/2010/main" val="337936020"/>
      </p:ext>
    </p:extLst>
  </p:cSld>
  <p:clrMapOvr>
    <a:masterClrMapping/>
  </p:clrMapOvr>
  <mc:AlternateContent xmlns:mc="http://schemas.openxmlformats.org/markup-compatibility/2006">
    <mc:Choice xmlns="" xmlns:p14="http://schemas.microsoft.com/office/powerpoint/2010/main" Requires="p14">
      <p:transition spd="slow" p14:dur="1600">
        <p14:prism isInverted="1"/>
      </p:transition>
    </mc:Choice>
    <mc:Fallback>
      <p:transition spd="slow">
        <p:fade/>
      </p:transition>
    </mc:Fallback>
  </mc:AlternateContent>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
            </a:r>
            <a:br>
              <a:rPr lang="en-US" dirty="0"/>
            </a:br>
            <a:r>
              <a:rPr lang="el-GR" dirty="0"/>
              <a:t>Ενδείξεις στη στάση γονέα/κηδεμόνα</a:t>
            </a:r>
          </a:p>
        </p:txBody>
      </p:sp>
      <p:sp>
        <p:nvSpPr>
          <p:cNvPr id="3" name="Content Placeholder 2"/>
          <p:cNvSpPr>
            <a:spLocks noGrp="1"/>
          </p:cNvSpPr>
          <p:nvPr>
            <p:ph idx="1"/>
          </p:nvPr>
        </p:nvSpPr>
        <p:spPr/>
        <p:txBody>
          <a:bodyPr>
            <a:normAutofit/>
          </a:bodyPr>
          <a:lstStyle/>
          <a:p>
            <a:r>
              <a:rPr lang="el-GR" sz="1800" dirty="0" smtClean="0"/>
              <a:t>Οι πιθανότητες παραμέλησης ή πλημμελούς φροντίδας ενός παιδιού είναι μεγαλύτερες όταν ο/η γονέας, κηδεμόνας ή άλλο άτομο φροντίδας</a:t>
            </a:r>
            <a:endParaRPr lang="en-US" sz="1800" dirty="0"/>
          </a:p>
          <a:p>
            <a:pPr lvl="1"/>
            <a:r>
              <a:rPr lang="el-GR" dirty="0"/>
              <a:t>φαίνεται να είναι </a:t>
            </a:r>
            <a:r>
              <a:rPr lang="el-GR" dirty="0" smtClean="0"/>
              <a:t>αδιάφορος/-η </a:t>
            </a:r>
            <a:r>
              <a:rPr lang="el-GR" dirty="0"/>
              <a:t>για το παιδί</a:t>
            </a:r>
          </a:p>
          <a:p>
            <a:pPr lvl="1"/>
            <a:r>
              <a:rPr lang="el-GR" dirty="0"/>
              <a:t>φαίνεται απαθής ή </a:t>
            </a:r>
            <a:r>
              <a:rPr lang="el-GR" dirty="0" smtClean="0"/>
              <a:t>καταθλιπτικός/-ή </a:t>
            </a:r>
            <a:endParaRPr lang="el-GR" dirty="0"/>
          </a:p>
          <a:p>
            <a:pPr lvl="1"/>
            <a:r>
              <a:rPr lang="el-GR" dirty="0"/>
              <a:t>συμπεριφέρεται παράλογα ή με παράξενο </a:t>
            </a:r>
            <a:r>
              <a:rPr lang="el-GR" dirty="0" smtClean="0"/>
              <a:t>τρόπο</a:t>
            </a:r>
          </a:p>
          <a:p>
            <a:pPr lvl="1"/>
            <a:r>
              <a:rPr lang="el-GR" dirty="0"/>
              <a:t>κ</a:t>
            </a:r>
            <a:r>
              <a:rPr lang="el-GR" dirty="0" smtClean="0"/>
              <a:t>άνει κατάχρηση </a:t>
            </a:r>
            <a:r>
              <a:rPr lang="el-GR" dirty="0"/>
              <a:t>αλκοόλ ή άλλων ουσιών</a:t>
            </a:r>
          </a:p>
        </p:txBody>
      </p:sp>
      <p:sp>
        <p:nvSpPr>
          <p:cNvPr id="6" name="Rectangle 5"/>
          <p:cNvSpPr/>
          <p:nvPr/>
        </p:nvSpPr>
        <p:spPr>
          <a:xfrm>
            <a:off x="6770077" y="84903"/>
            <a:ext cx="2296614" cy="461665"/>
          </a:xfrm>
          <a:prstGeom prst="rect">
            <a:avLst/>
          </a:prstGeom>
        </p:spPr>
        <p:txBody>
          <a:bodyPr wrap="square">
            <a:spAutoFit/>
          </a:bodyPr>
          <a:lstStyle/>
          <a:p>
            <a:pPr algn="r"/>
            <a:r>
              <a:rPr lang="el-GR" sz="2400" b="1" dirty="0" smtClean="0">
                <a:solidFill>
                  <a:schemeClr val="accent2"/>
                </a:solidFill>
                <a:latin typeface="Tekton Pro" pitchFamily="34" charset="0"/>
                <a:cs typeface="Segoe UI Light" panose="020B0502040204020203" pitchFamily="34" charset="0"/>
              </a:rPr>
              <a:t>Παραμέληση</a:t>
            </a:r>
            <a:endParaRPr lang="en-US" sz="2400" b="1" dirty="0">
              <a:solidFill>
                <a:schemeClr val="accent2"/>
              </a:solidFill>
              <a:latin typeface="Tekton Pro" pitchFamily="34" charset="0"/>
            </a:endParaRPr>
          </a:p>
        </p:txBody>
      </p:sp>
    </p:spTree>
    <p:extLst>
      <p:ext uri="{BB962C8B-B14F-4D97-AF65-F5344CB8AC3E}">
        <p14:creationId xmlns="" xmlns:p14="http://schemas.microsoft.com/office/powerpoint/2010/main" val="2661011679"/>
      </p:ext>
    </p:extLst>
  </p:cSld>
  <p:clrMapOvr>
    <a:masterClrMapping/>
  </p:clrMapOvr>
  <mc:AlternateContent xmlns:mc="http://schemas.openxmlformats.org/markup-compatibility/2006">
    <mc:Choice xmlns="" xmlns:p14="http://schemas.microsoft.com/office/powerpoint/2010/main" Requires="p14">
      <p:transition spd="slow" p14:dur="1600">
        <p14:prism isInverted="1"/>
      </p:transition>
    </mc:Choice>
    <mc:Fallback>
      <p:transition spd="slow">
        <p:fade/>
      </p:transition>
    </mc:Fallback>
  </mc:AlternateContent>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p:cNvSpPr/>
          <p:nvPr/>
        </p:nvSpPr>
        <p:spPr>
          <a:xfrm>
            <a:off x="475483" y="1213812"/>
            <a:ext cx="4330600" cy="3293209"/>
          </a:xfrm>
          <a:prstGeom prst="rect">
            <a:avLst/>
          </a:prstGeom>
        </p:spPr>
        <p:style>
          <a:lnRef idx="0">
            <a:schemeClr val="accent2"/>
          </a:lnRef>
          <a:fillRef idx="3">
            <a:schemeClr val="accent2"/>
          </a:fillRef>
          <a:effectRef idx="3">
            <a:schemeClr val="accent2"/>
          </a:effectRef>
          <a:fontRef idx="minor">
            <a:schemeClr val="lt1"/>
          </a:fontRef>
        </p:style>
        <p:txBody>
          <a:bodyPr wrap="square">
            <a:spAutoFit/>
          </a:bodyPr>
          <a:lstStyle/>
          <a:p>
            <a:pPr marL="182563" indent="-182563">
              <a:buFont typeface="Wingdings" panose="05000000000000000000" pitchFamily="2" charset="2"/>
              <a:buChar char="v"/>
            </a:pPr>
            <a:r>
              <a:rPr lang="el-GR" sz="1600" dirty="0" smtClean="0">
                <a:solidFill>
                  <a:schemeClr val="bg1"/>
                </a:solidFill>
              </a:rPr>
              <a:t>Ο </a:t>
            </a:r>
            <a:r>
              <a:rPr lang="el-GR" sz="1600" dirty="0">
                <a:solidFill>
                  <a:schemeClr val="bg1"/>
                </a:solidFill>
              </a:rPr>
              <a:t>πατέρας παίρνει το παιδί στο μηχανάκι ενώ </a:t>
            </a:r>
            <a:r>
              <a:rPr lang="el-GR" sz="1600" dirty="0" smtClean="0">
                <a:solidFill>
                  <a:schemeClr val="bg1"/>
                </a:solidFill>
              </a:rPr>
              <a:t>έχει πιει</a:t>
            </a:r>
            <a:endParaRPr lang="en-US" sz="1600" dirty="0">
              <a:solidFill>
                <a:schemeClr val="bg1"/>
              </a:solidFill>
            </a:endParaRPr>
          </a:p>
          <a:p>
            <a:pPr marL="182563" indent="-182563">
              <a:buFont typeface="Wingdings" panose="05000000000000000000" pitchFamily="2" charset="2"/>
              <a:buChar char="v"/>
            </a:pPr>
            <a:r>
              <a:rPr lang="el-GR" sz="1600" dirty="0">
                <a:solidFill>
                  <a:schemeClr val="bg1"/>
                </a:solidFill>
              </a:rPr>
              <a:t>Η μητέρα έκανε χρήση σε όλη τη διάρκεια της εγκυμοσύνης</a:t>
            </a:r>
          </a:p>
          <a:p>
            <a:pPr marL="182563" indent="-182563">
              <a:buFont typeface="Wingdings" panose="05000000000000000000" pitchFamily="2" charset="2"/>
              <a:buChar char="v"/>
            </a:pPr>
            <a:r>
              <a:rPr lang="el-GR" sz="1600" dirty="0">
                <a:solidFill>
                  <a:schemeClr val="bg1"/>
                </a:solidFill>
              </a:rPr>
              <a:t>Το παιδί είναι </a:t>
            </a:r>
            <a:r>
              <a:rPr lang="el-GR" sz="1600" dirty="0" smtClean="0">
                <a:solidFill>
                  <a:schemeClr val="bg1"/>
                </a:solidFill>
              </a:rPr>
              <a:t>μπροστά όταν </a:t>
            </a:r>
            <a:r>
              <a:rPr lang="el-GR" sz="1600" dirty="0">
                <a:solidFill>
                  <a:schemeClr val="bg1"/>
                </a:solidFill>
              </a:rPr>
              <a:t>διάφοροι ενήλικες (φίλοι των γονιών) κάνουν χρήση στο σπίτι</a:t>
            </a:r>
          </a:p>
          <a:p>
            <a:pPr marL="182563" indent="-182563">
              <a:buFont typeface="Wingdings" panose="05000000000000000000" pitchFamily="2" charset="2"/>
              <a:buChar char="v"/>
            </a:pPr>
            <a:r>
              <a:rPr lang="el-GR" sz="1600" dirty="0">
                <a:solidFill>
                  <a:schemeClr val="bg1"/>
                </a:solidFill>
              </a:rPr>
              <a:t>Η μητέρα έχασε το παιδί στο δρόμο και δεν το αναζήτησε (το βρήκαν περαστικοί)</a:t>
            </a:r>
          </a:p>
          <a:p>
            <a:pPr marL="182563" indent="-182563">
              <a:buFont typeface="Wingdings" panose="05000000000000000000" pitchFamily="2" charset="2"/>
              <a:buChar char="v"/>
            </a:pPr>
            <a:r>
              <a:rPr lang="el-GR" sz="1600" dirty="0" smtClean="0">
                <a:solidFill>
                  <a:schemeClr val="bg1"/>
                </a:solidFill>
              </a:rPr>
              <a:t>Παρότι γνώριζαν για τη σεξουαλική παρενόχληση του ενός παιδιού από άλλο, μεγαλύτερο, δεν έκαναν τίποτα</a:t>
            </a:r>
          </a:p>
          <a:p>
            <a:pPr marL="182563" indent="-182563">
              <a:buFont typeface="Wingdings" panose="05000000000000000000" pitchFamily="2" charset="2"/>
              <a:buChar char="v"/>
            </a:pPr>
            <a:r>
              <a:rPr lang="el-GR" sz="1600" dirty="0">
                <a:solidFill>
                  <a:schemeClr val="bg1"/>
                </a:solidFill>
              </a:rPr>
              <a:t>Το παιδί έχει υποστεί βιασμό, αλλά οι γονείς αρνούνται να το πάνε σε ειδικό ψυχικής </a:t>
            </a:r>
            <a:r>
              <a:rPr lang="el-GR" sz="1600" dirty="0" smtClean="0">
                <a:solidFill>
                  <a:schemeClr val="bg1"/>
                </a:solidFill>
              </a:rPr>
              <a:t>υγείας</a:t>
            </a:r>
          </a:p>
        </p:txBody>
      </p:sp>
      <p:sp>
        <p:nvSpPr>
          <p:cNvPr id="6" name="Title 30"/>
          <p:cNvSpPr txBox="1">
            <a:spLocks/>
          </p:cNvSpPr>
          <p:nvPr/>
        </p:nvSpPr>
        <p:spPr>
          <a:xfrm>
            <a:off x="380390" y="141479"/>
            <a:ext cx="6848833" cy="1145995"/>
          </a:xfrm>
          <a:prstGeom prst="rect">
            <a:avLst/>
          </a:prstGeom>
        </p:spPr>
        <p:txBody>
          <a:bodyPr vert="horz" lIns="91440" tIns="45720" rIns="91440" bIns="45720" rtlCol="0" anchor="ctr">
            <a:no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l-GR" sz="2500" b="1" smtClean="0"/>
              <a:t>Αποδελτιωμένες πληροφορίες από καταγραφές περιστατικών ΚαΠα-π σε αρχεία σχετικών Φορέων και Υπηρεσιών στην Ελλάδα (2011-2012)</a:t>
            </a:r>
            <a:endParaRPr lang="el-GR" sz="2500" b="1" dirty="0"/>
          </a:p>
        </p:txBody>
      </p:sp>
      <p:pic>
        <p:nvPicPr>
          <p:cNvPr id="7" name="Picture 21" descr="becan logo new gia gif"/>
          <p:cNvPicPr>
            <a:picLocks noChangeAspect="1" noChangeArrowheads="1"/>
          </p:cNvPicPr>
          <p:nvPr/>
        </p:nvPicPr>
        <p:blipFill>
          <a:blip r:embed="rId3" cstate="print">
            <a:clrChange>
              <a:clrFrom>
                <a:srgbClr val="FCFCFC"/>
              </a:clrFrom>
              <a:clrTo>
                <a:srgbClr val="FCFCFC">
                  <a:alpha val="0"/>
                </a:srgbClr>
              </a:clrTo>
            </a:clrChange>
          </a:blip>
          <a:srcRect/>
          <a:stretch>
            <a:fillRect/>
          </a:stretch>
        </p:blipFill>
        <p:spPr bwMode="auto">
          <a:xfrm>
            <a:off x="7229223" y="362780"/>
            <a:ext cx="1458162" cy="568813"/>
          </a:xfrm>
          <a:prstGeom prst="rect">
            <a:avLst/>
          </a:prstGeom>
          <a:noFill/>
          <a:ln w="9525">
            <a:noFill/>
            <a:miter lim="800000"/>
            <a:headEnd/>
            <a:tailEnd/>
          </a:ln>
          <a:effectLst/>
        </p:spPr>
      </p:pic>
      <p:sp>
        <p:nvSpPr>
          <p:cNvPr id="8" name="Rectangle 7"/>
          <p:cNvSpPr/>
          <p:nvPr/>
        </p:nvSpPr>
        <p:spPr>
          <a:xfrm>
            <a:off x="4864608" y="1213812"/>
            <a:ext cx="3928262" cy="3293209"/>
          </a:xfrm>
          <a:prstGeom prst="rect">
            <a:avLst/>
          </a:prstGeom>
        </p:spPr>
        <p:style>
          <a:lnRef idx="0">
            <a:schemeClr val="accent2"/>
          </a:lnRef>
          <a:fillRef idx="3">
            <a:schemeClr val="accent2"/>
          </a:fillRef>
          <a:effectRef idx="3">
            <a:schemeClr val="accent2"/>
          </a:effectRef>
          <a:fontRef idx="minor">
            <a:schemeClr val="lt1"/>
          </a:fontRef>
        </p:style>
        <p:txBody>
          <a:bodyPr wrap="square">
            <a:spAutoFit/>
          </a:bodyPr>
          <a:lstStyle/>
          <a:p>
            <a:pPr marL="285750" indent="-285750">
              <a:buFont typeface="Wingdings" panose="05000000000000000000" pitchFamily="2" charset="2"/>
              <a:buChar char="v"/>
            </a:pPr>
            <a:r>
              <a:rPr lang="el-GR" sz="1600" dirty="0" smtClean="0">
                <a:solidFill>
                  <a:schemeClr val="bg1"/>
                </a:solidFill>
              </a:rPr>
              <a:t>Ο </a:t>
            </a:r>
            <a:r>
              <a:rPr lang="el-GR" sz="1600" dirty="0">
                <a:solidFill>
                  <a:schemeClr val="bg1"/>
                </a:solidFill>
              </a:rPr>
              <a:t>πατέρας "τσακώνεται" με τις υπηρεσίες Ψυχικής Υγείας &amp; δεν τους επιτρέπει να βλέπουν το παιδί</a:t>
            </a:r>
          </a:p>
          <a:p>
            <a:pPr marL="285750" indent="-285750">
              <a:buFont typeface="Wingdings" panose="05000000000000000000" pitchFamily="2" charset="2"/>
              <a:buChar char="v"/>
            </a:pPr>
            <a:r>
              <a:rPr lang="el-GR" sz="1600" dirty="0">
                <a:solidFill>
                  <a:schemeClr val="bg1"/>
                </a:solidFill>
              </a:rPr>
              <a:t>Το παιδί εξαναγκάστηκε από τον </a:t>
            </a:r>
            <a:r>
              <a:rPr lang="el-GR" sz="1600" dirty="0" smtClean="0">
                <a:solidFill>
                  <a:schemeClr val="bg1"/>
                </a:solidFill>
              </a:rPr>
              <a:t>έναν γονιό να </a:t>
            </a:r>
            <a:r>
              <a:rPr lang="el-GR" sz="1600" dirty="0">
                <a:solidFill>
                  <a:schemeClr val="bg1"/>
                </a:solidFill>
              </a:rPr>
              <a:t>ψευδομαρτυρήσει σε δικαστήριο για το διαζύγιο</a:t>
            </a:r>
          </a:p>
          <a:p>
            <a:pPr marL="285750" indent="-285750">
              <a:buFont typeface="Wingdings" panose="05000000000000000000" pitchFamily="2" charset="2"/>
              <a:buChar char="v"/>
            </a:pPr>
            <a:r>
              <a:rPr lang="el-GR" sz="1600" dirty="0" smtClean="0">
                <a:solidFill>
                  <a:schemeClr val="bg1"/>
                </a:solidFill>
              </a:rPr>
              <a:t>Οι </a:t>
            </a:r>
            <a:r>
              <a:rPr lang="el-GR" sz="1600" dirty="0">
                <a:solidFill>
                  <a:schemeClr val="bg1"/>
                </a:solidFill>
              </a:rPr>
              <a:t>γονείς δεν κάνουν τίποτα παρότι ξέρουν ότι το παιδί έχει γίνει μέλος συμμορίας</a:t>
            </a:r>
          </a:p>
          <a:p>
            <a:pPr marL="285750" indent="-285750">
              <a:buFont typeface="Wingdings" panose="05000000000000000000" pitchFamily="2" charset="2"/>
              <a:buChar char="v"/>
            </a:pPr>
            <a:r>
              <a:rPr lang="el-GR" sz="1600" dirty="0" smtClean="0">
                <a:solidFill>
                  <a:schemeClr val="bg1"/>
                </a:solidFill>
              </a:rPr>
              <a:t>Ο </a:t>
            </a:r>
            <a:r>
              <a:rPr lang="el-GR" sz="1600" dirty="0">
                <a:solidFill>
                  <a:schemeClr val="bg1"/>
                </a:solidFill>
              </a:rPr>
              <a:t>πατέρας επιμένει για φιλοξενία του παιδιού σε ίδρυμα επειδή "έχει μάθει να ζει μόνος του»</a:t>
            </a:r>
          </a:p>
          <a:p>
            <a:pPr marL="285750" indent="-285750">
              <a:buFont typeface="Wingdings" panose="05000000000000000000" pitchFamily="2" charset="2"/>
              <a:buChar char="v"/>
            </a:pPr>
            <a:r>
              <a:rPr lang="el-GR" sz="1600" dirty="0">
                <a:solidFill>
                  <a:schemeClr val="bg1"/>
                </a:solidFill>
              </a:rPr>
              <a:t>Το </a:t>
            </a:r>
            <a:r>
              <a:rPr lang="el-GR" sz="1600" dirty="0" smtClean="0">
                <a:solidFill>
                  <a:schemeClr val="bg1"/>
                </a:solidFill>
              </a:rPr>
              <a:t>άφησαν στο </a:t>
            </a:r>
            <a:r>
              <a:rPr lang="el-GR" sz="1600" dirty="0">
                <a:solidFill>
                  <a:schemeClr val="bg1"/>
                </a:solidFill>
              </a:rPr>
              <a:t>δρόμο μέσα στο καρότσι</a:t>
            </a:r>
          </a:p>
        </p:txBody>
      </p:sp>
    </p:spTree>
    <p:extLst>
      <p:ext uri="{BB962C8B-B14F-4D97-AF65-F5344CB8AC3E}">
        <p14:creationId xmlns="" xmlns:p14="http://schemas.microsoft.com/office/powerpoint/2010/main" val="2831225670"/>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2000">
        <p15:prstTrans prst="fractur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8" grpId="0" animBg="1"/>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71479"/>
            <a:ext cx="4767809" cy="994172"/>
          </a:xfrm>
        </p:spPr>
        <p:txBody>
          <a:bodyPr>
            <a:normAutofit fontScale="90000"/>
          </a:bodyPr>
          <a:lstStyle/>
          <a:p>
            <a:r>
              <a:rPr lang="el-GR" b="1" dirty="0"/>
              <a:t>Ενδείξεις στη στάση </a:t>
            </a:r>
            <a:r>
              <a:rPr lang="el-GR" b="1" dirty="0" smtClean="0"/>
              <a:t>γονέων/φροντιστών</a:t>
            </a:r>
            <a:endParaRPr lang="el-GR" dirty="0"/>
          </a:p>
        </p:txBody>
      </p:sp>
      <p:sp>
        <p:nvSpPr>
          <p:cNvPr id="3" name="Content Placeholder 2"/>
          <p:cNvSpPr>
            <a:spLocks noGrp="1"/>
          </p:cNvSpPr>
          <p:nvPr>
            <p:ph idx="1"/>
          </p:nvPr>
        </p:nvSpPr>
        <p:spPr>
          <a:xfrm>
            <a:off x="628650" y="1202158"/>
            <a:ext cx="3928360" cy="3603656"/>
          </a:xfrm>
        </p:spPr>
        <p:txBody>
          <a:bodyPr>
            <a:noAutofit/>
          </a:bodyPr>
          <a:lstStyle/>
          <a:p>
            <a:pPr marL="0" indent="0">
              <a:lnSpc>
                <a:spcPct val="100000"/>
              </a:lnSpc>
              <a:spcBef>
                <a:spcPts val="450"/>
              </a:spcBef>
              <a:buNone/>
            </a:pPr>
            <a:r>
              <a:rPr lang="el-GR" sz="1400" b="1" dirty="0" smtClean="0"/>
              <a:t>Ανησυχητικές ενδείξεις για ΚαΠα-π στη </a:t>
            </a:r>
            <a:r>
              <a:rPr lang="el-GR" sz="1400" b="1" dirty="0"/>
              <a:t>στάση </a:t>
            </a:r>
            <a:r>
              <a:rPr lang="el-GR" sz="1400" b="1" dirty="0" smtClean="0"/>
              <a:t>γονέων, κηδεμόνων ή άλλων ατόμων φροντίδας</a:t>
            </a:r>
          </a:p>
          <a:p>
            <a:pPr marL="0" indent="0">
              <a:lnSpc>
                <a:spcPct val="100000"/>
              </a:lnSpc>
              <a:spcBef>
                <a:spcPts val="450"/>
              </a:spcBef>
              <a:buNone/>
            </a:pPr>
            <a:endParaRPr lang="en-US" sz="1400" b="1" dirty="0"/>
          </a:p>
          <a:p>
            <a:pPr marL="196454" indent="-196454">
              <a:lnSpc>
                <a:spcPct val="100000"/>
              </a:lnSpc>
              <a:spcBef>
                <a:spcPts val="450"/>
              </a:spcBef>
            </a:pPr>
            <a:r>
              <a:rPr lang="el-GR" sz="1400" dirty="0" smtClean="0"/>
              <a:t>δείχνουν ελάχιστο έως καθόλου ενδιαφέρον </a:t>
            </a:r>
            <a:r>
              <a:rPr lang="el-GR" sz="1400" dirty="0"/>
              <a:t>για το παιδί</a:t>
            </a:r>
            <a:endParaRPr lang="en-US" sz="1400" dirty="0"/>
          </a:p>
          <a:p>
            <a:pPr marL="196454" indent="-196454">
              <a:lnSpc>
                <a:spcPct val="100000"/>
              </a:lnSpc>
              <a:spcBef>
                <a:spcPts val="450"/>
              </a:spcBef>
            </a:pPr>
            <a:r>
              <a:rPr lang="el-GR" sz="1400" dirty="0" smtClean="0"/>
              <a:t>δε</a:t>
            </a:r>
            <a:r>
              <a:rPr lang="en-US" sz="1400" dirty="0"/>
              <a:t>ί</a:t>
            </a:r>
            <a:r>
              <a:rPr lang="el-GR" sz="1400" dirty="0" err="1" smtClean="0"/>
              <a:t>χνουν</a:t>
            </a:r>
            <a:r>
              <a:rPr lang="el-GR" sz="1400" dirty="0" smtClean="0"/>
              <a:t> ανίκανοι/-</a:t>
            </a:r>
            <a:r>
              <a:rPr lang="el-GR" sz="1400" dirty="0" err="1" smtClean="0"/>
              <a:t>ες</a:t>
            </a:r>
            <a:r>
              <a:rPr lang="el-GR" sz="1400" dirty="0" smtClean="0"/>
              <a:t> </a:t>
            </a:r>
            <a:r>
              <a:rPr lang="el-GR" sz="1400" dirty="0"/>
              <a:t>να </a:t>
            </a:r>
            <a:r>
              <a:rPr lang="el-GR" sz="1400" dirty="0" smtClean="0"/>
              <a:t>αναγνωρίσουν την σωματική ή συναισθηματική δυσφορία του παιδιού</a:t>
            </a:r>
          </a:p>
          <a:p>
            <a:pPr marL="196454" indent="-196454">
              <a:lnSpc>
                <a:spcPct val="100000"/>
              </a:lnSpc>
              <a:spcBef>
                <a:spcPts val="450"/>
              </a:spcBef>
            </a:pPr>
            <a:r>
              <a:rPr lang="el-GR" sz="1400" dirty="0" smtClean="0"/>
              <a:t>κατηγορούν </a:t>
            </a:r>
            <a:r>
              <a:rPr lang="el-GR" sz="1400" dirty="0"/>
              <a:t>το παιδί για </a:t>
            </a:r>
            <a:r>
              <a:rPr lang="el-GR" sz="1400" dirty="0" smtClean="0"/>
              <a:t>τα προβλήματα</a:t>
            </a:r>
            <a:endParaRPr lang="en-US" sz="1400" dirty="0"/>
          </a:p>
          <a:p>
            <a:pPr marL="196454" indent="-196454">
              <a:lnSpc>
                <a:spcPct val="100000"/>
              </a:lnSpc>
              <a:spcBef>
                <a:spcPts val="450"/>
              </a:spcBef>
            </a:pPr>
            <a:r>
              <a:rPr lang="el-GR" sz="1400" dirty="0" smtClean="0"/>
              <a:t>συνεχώς μειώνουν </a:t>
            </a:r>
            <a:r>
              <a:rPr lang="el-GR" sz="1400" dirty="0"/>
              <a:t>ή </a:t>
            </a:r>
            <a:r>
              <a:rPr lang="el-GR" sz="1400" dirty="0" smtClean="0"/>
              <a:t>μαλώνουν </a:t>
            </a:r>
            <a:r>
              <a:rPr lang="el-GR" sz="1400" dirty="0"/>
              <a:t>το παιδί και του </a:t>
            </a:r>
            <a:r>
              <a:rPr lang="el-GR" sz="1400" dirty="0" smtClean="0"/>
              <a:t>αποδίδουν </a:t>
            </a:r>
            <a:r>
              <a:rPr lang="el-GR" sz="1400" dirty="0"/>
              <a:t>χαρακτηρισμούς όπως «διαβολεμένο</a:t>
            </a:r>
            <a:r>
              <a:rPr lang="el-GR" sz="1400" dirty="0" smtClean="0"/>
              <a:t>» ή «άχρηστο»</a:t>
            </a:r>
            <a:endParaRPr lang="en-US" sz="1400" dirty="0"/>
          </a:p>
        </p:txBody>
      </p:sp>
      <p:sp>
        <p:nvSpPr>
          <p:cNvPr id="4" name="Rectangle 3"/>
          <p:cNvSpPr/>
          <p:nvPr/>
        </p:nvSpPr>
        <p:spPr>
          <a:xfrm>
            <a:off x="4813826" y="87687"/>
            <a:ext cx="3783998" cy="923330"/>
          </a:xfrm>
          <a:prstGeom prst="rect">
            <a:avLst/>
          </a:prstGeom>
        </p:spPr>
        <p:txBody>
          <a:bodyPr wrap="square">
            <a:spAutoFit/>
          </a:bodyPr>
          <a:lstStyle/>
          <a:p>
            <a:pPr algn="ctr"/>
            <a:r>
              <a:rPr lang="el-GR" sz="1800" b="1" dirty="0" smtClean="0">
                <a:solidFill>
                  <a:schemeClr val="accent1"/>
                </a:solidFill>
                <a:latin typeface="Tekton Pro" panose="020F0603020208020904" pitchFamily="34" charset="0"/>
              </a:rPr>
              <a:t>κάποιες φορές η </a:t>
            </a:r>
            <a:r>
              <a:rPr lang="el-GR" sz="1800" b="1" dirty="0">
                <a:solidFill>
                  <a:schemeClr val="accent1"/>
                </a:solidFill>
                <a:latin typeface="Tekton Pro" panose="020F0603020208020904" pitchFamily="34" charset="0"/>
              </a:rPr>
              <a:t>στάση και συμπεριφορά </a:t>
            </a:r>
            <a:r>
              <a:rPr lang="el-GR" sz="1800" b="1" dirty="0" smtClean="0">
                <a:solidFill>
                  <a:schemeClr val="accent1"/>
                </a:solidFill>
                <a:latin typeface="Tekton Pro" panose="020F0603020208020904" pitchFamily="34" charset="0"/>
              </a:rPr>
              <a:t>ενός γονέα συνιστά κόκκινο σημαιάκι για πιθανή ΚαΠα-π</a:t>
            </a:r>
            <a:endParaRPr lang="el-GR" sz="1800" b="1" dirty="0">
              <a:solidFill>
                <a:schemeClr val="accent1"/>
              </a:solidFill>
            </a:endParaRPr>
          </a:p>
        </p:txBody>
      </p:sp>
      <p:sp>
        <p:nvSpPr>
          <p:cNvPr id="5" name="Content Placeholder 2"/>
          <p:cNvSpPr txBox="1">
            <a:spLocks/>
          </p:cNvSpPr>
          <p:nvPr/>
        </p:nvSpPr>
        <p:spPr>
          <a:xfrm>
            <a:off x="4622488" y="1769843"/>
            <a:ext cx="3928360" cy="3603656"/>
          </a:xfrm>
          <a:prstGeom prst="rect">
            <a:avLst/>
          </a:prstGeom>
        </p:spPr>
        <p:txBody>
          <a:bodyPr vert="horz" lIns="91440" tIns="45720" rIns="91440" bIns="45720" rtlCol="0">
            <a:noAutofit/>
          </a:bodyPr>
          <a:lstStyle>
            <a:lvl1pPr marL="263525" indent="-263525" algn="l" defTabSz="685800" rtl="0" eaLnBrk="1" latinLnBrk="0" hangingPunct="1">
              <a:lnSpc>
                <a:spcPct val="90000"/>
              </a:lnSpc>
              <a:spcBef>
                <a:spcPts val="750"/>
              </a:spcBef>
              <a:buClr>
                <a:schemeClr val="accent1"/>
              </a:buClr>
              <a:buFont typeface="Wingdings 3" panose="05040102010807070707" pitchFamily="18" charset="2"/>
              <a:buChar char="´"/>
              <a:defRPr sz="2100" kern="1200">
                <a:solidFill>
                  <a:schemeClr val="tx1"/>
                </a:solidFill>
                <a:latin typeface="Segoe UI Light" panose="020B0502040204020203" pitchFamily="34" charset="0"/>
                <a:ea typeface="+mn-ea"/>
                <a:cs typeface="Segoe UI Light" panose="020B0502040204020203" pitchFamily="34" charset="0"/>
              </a:defRPr>
            </a:lvl1pPr>
            <a:lvl2pPr marL="623888" indent="-280988" algn="l" defTabSz="685800" rtl="0" eaLnBrk="1" latinLnBrk="0" hangingPunct="1">
              <a:lnSpc>
                <a:spcPct val="90000"/>
              </a:lnSpc>
              <a:spcBef>
                <a:spcPts val="375"/>
              </a:spcBef>
              <a:buClr>
                <a:schemeClr val="accent1"/>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2pPr>
            <a:lvl3pPr marL="900113" indent="-214313" algn="l" defTabSz="685800" rtl="0" eaLnBrk="1" latinLnBrk="0" hangingPunct="1">
              <a:lnSpc>
                <a:spcPct val="90000"/>
              </a:lnSpc>
              <a:spcBef>
                <a:spcPts val="375"/>
              </a:spcBef>
              <a:buClr>
                <a:schemeClr val="accent1"/>
              </a:buClr>
              <a:buFont typeface="Wingdings 3" panose="05040102010807070707" pitchFamily="18" charset="2"/>
              <a:buChar char="´"/>
              <a:defRPr sz="1500" kern="1200">
                <a:solidFill>
                  <a:schemeClr val="tx1"/>
                </a:solidFill>
                <a:latin typeface="Segoe UI Light" panose="020B0502040204020203" pitchFamily="34" charset="0"/>
                <a:ea typeface="+mn-ea"/>
                <a:cs typeface="Segoe UI Light" panose="020B0502040204020203" pitchFamily="34" charset="0"/>
              </a:defRPr>
            </a:lvl3pPr>
            <a:lvl4pPr marL="1200150" indent="-171450" algn="l" defTabSz="685800" rtl="0" eaLnBrk="1" latinLnBrk="0" hangingPunct="1">
              <a:lnSpc>
                <a:spcPct val="90000"/>
              </a:lnSpc>
              <a:spcBef>
                <a:spcPts val="375"/>
              </a:spcBef>
              <a:buClr>
                <a:schemeClr val="accent1"/>
              </a:buClr>
              <a:buFont typeface="Wingdings 3" panose="05040102010807070707" pitchFamily="18" charset="2"/>
              <a:buChar char="´"/>
              <a:defRPr sz="1350" kern="1200">
                <a:solidFill>
                  <a:schemeClr val="tx1"/>
                </a:solidFill>
                <a:latin typeface="Segoe UI Light" panose="020B0502040204020203" pitchFamily="34" charset="0"/>
                <a:ea typeface="+mn-ea"/>
                <a:cs typeface="Segoe UI Light" panose="020B0502040204020203" pitchFamily="34" charset="0"/>
              </a:defRPr>
            </a:lvl4pPr>
            <a:lvl5pPr marL="1543050" indent="-171450" algn="l" defTabSz="685800" rtl="0" eaLnBrk="1" latinLnBrk="0" hangingPunct="1">
              <a:lnSpc>
                <a:spcPct val="90000"/>
              </a:lnSpc>
              <a:spcBef>
                <a:spcPts val="375"/>
              </a:spcBef>
              <a:buClr>
                <a:schemeClr val="accent1"/>
              </a:buClr>
              <a:buFont typeface="Wingdings 3" panose="05040102010807070707" pitchFamily="18" charset="2"/>
              <a:buChar char="´"/>
              <a:defRPr sz="1350" kern="1200">
                <a:solidFill>
                  <a:schemeClr val="tx1"/>
                </a:solidFill>
                <a:latin typeface="Segoe UI Light" panose="020B0502040204020203" pitchFamily="34" charset="0"/>
                <a:ea typeface="+mn-ea"/>
                <a:cs typeface="Segoe UI Light" panose="020B0502040204020203"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196454" indent="-196454">
              <a:lnSpc>
                <a:spcPct val="100000"/>
              </a:lnSpc>
              <a:spcBef>
                <a:spcPts val="450"/>
              </a:spcBef>
            </a:pPr>
            <a:r>
              <a:rPr lang="el-GR" sz="1400" dirty="0" smtClean="0"/>
              <a:t>περιμένουν από το παιδί να τους παρέχουν προσοχή και φροντίδα και ζηλεύουν όταν ασχολείται με άλλα μέλη της οικογένειας</a:t>
            </a:r>
            <a:endParaRPr lang="en-US" sz="1400" dirty="0" smtClean="0"/>
          </a:p>
          <a:p>
            <a:pPr marL="196454" indent="-196454">
              <a:lnSpc>
                <a:spcPct val="100000"/>
              </a:lnSpc>
              <a:spcBef>
                <a:spcPts val="450"/>
              </a:spcBef>
            </a:pPr>
            <a:r>
              <a:rPr lang="el-GR" sz="1400" dirty="0" smtClean="0"/>
              <a:t>χρησιμοποιούν αυστηρή σωματική τιμωρία</a:t>
            </a:r>
            <a:endParaRPr lang="en-US" sz="1400" dirty="0" smtClean="0"/>
          </a:p>
          <a:p>
            <a:pPr marL="196454" indent="-196454">
              <a:lnSpc>
                <a:spcPct val="100000"/>
              </a:lnSpc>
              <a:spcBef>
                <a:spcPts val="450"/>
              </a:spcBef>
            </a:pPr>
            <a:r>
              <a:rPr lang="el-GR" sz="1400" dirty="0" smtClean="0"/>
              <a:t>έχουν ιδιαίτερα υψηλές απαιτήσεις σωματικής ή/και </a:t>
            </a:r>
            <a:r>
              <a:rPr lang="el-GR" sz="1400" dirty="0" err="1" smtClean="0"/>
              <a:t>ακαδημαΐκής</a:t>
            </a:r>
            <a:r>
              <a:rPr lang="el-GR" sz="1400" dirty="0" smtClean="0"/>
              <a:t> απόδοσης από το παιδί</a:t>
            </a:r>
          </a:p>
          <a:p>
            <a:pPr marL="196454" indent="-196454">
              <a:lnSpc>
                <a:spcPct val="100000"/>
              </a:lnSpc>
              <a:spcBef>
                <a:spcPts val="450"/>
              </a:spcBef>
            </a:pPr>
            <a:r>
              <a:rPr lang="el-GR" sz="1400" dirty="0" smtClean="0"/>
              <a:t>περιορίζουν σημαντικά τις κοινωνικές επαφές του παιδιού με άλλα άτομα</a:t>
            </a:r>
            <a:endParaRPr lang="en-US" sz="1400" dirty="0" smtClean="0"/>
          </a:p>
          <a:p>
            <a:pPr marL="196454" indent="-196454">
              <a:lnSpc>
                <a:spcPct val="100000"/>
              </a:lnSpc>
              <a:spcBef>
                <a:spcPts val="450"/>
              </a:spcBef>
            </a:pPr>
            <a:r>
              <a:rPr lang="el-GR" sz="1400" dirty="0" smtClean="0"/>
              <a:t>δίνουν αντιφατικές, μη-πειστικές ή και καθόλου εξηγήσεις για τους τραυματισμούς του παιδιού</a:t>
            </a:r>
            <a:endParaRPr lang="en-US" sz="1400" dirty="0"/>
          </a:p>
        </p:txBody>
      </p:sp>
    </p:spTree>
    <p:extLst>
      <p:ext uri="{BB962C8B-B14F-4D97-AF65-F5344CB8AC3E}">
        <p14:creationId xmlns="" xmlns:p14="http://schemas.microsoft.com/office/powerpoint/2010/main" val="1619483569"/>
      </p:ext>
    </p:extLst>
  </p:cSld>
  <p:clrMapOvr>
    <a:masterClrMapping/>
  </p:clrMapOvr>
  <mc:AlternateContent xmlns:mc="http://schemas.openxmlformats.org/markup-compatibility/2006">
    <mc:Choice xmlns="" xmlns:p14="http://schemas.microsoft.com/office/powerpoint/2010/main" Requires="p14">
      <p:transition spd="slow" p14:dur="1600">
        <p14:prism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grpId="0" nodeType="clickEffect">
                                  <p:stCondLst>
                                    <p:cond delay="0"/>
                                  </p:stCondLst>
                                  <p:childTnLst>
                                    <p:animClr clrSpc="rgb" dir="cw">
                                      <p:cBhvr override="childStyle">
                                        <p:cTn id="6" dur="2000" fill="hold"/>
                                        <p:tgtEl>
                                          <p:spTgt spid="4"/>
                                        </p:tgtEl>
                                        <p:attrNameLst>
                                          <p:attrName>style.color</p:attrName>
                                        </p:attrNameLst>
                                      </p:cBhvr>
                                      <p:to>
                                        <a:schemeClr val="accent2"/>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881682"/>
          </a:xfrm>
        </p:spPr>
        <p:txBody>
          <a:bodyPr>
            <a:normAutofit/>
          </a:bodyPr>
          <a:lstStyle/>
          <a:p>
            <a:pPr>
              <a:defRPr/>
            </a:pPr>
            <a:r>
              <a:rPr lang="el-GR" dirty="0" smtClean="0"/>
              <a:t>Προσδιοριστές επικινδυνότητας ΚαΠα-π</a:t>
            </a:r>
            <a:endParaRPr lang="el-GR" dirty="0"/>
          </a:p>
        </p:txBody>
      </p:sp>
      <p:sp>
        <p:nvSpPr>
          <p:cNvPr id="3" name="Content Placeholder 2"/>
          <p:cNvSpPr>
            <a:spLocks noGrp="1"/>
          </p:cNvSpPr>
          <p:nvPr>
            <p:ph idx="1"/>
          </p:nvPr>
        </p:nvSpPr>
        <p:spPr>
          <a:xfrm>
            <a:off x="628650" y="1155526"/>
            <a:ext cx="8239778" cy="3545021"/>
          </a:xfrm>
        </p:spPr>
        <p:txBody>
          <a:bodyPr>
            <a:noAutofit/>
          </a:bodyPr>
          <a:lstStyle/>
          <a:p>
            <a:r>
              <a:rPr lang="el-GR" altLang="el-GR" sz="1400" dirty="0"/>
              <a:t>Έλλειψη κοινωνικών υποστηριγμάτων οικογένειας </a:t>
            </a:r>
          </a:p>
          <a:p>
            <a:r>
              <a:rPr lang="el-GR" altLang="el-GR" sz="1400" dirty="0"/>
              <a:t>Χαμηλό κοινωνικοοικονομικό και μορφωτικό επίπεδο γονέων </a:t>
            </a:r>
          </a:p>
          <a:p>
            <a:r>
              <a:rPr lang="el-GR" altLang="el-GR" sz="1400" dirty="0"/>
              <a:t>Πολυμελής οικογένεια (&gt;4 παιδιά)</a:t>
            </a:r>
          </a:p>
          <a:p>
            <a:r>
              <a:rPr lang="el-GR" altLang="el-GR" sz="1400" dirty="0"/>
              <a:t>Μονογονεϊκή οικογένεια </a:t>
            </a:r>
          </a:p>
          <a:p>
            <a:r>
              <a:rPr lang="el-GR" altLang="el-GR" sz="1400" dirty="0"/>
              <a:t>Νεαρή ηλικία τεκνοποίησης γονέων </a:t>
            </a:r>
          </a:p>
          <a:p>
            <a:r>
              <a:rPr lang="el-GR" altLang="el-GR" sz="1400" dirty="0"/>
              <a:t>«Δύσκολο» παιδί</a:t>
            </a:r>
          </a:p>
          <a:p>
            <a:r>
              <a:rPr lang="el-GR" altLang="el-GR" sz="1400" dirty="0"/>
              <a:t>Παιδί συνήθως στην ηλικία του βρέφους ή του εφήβου  </a:t>
            </a:r>
          </a:p>
          <a:p>
            <a:r>
              <a:rPr lang="el-GR" altLang="el-GR" sz="1400" dirty="0"/>
              <a:t>Για τον ένα ή και τους 2 γονείς/κηδεμόνες: </a:t>
            </a:r>
            <a:endParaRPr lang="en-US" altLang="el-GR" sz="1400" dirty="0"/>
          </a:p>
          <a:p>
            <a:pPr lvl="1">
              <a:buClr>
                <a:schemeClr val="accent1"/>
              </a:buClr>
            </a:pPr>
            <a:r>
              <a:rPr lang="el-GR" altLang="el-GR" sz="1400" dirty="0"/>
              <a:t>Μείζων ψυχική διαταραχή </a:t>
            </a:r>
          </a:p>
          <a:p>
            <a:pPr lvl="1">
              <a:buClr>
                <a:schemeClr val="accent1"/>
              </a:buClr>
            </a:pPr>
            <a:r>
              <a:rPr lang="el-GR" altLang="el-GR" sz="1400" dirty="0"/>
              <a:t>Χρήση αλκοόλ ή ουσιών </a:t>
            </a:r>
          </a:p>
          <a:p>
            <a:pPr lvl="1">
              <a:buClr>
                <a:schemeClr val="accent1"/>
              </a:buClr>
            </a:pPr>
            <a:r>
              <a:rPr lang="el-GR" altLang="el-GR" sz="1400" dirty="0"/>
              <a:t>Ιστορικό </a:t>
            </a:r>
            <a:r>
              <a:rPr lang="el-GR" altLang="el-GR" sz="1400" dirty="0" err="1"/>
              <a:t>παραβατικής</a:t>
            </a:r>
            <a:r>
              <a:rPr lang="el-GR" altLang="el-GR" sz="1400" dirty="0"/>
              <a:t> συμπεριφοράς/σύγκρουσης με το νόμο</a:t>
            </a:r>
          </a:p>
          <a:p>
            <a:pPr lvl="1">
              <a:buClr>
                <a:schemeClr val="accent1"/>
              </a:buClr>
            </a:pPr>
            <a:r>
              <a:rPr lang="el-GR" altLang="el-GR" sz="1400" dirty="0"/>
              <a:t>Ιστορικό αναπηρίας</a:t>
            </a:r>
            <a:endParaRPr lang="en-US" altLang="el-GR" sz="1400" dirty="0"/>
          </a:p>
          <a:p>
            <a:pPr lvl="1">
              <a:buClr>
                <a:schemeClr val="accent1"/>
              </a:buClr>
            </a:pPr>
            <a:r>
              <a:rPr lang="el-GR" altLang="el-GR" sz="1400" dirty="0"/>
              <a:t>Ιστορικό </a:t>
            </a:r>
            <a:r>
              <a:rPr lang="el-GR" altLang="el-GR" sz="1400" dirty="0" err="1"/>
              <a:t>ΚαΠα</a:t>
            </a:r>
            <a:r>
              <a:rPr lang="el-GR" altLang="el-GR" sz="1400" dirty="0"/>
              <a:t>-Π στην παιδική του ηλικία</a:t>
            </a:r>
          </a:p>
        </p:txBody>
      </p:sp>
      <p:sp>
        <p:nvSpPr>
          <p:cNvPr id="6" name="Rounded Rectangle 5">
            <a:extLst>
              <a:ext uri="{FF2B5EF4-FFF2-40B4-BE49-F238E27FC236}">
                <a16:creationId xmlns="" xmlns:a16="http://schemas.microsoft.com/office/drawing/2014/main" id="{9CE5D471-4AE5-9A4A-BE9F-54F4DDD5487A}"/>
              </a:ext>
            </a:extLst>
          </p:cNvPr>
          <p:cNvSpPr/>
          <p:nvPr/>
        </p:nvSpPr>
        <p:spPr>
          <a:xfrm>
            <a:off x="6271624" y="1179862"/>
            <a:ext cx="2243726" cy="343290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r>
              <a:rPr lang="el-GR" sz="1013" dirty="0">
                <a:sym typeface="Wingdings" pitchFamily="2" charset="2"/>
              </a:rPr>
              <a:t> </a:t>
            </a:r>
            <a:r>
              <a:rPr lang="el-GR" sz="1500" dirty="0"/>
              <a:t>συνήθως συνύπαρξη πολλαπλών  παραγόντων </a:t>
            </a:r>
          </a:p>
          <a:p>
            <a:pPr algn="r">
              <a:defRPr/>
            </a:pPr>
            <a:endParaRPr lang="el-GR" sz="1500" dirty="0"/>
          </a:p>
          <a:p>
            <a:pPr algn="r">
              <a:defRPr/>
            </a:pPr>
            <a:r>
              <a:rPr lang="el-GR" sz="1500" dirty="0">
                <a:sym typeface="Wingdings" pitchFamily="2" charset="2"/>
              </a:rPr>
              <a:t> </a:t>
            </a:r>
            <a:r>
              <a:rPr lang="el-GR" sz="1500" dirty="0"/>
              <a:t>συσχέτιση με λοιπούς προσδιοριστές δυσλειτουργικών οικογενειακών πλαισίων</a:t>
            </a:r>
          </a:p>
          <a:p>
            <a:pPr marL="214313" indent="-214313" algn="r">
              <a:buFont typeface="Wingdings" pitchFamily="2" charset="2"/>
              <a:buChar char="è"/>
              <a:defRPr/>
            </a:pPr>
            <a:endParaRPr lang="en-US" sz="1500" dirty="0">
              <a:latin typeface="Segoe UI Light" pitchFamily="34" charset="0"/>
              <a:cs typeface="Segoe UI Light" pitchFamily="34" charset="0"/>
              <a:sym typeface="Wingdings" pitchFamily="2" charset="2"/>
            </a:endParaRPr>
          </a:p>
          <a:p>
            <a:pPr algn="r">
              <a:defRPr/>
            </a:pPr>
            <a:r>
              <a:rPr lang="el-GR" sz="1500" dirty="0" smtClean="0">
                <a:solidFill>
                  <a:srgbClr val="FFFF00"/>
                </a:solidFill>
                <a:latin typeface="Segoe UI Light" pitchFamily="34" charset="0"/>
                <a:cs typeface="Segoe UI Light" pitchFamily="34" charset="0"/>
              </a:rPr>
              <a:t>Μία </a:t>
            </a:r>
            <a:r>
              <a:rPr lang="el-GR" sz="1500" dirty="0">
                <a:solidFill>
                  <a:srgbClr val="FFFF00"/>
                </a:solidFill>
                <a:latin typeface="Segoe UI Light" pitchFamily="34" charset="0"/>
                <a:cs typeface="Segoe UI Light" pitchFamily="34" charset="0"/>
              </a:rPr>
              <a:t>η περισσότερες από αυτές τις συνθήκες δε σημαίνουν αυτόματα</a:t>
            </a:r>
            <a:r>
              <a:rPr lang="en-US" sz="1500" dirty="0">
                <a:solidFill>
                  <a:srgbClr val="FFFF00"/>
                </a:solidFill>
                <a:latin typeface="Segoe UI Light" pitchFamily="34" charset="0"/>
                <a:cs typeface="Segoe UI Light" pitchFamily="34" charset="0"/>
              </a:rPr>
              <a:t> </a:t>
            </a:r>
            <a:r>
              <a:rPr lang="el-GR" sz="1500" dirty="0" smtClean="0">
                <a:solidFill>
                  <a:srgbClr val="FFFF00"/>
                </a:solidFill>
                <a:latin typeface="Segoe UI Light" pitchFamily="34" charset="0"/>
                <a:cs typeface="Segoe UI Light" pitchFamily="34" charset="0"/>
              </a:rPr>
              <a:t>ΚαΠα-π!</a:t>
            </a:r>
            <a:endParaRPr lang="el-GR" sz="1500" dirty="0">
              <a:solidFill>
                <a:srgbClr val="FFFF00"/>
              </a:solidFill>
              <a:latin typeface="Segoe UI Light" pitchFamily="34" charset="0"/>
              <a:cs typeface="Segoe UI Light" pitchFamily="34" charset="0"/>
            </a:endParaRPr>
          </a:p>
        </p:txBody>
      </p:sp>
    </p:spTree>
    <p:extLst>
      <p:ext uri="{BB962C8B-B14F-4D97-AF65-F5344CB8AC3E}">
        <p14:creationId xmlns="" xmlns:p14="http://schemas.microsoft.com/office/powerpoint/2010/main" val="3386470715"/>
      </p:ext>
    </p:extLst>
  </p:cSld>
  <p:clrMapOvr>
    <a:masterClrMapping/>
  </p:clrMapOvr>
  <mc:AlternateContent xmlns:mc="http://schemas.openxmlformats.org/markup-compatibility/2006">
    <mc:Choice xmlns="" xmlns:p14="http://schemas.microsoft.com/office/powerpoint/2010/main" Requires="p14">
      <p:transition spd="slow" p14:dur="1600">
        <p14:prism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71368" name="Rectangle 8"/>
          <p:cNvSpPr>
            <a:spLocks noChangeArrowheads="1"/>
          </p:cNvSpPr>
          <p:nvPr/>
        </p:nvSpPr>
        <p:spPr bwMode="auto">
          <a:xfrm>
            <a:off x="1655676" y="1524744"/>
            <a:ext cx="5832648" cy="2343150"/>
          </a:xfrm>
          <a:prstGeom prst="rect">
            <a:avLst/>
          </a:prstGeom>
          <a:noFill/>
          <a:ln w="9525">
            <a:noFill/>
            <a:miter lim="800000"/>
            <a:headEnd/>
            <a:tailEnd/>
          </a:ln>
          <a:effectLst/>
        </p:spPr>
        <p:txBody>
          <a:bodyPr/>
          <a:lstStyle/>
          <a:p>
            <a:pPr marL="257175" indent="-257175" algn="ctr">
              <a:spcBef>
                <a:spcPct val="20000"/>
              </a:spcBef>
              <a:defRPr/>
            </a:pPr>
            <a:r>
              <a:rPr lang="en-US" sz="2100" dirty="0">
                <a:effectLst>
                  <a:outerShdw blurRad="38100" dist="38100" dir="2700000" algn="tl">
                    <a:srgbClr val="C0C0C0"/>
                  </a:outerShdw>
                </a:effectLst>
                <a:latin typeface="Segoe UI Light" panose="020B0502040204020203" pitchFamily="34" charset="0"/>
                <a:cs typeface="Segoe UI Light" panose="020B0502040204020203" pitchFamily="34" charset="0"/>
              </a:rPr>
              <a:t> </a:t>
            </a:r>
            <a:r>
              <a:rPr lang="el-GR" sz="2100" dirty="0">
                <a:effectLst>
                  <a:outerShdw blurRad="38100" dist="38100" dir="2700000" algn="tl">
                    <a:srgbClr val="C0C0C0"/>
                  </a:outerShdw>
                </a:effectLst>
                <a:latin typeface="Segoe UI Light" panose="020B0502040204020203" pitchFamily="34" charset="0"/>
                <a:cs typeface="Segoe UI Light" panose="020B0502040204020203" pitchFamily="34" charset="0"/>
              </a:rPr>
              <a:t>Μέγεθος του φαινομένου: </a:t>
            </a:r>
            <a:endParaRPr lang="en-US" sz="2100" dirty="0">
              <a:effectLst>
                <a:outerShdw blurRad="38100" dist="38100" dir="2700000" algn="tl">
                  <a:srgbClr val="C0C0C0"/>
                </a:outerShdw>
              </a:effectLst>
              <a:latin typeface="Segoe UI Light" panose="020B0502040204020203" pitchFamily="34" charset="0"/>
              <a:cs typeface="Segoe UI Light" panose="020B0502040204020203" pitchFamily="34" charset="0"/>
            </a:endParaRPr>
          </a:p>
          <a:p>
            <a:pPr marL="257175" indent="-257175" algn="ctr">
              <a:spcBef>
                <a:spcPct val="20000"/>
              </a:spcBef>
              <a:defRPr/>
            </a:pPr>
            <a:r>
              <a:rPr lang="el-GR" sz="3000" b="1" dirty="0" smtClean="0">
                <a:ln w="0"/>
                <a:solidFill>
                  <a:schemeClr val="accent1"/>
                </a:solidFill>
                <a:effectLst>
                  <a:outerShdw blurRad="38100" dist="25400" dir="5400000" algn="ctr" rotWithShape="0">
                    <a:srgbClr val="6E747A">
                      <a:alpha val="43000"/>
                    </a:srgbClr>
                  </a:outerShdw>
                </a:effectLst>
                <a:latin typeface="Segoe UI Light" panose="020B0502040204020203" pitchFamily="34" charset="0"/>
                <a:cs typeface="Segoe UI Light" panose="020B0502040204020203" pitchFamily="34" charset="0"/>
              </a:rPr>
              <a:t>υποεκτιμημένο </a:t>
            </a:r>
            <a:endParaRPr lang="el-GR" sz="2100" b="1" dirty="0">
              <a:solidFill>
                <a:srgbClr val="A50021"/>
              </a:solidFill>
              <a:effectLst>
                <a:outerShdw blurRad="38100" dist="38100" dir="2700000" algn="tl">
                  <a:srgbClr val="C0C0C0"/>
                </a:outerShdw>
              </a:effectLst>
              <a:latin typeface="Segoe UI Light" panose="020B0502040204020203" pitchFamily="34" charset="0"/>
              <a:cs typeface="Segoe UI Light" panose="020B0502040204020203" pitchFamily="34" charset="0"/>
            </a:endParaRPr>
          </a:p>
          <a:p>
            <a:pPr marL="257175" indent="-257175" algn="ctr">
              <a:spcBef>
                <a:spcPct val="20000"/>
              </a:spcBef>
              <a:defRPr/>
            </a:pPr>
            <a:r>
              <a:rPr lang="el-GR" sz="2100" dirty="0">
                <a:effectLst>
                  <a:outerShdw blurRad="38100" dist="38100" dir="2700000" algn="tl">
                    <a:srgbClr val="C0C0C0"/>
                  </a:outerShdw>
                </a:effectLst>
                <a:latin typeface="Segoe UI Light" panose="020B0502040204020203" pitchFamily="34" charset="0"/>
                <a:cs typeface="Segoe UI Light" panose="020B0502040204020203" pitchFamily="34" charset="0"/>
              </a:rPr>
              <a:t>λόγω </a:t>
            </a:r>
          </a:p>
          <a:p>
            <a:pPr marL="557213" lvl="1" indent="-214313" algn="ctr">
              <a:spcBef>
                <a:spcPct val="20000"/>
              </a:spcBef>
              <a:buBlip>
                <a:blip r:embed="rId3"/>
              </a:buBlip>
              <a:defRPr/>
            </a:pPr>
            <a:r>
              <a:rPr lang="el-GR" sz="2100" dirty="0">
                <a:effectLst>
                  <a:outerShdw blurRad="38100" dist="38100" dir="2700000" algn="tl">
                    <a:srgbClr val="C0C0C0"/>
                  </a:outerShdw>
                </a:effectLst>
                <a:latin typeface="Segoe UI Light" panose="020B0502040204020203" pitchFamily="34" charset="0"/>
                <a:cs typeface="Segoe UI Light" panose="020B0502040204020203" pitchFamily="34" charset="0"/>
              </a:rPr>
              <a:t>μη αναφοράς /καταγγελίας</a:t>
            </a:r>
          </a:p>
          <a:p>
            <a:pPr marL="557213" lvl="1" indent="-214313" algn="ctr">
              <a:spcBef>
                <a:spcPct val="20000"/>
              </a:spcBef>
              <a:buBlip>
                <a:blip r:embed="rId3"/>
              </a:buBlip>
              <a:defRPr/>
            </a:pPr>
            <a:r>
              <a:rPr lang="el-GR" sz="2100" dirty="0">
                <a:effectLst>
                  <a:outerShdw blurRad="38100" dist="38100" dir="2700000" algn="tl">
                    <a:srgbClr val="C0C0C0"/>
                  </a:outerShdw>
                </a:effectLst>
                <a:latin typeface="Segoe UI Light" panose="020B0502040204020203" pitchFamily="34" charset="0"/>
                <a:cs typeface="Segoe UI Light" panose="020B0502040204020203" pitchFamily="34" charset="0"/>
              </a:rPr>
              <a:t>ελλιπούς / μη συστηματικής καταγραφής </a:t>
            </a:r>
            <a:endParaRPr lang="en-GB" sz="2100" dirty="0">
              <a:effectLst>
                <a:outerShdw blurRad="38100" dist="38100" dir="2700000" algn="tl">
                  <a:srgbClr val="C0C0C0"/>
                </a:outerShdw>
              </a:effectLst>
              <a:latin typeface="Segoe UI Light" panose="020B0502040204020203" pitchFamily="34" charset="0"/>
              <a:cs typeface="Segoe UI Light" panose="020B0502040204020203" pitchFamily="34" charset="0"/>
            </a:endParaRPr>
          </a:p>
        </p:txBody>
      </p:sp>
      <p:sp>
        <p:nvSpPr>
          <p:cNvPr id="2" name="Title 1"/>
          <p:cNvSpPr>
            <a:spLocks noGrp="1"/>
          </p:cNvSpPr>
          <p:nvPr>
            <p:ph type="title"/>
          </p:nvPr>
        </p:nvSpPr>
        <p:spPr/>
        <p:txBody>
          <a:bodyPr/>
          <a:lstStyle/>
          <a:p>
            <a:endParaRPr lang="el-GR"/>
          </a:p>
        </p:txBody>
      </p:sp>
    </p:spTree>
    <p:extLst>
      <p:ext uri="{BB962C8B-B14F-4D97-AF65-F5344CB8AC3E}">
        <p14:creationId xmlns="" xmlns:p14="http://schemas.microsoft.com/office/powerpoint/2010/main" val="2529505714"/>
      </p:ext>
    </p:extLst>
  </p:cSld>
  <p:clrMapOvr>
    <a:masterClrMapping/>
  </p:clrMapOvr>
  <mc:AlternateContent xmlns:mc="http://schemas.openxmlformats.org/markup-compatibility/2006">
    <mc:Choice xmlns=""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71368"/>
                                        </p:tgtEl>
                                        <p:attrNameLst>
                                          <p:attrName>style.visibility</p:attrName>
                                        </p:attrNameLst>
                                      </p:cBhvr>
                                      <p:to>
                                        <p:strVal val="visible"/>
                                      </p:to>
                                    </p:set>
                                    <p:animEffect transition="in" filter="box(in)">
                                      <p:cBhvr>
                                        <p:cTn id="7" dur="500"/>
                                        <p:tgtEl>
                                          <p:spTgt spid="2713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1368" grpId="0"/>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28650" y="688906"/>
            <a:ext cx="7886700" cy="3773365"/>
          </a:xfrm>
        </p:spPr>
        <p:txBody>
          <a:bodyPr>
            <a:normAutofit fontScale="70000" lnSpcReduction="20000"/>
          </a:bodyPr>
          <a:lstStyle/>
          <a:p>
            <a:pPr fontAlgn="base"/>
            <a:r>
              <a:rPr lang="el-GR" dirty="0" smtClean="0"/>
              <a:t>οι ενδείξεις </a:t>
            </a:r>
            <a:r>
              <a:rPr lang="el-GR" dirty="0"/>
              <a:t>εξαρτώνται από τον τύπο της κακοποίησης και μπορεί να </a:t>
            </a:r>
            <a:r>
              <a:rPr lang="el-GR" dirty="0" smtClean="0"/>
              <a:t>διαφέρουν από περίπτωση σε περίπτωση</a:t>
            </a:r>
            <a:endParaRPr lang="en-US" dirty="0"/>
          </a:p>
          <a:p>
            <a:pPr marL="0" indent="0" fontAlgn="base">
              <a:buNone/>
            </a:pPr>
            <a:endParaRPr lang="en-US" dirty="0"/>
          </a:p>
          <a:p>
            <a:pPr marL="0" indent="0" fontAlgn="base">
              <a:buNone/>
            </a:pPr>
            <a:r>
              <a:rPr lang="el-GR" dirty="0" smtClean="0"/>
              <a:t>Ωστόσο </a:t>
            </a:r>
            <a:r>
              <a:rPr lang="el-GR" sz="4600" b="1" dirty="0">
                <a:solidFill>
                  <a:schemeClr val="accent2"/>
                </a:solidFill>
              </a:rPr>
              <a:t>ΝΑ ΘΥΜΑΣΤΕ </a:t>
            </a:r>
            <a:r>
              <a:rPr lang="el-GR" dirty="0" smtClean="0"/>
              <a:t>ότι</a:t>
            </a:r>
            <a:endParaRPr lang="en-US" dirty="0"/>
          </a:p>
          <a:p>
            <a:pPr fontAlgn="base"/>
            <a:endParaRPr lang="en-US" dirty="0"/>
          </a:p>
          <a:p>
            <a:pPr fontAlgn="base"/>
            <a:r>
              <a:rPr lang="el-GR" b="1" dirty="0"/>
              <a:t>ο</a:t>
            </a:r>
            <a:r>
              <a:rPr lang="el-GR" b="1" dirty="0" smtClean="0"/>
              <a:t>ι ενδείξεις είναι μόνο αυτό: </a:t>
            </a:r>
            <a:r>
              <a:rPr lang="el-GR" b="1" dirty="0" smtClean="0">
                <a:solidFill>
                  <a:schemeClr val="accent2"/>
                </a:solidFill>
              </a:rPr>
              <a:t>ενδείξεις</a:t>
            </a:r>
            <a:r>
              <a:rPr lang="en-US" dirty="0" smtClean="0"/>
              <a:t> </a:t>
            </a:r>
            <a:r>
              <a:rPr lang="el-GR" dirty="0" smtClean="0"/>
              <a:t>που υποδηλώνουν </a:t>
            </a:r>
            <a:r>
              <a:rPr lang="el-GR" dirty="0"/>
              <a:t>ότι </a:t>
            </a:r>
            <a:r>
              <a:rPr lang="el-GR" dirty="0" smtClean="0"/>
              <a:t>υπάρχει πιθανότητα ένα ή περισσότερα παιδιά να υφίστανται ΚαΠα</a:t>
            </a:r>
            <a:endParaRPr lang="en-US" dirty="0"/>
          </a:p>
          <a:p>
            <a:pPr marL="0" indent="0" algn="ctr" fontAlgn="base">
              <a:buNone/>
            </a:pPr>
            <a:endParaRPr lang="el-GR" dirty="0" smtClean="0">
              <a:solidFill>
                <a:schemeClr val="accent1"/>
              </a:solidFill>
            </a:endParaRPr>
          </a:p>
          <a:p>
            <a:pPr marL="0" indent="0" algn="ctr" fontAlgn="base">
              <a:buNone/>
            </a:pPr>
            <a:endParaRPr lang="el-GR" dirty="0" smtClean="0">
              <a:solidFill>
                <a:schemeClr val="accent1"/>
              </a:solidFill>
            </a:endParaRPr>
          </a:p>
          <a:p>
            <a:pPr marL="0" indent="0" algn="ctr" fontAlgn="base">
              <a:buNone/>
            </a:pPr>
            <a:r>
              <a:rPr lang="el-GR" sz="2600" b="1" dirty="0" smtClean="0">
                <a:solidFill>
                  <a:schemeClr val="accent1"/>
                </a:solidFill>
              </a:rPr>
              <a:t>η</a:t>
            </a:r>
            <a:r>
              <a:rPr lang="el-GR" sz="2600" dirty="0" smtClean="0">
                <a:solidFill>
                  <a:schemeClr val="accent1"/>
                </a:solidFill>
              </a:rPr>
              <a:t> </a:t>
            </a:r>
            <a:r>
              <a:rPr lang="el-GR" sz="2600" b="1" dirty="0">
                <a:solidFill>
                  <a:schemeClr val="accent1"/>
                </a:solidFill>
              </a:rPr>
              <a:t>παρουσία </a:t>
            </a:r>
            <a:r>
              <a:rPr lang="el-GR" sz="2600" b="1" dirty="0" smtClean="0">
                <a:solidFill>
                  <a:schemeClr val="accent1"/>
                </a:solidFill>
              </a:rPr>
              <a:t>ενδείξεων δεν </a:t>
            </a:r>
            <a:r>
              <a:rPr lang="el-GR" sz="2600" b="1" dirty="0">
                <a:solidFill>
                  <a:schemeClr val="accent1"/>
                </a:solidFill>
              </a:rPr>
              <a:t>σημαίνει απαραίτητα ότι </a:t>
            </a:r>
            <a:r>
              <a:rPr lang="el-GR" sz="2600" b="1" dirty="0" smtClean="0">
                <a:solidFill>
                  <a:schemeClr val="accent1"/>
                </a:solidFill>
              </a:rPr>
              <a:t>ένα παιδί υφίσταται κακοποίηση ή παραμέληση</a:t>
            </a:r>
            <a:r>
              <a:rPr lang="el-GR" sz="2600" dirty="0" smtClean="0">
                <a:solidFill>
                  <a:schemeClr val="accent1"/>
                </a:solidFill>
              </a:rPr>
              <a:t>. </a:t>
            </a:r>
          </a:p>
          <a:p>
            <a:pPr marL="0" indent="0" algn="ctr" fontAlgn="base">
              <a:buNone/>
            </a:pPr>
            <a:r>
              <a:rPr lang="el-GR" sz="2600" dirty="0" smtClean="0"/>
              <a:t>Παρόμοια σημάδια μπορεί να παρατηρηθούν και σε άλλες καταστάσεις, </a:t>
            </a:r>
            <a:r>
              <a:rPr lang="el-GR" sz="2600" dirty="0"/>
              <a:t>όπου ένα παιδί ΔΕΝ </a:t>
            </a:r>
            <a:r>
              <a:rPr lang="el-GR" sz="2600" dirty="0" smtClean="0"/>
              <a:t>υφίσταται ΚαΠα, και η επεξήγηση για το πώς προέκυψαν μπορεί </a:t>
            </a:r>
            <a:r>
              <a:rPr lang="el-GR" sz="2600" dirty="0"/>
              <a:t>να </a:t>
            </a:r>
            <a:r>
              <a:rPr lang="el-GR" sz="2600" dirty="0" smtClean="0"/>
              <a:t>είναι απολύτως λογική και άσχετη με ΚαΠα-π</a:t>
            </a:r>
            <a:endParaRPr lang="en-US" sz="2600" dirty="0"/>
          </a:p>
        </p:txBody>
      </p:sp>
    </p:spTree>
    <p:extLst>
      <p:ext uri="{BB962C8B-B14F-4D97-AF65-F5344CB8AC3E}">
        <p14:creationId xmlns="" xmlns:p14="http://schemas.microsoft.com/office/powerpoint/2010/main" val="523904641"/>
      </p:ext>
    </p:extLst>
  </p:cSld>
  <p:clrMapOvr>
    <a:masterClrMapping/>
  </p:clrMapOvr>
  <mc:AlternateContent xmlns:mc="http://schemas.openxmlformats.org/markup-compatibility/2006">
    <mc:Choice xmlns=""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συνοψίζοντας</a:t>
            </a:r>
          </a:p>
        </p:txBody>
      </p:sp>
      <p:sp>
        <p:nvSpPr>
          <p:cNvPr id="3" name="Content Placeholder 2"/>
          <p:cNvSpPr>
            <a:spLocks noGrp="1"/>
          </p:cNvSpPr>
          <p:nvPr>
            <p:ph idx="1"/>
          </p:nvPr>
        </p:nvSpPr>
        <p:spPr>
          <a:xfrm>
            <a:off x="628649" y="1249472"/>
            <a:ext cx="8325155" cy="3383251"/>
          </a:xfrm>
        </p:spPr>
        <p:txBody>
          <a:bodyPr>
            <a:noAutofit/>
          </a:bodyPr>
          <a:lstStyle/>
          <a:p>
            <a:r>
              <a:rPr lang="el-GR" sz="1400" dirty="0" smtClean="0"/>
              <a:t>η κακοποίηση </a:t>
            </a:r>
            <a:r>
              <a:rPr lang="el-GR" sz="1400" dirty="0"/>
              <a:t>και παραμέληση παιδιών δεν είναι πάντα προφανής</a:t>
            </a:r>
          </a:p>
          <a:p>
            <a:pPr marL="446088" lvl="1" indent="-198438"/>
            <a:r>
              <a:rPr lang="el-GR" sz="1400" dirty="0"/>
              <a:t>μπορεί να είναι </a:t>
            </a:r>
            <a:r>
              <a:rPr lang="el-GR" sz="1400" dirty="0" smtClean="0"/>
              <a:t>σωματική, </a:t>
            </a:r>
            <a:r>
              <a:rPr lang="el-GR" sz="1400" dirty="0"/>
              <a:t>αλλά </a:t>
            </a:r>
            <a:r>
              <a:rPr lang="el-GR" sz="1400" dirty="0" smtClean="0"/>
              <a:t>μπορεί να είναι και </a:t>
            </a:r>
            <a:r>
              <a:rPr lang="el-GR" sz="1400" dirty="0"/>
              <a:t>σεξουαλική ή συναισθηματική. </a:t>
            </a:r>
            <a:r>
              <a:rPr lang="el-GR" sz="1400" dirty="0" smtClean="0"/>
              <a:t>Η φροντίδα του παιδιού μπορεί να είναι πλημμελής, που </a:t>
            </a:r>
            <a:r>
              <a:rPr lang="el-GR" sz="1400" dirty="0"/>
              <a:t>σημαίνει ότι </a:t>
            </a:r>
            <a:r>
              <a:rPr lang="el-GR" sz="1400" dirty="0" smtClean="0"/>
              <a:t>οι γονείς ή τα ενήλικα άτομα που έχουν αναλάβει τη φροντίδα του δεν καλύπτουν </a:t>
            </a:r>
            <a:r>
              <a:rPr lang="el-GR" sz="1400" dirty="0"/>
              <a:t>τις βασικές </a:t>
            </a:r>
            <a:r>
              <a:rPr lang="el-GR" sz="1400" dirty="0" smtClean="0"/>
              <a:t>του ανάγκες</a:t>
            </a:r>
            <a:r>
              <a:rPr lang="el-GR" sz="1400" dirty="0"/>
              <a:t>, όπως φαγητό ή ασφάλεια</a:t>
            </a:r>
          </a:p>
          <a:p>
            <a:r>
              <a:rPr lang="el-GR" sz="1400" dirty="0"/>
              <a:t>πολλά παιδιά </a:t>
            </a:r>
            <a:r>
              <a:rPr lang="el-GR" sz="1400" dirty="0" smtClean="0"/>
              <a:t>φοβούνται ή είναι </a:t>
            </a:r>
            <a:r>
              <a:rPr lang="el-GR" sz="1400" dirty="0"/>
              <a:t>πολύ μικρά </a:t>
            </a:r>
            <a:r>
              <a:rPr lang="el-GR" sz="1400" dirty="0" smtClean="0"/>
              <a:t>για να </a:t>
            </a:r>
            <a:r>
              <a:rPr lang="el-GR" sz="1400" dirty="0"/>
              <a:t>πουν σε κάποιον τι τους συμβαίνει</a:t>
            </a:r>
          </a:p>
          <a:p>
            <a:r>
              <a:rPr lang="el-GR" sz="1400" dirty="0" smtClean="0"/>
              <a:t>πολλά παιδιά, ειδικά </a:t>
            </a:r>
            <a:r>
              <a:rPr lang="el-GR" sz="1400" dirty="0"/>
              <a:t>τα </a:t>
            </a:r>
            <a:r>
              <a:rPr lang="el-GR" sz="1400" dirty="0" smtClean="0"/>
              <a:t>μικρότερα, μπορεί να μην ξέρουν ότι </a:t>
            </a:r>
            <a:r>
              <a:rPr lang="el-GR" sz="1400" dirty="0"/>
              <a:t>αυτό που </a:t>
            </a:r>
            <a:r>
              <a:rPr lang="el-GR" sz="1400" dirty="0" smtClean="0"/>
              <a:t>συμβαίνει </a:t>
            </a:r>
            <a:r>
              <a:rPr lang="el-GR" sz="1400" dirty="0"/>
              <a:t>είναι κακοποίηση</a:t>
            </a:r>
          </a:p>
          <a:p>
            <a:r>
              <a:rPr lang="el-GR" sz="1400" dirty="0" smtClean="0"/>
              <a:t>τις </a:t>
            </a:r>
            <a:r>
              <a:rPr lang="el-GR" sz="1400" dirty="0"/>
              <a:t>περισσότερες φορές, </a:t>
            </a:r>
            <a:r>
              <a:rPr lang="el-GR" sz="1400" dirty="0" smtClean="0"/>
              <a:t>ο/η δράστης/-</a:t>
            </a:r>
            <a:r>
              <a:rPr lang="el-GR" sz="1400" dirty="0" err="1" smtClean="0"/>
              <a:t>τρια</a:t>
            </a:r>
            <a:r>
              <a:rPr lang="el-GR" sz="1400" dirty="0" smtClean="0"/>
              <a:t> ΚαΠα-π είναι άτομα που </a:t>
            </a:r>
            <a:r>
              <a:rPr lang="el-GR" sz="1400" dirty="0"/>
              <a:t>το παιδί γνωρίζει </a:t>
            </a:r>
            <a:r>
              <a:rPr lang="el-GR" sz="1400" dirty="0" smtClean="0"/>
              <a:t>καλά, όπως μέλη της οικογένειάς του, και γι’ αυτό δεν είναι πρόθυμο </a:t>
            </a:r>
            <a:r>
              <a:rPr lang="el-GR" sz="1400" dirty="0"/>
              <a:t>να πει </a:t>
            </a:r>
            <a:r>
              <a:rPr lang="el-GR" sz="1400" dirty="0" smtClean="0"/>
              <a:t>κάτι, είτε για να </a:t>
            </a:r>
            <a:r>
              <a:rPr lang="el-GR" sz="1400" dirty="0"/>
              <a:t>προστατεύσει αυτό το άτομο ή </a:t>
            </a:r>
            <a:r>
              <a:rPr lang="el-GR" sz="1400" dirty="0" smtClean="0"/>
              <a:t>γιατί φοβάται </a:t>
            </a:r>
            <a:r>
              <a:rPr lang="el-GR" sz="1400" dirty="0"/>
              <a:t>αυτό που θα του κάνει </a:t>
            </a:r>
            <a:r>
              <a:rPr lang="el-GR" sz="1400" dirty="0" smtClean="0"/>
              <a:t>άμα μιλήσει</a:t>
            </a:r>
            <a:endParaRPr lang="el-GR" sz="1400" dirty="0"/>
          </a:p>
          <a:p>
            <a:r>
              <a:rPr lang="el-GR" sz="1400" dirty="0" smtClean="0"/>
              <a:t>ως </a:t>
            </a:r>
            <a:r>
              <a:rPr lang="el-GR" sz="1400" dirty="0"/>
              <a:t>εκ τούτου, η αναγνώριση περιπτώσεων </a:t>
            </a:r>
            <a:r>
              <a:rPr lang="el-GR" sz="1400" dirty="0" smtClean="0"/>
              <a:t>ΚαΠα-π δεν </a:t>
            </a:r>
            <a:r>
              <a:rPr lang="el-GR" sz="1400" dirty="0"/>
              <a:t>είναι πάντα </a:t>
            </a:r>
            <a:r>
              <a:rPr lang="el-GR" sz="1400" dirty="0" smtClean="0"/>
              <a:t>ούτε εύκολη ούτε απλή</a:t>
            </a:r>
            <a:r>
              <a:rPr lang="el-GR" sz="1400" dirty="0"/>
              <a:t>. </a:t>
            </a:r>
            <a:r>
              <a:rPr lang="el-GR" sz="1400" dirty="0" smtClean="0"/>
              <a:t>Συχνά χρειάζεται ένα ενήλικο άτομο </a:t>
            </a:r>
            <a:r>
              <a:rPr lang="el-GR" sz="1400" dirty="0"/>
              <a:t>που </a:t>
            </a:r>
            <a:r>
              <a:rPr lang="el-GR" sz="1400" dirty="0" smtClean="0"/>
              <a:t>θα αναγνωρίσει </a:t>
            </a:r>
            <a:r>
              <a:rPr lang="el-GR" sz="1400" dirty="0"/>
              <a:t>ότι κάτι δεν </a:t>
            </a:r>
            <a:r>
              <a:rPr lang="el-GR" sz="1400" dirty="0" smtClean="0"/>
              <a:t>πάει καλά στη </a:t>
            </a:r>
            <a:r>
              <a:rPr lang="el-GR" sz="1400" dirty="0"/>
              <a:t>ζωή </a:t>
            </a:r>
            <a:r>
              <a:rPr lang="el-GR" sz="1400" dirty="0" smtClean="0"/>
              <a:t>ενός παιδιού. Για το λόγο αυτό </a:t>
            </a:r>
            <a:r>
              <a:rPr lang="el-GR" sz="1400" dirty="0" smtClean="0">
                <a:solidFill>
                  <a:schemeClr val="accent1">
                    <a:lumMod val="75000"/>
                  </a:schemeClr>
                </a:solidFill>
              </a:rPr>
              <a:t>είναι κρίσιμης σημασίας άτομα </a:t>
            </a:r>
            <a:r>
              <a:rPr lang="el-GR" sz="1400" dirty="0">
                <a:solidFill>
                  <a:schemeClr val="accent1">
                    <a:lumMod val="75000"/>
                  </a:schemeClr>
                </a:solidFill>
              </a:rPr>
              <a:t>που εργάζονται με </a:t>
            </a:r>
            <a:r>
              <a:rPr lang="el-GR" sz="1400" dirty="0" smtClean="0">
                <a:solidFill>
                  <a:schemeClr val="accent1">
                    <a:lumMod val="75000"/>
                  </a:schemeClr>
                </a:solidFill>
              </a:rPr>
              <a:t>ή/και για παιδιά </a:t>
            </a:r>
            <a:r>
              <a:rPr lang="el-GR" sz="1400" dirty="0">
                <a:solidFill>
                  <a:schemeClr val="accent1">
                    <a:lumMod val="75000"/>
                  </a:schemeClr>
                </a:solidFill>
              </a:rPr>
              <a:t>να μπορούν να αναγνωρίζουν την κακοποίηση και την παραμέληση των </a:t>
            </a:r>
            <a:r>
              <a:rPr lang="el-GR" sz="1400" dirty="0" smtClean="0">
                <a:solidFill>
                  <a:schemeClr val="accent1">
                    <a:lumMod val="75000"/>
                  </a:schemeClr>
                </a:solidFill>
              </a:rPr>
              <a:t>παιδιών και να γνωρίζουν πώς πρέπει να αντιδράσουν</a:t>
            </a:r>
            <a:endParaRPr lang="en-US" sz="1400" b="1" dirty="0">
              <a:solidFill>
                <a:schemeClr val="accent1">
                  <a:lumMod val="75000"/>
                </a:schemeClr>
              </a:solidFill>
            </a:endParaRPr>
          </a:p>
        </p:txBody>
      </p:sp>
      <p:sp>
        <p:nvSpPr>
          <p:cNvPr id="4" name="Rectangle 3"/>
          <p:cNvSpPr/>
          <p:nvPr/>
        </p:nvSpPr>
        <p:spPr>
          <a:xfrm>
            <a:off x="4396435" y="256460"/>
            <a:ext cx="4354170" cy="784830"/>
          </a:xfrm>
          <a:prstGeom prst="rect">
            <a:avLst/>
          </a:prstGeom>
        </p:spPr>
        <p:txBody>
          <a:bodyPr wrap="square">
            <a:spAutoFit/>
          </a:bodyPr>
          <a:lstStyle/>
          <a:p>
            <a:pPr algn="just"/>
            <a:r>
              <a:rPr lang="el-GR" sz="1500" dirty="0" smtClean="0">
                <a:solidFill>
                  <a:schemeClr val="accent1"/>
                </a:solidFill>
                <a:latin typeface="Tekton Pro" panose="020F0603020208020904" pitchFamily="34" charset="0"/>
              </a:rPr>
              <a:t>Όταν κάποιος ακούει για ένα παιδί θύμα </a:t>
            </a:r>
            <a:r>
              <a:rPr lang="el-GR" sz="1500" dirty="0">
                <a:solidFill>
                  <a:schemeClr val="accent1"/>
                </a:solidFill>
                <a:latin typeface="Tekton Pro" panose="020F0603020208020904" pitchFamily="34" charset="0"/>
              </a:rPr>
              <a:t>ΚαΠα ενδεχομένως το </a:t>
            </a:r>
            <a:r>
              <a:rPr lang="el-GR" sz="1500" dirty="0" smtClean="0">
                <a:solidFill>
                  <a:schemeClr val="accent1"/>
                </a:solidFill>
                <a:latin typeface="Tekton Pro" panose="020F0603020208020904" pitchFamily="34" charset="0"/>
              </a:rPr>
              <a:t>πρώτο που σκέφτεται είναι ένα παιδί με μελανιές, μαυρισμένα μάτια και άλλα σημάδια</a:t>
            </a:r>
            <a:endParaRPr lang="en-US" sz="1500" dirty="0">
              <a:solidFill>
                <a:schemeClr val="accent1"/>
              </a:solidFill>
              <a:latin typeface="Tekton Pro" panose="020F0603020208020904" pitchFamily="34" charset="0"/>
            </a:endParaRPr>
          </a:p>
        </p:txBody>
      </p:sp>
      <p:sp>
        <p:nvSpPr>
          <p:cNvPr id="5" name="Rectangle 4"/>
          <p:cNvSpPr/>
          <p:nvPr/>
        </p:nvSpPr>
        <p:spPr>
          <a:xfrm>
            <a:off x="4396435" y="279541"/>
            <a:ext cx="4471993" cy="881043"/>
          </a:xfrm>
          <a:prstGeom prst="rect">
            <a:avLst/>
          </a:prstGeom>
          <a:solidFill>
            <a:schemeClr val="tx2">
              <a:lumMod val="20000"/>
              <a:lumOff val="80000"/>
            </a:schemeClr>
          </a:solidFill>
        </p:spPr>
        <p:txBody>
          <a:bodyPr wrap="square" anchor="ctr" anchorCtr="0">
            <a:noAutofit/>
          </a:bodyPr>
          <a:lstStyle/>
          <a:p>
            <a:pPr algn="ctr"/>
            <a:r>
              <a:rPr lang="el-GR" sz="2400" dirty="0" smtClean="0"/>
              <a:t>οι ενδείξεις, ωστόσο, δεν </a:t>
            </a:r>
            <a:r>
              <a:rPr lang="el-GR" sz="2400" dirty="0"/>
              <a:t>είναι πάντα </a:t>
            </a:r>
            <a:r>
              <a:rPr lang="el-GR" sz="2400" dirty="0" smtClean="0"/>
              <a:t>τόσο ξεκάθαρες</a:t>
            </a:r>
            <a:endParaRPr lang="el-GR" sz="2400" dirty="0"/>
          </a:p>
        </p:txBody>
      </p:sp>
    </p:spTree>
    <p:extLst>
      <p:ext uri="{BB962C8B-B14F-4D97-AF65-F5344CB8AC3E}">
        <p14:creationId xmlns="" xmlns:p14="http://schemas.microsoft.com/office/powerpoint/2010/main" val="3829128724"/>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2000">
        <p15:prstTrans prst="fallOve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1000"/>
                                        <p:tgtEl>
                                          <p:spTgt spid="3">
                                            <p:txEl>
                                              <p:pRg st="1" end="1"/>
                                            </p:txEl>
                                          </p:spTgt>
                                        </p:tgtEl>
                                      </p:cBhvr>
                                    </p:animEffect>
                                    <p:anim calcmode="lin" valueType="num">
                                      <p:cBhvr>
                                        <p:cTn id="20"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Effect transition="in" filter="fade">
                                      <p:cBhvr>
                                        <p:cTn id="26" dur="1000"/>
                                        <p:tgtEl>
                                          <p:spTgt spid="3">
                                            <p:txEl>
                                              <p:pRg st="2" end="2"/>
                                            </p:txEl>
                                          </p:spTgt>
                                        </p:tgtEl>
                                      </p:cBhvr>
                                    </p:animEffect>
                                    <p:anim calcmode="lin" valueType="num">
                                      <p:cBhvr>
                                        <p:cTn id="27"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3">
                                            <p:txEl>
                                              <p:pRg st="3" end="3"/>
                                            </p:txEl>
                                          </p:spTgt>
                                        </p:tgtEl>
                                        <p:attrNameLst>
                                          <p:attrName>style.visibility</p:attrName>
                                        </p:attrNameLst>
                                      </p:cBhvr>
                                      <p:to>
                                        <p:strVal val="visible"/>
                                      </p:to>
                                    </p:set>
                                    <p:animEffect transition="in" filter="fade">
                                      <p:cBhvr>
                                        <p:cTn id="33" dur="1000"/>
                                        <p:tgtEl>
                                          <p:spTgt spid="3">
                                            <p:txEl>
                                              <p:pRg st="3" end="3"/>
                                            </p:txEl>
                                          </p:spTgt>
                                        </p:tgtEl>
                                      </p:cBhvr>
                                    </p:animEffect>
                                    <p:anim calcmode="lin" valueType="num">
                                      <p:cBhvr>
                                        <p:cTn id="34"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5"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grpId="0" nodeType="clickEffect">
                                  <p:stCondLst>
                                    <p:cond delay="0"/>
                                  </p:stCondLst>
                                  <p:childTnLst>
                                    <p:set>
                                      <p:cBhvr>
                                        <p:cTn id="39" dur="1" fill="hold">
                                          <p:stCondLst>
                                            <p:cond delay="0"/>
                                          </p:stCondLst>
                                        </p:cTn>
                                        <p:tgtEl>
                                          <p:spTgt spid="3">
                                            <p:txEl>
                                              <p:pRg st="4" end="4"/>
                                            </p:txEl>
                                          </p:spTgt>
                                        </p:tgtEl>
                                        <p:attrNameLst>
                                          <p:attrName>style.visibility</p:attrName>
                                        </p:attrNameLst>
                                      </p:cBhvr>
                                      <p:to>
                                        <p:strVal val="visible"/>
                                      </p:to>
                                    </p:set>
                                    <p:animEffect transition="in" filter="fade">
                                      <p:cBhvr>
                                        <p:cTn id="40" dur="1000"/>
                                        <p:tgtEl>
                                          <p:spTgt spid="3">
                                            <p:txEl>
                                              <p:pRg st="4" end="4"/>
                                            </p:txEl>
                                          </p:spTgt>
                                        </p:tgtEl>
                                      </p:cBhvr>
                                    </p:animEffect>
                                    <p:anim calcmode="lin" valueType="num">
                                      <p:cBhvr>
                                        <p:cTn id="41"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2"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grpId="0" nodeType="clickEffect">
                                  <p:stCondLst>
                                    <p:cond delay="0"/>
                                  </p:stCondLst>
                                  <p:childTnLst>
                                    <p:set>
                                      <p:cBhvr>
                                        <p:cTn id="46" dur="1" fill="hold">
                                          <p:stCondLst>
                                            <p:cond delay="0"/>
                                          </p:stCondLst>
                                        </p:cTn>
                                        <p:tgtEl>
                                          <p:spTgt spid="3">
                                            <p:txEl>
                                              <p:pRg st="5" end="5"/>
                                            </p:txEl>
                                          </p:spTgt>
                                        </p:tgtEl>
                                        <p:attrNameLst>
                                          <p:attrName>style.visibility</p:attrName>
                                        </p:attrNameLst>
                                      </p:cBhvr>
                                      <p:to>
                                        <p:strVal val="visible"/>
                                      </p:to>
                                    </p:set>
                                    <p:animEffect transition="in" filter="fade">
                                      <p:cBhvr>
                                        <p:cTn id="47" dur="1000"/>
                                        <p:tgtEl>
                                          <p:spTgt spid="3">
                                            <p:txEl>
                                              <p:pRg st="5" end="5"/>
                                            </p:txEl>
                                          </p:spTgt>
                                        </p:tgtEl>
                                      </p:cBhvr>
                                    </p:animEffect>
                                    <p:anim calcmode="lin" valueType="num">
                                      <p:cBhvr>
                                        <p:cTn id="48"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9"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animBg="1"/>
    </p:bld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5955" y="273844"/>
            <a:ext cx="8485632" cy="994172"/>
          </a:xfrm>
        </p:spPr>
        <p:txBody>
          <a:bodyPr>
            <a:normAutofit/>
          </a:bodyPr>
          <a:lstStyle/>
          <a:p>
            <a:r>
              <a:rPr lang="el-GR" sz="2400" dirty="0"/>
              <a:t>βραχυπρόθεσμες &amp;</a:t>
            </a:r>
            <a:r>
              <a:rPr lang="en-US" sz="2400" dirty="0"/>
              <a:t> </a:t>
            </a:r>
            <a:r>
              <a:rPr lang="el-GR" sz="2400" dirty="0"/>
              <a:t>μακροπρόθεσμες συνέπειες της </a:t>
            </a:r>
            <a:r>
              <a:rPr lang="el-GR" sz="2400" dirty="0" smtClean="0"/>
              <a:t>ΚαΠα-π </a:t>
            </a:r>
            <a:r>
              <a:rPr lang="el-GR" sz="2400" i="1" dirty="0" smtClean="0"/>
              <a:t>με μια ματιά</a:t>
            </a:r>
            <a:endParaRPr lang="en-US" sz="2400" i="1" dirty="0"/>
          </a:p>
        </p:txBody>
      </p:sp>
      <p:sp>
        <p:nvSpPr>
          <p:cNvPr id="3" name="Content Placeholder 2"/>
          <p:cNvSpPr>
            <a:spLocks noGrp="1"/>
          </p:cNvSpPr>
          <p:nvPr>
            <p:ph idx="1"/>
          </p:nvPr>
        </p:nvSpPr>
        <p:spPr/>
        <p:txBody>
          <a:bodyPr>
            <a:normAutofit lnSpcReduction="10000"/>
          </a:bodyPr>
          <a:lstStyle/>
          <a:p>
            <a:r>
              <a:rPr lang="el-GR" sz="1600" dirty="0" smtClean="0"/>
              <a:t>Στις </a:t>
            </a:r>
            <a:r>
              <a:rPr lang="el-GR" sz="1600" dirty="0"/>
              <a:t>περισσότερες περιπτώσεις, τα παιδιά που κακοποιούνται ή </a:t>
            </a:r>
            <a:r>
              <a:rPr lang="el-GR" sz="1600" dirty="0" err="1"/>
              <a:t>παραμελούνται</a:t>
            </a:r>
            <a:r>
              <a:rPr lang="el-GR" sz="1600" dirty="0"/>
              <a:t> υποφέρουν περισσότερο </a:t>
            </a:r>
            <a:r>
              <a:rPr lang="el-GR" sz="1600" dirty="0" smtClean="0"/>
              <a:t>από συναισθηματικά, παρά </a:t>
            </a:r>
            <a:r>
              <a:rPr lang="el-GR" sz="1600" dirty="0"/>
              <a:t>από </a:t>
            </a:r>
            <a:r>
              <a:rPr lang="el-GR" sz="1600" dirty="0" smtClean="0"/>
              <a:t>σωματικά τραύματα</a:t>
            </a:r>
            <a:endParaRPr lang="el-GR" sz="1600" dirty="0"/>
          </a:p>
          <a:p>
            <a:pPr lvl="1"/>
            <a:r>
              <a:rPr lang="el-GR" sz="1600" dirty="0" smtClean="0"/>
              <a:t>ωστόσο, δεν αναμένεται όλα </a:t>
            </a:r>
            <a:r>
              <a:rPr lang="el-GR" sz="1600" dirty="0"/>
              <a:t>τα κακοποιημένα ή παραμελημένα παιδιά </a:t>
            </a:r>
            <a:r>
              <a:rPr lang="el-GR" sz="1600" dirty="0" smtClean="0"/>
              <a:t>να βιώσουν εξίσου μακροπρόθεσμες συνέπειες της ΚαΠα</a:t>
            </a:r>
            <a:endParaRPr lang="el-GR" sz="1600" dirty="0"/>
          </a:p>
          <a:p>
            <a:endParaRPr lang="el-GR" sz="1600" dirty="0" smtClean="0"/>
          </a:p>
          <a:p>
            <a:r>
              <a:rPr lang="el-GR" sz="1600" dirty="0" smtClean="0"/>
              <a:t>Οι συνέπειες της ΚαΠα-π διαφέρουν κατά περίπτωση και συναρτώνται από παράγοντες όπως:</a:t>
            </a:r>
            <a:endParaRPr lang="el-GR" sz="1600" dirty="0"/>
          </a:p>
          <a:p>
            <a:pPr lvl="1"/>
            <a:r>
              <a:rPr lang="el-GR" sz="1600" dirty="0" smtClean="0"/>
              <a:t>η ηλικία του παιδιού και το αναπτυξιακό στάδιο στο οποίο βρίσκεται όταν υφίσταται ΚαΠα</a:t>
            </a:r>
            <a:endParaRPr lang="el-GR" sz="1600" dirty="0"/>
          </a:p>
          <a:p>
            <a:pPr lvl="1"/>
            <a:r>
              <a:rPr lang="el-GR" sz="1600" dirty="0" smtClean="0"/>
              <a:t>η μορφή της ΚαΠα που υφίσταται (σωματική</a:t>
            </a:r>
            <a:r>
              <a:rPr lang="el-GR" sz="1600" dirty="0"/>
              <a:t>, συναισθηματική, </a:t>
            </a:r>
            <a:r>
              <a:rPr lang="el-GR" sz="1600" dirty="0" smtClean="0"/>
              <a:t>σεξουαλική, παραμέληση…)</a:t>
            </a:r>
            <a:endParaRPr lang="el-GR" sz="1600" dirty="0"/>
          </a:p>
          <a:p>
            <a:pPr lvl="1"/>
            <a:r>
              <a:rPr lang="el-GR" sz="1600" dirty="0" smtClean="0"/>
              <a:t>η συχνότητα και η διάρκεια </a:t>
            </a:r>
            <a:r>
              <a:rPr lang="el-GR" sz="1600" dirty="0"/>
              <a:t>της </a:t>
            </a:r>
            <a:r>
              <a:rPr lang="el-GR" sz="1600" dirty="0" smtClean="0"/>
              <a:t>κακοποίησης</a:t>
            </a:r>
            <a:endParaRPr lang="el-GR" sz="1600" dirty="0"/>
          </a:p>
          <a:p>
            <a:pPr lvl="1"/>
            <a:r>
              <a:rPr lang="el-GR" sz="1600" dirty="0" smtClean="0"/>
              <a:t>η </a:t>
            </a:r>
            <a:r>
              <a:rPr lang="el-GR" sz="1600" dirty="0"/>
              <a:t>σχέση του παιδιού με </a:t>
            </a:r>
            <a:r>
              <a:rPr lang="el-GR" sz="1600" dirty="0" smtClean="0"/>
              <a:t>τον/την δράστη/-</a:t>
            </a:r>
            <a:r>
              <a:rPr lang="el-GR" sz="1600" dirty="0" err="1" smtClean="0"/>
              <a:t>τρια</a:t>
            </a:r>
            <a:r>
              <a:rPr lang="el-GR" sz="1600" dirty="0" smtClean="0"/>
              <a:t> της ΚαΠα</a:t>
            </a:r>
            <a:endParaRPr lang="en-US" sz="1600" dirty="0"/>
          </a:p>
        </p:txBody>
      </p:sp>
    </p:spTree>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2000">
        <p15:prstTrans prst="fallOver"/>
      </p:transition>
    </mc:Choice>
    <mc:Fallback>
      <p:transition spd="slow">
        <p:fade/>
      </p:transition>
    </mc:Fallback>
  </mc:AlternateContent>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l-GR" dirty="0"/>
              <a:t>βραχυπρόθεσμες &amp;</a:t>
            </a:r>
            <a:r>
              <a:rPr lang="en-US" dirty="0"/>
              <a:t> </a:t>
            </a:r>
            <a:r>
              <a:rPr lang="el-GR" dirty="0"/>
              <a:t>μακροπρόθεσμες συνέπειες της </a:t>
            </a:r>
            <a:r>
              <a:rPr lang="el-GR" dirty="0" err="1"/>
              <a:t>ΚαΠα</a:t>
            </a:r>
            <a:r>
              <a:rPr lang="el-GR" dirty="0"/>
              <a:t>-</a:t>
            </a:r>
            <a:r>
              <a:rPr lang="en-US" dirty="0"/>
              <a:t> </a:t>
            </a:r>
            <a:r>
              <a:rPr lang="el-GR" dirty="0"/>
              <a:t>Π</a:t>
            </a:r>
            <a:endParaRPr lang="en-US" dirty="0"/>
          </a:p>
        </p:txBody>
      </p:sp>
      <p:sp>
        <p:nvSpPr>
          <p:cNvPr id="3" name="Content Placeholder 2"/>
          <p:cNvSpPr>
            <a:spLocks noGrp="1"/>
          </p:cNvSpPr>
          <p:nvPr>
            <p:ph idx="1"/>
          </p:nvPr>
        </p:nvSpPr>
        <p:spPr>
          <a:xfrm>
            <a:off x="175185" y="1291658"/>
            <a:ext cx="2122549" cy="3263504"/>
          </a:xfrm>
          <a:solidFill>
            <a:schemeClr val="tx2">
              <a:lumMod val="20000"/>
              <a:lumOff val="80000"/>
            </a:schemeClr>
          </a:solidFill>
        </p:spPr>
        <p:txBody>
          <a:bodyPr>
            <a:noAutofit/>
          </a:bodyPr>
          <a:lstStyle/>
          <a:p>
            <a:pPr indent="-270000">
              <a:lnSpc>
                <a:spcPct val="100000"/>
              </a:lnSpc>
              <a:spcBef>
                <a:spcPts val="0"/>
              </a:spcBef>
              <a:buNone/>
            </a:pPr>
            <a:r>
              <a:rPr lang="el-GR" sz="1350" b="1" dirty="0" smtClean="0"/>
              <a:t>ΣΩΜΑΤΙΚΕΣ ΣΥΝΕΠΕΙΕΣ </a:t>
            </a:r>
            <a:endParaRPr lang="en-US" sz="1350" b="1" dirty="0"/>
          </a:p>
          <a:p>
            <a:pPr marL="182563" indent="-180975">
              <a:lnSpc>
                <a:spcPct val="100000"/>
              </a:lnSpc>
              <a:spcBef>
                <a:spcPts val="0"/>
              </a:spcBef>
            </a:pPr>
            <a:r>
              <a:rPr lang="el-GR" sz="1350" dirty="0"/>
              <a:t>Ήπιες </a:t>
            </a:r>
            <a:r>
              <a:rPr lang="en-US" sz="1350" dirty="0"/>
              <a:t>(</a:t>
            </a:r>
            <a:r>
              <a:rPr lang="el-GR" sz="1350" dirty="0"/>
              <a:t>μώλωπες, </a:t>
            </a:r>
            <a:r>
              <a:rPr lang="el-GR" sz="1350" dirty="0" smtClean="0"/>
              <a:t>κοψίματα</a:t>
            </a:r>
            <a:r>
              <a:rPr lang="en-US" sz="1350" dirty="0" smtClean="0"/>
              <a:t>) </a:t>
            </a:r>
            <a:r>
              <a:rPr lang="el-GR" sz="1350" dirty="0" smtClean="0"/>
              <a:t>ή σοβαρές </a:t>
            </a:r>
            <a:r>
              <a:rPr lang="en-US" sz="1350" dirty="0" smtClean="0"/>
              <a:t>(</a:t>
            </a:r>
            <a:r>
              <a:rPr lang="el-GR" sz="1350" dirty="0" smtClean="0"/>
              <a:t>κατάγματα, αιμορραγία</a:t>
            </a:r>
            <a:r>
              <a:rPr lang="en-US" sz="1350" dirty="0" smtClean="0"/>
              <a:t>)</a:t>
            </a:r>
            <a:endParaRPr lang="en-US" sz="1350" dirty="0"/>
          </a:p>
          <a:p>
            <a:pPr marL="182563" indent="-180975">
              <a:lnSpc>
                <a:spcPct val="100000"/>
              </a:lnSpc>
              <a:spcBef>
                <a:spcPts val="0"/>
              </a:spcBef>
            </a:pPr>
            <a:r>
              <a:rPr lang="el-GR" sz="1350" dirty="0"/>
              <a:t>Διαταραχές στην ανάπτυξη του ΚΝΣ</a:t>
            </a:r>
            <a:endParaRPr lang="en-US" sz="1350" dirty="0"/>
          </a:p>
          <a:p>
            <a:pPr marL="182563" indent="-180975">
              <a:lnSpc>
                <a:spcPct val="100000"/>
              </a:lnSpc>
              <a:spcBef>
                <a:spcPts val="0"/>
              </a:spcBef>
            </a:pPr>
            <a:r>
              <a:rPr lang="el-GR" sz="1350" dirty="0"/>
              <a:t>Χρόνια προβλήματα υγείας</a:t>
            </a:r>
            <a:endParaRPr lang="en-US" sz="1350" dirty="0"/>
          </a:p>
          <a:p>
            <a:pPr marL="182563" indent="-180975">
              <a:lnSpc>
                <a:spcPct val="100000"/>
              </a:lnSpc>
              <a:spcBef>
                <a:spcPts val="0"/>
              </a:spcBef>
            </a:pPr>
            <a:r>
              <a:rPr lang="el-GR" sz="1350" dirty="0"/>
              <a:t>Σύνδρομο Ανατάραξης Βρέφους</a:t>
            </a:r>
            <a:r>
              <a:rPr lang="en-US" sz="1350" dirty="0"/>
              <a:t>(</a:t>
            </a:r>
            <a:r>
              <a:rPr lang="el-GR" sz="1350" dirty="0"/>
              <a:t>τύφλωση</a:t>
            </a:r>
            <a:r>
              <a:rPr lang="en-US" sz="1350" dirty="0"/>
              <a:t>, </a:t>
            </a:r>
            <a:r>
              <a:rPr lang="el-GR" sz="1350" dirty="0"/>
              <a:t>μαθησιακές δυσκολίες</a:t>
            </a:r>
            <a:r>
              <a:rPr lang="en-US" sz="1350" dirty="0"/>
              <a:t>, </a:t>
            </a:r>
            <a:r>
              <a:rPr lang="el-GR" sz="1350" dirty="0"/>
              <a:t>καθυστέρηση</a:t>
            </a:r>
            <a:r>
              <a:rPr lang="en-US" sz="1350" dirty="0" smtClean="0"/>
              <a:t>,</a:t>
            </a:r>
            <a:r>
              <a:rPr lang="el-GR" sz="1350" dirty="0" smtClean="0"/>
              <a:t> εγκεφαλική </a:t>
            </a:r>
            <a:r>
              <a:rPr lang="el-GR" sz="1350" dirty="0"/>
              <a:t>παράλυση</a:t>
            </a:r>
            <a:r>
              <a:rPr lang="en-US" sz="1350" dirty="0"/>
              <a:t>)</a:t>
            </a:r>
          </a:p>
        </p:txBody>
      </p:sp>
      <p:sp>
        <p:nvSpPr>
          <p:cNvPr id="4" name="Content Placeholder 2"/>
          <p:cNvSpPr txBox="1">
            <a:spLocks/>
          </p:cNvSpPr>
          <p:nvPr/>
        </p:nvSpPr>
        <p:spPr>
          <a:xfrm>
            <a:off x="6100446" y="1291659"/>
            <a:ext cx="2919196" cy="3261292"/>
          </a:xfrm>
          <a:prstGeom prst="rect">
            <a:avLst/>
          </a:prstGeom>
          <a:solidFill>
            <a:schemeClr val="accent4">
              <a:lumMod val="20000"/>
              <a:lumOff val="80000"/>
            </a:schemeClr>
          </a:solidFill>
        </p:spPr>
        <p:txBody>
          <a:bodyPr vert="horz" lIns="68580" tIns="34290" rIns="68580" bIns="34290" rtlCol="0">
            <a:noAutofit/>
          </a:bodyPr>
          <a:lstStyle/>
          <a:p>
            <a:pPr marL="271457" indent="-270000" defTabSz="685783">
              <a:buClr>
                <a:schemeClr val="accent1"/>
              </a:buClr>
              <a:defRPr/>
            </a:pPr>
            <a:r>
              <a:rPr lang="el-GR" sz="1400" b="1" dirty="0" smtClean="0">
                <a:latin typeface="Segoe UI Light" panose="020B0502040204020203" pitchFamily="34" charset="0"/>
                <a:cs typeface="Segoe UI Light" panose="020B0502040204020203" pitchFamily="34" charset="0"/>
              </a:rPr>
              <a:t>ΚΟΙΝΩΝΙΚΕΣ ΣΥΝΕΠΕΙΕΣ</a:t>
            </a:r>
            <a:endParaRPr lang="en-US" sz="1400" b="1" dirty="0">
              <a:latin typeface="Segoe UI Light" panose="020B0502040204020203" pitchFamily="34" charset="0"/>
              <a:cs typeface="Segoe UI Light" panose="020B0502040204020203" pitchFamily="34" charset="0"/>
            </a:endParaRPr>
          </a:p>
          <a:p>
            <a:pPr marL="1457" defTabSz="685783">
              <a:buClr>
                <a:schemeClr val="accent1"/>
              </a:buClr>
              <a:defRPr/>
            </a:pPr>
            <a:r>
              <a:rPr lang="el-GR" sz="1400" b="1" i="1" dirty="0" smtClean="0">
                <a:latin typeface="Segoe UI Light" panose="020B0502040204020203" pitchFamily="34" charset="0"/>
                <a:cs typeface="Segoe UI Light" panose="020B0502040204020203" pitchFamily="34" charset="0"/>
              </a:rPr>
              <a:t>Άμεσο κόστος: δαπάνες</a:t>
            </a:r>
            <a:endParaRPr lang="en-US" sz="1400" b="1" i="1" dirty="0">
              <a:latin typeface="Segoe UI Light" panose="020B0502040204020203" pitchFamily="34" charset="0"/>
              <a:cs typeface="Segoe UI Light" panose="020B0502040204020203" pitchFamily="34" charset="0"/>
            </a:endParaRPr>
          </a:p>
          <a:p>
            <a:pPr marL="182563" indent="-182563" defTabSz="685783">
              <a:buClr>
                <a:schemeClr val="accent1"/>
              </a:buClr>
              <a:buFont typeface="Wingdings 3" panose="05040102010807070707" pitchFamily="18" charset="2"/>
              <a:buChar char="´"/>
            </a:pPr>
            <a:r>
              <a:rPr lang="el-GR" sz="1300" dirty="0" smtClean="0">
                <a:latin typeface="Segoe UI Light" panose="020B0502040204020203" pitchFamily="34" charset="0"/>
                <a:cs typeface="Segoe UI Light" panose="020B0502040204020203" pitchFamily="34" charset="0"/>
              </a:rPr>
              <a:t>για διατήρηση </a:t>
            </a:r>
            <a:r>
              <a:rPr lang="el-GR" sz="1300" dirty="0">
                <a:latin typeface="Segoe UI Light" panose="020B0502040204020203" pitchFamily="34" charset="0"/>
                <a:cs typeface="Segoe UI Light" panose="020B0502040204020203" pitchFamily="34" charset="0"/>
              </a:rPr>
              <a:t>Συστήματος Παιδικής Προστασίας</a:t>
            </a:r>
            <a:endParaRPr lang="en-US" sz="1300" dirty="0">
              <a:latin typeface="Segoe UI Light" panose="020B0502040204020203" pitchFamily="34" charset="0"/>
              <a:cs typeface="Segoe UI Light" panose="020B0502040204020203" pitchFamily="34" charset="0"/>
            </a:endParaRPr>
          </a:p>
          <a:p>
            <a:pPr marL="182563" indent="-182563" defTabSz="685783">
              <a:buClr>
                <a:schemeClr val="accent1"/>
              </a:buClr>
              <a:buFont typeface="Wingdings 3" panose="05040102010807070707" pitchFamily="18" charset="2"/>
              <a:buChar char="´"/>
            </a:pPr>
            <a:r>
              <a:rPr lang="el-GR" sz="1300" dirty="0" smtClean="0">
                <a:latin typeface="Segoe UI Light" panose="020B0502040204020203" pitchFamily="34" charset="0"/>
                <a:cs typeface="Segoe UI Light" panose="020B0502040204020203" pitchFamily="34" charset="0"/>
              </a:rPr>
              <a:t>για υπηρεσίες υγείας &amp; ψυχικής υγείας, εκπαίδευσης, δημόσιας τάξης, δικαιοσύνης</a:t>
            </a:r>
            <a:endParaRPr lang="en-US" sz="1300" dirty="0">
              <a:latin typeface="Segoe UI Light" panose="020B0502040204020203" pitchFamily="34" charset="0"/>
              <a:cs typeface="Segoe UI Light" panose="020B0502040204020203" pitchFamily="34" charset="0"/>
            </a:endParaRPr>
          </a:p>
          <a:p>
            <a:pPr marL="1457" defTabSz="685783">
              <a:buClr>
                <a:schemeClr val="accent1"/>
              </a:buClr>
              <a:defRPr/>
            </a:pPr>
            <a:r>
              <a:rPr lang="el-GR" sz="1400" b="1" i="1" dirty="0" smtClean="0">
                <a:latin typeface="Segoe UI Light" panose="020B0502040204020203" pitchFamily="34" charset="0"/>
                <a:cs typeface="Segoe UI Light" panose="020B0502040204020203" pitchFamily="34" charset="0"/>
              </a:rPr>
              <a:t>Έμμεσο κόστος: δαπάνες</a:t>
            </a:r>
            <a:endParaRPr lang="en-US" sz="1400" b="1" i="1" dirty="0">
              <a:latin typeface="Segoe UI Light" panose="020B0502040204020203" pitchFamily="34" charset="0"/>
              <a:cs typeface="Segoe UI Light" panose="020B0502040204020203" pitchFamily="34" charset="0"/>
            </a:endParaRPr>
          </a:p>
          <a:p>
            <a:pPr marL="182563" indent="-182563" defTabSz="685783">
              <a:buClr>
                <a:schemeClr val="accent1"/>
              </a:buClr>
              <a:buFont typeface="Wingdings 3" panose="05040102010807070707" pitchFamily="18" charset="2"/>
              <a:buChar char="´"/>
            </a:pPr>
            <a:r>
              <a:rPr lang="el-GR" sz="1300" dirty="0" smtClean="0">
                <a:latin typeface="Segoe UI Light" panose="020B0502040204020203" pitchFamily="34" charset="0"/>
                <a:cs typeface="Segoe UI Light" panose="020B0502040204020203" pitchFamily="34" charset="0"/>
              </a:rPr>
              <a:t>που απορρέουν από σχετικά εγκλήματα </a:t>
            </a:r>
            <a:r>
              <a:rPr lang="el-GR" sz="1300" dirty="0">
                <a:latin typeface="Segoe UI Light" panose="020B0502040204020203" pitchFamily="34" charset="0"/>
                <a:cs typeface="Segoe UI Light" panose="020B0502040204020203" pitchFamily="34" charset="0"/>
              </a:rPr>
              <a:t>εφήβων και ενηλίκων</a:t>
            </a:r>
          </a:p>
          <a:p>
            <a:pPr marL="182563" indent="-182563" defTabSz="685783">
              <a:buClr>
                <a:schemeClr val="accent1"/>
              </a:buClr>
              <a:buFont typeface="Wingdings 3" panose="05040102010807070707" pitchFamily="18" charset="2"/>
              <a:buChar char="´"/>
            </a:pPr>
            <a:r>
              <a:rPr lang="el-GR" sz="1300" dirty="0" smtClean="0">
                <a:latin typeface="Segoe UI Light" panose="020B0502040204020203" pitchFamily="34" charset="0"/>
                <a:cs typeface="Segoe UI Light" panose="020B0502040204020203" pitchFamily="34" charset="0"/>
              </a:rPr>
              <a:t>για υπηρεσίες ψυχικής υγείας</a:t>
            </a:r>
            <a:endParaRPr lang="en-US" sz="1300" dirty="0">
              <a:latin typeface="Segoe UI Light" panose="020B0502040204020203" pitchFamily="34" charset="0"/>
              <a:cs typeface="Segoe UI Light" panose="020B0502040204020203" pitchFamily="34" charset="0"/>
            </a:endParaRPr>
          </a:p>
          <a:p>
            <a:pPr marL="182563" indent="-182563" defTabSz="685783">
              <a:buClr>
                <a:schemeClr val="accent1"/>
              </a:buClr>
              <a:buFont typeface="Wingdings 3" panose="05040102010807070707" pitchFamily="18" charset="2"/>
              <a:buChar char="´"/>
            </a:pPr>
            <a:r>
              <a:rPr lang="el-GR" sz="1300" dirty="0" smtClean="0">
                <a:latin typeface="Segoe UI Light" panose="020B0502040204020203" pitchFamily="34" charset="0"/>
                <a:cs typeface="Segoe UI Light" panose="020B0502040204020203" pitchFamily="34" charset="0"/>
              </a:rPr>
              <a:t>για αντιμετώπιση χρήσης </a:t>
            </a:r>
            <a:r>
              <a:rPr lang="el-GR" sz="1300" dirty="0">
                <a:latin typeface="Segoe UI Light" panose="020B0502040204020203" pitchFamily="34" charset="0"/>
                <a:cs typeface="Segoe UI Light" panose="020B0502040204020203" pitchFamily="34" charset="0"/>
              </a:rPr>
              <a:t>ουσιών</a:t>
            </a:r>
            <a:endParaRPr lang="en-US" sz="1300" dirty="0">
              <a:latin typeface="Segoe UI Light" panose="020B0502040204020203" pitchFamily="34" charset="0"/>
              <a:cs typeface="Segoe UI Light" panose="020B0502040204020203" pitchFamily="34" charset="0"/>
            </a:endParaRPr>
          </a:p>
          <a:p>
            <a:pPr marL="182563" indent="-182563" defTabSz="685783">
              <a:buClr>
                <a:schemeClr val="accent1"/>
              </a:buClr>
              <a:buFont typeface="Wingdings 3" panose="05040102010807070707" pitchFamily="18" charset="2"/>
              <a:buChar char="´"/>
            </a:pPr>
            <a:r>
              <a:rPr lang="el-GR" sz="1300" dirty="0">
                <a:latin typeface="Segoe UI Light" panose="020B0502040204020203" pitchFamily="34" charset="0"/>
                <a:cs typeface="Segoe UI Light" panose="020B0502040204020203" pitchFamily="34" charset="0"/>
              </a:rPr>
              <a:t>για αντιμετώπιση </a:t>
            </a:r>
            <a:r>
              <a:rPr lang="el-GR" sz="1300" dirty="0" err="1" smtClean="0">
                <a:latin typeface="Segoe UI Light" panose="020B0502040204020203" pitchFamily="34" charset="0"/>
                <a:cs typeface="Segoe UI Light" panose="020B0502040204020203" pitchFamily="34" charset="0"/>
              </a:rPr>
              <a:t>ενδο</a:t>
            </a:r>
            <a:r>
              <a:rPr lang="el-GR" sz="1300" dirty="0" smtClean="0">
                <a:latin typeface="Segoe UI Light" panose="020B0502040204020203" pitchFamily="34" charset="0"/>
                <a:cs typeface="Segoe UI Light" panose="020B0502040204020203" pitchFamily="34" charset="0"/>
              </a:rPr>
              <a:t>-οικογενειακής βίας</a:t>
            </a:r>
            <a:endParaRPr lang="en-US" sz="1300" dirty="0">
              <a:latin typeface="Segoe UI Light" panose="020B0502040204020203" pitchFamily="34" charset="0"/>
              <a:cs typeface="Segoe UI Light" panose="020B0502040204020203" pitchFamily="34" charset="0"/>
            </a:endParaRPr>
          </a:p>
          <a:p>
            <a:pPr marL="182563" indent="-182563" defTabSz="685783">
              <a:buClr>
                <a:schemeClr val="accent1"/>
              </a:buClr>
              <a:buFont typeface="Wingdings 3" panose="05040102010807070707" pitchFamily="18" charset="2"/>
              <a:buChar char="´"/>
            </a:pPr>
            <a:r>
              <a:rPr lang="el-GR" sz="1300" dirty="0" smtClean="0">
                <a:latin typeface="Segoe UI Light" panose="020B0502040204020203" pitchFamily="34" charset="0"/>
                <a:cs typeface="Segoe UI Light" panose="020B0502040204020203" pitchFamily="34" charset="0"/>
              </a:rPr>
              <a:t>Απώλεια παραγωγικότητας λόγω ανεργίας και υποαπασχόλησης</a:t>
            </a:r>
            <a:endParaRPr lang="en-US" sz="1300" dirty="0">
              <a:latin typeface="Segoe UI Light" panose="020B0502040204020203" pitchFamily="34" charset="0"/>
              <a:cs typeface="Segoe UI Light" panose="020B0502040204020203" pitchFamily="34" charset="0"/>
            </a:endParaRPr>
          </a:p>
          <a:p>
            <a:pPr marL="271457" indent="-270000" defTabSz="685783">
              <a:buClr>
                <a:schemeClr val="accent1"/>
              </a:buClr>
              <a:buFont typeface="Wingdings 3" panose="05040102010807070707" pitchFamily="18" charset="2"/>
              <a:buChar char="´"/>
              <a:defRPr/>
            </a:pPr>
            <a:endParaRPr lang="en-US" sz="1300" dirty="0">
              <a:latin typeface="Segoe UI Light" panose="020B0502040204020203" pitchFamily="34" charset="0"/>
              <a:cs typeface="Segoe UI Light" panose="020B0502040204020203" pitchFamily="34" charset="0"/>
            </a:endParaRPr>
          </a:p>
        </p:txBody>
      </p:sp>
      <p:sp>
        <p:nvSpPr>
          <p:cNvPr id="5" name="Content Placeholder 2"/>
          <p:cNvSpPr txBox="1">
            <a:spLocks/>
          </p:cNvSpPr>
          <p:nvPr/>
        </p:nvSpPr>
        <p:spPr>
          <a:xfrm>
            <a:off x="2351667" y="1291658"/>
            <a:ext cx="1535433" cy="3263504"/>
          </a:xfrm>
          <a:prstGeom prst="rect">
            <a:avLst/>
          </a:prstGeom>
          <a:solidFill>
            <a:schemeClr val="tx2">
              <a:lumMod val="20000"/>
              <a:lumOff val="80000"/>
            </a:schemeClr>
          </a:solidFill>
        </p:spPr>
        <p:txBody>
          <a:bodyPr vert="horz" lIns="68580" tIns="34290" rIns="68580" bIns="34290" rtlCol="0">
            <a:noAutofit/>
          </a:bodyPr>
          <a:lstStyle/>
          <a:p>
            <a:pPr indent="1191" defTabSz="685783">
              <a:buClr>
                <a:schemeClr val="accent1"/>
              </a:buClr>
              <a:defRPr/>
            </a:pPr>
            <a:r>
              <a:rPr lang="el-GR" sz="1400" b="1" dirty="0" smtClean="0">
                <a:latin typeface="Segoe UI Light" panose="020B0502040204020203" pitchFamily="34" charset="0"/>
                <a:cs typeface="Segoe UI Light" panose="020B0502040204020203" pitchFamily="34" charset="0"/>
              </a:rPr>
              <a:t>ΨΥΧΟΛΟΓΙΚΕΣ ΣΥΝΕΠΕΙΕΣ</a:t>
            </a:r>
            <a:endParaRPr lang="en-US" sz="1400" b="1" dirty="0">
              <a:latin typeface="Segoe UI Light" panose="020B0502040204020203" pitchFamily="34" charset="0"/>
              <a:cs typeface="Segoe UI Light" panose="020B0502040204020203" pitchFamily="34" charset="0"/>
            </a:endParaRPr>
          </a:p>
          <a:p>
            <a:pPr marL="133350" indent="-132160" defTabSz="685783">
              <a:buClr>
                <a:schemeClr val="accent1"/>
              </a:buClr>
              <a:defRPr/>
            </a:pPr>
            <a:r>
              <a:rPr lang="el-GR" sz="1400" b="1" i="1" dirty="0" smtClean="0">
                <a:latin typeface="Segoe UI Light" panose="020B0502040204020203" pitchFamily="34" charset="0"/>
                <a:cs typeface="Segoe UI Light" panose="020B0502040204020203" pitchFamily="34" charset="0"/>
              </a:rPr>
              <a:t>βραχυπρόθεσμα</a:t>
            </a:r>
            <a:r>
              <a:rPr lang="en-US" sz="1400" b="1" i="1" dirty="0" smtClean="0">
                <a:latin typeface="Segoe UI Light" panose="020B0502040204020203" pitchFamily="34" charset="0"/>
                <a:cs typeface="Segoe UI Light" panose="020B0502040204020203" pitchFamily="34" charset="0"/>
              </a:rPr>
              <a:t>:</a:t>
            </a:r>
            <a:endParaRPr lang="en-US" sz="1400" b="1" i="1" dirty="0">
              <a:latin typeface="Segoe UI Light" panose="020B0502040204020203" pitchFamily="34" charset="0"/>
              <a:cs typeface="Segoe UI Light" panose="020B0502040204020203" pitchFamily="34" charset="0"/>
            </a:endParaRPr>
          </a:p>
          <a:p>
            <a:pPr marL="133350" indent="-132160" defTabSz="685783">
              <a:buClr>
                <a:schemeClr val="accent1"/>
              </a:buClr>
              <a:buFont typeface="Wingdings 3" panose="05040102010807070707" pitchFamily="18" charset="2"/>
              <a:buChar char="´"/>
              <a:defRPr/>
            </a:pPr>
            <a:r>
              <a:rPr lang="el-GR" sz="1400" dirty="0">
                <a:latin typeface="Segoe UI Light" panose="020B0502040204020203" pitchFamily="34" charset="0"/>
                <a:cs typeface="Segoe UI Light" panose="020B0502040204020203" pitchFamily="34" charset="0"/>
              </a:rPr>
              <a:t>απομόνωση</a:t>
            </a:r>
            <a:endParaRPr lang="en-US" sz="1400" dirty="0">
              <a:latin typeface="Segoe UI Light" panose="020B0502040204020203" pitchFamily="34" charset="0"/>
              <a:cs typeface="Segoe UI Light" panose="020B0502040204020203" pitchFamily="34" charset="0"/>
            </a:endParaRPr>
          </a:p>
          <a:p>
            <a:pPr marL="133350" indent="-132160" defTabSz="685783">
              <a:buClr>
                <a:schemeClr val="accent1"/>
              </a:buClr>
              <a:buFont typeface="Wingdings 3" panose="05040102010807070707" pitchFamily="18" charset="2"/>
              <a:buChar char="´"/>
              <a:defRPr/>
            </a:pPr>
            <a:r>
              <a:rPr lang="el-GR" sz="1400" dirty="0">
                <a:latin typeface="Segoe UI Light" panose="020B0502040204020203" pitchFamily="34" charset="0"/>
                <a:cs typeface="Segoe UI Light" panose="020B0502040204020203" pitchFamily="34" charset="0"/>
              </a:rPr>
              <a:t>φόβος</a:t>
            </a:r>
            <a:endParaRPr lang="en-US" sz="1400" dirty="0">
              <a:latin typeface="Segoe UI Light" panose="020B0502040204020203" pitchFamily="34" charset="0"/>
              <a:cs typeface="Segoe UI Light" panose="020B0502040204020203" pitchFamily="34" charset="0"/>
            </a:endParaRPr>
          </a:p>
          <a:p>
            <a:pPr marL="133350" indent="-132160" defTabSz="685783">
              <a:buClr>
                <a:schemeClr val="accent1"/>
              </a:buClr>
              <a:buFont typeface="Wingdings 3" panose="05040102010807070707" pitchFamily="18" charset="2"/>
              <a:buChar char="´"/>
              <a:defRPr/>
            </a:pPr>
            <a:r>
              <a:rPr lang="el-GR" sz="1400" dirty="0">
                <a:latin typeface="Segoe UI Light" panose="020B0502040204020203" pitchFamily="34" charset="0"/>
                <a:cs typeface="Segoe UI Light" panose="020B0502040204020203" pitchFamily="34" charset="0"/>
              </a:rPr>
              <a:t>Αδυναμία να εμπιστευτεί</a:t>
            </a:r>
            <a:endParaRPr lang="en-US" sz="1400" dirty="0">
              <a:latin typeface="Segoe UI Light" panose="020B0502040204020203" pitchFamily="34" charset="0"/>
              <a:cs typeface="Segoe UI Light" panose="020B0502040204020203" pitchFamily="34" charset="0"/>
            </a:endParaRPr>
          </a:p>
          <a:p>
            <a:pPr indent="1191" defTabSz="685783">
              <a:buClr>
                <a:schemeClr val="accent1"/>
              </a:buClr>
              <a:defRPr/>
            </a:pPr>
            <a:endParaRPr lang="el-GR" sz="1400" b="1" dirty="0" smtClean="0">
              <a:latin typeface="Segoe UI Light" panose="020B0502040204020203" pitchFamily="34" charset="0"/>
              <a:cs typeface="Segoe UI Light" panose="020B0502040204020203" pitchFamily="34" charset="0"/>
            </a:endParaRPr>
          </a:p>
          <a:p>
            <a:pPr indent="1191" defTabSz="685783">
              <a:buClr>
                <a:schemeClr val="accent1"/>
              </a:buClr>
              <a:defRPr/>
            </a:pPr>
            <a:r>
              <a:rPr lang="el-GR" sz="1400" b="1" i="1" dirty="0" smtClean="0">
                <a:latin typeface="Segoe UI Light" panose="020B0502040204020203" pitchFamily="34" charset="0"/>
                <a:cs typeface="Segoe UI Light" panose="020B0502040204020203" pitchFamily="34" charset="0"/>
              </a:rPr>
              <a:t>μακροπρόθεσμα</a:t>
            </a:r>
            <a:r>
              <a:rPr lang="en-US" sz="1400" b="1" i="1" dirty="0" smtClean="0">
                <a:latin typeface="Segoe UI Light" panose="020B0502040204020203" pitchFamily="34" charset="0"/>
                <a:cs typeface="Segoe UI Light" panose="020B0502040204020203" pitchFamily="34" charset="0"/>
              </a:rPr>
              <a:t>:</a:t>
            </a:r>
            <a:endParaRPr lang="en-US" sz="1400" b="1" i="1" dirty="0">
              <a:latin typeface="Segoe UI Light" panose="020B0502040204020203" pitchFamily="34" charset="0"/>
              <a:cs typeface="Segoe UI Light" panose="020B0502040204020203" pitchFamily="34" charset="0"/>
            </a:endParaRPr>
          </a:p>
          <a:p>
            <a:pPr marL="133350" indent="-132160" defTabSz="685783">
              <a:buClr>
                <a:schemeClr val="accent1"/>
              </a:buClr>
              <a:buFont typeface="Wingdings 3" panose="05040102010807070707" pitchFamily="18" charset="2"/>
              <a:buChar char="´"/>
              <a:defRPr/>
            </a:pPr>
            <a:r>
              <a:rPr lang="el-GR" sz="1400" dirty="0">
                <a:latin typeface="Segoe UI Light" panose="020B0502040204020203" pitchFamily="34" charset="0"/>
                <a:cs typeface="Segoe UI Light" panose="020B0502040204020203" pitchFamily="34" charset="0"/>
              </a:rPr>
              <a:t>Χαμηλή αυτοεκτίμηση</a:t>
            </a:r>
            <a:endParaRPr lang="en-US" sz="1400" dirty="0">
              <a:latin typeface="Segoe UI Light" panose="020B0502040204020203" pitchFamily="34" charset="0"/>
              <a:cs typeface="Segoe UI Light" panose="020B0502040204020203" pitchFamily="34" charset="0"/>
            </a:endParaRPr>
          </a:p>
          <a:p>
            <a:pPr marL="133350" indent="-132160" defTabSz="685783">
              <a:buClr>
                <a:schemeClr val="accent1"/>
              </a:buClr>
              <a:buFont typeface="Wingdings 3" panose="05040102010807070707" pitchFamily="18" charset="2"/>
              <a:buChar char="´"/>
              <a:defRPr/>
            </a:pPr>
            <a:r>
              <a:rPr lang="el-GR" sz="1400" dirty="0">
                <a:latin typeface="Segoe UI Light" panose="020B0502040204020203" pitchFamily="34" charset="0"/>
                <a:cs typeface="Segoe UI Light" panose="020B0502040204020203" pitchFamily="34" charset="0"/>
              </a:rPr>
              <a:t>Κατάθλιψη</a:t>
            </a:r>
            <a:endParaRPr lang="en-US" sz="1400" dirty="0">
              <a:latin typeface="Segoe UI Light" panose="020B0502040204020203" pitchFamily="34" charset="0"/>
              <a:cs typeface="Segoe UI Light" panose="020B0502040204020203" pitchFamily="34" charset="0"/>
            </a:endParaRPr>
          </a:p>
          <a:p>
            <a:pPr marL="133350" indent="-132160" defTabSz="685783">
              <a:buClr>
                <a:schemeClr val="accent1"/>
              </a:buClr>
              <a:buFont typeface="Wingdings 3" panose="05040102010807070707" pitchFamily="18" charset="2"/>
              <a:buChar char="´"/>
              <a:defRPr/>
            </a:pPr>
            <a:r>
              <a:rPr lang="el-GR" sz="1400" dirty="0">
                <a:latin typeface="Segoe UI Light" panose="020B0502040204020203" pitchFamily="34" charset="0"/>
                <a:cs typeface="Segoe UI Light" panose="020B0502040204020203" pitchFamily="34" charset="0"/>
              </a:rPr>
              <a:t>Δυσκολίες στις σχέσεις</a:t>
            </a:r>
            <a:endParaRPr lang="en-US" sz="1400" dirty="0">
              <a:latin typeface="Segoe UI Light" panose="020B0502040204020203" pitchFamily="34" charset="0"/>
              <a:cs typeface="Segoe UI Light" panose="020B0502040204020203" pitchFamily="34" charset="0"/>
            </a:endParaRPr>
          </a:p>
        </p:txBody>
      </p:sp>
      <p:sp>
        <p:nvSpPr>
          <p:cNvPr id="6" name="Content Placeholder 2"/>
          <p:cNvSpPr txBox="1">
            <a:spLocks/>
          </p:cNvSpPr>
          <p:nvPr/>
        </p:nvSpPr>
        <p:spPr>
          <a:xfrm>
            <a:off x="3941033" y="1291658"/>
            <a:ext cx="2105481" cy="3263504"/>
          </a:xfrm>
          <a:prstGeom prst="rect">
            <a:avLst/>
          </a:prstGeom>
          <a:solidFill>
            <a:schemeClr val="tx2">
              <a:lumMod val="20000"/>
              <a:lumOff val="80000"/>
            </a:schemeClr>
          </a:solidFill>
        </p:spPr>
        <p:txBody>
          <a:bodyPr vert="horz" lIns="68580" tIns="34290" rIns="68580" bIns="34290" rtlCol="0">
            <a:noAutofit/>
          </a:bodyPr>
          <a:lstStyle/>
          <a:p>
            <a:pPr defTabSz="685783">
              <a:buClr>
                <a:schemeClr val="accent1"/>
              </a:buClr>
              <a:defRPr/>
            </a:pPr>
            <a:r>
              <a:rPr lang="el-GR" sz="1400" b="1" dirty="0" smtClean="0">
                <a:latin typeface="Segoe UI Light" panose="020B0502040204020203" pitchFamily="34" charset="0"/>
                <a:cs typeface="Segoe UI Light" panose="020B0502040204020203" pitchFamily="34" charset="0"/>
              </a:rPr>
              <a:t>ΣΥΝΕΠΕΙΕΣ στη ΣΥΜΠΕΡΙΦΟΡΑ</a:t>
            </a:r>
            <a:endParaRPr lang="en-US" sz="1400" b="1" dirty="0">
              <a:latin typeface="Segoe UI Light" panose="020B0502040204020203" pitchFamily="34" charset="0"/>
              <a:cs typeface="Segoe UI Light" panose="020B0502040204020203" pitchFamily="34" charset="0"/>
            </a:endParaRPr>
          </a:p>
          <a:p>
            <a:pPr indent="1191" defTabSz="685783">
              <a:buClr>
                <a:schemeClr val="accent1"/>
              </a:buClr>
              <a:defRPr/>
            </a:pPr>
            <a:r>
              <a:rPr lang="el-GR" sz="1400" i="1" dirty="0" smtClean="0">
                <a:latin typeface="Segoe UI Light" panose="020B0502040204020203" pitchFamily="34" charset="0"/>
                <a:cs typeface="Segoe UI Light" panose="020B0502040204020203" pitchFamily="34" charset="0"/>
              </a:rPr>
              <a:t>Μελέτες δείχνουν ότι </a:t>
            </a:r>
            <a:r>
              <a:rPr lang="el-GR" sz="1400" i="1" dirty="0">
                <a:latin typeface="Segoe UI Light" panose="020B0502040204020203" pitchFamily="34" charset="0"/>
                <a:cs typeface="Segoe UI Light" panose="020B0502040204020203" pitchFamily="34" charset="0"/>
              </a:rPr>
              <a:t>τα </a:t>
            </a:r>
            <a:r>
              <a:rPr lang="el-GR" sz="1400" i="1" dirty="0" smtClean="0">
                <a:latin typeface="Segoe UI Light" panose="020B0502040204020203" pitchFamily="34" charset="0"/>
                <a:cs typeface="Segoe UI Light" panose="020B0502040204020203" pitchFamily="34" charset="0"/>
              </a:rPr>
              <a:t>παιδιά-θύματα ΚαΠα έχουν ~25</a:t>
            </a:r>
            <a:r>
              <a:rPr lang="el-GR" sz="1400" i="1" dirty="0">
                <a:latin typeface="Segoe UI Light" panose="020B0502040204020203" pitchFamily="34" charset="0"/>
                <a:cs typeface="Segoe UI Light" panose="020B0502040204020203" pitchFamily="34" charset="0"/>
              </a:rPr>
              <a:t>% </a:t>
            </a:r>
            <a:r>
              <a:rPr lang="el-GR" sz="1400" i="1" dirty="0" smtClean="0">
                <a:latin typeface="Segoe UI Light" panose="020B0502040204020203" pitchFamily="34" charset="0"/>
                <a:cs typeface="Segoe UI Light" panose="020B0502040204020203" pitchFamily="34" charset="0"/>
              </a:rPr>
              <a:t>μεγαλύτερη πιθανότητα να </a:t>
            </a:r>
            <a:r>
              <a:rPr lang="el-GR" sz="1400" i="1" dirty="0" err="1" smtClean="0">
                <a:latin typeface="Segoe UI Light" panose="020B0502040204020203" pitchFamily="34" charset="0"/>
                <a:cs typeface="Segoe UI Light" panose="020B0502040204020203" pitchFamily="34" charset="0"/>
              </a:rPr>
              <a:t>αντιμε-τωπίσουν</a:t>
            </a:r>
            <a:r>
              <a:rPr lang="el-GR" sz="1400" i="1" dirty="0" smtClean="0">
                <a:latin typeface="Segoe UI Light" panose="020B0502040204020203" pitchFamily="34" charset="0"/>
                <a:cs typeface="Segoe UI Light" panose="020B0502040204020203" pitchFamily="34" charset="0"/>
              </a:rPr>
              <a:t> </a:t>
            </a:r>
            <a:r>
              <a:rPr lang="el-GR" sz="1400" i="1" dirty="0">
                <a:latin typeface="Segoe UI Light" panose="020B0502040204020203" pitchFamily="34" charset="0"/>
                <a:cs typeface="Segoe UI Light" panose="020B0502040204020203" pitchFamily="34" charset="0"/>
              </a:rPr>
              <a:t>προβλήματα στην εφηβεία, όπως:</a:t>
            </a:r>
            <a:endParaRPr lang="en-US" sz="1400" i="1" dirty="0">
              <a:latin typeface="Segoe UI Light" panose="020B0502040204020203" pitchFamily="34" charset="0"/>
              <a:cs typeface="Segoe UI Light" panose="020B0502040204020203" pitchFamily="34" charset="0"/>
            </a:endParaRPr>
          </a:p>
          <a:p>
            <a:pPr marL="182563" indent="-180975" defTabSz="685783">
              <a:buClr>
                <a:schemeClr val="accent1"/>
              </a:buClr>
              <a:buFont typeface="Wingdings 3" panose="05040102010807070707" pitchFamily="18" charset="2"/>
              <a:buChar char="´"/>
              <a:defRPr/>
            </a:pPr>
            <a:r>
              <a:rPr lang="el-GR" sz="1400" dirty="0" err="1">
                <a:latin typeface="Segoe UI Light" panose="020B0502040204020203" pitchFamily="34" charset="0"/>
                <a:cs typeface="Segoe UI Light" panose="020B0502040204020203" pitchFamily="34" charset="0"/>
              </a:rPr>
              <a:t>Παραβατική</a:t>
            </a:r>
            <a:r>
              <a:rPr lang="el-GR" sz="1400" dirty="0">
                <a:latin typeface="Segoe UI Light" panose="020B0502040204020203" pitchFamily="34" charset="0"/>
                <a:cs typeface="Segoe UI Light" panose="020B0502040204020203" pitchFamily="34" charset="0"/>
              </a:rPr>
              <a:t> συμπεριφορά</a:t>
            </a:r>
            <a:endParaRPr lang="en-US" sz="1400" dirty="0">
              <a:latin typeface="Segoe UI Light" panose="020B0502040204020203" pitchFamily="34" charset="0"/>
              <a:cs typeface="Segoe UI Light" panose="020B0502040204020203" pitchFamily="34" charset="0"/>
            </a:endParaRPr>
          </a:p>
          <a:p>
            <a:pPr marL="182563" indent="-180975" defTabSz="685783">
              <a:buClr>
                <a:schemeClr val="accent1"/>
              </a:buClr>
              <a:buFont typeface="Wingdings 3" panose="05040102010807070707" pitchFamily="18" charset="2"/>
              <a:buChar char="´"/>
              <a:defRPr/>
            </a:pPr>
            <a:r>
              <a:rPr lang="el-GR" sz="1400" dirty="0" smtClean="0">
                <a:latin typeface="Segoe UI Light" panose="020B0502040204020203" pitchFamily="34" charset="0"/>
                <a:cs typeface="Segoe UI Light" panose="020B0502040204020203" pitchFamily="34" charset="0"/>
              </a:rPr>
              <a:t>Εφηβική εγκυμοσύνη</a:t>
            </a:r>
            <a:endParaRPr lang="en-US" sz="1400" dirty="0">
              <a:latin typeface="Segoe UI Light" panose="020B0502040204020203" pitchFamily="34" charset="0"/>
              <a:cs typeface="Segoe UI Light" panose="020B0502040204020203" pitchFamily="34" charset="0"/>
            </a:endParaRPr>
          </a:p>
          <a:p>
            <a:pPr marL="182563" indent="-180975" defTabSz="685783">
              <a:buClr>
                <a:schemeClr val="accent1"/>
              </a:buClr>
              <a:buFont typeface="Wingdings 3" panose="05040102010807070707" pitchFamily="18" charset="2"/>
              <a:buChar char="´"/>
              <a:defRPr/>
            </a:pPr>
            <a:r>
              <a:rPr lang="el-GR" sz="1400" dirty="0">
                <a:latin typeface="Segoe UI Light" panose="020B0502040204020203" pitchFamily="34" charset="0"/>
                <a:cs typeface="Segoe UI Light" panose="020B0502040204020203" pitchFamily="34" charset="0"/>
              </a:rPr>
              <a:t>Κακή σχολική επίδοση</a:t>
            </a:r>
            <a:endParaRPr lang="en-US" sz="1400" dirty="0">
              <a:latin typeface="Segoe UI Light" panose="020B0502040204020203" pitchFamily="34" charset="0"/>
              <a:cs typeface="Segoe UI Light" panose="020B0502040204020203" pitchFamily="34" charset="0"/>
            </a:endParaRPr>
          </a:p>
          <a:p>
            <a:pPr marL="182563" indent="-180975" defTabSz="685783">
              <a:buClr>
                <a:schemeClr val="accent1"/>
              </a:buClr>
              <a:buFont typeface="Wingdings 3" panose="05040102010807070707" pitchFamily="18" charset="2"/>
              <a:buChar char="´"/>
              <a:defRPr/>
            </a:pPr>
            <a:r>
              <a:rPr lang="el-GR" sz="1400" dirty="0">
                <a:latin typeface="Segoe UI Light" panose="020B0502040204020203" pitchFamily="34" charset="0"/>
                <a:cs typeface="Segoe UI Light" panose="020B0502040204020203" pitchFamily="34" charset="0"/>
              </a:rPr>
              <a:t>Χρήση ουσιών</a:t>
            </a:r>
            <a:endParaRPr lang="en-US" sz="1400" dirty="0">
              <a:latin typeface="Segoe UI Light" panose="020B0502040204020203" pitchFamily="34" charset="0"/>
              <a:cs typeface="Segoe UI Light" panose="020B0502040204020203" pitchFamily="34" charset="0"/>
            </a:endParaRPr>
          </a:p>
          <a:p>
            <a:pPr marL="182563" indent="-180975" defTabSz="685783">
              <a:buClr>
                <a:schemeClr val="accent1"/>
              </a:buClr>
              <a:buFont typeface="Wingdings 3" panose="05040102010807070707" pitchFamily="18" charset="2"/>
              <a:buChar char="´"/>
              <a:defRPr/>
            </a:pPr>
            <a:r>
              <a:rPr lang="el-GR" sz="1400" dirty="0" smtClean="0">
                <a:latin typeface="Segoe UI Light" panose="020B0502040204020203" pitchFamily="34" charset="0"/>
                <a:cs typeface="Segoe UI Light" panose="020B0502040204020203" pitchFamily="34" charset="0"/>
              </a:rPr>
              <a:t>Προβλήματα ψυχικής </a:t>
            </a:r>
            <a:r>
              <a:rPr lang="el-GR" sz="1400" dirty="0">
                <a:latin typeface="Segoe UI Light" panose="020B0502040204020203" pitchFamily="34" charset="0"/>
                <a:cs typeface="Segoe UI Light" panose="020B0502040204020203" pitchFamily="34" charset="0"/>
              </a:rPr>
              <a:t>υγείας</a:t>
            </a:r>
            <a:endParaRPr lang="en-US" sz="1400" dirty="0">
              <a:latin typeface="Segoe UI Light" panose="020B0502040204020203" pitchFamily="34" charset="0"/>
              <a:cs typeface="Segoe UI Light" panose="020B0502040204020203" pitchFamily="34" charset="0"/>
            </a:endParaRPr>
          </a:p>
        </p:txBody>
      </p:sp>
    </p:spTree>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2000">
        <p15:prstTrans prst="fallOve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500" fill="hold"/>
                                        <p:tgtEl>
                                          <p:spTgt spid="4"/>
                                        </p:tgtEl>
                                        <p:attrNameLst>
                                          <p:attrName>ppt_x</p:attrName>
                                        </p:attrNameLst>
                                      </p:cBhvr>
                                      <p:tavLst>
                                        <p:tav tm="0">
                                          <p:val>
                                            <p:strVal val="#ppt_x"/>
                                          </p:val>
                                        </p:tav>
                                        <p:tav tm="100000">
                                          <p:val>
                                            <p:strVal val="#ppt_x"/>
                                          </p:val>
                                        </p:tav>
                                      </p:tavLst>
                                    </p:anim>
                                    <p:anim calcmode="lin" valueType="num">
                                      <p:cBhvr additive="base">
                                        <p:cTn id="26"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sz="2400" dirty="0"/>
              <a:t>μακροπρόθεσμες συνέπειες της </a:t>
            </a:r>
            <a:r>
              <a:rPr lang="el-GR" sz="2400" dirty="0" err="1"/>
              <a:t>ΚαΠα</a:t>
            </a:r>
            <a:r>
              <a:rPr lang="el-GR" sz="2400" dirty="0"/>
              <a:t>-</a:t>
            </a:r>
            <a:r>
              <a:rPr lang="en-US" sz="2400" dirty="0"/>
              <a:t> </a:t>
            </a:r>
            <a:r>
              <a:rPr lang="el-GR" sz="2400" dirty="0"/>
              <a:t>Π</a:t>
            </a:r>
            <a:r>
              <a:rPr lang="en-US" sz="2400" dirty="0"/>
              <a:t>(</a:t>
            </a:r>
            <a:r>
              <a:rPr lang="el-GR" sz="2400" dirty="0"/>
              <a:t>αυξημένος κίνδυνος</a:t>
            </a:r>
            <a:r>
              <a:rPr lang="en-US" sz="2400" dirty="0"/>
              <a:t>)</a:t>
            </a:r>
          </a:p>
        </p:txBody>
      </p:sp>
      <p:sp>
        <p:nvSpPr>
          <p:cNvPr id="3" name="Content Placeholder 2"/>
          <p:cNvSpPr>
            <a:spLocks noGrp="1"/>
          </p:cNvSpPr>
          <p:nvPr>
            <p:ph idx="1"/>
          </p:nvPr>
        </p:nvSpPr>
        <p:spPr/>
        <p:txBody>
          <a:bodyPr/>
          <a:lstStyle/>
          <a:p>
            <a:endParaRPr lang="en-US" dirty="0"/>
          </a:p>
        </p:txBody>
      </p:sp>
      <p:pic>
        <p:nvPicPr>
          <p:cNvPr id="4" name="Picture 2" descr="https://image.slidesharecdn.com/childabuseandneglect-151211041148/95/child-abuse-and-neglect-11-638.jpg?cb=1449807211"/>
          <p:cNvPicPr>
            <a:picLocks noChangeAspect="1" noChangeArrowheads="1"/>
          </p:cNvPicPr>
          <p:nvPr/>
        </p:nvPicPr>
        <p:blipFill>
          <a:blip r:embed="rId3"/>
          <a:srcRect t="48396"/>
          <a:stretch>
            <a:fillRect/>
          </a:stretch>
        </p:blipFill>
        <p:spPr bwMode="auto">
          <a:xfrm>
            <a:off x="638656" y="1370401"/>
            <a:ext cx="7894780" cy="3058724"/>
          </a:xfrm>
          <a:prstGeom prst="rect">
            <a:avLst/>
          </a:prstGeom>
          <a:noFill/>
        </p:spPr>
      </p:pic>
    </p:spTree>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2000">
        <p15:prstTrans prst="fallOver"/>
      </p:transition>
    </mc:Choice>
    <mc:Fallback>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18870</TotalTime>
  <Words>10331</Words>
  <Application>Microsoft Office PowerPoint</Application>
  <PresentationFormat>On-screen Show (16:9)</PresentationFormat>
  <Paragraphs>940</Paragraphs>
  <Slides>94</Slides>
  <Notes>53</Notes>
  <HiddenSlides>3</HiddenSlides>
  <MMClips>0</MMClips>
  <ScaleCrop>false</ScaleCrop>
  <HeadingPairs>
    <vt:vector size="4" baseType="variant">
      <vt:variant>
        <vt:lpstr>Theme</vt:lpstr>
      </vt:variant>
      <vt:variant>
        <vt:i4>1</vt:i4>
      </vt:variant>
      <vt:variant>
        <vt:lpstr>Slide Titles</vt:lpstr>
      </vt:variant>
      <vt:variant>
        <vt:i4>94</vt:i4>
      </vt:variant>
    </vt:vector>
  </HeadingPairs>
  <TitlesOfParts>
    <vt:vector size="95" baseType="lpstr">
      <vt:lpstr>Office Theme</vt:lpstr>
      <vt:lpstr>Αντιμετώπιση της υπο-αναφοράς περιστατικών ΚαΠα-π</vt:lpstr>
      <vt:lpstr>Slide 2</vt:lpstr>
      <vt:lpstr>περίγραμμα</vt:lpstr>
      <vt:lpstr>κακοποίηση και παραμέληση παιδιού</vt:lpstr>
      <vt:lpstr>μύθοι γύρω από την αναφορά ΚαΠα-π</vt:lpstr>
      <vt:lpstr>Slide 6</vt:lpstr>
      <vt:lpstr>Επιδημιολογική  Έρευνα</vt:lpstr>
      <vt:lpstr>Το «παγόβουνο» της ΚαΠα-π</vt:lpstr>
      <vt:lpstr>Slide 9</vt:lpstr>
      <vt:lpstr>Slide 10</vt:lpstr>
      <vt:lpstr>Slide 11</vt:lpstr>
      <vt:lpstr>Slide 12</vt:lpstr>
      <vt:lpstr>Slide 13</vt:lpstr>
      <vt:lpstr>Slide 14</vt:lpstr>
      <vt:lpstr>Slide 15</vt:lpstr>
      <vt:lpstr>Slide 16</vt:lpstr>
      <vt:lpstr>Σωματική Τιμωρία</vt:lpstr>
      <vt:lpstr>Slide 18</vt:lpstr>
      <vt:lpstr>Slide 19</vt:lpstr>
      <vt:lpstr>Slide 20</vt:lpstr>
      <vt:lpstr>Ορισμός της βίας κατά των παιδιών</vt:lpstr>
      <vt:lpstr>Νομική ανάλυση του άρθρου 19.1 της ΣΔΠ “… όλες οι μορφές ...”  Καμία εξαίρεση. </vt:lpstr>
      <vt:lpstr>Η ανάγκη για ορισμούς που βασίζονται στα δικαιώματα του παιδιού</vt:lpstr>
      <vt:lpstr>Μορφές Βίας Επιτροπή Ηνωμένων Εθνών για τα Δικαιώματα του Παιδιού, Γενικό Σχόλιο, No. 13 (2011): Το δικαίωμα του παιδιού στην ελευθερία από όλες τις μορφές βίας</vt:lpstr>
      <vt:lpstr>Παραμέληση ή πλημμελής μεταχείριση</vt:lpstr>
      <vt:lpstr>Φασματικός χαρακτήρας της Παραμέλησης</vt:lpstr>
      <vt:lpstr>Ενδεικτικές μορφές παραμέλησης πρόγραμμα BECAN (2013)</vt:lpstr>
      <vt:lpstr>Ψυχολογική Βία περιγράφεται επίσης ως ψυχολογική, συναισθηματική ή/και λεκτική κακοποίηση</vt:lpstr>
      <vt:lpstr>Το φάσμα της ψυχολογικής κακοποίησης</vt:lpstr>
      <vt:lpstr>Ψυχολογική κακοποίηση - παραδείγματα</vt:lpstr>
      <vt:lpstr>Σωματική βία</vt:lpstr>
      <vt:lpstr>Το φάσμα της σωματικής κακοποίησης </vt:lpstr>
      <vt:lpstr>Πιθανές συνέπειες της σωματικής βίας</vt:lpstr>
      <vt:lpstr>Διάκριση της κακοποίησης από το  ατύχημα</vt:lpstr>
      <vt:lpstr>Σωματική τιμωρία</vt:lpstr>
      <vt:lpstr>Νομικό πλαίσιο για τη Σωματική Τιμωρία  στην Ελλάδα</vt:lpstr>
      <vt:lpstr>Νομικό πλαίσιο για τη Σωματική Τιμωρία  στην Ελλάδα</vt:lpstr>
      <vt:lpstr>Νομικό πλαίσιο για τη Σωματική Τιμωρία  στην Ελλάδα</vt:lpstr>
      <vt:lpstr>Νομικό πλαίσιο για τη Σωματική Τιμωρία  στην Ελλάδα</vt:lpstr>
      <vt:lpstr>Σωματική τιμωρία στην Ελλάδα</vt:lpstr>
      <vt:lpstr>Παραδείγματα καθημερινής πρακτικής</vt:lpstr>
      <vt:lpstr>Slide 42</vt:lpstr>
      <vt:lpstr>Πού οφείλεται η δυσκολία διάκρισης;</vt:lpstr>
      <vt:lpstr>Slide 44</vt:lpstr>
      <vt:lpstr>Σεξουαλική κακοποίηση και εκμετάλλευση</vt:lpstr>
      <vt:lpstr>Το φάσμα της σεξουαλικής κακοποίησης</vt:lpstr>
      <vt:lpstr>Μορφές σεξουαλικής κακοποίησης &amp; εκμετάλλευσης</vt:lpstr>
      <vt:lpstr>Βασανιστήρια και απάνθρωπη ή εξευτελιστική μεταχείριση ή τιμωρία</vt:lpstr>
      <vt:lpstr>Βία μεταξύ παιδιών</vt:lpstr>
      <vt:lpstr>Αυτοτραυματισμός</vt:lpstr>
      <vt:lpstr>Επιβλαβείς πρακτικές</vt:lpstr>
      <vt:lpstr>Βία στα Μέσα Μαζικής Ενημέρωσης</vt:lpstr>
      <vt:lpstr>Βία μέσω τεχνολογιών πληροφορίας και επικοινωνίας</vt:lpstr>
      <vt:lpstr>Θεσμικές και συστημικές παραβιάσεις των δικαιωμάτων του παιδιού</vt:lpstr>
      <vt:lpstr>παραδείγματα περιπτώσεων- συζήτηση</vt:lpstr>
      <vt:lpstr>Παράδειγμα Περίπτωσης</vt:lpstr>
      <vt:lpstr>Παράδειγμα περίπτωσης</vt:lpstr>
      <vt:lpstr>Παράδειγμα περίπτωσης</vt:lpstr>
      <vt:lpstr>Παράδειγμα περιστατικού</vt:lpstr>
      <vt:lpstr>Παράδειγμα περιστατικού</vt:lpstr>
      <vt:lpstr>Περιστατικά ΚαΠα-Π</vt:lpstr>
      <vt:lpstr>αναγνώριση περιστατικών  κακοποίησης-παραμέλησης παιδιών</vt:lpstr>
      <vt:lpstr>Αναγνωρίζοντας την ΚαΠα-Π Τα ‘σημάδια’ που ακολουθούν μπορεί να δείχνουν ΚαΠα-π</vt:lpstr>
      <vt:lpstr>Slide 64</vt:lpstr>
      <vt:lpstr>Slide 65</vt:lpstr>
      <vt:lpstr>Ενδείξεις στο σώμα του παιδιού</vt:lpstr>
      <vt:lpstr>Ενδείξεις στη συμπεριφορά</vt:lpstr>
      <vt:lpstr>Ενδείξεις στη συμπεριφορά γονέων/κηδεμόνων/φροντιστών</vt:lpstr>
      <vt:lpstr>Αποδελτιωμένες πληροφορίες από καταγραφές περιστατικών ΚαΠα-π σε αρχεία σχετικών Φορέων και Υπηρεσιών στην Ελλάδα (2011-2012)</vt:lpstr>
      <vt:lpstr>Slide 70</vt:lpstr>
      <vt:lpstr>Ενδείξεις στο σώμα του παιδιού </vt:lpstr>
      <vt:lpstr>Ενδείξεις στη συμπεριφορά </vt:lpstr>
      <vt:lpstr>Συναισθηματικές ενδείξεις</vt:lpstr>
      <vt:lpstr>Ενδείξεις στη στάση γονέων/κηδεμόνων/φροντιστών</vt:lpstr>
      <vt:lpstr>Δεν αποτελούν ούτε αναγκαστικά υποδηλώνουν Σεξουαλική Παραβίαση</vt:lpstr>
      <vt:lpstr>Slide 76</vt:lpstr>
      <vt:lpstr>Ενδείξεις στη συμπεριφορά</vt:lpstr>
      <vt:lpstr>Ενδείξεις στη συμπεριφορά</vt:lpstr>
      <vt:lpstr>Ενδείξεις στη στάση γονέα/κηδεμόνα</vt:lpstr>
      <vt:lpstr>Slide 80</vt:lpstr>
      <vt:lpstr>Γενική εικόνα </vt:lpstr>
      <vt:lpstr> Σωματικές Ενδείξεις</vt:lpstr>
      <vt:lpstr>Συναισθηματικές Ενδείξεις</vt:lpstr>
      <vt:lpstr> Ενδείξεις στο γνωστικό επίπεδο</vt:lpstr>
      <vt:lpstr> Ενδείξεις στη συμπεριφορά</vt:lpstr>
      <vt:lpstr> Ενδείξεις στη στάση γονέα/κηδεμόνα</vt:lpstr>
      <vt:lpstr>Slide 87</vt:lpstr>
      <vt:lpstr>Ενδείξεις στη στάση γονέων/φροντιστών</vt:lpstr>
      <vt:lpstr>Προσδιοριστές επικινδυνότητας ΚαΠα-π</vt:lpstr>
      <vt:lpstr>Slide 90</vt:lpstr>
      <vt:lpstr>συνοψίζοντας</vt:lpstr>
      <vt:lpstr>βραχυπρόθεσμες &amp; μακροπρόθεσμες συνέπειες της ΚαΠα-π με μια ματιά</vt:lpstr>
      <vt:lpstr>βραχυπρόθεσμες &amp; μακροπρόθεσμες συνέπειες της ΚαΠα- Π</vt:lpstr>
      <vt:lpstr>μακροπρόθεσμες συνέπειες της ΚαΠα- Π(αυξημένος κίνδυνος)</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iyplaptop1</cp:lastModifiedBy>
  <cp:revision>266</cp:revision>
  <dcterms:created xsi:type="dcterms:W3CDTF">2018-11-08T14:12:16Z</dcterms:created>
  <dcterms:modified xsi:type="dcterms:W3CDTF">2022-02-01T18:02:50Z</dcterms:modified>
</cp:coreProperties>
</file>