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sldIdLst>
    <p:sldId id="256" r:id="rId2"/>
    <p:sldId id="298" r:id="rId3"/>
    <p:sldId id="259" r:id="rId4"/>
    <p:sldId id="293" r:id="rId5"/>
    <p:sldId id="261" r:id="rId6"/>
    <p:sldId id="262" r:id="rId7"/>
    <p:sldId id="263" r:id="rId8"/>
    <p:sldId id="264" r:id="rId9"/>
    <p:sldId id="265" r:id="rId10"/>
    <p:sldId id="266" r:id="rId11"/>
    <p:sldId id="267" r:id="rId12"/>
    <p:sldId id="274" r:id="rId13"/>
    <p:sldId id="275" r:id="rId14"/>
    <p:sldId id="276" r:id="rId15"/>
    <p:sldId id="277" r:id="rId16"/>
    <p:sldId id="278" r:id="rId17"/>
    <p:sldId id="279" r:id="rId18"/>
    <p:sldId id="268" r:id="rId19"/>
    <p:sldId id="269" r:id="rId20"/>
    <p:sldId id="294" r:id="rId21"/>
    <p:sldId id="295" r:id="rId22"/>
    <p:sldId id="296" r:id="rId23"/>
    <p:sldId id="283" r:id="rId24"/>
    <p:sldId id="284" r:id="rId25"/>
    <p:sldId id="285" r:id="rId26"/>
    <p:sldId id="286" r:id="rId27"/>
    <p:sldId id="287" r:id="rId28"/>
    <p:sldId id="289" r:id="rId29"/>
    <p:sldId id="290" r:id="rId30"/>
    <p:sldId id="291" r:id="rId31"/>
    <p:sldId id="297" r:id="rId32"/>
  </p:sldIdLst>
  <p:sldSz cx="9144000" cy="5143500" type="screen16x9"/>
  <p:notesSz cx="6858000" cy="9144000"/>
  <p:defaultTextStyle>
    <a:defPPr>
      <a:defRPr lang="el-G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7981" autoAdjust="0"/>
    <p:restoredTop sz="73421" autoAdjust="0"/>
  </p:normalViewPr>
  <p:slideViewPr>
    <p:cSldViewPr snapToGrid="0">
      <p:cViewPr>
        <p:scale>
          <a:sx n="100" d="100"/>
          <a:sy n="100" d="100"/>
        </p:scale>
        <p:origin x="-330" y="474"/>
      </p:cViewPr>
      <p:guideLst>
        <p:guide orient="horz" pos="162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8201D1-DE23-45E0-AA4F-F18AF7F71C19}" type="datetimeFigureOut">
              <a:rPr lang="el-GR" smtClean="0"/>
              <a:pPr/>
              <a:t>1/2/2022</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036948D-3304-41BB-85A6-DEBB0FD302C6}" type="slidenum">
              <a:rPr lang="el-GR" smtClean="0"/>
              <a:pPr/>
              <a:t>‹#›</a:t>
            </a:fld>
            <a:endParaRPr lang="el-GR"/>
          </a:p>
        </p:txBody>
      </p:sp>
    </p:spTree>
    <p:extLst>
      <p:ext uri="{BB962C8B-B14F-4D97-AF65-F5344CB8AC3E}">
        <p14:creationId xmlns="" xmlns:p14="http://schemas.microsoft.com/office/powerpoint/2010/main" val="1053697260"/>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[Instruction-insert the name of your country]</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First the current multi-</a:t>
            </a:r>
            <a:r>
              <a:rPr lang="en-US" sz="1200" kern="1200" dirty="0" err="1" smtClean="0">
                <a:solidFill>
                  <a:schemeClr val="tx1"/>
                </a:solidFill>
                <a:latin typeface="+mn-lt"/>
                <a:ea typeface="+mn-ea"/>
                <a:cs typeface="+mn-cs"/>
              </a:rPr>
              <a:t>sectoral</a:t>
            </a:r>
            <a:r>
              <a:rPr lang="en-US" sz="1200" kern="1200" dirty="0" smtClean="0">
                <a:solidFill>
                  <a:schemeClr val="tx1"/>
                </a:solidFill>
                <a:latin typeface="+mn-lt"/>
                <a:ea typeface="+mn-ea"/>
                <a:cs typeface="+mn-cs"/>
              </a:rPr>
              <a:t> approach of CAN will be outlined along with the difficulties that usually arise in management of CAN incidents and the consequences at a case level and at a public level. </a:t>
            </a:r>
          </a:p>
          <a:p>
            <a:r>
              <a:rPr lang="en-US" sz="1200" kern="1200" dirty="0" smtClean="0">
                <a:solidFill>
                  <a:schemeClr val="tx1"/>
                </a:solidFill>
                <a:latin typeface="+mn-lt"/>
                <a:ea typeface="+mn-ea"/>
                <a:cs typeface="+mn-cs"/>
              </a:rPr>
              <a:t>Next the necessity for coordinated multi-</a:t>
            </a:r>
            <a:r>
              <a:rPr lang="en-US" sz="1200" kern="1200" dirty="0" err="1" smtClean="0">
                <a:solidFill>
                  <a:schemeClr val="tx1"/>
                </a:solidFill>
                <a:latin typeface="+mn-lt"/>
                <a:ea typeface="+mn-ea"/>
                <a:cs typeface="+mn-cs"/>
              </a:rPr>
              <a:t>sectoral</a:t>
            </a:r>
            <a:r>
              <a:rPr lang="en-US" sz="1200" kern="1200" dirty="0" smtClean="0">
                <a:solidFill>
                  <a:schemeClr val="tx1"/>
                </a:solidFill>
                <a:latin typeface="+mn-lt"/>
                <a:ea typeface="+mn-ea"/>
                <a:cs typeface="+mn-cs"/>
              </a:rPr>
              <a:t> approach will be discussed as well as the reason led to the development of the CAN-MDS.</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E173E6A-8F10-4DAA-A860-01526F0EEF77}" type="slidenum">
              <a:rPr lang="el-GR" smtClean="0"/>
              <a:pPr/>
              <a:t>3</a:t>
            </a:fld>
            <a:endParaRPr lang="el-GR"/>
          </a:p>
        </p:txBody>
      </p:sp>
    </p:spTree>
    <p:extLst>
      <p:ext uri="{BB962C8B-B14F-4D97-AF65-F5344CB8AC3E}">
        <p14:creationId xmlns="" xmlns:p14="http://schemas.microsoft.com/office/powerpoint/2010/main" val="23249735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baseline="0" dirty="0" smtClean="0"/>
          </a:p>
          <a:p>
            <a:r>
              <a:rPr lang="el-GR" baseline="0" dirty="0" smtClean="0"/>
              <a:t>Ξαναγυρίζοντας στο γενικό πληθυσμό. Έχουμε, ας πούμε, το γενικό πληθυσμό μιας χώρας, της Ελλάδας </a:t>
            </a:r>
            <a:endParaRPr lang="el-GR" dirty="0"/>
          </a:p>
        </p:txBody>
      </p:sp>
      <p:sp>
        <p:nvSpPr>
          <p:cNvPr id="4" name="Slide Number Placeholder 3"/>
          <p:cNvSpPr>
            <a:spLocks noGrp="1"/>
          </p:cNvSpPr>
          <p:nvPr>
            <p:ph type="sldNum" sz="quarter" idx="10"/>
          </p:nvPr>
        </p:nvSpPr>
        <p:spPr/>
        <p:txBody>
          <a:bodyPr/>
          <a:lstStyle/>
          <a:p>
            <a:fld id="{07DD4F69-2BDB-4404-B061-D21098C8844C}" type="slidenum">
              <a:rPr lang="el-GR" smtClean="0"/>
              <a:pPr/>
              <a:t>12</a:t>
            </a:fld>
            <a:endParaRPr lang="el-GR"/>
          </a:p>
        </p:txBody>
      </p:sp>
    </p:spTree>
    <p:extLst>
      <p:ext uri="{BB962C8B-B14F-4D97-AF65-F5344CB8AC3E}">
        <p14:creationId xmlns="" xmlns:p14="http://schemas.microsoft.com/office/powerpoint/2010/main" val="32837195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l-GR" dirty="0" smtClean="0"/>
              <a:t>Εάν θέλουμε</a:t>
            </a:r>
            <a:r>
              <a:rPr lang="el-GR" baseline="0" dirty="0" smtClean="0"/>
              <a:t> να εκτιμήσουμε τον </a:t>
            </a:r>
            <a:r>
              <a:rPr lang="el-GR" baseline="0" dirty="0" err="1" smtClean="0"/>
              <a:t>επιπολασμό</a:t>
            </a:r>
            <a:r>
              <a:rPr lang="el-GR" baseline="0" dirty="0" smtClean="0"/>
              <a:t> της κακοποίησης παραμέλησης παιδιών στο γενικό πληθυσμό, αυτό που ψάχνουμε στην πραγματικότητα είναι να βρούμε πόσα άτομα από το γενικό πληθυσμό είναι ή έχουν υπάρξει θύματα κακοποίησης παραμέλησης ως παιδιά σε μια συγκεκριμένη χρονική στιγμή. Εδώ μπορώ να διεξάγω μια επιδημιολογική μελέτη στο γενικό πληθυσμό –ακόμα και σε ενήλικες (μια αναδρομική μελέτη). </a:t>
            </a:r>
            <a:r>
              <a:rPr lang="el-GR" b="1" baseline="0" dirty="0" smtClean="0"/>
              <a:t>(ΚΛΙΚ) </a:t>
            </a:r>
            <a:r>
              <a:rPr lang="el-GR" baseline="0" dirty="0" smtClean="0"/>
              <a:t>Το αποτέλεσμα θα μοιάζει σα να έχω τραβήξει μια φωτογραφία του προβλήματος σε μια συγκεκριμένη χρονική στιγμή</a:t>
            </a:r>
            <a:endParaRPr lang="el-GR" dirty="0" smtClean="0"/>
          </a:p>
          <a:p>
            <a:endParaRPr lang="el-GR" dirty="0"/>
          </a:p>
        </p:txBody>
      </p:sp>
      <p:sp>
        <p:nvSpPr>
          <p:cNvPr id="4" name="Slide Number Placeholder 3"/>
          <p:cNvSpPr>
            <a:spLocks noGrp="1"/>
          </p:cNvSpPr>
          <p:nvPr>
            <p:ph type="sldNum" sz="quarter" idx="10"/>
          </p:nvPr>
        </p:nvSpPr>
        <p:spPr/>
        <p:txBody>
          <a:bodyPr/>
          <a:lstStyle/>
          <a:p>
            <a:fld id="{07DD4F69-2BDB-4404-B061-D21098C8844C}" type="slidenum">
              <a:rPr lang="el-GR" smtClean="0"/>
              <a:pPr/>
              <a:t>13</a:t>
            </a:fld>
            <a:endParaRPr lang="el-GR"/>
          </a:p>
        </p:txBody>
      </p:sp>
    </p:spTree>
    <p:extLst>
      <p:ext uri="{BB962C8B-B14F-4D97-AF65-F5344CB8AC3E}">
        <p14:creationId xmlns="" xmlns:p14="http://schemas.microsoft.com/office/powerpoint/2010/main" val="7223557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dirty="0"/>
          </a:p>
        </p:txBody>
      </p:sp>
      <p:sp>
        <p:nvSpPr>
          <p:cNvPr id="4" name="Slide Number Placeholder 3"/>
          <p:cNvSpPr>
            <a:spLocks noGrp="1"/>
          </p:cNvSpPr>
          <p:nvPr>
            <p:ph type="sldNum" sz="quarter" idx="10"/>
          </p:nvPr>
        </p:nvSpPr>
        <p:spPr/>
        <p:txBody>
          <a:bodyPr/>
          <a:lstStyle/>
          <a:p>
            <a:fld id="{07DD4F69-2BDB-4404-B061-D21098C8844C}" type="slidenum">
              <a:rPr lang="el-GR" smtClean="0"/>
              <a:pPr/>
              <a:t>14</a:t>
            </a:fld>
            <a:endParaRPr lang="el-GR"/>
          </a:p>
        </p:txBody>
      </p:sp>
    </p:spTree>
    <p:extLst>
      <p:ext uri="{BB962C8B-B14F-4D97-AF65-F5344CB8AC3E}">
        <p14:creationId xmlns="" xmlns:p14="http://schemas.microsoft.com/office/powerpoint/2010/main" val="2466168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l-GR" dirty="0" smtClean="0"/>
              <a:t>Και περνάμε</a:t>
            </a:r>
            <a:r>
              <a:rPr lang="el-GR" baseline="0" dirty="0" smtClean="0"/>
              <a:t> στην επίπτωση του προβλήματος. Εδώ το ζητούμενο είναι να βρούμε πόσα νέα περιστατικά σημειώνονται στο γενικό πληθυσμό σε ένα συγκεκριμένο χρονικό διάστημα. (ΚΛΙΚ)</a:t>
            </a:r>
            <a:endParaRPr lang="el-GR" dirty="0"/>
          </a:p>
        </p:txBody>
      </p:sp>
      <p:sp>
        <p:nvSpPr>
          <p:cNvPr id="4" name="Slide Number Placeholder 3"/>
          <p:cNvSpPr>
            <a:spLocks noGrp="1"/>
          </p:cNvSpPr>
          <p:nvPr>
            <p:ph type="sldNum" sz="quarter" idx="10"/>
          </p:nvPr>
        </p:nvSpPr>
        <p:spPr/>
        <p:txBody>
          <a:bodyPr/>
          <a:lstStyle/>
          <a:p>
            <a:fld id="{07DD4F69-2BDB-4404-B061-D21098C8844C}" type="slidenum">
              <a:rPr lang="el-GR" smtClean="0"/>
              <a:pPr/>
              <a:t>15</a:t>
            </a:fld>
            <a:endParaRPr lang="el-GR"/>
          </a:p>
        </p:txBody>
      </p:sp>
    </p:spTree>
    <p:extLst>
      <p:ext uri="{BB962C8B-B14F-4D97-AF65-F5344CB8AC3E}">
        <p14:creationId xmlns="" xmlns:p14="http://schemas.microsoft.com/office/powerpoint/2010/main" val="19349009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l-GR" baseline="0" dirty="0" smtClean="0"/>
              <a:t>Επειδή μιλάμε για νέα περιστατικά και για κακοποίηση και παραμέληση παιδιών, ο γενικός πληθυσμός αναφέρεται ουσιαστικά μόνο στα παιδιά. Η επίπτωση μπορεί να μετρηθεί με μια επιδημιολογική μελέτη ρωτώντας κάθε παιδί (ή αντιπροσωπευτικό δείγμα) από τον γενικό πληθυσμό «σου έχει συμβεί τον τελευταίο χρόνο να…». Επειδή ανάλογες επιδημιολογικές μελέτες συνήθως δεν διεξάγονται σε ετήσια βάση, εναλλακτικά θα μπορούσε να εκτιμάται η επίπτωση τουλάχιστον των αναφερόμενων ή εντοπιζόμενων περιστατικών από επαγγελματίες που εργάζονται σε τομείς που παρέχουν υπηρεσίες σε παιδιά ή για παιδιά. Αυτό μπορεί να γίνει μέσω ενός συστήματος επιδημιολογικής επιτήρησης, όπου τα νέα περιστατικά που προκύπτουν (είτε εντοπίζονται από επαγγελματίες είτε αναφέρονται από τα ίδια τα παιδιά ή από άλλο τρίτο μέρος) καταγράφονται συστηματικά. Μετά από συγκεκριμένο χρονικό διάστημα ένα τέτοιο σύστημα θα μπορούσε ενδεχομένως να δίνει σχετικές ενδείξεις και για τον </a:t>
            </a:r>
            <a:r>
              <a:rPr lang="el-GR" baseline="0" dirty="0" err="1" smtClean="0"/>
              <a:t>επιπολασμό</a:t>
            </a:r>
            <a:r>
              <a:rPr lang="el-GR" baseline="0" dirty="0" smtClean="0"/>
              <a:t> (τουλάχιστον των περιστατικών που ήρθαν σε επαφή με κάποια υπηρεσία). </a:t>
            </a:r>
            <a:endParaRPr lang="el-GR" dirty="0" smtClean="0"/>
          </a:p>
          <a:p>
            <a:endParaRPr lang="el-GR" dirty="0"/>
          </a:p>
        </p:txBody>
      </p:sp>
      <p:sp>
        <p:nvSpPr>
          <p:cNvPr id="4" name="Slide Number Placeholder 3"/>
          <p:cNvSpPr>
            <a:spLocks noGrp="1"/>
          </p:cNvSpPr>
          <p:nvPr>
            <p:ph type="sldNum" sz="quarter" idx="10"/>
          </p:nvPr>
        </p:nvSpPr>
        <p:spPr/>
        <p:txBody>
          <a:bodyPr/>
          <a:lstStyle/>
          <a:p>
            <a:fld id="{07DD4F69-2BDB-4404-B061-D21098C8844C}" type="slidenum">
              <a:rPr lang="el-GR" smtClean="0"/>
              <a:pPr/>
              <a:t>16</a:t>
            </a:fld>
            <a:endParaRPr lang="el-GR"/>
          </a:p>
        </p:txBody>
      </p:sp>
    </p:spTree>
    <p:extLst>
      <p:ext uri="{BB962C8B-B14F-4D97-AF65-F5344CB8AC3E}">
        <p14:creationId xmlns="" xmlns:p14="http://schemas.microsoft.com/office/powerpoint/2010/main" val="36758748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l-GR" dirty="0" smtClean="0"/>
              <a:t>Στο πλαίσιο του</a:t>
            </a:r>
            <a:r>
              <a:rPr lang="el-GR" baseline="0" dirty="0" smtClean="0"/>
              <a:t> </a:t>
            </a:r>
            <a:r>
              <a:rPr lang="en-US" baseline="0" dirty="0" smtClean="0"/>
              <a:t>CAN-MDS, </a:t>
            </a:r>
            <a:r>
              <a:rPr lang="el-GR" baseline="0" dirty="0" smtClean="0"/>
              <a:t>ό</a:t>
            </a:r>
            <a:r>
              <a:rPr lang="el-GR" dirty="0" smtClean="0"/>
              <a:t>ταν μιλάμε για «συστηματική καταγραφή όλων των νέων περιστατικών</a:t>
            </a:r>
            <a:r>
              <a:rPr lang="el-GR" baseline="0" dirty="0" smtClean="0"/>
              <a:t> που προκύπτουν» στην πραγματικότητα, όπως ήδη αναφέρθηκε, αναφερόμαστε στην απόκριση των φορέων με τους οποίους έρχονται σε επαφή τα παιδιά. Όπως κάθε παιδί από τον γενικό πληθυσμό μπορεί –ανάλογα με την ηλικία του- να λάβει κάποια υπηρεσία από αυτούς τους τομείς (όπως εκπαίδευσης, υγείας και ψυχικής υγείας, κοινωνικής πρόνοιας, δικαιοσύνης και αστυνομία), το ίδιο μπορεί να συμβεί για τα παιδιά θύματα ΚαΠα λόγω της ΚαΠα ή/και για άσχετο λόγο. Οι καταγραφές γίνονται μόνο σε τομείς όπου προβλέπεται τέτοια διαδικασία. Κάποια περιστατικά μπορεί να απευθυνθούν και να καταγραφούν παντού (και αυτό με μια πρώτη ματιά να δώσει την εσφαλμένη εντύπωση του πιο «σοβαρού» περιστατικού) και κάποια άλλα πουθενά –όπως αυτό κάτω δεξιά.</a:t>
            </a:r>
            <a:endParaRPr lang="el-GR" dirty="0"/>
          </a:p>
        </p:txBody>
      </p:sp>
      <p:sp>
        <p:nvSpPr>
          <p:cNvPr id="4" name="Slide Number Placeholder 3"/>
          <p:cNvSpPr>
            <a:spLocks noGrp="1"/>
          </p:cNvSpPr>
          <p:nvPr>
            <p:ph type="sldNum" sz="quarter" idx="10"/>
          </p:nvPr>
        </p:nvSpPr>
        <p:spPr/>
        <p:txBody>
          <a:bodyPr/>
          <a:lstStyle/>
          <a:p>
            <a:fld id="{07DD4F69-2BDB-4404-B061-D21098C8844C}" type="slidenum">
              <a:rPr lang="el-GR" smtClean="0"/>
              <a:pPr/>
              <a:t>17</a:t>
            </a:fld>
            <a:endParaRPr lang="el-GR"/>
          </a:p>
        </p:txBody>
      </p:sp>
    </p:spTree>
    <p:extLst>
      <p:ext uri="{BB962C8B-B14F-4D97-AF65-F5344CB8AC3E}">
        <p14:creationId xmlns="" xmlns:p14="http://schemas.microsoft.com/office/powerpoint/2010/main" val="42151536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For measuring systematically incidence of CAN we should be starting with the response of services where children of the general population sought help or are in contact with (</a:t>
            </a:r>
            <a:r>
              <a:rPr lang="en-US" sz="1200" b="1" kern="1200" dirty="0" smtClean="0">
                <a:solidFill>
                  <a:schemeClr val="tx1"/>
                </a:solidFill>
                <a:latin typeface="+mn-lt"/>
                <a:ea typeface="+mn-ea"/>
                <a:cs typeface="+mn-cs"/>
              </a:rPr>
              <a:t>according to their age and specific personal characteristics</a:t>
            </a:r>
            <a:r>
              <a:rPr lang="en-US" sz="1200" kern="1200" dirty="0" smtClean="0">
                <a:solidFill>
                  <a:schemeClr val="tx1"/>
                </a:solidFill>
                <a:latin typeface="+mn-lt"/>
                <a:ea typeface="+mn-ea"/>
                <a:cs typeface="+mn-cs"/>
              </a:rPr>
              <a:t>) and therefore, these are the places where, most likely, children-victims first become visible. </a:t>
            </a:r>
          </a:p>
          <a:p>
            <a:r>
              <a:rPr lang="en-US" sz="1200" kern="1200" dirty="0" smtClean="0">
                <a:solidFill>
                  <a:schemeClr val="tx1"/>
                </a:solidFill>
                <a:latin typeface="+mn-lt"/>
                <a:ea typeface="+mn-ea"/>
                <a:cs typeface="+mn-cs"/>
              </a:rPr>
              <a:t>Some cases can be identified in more than one different settings/ sectors (giving a false sense of more severe cases) while other cases may never identified and remain invisible. </a:t>
            </a:r>
          </a:p>
          <a:p>
            <a:r>
              <a:rPr lang="en-GB" sz="1200" kern="1200" dirty="0" smtClean="0">
                <a:solidFill>
                  <a:schemeClr val="tx1"/>
                </a:solidFill>
                <a:latin typeface="+mn-lt"/>
                <a:ea typeface="+mn-ea"/>
                <a:cs typeface="+mn-cs"/>
              </a:rPr>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7DD4F69-2BDB-4404-B061-D21098C8844C}" type="slidenum">
              <a:rPr lang="el-GR" smtClean="0"/>
              <a:pPr/>
              <a:t>18</a:t>
            </a:fld>
            <a:endParaRPr lang="el-GR"/>
          </a:p>
        </p:txBody>
      </p:sp>
    </p:spTree>
    <p:extLst>
      <p:ext uri="{BB962C8B-B14F-4D97-AF65-F5344CB8AC3E}">
        <p14:creationId xmlns="" xmlns:p14="http://schemas.microsoft.com/office/powerpoint/2010/main" val="27971877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In the educational sector there is no provision </a:t>
            </a:r>
            <a:r>
              <a:rPr lang="en-US" sz="1200" b="1" kern="1200" dirty="0" smtClean="0">
                <a:solidFill>
                  <a:schemeClr val="tx1"/>
                </a:solidFill>
                <a:latin typeface="+mn-lt"/>
                <a:ea typeface="+mn-ea"/>
                <a:cs typeface="+mn-cs"/>
              </a:rPr>
              <a:t>for keeping records </a:t>
            </a:r>
            <a:r>
              <a:rPr lang="en-US" sz="1200" kern="1200" dirty="0" smtClean="0">
                <a:solidFill>
                  <a:schemeClr val="tx1"/>
                </a:solidFill>
                <a:latin typeface="+mn-lt"/>
                <a:ea typeface="+mn-ea"/>
                <a:cs typeface="+mn-cs"/>
              </a:rPr>
              <a:t>of CAN incidents, given that the teachers are often mandated only to report their concerns in other authorities. Many cases, however, are identified or disclosed by children exclusively in educational settings. If no reporting takes place, then only cases identified and recorded in other sectors (without including educational sector) are taken into account leading to the under-estimation of the problem.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On the other hand, if we try to put together all available records (child protection  system, social welfare, NGOs, police etc.), then we will have potential duplication of cases and in any case available data are not expected to be comparable. </a:t>
            </a:r>
            <a:endParaRPr lang="el-GR" sz="1200" kern="1200" dirty="0" smtClean="0">
              <a:solidFill>
                <a:schemeClr val="tx1"/>
              </a:solidFill>
              <a:latin typeface="+mn-lt"/>
              <a:ea typeface="+mn-ea"/>
              <a:cs typeface="+mn-cs"/>
            </a:endParaRPr>
          </a:p>
          <a:p>
            <a:endParaRPr lang="el-GR" sz="1200" kern="1200" dirty="0" smtClean="0">
              <a:solidFill>
                <a:schemeClr val="tx1"/>
              </a:solidFill>
              <a:latin typeface="+mn-lt"/>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l-GR" sz="1200" dirty="0" smtClean="0"/>
              <a:t>Δεδομένου ότι στο χώρο της εκπαίδευσης ΔΕΝ</a:t>
            </a:r>
            <a:r>
              <a:rPr lang="el-GR" sz="1200" baseline="0" dirty="0" smtClean="0"/>
              <a:t> προβλέπεται καταγραφή τέτοιων περιπτώσεων, αφού ο ρόλος των επαγγελματιών περιορίζεται στην αναφορά, ΟΤΑΝ λαμβάνουμε υπόψη μεμονωμένα τις καταγραφές άλλων τομέων σε κάθε περίπτωση προκύπτει υποεκτίμηση. Αν πάλι προσπαθήσουμε να τις βάλουμε όλες μαζί έχουμε πιθανόν </a:t>
            </a:r>
            <a:r>
              <a:rPr lang="el-GR" sz="1200" baseline="0" dirty="0" err="1" smtClean="0"/>
              <a:t>διπλοεγγραφές</a:t>
            </a:r>
            <a:r>
              <a:rPr lang="el-GR" sz="1200" baseline="0" dirty="0" smtClean="0"/>
              <a:t> και μη συγκρίσιμα δεδομένα.</a:t>
            </a:r>
            <a:endParaRPr lang="el-GR" sz="1200" dirty="0" smtClean="0"/>
          </a:p>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7DD4F69-2BDB-4404-B061-D21098C8844C}" type="slidenum">
              <a:rPr lang="el-GR" smtClean="0"/>
              <a:pPr/>
              <a:t>19</a:t>
            </a:fld>
            <a:endParaRPr lang="el-GR"/>
          </a:p>
        </p:txBody>
      </p:sp>
    </p:spTree>
    <p:extLst>
      <p:ext uri="{BB962C8B-B14F-4D97-AF65-F5344CB8AC3E}">
        <p14:creationId xmlns="" xmlns:p14="http://schemas.microsoft.com/office/powerpoint/2010/main" val="29111240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dirty="0" smtClean="0"/>
              <a:t>…While the real picture of CAN incidence in our example will</a:t>
            </a:r>
            <a:r>
              <a:rPr lang="en-US" sz="1200" baseline="0" dirty="0" smtClean="0"/>
              <a:t> be this one. </a:t>
            </a:r>
          </a:p>
          <a:p>
            <a:pPr marL="0" marR="0" lvl="0" indent="0" algn="l" defTabSz="685800" rtl="0" eaLnBrk="1" fontAlgn="auto" latinLnBrk="0" hangingPunct="1">
              <a:lnSpc>
                <a:spcPct val="100000"/>
              </a:lnSpc>
              <a:spcBef>
                <a:spcPts val="0"/>
              </a:spcBef>
              <a:spcAft>
                <a:spcPts val="0"/>
              </a:spcAft>
              <a:buClrTx/>
              <a:buSzTx/>
              <a:buFontTx/>
              <a:buNone/>
              <a:tabLst/>
              <a:defRPr/>
            </a:pPr>
            <a:r>
              <a:rPr lang="el-GR" sz="1200" dirty="0" smtClean="0"/>
              <a:t>Ενώ η πραγματική εικόνα της επίπτωσης θα ήταν αυτή.</a:t>
            </a:r>
          </a:p>
          <a:p>
            <a:endParaRPr lang="en-US" sz="1200" baseline="0" dirty="0" smtClean="0"/>
          </a:p>
        </p:txBody>
      </p:sp>
      <p:sp>
        <p:nvSpPr>
          <p:cNvPr id="4" name="Slide Number Placeholder 3"/>
          <p:cNvSpPr>
            <a:spLocks noGrp="1"/>
          </p:cNvSpPr>
          <p:nvPr>
            <p:ph type="sldNum" sz="quarter" idx="10"/>
          </p:nvPr>
        </p:nvSpPr>
        <p:spPr/>
        <p:txBody>
          <a:bodyPr/>
          <a:lstStyle/>
          <a:p>
            <a:fld id="{07DD4F69-2BDB-4404-B061-D21098C8844C}" type="slidenum">
              <a:rPr lang="el-GR" smtClean="0"/>
              <a:pPr/>
              <a:t>20</a:t>
            </a:fld>
            <a:endParaRPr lang="el-GR"/>
          </a:p>
        </p:txBody>
      </p:sp>
    </p:spTree>
    <p:extLst>
      <p:ext uri="{BB962C8B-B14F-4D97-AF65-F5344CB8AC3E}">
        <p14:creationId xmlns="" xmlns:p14="http://schemas.microsoft.com/office/powerpoint/2010/main" val="10232295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By examining records from various services, the ones including information about CAN were mainly social services and justice/police files. In our example, incidence of CAN would be restricted to only these cases while the remaining cases would not be visible.</a:t>
            </a:r>
          </a:p>
          <a:p>
            <a:endParaRPr lang="en-US" sz="1200" kern="1200" dirty="0" smtClean="0">
              <a:solidFill>
                <a:schemeClr val="tx1"/>
              </a:solidFill>
              <a:latin typeface="+mn-lt"/>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l-GR" sz="1200" dirty="0" smtClean="0"/>
              <a:t>Από τις καταγραφές</a:t>
            </a:r>
            <a:r>
              <a:rPr lang="el-GR" sz="1200" baseline="0" dirty="0" smtClean="0"/>
              <a:t> των φορέων, αυτές που συνήθως περιλαμβάνουν στοιχεία για ΚαΠα-Π είναι των κοινωνικών υπηρεσιών και της δικαιοσύνης (μαζί και αστυνομίας). Στο παράδειγμά μας, η επίπτωση βάσει καταγεγραμμένων περιστατικών θα περιορίζονταν σε αυτά μόνο τα περιστατικά, ενώ τα υπόλοιπα θα εξαφανίζονταν.</a:t>
            </a:r>
            <a:endParaRPr lang="el-GR" sz="1200" dirty="0" smtClean="0"/>
          </a:p>
          <a:p>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7DD4F69-2BDB-4404-B061-D21098C8844C}" type="slidenum">
              <a:rPr lang="el-GR" smtClean="0"/>
              <a:pPr/>
              <a:t>21</a:t>
            </a:fld>
            <a:endParaRPr lang="el-GR"/>
          </a:p>
        </p:txBody>
      </p:sp>
    </p:spTree>
    <p:extLst>
      <p:ext uri="{BB962C8B-B14F-4D97-AF65-F5344CB8AC3E}">
        <p14:creationId xmlns="" xmlns:p14="http://schemas.microsoft.com/office/powerpoint/2010/main" val="494169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A1C223-6EB0-4F50-A40C-B19A1903675E}" type="slidenum">
              <a:rPr lang="el-GR"/>
              <a:pPr/>
              <a:t>4</a:t>
            </a:fld>
            <a:endParaRPr lang="el-GR"/>
          </a:p>
        </p:txBody>
      </p:sp>
      <p:sp>
        <p:nvSpPr>
          <p:cNvPr id="200706" name="Rectangle 2"/>
          <p:cNvSpPr>
            <a:spLocks noGrp="1" noRot="1" noChangeAspect="1" noChangeArrowheads="1" noTextEdit="1"/>
          </p:cNvSpPr>
          <p:nvPr>
            <p:ph type="sldImg"/>
          </p:nvPr>
        </p:nvSpPr>
        <p:spPr>
          <a:xfrm>
            <a:off x="381000" y="685800"/>
            <a:ext cx="6096000" cy="3429000"/>
          </a:xfrm>
          <a:ln/>
        </p:spPr>
      </p:sp>
      <p:sp>
        <p:nvSpPr>
          <p:cNvPr id="200707" name="Rectangle 3"/>
          <p:cNvSpPr>
            <a:spLocks noGrp="1" noChangeArrowheads="1"/>
          </p:cNvSpPr>
          <p:nvPr>
            <p:ph type="body" idx="1"/>
          </p:nvPr>
        </p:nvSpPr>
        <p:spPr/>
        <p:txBody>
          <a:bodyPr/>
          <a:lstStyle/>
          <a:p>
            <a:r>
              <a:rPr lang="en-US" sz="1200" kern="1200" dirty="0">
                <a:solidFill>
                  <a:schemeClr val="tx1"/>
                </a:solidFill>
                <a:latin typeface="+mn-lt"/>
                <a:ea typeface="+mn-ea"/>
                <a:cs typeface="+mn-cs"/>
              </a:rPr>
              <a:t>The Greek example</a:t>
            </a:r>
          </a:p>
          <a:p>
            <a:r>
              <a:rPr lang="en-US" sz="1200" kern="1200" dirty="0">
                <a:solidFill>
                  <a:schemeClr val="tx1"/>
                </a:solidFill>
                <a:latin typeface="+mn-lt"/>
                <a:ea typeface="+mn-ea"/>
                <a:cs typeface="+mn-cs"/>
              </a:rPr>
              <a:t>In Greece actually there is no child protection system; with few exceptions, there is a lack of epidemiological data on CAN, while no surveillance mechanism is currently in place; where data are collected, different definitions, methodologies and tools are used</a:t>
            </a:r>
            <a:endParaRPr lang="el-GR" sz="1200" kern="1200" dirty="0">
              <a:solidFill>
                <a:schemeClr val="tx1"/>
              </a:solidFill>
              <a:latin typeface="+mn-lt"/>
              <a:ea typeface="+mn-ea"/>
              <a:cs typeface="+mn-cs"/>
            </a:endParaRPr>
          </a:p>
        </p:txBody>
      </p:sp>
    </p:spTree>
    <p:extLst>
      <p:ext uri="{BB962C8B-B14F-4D97-AF65-F5344CB8AC3E}">
        <p14:creationId xmlns="" xmlns:p14="http://schemas.microsoft.com/office/powerpoint/2010/main" val="8393014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To undertake the necessary measures to deal with CAN at a public health level, however, we should know the real picture, to know all cases. </a:t>
            </a:r>
          </a:p>
          <a:p>
            <a:r>
              <a:rPr lang="en-US" sz="1200" kern="1200" dirty="0" smtClean="0">
                <a:solidFill>
                  <a:schemeClr val="tx1"/>
                </a:solidFill>
                <a:latin typeface="+mn-lt"/>
                <a:ea typeface="+mn-ea"/>
                <a:cs typeface="+mn-cs"/>
              </a:rPr>
              <a:t>And, as you can see, even though all services responded sufficiently, again it is expected that some cases will remain invisible (considering that some children do not contact any of the services).</a:t>
            </a:r>
          </a:p>
          <a:p>
            <a:endParaRPr lang="en-US" sz="1200" kern="1200" dirty="0" smtClean="0">
              <a:solidFill>
                <a:schemeClr val="tx1"/>
              </a:solidFill>
              <a:latin typeface="+mn-lt"/>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l-GR" sz="1200" dirty="0" smtClean="0"/>
              <a:t>Εμείς</a:t>
            </a:r>
            <a:r>
              <a:rPr lang="el-GR" sz="1200" baseline="0" dirty="0" smtClean="0"/>
              <a:t> ωστόσο, για να γνωρίζουμε το πρόβλημα και να λάβουμε τα απαραίτητα μέτρα, θα θέλαμε να έχουμε τη συνολική εικόνα. Ακόμα και έτσι, βέβαια, με βάση την απόκριση των υπηρεσιών και πάλι θα χάνονταν κάποιες περιπτώσεις (πιθανόν πολλές)</a:t>
            </a:r>
            <a:endParaRPr lang="el-GR" sz="1200" dirty="0" smtClean="0"/>
          </a:p>
          <a:p>
            <a:endParaRPr lang="en-US"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7DD4F69-2BDB-4404-B061-D21098C8844C}" type="slidenum">
              <a:rPr lang="el-GR" smtClean="0"/>
              <a:pPr/>
              <a:t>22</a:t>
            </a:fld>
            <a:endParaRPr lang="el-GR"/>
          </a:p>
        </p:txBody>
      </p:sp>
    </p:spTree>
    <p:extLst>
      <p:ext uri="{BB962C8B-B14F-4D97-AF65-F5344CB8AC3E}">
        <p14:creationId xmlns="" xmlns:p14="http://schemas.microsoft.com/office/powerpoint/2010/main" val="41128303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l-GR" dirty="0" smtClean="0"/>
              <a:t>Που</a:t>
            </a:r>
            <a:r>
              <a:rPr lang="el-GR" baseline="0" dirty="0" smtClean="0"/>
              <a:t> εντοπίζεται λοιπόν η δυσκολία;</a:t>
            </a:r>
          </a:p>
          <a:p>
            <a:r>
              <a:rPr lang="el-GR" baseline="0" dirty="0" smtClean="0"/>
              <a:t>Το ίδιο παιδί μπορεί να έρθει σε επαφή και θεωρητικά να λάβει υπηρεσίες από όλους τους τομείς. </a:t>
            </a:r>
          </a:p>
          <a:p>
            <a:r>
              <a:rPr lang="el-GR" baseline="0" dirty="0" smtClean="0"/>
              <a:t>Στην εκπαίδευση, όμως το παιδί είναι μαθητής/ μαθήτρια και και η καταγραφή αφορά την επίδοση κλπ.</a:t>
            </a:r>
          </a:p>
          <a:p>
            <a:r>
              <a:rPr lang="el-GR" baseline="0" dirty="0" smtClean="0"/>
              <a:t>Στην υγεία είναι ασθενής και η καταγραφή αφορά ασθένειες, τραυματισμούς κλπ.</a:t>
            </a:r>
          </a:p>
          <a:p>
            <a:r>
              <a:rPr lang="el-GR" baseline="0" dirty="0" smtClean="0"/>
              <a:t>Στην ψυχική υγεία είναι πελάτης και η καταγραφή αφορά προβλήματα συμπεριφοράς κ.ά.</a:t>
            </a:r>
          </a:p>
          <a:p>
            <a:r>
              <a:rPr lang="el-GR" baseline="0" dirty="0" smtClean="0"/>
              <a:t>Στις κοινωνικές υπηρεσίες είναι δέκτης υπηρεσιών/ παροχών και η καταγραφή αφορά κοινωνικοοικονομικούς παράγοντες</a:t>
            </a:r>
          </a:p>
          <a:p>
            <a:r>
              <a:rPr lang="el-GR" baseline="0" dirty="0" smtClean="0"/>
              <a:t>Στη δικαιοσύνη και στη δημόσια τάξη είναι παραβάτης, θύτης ή θύμα και η καταγραφή αφορά ανάλογα αδικήματα, επιμέλεια, κλπ.</a:t>
            </a:r>
          </a:p>
          <a:p>
            <a:r>
              <a:rPr lang="el-GR" baseline="0" dirty="0" smtClean="0"/>
              <a:t>Για όλους όμως τους τομείς μπορεί να εμφανιστεί μια κοινή συνθήκη: το παιδί θύμα ΚαΠα-Π</a:t>
            </a:r>
          </a:p>
          <a:p>
            <a:r>
              <a:rPr lang="el-GR" baseline="0" dirty="0" smtClean="0"/>
              <a:t>Ποιος είναι ο κοινός παρονομαστής  των στοιχείων στις  υπάρχουσες καταγραφές</a:t>
            </a:r>
          </a:p>
          <a:p>
            <a:r>
              <a:rPr lang="el-GR" dirty="0" smtClean="0"/>
              <a:t>Με κόκκινο χρώμα</a:t>
            </a:r>
            <a:r>
              <a:rPr lang="el-GR" baseline="0" dirty="0" smtClean="0"/>
              <a:t> αυτά που δεν μπορεί να είναι γιατί σχετίζονται με ειδικές αρμοδιότητες των τομέων. Με πράσινο αυτά που θα μπορούσαν να είναι κοινά, δηλαδή το ελάχιστο σύνολο δεδομένων (ΟΧΙ ΜΙΚΡΟΣ ΑΡΙΘΜΟΣ, ΑΛΛΑ ΚΟΙΝΟΣ ΠΑΡΟΝΟΜΑΣΤΗΣ)</a:t>
            </a:r>
            <a:endParaRPr lang="el-GR" dirty="0"/>
          </a:p>
        </p:txBody>
      </p:sp>
      <p:sp>
        <p:nvSpPr>
          <p:cNvPr id="4" name="Slide Number Placeholder 3"/>
          <p:cNvSpPr>
            <a:spLocks noGrp="1"/>
          </p:cNvSpPr>
          <p:nvPr>
            <p:ph type="sldNum" sz="quarter" idx="10"/>
          </p:nvPr>
        </p:nvSpPr>
        <p:spPr/>
        <p:txBody>
          <a:bodyPr/>
          <a:lstStyle/>
          <a:p>
            <a:fld id="{07DD4F69-2BDB-4404-B061-D21098C8844C}" type="slidenum">
              <a:rPr lang="el-GR" smtClean="0"/>
              <a:pPr/>
              <a:t>23</a:t>
            </a:fld>
            <a:endParaRPr lang="el-GR"/>
          </a:p>
        </p:txBody>
      </p:sp>
    </p:spTree>
    <p:extLst>
      <p:ext uri="{BB962C8B-B14F-4D97-AF65-F5344CB8AC3E}">
        <p14:creationId xmlns="" xmlns:p14="http://schemas.microsoft.com/office/powerpoint/2010/main" val="29395907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l-GR" dirty="0" smtClean="0"/>
              <a:t>ΣΕ ένα σύστημα </a:t>
            </a:r>
            <a:r>
              <a:rPr lang="en-US" dirty="0" smtClean="0"/>
              <a:t>CAN-MDS</a:t>
            </a:r>
            <a:r>
              <a:rPr lang="en-US" baseline="0" dirty="0" smtClean="0"/>
              <a:t> </a:t>
            </a:r>
            <a:r>
              <a:rPr lang="el-GR" baseline="0" dirty="0" smtClean="0"/>
              <a:t>όλοι οι τομείς θα μπορούσαν να συνεισφέρουν πληροφορίες για τα ίδια στοιχεία.</a:t>
            </a:r>
          </a:p>
          <a:p>
            <a:endParaRPr lang="el-GR" baseline="0" dirty="0" smtClean="0"/>
          </a:p>
          <a:p>
            <a:r>
              <a:rPr lang="el-GR" baseline="0" dirty="0" smtClean="0"/>
              <a:t>Αυτό θα οδηγούσε στην επίτευξη του πρώτου στόχου του συστήματος που αναπτύχθηκε, δηλαδή σε συλλογή αξιόπιστων και συγκρίσιμων πληροφοριών για την ανάληψη πληροφοριών στο χώρο της δημόσιας υγείας με βάση την απόκριση των υπηρεσιών.</a:t>
            </a:r>
            <a:endParaRPr lang="el-GR" dirty="0"/>
          </a:p>
        </p:txBody>
      </p:sp>
      <p:sp>
        <p:nvSpPr>
          <p:cNvPr id="4" name="Slide Number Placeholder 3"/>
          <p:cNvSpPr>
            <a:spLocks noGrp="1"/>
          </p:cNvSpPr>
          <p:nvPr>
            <p:ph type="sldNum" sz="quarter" idx="10"/>
          </p:nvPr>
        </p:nvSpPr>
        <p:spPr/>
        <p:txBody>
          <a:bodyPr/>
          <a:lstStyle/>
          <a:p>
            <a:fld id="{07DD4F69-2BDB-4404-B061-D21098C8844C}" type="slidenum">
              <a:rPr lang="el-GR" smtClean="0"/>
              <a:pPr/>
              <a:t>24</a:t>
            </a:fld>
            <a:endParaRPr lang="el-GR"/>
          </a:p>
        </p:txBody>
      </p:sp>
    </p:spTree>
    <p:extLst>
      <p:ext uri="{BB962C8B-B14F-4D97-AF65-F5344CB8AC3E}">
        <p14:creationId xmlns="" xmlns:p14="http://schemas.microsoft.com/office/powerpoint/2010/main" val="34754972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l-GR" dirty="0" smtClean="0"/>
              <a:t>Σε</a:t>
            </a:r>
            <a:r>
              <a:rPr lang="el-GR" baseline="0" dirty="0" smtClean="0"/>
              <a:t> αυτό ακριβώς το σημείο εμφανίζεται η πρώτη και μεγαλύτερη αδυναμία ενός τέτοιου συστήματος. </a:t>
            </a:r>
          </a:p>
          <a:p>
            <a:r>
              <a:rPr lang="el-GR" baseline="0" dirty="0" smtClean="0"/>
              <a:t>Για να λειτουργήσει προϋποθέτει αποδοχή και δέσμευση από την πλευρά όλων των τομέων στο στόχο και τη λειτουργία του. </a:t>
            </a:r>
          </a:p>
          <a:p>
            <a:r>
              <a:rPr lang="el-GR" baseline="0" dirty="0" smtClean="0"/>
              <a:t>Χωρίς συνεχή και συνεπή «εισροή» δεδομένων, το σύστημα δεν έχει κανένα λόγο ύπαρξης.</a:t>
            </a:r>
            <a:endParaRPr lang="el-GR" dirty="0"/>
          </a:p>
        </p:txBody>
      </p:sp>
      <p:sp>
        <p:nvSpPr>
          <p:cNvPr id="4" name="Slide Number Placeholder 3"/>
          <p:cNvSpPr>
            <a:spLocks noGrp="1"/>
          </p:cNvSpPr>
          <p:nvPr>
            <p:ph type="sldNum" sz="quarter" idx="10"/>
          </p:nvPr>
        </p:nvSpPr>
        <p:spPr/>
        <p:txBody>
          <a:bodyPr/>
          <a:lstStyle/>
          <a:p>
            <a:fld id="{07DD4F69-2BDB-4404-B061-D21098C8844C}" type="slidenum">
              <a:rPr lang="el-GR" smtClean="0"/>
              <a:pPr/>
              <a:t>25</a:t>
            </a:fld>
            <a:endParaRPr lang="el-GR"/>
          </a:p>
        </p:txBody>
      </p:sp>
    </p:spTree>
    <p:extLst>
      <p:ext uri="{BB962C8B-B14F-4D97-AF65-F5344CB8AC3E}">
        <p14:creationId xmlns="" xmlns:p14="http://schemas.microsoft.com/office/powerpoint/2010/main" val="40623615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l-GR" dirty="0" smtClean="0"/>
              <a:t>Ως απάντηση προκειμένου να ξεπεραστεί η εν λόγω αδυναμία,</a:t>
            </a:r>
            <a:r>
              <a:rPr lang="el-GR" baseline="0" dirty="0" smtClean="0"/>
              <a:t> στο πλαίσιο του προτεινόμενου συστήματος προστίθεται ένας δεύτερος στόχος, ο οποίος ΔΕΝ συνηθίζεται για συστήματα επιδημιολογικής επιτήρησης:</a:t>
            </a:r>
          </a:p>
          <a:p>
            <a:r>
              <a:rPr lang="el-GR" baseline="0" dirty="0" smtClean="0"/>
              <a:t>Να παρέχει πληροφορία για χρήση, η οποία συνδέεται με την παρακολούθηση της πορείας μεμονωμένων περιπτώσεων.</a:t>
            </a:r>
          </a:p>
          <a:p>
            <a:endParaRPr lang="el-GR" baseline="0" dirty="0" smtClean="0"/>
          </a:p>
          <a:p>
            <a:r>
              <a:rPr lang="el-GR" baseline="0" dirty="0" smtClean="0"/>
              <a:t>Να λειτουργήσει δηλαδή για τους/τις επαγγελματίες ως έτοιμο προς χρήση εργαλείο πο</a:t>
            </a:r>
            <a:r>
              <a:rPr lang="el-GR" sz="1200" i="0" dirty="0" smtClean="0"/>
              <a:t>υ θα παρέχει χρηστική πληροφορία για την αξιολόγηση, τη διερεύνηση και την παρακολούθηση της πορείας των παιδιών θυμάτων ΚαΠα ή/και των παιδιών που βρίσκονται σε κίνδυνο (επανα-)θυματοποίησης.</a:t>
            </a:r>
            <a:r>
              <a:rPr lang="el-GR" sz="1200" i="0" baseline="0" dirty="0" smtClean="0"/>
              <a:t> Όσον αφορά επαγγελματίες που εμπλέκονται μόνο στην αναφορά, όπως οι εκπαιδευτικοί, θα μπορούσε να τους διευκολύνει απλοποιώντας τη διαδικασία αναφοράς ύποπτων περιστατικών. </a:t>
            </a:r>
            <a:endParaRPr lang="el-GR" i="0" dirty="0"/>
          </a:p>
        </p:txBody>
      </p:sp>
      <p:sp>
        <p:nvSpPr>
          <p:cNvPr id="4" name="Slide Number Placeholder 3"/>
          <p:cNvSpPr>
            <a:spLocks noGrp="1"/>
          </p:cNvSpPr>
          <p:nvPr>
            <p:ph type="sldNum" sz="quarter" idx="10"/>
          </p:nvPr>
        </p:nvSpPr>
        <p:spPr/>
        <p:txBody>
          <a:bodyPr/>
          <a:lstStyle/>
          <a:p>
            <a:fld id="{07DD4F69-2BDB-4404-B061-D21098C8844C}" type="slidenum">
              <a:rPr lang="el-GR" smtClean="0"/>
              <a:pPr/>
              <a:t>26</a:t>
            </a:fld>
            <a:endParaRPr lang="el-GR"/>
          </a:p>
        </p:txBody>
      </p:sp>
    </p:spTree>
    <p:extLst>
      <p:ext uri="{BB962C8B-B14F-4D97-AF65-F5344CB8AC3E}">
        <p14:creationId xmlns="" xmlns:p14="http://schemas.microsoft.com/office/powerpoint/2010/main" val="18212597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l-GR" dirty="0" smtClean="0"/>
              <a:t>Ως εκ τούτου, στον «κοινό παρονομαστή» στοιχείων μεταξύ των τομέων (στο ελάχιστο σύνολο δεδομένων δηλαδή) προστίθενται</a:t>
            </a:r>
            <a:r>
              <a:rPr lang="el-GR" baseline="0" dirty="0" smtClean="0"/>
              <a:t> επιπλέον στοιχεία κυρίως διαχειριστικά με στόχο να καταστήσουν το σύστημα πρακτικά χρήσιμο, να παρέχει ανατροφοδότηση στους χρήστες και να διευκολύνει τη μεταξύ τους επικοινωνία. </a:t>
            </a:r>
          </a:p>
          <a:p>
            <a:endParaRPr lang="el-GR" baseline="0" dirty="0" smtClean="0"/>
          </a:p>
          <a:p>
            <a:pPr marL="0" marR="0" lvl="0" indent="0" algn="l" defTabSz="685800" rtl="0" eaLnBrk="1" fontAlgn="auto" latinLnBrk="0" hangingPunct="1">
              <a:lnSpc>
                <a:spcPct val="100000"/>
              </a:lnSpc>
              <a:spcBef>
                <a:spcPts val="0"/>
              </a:spcBef>
              <a:spcAft>
                <a:spcPts val="0"/>
              </a:spcAft>
              <a:buClrTx/>
              <a:buSzTx/>
              <a:buFontTx/>
              <a:buNone/>
              <a:tabLst/>
              <a:defRPr/>
            </a:pPr>
            <a:r>
              <a:rPr lang="en-US" sz="900" kern="1200" dirty="0" smtClean="0">
                <a:solidFill>
                  <a:schemeClr val="tx1"/>
                </a:solidFill>
                <a:latin typeface="+mn-lt"/>
                <a:ea typeface="+mn-ea"/>
                <a:cs typeface="+mn-cs"/>
              </a:rPr>
              <a:t>Therefore, in addition to the data elements identified before as common denominator among all involved services and sectors, a </a:t>
            </a:r>
            <a:r>
              <a:rPr lang="en-US" sz="900" b="1" kern="1200" dirty="0" smtClean="0">
                <a:solidFill>
                  <a:schemeClr val="tx1"/>
                </a:solidFill>
                <a:latin typeface="+mn-lt"/>
                <a:ea typeface="+mn-ea"/>
                <a:cs typeface="+mn-cs"/>
              </a:rPr>
              <a:t>fourth (4</a:t>
            </a:r>
            <a:r>
              <a:rPr lang="en-US" sz="900" b="1" kern="1200" baseline="30000" dirty="0" smtClean="0">
                <a:solidFill>
                  <a:schemeClr val="tx1"/>
                </a:solidFill>
                <a:latin typeface="+mn-lt"/>
                <a:ea typeface="+mn-ea"/>
                <a:cs typeface="+mn-cs"/>
              </a:rPr>
              <a:t>th</a:t>
            </a:r>
            <a:r>
              <a:rPr lang="en-US" sz="900" b="1" kern="1200" dirty="0" smtClean="0">
                <a:solidFill>
                  <a:schemeClr val="tx1"/>
                </a:solidFill>
                <a:latin typeface="+mn-lt"/>
                <a:ea typeface="+mn-ea"/>
                <a:cs typeface="+mn-cs"/>
              </a:rPr>
              <a:t>)</a:t>
            </a:r>
            <a:r>
              <a:rPr lang="en-US" sz="900" kern="1200" dirty="0" smtClean="0">
                <a:solidFill>
                  <a:schemeClr val="tx1"/>
                </a:solidFill>
                <a:latin typeface="+mn-lt"/>
                <a:ea typeface="+mn-ea"/>
                <a:cs typeface="+mn-cs"/>
              </a:rPr>
              <a:t> axis is added including data elements </a:t>
            </a:r>
            <a:r>
              <a:rPr lang="en-US" sz="900" b="1" kern="1200" dirty="0" smtClean="0">
                <a:solidFill>
                  <a:schemeClr val="tx1"/>
                </a:solidFill>
                <a:latin typeface="+mn-lt"/>
                <a:ea typeface="+mn-ea"/>
                <a:cs typeface="+mn-cs"/>
              </a:rPr>
              <a:t>related to services’ response and referrals of cases</a:t>
            </a:r>
            <a:r>
              <a:rPr lang="en-US" sz="900" kern="1200" dirty="0" smtClean="0">
                <a:solidFill>
                  <a:schemeClr val="tx1"/>
                </a:solidFill>
                <a:latin typeface="+mn-lt"/>
                <a:ea typeface="+mn-ea"/>
                <a:cs typeface="+mn-cs"/>
              </a:rPr>
              <a:t>. These specific data elements aim to make the system practical and able to provide feedback to operators, facilitating their communication when they work in the same cases. </a:t>
            </a:r>
          </a:p>
          <a:p>
            <a:endParaRPr lang="el-GR" dirty="0"/>
          </a:p>
        </p:txBody>
      </p:sp>
      <p:sp>
        <p:nvSpPr>
          <p:cNvPr id="4" name="Slide Number Placeholder 3"/>
          <p:cNvSpPr>
            <a:spLocks noGrp="1"/>
          </p:cNvSpPr>
          <p:nvPr>
            <p:ph type="sldNum" sz="quarter" idx="10"/>
          </p:nvPr>
        </p:nvSpPr>
        <p:spPr/>
        <p:txBody>
          <a:bodyPr/>
          <a:lstStyle/>
          <a:p>
            <a:fld id="{07DD4F69-2BDB-4404-B061-D21098C8844C}" type="slidenum">
              <a:rPr lang="el-GR" smtClean="0"/>
              <a:pPr/>
              <a:t>27</a:t>
            </a:fld>
            <a:endParaRPr lang="el-GR"/>
          </a:p>
        </p:txBody>
      </p:sp>
    </p:spTree>
    <p:extLst>
      <p:ext uri="{BB962C8B-B14F-4D97-AF65-F5344CB8AC3E}">
        <p14:creationId xmlns="" xmlns:p14="http://schemas.microsoft.com/office/powerpoint/2010/main" val="204067320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l-GR" dirty="0" smtClean="0"/>
              <a:t>Έτσι, με βάση το ελάχιστο</a:t>
            </a:r>
            <a:r>
              <a:rPr lang="el-GR" baseline="0" dirty="0" smtClean="0"/>
              <a:t> σύνολο δεδομένων, όλοι οι τομείς (ίσως όχι τόσο η εκπαίδευση)θα μπορούσαν να χρησιμοποιήσουν κοινές πληροφορίες από τα ίδια στοιχεία. </a:t>
            </a:r>
            <a:endParaRPr lang="el-GR" dirty="0"/>
          </a:p>
        </p:txBody>
      </p:sp>
      <p:sp>
        <p:nvSpPr>
          <p:cNvPr id="4" name="Slide Number Placeholder 3"/>
          <p:cNvSpPr>
            <a:spLocks noGrp="1"/>
          </p:cNvSpPr>
          <p:nvPr>
            <p:ph type="sldNum" sz="quarter" idx="10"/>
          </p:nvPr>
        </p:nvSpPr>
        <p:spPr/>
        <p:txBody>
          <a:bodyPr/>
          <a:lstStyle/>
          <a:p>
            <a:fld id="{07DD4F69-2BDB-4404-B061-D21098C8844C}" type="slidenum">
              <a:rPr lang="el-GR" smtClean="0"/>
              <a:pPr/>
              <a:t>28</a:t>
            </a:fld>
            <a:endParaRPr lang="el-GR"/>
          </a:p>
        </p:txBody>
      </p:sp>
    </p:spTree>
    <p:extLst>
      <p:ext uri="{BB962C8B-B14F-4D97-AF65-F5344CB8AC3E}">
        <p14:creationId xmlns="" xmlns:p14="http://schemas.microsoft.com/office/powerpoint/2010/main" val="258553523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l-GR" dirty="0" smtClean="0"/>
              <a:t>Η χρήση ίδιων στοιχείων</a:t>
            </a:r>
            <a:r>
              <a:rPr lang="el-GR" baseline="0" dirty="0" smtClean="0"/>
              <a:t> ουσιαστικά θα μεταφραζόταν στη χρήση «κοινής γλώσσας» διατομεακά, η οποία αναμένεται ότι βελτιώσει την επικοινωνία μεταξύ των εμπλεκόμενων μερών στο πλαίσιο της διαχείρισης μεμονωμένων περιστατικών και την ίδια ώρα θα αυξήσει την εγκυρότητα, την αξιοπιστία και την πληρότητα της αναγκαίας πληροφορίας.</a:t>
            </a:r>
          </a:p>
        </p:txBody>
      </p:sp>
      <p:sp>
        <p:nvSpPr>
          <p:cNvPr id="4" name="Slide Number Placeholder 3"/>
          <p:cNvSpPr>
            <a:spLocks noGrp="1"/>
          </p:cNvSpPr>
          <p:nvPr>
            <p:ph type="sldNum" sz="quarter" idx="10"/>
          </p:nvPr>
        </p:nvSpPr>
        <p:spPr/>
        <p:txBody>
          <a:bodyPr/>
          <a:lstStyle/>
          <a:p>
            <a:fld id="{07DD4F69-2BDB-4404-B061-D21098C8844C}" type="slidenum">
              <a:rPr lang="el-GR" smtClean="0"/>
              <a:pPr/>
              <a:t>29</a:t>
            </a:fld>
            <a:endParaRPr lang="el-GR"/>
          </a:p>
        </p:txBody>
      </p:sp>
    </p:spTree>
    <p:extLst>
      <p:ext uri="{BB962C8B-B14F-4D97-AF65-F5344CB8AC3E}">
        <p14:creationId xmlns="" xmlns:p14="http://schemas.microsoft.com/office/powerpoint/2010/main" val="98501375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l-GR" sz="1200" kern="1200" dirty="0" smtClean="0">
                <a:solidFill>
                  <a:schemeClr val="tx1"/>
                </a:solidFill>
                <a:latin typeface="+mn-lt"/>
                <a:ea typeface="+mn-ea"/>
                <a:cs typeface="+mn-cs"/>
              </a:rPr>
              <a:t>Πηγαίνοντας πίσω στο παράδειγμα, ο ρόλος ενός δυνητικού συστήματος </a:t>
            </a:r>
            <a:r>
              <a:rPr lang="en-US" sz="1200" kern="1200" dirty="0" smtClean="0">
                <a:solidFill>
                  <a:schemeClr val="tx1"/>
                </a:solidFill>
                <a:latin typeface="+mn-lt"/>
                <a:ea typeface="+mn-ea"/>
                <a:cs typeface="+mn-cs"/>
              </a:rPr>
              <a:t>CAN-MDS </a:t>
            </a:r>
            <a:r>
              <a:rPr lang="el-GR" sz="1200" kern="1200" dirty="0" smtClean="0">
                <a:solidFill>
                  <a:schemeClr val="tx1"/>
                </a:solidFill>
                <a:latin typeface="+mn-lt"/>
                <a:ea typeface="+mn-ea"/>
                <a:cs typeface="+mn-cs"/>
              </a:rPr>
              <a:t>θα είχε ως εξής: κάθε εκπαιδευμένος/η επαγγελματίας</a:t>
            </a:r>
            <a:r>
              <a:rPr lang="el-GR" sz="1200" kern="1200" baseline="0" dirty="0" smtClean="0">
                <a:solidFill>
                  <a:schemeClr val="tx1"/>
                </a:solidFill>
                <a:latin typeface="+mn-lt"/>
                <a:ea typeface="+mn-ea"/>
                <a:cs typeface="+mn-cs"/>
              </a:rPr>
              <a:t> που εργάζεται σε σχετική υπηρεσία σε έναν από τους προαναφερόμενους τομείς θα μπρούσε να παρέχει δεδομένα στο σύστημα (βάσει περιστατικών, όχι περιπτώσεων) σε πραγματιό χρόνο με βάση κοινούς ορισμούς και μεθοδολογία στο πλαίσιο της υποχρέωσης αναφοράς, για παράδειγμα. Σε επίπεδο περίπτωσης, κάθε επαγγελματίες θα λάμβανε ανατροφοδότηση ΓΙΑ ΣΥΓΚΕΚΡΙΜΕΝΟ ΠΕΡΙΣΤΑΤΙΚΟ ΜΕ ΤΟ ΟΠΟΊΟ ΔΟΥΛΕΥΕΙ με βάση το επίπεδο πρόσβασης που του έχει δοθεί ανάλογα με τις αρμοδιότητές του. Την ίδια στιγμή θα είχαμε τα συγκεντρωτικά στοιχεία που χρειαζόμαστε για τη διαχείριση του προβλήματος. </a:t>
            </a:r>
            <a:endParaRPr lang="el-GR"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23F4C110-F9EC-4C8D-B4A8-61756B7F6DFA}" type="slidenum">
              <a:rPr lang="el-GR" smtClean="0"/>
              <a:pPr/>
              <a:t>30</a:t>
            </a:fld>
            <a:endParaRPr lang="el-GR"/>
          </a:p>
        </p:txBody>
      </p:sp>
    </p:spTree>
    <p:extLst>
      <p:ext uri="{BB962C8B-B14F-4D97-AF65-F5344CB8AC3E}">
        <p14:creationId xmlns="" xmlns:p14="http://schemas.microsoft.com/office/powerpoint/2010/main" val="32135247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l-GR" sz="1200" dirty="0" smtClean="0"/>
              <a:t>Και ως εκ τούτου την καλύτερη δυνατή «απεικόνιση» της ΚαΠα-Π στη βάση της απόκρισης των πληροφοριών.</a:t>
            </a:r>
            <a:endParaRPr lang="el-GR" sz="1200" dirty="0"/>
          </a:p>
        </p:txBody>
      </p:sp>
      <p:sp>
        <p:nvSpPr>
          <p:cNvPr id="4" name="Slide Number Placeholder 3"/>
          <p:cNvSpPr>
            <a:spLocks noGrp="1"/>
          </p:cNvSpPr>
          <p:nvPr>
            <p:ph type="sldNum" sz="quarter" idx="10"/>
          </p:nvPr>
        </p:nvSpPr>
        <p:spPr/>
        <p:txBody>
          <a:bodyPr/>
          <a:lstStyle/>
          <a:p>
            <a:fld id="{07DD4F69-2BDB-4404-B061-D21098C8844C}" type="slidenum">
              <a:rPr lang="el-GR" smtClean="0"/>
              <a:pPr/>
              <a:t>31</a:t>
            </a:fld>
            <a:endParaRPr lang="el-GR"/>
          </a:p>
        </p:txBody>
      </p:sp>
    </p:spTree>
    <p:extLst>
      <p:ext uri="{BB962C8B-B14F-4D97-AF65-F5344CB8AC3E}">
        <p14:creationId xmlns="" xmlns:p14="http://schemas.microsoft.com/office/powerpoint/2010/main" val="1902257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l-GR" sz="1200" kern="1200" dirty="0" smtClean="0">
                <a:solidFill>
                  <a:schemeClr val="tx1"/>
                </a:solidFill>
                <a:latin typeface="+mn-lt"/>
                <a:ea typeface="+mn-ea"/>
                <a:cs typeface="+mn-cs"/>
              </a:rPr>
              <a:t>Ας</a:t>
            </a:r>
            <a:r>
              <a:rPr lang="el-GR" sz="1200" kern="1200" baseline="0" dirty="0" smtClean="0">
                <a:solidFill>
                  <a:schemeClr val="tx1"/>
                </a:solidFill>
                <a:latin typeface="+mn-lt"/>
                <a:ea typeface="+mn-ea"/>
                <a:cs typeface="+mn-cs"/>
              </a:rPr>
              <a:t> δούμε λίγο το πλαίσιο της διαχείρισης των περιστατικών, από την υποψία και την αναφορά μέχρι και την τελική διαχείριση. </a:t>
            </a:r>
          </a:p>
          <a:p>
            <a:r>
              <a:rPr lang="el-GR" sz="1200" kern="1200" dirty="0" smtClean="0">
                <a:solidFill>
                  <a:schemeClr val="tx1"/>
                </a:solidFill>
                <a:latin typeface="+mn-lt"/>
                <a:ea typeface="+mn-ea"/>
                <a:cs typeface="+mn-cs"/>
              </a:rPr>
              <a:t>Μια</a:t>
            </a:r>
            <a:r>
              <a:rPr lang="el-GR" sz="1200" kern="1200" baseline="0" dirty="0" smtClean="0">
                <a:solidFill>
                  <a:schemeClr val="tx1"/>
                </a:solidFill>
                <a:latin typeface="+mn-lt"/>
                <a:ea typeface="+mn-ea"/>
                <a:cs typeface="+mn-cs"/>
              </a:rPr>
              <a:t> πληθώρα επαγγελματιών με διαφορετικές ειδικότητες που εργάζονται σε διαφορετικές υπηρεσίες είναι πιθανό να εμπλακούν στη διαχείριση περισατατικών ΚαΠα-Π ανάλογα με τις αρμοδότητές τους και τον τομέα που εργάζονται.</a:t>
            </a:r>
          </a:p>
          <a:p>
            <a:endParaRPr lang="el-GR" sz="1200"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7A5B808-B173-457B-8766-C37406316B0C}" type="slidenum">
              <a:rPr lang="el-GR" smtClean="0"/>
              <a:pPr/>
              <a:t>5</a:t>
            </a:fld>
            <a:endParaRPr lang="el-GR"/>
          </a:p>
        </p:txBody>
      </p:sp>
    </p:spTree>
    <p:extLst>
      <p:ext uri="{BB962C8B-B14F-4D97-AF65-F5344CB8AC3E}">
        <p14:creationId xmlns="" xmlns:p14="http://schemas.microsoft.com/office/powerpoint/2010/main" val="39337028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sz="1200" kern="1200" dirty="0" smtClean="0">
              <a:solidFill>
                <a:schemeClr val="tx1"/>
              </a:solidFill>
              <a:latin typeface="+mn-lt"/>
              <a:ea typeface="+mn-ea"/>
              <a:cs typeface="+mn-cs"/>
            </a:endParaRPr>
          </a:p>
          <a:p>
            <a:r>
              <a:rPr lang="el-GR" sz="1200" kern="1200" dirty="0" smtClean="0">
                <a:solidFill>
                  <a:schemeClr val="tx1"/>
                </a:solidFill>
                <a:latin typeface="+mn-lt"/>
                <a:ea typeface="+mn-ea"/>
                <a:cs typeface="+mn-cs"/>
              </a:rPr>
              <a:t>Ας</a:t>
            </a:r>
            <a:r>
              <a:rPr lang="el-GR" sz="1200" kern="1200" baseline="0" dirty="0" smtClean="0">
                <a:solidFill>
                  <a:schemeClr val="tx1"/>
                </a:solidFill>
                <a:latin typeface="+mn-lt"/>
                <a:ea typeface="+mn-ea"/>
                <a:cs typeface="+mn-cs"/>
              </a:rPr>
              <a:t> υποθέσουμε ότι μιλάμε για μια περίπτωση σεξουαλικής κακοποίησης. Η δασκάλα βλέπει διάφορες ενδείξεις και ανησυχεί ότι κάτι δεν πάει καλά με το παιδί Α και γι’ αυτό το λόγο προβαίνει σε αναφορά στην κοινωνική υπηρεσία του δήμου. Εκεί μετά από μια πρώτη διερεύνηση διαπιστώνουν ότι υπάρχει πρόβλημα και, αφού κρατήσουν μια καταγραφή, παραπέμπουν το παιδί στο νοσοκομείο για ιατρικές εξετάσεις (όπου ενδεχομένως θα κρατηθεί μια δεύτερη καταγραφή). Τελικά το παιδί παραπέμπεται στην Εισαγγελία όπου –βάσει των στοιχείων που έχουν συγκεντρωθεί- αποφασίζεται η απομάκρυνση του παιδιού και η τοποθέτησή του σε εναλλακτική μορφή φροντίδας. Μια Τρίτη καταγραφή λαμβάνει χώρα.</a:t>
            </a:r>
            <a:endParaRPr lang="el-GR" sz="1200" kern="1200" dirty="0" smtClean="0">
              <a:solidFill>
                <a:schemeClr val="tx1"/>
              </a:solidFill>
              <a:latin typeface="+mn-lt"/>
              <a:ea typeface="+mn-ea"/>
              <a:cs typeface="+mn-cs"/>
            </a:endParaRPr>
          </a:p>
          <a:p>
            <a:r>
              <a:rPr lang="el-GR" sz="1200" kern="1200" dirty="0" smtClean="0">
                <a:solidFill>
                  <a:schemeClr val="tx1"/>
                </a:solidFill>
                <a:latin typeface="+mn-lt"/>
                <a:ea typeface="+mn-ea"/>
                <a:cs typeface="+mn-cs"/>
              </a:rPr>
              <a:t>Αυτή είναι μια καλά συντονισμένη απόκριση σε μια</a:t>
            </a:r>
            <a:r>
              <a:rPr lang="el-GR" sz="1200" kern="1200" baseline="0" dirty="0" smtClean="0">
                <a:solidFill>
                  <a:schemeClr val="tx1"/>
                </a:solidFill>
                <a:latin typeface="+mn-lt"/>
                <a:ea typeface="+mn-ea"/>
                <a:cs typeface="+mn-cs"/>
              </a:rPr>
              <a:t> περίπτωση κακοποίησης αλλά δεν αντιπροσωπεύει αυτό που συμβαίνει συνήθως. </a:t>
            </a:r>
            <a:endParaRPr lang="el-GR"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7A5B808-B173-457B-8766-C37406316B0C}" type="slidenum">
              <a:rPr lang="el-GR" smtClean="0"/>
              <a:pPr/>
              <a:t>6</a:t>
            </a:fld>
            <a:endParaRPr lang="el-GR"/>
          </a:p>
        </p:txBody>
      </p:sp>
    </p:spTree>
    <p:extLst>
      <p:ext uri="{BB962C8B-B14F-4D97-AF65-F5344CB8AC3E}">
        <p14:creationId xmlns="" xmlns:p14="http://schemas.microsoft.com/office/powerpoint/2010/main" val="26770673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l-GR" sz="1200" kern="1200" dirty="0" smtClean="0">
                <a:solidFill>
                  <a:schemeClr val="tx1"/>
                </a:solidFill>
                <a:latin typeface="+mn-lt"/>
                <a:ea typeface="+mn-ea"/>
                <a:cs typeface="+mn-cs"/>
              </a:rPr>
              <a:t>Ας υποθέσουμε ότι έχουμε ένα παιδί που υφίσταται σωματική κακοποίηση. </a:t>
            </a:r>
          </a:p>
          <a:p>
            <a:r>
              <a:rPr lang="el-GR" sz="1200" kern="1200" dirty="0" smtClean="0">
                <a:solidFill>
                  <a:schemeClr val="tx1"/>
                </a:solidFill>
                <a:latin typeface="+mn-lt"/>
                <a:ea typeface="+mn-ea"/>
                <a:cs typeface="+mn-cs"/>
              </a:rPr>
              <a:t>Μετά από έναν τραυματισμό το παιδί φτάνει σε ένα νοσοκομείο,</a:t>
            </a:r>
            <a:r>
              <a:rPr lang="el-GR" sz="1200" kern="1200" baseline="0" dirty="0" smtClean="0">
                <a:solidFill>
                  <a:schemeClr val="tx1"/>
                </a:solidFill>
                <a:latin typeface="+mn-lt"/>
                <a:ea typeface="+mn-ea"/>
                <a:cs typeface="+mn-cs"/>
              </a:rPr>
              <a:t> όπου λαμβάνει την απαραίτητη ιατρική φροντίδα και στη συνέχεια στέλνεται πίσω στο σπίτι. Λίγο καιρό μετά, το παιδί «ξανατραυματίζεται» και οι φροντιστές απευθύνονται στο διπλανό νοσοκομείο. Το παιδί λαμβάνει την απαραίτητη ιατρική φροντίδα και επιστρέφει στο σπίτι. Δεν κινείται υποψία κακοποίησης, δεν γίνεται καμιά καταγραφή και ως εκ τούτου καμιά αναφορά για περαιτέρω διερεύνηση. </a:t>
            </a:r>
          </a:p>
          <a:p>
            <a:r>
              <a:rPr lang="el-GR" sz="1200" kern="1200" baseline="0" dirty="0" smtClean="0">
                <a:solidFill>
                  <a:schemeClr val="tx1"/>
                </a:solidFill>
                <a:latin typeface="+mn-lt"/>
                <a:ea typeface="+mn-ea"/>
                <a:cs typeface="+mn-cs"/>
              </a:rPr>
              <a:t>[αυτή η περίπτωση μπορεί να καταγραφεί ενδεχομένως μόνο όταν μεγαλώσει αυτό το παιδί και τύχει να συμμετέχει σε αναδρομική μελέτη για την Καπα-π όπου θα δηλώσει ότι ως παιδί υπήρξε θύμα ΚαΠα –με τη συχνότητα που γίνονται οι επιδημιολογικές μελέτες αυτό δεν θα συμβεί ποτέ]</a:t>
            </a:r>
            <a:endParaRPr lang="el-GR"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7A5B808-B173-457B-8766-C37406316B0C}" type="slidenum">
              <a:rPr lang="el-GR" smtClean="0"/>
              <a:pPr/>
              <a:t>7</a:t>
            </a:fld>
            <a:endParaRPr lang="el-GR"/>
          </a:p>
        </p:txBody>
      </p:sp>
    </p:spTree>
    <p:extLst>
      <p:ext uri="{BB962C8B-B14F-4D97-AF65-F5344CB8AC3E}">
        <p14:creationId xmlns="" xmlns:p14="http://schemas.microsoft.com/office/powerpoint/2010/main" val="40496221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l-GR" sz="1200" kern="1200" dirty="0" smtClean="0">
                <a:solidFill>
                  <a:schemeClr val="tx1"/>
                </a:solidFill>
                <a:latin typeface="+mn-lt"/>
                <a:ea typeface="+mn-ea"/>
                <a:cs typeface="+mn-cs"/>
              </a:rPr>
              <a:t>Σε αυτό το τελευταίο παράδειγμα,</a:t>
            </a:r>
            <a:r>
              <a:rPr lang="el-GR" sz="1200" kern="1200" baseline="0" dirty="0" smtClean="0">
                <a:solidFill>
                  <a:schemeClr val="tx1"/>
                </a:solidFill>
                <a:latin typeface="+mn-lt"/>
                <a:ea typeface="+mn-ea"/>
                <a:cs typeface="+mn-cs"/>
              </a:rPr>
              <a:t> ένα παιδί που παραμελείται σωματικά κινεί την υποψία του δασκάλου, ο οποίος απευθύνεται σε έναν μη κυβερνητικό φορέα θεωρώντας ότι η οικογένεια χρειάζεται βοήθεια. Εκεί παρέχουν βοήθεια και παραπέμπουν την οικογένεια στην κοινωνική υπηρεσία της περιοχής για παρακολούθηση. Η κοινωνική υπηρεσία κρίνει ότι πρέπει και μπορεί να παρέμβει –χωρίς να χρειαστεί παρέμβαση εισαγγελέα. Γίνεται μια καταγραφή της περίπτωσης, η οποία όμως δεν επικοινωνείται σε κανέναν άλλο φορέα/ υπηρεσία. </a:t>
            </a:r>
            <a:endParaRPr lang="el-GR" sz="1200" kern="1200" dirty="0" smtClean="0">
              <a:solidFill>
                <a:schemeClr val="tx1"/>
              </a:solidFill>
              <a:latin typeface="+mn-lt"/>
              <a:ea typeface="+mn-ea"/>
              <a:cs typeface="+mn-cs"/>
            </a:endParaRPr>
          </a:p>
          <a:p>
            <a:endParaRPr lang="el-GR"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7A5B808-B173-457B-8766-C37406316B0C}" type="slidenum">
              <a:rPr lang="el-GR" smtClean="0"/>
              <a:pPr/>
              <a:t>8</a:t>
            </a:fld>
            <a:endParaRPr lang="el-GR"/>
          </a:p>
        </p:txBody>
      </p:sp>
    </p:spTree>
    <p:extLst>
      <p:ext uri="{BB962C8B-B14F-4D97-AF65-F5344CB8AC3E}">
        <p14:creationId xmlns="" xmlns:p14="http://schemas.microsoft.com/office/powerpoint/2010/main" val="29323443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l-GR" sz="1200" kern="1200" dirty="0" smtClean="0">
                <a:solidFill>
                  <a:schemeClr val="tx1"/>
                </a:solidFill>
                <a:latin typeface="+mn-lt"/>
                <a:ea typeface="+mn-ea"/>
                <a:cs typeface="+mn-cs"/>
              </a:rPr>
              <a:t>Καθώς</a:t>
            </a:r>
            <a:r>
              <a:rPr lang="el-GR" sz="1200" kern="1200" baseline="0" dirty="0" smtClean="0">
                <a:solidFill>
                  <a:schemeClr val="tx1"/>
                </a:solidFill>
                <a:latin typeface="+mn-lt"/>
                <a:ea typeface="+mn-ea"/>
                <a:cs typeface="+mn-cs"/>
              </a:rPr>
              <a:t> δεν υπάρχουν συγκεκριμένα πρωτόκολλα διατομεακής συνεργασίας αλλά άτυπα που δημιουργούνται από τους επαγγελματίες προκειμένου να ανταπεξέλθουν στις ανάγκες της δουλειάς τους, στην πραγματικότητα καθένας μπορεί να επικοινωνήσει με όλους κρίνοντας κατά περίπτωση –και όχι σπάνια με βάση τις προσωπικές συνεργασίες. </a:t>
            </a:r>
            <a:endParaRPr lang="el-GR"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23F4C110-F9EC-4C8D-B4A8-61756B7F6DFA}" type="slidenum">
              <a:rPr lang="el-GR" smtClean="0"/>
              <a:pPr/>
              <a:t>9</a:t>
            </a:fld>
            <a:endParaRPr lang="el-GR"/>
          </a:p>
        </p:txBody>
      </p:sp>
    </p:spTree>
    <p:extLst>
      <p:ext uri="{BB962C8B-B14F-4D97-AF65-F5344CB8AC3E}">
        <p14:creationId xmlns="" xmlns:p14="http://schemas.microsoft.com/office/powerpoint/2010/main" val="13907587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dirty="0"/>
          </a:p>
        </p:txBody>
      </p:sp>
      <p:sp>
        <p:nvSpPr>
          <p:cNvPr id="4" name="Slide Number Placeholder 3"/>
          <p:cNvSpPr>
            <a:spLocks noGrp="1"/>
          </p:cNvSpPr>
          <p:nvPr>
            <p:ph type="sldNum" sz="quarter" idx="10"/>
          </p:nvPr>
        </p:nvSpPr>
        <p:spPr/>
        <p:txBody>
          <a:bodyPr/>
          <a:lstStyle/>
          <a:p>
            <a:fld id="{23F4C110-F9EC-4C8D-B4A8-61756B7F6DFA}" type="slidenum">
              <a:rPr lang="el-GR" smtClean="0"/>
              <a:pPr/>
              <a:t>10</a:t>
            </a:fld>
            <a:endParaRPr lang="el-GR"/>
          </a:p>
        </p:txBody>
      </p:sp>
    </p:spTree>
    <p:extLst>
      <p:ext uri="{BB962C8B-B14F-4D97-AF65-F5344CB8AC3E}">
        <p14:creationId xmlns="" xmlns:p14="http://schemas.microsoft.com/office/powerpoint/2010/main" val="11306612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dirty="0"/>
          </a:p>
        </p:txBody>
      </p:sp>
      <p:sp>
        <p:nvSpPr>
          <p:cNvPr id="4" name="Slide Number Placeholder 3"/>
          <p:cNvSpPr>
            <a:spLocks noGrp="1"/>
          </p:cNvSpPr>
          <p:nvPr>
            <p:ph type="sldNum" sz="quarter" idx="10"/>
          </p:nvPr>
        </p:nvSpPr>
        <p:spPr/>
        <p:txBody>
          <a:bodyPr/>
          <a:lstStyle/>
          <a:p>
            <a:fld id="{23F4C110-F9EC-4C8D-B4A8-61756B7F6DFA}" type="slidenum">
              <a:rPr lang="el-GR" smtClean="0"/>
              <a:pPr/>
              <a:t>11</a:t>
            </a:fld>
            <a:endParaRPr lang="el-GR"/>
          </a:p>
        </p:txBody>
      </p:sp>
    </p:spTree>
    <p:extLst>
      <p:ext uri="{BB962C8B-B14F-4D97-AF65-F5344CB8AC3E}">
        <p14:creationId xmlns="" xmlns:p14="http://schemas.microsoft.com/office/powerpoint/2010/main" val="37595587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8A0BCF9-B0BD-4607-967A-286E30B70EF8}" type="datetimeFigureOut">
              <a:rPr lang="el-GR" smtClean="0"/>
              <a:pPr/>
              <a:t>1/2/2022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792FD02A-27B1-453C-BD47-8B151042DD29}" type="slidenum">
              <a:rPr lang="el-GR" smtClean="0"/>
              <a:pPr/>
              <a:t>‹#›</a:t>
            </a:fld>
            <a:endParaRPr lang="el-GR"/>
          </a:p>
        </p:txBody>
      </p:sp>
    </p:spTree>
    <p:extLst>
      <p:ext uri="{BB962C8B-B14F-4D97-AF65-F5344CB8AC3E}">
        <p14:creationId xmlns="" xmlns:p14="http://schemas.microsoft.com/office/powerpoint/2010/main" val="30405967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0BCF9-B0BD-4607-967A-286E30B70EF8}" type="datetimeFigureOut">
              <a:rPr lang="el-GR" smtClean="0"/>
              <a:pPr/>
              <a:t>1/2/2022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792FD02A-27B1-453C-BD47-8B151042DD29}" type="slidenum">
              <a:rPr lang="el-GR" smtClean="0"/>
              <a:pPr/>
              <a:t>‹#›</a:t>
            </a:fld>
            <a:endParaRPr lang="el-GR"/>
          </a:p>
        </p:txBody>
      </p:sp>
    </p:spTree>
    <p:extLst>
      <p:ext uri="{BB962C8B-B14F-4D97-AF65-F5344CB8AC3E}">
        <p14:creationId xmlns="" xmlns:p14="http://schemas.microsoft.com/office/powerpoint/2010/main" val="22457175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0BCF9-B0BD-4607-967A-286E30B70EF8}" type="datetimeFigureOut">
              <a:rPr lang="el-GR" smtClean="0"/>
              <a:pPr/>
              <a:t>1/2/2022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792FD02A-27B1-453C-BD47-8B151042DD29}" type="slidenum">
              <a:rPr lang="el-GR" smtClean="0"/>
              <a:pPr/>
              <a:t>‹#›</a:t>
            </a:fld>
            <a:endParaRPr lang="el-GR"/>
          </a:p>
        </p:txBody>
      </p:sp>
    </p:spTree>
    <p:extLst>
      <p:ext uri="{BB962C8B-B14F-4D97-AF65-F5344CB8AC3E}">
        <p14:creationId xmlns="" xmlns:p14="http://schemas.microsoft.com/office/powerpoint/2010/main" val="33148394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0BCF9-B0BD-4607-967A-286E30B70EF8}" type="datetimeFigureOut">
              <a:rPr lang="el-GR" smtClean="0"/>
              <a:pPr/>
              <a:t>1/2/2022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792FD02A-27B1-453C-BD47-8B151042DD29}" type="slidenum">
              <a:rPr lang="el-GR" smtClean="0"/>
              <a:pPr/>
              <a:t>‹#›</a:t>
            </a:fld>
            <a:endParaRPr lang="el-GR"/>
          </a:p>
        </p:txBody>
      </p:sp>
    </p:spTree>
    <p:extLst>
      <p:ext uri="{BB962C8B-B14F-4D97-AF65-F5344CB8AC3E}">
        <p14:creationId xmlns="" xmlns:p14="http://schemas.microsoft.com/office/powerpoint/2010/main" val="2113763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n-US" smtClean="0"/>
              <a:t>Click to edit Master title style</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0BCF9-B0BD-4607-967A-286E30B70EF8}" type="datetimeFigureOut">
              <a:rPr lang="el-GR" smtClean="0"/>
              <a:pPr/>
              <a:t>1/2/2022</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792FD02A-27B1-453C-BD47-8B151042DD29}" type="slidenum">
              <a:rPr lang="el-GR" smtClean="0"/>
              <a:pPr/>
              <a:t>‹#›</a:t>
            </a:fld>
            <a:endParaRPr lang="el-GR"/>
          </a:p>
        </p:txBody>
      </p:sp>
    </p:spTree>
    <p:extLst>
      <p:ext uri="{BB962C8B-B14F-4D97-AF65-F5344CB8AC3E}">
        <p14:creationId xmlns="" xmlns:p14="http://schemas.microsoft.com/office/powerpoint/2010/main" val="7098795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0BCF9-B0BD-4607-967A-286E30B70EF8}" type="datetimeFigureOut">
              <a:rPr lang="el-GR" smtClean="0"/>
              <a:pPr/>
              <a:t>1/2/2022</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792FD02A-27B1-453C-BD47-8B151042DD29}" type="slidenum">
              <a:rPr lang="el-GR" smtClean="0"/>
              <a:pPr/>
              <a:t>‹#›</a:t>
            </a:fld>
            <a:endParaRPr lang="el-GR"/>
          </a:p>
        </p:txBody>
      </p:sp>
    </p:spTree>
    <p:extLst>
      <p:ext uri="{BB962C8B-B14F-4D97-AF65-F5344CB8AC3E}">
        <p14:creationId xmlns="" xmlns:p14="http://schemas.microsoft.com/office/powerpoint/2010/main" val="6685910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1878806"/>
            <a:ext cx="3887391"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0BCF9-B0BD-4607-967A-286E30B70EF8}" type="datetimeFigureOut">
              <a:rPr lang="el-GR" smtClean="0"/>
              <a:pPr/>
              <a:t>1/2/2022</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792FD02A-27B1-453C-BD47-8B151042DD29}" type="slidenum">
              <a:rPr lang="el-GR" smtClean="0"/>
              <a:pPr/>
              <a:t>‹#›</a:t>
            </a:fld>
            <a:endParaRPr lang="el-GR"/>
          </a:p>
        </p:txBody>
      </p:sp>
    </p:spTree>
    <p:extLst>
      <p:ext uri="{BB962C8B-B14F-4D97-AF65-F5344CB8AC3E}">
        <p14:creationId xmlns="" xmlns:p14="http://schemas.microsoft.com/office/powerpoint/2010/main" val="28478482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0BCF9-B0BD-4607-967A-286E30B70EF8}" type="datetimeFigureOut">
              <a:rPr lang="el-GR" smtClean="0"/>
              <a:pPr/>
              <a:t>1/2/2022</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792FD02A-27B1-453C-BD47-8B151042DD29}" type="slidenum">
              <a:rPr lang="el-GR" smtClean="0"/>
              <a:pPr/>
              <a:t>‹#›</a:t>
            </a:fld>
            <a:endParaRPr lang="el-GR"/>
          </a:p>
        </p:txBody>
      </p:sp>
    </p:spTree>
    <p:extLst>
      <p:ext uri="{BB962C8B-B14F-4D97-AF65-F5344CB8AC3E}">
        <p14:creationId xmlns="" xmlns:p14="http://schemas.microsoft.com/office/powerpoint/2010/main" val="21020379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0BCF9-B0BD-4607-967A-286E30B70EF8}" type="datetimeFigureOut">
              <a:rPr lang="el-GR" smtClean="0"/>
              <a:pPr/>
              <a:t>1/2/2022</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792FD02A-27B1-453C-BD47-8B151042DD29}" type="slidenum">
              <a:rPr lang="el-GR" smtClean="0"/>
              <a:pPr/>
              <a:t>‹#›</a:t>
            </a:fld>
            <a:endParaRPr lang="el-GR"/>
          </a:p>
        </p:txBody>
      </p:sp>
    </p:spTree>
    <p:extLst>
      <p:ext uri="{BB962C8B-B14F-4D97-AF65-F5344CB8AC3E}">
        <p14:creationId xmlns="" xmlns:p14="http://schemas.microsoft.com/office/powerpoint/2010/main" val="768374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0BCF9-B0BD-4607-967A-286E30B70EF8}" type="datetimeFigureOut">
              <a:rPr lang="el-GR" smtClean="0"/>
              <a:pPr/>
              <a:t>1/2/2022</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792FD02A-27B1-453C-BD47-8B151042DD29}" type="slidenum">
              <a:rPr lang="el-GR" smtClean="0"/>
              <a:pPr/>
              <a:t>‹#›</a:t>
            </a:fld>
            <a:endParaRPr lang="el-GR"/>
          </a:p>
        </p:txBody>
      </p:sp>
    </p:spTree>
    <p:extLst>
      <p:ext uri="{BB962C8B-B14F-4D97-AF65-F5344CB8AC3E}">
        <p14:creationId xmlns="" xmlns:p14="http://schemas.microsoft.com/office/powerpoint/2010/main" val="5699280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0BCF9-B0BD-4607-967A-286E30B70EF8}" type="datetimeFigureOut">
              <a:rPr lang="el-GR" smtClean="0"/>
              <a:pPr/>
              <a:t>1/2/2022</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792FD02A-27B1-453C-BD47-8B151042DD29}" type="slidenum">
              <a:rPr lang="el-GR" smtClean="0"/>
              <a:pPr/>
              <a:t>‹#›</a:t>
            </a:fld>
            <a:endParaRPr lang="el-GR"/>
          </a:p>
        </p:txBody>
      </p:sp>
    </p:spTree>
    <p:extLst>
      <p:ext uri="{BB962C8B-B14F-4D97-AF65-F5344CB8AC3E}">
        <p14:creationId xmlns="" xmlns:p14="http://schemas.microsoft.com/office/powerpoint/2010/main" val="14490532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48A0BCF9-B0BD-4607-967A-286E30B70EF8}" type="datetimeFigureOut">
              <a:rPr lang="el-GR" smtClean="0"/>
              <a:pPr/>
              <a:t>1/2/2022</a:t>
            </a:fld>
            <a:endParaRPr lang="el-G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792FD02A-27B1-453C-BD47-8B151042DD29}" type="slidenum">
              <a:rPr lang="el-GR" smtClean="0"/>
              <a:pPr/>
              <a:t>‹#›</a:t>
            </a:fld>
            <a:endParaRPr lang="el-GR"/>
          </a:p>
        </p:txBody>
      </p:sp>
    </p:spTree>
    <p:extLst>
      <p:ext uri="{BB962C8B-B14F-4D97-AF65-F5344CB8AC3E}">
        <p14:creationId xmlns="" xmlns:p14="http://schemas.microsoft.com/office/powerpoint/2010/main" val="233550635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png"/></Relationships>
</file>

<file path=ppt/slides/_rels/slide3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l-GR" sz="2700" b="1" dirty="0">
                <a:latin typeface="Segoe UI Light" pitchFamily="34" charset="0"/>
                <a:cs typeface="Segoe UI Light" pitchFamily="34" charset="0"/>
              </a:rPr>
              <a:t>Η λογική του Συστήματος </a:t>
            </a:r>
            <a:r>
              <a:rPr lang="en-US" sz="2700" b="1" dirty="0">
                <a:latin typeface="Segoe UI Light" pitchFamily="34" charset="0"/>
                <a:cs typeface="Segoe UI Light" pitchFamily="34" charset="0"/>
              </a:rPr>
              <a:t>CAN-MDS</a:t>
            </a:r>
            <a:r>
              <a:rPr lang="el-GR" sz="2700" b="1" dirty="0">
                <a:latin typeface="Segoe UI Light" pitchFamily="34" charset="0"/>
                <a:cs typeface="Segoe UI Light" pitchFamily="34" charset="0"/>
              </a:rPr>
              <a:t> </a:t>
            </a:r>
            <a:endParaRPr lang="el-GR" sz="2700" dirty="0"/>
          </a:p>
        </p:txBody>
      </p:sp>
      <p:sp>
        <p:nvSpPr>
          <p:cNvPr id="3" name="Subtitle 2"/>
          <p:cNvSpPr>
            <a:spLocks noGrp="1"/>
          </p:cNvSpPr>
          <p:nvPr>
            <p:ph type="subTitle" idx="1"/>
          </p:nvPr>
        </p:nvSpPr>
        <p:spPr>
          <a:xfrm>
            <a:off x="296779" y="2701528"/>
            <a:ext cx="8237621" cy="1241822"/>
          </a:xfrm>
        </p:spPr>
        <p:txBody>
          <a:bodyPr>
            <a:normAutofit/>
          </a:bodyPr>
          <a:lstStyle/>
          <a:p>
            <a:r>
              <a:rPr lang="el-GR" sz="2100" b="1" i="1" dirty="0">
                <a:solidFill>
                  <a:schemeClr val="bg1">
                    <a:lumMod val="50000"/>
                  </a:schemeClr>
                </a:solidFill>
                <a:latin typeface="Segoe UI Light" pitchFamily="34" charset="0"/>
                <a:ea typeface="+mj-ea"/>
                <a:cs typeface="Segoe UI Light" pitchFamily="34" charset="0"/>
              </a:rPr>
              <a:t>η αναγκαιότητα </a:t>
            </a:r>
            <a:r>
              <a:rPr lang="el-GR" sz="2100" b="1" i="1" dirty="0" err="1">
                <a:solidFill>
                  <a:schemeClr val="bg1">
                    <a:lumMod val="50000"/>
                  </a:schemeClr>
                </a:solidFill>
                <a:latin typeface="Segoe UI Light" pitchFamily="34" charset="0"/>
                <a:ea typeface="+mj-ea"/>
                <a:cs typeface="Segoe UI Light" pitchFamily="34" charset="0"/>
              </a:rPr>
              <a:t>διατομεακής</a:t>
            </a:r>
            <a:r>
              <a:rPr lang="el-GR" sz="2100" b="1" i="1" dirty="0">
                <a:solidFill>
                  <a:schemeClr val="bg1">
                    <a:lumMod val="50000"/>
                  </a:schemeClr>
                </a:solidFill>
                <a:latin typeface="Segoe UI Light" pitchFamily="34" charset="0"/>
                <a:ea typeface="+mj-ea"/>
                <a:cs typeface="Segoe UI Light" pitchFamily="34" charset="0"/>
              </a:rPr>
              <a:t> και διεπιστημονικής προσέγγισης</a:t>
            </a:r>
          </a:p>
        </p:txBody>
      </p:sp>
      <p:pic>
        <p:nvPicPr>
          <p:cNvPr id="14" name="Picture 2"/>
          <p:cNvPicPr>
            <a:picLocks noChangeAspect="1" noChangeArrowheads="1"/>
          </p:cNvPicPr>
          <p:nvPr/>
        </p:nvPicPr>
        <p:blipFill>
          <a:blip r:embed="rId2" cstate="print"/>
          <a:srcRect/>
          <a:stretch>
            <a:fillRect/>
          </a:stretch>
        </p:blipFill>
        <p:spPr bwMode="auto">
          <a:xfrm>
            <a:off x="6084168" y="4602720"/>
            <a:ext cx="2915940" cy="508405"/>
          </a:xfrm>
          <a:prstGeom prst="rect">
            <a:avLst/>
          </a:prstGeom>
          <a:noFill/>
          <a:ln w="9525">
            <a:noFill/>
            <a:miter lim="800000"/>
            <a:headEnd/>
            <a:tailEnd/>
          </a:ln>
        </p:spPr>
      </p:pic>
      <p:pic>
        <p:nvPicPr>
          <p:cNvPr id="15" name="Picture 14"/>
          <p:cNvPicPr>
            <a:picLocks noChangeAspect="1"/>
          </p:cNvPicPr>
          <p:nvPr/>
        </p:nvPicPr>
        <p:blipFill>
          <a:blip r:embed="rId3" cstate="print"/>
          <a:stretch>
            <a:fillRect/>
          </a:stretch>
        </p:blipFill>
        <p:spPr>
          <a:xfrm>
            <a:off x="107504" y="4709456"/>
            <a:ext cx="471335" cy="312397"/>
          </a:xfrm>
          <a:prstGeom prst="rect">
            <a:avLst/>
          </a:prstGeom>
        </p:spPr>
      </p:pic>
      <p:pic>
        <p:nvPicPr>
          <p:cNvPr id="16" name="Picture 15"/>
          <p:cNvPicPr/>
          <p:nvPr/>
        </p:nvPicPr>
        <p:blipFill>
          <a:blip r:embed="rId4" cstate="print">
            <a:clrChange>
              <a:clrFrom>
                <a:srgbClr val="FFFDFA"/>
              </a:clrFrom>
              <a:clrTo>
                <a:srgbClr val="FFFDFA">
                  <a:alpha val="0"/>
                </a:srgbClr>
              </a:clrTo>
            </a:clrChange>
            <a:lum bright="-12000" contrast="6000"/>
          </a:blip>
          <a:srcRect/>
          <a:stretch>
            <a:fillRect/>
          </a:stretch>
        </p:blipFill>
        <p:spPr bwMode="auto">
          <a:xfrm>
            <a:off x="142587" y="219534"/>
            <a:ext cx="455963" cy="356259"/>
          </a:xfrm>
          <a:prstGeom prst="rect">
            <a:avLst/>
          </a:prstGeom>
          <a:noFill/>
          <a:ln w="9525" algn="in">
            <a:noFill/>
            <a:miter lim="800000"/>
            <a:headEnd/>
            <a:tailEnd/>
          </a:ln>
          <a:effectLst/>
        </p:spPr>
      </p:pic>
      <p:sp>
        <p:nvSpPr>
          <p:cNvPr id="17" name="Text Box 2"/>
          <p:cNvSpPr txBox="1">
            <a:spLocks noChangeArrowheads="1"/>
          </p:cNvSpPr>
          <p:nvPr/>
        </p:nvSpPr>
        <p:spPr bwMode="auto">
          <a:xfrm>
            <a:off x="685800" y="219534"/>
            <a:ext cx="3648075" cy="371475"/>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800" b="0" i="0" u="none" strike="noStrike" cap="none" normalizeH="0" baseline="0" dirty="0" smtClean="0">
                <a:ln>
                  <a:noFill/>
                </a:ln>
                <a:solidFill>
                  <a:schemeClr val="tx1"/>
                </a:solidFill>
                <a:effectLst/>
                <a:latin typeface="Calibri" pitchFamily="34" charset="0"/>
                <a:cs typeface="Arial" pitchFamily="34" charset="0"/>
              </a:rPr>
              <a:t>Ινστιτούτο Υγείας του Παιδιού </a:t>
            </a:r>
            <a:endParaRPr kumimoji="0" lang="el-GR" sz="800" b="0" i="0" u="none" strike="noStrike" cap="none" normalizeH="0" baseline="0" dirty="0" smtClean="0">
              <a:ln>
                <a:noFill/>
              </a:ln>
              <a:solidFill>
                <a:schemeClr val="tx1"/>
              </a:solidFill>
              <a:effectLst/>
              <a:latin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sz="800" b="0" i="0" u="none" strike="noStrike" cap="none" normalizeH="0" baseline="0" dirty="0" smtClean="0">
                <a:ln>
                  <a:noFill/>
                </a:ln>
                <a:solidFill>
                  <a:schemeClr val="tx1"/>
                </a:solidFill>
                <a:effectLst/>
                <a:latin typeface="Calibri" pitchFamily="34" charset="0"/>
                <a:cs typeface="Arial" pitchFamily="34" charset="0"/>
              </a:rPr>
              <a:t>Διεύθυνση Ψυχικής Υγείας και Κοινωνικής Πρόνοιας</a:t>
            </a:r>
          </a:p>
          <a:p>
            <a:pPr marL="0" marR="0" lvl="0" indent="0" algn="just" defTabSz="914400" rtl="0" eaLnBrk="1" fontAlgn="base" latinLnBrk="0" hangingPunct="1">
              <a:lnSpc>
                <a:spcPct val="100000"/>
              </a:lnSpc>
              <a:spcBef>
                <a:spcPct val="0"/>
              </a:spcBef>
              <a:spcAft>
                <a:spcPts val="1000"/>
              </a:spcAft>
              <a:buClrTx/>
              <a:buSzTx/>
              <a:buFontTx/>
              <a:buNone/>
              <a:tabLst/>
            </a:pPr>
            <a:r>
              <a:rPr kumimoji="0" lang="el-GR" sz="800" b="0" i="0" u="none" strike="noStrike" cap="none" normalizeH="0" baseline="0" dirty="0" smtClean="0">
                <a:ln>
                  <a:noFill/>
                </a:ln>
                <a:solidFill>
                  <a:schemeClr val="tx1"/>
                </a:solidFill>
                <a:effectLst/>
                <a:latin typeface="Calibri" pitchFamily="34" charset="0"/>
                <a:cs typeface="Arial" pitchFamily="34" charset="0"/>
              </a:rPr>
              <a:t>Κέντρο για τη Μελέτη και την Πρόληψη της Κακοποίησης-Παραμέλησης των Παιδιών</a:t>
            </a:r>
            <a:endParaRPr kumimoji="0" lang="el-G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 name="Rectangle 3"/>
          <p:cNvSpPr>
            <a:spLocks noChangeArrowheads="1"/>
          </p:cNvSpPr>
          <p:nvPr/>
        </p:nvSpPr>
        <p:spPr bwMode="auto">
          <a:xfrm>
            <a:off x="1244385" y="4587974"/>
            <a:ext cx="5324721" cy="523220"/>
          </a:xfrm>
          <a:prstGeom prst="rect">
            <a:avLst/>
          </a:prstGeom>
          <a:noFill/>
          <a:ln w="9525">
            <a:noFill/>
            <a:miter lim="800000"/>
            <a:headEnd/>
            <a:tailEnd/>
          </a:ln>
          <a:effectLst/>
        </p:spPr>
        <p:txBody>
          <a:bodyPr wrap="square" anchor="ctr">
            <a:spAutoFit/>
          </a:bodyPr>
          <a:lstStyle/>
          <a:p>
            <a:pPr algn="ctr">
              <a:tabLst>
                <a:tab pos="2636773" algn="ctr"/>
                <a:tab pos="5273543" algn="r"/>
              </a:tabLst>
            </a:pPr>
            <a:r>
              <a:rPr lang="en-US" sz="900" dirty="0" smtClean="0">
                <a:solidFill>
                  <a:srgbClr val="595959"/>
                </a:solidFill>
                <a:latin typeface="Agency FB" pitchFamily="34" charset="0"/>
                <a:cs typeface="Times New Roman" pitchFamily="18" charset="0"/>
              </a:rPr>
              <a:t>“Coordinated Response to Child Abuse &amp; Neglect via Minimum Data Set: </a:t>
            </a:r>
            <a:r>
              <a:rPr lang="en-US" sz="900" i="1" dirty="0" smtClean="0">
                <a:solidFill>
                  <a:srgbClr val="595959"/>
                </a:solidFill>
                <a:latin typeface="Agency FB" pitchFamily="34" charset="0"/>
                <a:cs typeface="Times New Roman" pitchFamily="18" charset="0"/>
              </a:rPr>
              <a:t>from planning to practice</a:t>
            </a:r>
            <a:r>
              <a:rPr lang="en-US" sz="900" dirty="0" smtClean="0">
                <a:solidFill>
                  <a:srgbClr val="595959"/>
                </a:solidFill>
                <a:latin typeface="Agency FB" pitchFamily="34" charset="0"/>
                <a:cs typeface="Times New Roman" pitchFamily="18" charset="0"/>
              </a:rPr>
              <a:t>” </a:t>
            </a:r>
            <a:endParaRPr lang="el-GR" sz="900" dirty="0" smtClean="0">
              <a:solidFill>
                <a:srgbClr val="595959"/>
              </a:solidFill>
              <a:latin typeface="Agency FB" pitchFamily="34" charset="0"/>
              <a:cs typeface="Times New Roman" pitchFamily="18" charset="0"/>
            </a:endParaRPr>
          </a:p>
          <a:p>
            <a:pPr algn="ctr">
              <a:tabLst>
                <a:tab pos="2636773" algn="ctr"/>
                <a:tab pos="5273543" algn="r"/>
              </a:tabLst>
            </a:pPr>
            <a:r>
              <a:rPr lang="en-US" sz="900" dirty="0" smtClean="0">
                <a:solidFill>
                  <a:srgbClr val="595959"/>
                </a:solidFill>
                <a:latin typeface="Agency FB" pitchFamily="34" charset="0"/>
                <a:cs typeface="Times New Roman" pitchFamily="18" charset="0"/>
              </a:rPr>
              <a:t>[GA</a:t>
            </a:r>
            <a:r>
              <a:rPr lang="en-US" sz="900" baseline="0" dirty="0" smtClean="0">
                <a:solidFill>
                  <a:srgbClr val="595959"/>
                </a:solidFill>
                <a:latin typeface="Agency FB" pitchFamily="34" charset="0"/>
                <a:cs typeface="Times New Roman" pitchFamily="18" charset="0"/>
              </a:rPr>
              <a:t> </a:t>
            </a:r>
            <a:r>
              <a:rPr lang="en-US" sz="900" baseline="0" dirty="0" err="1" smtClean="0">
                <a:solidFill>
                  <a:srgbClr val="595959"/>
                </a:solidFill>
                <a:latin typeface="Agency FB" pitchFamily="34" charset="0"/>
                <a:cs typeface="Times New Roman" pitchFamily="18" charset="0"/>
              </a:rPr>
              <a:t>Nr</a:t>
            </a:r>
            <a:r>
              <a:rPr lang="en-US" sz="900" dirty="0" smtClean="0">
                <a:solidFill>
                  <a:srgbClr val="595959"/>
                </a:solidFill>
                <a:latin typeface="Agency FB" pitchFamily="34" charset="0"/>
                <a:cs typeface="Times New Roman" pitchFamily="18" charset="0"/>
              </a:rPr>
              <a:t>: 810508 — CAN-MDS II — Funded by EU REC Programme 2014-2020]1</a:t>
            </a:r>
          </a:p>
          <a:p>
            <a:pPr algn="ctr">
              <a:tabLst>
                <a:tab pos="2636773" algn="ctr"/>
                <a:tab pos="5273543" algn="r"/>
              </a:tabLst>
            </a:pPr>
            <a:r>
              <a:rPr lang="el-GR" sz="800" b="0" dirty="0" smtClean="0">
                <a:solidFill>
                  <a:schemeClr val="accent1"/>
                </a:solidFill>
                <a:latin typeface="Arial Narrow" panose="020B0606020202030204" pitchFamily="34" charset="0"/>
                <a:cs typeface="Times New Roman" pitchFamily="18" charset="0"/>
              </a:rPr>
              <a:t>Εκπαίδευση Χρηστών/-τριών Συστήματος</a:t>
            </a:r>
            <a:r>
              <a:rPr lang="el-GR" sz="900" b="1" dirty="0" smtClean="0">
                <a:solidFill>
                  <a:schemeClr val="accent1"/>
                </a:solidFill>
                <a:latin typeface="Agency FB" pitchFamily="34" charset="0"/>
                <a:cs typeface="Times New Roman" pitchFamily="18" charset="0"/>
              </a:rPr>
              <a:t> </a:t>
            </a:r>
            <a:r>
              <a:rPr lang="en-US" sz="800" b="1" dirty="0" smtClean="0">
                <a:solidFill>
                  <a:schemeClr val="accent1"/>
                </a:solidFill>
                <a:latin typeface="Agency FB" pitchFamily="34" charset="0"/>
                <a:cs typeface="Times New Roman" pitchFamily="18" charset="0"/>
              </a:rPr>
              <a:t>CAN-MDS </a:t>
            </a:r>
            <a:endParaRPr lang="en-US" sz="1200" b="1" dirty="0">
              <a:solidFill>
                <a:schemeClr val="accent1"/>
              </a:solidFill>
            </a:endParaRPr>
          </a:p>
        </p:txBody>
      </p:sp>
      <p:cxnSp>
        <p:nvCxnSpPr>
          <p:cNvPr id="19" name="Straight Connector 10"/>
          <p:cNvCxnSpPr/>
          <p:nvPr/>
        </p:nvCxnSpPr>
        <p:spPr>
          <a:xfrm>
            <a:off x="-11573" y="4572015"/>
            <a:ext cx="9155575" cy="158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51840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heel(1)">
                                      <p:cBhvr>
                                        <p:cTn id="7" dur="2000"/>
                                        <p:tgtEl>
                                          <p:spTgt spid="16"/>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heel(1)">
                                      <p:cBhvr>
                                        <p:cTn id="10" dur="2000"/>
                                        <p:tgtEl>
                                          <p:spTgt spid="17"/>
                                        </p:tgtEl>
                                      </p:cBhvr>
                                    </p:animEffect>
                                  </p:childTnLst>
                                </p:cTn>
                              </p:par>
                              <p:par>
                                <p:cTn id="11" presetID="21" presetClass="entr" presetSubtype="1"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heel(1)">
                                      <p:cBhvr>
                                        <p:cTn id="13" dur="2000"/>
                                        <p:tgtEl>
                                          <p:spTgt spid="14"/>
                                        </p:tgtEl>
                                      </p:cBhvr>
                                    </p:animEffect>
                                  </p:childTnLst>
                                </p:cTn>
                              </p:par>
                              <p:par>
                                <p:cTn id="14" presetID="21" presetClass="entr" presetSubtype="1" fill="hold"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heel(1)">
                                      <p:cBhvr>
                                        <p:cTn id="16" dur="2000"/>
                                        <p:tgtEl>
                                          <p:spTgt spid="15"/>
                                        </p:tgtEl>
                                      </p:cBhvr>
                                    </p:animEffect>
                                  </p:childTnLst>
                                </p:cTn>
                              </p:par>
                              <p:par>
                                <p:cTn id="17" presetID="21" presetClass="entr" presetSubtype="1"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heel(1)">
                                      <p:cBhvr>
                                        <p:cTn id="19" dur="2000"/>
                                        <p:tgtEl>
                                          <p:spTgt spid="18"/>
                                        </p:tgtEl>
                                      </p:cBhvr>
                                    </p:animEffect>
                                  </p:childTnLst>
                                </p:cTn>
                              </p:par>
                              <p:par>
                                <p:cTn id="20" presetID="21" presetClass="entr" presetSubtype="1" fill="hold" nodeType="with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heel(1)">
                                      <p:cBhvr>
                                        <p:cTn id="22"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latecommunication.com/wp-content/uploads/2012/09/snarl-white-no-text-300x225.png"/>
          <p:cNvPicPr>
            <a:picLocks noChangeAspect="1" noChangeArrowheads="1"/>
          </p:cNvPicPr>
          <p:nvPr/>
        </p:nvPicPr>
        <p:blipFill>
          <a:blip r:embed="rId3" cstate="print"/>
          <a:srcRect/>
          <a:stretch>
            <a:fillRect/>
          </a:stretch>
        </p:blipFill>
        <p:spPr bwMode="auto">
          <a:xfrm>
            <a:off x="3753907" y="1221601"/>
            <a:ext cx="2467161" cy="1850371"/>
          </a:xfrm>
          <a:prstGeom prst="rect">
            <a:avLst/>
          </a:prstGeom>
          <a:noFill/>
        </p:spPr>
      </p:pic>
      <p:sp>
        <p:nvSpPr>
          <p:cNvPr id="33" name="Rounded Rectangle 32"/>
          <p:cNvSpPr/>
          <p:nvPr/>
        </p:nvSpPr>
        <p:spPr>
          <a:xfrm>
            <a:off x="1275347" y="3327834"/>
            <a:ext cx="7538121" cy="1404156"/>
          </a:xfrm>
          <a:prstGeom prst="roundRect">
            <a:avLst>
              <a:gd name="adj" fmla="val 9812"/>
            </a:avLst>
          </a:prstGeom>
        </p:spPr>
        <p:style>
          <a:lnRef idx="2">
            <a:schemeClr val="accent1"/>
          </a:lnRef>
          <a:fillRef idx="1">
            <a:schemeClr val="lt1"/>
          </a:fillRef>
          <a:effectRef idx="0">
            <a:schemeClr val="accent1"/>
          </a:effectRef>
          <a:fontRef idx="minor">
            <a:schemeClr val="dk1"/>
          </a:fontRef>
        </p:style>
        <p:txBody>
          <a:bodyPr rtlCol="0" anchor="ctr"/>
          <a:lstStyle/>
          <a:p>
            <a:r>
              <a:rPr lang="el-GR" sz="1500" dirty="0">
                <a:latin typeface="Segoe UI Light" panose="020B0502040204020203" pitchFamily="34" charset="0"/>
                <a:cs typeface="Segoe UI Light" panose="020B0502040204020203" pitchFamily="34" charset="0"/>
              </a:rPr>
              <a:t>η παρακολούθηση </a:t>
            </a:r>
            <a:r>
              <a:rPr lang="el-GR" sz="1500" dirty="0" smtClean="0">
                <a:latin typeface="Segoe UI Light" panose="020B0502040204020203" pitchFamily="34" charset="0"/>
                <a:cs typeface="Segoe UI Light" panose="020B0502040204020203" pitchFamily="34" charset="0"/>
              </a:rPr>
              <a:t>της πορείας συγκεκριμένων </a:t>
            </a:r>
            <a:r>
              <a:rPr lang="el-GR" sz="1500" dirty="0">
                <a:latin typeface="Segoe UI Light" panose="020B0502040204020203" pitchFamily="34" charset="0"/>
                <a:cs typeface="Segoe UI Light" panose="020B0502040204020203" pitchFamily="34" charset="0"/>
              </a:rPr>
              <a:t>περιπτώσεων </a:t>
            </a:r>
            <a:r>
              <a:rPr lang="el-GR" sz="1500" dirty="0" smtClean="0">
                <a:latin typeface="Segoe UI Light" panose="020B0502040204020203" pitchFamily="34" charset="0"/>
                <a:cs typeface="Segoe UI Light" panose="020B0502040204020203" pitchFamily="34" charset="0"/>
              </a:rPr>
              <a:t>παρεμποδίζεται λόγω </a:t>
            </a:r>
            <a:r>
              <a:rPr lang="el-GR" sz="1500" dirty="0">
                <a:latin typeface="Segoe UI Light" panose="020B0502040204020203" pitchFamily="34" charset="0"/>
                <a:cs typeface="Segoe UI Light" panose="020B0502040204020203" pitchFamily="34" charset="0"/>
              </a:rPr>
              <a:t>έλλειψης κοινά αποδεκτών πρωτοκόλλων συνεργασίας </a:t>
            </a:r>
            <a:r>
              <a:rPr lang="el-GR" sz="1500" dirty="0" smtClean="0">
                <a:latin typeface="Segoe UI Light" panose="020B0502040204020203" pitchFamily="34" charset="0"/>
                <a:cs typeface="Segoe UI Light" panose="020B0502040204020203" pitchFamily="34" charset="0"/>
              </a:rPr>
              <a:t>&amp; </a:t>
            </a:r>
            <a:r>
              <a:rPr lang="el-GR" sz="1500" dirty="0">
                <a:latin typeface="Segoe UI Light" panose="020B0502040204020203" pitchFamily="34" charset="0"/>
                <a:cs typeface="Segoe UI Light" panose="020B0502040204020203" pitchFamily="34" charset="0"/>
              </a:rPr>
              <a:t>συστηματικής </a:t>
            </a:r>
            <a:r>
              <a:rPr lang="el-GR" sz="1500" dirty="0" smtClean="0">
                <a:latin typeface="Segoe UI Light" panose="020B0502040204020203" pitchFamily="34" charset="0"/>
                <a:cs typeface="Segoe UI Light" panose="020B0502040204020203" pitchFamily="34" charset="0"/>
              </a:rPr>
              <a:t>επικοινωνίας μεταξύ </a:t>
            </a:r>
            <a:r>
              <a:rPr lang="el-GR" sz="1500" dirty="0">
                <a:latin typeface="Segoe UI Light" panose="020B0502040204020203" pitchFamily="34" charset="0"/>
                <a:cs typeface="Segoe UI Light" panose="020B0502040204020203" pitchFamily="34" charset="0"/>
              </a:rPr>
              <a:t>επαγγελματιών που εμπλέκονται στο ίδιο περιστατικό και εργάζονται</a:t>
            </a:r>
            <a:endParaRPr lang="en-US" sz="1500" dirty="0">
              <a:latin typeface="Segoe UI Light" panose="020B0502040204020203" pitchFamily="34" charset="0"/>
              <a:cs typeface="Segoe UI Light" panose="020B0502040204020203" pitchFamily="34" charset="0"/>
            </a:endParaRPr>
          </a:p>
          <a:p>
            <a:pPr lvl="2">
              <a:buFontTx/>
              <a:buChar char="-"/>
            </a:pPr>
            <a:r>
              <a:rPr lang="el-GR" sz="1500" dirty="0">
                <a:latin typeface="Segoe UI Light" panose="020B0502040204020203" pitchFamily="34" charset="0"/>
                <a:cs typeface="Segoe UI Light" panose="020B0502040204020203" pitchFamily="34" charset="0"/>
              </a:rPr>
              <a:t>σε ίδιους ή διαφορετικούς τομείς</a:t>
            </a:r>
            <a:endParaRPr lang="en-US" sz="1500" dirty="0">
              <a:latin typeface="Segoe UI Light" panose="020B0502040204020203" pitchFamily="34" charset="0"/>
              <a:cs typeface="Segoe UI Light" panose="020B0502040204020203" pitchFamily="34" charset="0"/>
            </a:endParaRPr>
          </a:p>
          <a:p>
            <a:pPr lvl="2">
              <a:buFontTx/>
              <a:buChar char="-"/>
            </a:pPr>
            <a:r>
              <a:rPr lang="el-GR" sz="1500" dirty="0">
                <a:latin typeface="Segoe UI Light" panose="020B0502040204020203" pitchFamily="34" charset="0"/>
                <a:cs typeface="Segoe UI Light" panose="020B0502040204020203" pitchFamily="34" charset="0"/>
              </a:rPr>
              <a:t>στην ίδια ή διαφορετικές γεωγραφικές περιοχές</a:t>
            </a:r>
            <a:endParaRPr lang="en-US" sz="1500" dirty="0">
              <a:latin typeface="Segoe UI Light" panose="020B0502040204020203" pitchFamily="34" charset="0"/>
              <a:cs typeface="Segoe UI Light" panose="020B0502040204020203" pitchFamily="34" charset="0"/>
            </a:endParaRPr>
          </a:p>
        </p:txBody>
      </p:sp>
      <p:sp>
        <p:nvSpPr>
          <p:cNvPr id="12" name="Rounded Rectangle 11"/>
          <p:cNvSpPr/>
          <p:nvPr/>
        </p:nvSpPr>
        <p:spPr>
          <a:xfrm>
            <a:off x="96253" y="384251"/>
            <a:ext cx="2342147" cy="738744"/>
          </a:xfrm>
          <a:prstGeom prst="roundRect">
            <a:avLst>
              <a:gd name="adj" fmla="val 6646"/>
            </a:avLst>
          </a:prstGeom>
        </p:spPr>
        <p:style>
          <a:lnRef idx="2">
            <a:schemeClr val="accent1"/>
          </a:lnRef>
          <a:fillRef idx="1">
            <a:schemeClr val="lt1"/>
          </a:fillRef>
          <a:effectRef idx="0">
            <a:schemeClr val="accent1"/>
          </a:effectRef>
          <a:fontRef idx="minor">
            <a:schemeClr val="dk1"/>
          </a:fontRef>
        </p:style>
        <p:txBody>
          <a:bodyPr rtlCol="0" anchor="ctr"/>
          <a:lstStyle/>
          <a:p>
            <a:pPr lvl="0" fontAlgn="base">
              <a:spcBef>
                <a:spcPct val="0"/>
              </a:spcBef>
              <a:spcAft>
                <a:spcPct val="0"/>
              </a:spcAft>
            </a:pPr>
            <a:r>
              <a:rPr lang="el-GR" sz="1050" b="1" dirty="0">
                <a:solidFill>
                  <a:schemeClr val="accent1">
                    <a:lumMod val="75000"/>
                  </a:schemeClr>
                </a:solidFill>
                <a:latin typeface="Calibri" pitchFamily="34" charset="0"/>
                <a:ea typeface="Calibri" pitchFamily="34" charset="0"/>
                <a:cs typeface="Tahoma" pitchFamily="34" charset="0"/>
              </a:rPr>
              <a:t>ΕΛΛΕΙΨΗ ΚΟΙΝΟΥ ΠΡΩΤΟΚΟΛΛΟΥ </a:t>
            </a:r>
            <a:r>
              <a:rPr lang="el-GR" sz="1050" b="1" dirty="0">
                <a:solidFill>
                  <a:schemeClr val="accent1">
                    <a:lumMod val="75000"/>
                  </a:schemeClr>
                </a:solidFill>
                <a:latin typeface="Calibri" pitchFamily="34" charset="0"/>
                <a:ea typeface="Calibri" pitchFamily="34" charset="0"/>
                <a:cs typeface="Tahoma" pitchFamily="34" charset="0"/>
                <a:sym typeface="Wingdings" pitchFamily="2" charset="2"/>
              </a:rPr>
              <a:t>ΔΥΣΚΟΛΙΑ ΕΠΙΚΟΙΝΩΝΙΑΣ &amp; ΣΥΝΕΡΓΑΣΙΑΣ</a:t>
            </a:r>
            <a:endParaRPr lang="en-US" sz="1050" b="1" i="1" dirty="0">
              <a:solidFill>
                <a:schemeClr val="accent1">
                  <a:lumMod val="75000"/>
                </a:schemeClr>
              </a:solidFill>
              <a:latin typeface="Calibri" pitchFamily="34" charset="0"/>
              <a:ea typeface="Calibri" pitchFamily="34" charset="0"/>
              <a:cs typeface="Tahoma" pitchFamily="34" charset="0"/>
            </a:endParaRPr>
          </a:p>
        </p:txBody>
      </p:sp>
      <p:sp>
        <p:nvSpPr>
          <p:cNvPr id="20" name="Round Same Side Corner Rectangle 19"/>
          <p:cNvSpPr/>
          <p:nvPr/>
        </p:nvSpPr>
        <p:spPr>
          <a:xfrm>
            <a:off x="1315492" y="2774830"/>
            <a:ext cx="1476000" cy="18000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dirty="0">
                <a:solidFill>
                  <a:schemeClr val="bg1"/>
                </a:solidFill>
              </a:rPr>
              <a:t>νοσοκομείο</a:t>
            </a:r>
          </a:p>
        </p:txBody>
      </p:sp>
      <p:sp>
        <p:nvSpPr>
          <p:cNvPr id="21" name="Round Same Side Corner Rectangle 20"/>
          <p:cNvSpPr/>
          <p:nvPr/>
        </p:nvSpPr>
        <p:spPr>
          <a:xfrm>
            <a:off x="1616911" y="1635604"/>
            <a:ext cx="1476000" cy="18000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dirty="0">
                <a:solidFill>
                  <a:schemeClr val="bg1"/>
                </a:solidFill>
              </a:rPr>
              <a:t>ΜΚΟ</a:t>
            </a:r>
          </a:p>
        </p:txBody>
      </p:sp>
      <p:sp>
        <p:nvSpPr>
          <p:cNvPr id="22" name="Round Same Side Corner Rectangle 21"/>
          <p:cNvSpPr/>
          <p:nvPr/>
        </p:nvSpPr>
        <p:spPr>
          <a:xfrm>
            <a:off x="2567415" y="807423"/>
            <a:ext cx="1476000" cy="18000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dirty="0">
                <a:solidFill>
                  <a:schemeClr val="bg1"/>
                </a:solidFill>
              </a:rPr>
              <a:t>αστυνομία</a:t>
            </a:r>
          </a:p>
        </p:txBody>
      </p:sp>
      <p:sp>
        <p:nvSpPr>
          <p:cNvPr id="23" name="Round Same Side Corner Rectangle 22"/>
          <p:cNvSpPr/>
          <p:nvPr/>
        </p:nvSpPr>
        <p:spPr>
          <a:xfrm>
            <a:off x="4091568" y="565149"/>
            <a:ext cx="1476000" cy="18000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dirty="0">
                <a:solidFill>
                  <a:schemeClr val="bg1"/>
                </a:solidFill>
              </a:rPr>
              <a:t>κοινωνική υπηρεσία</a:t>
            </a:r>
          </a:p>
        </p:txBody>
      </p:sp>
      <p:sp>
        <p:nvSpPr>
          <p:cNvPr id="24" name="Round Same Side Corner Rectangle 23"/>
          <p:cNvSpPr/>
          <p:nvPr/>
        </p:nvSpPr>
        <p:spPr>
          <a:xfrm>
            <a:off x="5610681" y="826218"/>
            <a:ext cx="1476000" cy="18000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dirty="0">
                <a:solidFill>
                  <a:schemeClr val="bg1"/>
                </a:solidFill>
              </a:rPr>
              <a:t>εισαγγελία</a:t>
            </a:r>
          </a:p>
        </p:txBody>
      </p:sp>
      <p:sp>
        <p:nvSpPr>
          <p:cNvPr id="25" name="Round Same Side Corner Rectangle 24"/>
          <p:cNvSpPr/>
          <p:nvPr/>
        </p:nvSpPr>
        <p:spPr>
          <a:xfrm>
            <a:off x="6842190" y="1450434"/>
            <a:ext cx="1476000" cy="18000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dirty="0">
                <a:solidFill>
                  <a:schemeClr val="bg1"/>
                </a:solidFill>
              </a:rPr>
              <a:t>σχολείο</a:t>
            </a:r>
          </a:p>
        </p:txBody>
      </p:sp>
      <p:sp>
        <p:nvSpPr>
          <p:cNvPr id="26" name="Round Same Side Corner Rectangle 25"/>
          <p:cNvSpPr/>
          <p:nvPr/>
        </p:nvSpPr>
        <p:spPr>
          <a:xfrm>
            <a:off x="7281188" y="2730873"/>
            <a:ext cx="1476000" cy="18000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dirty="0">
                <a:solidFill>
                  <a:schemeClr val="bg1"/>
                </a:solidFill>
              </a:rPr>
              <a:t>νοσοκομείο </a:t>
            </a:r>
            <a:r>
              <a:rPr lang="en-US" sz="1200" dirty="0">
                <a:solidFill>
                  <a:schemeClr val="bg1"/>
                </a:solidFill>
              </a:rPr>
              <a:t>II</a:t>
            </a:r>
            <a:endParaRPr lang="el-GR" sz="1200" dirty="0">
              <a:solidFill>
                <a:schemeClr val="bg1"/>
              </a:solidFill>
            </a:endParaRPr>
          </a:p>
        </p:txBody>
      </p:sp>
      <p:sp>
        <p:nvSpPr>
          <p:cNvPr id="35" name="Rectangle 34"/>
          <p:cNvSpPr/>
          <p:nvPr/>
        </p:nvSpPr>
        <p:spPr>
          <a:xfrm>
            <a:off x="104274" y="88286"/>
            <a:ext cx="2334126" cy="248209"/>
          </a:xfrm>
          <a:prstGeom prst="rect">
            <a:avLst/>
          </a:prstGeom>
        </p:spPr>
        <p:style>
          <a:lnRef idx="1">
            <a:schemeClr val="accent1"/>
          </a:lnRef>
          <a:fillRef idx="3">
            <a:schemeClr val="accent1"/>
          </a:fillRef>
          <a:effectRef idx="2">
            <a:schemeClr val="accent1"/>
          </a:effectRef>
          <a:fontRef idx="minor">
            <a:schemeClr val="lt1"/>
          </a:fontRef>
        </p:style>
        <p:txBody>
          <a:bodyPr wrap="square">
            <a:spAutoFit/>
          </a:bodyPr>
          <a:lstStyle/>
          <a:p>
            <a:r>
              <a:rPr lang="el-GR" sz="1013" b="1" dirty="0"/>
              <a:t>ΠΑΡΑΚΟΛΟΥΘΗΣΗ ΠΕΡΙΠΤΩΣΗΣ</a:t>
            </a:r>
            <a:endParaRPr lang="el-GR" sz="1013" dirty="0"/>
          </a:p>
        </p:txBody>
      </p:sp>
    </p:spTree>
    <p:extLst>
      <p:ext uri="{BB962C8B-B14F-4D97-AF65-F5344CB8AC3E}">
        <p14:creationId xmlns="" xmlns:p14="http://schemas.microsoft.com/office/powerpoint/2010/main" val="963754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500"/>
                                        <p:tgtEl>
                                          <p:spTgt spid="307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500"/>
                                        <p:tgtEl>
                                          <p:spTgt spid="33"/>
                                        </p:tgtEl>
                                      </p:cBhvr>
                                    </p:animEffect>
                                  </p:childTnLst>
                                </p:cTn>
                              </p:par>
                              <p:par>
                                <p:cTn id="11" presetID="23" presetClass="entr" presetSubtype="16"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p:cTn id="13" dur="500" fill="hold"/>
                                        <p:tgtEl>
                                          <p:spTgt spid="35"/>
                                        </p:tgtEl>
                                        <p:attrNameLst>
                                          <p:attrName>ppt_w</p:attrName>
                                        </p:attrNameLst>
                                      </p:cBhvr>
                                      <p:tavLst>
                                        <p:tav tm="0">
                                          <p:val>
                                            <p:fltVal val="0"/>
                                          </p:val>
                                        </p:tav>
                                        <p:tav tm="100000">
                                          <p:val>
                                            <p:strVal val="#ppt_w"/>
                                          </p:val>
                                        </p:tav>
                                      </p:tavLst>
                                    </p:anim>
                                    <p:anim calcmode="lin" valueType="num">
                                      <p:cBhvr>
                                        <p:cTn id="14" dur="500" fill="hold"/>
                                        <p:tgtEl>
                                          <p:spTgt spid="3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3" name="Picture 3"/>
          <p:cNvPicPr>
            <a:picLocks noChangeAspect="1" noChangeArrowheads="1"/>
          </p:cNvPicPr>
          <p:nvPr/>
        </p:nvPicPr>
        <p:blipFill>
          <a:blip r:embed="rId3" cstate="print"/>
          <a:srcRect/>
          <a:stretch>
            <a:fillRect/>
          </a:stretch>
        </p:blipFill>
        <p:spPr bwMode="auto">
          <a:xfrm>
            <a:off x="2950222" y="1761661"/>
            <a:ext cx="324036" cy="548885"/>
          </a:xfrm>
          <a:prstGeom prst="rect">
            <a:avLst/>
          </a:prstGeom>
          <a:noFill/>
          <a:ln w="9525">
            <a:noFill/>
            <a:miter lim="800000"/>
            <a:headEnd/>
            <a:tailEnd/>
          </a:ln>
          <a:effectLst/>
        </p:spPr>
      </p:pic>
      <p:sp>
        <p:nvSpPr>
          <p:cNvPr id="37" name="Rectangle 36"/>
          <p:cNvSpPr/>
          <p:nvPr/>
        </p:nvSpPr>
        <p:spPr>
          <a:xfrm>
            <a:off x="6164347" y="903988"/>
            <a:ext cx="291472" cy="484748"/>
          </a:xfrm>
          <a:prstGeom prst="rect">
            <a:avLst/>
          </a:prstGeom>
          <a:noFill/>
        </p:spPr>
        <p:txBody>
          <a:bodyPr wrap="square" lIns="68580" tIns="34290" rIns="68580" bIns="3429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7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a:t>
            </a:r>
          </a:p>
        </p:txBody>
      </p:sp>
      <p:sp>
        <p:nvSpPr>
          <p:cNvPr id="38" name="Rectangle 37"/>
          <p:cNvSpPr/>
          <p:nvPr/>
        </p:nvSpPr>
        <p:spPr>
          <a:xfrm>
            <a:off x="4636137" y="617916"/>
            <a:ext cx="291472" cy="484748"/>
          </a:xfrm>
          <a:prstGeom prst="rect">
            <a:avLst/>
          </a:prstGeom>
          <a:noFill/>
        </p:spPr>
        <p:txBody>
          <a:bodyPr wrap="square" lIns="68580" tIns="34290" rIns="68580" bIns="3429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7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a:t>
            </a:r>
          </a:p>
        </p:txBody>
      </p:sp>
      <p:sp>
        <p:nvSpPr>
          <p:cNvPr id="39" name="Rectangle 38"/>
          <p:cNvSpPr/>
          <p:nvPr/>
        </p:nvSpPr>
        <p:spPr>
          <a:xfrm>
            <a:off x="1314481" y="2899526"/>
            <a:ext cx="291472" cy="484748"/>
          </a:xfrm>
          <a:prstGeom prst="rect">
            <a:avLst/>
          </a:prstGeom>
          <a:noFill/>
        </p:spPr>
        <p:txBody>
          <a:bodyPr wrap="square" lIns="68580" tIns="34290" rIns="68580" bIns="3429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7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a:t>
            </a:r>
          </a:p>
        </p:txBody>
      </p:sp>
      <p:grpSp>
        <p:nvGrpSpPr>
          <p:cNvPr id="2" name="Group 35"/>
          <p:cNvGrpSpPr/>
          <p:nvPr/>
        </p:nvGrpSpPr>
        <p:grpSpPr>
          <a:xfrm>
            <a:off x="2950222" y="2247714"/>
            <a:ext cx="324036" cy="540060"/>
            <a:chOff x="3203848" y="4293096"/>
            <a:chExt cx="1512168" cy="2201281"/>
          </a:xfrm>
        </p:grpSpPr>
        <p:grpSp>
          <p:nvGrpSpPr>
            <p:cNvPr id="3" name="Group 93"/>
            <p:cNvGrpSpPr/>
            <p:nvPr/>
          </p:nvGrpSpPr>
          <p:grpSpPr>
            <a:xfrm>
              <a:off x="3203848" y="4293096"/>
              <a:ext cx="1512168" cy="2201281"/>
              <a:chOff x="3203848" y="4293096"/>
              <a:chExt cx="1512168" cy="2201281"/>
            </a:xfrm>
          </p:grpSpPr>
          <p:sp>
            <p:nvSpPr>
              <p:cNvPr id="43" name="Freeform 42"/>
              <p:cNvSpPr/>
              <p:nvPr/>
            </p:nvSpPr>
            <p:spPr>
              <a:xfrm>
                <a:off x="3419872" y="5949280"/>
                <a:ext cx="362857" cy="529771"/>
              </a:xfrm>
              <a:custGeom>
                <a:avLst/>
                <a:gdLst>
                  <a:gd name="connsiteX0" fmla="*/ 362857 w 362857"/>
                  <a:gd name="connsiteY0" fmla="*/ 0 h 529771"/>
                  <a:gd name="connsiteX1" fmla="*/ 290286 w 362857"/>
                  <a:gd name="connsiteY1" fmla="*/ 319315 h 529771"/>
                  <a:gd name="connsiteX2" fmla="*/ 174172 w 362857"/>
                  <a:gd name="connsiteY2" fmla="*/ 508000 h 529771"/>
                  <a:gd name="connsiteX3" fmla="*/ 14514 w 362857"/>
                  <a:gd name="connsiteY3" fmla="*/ 449943 h 529771"/>
                  <a:gd name="connsiteX4" fmla="*/ 87086 w 362857"/>
                  <a:gd name="connsiteY4" fmla="*/ 377372 h 529771"/>
                  <a:gd name="connsiteX5" fmla="*/ 203200 w 362857"/>
                  <a:gd name="connsiteY5" fmla="*/ 464457 h 529771"/>
                  <a:gd name="connsiteX6" fmla="*/ 217714 w 362857"/>
                  <a:gd name="connsiteY6" fmla="*/ 478972 h 529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2857" h="529771">
                    <a:moveTo>
                      <a:pt x="362857" y="0"/>
                    </a:moveTo>
                    <a:cubicBezTo>
                      <a:pt x="342295" y="117324"/>
                      <a:pt x="321733" y="234648"/>
                      <a:pt x="290286" y="319315"/>
                    </a:cubicBezTo>
                    <a:cubicBezTo>
                      <a:pt x="258839" y="403982"/>
                      <a:pt x="220134" y="486229"/>
                      <a:pt x="174172" y="508000"/>
                    </a:cubicBezTo>
                    <a:cubicBezTo>
                      <a:pt x="128210" y="529771"/>
                      <a:pt x="29028" y="471714"/>
                      <a:pt x="14514" y="449943"/>
                    </a:cubicBezTo>
                    <a:cubicBezTo>
                      <a:pt x="0" y="428172"/>
                      <a:pt x="55638" y="374953"/>
                      <a:pt x="87086" y="377372"/>
                    </a:cubicBezTo>
                    <a:cubicBezTo>
                      <a:pt x="118534" y="379791"/>
                      <a:pt x="181429" y="447524"/>
                      <a:pt x="203200" y="464457"/>
                    </a:cubicBezTo>
                    <a:cubicBezTo>
                      <a:pt x="224971" y="481390"/>
                      <a:pt x="221342" y="480181"/>
                      <a:pt x="217714" y="478972"/>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el-GR" sz="1013"/>
              </a:p>
            </p:txBody>
          </p:sp>
          <p:sp>
            <p:nvSpPr>
              <p:cNvPr id="44" name="Freeform 43"/>
              <p:cNvSpPr/>
              <p:nvPr/>
            </p:nvSpPr>
            <p:spPr>
              <a:xfrm flipH="1">
                <a:off x="4001007" y="5964606"/>
                <a:ext cx="362857" cy="529771"/>
              </a:xfrm>
              <a:custGeom>
                <a:avLst/>
                <a:gdLst>
                  <a:gd name="connsiteX0" fmla="*/ 362857 w 362857"/>
                  <a:gd name="connsiteY0" fmla="*/ 0 h 529771"/>
                  <a:gd name="connsiteX1" fmla="*/ 290286 w 362857"/>
                  <a:gd name="connsiteY1" fmla="*/ 319315 h 529771"/>
                  <a:gd name="connsiteX2" fmla="*/ 174172 w 362857"/>
                  <a:gd name="connsiteY2" fmla="*/ 508000 h 529771"/>
                  <a:gd name="connsiteX3" fmla="*/ 14514 w 362857"/>
                  <a:gd name="connsiteY3" fmla="*/ 449943 h 529771"/>
                  <a:gd name="connsiteX4" fmla="*/ 87086 w 362857"/>
                  <a:gd name="connsiteY4" fmla="*/ 377372 h 529771"/>
                  <a:gd name="connsiteX5" fmla="*/ 203200 w 362857"/>
                  <a:gd name="connsiteY5" fmla="*/ 464457 h 529771"/>
                  <a:gd name="connsiteX6" fmla="*/ 217714 w 362857"/>
                  <a:gd name="connsiteY6" fmla="*/ 478972 h 529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2857" h="529771">
                    <a:moveTo>
                      <a:pt x="362857" y="0"/>
                    </a:moveTo>
                    <a:cubicBezTo>
                      <a:pt x="342295" y="117324"/>
                      <a:pt x="321733" y="234648"/>
                      <a:pt x="290286" y="319315"/>
                    </a:cubicBezTo>
                    <a:cubicBezTo>
                      <a:pt x="258839" y="403982"/>
                      <a:pt x="220134" y="486229"/>
                      <a:pt x="174172" y="508000"/>
                    </a:cubicBezTo>
                    <a:cubicBezTo>
                      <a:pt x="128210" y="529771"/>
                      <a:pt x="29028" y="471714"/>
                      <a:pt x="14514" y="449943"/>
                    </a:cubicBezTo>
                    <a:cubicBezTo>
                      <a:pt x="0" y="428172"/>
                      <a:pt x="55638" y="374953"/>
                      <a:pt x="87086" y="377372"/>
                    </a:cubicBezTo>
                    <a:cubicBezTo>
                      <a:pt x="118534" y="379791"/>
                      <a:pt x="181429" y="447524"/>
                      <a:pt x="203200" y="464457"/>
                    </a:cubicBezTo>
                    <a:cubicBezTo>
                      <a:pt x="224971" y="481390"/>
                      <a:pt x="221342" y="480181"/>
                      <a:pt x="217714" y="478972"/>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el-GR" sz="1013"/>
              </a:p>
            </p:txBody>
          </p:sp>
          <p:pic>
            <p:nvPicPr>
              <p:cNvPr id="45" name="Picture 2" descr="http://freedesignfile.com/upload/2013/08/School-child-3.jpg"/>
              <p:cNvPicPr>
                <a:picLocks noChangeAspect="1" noChangeArrowheads="1"/>
              </p:cNvPicPr>
              <p:nvPr/>
            </p:nvPicPr>
            <p:blipFill>
              <a:blip r:embed="rId4" cstate="print">
                <a:clrChange>
                  <a:clrFrom>
                    <a:srgbClr val="FFFFFE"/>
                  </a:clrFrom>
                  <a:clrTo>
                    <a:srgbClr val="FFFFFE">
                      <a:alpha val="0"/>
                    </a:srgbClr>
                  </a:clrTo>
                </a:clrChange>
              </a:blip>
              <a:srcRect l="61991" t="19274" r="6257" b="22902"/>
              <a:stretch>
                <a:fillRect/>
              </a:stretch>
            </p:blipFill>
            <p:spPr bwMode="auto">
              <a:xfrm>
                <a:off x="3203848" y="4293096"/>
                <a:ext cx="1512168" cy="1944216"/>
              </a:xfrm>
              <a:prstGeom prst="rect">
                <a:avLst/>
              </a:prstGeom>
              <a:noFill/>
            </p:spPr>
          </p:pic>
          <p:sp>
            <p:nvSpPr>
              <p:cNvPr id="46" name="Oval 45"/>
              <p:cNvSpPr/>
              <p:nvPr/>
            </p:nvSpPr>
            <p:spPr>
              <a:xfrm>
                <a:off x="3635896" y="5229200"/>
                <a:ext cx="432048" cy="216024"/>
              </a:xfrm>
              <a:prstGeom prst="ellipse">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l-GR" sz="1013"/>
              </a:p>
            </p:txBody>
          </p:sp>
        </p:grpSp>
        <p:sp>
          <p:nvSpPr>
            <p:cNvPr id="42" name="Arc 41"/>
            <p:cNvSpPr/>
            <p:nvPr/>
          </p:nvSpPr>
          <p:spPr>
            <a:xfrm>
              <a:off x="3491880" y="5271492"/>
              <a:ext cx="576064" cy="288032"/>
            </a:xfrm>
            <a:prstGeom prst="arc">
              <a:avLst>
                <a:gd name="adj1" fmla="val 16200000"/>
                <a:gd name="adj2" fmla="val 20570841"/>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l-GR" sz="1013"/>
            </a:p>
          </p:txBody>
        </p:sp>
      </p:grpSp>
      <p:sp>
        <p:nvSpPr>
          <p:cNvPr id="52" name="Rectangle 51"/>
          <p:cNvSpPr/>
          <p:nvPr/>
        </p:nvSpPr>
        <p:spPr>
          <a:xfrm>
            <a:off x="4624895" y="873269"/>
            <a:ext cx="291472" cy="484748"/>
          </a:xfrm>
          <a:prstGeom prst="rect">
            <a:avLst/>
          </a:prstGeom>
          <a:noFill/>
        </p:spPr>
        <p:txBody>
          <a:bodyPr wrap="square" lIns="68580" tIns="34290" rIns="68580" bIns="3429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700" b="1" dirty="0">
                <a:ln w="11430"/>
                <a:solidFill>
                  <a:srgbClr val="00B050"/>
                </a:solidFill>
                <a:effectLst>
                  <a:outerShdw blurRad="50800" dist="39000" dir="5460000" algn="tl">
                    <a:srgbClr val="000000">
                      <a:alpha val="38000"/>
                    </a:srgbClr>
                  </a:outerShdw>
                </a:effectLst>
              </a:rPr>
              <a:t>C</a:t>
            </a:r>
          </a:p>
        </p:txBody>
      </p:sp>
      <p:sp>
        <p:nvSpPr>
          <p:cNvPr id="60" name="Rectangle 59"/>
          <p:cNvSpPr/>
          <p:nvPr/>
        </p:nvSpPr>
        <p:spPr>
          <a:xfrm>
            <a:off x="7744486" y="1547778"/>
            <a:ext cx="291472" cy="484748"/>
          </a:xfrm>
          <a:prstGeom prst="rect">
            <a:avLst/>
          </a:prstGeom>
          <a:noFill/>
        </p:spPr>
        <p:txBody>
          <a:bodyPr wrap="square" lIns="68580" tIns="34290" rIns="68580" bIns="3429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700" b="1" dirty="0">
                <a:ln w="11430"/>
                <a:solidFill>
                  <a:schemeClr val="bg1">
                    <a:lumMod val="65000"/>
                  </a:schemeClr>
                </a:solidFill>
                <a:effectLst>
                  <a:outerShdw blurRad="50800" dist="39000" dir="5460000" algn="tl">
                    <a:srgbClr val="000000">
                      <a:alpha val="38000"/>
                    </a:srgbClr>
                  </a:outerShdw>
                </a:effectLst>
              </a:rPr>
              <a:t>X</a:t>
            </a:r>
          </a:p>
        </p:txBody>
      </p:sp>
      <p:sp>
        <p:nvSpPr>
          <p:cNvPr id="61" name="Rectangle 60"/>
          <p:cNvSpPr/>
          <p:nvPr/>
        </p:nvSpPr>
        <p:spPr>
          <a:xfrm>
            <a:off x="8177620" y="2840183"/>
            <a:ext cx="291472" cy="484748"/>
          </a:xfrm>
          <a:prstGeom prst="rect">
            <a:avLst/>
          </a:prstGeom>
          <a:noFill/>
        </p:spPr>
        <p:txBody>
          <a:bodyPr wrap="square" lIns="68580" tIns="34290" rIns="68580" bIns="3429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700" b="1" dirty="0">
                <a:ln w="11430"/>
                <a:solidFill>
                  <a:schemeClr val="bg1">
                    <a:lumMod val="65000"/>
                  </a:schemeClr>
                </a:solidFill>
                <a:effectLst>
                  <a:outerShdw blurRad="50800" dist="39000" dir="5460000" algn="tl">
                    <a:srgbClr val="000000">
                      <a:alpha val="38000"/>
                    </a:srgbClr>
                  </a:outerShdw>
                </a:effectLst>
              </a:rPr>
              <a:t>X</a:t>
            </a:r>
          </a:p>
        </p:txBody>
      </p:sp>
      <p:sp>
        <p:nvSpPr>
          <p:cNvPr id="63" name="Rectangle 62"/>
          <p:cNvSpPr/>
          <p:nvPr/>
        </p:nvSpPr>
        <p:spPr>
          <a:xfrm>
            <a:off x="152400" y="130898"/>
            <a:ext cx="2313366" cy="404085"/>
          </a:xfrm>
          <a:prstGeom prst="rect">
            <a:avLst/>
          </a:prstGeom>
        </p:spPr>
        <p:style>
          <a:lnRef idx="1">
            <a:schemeClr val="accent1"/>
          </a:lnRef>
          <a:fillRef idx="3">
            <a:schemeClr val="accent1"/>
          </a:fillRef>
          <a:effectRef idx="2">
            <a:schemeClr val="accent1"/>
          </a:effectRef>
          <a:fontRef idx="minor">
            <a:schemeClr val="lt1"/>
          </a:fontRef>
        </p:style>
        <p:txBody>
          <a:bodyPr wrap="square">
            <a:spAutoFit/>
          </a:bodyPr>
          <a:lstStyle/>
          <a:p>
            <a:r>
              <a:rPr lang="el-GR" sz="1013" b="1" dirty="0"/>
              <a:t>ΕΠΙΔΗΜΙΟΛΟΓΙΚΗ ΕΠΙΤΗΡΗΣΗ ΣΤΟ ΠΛΑΙΣΙΟ ΔΗΜΟΣΙΑΣ ΥΓΕΙΑΣ</a:t>
            </a:r>
            <a:endParaRPr lang="el-GR" sz="1013" dirty="0"/>
          </a:p>
        </p:txBody>
      </p:sp>
      <p:sp>
        <p:nvSpPr>
          <p:cNvPr id="64" name="Rounded Rectangle 63"/>
          <p:cNvSpPr/>
          <p:nvPr/>
        </p:nvSpPr>
        <p:spPr>
          <a:xfrm>
            <a:off x="818190" y="3813888"/>
            <a:ext cx="8029031" cy="1134126"/>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buFontTx/>
              <a:buChar char="-"/>
            </a:pPr>
            <a:r>
              <a:rPr lang="el-GR" sz="1200" dirty="0">
                <a:latin typeface="Segoe UI Light" panose="020B0502040204020203" pitchFamily="34" charset="0"/>
                <a:cs typeface="Segoe UI Light" panose="020B0502040204020203" pitchFamily="34" charset="0"/>
              </a:rPr>
              <a:t>η καταγραφή, όπου γίνεται</a:t>
            </a:r>
            <a:r>
              <a:rPr lang="en-US" sz="1200" dirty="0">
                <a:latin typeface="Segoe UI Light" panose="020B0502040204020203" pitchFamily="34" charset="0"/>
                <a:cs typeface="Segoe UI Light" panose="020B0502040204020203" pitchFamily="34" charset="0"/>
              </a:rPr>
              <a:t>:</a:t>
            </a:r>
          </a:p>
          <a:p>
            <a:pPr marL="402431" lvl="2" indent="-65485">
              <a:buFontTx/>
              <a:buChar char="-"/>
            </a:pPr>
            <a:r>
              <a:rPr lang="el-GR" sz="1200" dirty="0">
                <a:latin typeface="Segoe UI Light" panose="020B0502040204020203" pitchFamily="34" charset="0"/>
                <a:cs typeface="Segoe UI Light" panose="020B0502040204020203" pitchFamily="34" charset="0"/>
              </a:rPr>
              <a:t>είναι αποσπασματική </a:t>
            </a:r>
            <a:r>
              <a:rPr lang="en-US" sz="1200" dirty="0">
                <a:latin typeface="Segoe UI Light" panose="020B0502040204020203" pitchFamily="34" charset="0"/>
                <a:cs typeface="Segoe UI Light" panose="020B0502040204020203" pitchFamily="34" charset="0"/>
              </a:rPr>
              <a:t>(</a:t>
            </a:r>
            <a:r>
              <a:rPr lang="el-GR" sz="1200" dirty="0">
                <a:latin typeface="Segoe UI Light" panose="020B0502040204020203" pitchFamily="34" charset="0"/>
                <a:cs typeface="Segoe UI Light" panose="020B0502040204020203" pitchFamily="34" charset="0"/>
              </a:rPr>
              <a:t>δεν επικοινωνείται μεταξύ των ενδιαφερόμενων μερών και μπορεί κάθε φορά να θεωρείται νέο περιστατικό</a:t>
            </a:r>
            <a:r>
              <a:rPr lang="en-US" sz="1200" dirty="0">
                <a:latin typeface="Segoe UI Light" panose="020B0502040204020203" pitchFamily="34" charset="0"/>
                <a:cs typeface="Segoe UI Light" panose="020B0502040204020203" pitchFamily="34" charset="0"/>
              </a:rPr>
              <a:t>)</a:t>
            </a:r>
          </a:p>
          <a:p>
            <a:pPr marL="336947" lvl="2">
              <a:buFontTx/>
              <a:buChar char="-"/>
            </a:pPr>
            <a:r>
              <a:rPr lang="el-GR" sz="1200" dirty="0">
                <a:latin typeface="Segoe UI Light" panose="020B0502040204020203" pitchFamily="34" charset="0"/>
                <a:cs typeface="Segoe UI Light" panose="020B0502040204020203" pitchFamily="34" charset="0"/>
              </a:rPr>
              <a:t>τα διαθέσιμα δεδομένα</a:t>
            </a:r>
            <a:r>
              <a:rPr lang="en-US" sz="1200" dirty="0">
                <a:latin typeface="Segoe UI Light" panose="020B0502040204020203" pitchFamily="34" charset="0"/>
                <a:cs typeface="Segoe UI Light" panose="020B0502040204020203" pitchFamily="34" charset="0"/>
              </a:rPr>
              <a:t>: </a:t>
            </a:r>
            <a:r>
              <a:rPr lang="el-GR" sz="1200" dirty="0">
                <a:latin typeface="Segoe UI Light" panose="020B0502040204020203" pitchFamily="34" charset="0"/>
                <a:cs typeface="Segoe UI Light" panose="020B0502040204020203" pitchFamily="34" charset="0"/>
              </a:rPr>
              <a:t>είναι ετερογενή και μη συγκρίσιμα</a:t>
            </a:r>
            <a:endParaRPr lang="en-US" sz="1200" dirty="0">
              <a:latin typeface="Segoe UI Light" panose="020B0502040204020203" pitchFamily="34" charset="0"/>
              <a:cs typeface="Segoe UI Light" panose="020B0502040204020203" pitchFamily="34" charset="0"/>
            </a:endParaRPr>
          </a:p>
          <a:p>
            <a:pPr marL="336947" lvl="2">
              <a:buFontTx/>
              <a:buChar char="-"/>
            </a:pPr>
            <a:r>
              <a:rPr lang="el-GR" sz="1200" dirty="0">
                <a:latin typeface="Segoe UI Light" panose="020B0502040204020203" pitchFamily="34" charset="0"/>
                <a:cs typeface="Segoe UI Light" panose="020B0502040204020203" pitchFamily="34" charset="0"/>
              </a:rPr>
              <a:t>το μέγεθος του προβλήματος βάσει της απόκρισης των φορέων</a:t>
            </a:r>
            <a:r>
              <a:rPr lang="el-GR" sz="1200" dirty="0">
                <a:latin typeface="Segoe UI Light" panose="020B0502040204020203" pitchFamily="34" charset="0"/>
                <a:cs typeface="Segoe UI Light" panose="020B0502040204020203" pitchFamily="34" charset="0"/>
                <a:sym typeface="Wingdings" pitchFamily="2" charset="2"/>
              </a:rPr>
              <a:t></a:t>
            </a:r>
            <a:r>
              <a:rPr lang="el-GR" sz="1200" i="1" dirty="0">
                <a:latin typeface="Segoe UI Light" panose="020B0502040204020203" pitchFamily="34" charset="0"/>
                <a:cs typeface="Segoe UI Light" panose="020B0502040204020203" pitchFamily="34" charset="0"/>
                <a:sym typeface="Wingdings" pitchFamily="2" charset="2"/>
              </a:rPr>
              <a:t>υποεκτιμημένο</a:t>
            </a:r>
            <a:endParaRPr lang="en-US" sz="1200" i="1" dirty="0">
              <a:latin typeface="Segoe UI Light" panose="020B0502040204020203" pitchFamily="34" charset="0"/>
              <a:cs typeface="Segoe UI Light" panose="020B0502040204020203" pitchFamily="34" charset="0"/>
            </a:endParaRPr>
          </a:p>
        </p:txBody>
      </p:sp>
      <p:sp>
        <p:nvSpPr>
          <p:cNvPr id="65" name="Rounded Rectangle 64"/>
          <p:cNvSpPr/>
          <p:nvPr/>
        </p:nvSpPr>
        <p:spPr>
          <a:xfrm>
            <a:off x="2950222" y="1360835"/>
            <a:ext cx="3996444" cy="400825"/>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l-GR" sz="1200" b="1" dirty="0">
                <a:latin typeface="Segoe UI Light" panose="020B0502040204020203" pitchFamily="34" charset="0"/>
                <a:cs typeface="Segoe UI Light" panose="020B0502040204020203" pitchFamily="34" charset="0"/>
              </a:rPr>
              <a:t>ΔΕΝ </a:t>
            </a:r>
            <a:r>
              <a:rPr lang="el-GR" sz="1200" dirty="0">
                <a:latin typeface="Segoe UI Light" panose="020B0502040204020203" pitchFamily="34" charset="0"/>
                <a:cs typeface="Segoe UI Light" panose="020B0502040204020203" pitchFamily="34" charset="0"/>
              </a:rPr>
              <a:t>καταγράφουν όλες οι </a:t>
            </a:r>
            <a:r>
              <a:rPr lang="el-GR" sz="1200" dirty="0" smtClean="0">
                <a:latin typeface="Segoe UI Light" panose="020B0502040204020203" pitchFamily="34" charset="0"/>
                <a:cs typeface="Segoe UI Light" panose="020B0502040204020203" pitchFamily="34" charset="0"/>
              </a:rPr>
              <a:t>υπηρεσίες</a:t>
            </a:r>
            <a:r>
              <a:rPr lang="el-GR" sz="1200" dirty="0">
                <a:latin typeface="Segoe UI Light" panose="020B0502040204020203" pitchFamily="34" charset="0"/>
                <a:cs typeface="Segoe UI Light" panose="020B0502040204020203" pitchFamily="34" charset="0"/>
              </a:rPr>
              <a:t> </a:t>
            </a:r>
            <a:r>
              <a:rPr lang="el-GR" sz="1200" dirty="0" smtClean="0">
                <a:latin typeface="Segoe UI Light" panose="020B0502040204020203" pitchFamily="34" charset="0"/>
                <a:cs typeface="Segoe UI Light" panose="020B0502040204020203" pitchFamily="34" charset="0"/>
              </a:rPr>
              <a:t>που εντοπίζουν περιστατικά</a:t>
            </a:r>
            <a:endParaRPr lang="en-US" sz="1200" dirty="0">
              <a:latin typeface="Segoe UI Light" panose="020B0502040204020203" pitchFamily="34" charset="0"/>
              <a:cs typeface="Segoe UI Light" panose="020B0502040204020203" pitchFamily="34" charset="0"/>
            </a:endParaRPr>
          </a:p>
        </p:txBody>
      </p:sp>
      <p:sp>
        <p:nvSpPr>
          <p:cNvPr id="66" name="Rounded Rectangle 65"/>
          <p:cNvSpPr/>
          <p:nvPr/>
        </p:nvSpPr>
        <p:spPr>
          <a:xfrm>
            <a:off x="3328264" y="1815666"/>
            <a:ext cx="3618402" cy="54006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l-GR" sz="1200" dirty="0">
                <a:latin typeface="Segoe UI Light" panose="020B0502040204020203" pitchFamily="34" charset="0"/>
                <a:cs typeface="Segoe UI Light" panose="020B0502040204020203" pitchFamily="34" charset="0"/>
              </a:rPr>
              <a:t>κάποιες περιπτώσεις καταγράφονται πολλές φορές </a:t>
            </a:r>
            <a:r>
              <a:rPr lang="el-GR" sz="1200" dirty="0" smtClean="0">
                <a:latin typeface="Segoe UI Light" panose="020B0502040204020203" pitchFamily="34" charset="0"/>
                <a:cs typeface="Segoe UI Light" panose="020B0502040204020203" pitchFamily="34" charset="0"/>
              </a:rPr>
              <a:t>και με </a:t>
            </a:r>
            <a:r>
              <a:rPr lang="el-GR" sz="1200" dirty="0">
                <a:latin typeface="Segoe UI Light" panose="020B0502040204020203" pitchFamily="34" charset="0"/>
                <a:cs typeface="Segoe UI Light" panose="020B0502040204020203" pitchFamily="34" charset="0"/>
              </a:rPr>
              <a:t>διαφορετικές </a:t>
            </a:r>
            <a:r>
              <a:rPr lang="el-GR" sz="1200" dirty="0" smtClean="0">
                <a:latin typeface="Segoe UI Light" panose="020B0502040204020203" pitchFamily="34" charset="0"/>
                <a:cs typeface="Segoe UI Light" panose="020B0502040204020203" pitchFamily="34" charset="0"/>
              </a:rPr>
              <a:t>μεθόδους και </a:t>
            </a:r>
            <a:r>
              <a:rPr lang="el-GR" sz="1200" dirty="0">
                <a:latin typeface="Segoe UI Light" panose="020B0502040204020203" pitchFamily="34" charset="0"/>
                <a:cs typeface="Segoe UI Light" panose="020B0502040204020203" pitchFamily="34" charset="0"/>
              </a:rPr>
              <a:t>εργαλεία</a:t>
            </a:r>
            <a:endParaRPr lang="en-US" sz="1200" dirty="0">
              <a:latin typeface="Segoe UI Light" panose="020B0502040204020203" pitchFamily="34" charset="0"/>
              <a:cs typeface="Segoe UI Light" panose="020B0502040204020203" pitchFamily="34" charset="0"/>
            </a:endParaRPr>
          </a:p>
        </p:txBody>
      </p:sp>
      <p:sp>
        <p:nvSpPr>
          <p:cNvPr id="67" name="Rounded Rectangle 66"/>
          <p:cNvSpPr/>
          <p:nvPr/>
        </p:nvSpPr>
        <p:spPr>
          <a:xfrm>
            <a:off x="3328264" y="2409732"/>
            <a:ext cx="3618402" cy="37804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l-GR" sz="1200" dirty="0">
                <a:latin typeface="Segoe UI Light" panose="020B0502040204020203" pitchFamily="34" charset="0"/>
                <a:cs typeface="Segoe UI Light" panose="020B0502040204020203" pitchFamily="34" charset="0"/>
              </a:rPr>
              <a:t>κάποιες περιπτώσεις καταγράφονται μία φορά αλλά </a:t>
            </a:r>
            <a:r>
              <a:rPr lang="el-GR" sz="1200" dirty="0" smtClean="0">
                <a:latin typeface="Segoe UI Light" panose="020B0502040204020203" pitchFamily="34" charset="0"/>
                <a:cs typeface="Segoe UI Light" panose="020B0502040204020203" pitchFamily="34" charset="0"/>
              </a:rPr>
              <a:t>η πληροφορία δεν ανακοινώνεται πουθενά </a:t>
            </a:r>
            <a:endParaRPr lang="en-US" sz="1200" dirty="0">
              <a:latin typeface="Segoe UI Light" panose="020B0502040204020203" pitchFamily="34" charset="0"/>
              <a:cs typeface="Segoe UI Light" panose="020B0502040204020203" pitchFamily="34" charset="0"/>
            </a:endParaRPr>
          </a:p>
        </p:txBody>
      </p:sp>
      <p:sp>
        <p:nvSpPr>
          <p:cNvPr id="68" name="Rounded Rectangle 67"/>
          <p:cNvSpPr/>
          <p:nvPr/>
        </p:nvSpPr>
        <p:spPr>
          <a:xfrm>
            <a:off x="3328264" y="2841780"/>
            <a:ext cx="3618402" cy="37804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l-GR" sz="1200" dirty="0">
                <a:latin typeface="Segoe UI Light" panose="020B0502040204020203" pitchFamily="34" charset="0"/>
                <a:cs typeface="Segoe UI Light" panose="020B0502040204020203" pitchFamily="34" charset="0"/>
              </a:rPr>
              <a:t>κάποιες περιπτώσεις δεν καταγράφονται καθόλου, αν και έχουν λάβει κάποια υπηρεσία</a:t>
            </a:r>
            <a:endParaRPr lang="en-US" sz="1200" dirty="0">
              <a:latin typeface="Segoe UI Light" panose="020B0502040204020203" pitchFamily="34" charset="0"/>
              <a:cs typeface="Segoe UI Light" panose="020B0502040204020203" pitchFamily="34" charset="0"/>
            </a:endParaRPr>
          </a:p>
        </p:txBody>
      </p:sp>
      <p:pic>
        <p:nvPicPr>
          <p:cNvPr id="69" name="Picture 2"/>
          <p:cNvPicPr>
            <a:picLocks noChangeAspect="1" noChangeArrowheads="1"/>
          </p:cNvPicPr>
          <p:nvPr/>
        </p:nvPicPr>
        <p:blipFill>
          <a:blip r:embed="rId5" cstate="print"/>
          <a:srcRect/>
          <a:stretch>
            <a:fillRect/>
          </a:stretch>
        </p:blipFill>
        <p:spPr bwMode="auto">
          <a:xfrm>
            <a:off x="3004228" y="2787775"/>
            <a:ext cx="205467" cy="486054"/>
          </a:xfrm>
          <a:prstGeom prst="rect">
            <a:avLst/>
          </a:prstGeom>
          <a:noFill/>
          <a:ln w="9525">
            <a:noFill/>
            <a:miter lim="800000"/>
            <a:headEnd/>
            <a:tailEnd/>
          </a:ln>
          <a:effectLst/>
        </p:spPr>
      </p:pic>
      <p:grpSp>
        <p:nvGrpSpPr>
          <p:cNvPr id="4" name="Group 71"/>
          <p:cNvGrpSpPr/>
          <p:nvPr/>
        </p:nvGrpSpPr>
        <p:grpSpPr>
          <a:xfrm>
            <a:off x="2833304" y="3237635"/>
            <a:ext cx="194253" cy="432048"/>
            <a:chOff x="640588" y="5676324"/>
            <a:chExt cx="402655" cy="952524"/>
          </a:xfrm>
        </p:grpSpPr>
        <p:pic>
          <p:nvPicPr>
            <p:cNvPr id="20482" name="Picture 2"/>
            <p:cNvPicPr>
              <a:picLocks noChangeAspect="1" noChangeArrowheads="1"/>
            </p:cNvPicPr>
            <p:nvPr/>
          </p:nvPicPr>
          <p:blipFill>
            <a:blip r:embed="rId6" cstate="print">
              <a:grayscl/>
            </a:blip>
            <a:srcRect/>
            <a:stretch>
              <a:fillRect/>
            </a:stretch>
          </p:blipFill>
          <p:spPr bwMode="auto">
            <a:xfrm>
              <a:off x="640588" y="5676324"/>
              <a:ext cx="402655" cy="952524"/>
            </a:xfrm>
            <a:prstGeom prst="rect">
              <a:avLst/>
            </a:prstGeom>
            <a:noFill/>
            <a:ln w="9525">
              <a:noFill/>
              <a:miter lim="800000"/>
              <a:headEnd/>
              <a:tailEnd/>
            </a:ln>
            <a:effectLst/>
          </p:spPr>
        </p:pic>
        <p:sp>
          <p:nvSpPr>
            <p:cNvPr id="71" name="Rounded Rectangle 70"/>
            <p:cNvSpPr/>
            <p:nvPr/>
          </p:nvSpPr>
          <p:spPr>
            <a:xfrm>
              <a:off x="736526" y="6132602"/>
              <a:ext cx="185544" cy="23126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013"/>
            </a:p>
          </p:txBody>
        </p:sp>
      </p:grpSp>
      <p:grpSp>
        <p:nvGrpSpPr>
          <p:cNvPr id="5" name="Group 73"/>
          <p:cNvGrpSpPr/>
          <p:nvPr/>
        </p:nvGrpSpPr>
        <p:grpSpPr>
          <a:xfrm>
            <a:off x="3063750" y="3241300"/>
            <a:ext cx="194253" cy="432048"/>
            <a:chOff x="640588" y="5676324"/>
            <a:chExt cx="402655" cy="952524"/>
          </a:xfrm>
        </p:grpSpPr>
        <p:pic>
          <p:nvPicPr>
            <p:cNvPr id="75" name="Picture 2"/>
            <p:cNvPicPr>
              <a:picLocks noChangeAspect="1" noChangeArrowheads="1"/>
            </p:cNvPicPr>
            <p:nvPr/>
          </p:nvPicPr>
          <p:blipFill>
            <a:blip r:embed="rId6" cstate="print">
              <a:grayscl/>
            </a:blip>
            <a:srcRect/>
            <a:stretch>
              <a:fillRect/>
            </a:stretch>
          </p:blipFill>
          <p:spPr bwMode="auto">
            <a:xfrm>
              <a:off x="640588" y="5676324"/>
              <a:ext cx="402655" cy="952524"/>
            </a:xfrm>
            <a:prstGeom prst="rect">
              <a:avLst/>
            </a:prstGeom>
            <a:noFill/>
            <a:ln w="9525">
              <a:noFill/>
              <a:miter lim="800000"/>
              <a:headEnd/>
              <a:tailEnd/>
            </a:ln>
            <a:effectLst/>
          </p:spPr>
        </p:pic>
        <p:sp>
          <p:nvSpPr>
            <p:cNvPr id="76" name="Rounded Rectangle 75"/>
            <p:cNvSpPr/>
            <p:nvPr/>
          </p:nvSpPr>
          <p:spPr>
            <a:xfrm>
              <a:off x="736526" y="6132602"/>
              <a:ext cx="185544" cy="23126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013"/>
            </a:p>
          </p:txBody>
        </p:sp>
      </p:grpSp>
      <p:sp>
        <p:nvSpPr>
          <p:cNvPr id="78" name="Rounded Rectangle 77"/>
          <p:cNvSpPr/>
          <p:nvPr/>
        </p:nvSpPr>
        <p:spPr>
          <a:xfrm>
            <a:off x="3328264" y="3273828"/>
            <a:ext cx="3618402" cy="378042"/>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l-GR" sz="1200" dirty="0" smtClean="0">
                <a:latin typeface="Segoe UI Light" panose="020B0502040204020203" pitchFamily="34" charset="0"/>
                <a:cs typeface="Segoe UI Light" panose="020B0502040204020203" pitchFamily="34" charset="0"/>
              </a:rPr>
              <a:t>κάποιες περιπτώσεις </a:t>
            </a:r>
            <a:r>
              <a:rPr lang="el-GR" sz="1200" dirty="0">
                <a:latin typeface="Segoe UI Light" panose="020B0502040204020203" pitchFamily="34" charset="0"/>
                <a:cs typeface="Segoe UI Light" panose="020B0502040204020203" pitchFamily="34" charset="0"/>
              </a:rPr>
              <a:t>δεν καταγράφονται ποτέ/ δεν λαμβάνουν καμία υπρηεσία</a:t>
            </a:r>
            <a:endParaRPr lang="en-US" sz="1200" dirty="0">
              <a:latin typeface="Segoe UI Light" panose="020B0502040204020203" pitchFamily="34" charset="0"/>
              <a:cs typeface="Segoe UI Light" panose="020B0502040204020203" pitchFamily="34" charset="0"/>
            </a:endParaRPr>
          </a:p>
        </p:txBody>
      </p:sp>
      <p:sp>
        <p:nvSpPr>
          <p:cNvPr id="40" name="Rounded Rectangle 39"/>
          <p:cNvSpPr/>
          <p:nvPr/>
        </p:nvSpPr>
        <p:spPr>
          <a:xfrm>
            <a:off x="152400" y="587124"/>
            <a:ext cx="2313366" cy="632878"/>
          </a:xfrm>
          <a:prstGeom prst="roundRect">
            <a:avLst>
              <a:gd name="adj" fmla="val 6646"/>
            </a:avLst>
          </a:prstGeom>
        </p:spPr>
        <p:style>
          <a:lnRef idx="2">
            <a:schemeClr val="accent1"/>
          </a:lnRef>
          <a:fillRef idx="1">
            <a:schemeClr val="lt1"/>
          </a:fillRef>
          <a:effectRef idx="0">
            <a:schemeClr val="accent1"/>
          </a:effectRef>
          <a:fontRef idx="minor">
            <a:schemeClr val="dk1"/>
          </a:fontRef>
        </p:style>
        <p:txBody>
          <a:bodyPr rtlCol="0" anchor="ctr"/>
          <a:lstStyle/>
          <a:p>
            <a:pPr lvl="0" fontAlgn="base">
              <a:spcBef>
                <a:spcPct val="0"/>
              </a:spcBef>
              <a:spcAft>
                <a:spcPct val="0"/>
              </a:spcAft>
            </a:pPr>
            <a:r>
              <a:rPr lang="el-GR" sz="1050" b="1" dirty="0">
                <a:solidFill>
                  <a:schemeClr val="accent1">
                    <a:lumMod val="75000"/>
                  </a:schemeClr>
                </a:solidFill>
                <a:latin typeface="Calibri" pitchFamily="34" charset="0"/>
                <a:ea typeface="Calibri" pitchFamily="34" charset="0"/>
                <a:cs typeface="Tahoma" pitchFamily="34" charset="0"/>
              </a:rPr>
              <a:t>ΜΗ ΣΥΣΤΗΜΑΤΙΚΗ ΚΟΙΝΗ ΚΑΤΑΓΡΑΦΗ</a:t>
            </a:r>
            <a:endParaRPr lang="en-US" sz="1050" b="1" i="1" dirty="0">
              <a:solidFill>
                <a:schemeClr val="accent1">
                  <a:lumMod val="75000"/>
                </a:schemeClr>
              </a:solidFill>
              <a:latin typeface="Calibri" pitchFamily="34" charset="0"/>
              <a:ea typeface="Calibri" pitchFamily="34" charset="0"/>
              <a:cs typeface="Tahoma" pitchFamily="34" charset="0"/>
            </a:endParaRPr>
          </a:p>
        </p:txBody>
      </p:sp>
      <p:sp>
        <p:nvSpPr>
          <p:cNvPr id="41" name="Rectangle 40"/>
          <p:cNvSpPr/>
          <p:nvPr/>
        </p:nvSpPr>
        <p:spPr>
          <a:xfrm>
            <a:off x="1711824" y="1761661"/>
            <a:ext cx="291472" cy="484748"/>
          </a:xfrm>
          <a:prstGeom prst="rect">
            <a:avLst/>
          </a:prstGeom>
          <a:noFill/>
        </p:spPr>
        <p:txBody>
          <a:bodyPr wrap="square" lIns="68580" tIns="34290" rIns="68580" bIns="3429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700" b="1" dirty="0">
                <a:ln w="11430"/>
                <a:solidFill>
                  <a:schemeClr val="bg1">
                    <a:lumMod val="65000"/>
                  </a:schemeClr>
                </a:solidFill>
                <a:effectLst>
                  <a:outerShdw blurRad="50800" dist="39000" dir="5460000" algn="tl">
                    <a:srgbClr val="000000">
                      <a:alpha val="38000"/>
                    </a:srgbClr>
                  </a:outerShdw>
                </a:effectLst>
              </a:rPr>
              <a:t>X</a:t>
            </a:r>
          </a:p>
        </p:txBody>
      </p:sp>
      <p:sp>
        <p:nvSpPr>
          <p:cNvPr id="55" name="Round Same Side Corner Rectangle 54"/>
          <p:cNvSpPr/>
          <p:nvPr/>
        </p:nvSpPr>
        <p:spPr>
          <a:xfrm>
            <a:off x="818190" y="2774830"/>
            <a:ext cx="1476000" cy="18000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dirty="0">
                <a:solidFill>
                  <a:schemeClr val="bg1"/>
                </a:solidFill>
              </a:rPr>
              <a:t>νοσοκομείο</a:t>
            </a:r>
          </a:p>
        </p:txBody>
      </p:sp>
      <p:sp>
        <p:nvSpPr>
          <p:cNvPr id="56" name="Round Same Side Corner Rectangle 55"/>
          <p:cNvSpPr/>
          <p:nvPr/>
        </p:nvSpPr>
        <p:spPr>
          <a:xfrm>
            <a:off x="1119609" y="1635604"/>
            <a:ext cx="1476000" cy="18000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dirty="0">
                <a:solidFill>
                  <a:schemeClr val="bg1"/>
                </a:solidFill>
              </a:rPr>
              <a:t>ΜΚΟ</a:t>
            </a:r>
          </a:p>
        </p:txBody>
      </p:sp>
      <p:sp>
        <p:nvSpPr>
          <p:cNvPr id="57" name="Round Same Side Corner Rectangle 56"/>
          <p:cNvSpPr/>
          <p:nvPr/>
        </p:nvSpPr>
        <p:spPr>
          <a:xfrm>
            <a:off x="2567415" y="807423"/>
            <a:ext cx="1476000" cy="18000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dirty="0">
                <a:solidFill>
                  <a:schemeClr val="bg1"/>
                </a:solidFill>
              </a:rPr>
              <a:t>αστυνομία</a:t>
            </a:r>
          </a:p>
        </p:txBody>
      </p:sp>
      <p:sp>
        <p:nvSpPr>
          <p:cNvPr id="58" name="Round Same Side Corner Rectangle 57"/>
          <p:cNvSpPr/>
          <p:nvPr/>
        </p:nvSpPr>
        <p:spPr>
          <a:xfrm>
            <a:off x="4091568" y="509002"/>
            <a:ext cx="1476000" cy="18000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dirty="0">
                <a:solidFill>
                  <a:schemeClr val="bg1"/>
                </a:solidFill>
              </a:rPr>
              <a:t>κοινωνική υπηρεσία</a:t>
            </a:r>
          </a:p>
        </p:txBody>
      </p:sp>
      <p:sp>
        <p:nvSpPr>
          <p:cNvPr id="59" name="Round Same Side Corner Rectangle 58"/>
          <p:cNvSpPr/>
          <p:nvPr/>
        </p:nvSpPr>
        <p:spPr>
          <a:xfrm>
            <a:off x="5610681" y="826218"/>
            <a:ext cx="1476000" cy="18000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dirty="0">
                <a:solidFill>
                  <a:schemeClr val="bg1"/>
                </a:solidFill>
              </a:rPr>
              <a:t>εισαγγελία</a:t>
            </a:r>
          </a:p>
        </p:txBody>
      </p:sp>
      <p:sp>
        <p:nvSpPr>
          <p:cNvPr id="62" name="Round Same Side Corner Rectangle 61"/>
          <p:cNvSpPr/>
          <p:nvPr/>
        </p:nvSpPr>
        <p:spPr>
          <a:xfrm>
            <a:off x="7163030" y="1450434"/>
            <a:ext cx="1476000" cy="18000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dirty="0">
                <a:solidFill>
                  <a:schemeClr val="bg1"/>
                </a:solidFill>
              </a:rPr>
              <a:t>σχολείο</a:t>
            </a:r>
          </a:p>
        </p:txBody>
      </p:sp>
      <p:sp>
        <p:nvSpPr>
          <p:cNvPr id="70" name="Round Same Side Corner Rectangle 69"/>
          <p:cNvSpPr/>
          <p:nvPr/>
        </p:nvSpPr>
        <p:spPr>
          <a:xfrm>
            <a:off x="7602028" y="2730873"/>
            <a:ext cx="1476000" cy="18000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dirty="0">
                <a:solidFill>
                  <a:schemeClr val="bg1"/>
                </a:solidFill>
              </a:rPr>
              <a:t>νοσοκομείο </a:t>
            </a:r>
            <a:r>
              <a:rPr lang="en-US" sz="1200" dirty="0">
                <a:solidFill>
                  <a:schemeClr val="bg1"/>
                </a:solidFill>
              </a:rPr>
              <a:t>II</a:t>
            </a:r>
            <a:endParaRPr lang="el-GR" sz="1200" dirty="0">
              <a:solidFill>
                <a:schemeClr val="bg1"/>
              </a:solidFill>
            </a:endParaRPr>
          </a:p>
        </p:txBody>
      </p:sp>
    </p:spTree>
    <p:extLst>
      <p:ext uri="{BB962C8B-B14F-4D97-AF65-F5344CB8AC3E}">
        <p14:creationId xmlns="" xmlns:p14="http://schemas.microsoft.com/office/powerpoint/2010/main" val="2139637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5"/>
                                        </p:tgtEl>
                                        <p:attrNameLst>
                                          <p:attrName>style.visibility</p:attrName>
                                        </p:attrNameLst>
                                      </p:cBhvr>
                                      <p:to>
                                        <p:strVal val="visible"/>
                                      </p:to>
                                    </p:set>
                                    <p:animEffect transition="in" filter="fade">
                                      <p:cBhvr>
                                        <p:cTn id="10" dur="500"/>
                                        <p:tgtEl>
                                          <p:spTgt spid="65"/>
                                        </p:tgtEl>
                                      </p:cBhvr>
                                    </p:animEffect>
                                  </p:childTnLst>
                                </p:cTn>
                              </p:par>
                            </p:childTnLst>
                          </p:cTn>
                        </p:par>
                      </p:childTnLst>
                    </p:cTn>
                  </p:par>
                  <p:par>
                    <p:cTn id="11" fill="hold">
                      <p:stCondLst>
                        <p:cond delay="indefinite"/>
                      </p:stCondLst>
                      <p:childTnLst>
                        <p:par>
                          <p:cTn id="12" fill="hold">
                            <p:stCondLst>
                              <p:cond delay="0"/>
                            </p:stCondLst>
                            <p:childTnLst>
                              <p:par>
                                <p:cTn id="13" presetID="23" presetClass="entr" presetSubtype="16" fill="hold" nodeType="clickEffect">
                                  <p:stCondLst>
                                    <p:cond delay="0"/>
                                  </p:stCondLst>
                                  <p:childTnLst>
                                    <p:set>
                                      <p:cBhvr>
                                        <p:cTn id="14" dur="1" fill="hold">
                                          <p:stCondLst>
                                            <p:cond delay="0"/>
                                          </p:stCondLst>
                                        </p:cTn>
                                        <p:tgtEl>
                                          <p:spTgt spid="20483"/>
                                        </p:tgtEl>
                                        <p:attrNameLst>
                                          <p:attrName>style.visibility</p:attrName>
                                        </p:attrNameLst>
                                      </p:cBhvr>
                                      <p:to>
                                        <p:strVal val="visible"/>
                                      </p:to>
                                    </p:set>
                                    <p:anim calcmode="lin" valueType="num">
                                      <p:cBhvr>
                                        <p:cTn id="15" dur="500" fill="hold"/>
                                        <p:tgtEl>
                                          <p:spTgt spid="20483"/>
                                        </p:tgtEl>
                                        <p:attrNameLst>
                                          <p:attrName>ppt_w</p:attrName>
                                        </p:attrNameLst>
                                      </p:cBhvr>
                                      <p:tavLst>
                                        <p:tav tm="0">
                                          <p:val>
                                            <p:fltVal val="0"/>
                                          </p:val>
                                        </p:tav>
                                        <p:tav tm="100000">
                                          <p:val>
                                            <p:strVal val="#ppt_w"/>
                                          </p:val>
                                        </p:tav>
                                      </p:tavLst>
                                    </p:anim>
                                    <p:anim calcmode="lin" valueType="num">
                                      <p:cBhvr>
                                        <p:cTn id="16" dur="500" fill="hold"/>
                                        <p:tgtEl>
                                          <p:spTgt spid="20483"/>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0"/>
                                  </p:stCondLst>
                                  <p:childTnLst>
                                    <p:set>
                                      <p:cBhvr>
                                        <p:cTn id="18" dur="1" fill="hold">
                                          <p:stCondLst>
                                            <p:cond delay="0"/>
                                          </p:stCondLst>
                                        </p:cTn>
                                        <p:tgtEl>
                                          <p:spTgt spid="66"/>
                                        </p:tgtEl>
                                        <p:attrNameLst>
                                          <p:attrName>style.visibility</p:attrName>
                                        </p:attrNameLst>
                                      </p:cBhvr>
                                      <p:to>
                                        <p:strVal val="visible"/>
                                      </p:to>
                                    </p:set>
                                    <p:anim calcmode="lin" valueType="num">
                                      <p:cBhvr>
                                        <p:cTn id="19" dur="500" fill="hold"/>
                                        <p:tgtEl>
                                          <p:spTgt spid="66"/>
                                        </p:tgtEl>
                                        <p:attrNameLst>
                                          <p:attrName>ppt_w</p:attrName>
                                        </p:attrNameLst>
                                      </p:cBhvr>
                                      <p:tavLst>
                                        <p:tav tm="0">
                                          <p:val>
                                            <p:fltVal val="0"/>
                                          </p:val>
                                        </p:tav>
                                        <p:tav tm="100000">
                                          <p:val>
                                            <p:strVal val="#ppt_w"/>
                                          </p:val>
                                        </p:tav>
                                      </p:tavLst>
                                    </p:anim>
                                    <p:anim calcmode="lin" valueType="num">
                                      <p:cBhvr>
                                        <p:cTn id="20" dur="500" fill="hold"/>
                                        <p:tgtEl>
                                          <p:spTgt spid="66"/>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0"/>
                                  </p:stCondLst>
                                  <p:childTnLst>
                                    <p:set>
                                      <p:cBhvr>
                                        <p:cTn id="22" dur="1" fill="hold">
                                          <p:stCondLst>
                                            <p:cond delay="0"/>
                                          </p:stCondLst>
                                        </p:cTn>
                                        <p:tgtEl>
                                          <p:spTgt spid="39"/>
                                        </p:tgtEl>
                                        <p:attrNameLst>
                                          <p:attrName>style.visibility</p:attrName>
                                        </p:attrNameLst>
                                      </p:cBhvr>
                                      <p:to>
                                        <p:strVal val="visible"/>
                                      </p:to>
                                    </p:set>
                                    <p:anim calcmode="lin" valueType="num">
                                      <p:cBhvr>
                                        <p:cTn id="23" dur="500" fill="hold"/>
                                        <p:tgtEl>
                                          <p:spTgt spid="39"/>
                                        </p:tgtEl>
                                        <p:attrNameLst>
                                          <p:attrName>ppt_w</p:attrName>
                                        </p:attrNameLst>
                                      </p:cBhvr>
                                      <p:tavLst>
                                        <p:tav tm="0">
                                          <p:val>
                                            <p:fltVal val="0"/>
                                          </p:val>
                                        </p:tav>
                                        <p:tav tm="100000">
                                          <p:val>
                                            <p:strVal val="#ppt_w"/>
                                          </p:val>
                                        </p:tav>
                                      </p:tavLst>
                                    </p:anim>
                                    <p:anim calcmode="lin" valueType="num">
                                      <p:cBhvr>
                                        <p:cTn id="24" dur="500" fill="hold"/>
                                        <p:tgtEl>
                                          <p:spTgt spid="39"/>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p:cTn id="27" dur="500" fill="hold"/>
                                        <p:tgtEl>
                                          <p:spTgt spid="38"/>
                                        </p:tgtEl>
                                        <p:attrNameLst>
                                          <p:attrName>ppt_w</p:attrName>
                                        </p:attrNameLst>
                                      </p:cBhvr>
                                      <p:tavLst>
                                        <p:tav tm="0">
                                          <p:val>
                                            <p:fltVal val="0"/>
                                          </p:val>
                                        </p:tav>
                                        <p:tav tm="100000">
                                          <p:val>
                                            <p:strVal val="#ppt_w"/>
                                          </p:val>
                                        </p:tav>
                                      </p:tavLst>
                                    </p:anim>
                                    <p:anim calcmode="lin" valueType="num">
                                      <p:cBhvr>
                                        <p:cTn id="28" dur="500" fill="hold"/>
                                        <p:tgtEl>
                                          <p:spTgt spid="38"/>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cBhvr>
                                        <p:cTn id="31" dur="500" fill="hold"/>
                                        <p:tgtEl>
                                          <p:spTgt spid="37"/>
                                        </p:tgtEl>
                                        <p:attrNameLst>
                                          <p:attrName>ppt_w</p:attrName>
                                        </p:attrNameLst>
                                      </p:cBhvr>
                                      <p:tavLst>
                                        <p:tav tm="0">
                                          <p:val>
                                            <p:fltVal val="0"/>
                                          </p:val>
                                        </p:tav>
                                        <p:tav tm="100000">
                                          <p:val>
                                            <p:strVal val="#ppt_w"/>
                                          </p:val>
                                        </p:tav>
                                      </p:tavLst>
                                    </p:anim>
                                    <p:anim calcmode="lin" valueType="num">
                                      <p:cBhvr>
                                        <p:cTn id="32" dur="500" fill="hold"/>
                                        <p:tgtEl>
                                          <p:spTgt spid="37"/>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67"/>
                                        </p:tgtEl>
                                        <p:attrNameLst>
                                          <p:attrName>style.visibility</p:attrName>
                                        </p:attrNameLst>
                                      </p:cBhvr>
                                      <p:to>
                                        <p:strVal val="visible"/>
                                      </p:to>
                                    </p:set>
                                    <p:anim calcmode="lin" valueType="num">
                                      <p:cBhvr>
                                        <p:cTn id="37" dur="500" fill="hold"/>
                                        <p:tgtEl>
                                          <p:spTgt spid="67"/>
                                        </p:tgtEl>
                                        <p:attrNameLst>
                                          <p:attrName>ppt_w</p:attrName>
                                        </p:attrNameLst>
                                      </p:cBhvr>
                                      <p:tavLst>
                                        <p:tav tm="0">
                                          <p:val>
                                            <p:fltVal val="0"/>
                                          </p:val>
                                        </p:tav>
                                        <p:tav tm="100000">
                                          <p:val>
                                            <p:strVal val="#ppt_w"/>
                                          </p:val>
                                        </p:tav>
                                      </p:tavLst>
                                    </p:anim>
                                    <p:anim calcmode="lin" valueType="num">
                                      <p:cBhvr>
                                        <p:cTn id="38" dur="500" fill="hold"/>
                                        <p:tgtEl>
                                          <p:spTgt spid="67"/>
                                        </p:tgtEl>
                                        <p:attrNameLst>
                                          <p:attrName>ppt_h</p:attrName>
                                        </p:attrNameLst>
                                      </p:cBhvr>
                                      <p:tavLst>
                                        <p:tav tm="0">
                                          <p:val>
                                            <p:fltVal val="0"/>
                                          </p:val>
                                        </p:tav>
                                        <p:tav tm="100000">
                                          <p:val>
                                            <p:strVal val="#ppt_h"/>
                                          </p:val>
                                        </p:tav>
                                      </p:tavLst>
                                    </p:anim>
                                  </p:childTnLst>
                                </p:cTn>
                              </p:par>
                              <p:par>
                                <p:cTn id="39" presetID="23" presetClass="entr" presetSubtype="16" fill="hold" nodeType="with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p:cTn id="41" dur="500" fill="hold"/>
                                        <p:tgtEl>
                                          <p:spTgt spid="2"/>
                                        </p:tgtEl>
                                        <p:attrNameLst>
                                          <p:attrName>ppt_w</p:attrName>
                                        </p:attrNameLst>
                                      </p:cBhvr>
                                      <p:tavLst>
                                        <p:tav tm="0">
                                          <p:val>
                                            <p:fltVal val="0"/>
                                          </p:val>
                                        </p:tav>
                                        <p:tav tm="100000">
                                          <p:val>
                                            <p:strVal val="#ppt_w"/>
                                          </p:val>
                                        </p:tav>
                                      </p:tavLst>
                                    </p:anim>
                                    <p:anim calcmode="lin" valueType="num">
                                      <p:cBhvr>
                                        <p:cTn id="42" dur="500" fill="hold"/>
                                        <p:tgtEl>
                                          <p:spTgt spid="2"/>
                                        </p:tgtEl>
                                        <p:attrNameLst>
                                          <p:attrName>ppt_h</p:attrName>
                                        </p:attrNameLst>
                                      </p:cBhvr>
                                      <p:tavLst>
                                        <p:tav tm="0">
                                          <p:val>
                                            <p:fltVal val="0"/>
                                          </p:val>
                                        </p:tav>
                                        <p:tav tm="100000">
                                          <p:val>
                                            <p:strVal val="#ppt_h"/>
                                          </p:val>
                                        </p:tav>
                                      </p:tavLst>
                                    </p:anim>
                                  </p:childTnLst>
                                </p:cTn>
                              </p:par>
                              <p:par>
                                <p:cTn id="43" presetID="23" presetClass="entr" presetSubtype="16" fill="hold" grpId="0" nodeType="withEffect">
                                  <p:stCondLst>
                                    <p:cond delay="0"/>
                                  </p:stCondLst>
                                  <p:childTnLst>
                                    <p:set>
                                      <p:cBhvr>
                                        <p:cTn id="44" dur="1" fill="hold">
                                          <p:stCondLst>
                                            <p:cond delay="0"/>
                                          </p:stCondLst>
                                        </p:cTn>
                                        <p:tgtEl>
                                          <p:spTgt spid="52"/>
                                        </p:tgtEl>
                                        <p:attrNameLst>
                                          <p:attrName>style.visibility</p:attrName>
                                        </p:attrNameLst>
                                      </p:cBhvr>
                                      <p:to>
                                        <p:strVal val="visible"/>
                                      </p:to>
                                    </p:set>
                                    <p:anim calcmode="lin" valueType="num">
                                      <p:cBhvr>
                                        <p:cTn id="45" dur="500" fill="hold"/>
                                        <p:tgtEl>
                                          <p:spTgt spid="52"/>
                                        </p:tgtEl>
                                        <p:attrNameLst>
                                          <p:attrName>ppt_w</p:attrName>
                                        </p:attrNameLst>
                                      </p:cBhvr>
                                      <p:tavLst>
                                        <p:tav tm="0">
                                          <p:val>
                                            <p:fltVal val="0"/>
                                          </p:val>
                                        </p:tav>
                                        <p:tav tm="100000">
                                          <p:val>
                                            <p:strVal val="#ppt_w"/>
                                          </p:val>
                                        </p:tav>
                                      </p:tavLst>
                                    </p:anim>
                                    <p:anim calcmode="lin" valueType="num">
                                      <p:cBhvr>
                                        <p:cTn id="46" dur="500" fill="hold"/>
                                        <p:tgtEl>
                                          <p:spTgt spid="52"/>
                                        </p:tgtEl>
                                        <p:attrNameLst>
                                          <p:attrName>ppt_h</p:attrName>
                                        </p:attrNameLst>
                                      </p:cBhvr>
                                      <p:tavLst>
                                        <p:tav tm="0">
                                          <p:val>
                                            <p:fltVal val="0"/>
                                          </p:val>
                                        </p:tav>
                                        <p:tav tm="100000">
                                          <p:val>
                                            <p:strVal val="#ppt_h"/>
                                          </p:val>
                                        </p:tav>
                                      </p:tavLst>
                                    </p:anim>
                                  </p:childTnLst>
                                </p:cTn>
                              </p:par>
                            </p:childTnLst>
                          </p:cTn>
                        </p:par>
                      </p:childTnLst>
                    </p:cTn>
                  </p:par>
                  <p:par>
                    <p:cTn id="47" fill="hold">
                      <p:stCondLst>
                        <p:cond delay="indefinite"/>
                      </p:stCondLst>
                      <p:childTnLst>
                        <p:par>
                          <p:cTn id="48" fill="hold">
                            <p:stCondLst>
                              <p:cond delay="0"/>
                            </p:stCondLst>
                            <p:childTnLst>
                              <p:par>
                                <p:cTn id="49" presetID="23" presetClass="entr" presetSubtype="16" fill="hold" grpId="0" nodeType="clickEffect">
                                  <p:stCondLst>
                                    <p:cond delay="0"/>
                                  </p:stCondLst>
                                  <p:childTnLst>
                                    <p:set>
                                      <p:cBhvr>
                                        <p:cTn id="50" dur="1" fill="hold">
                                          <p:stCondLst>
                                            <p:cond delay="0"/>
                                          </p:stCondLst>
                                        </p:cTn>
                                        <p:tgtEl>
                                          <p:spTgt spid="68"/>
                                        </p:tgtEl>
                                        <p:attrNameLst>
                                          <p:attrName>style.visibility</p:attrName>
                                        </p:attrNameLst>
                                      </p:cBhvr>
                                      <p:to>
                                        <p:strVal val="visible"/>
                                      </p:to>
                                    </p:set>
                                    <p:anim calcmode="lin" valueType="num">
                                      <p:cBhvr>
                                        <p:cTn id="51" dur="500" fill="hold"/>
                                        <p:tgtEl>
                                          <p:spTgt spid="68"/>
                                        </p:tgtEl>
                                        <p:attrNameLst>
                                          <p:attrName>ppt_w</p:attrName>
                                        </p:attrNameLst>
                                      </p:cBhvr>
                                      <p:tavLst>
                                        <p:tav tm="0">
                                          <p:val>
                                            <p:fltVal val="0"/>
                                          </p:val>
                                        </p:tav>
                                        <p:tav tm="100000">
                                          <p:val>
                                            <p:strVal val="#ppt_w"/>
                                          </p:val>
                                        </p:tav>
                                      </p:tavLst>
                                    </p:anim>
                                    <p:anim calcmode="lin" valueType="num">
                                      <p:cBhvr>
                                        <p:cTn id="52" dur="500" fill="hold"/>
                                        <p:tgtEl>
                                          <p:spTgt spid="68"/>
                                        </p:tgtEl>
                                        <p:attrNameLst>
                                          <p:attrName>ppt_h</p:attrName>
                                        </p:attrNameLst>
                                      </p:cBhvr>
                                      <p:tavLst>
                                        <p:tav tm="0">
                                          <p:val>
                                            <p:fltVal val="0"/>
                                          </p:val>
                                        </p:tav>
                                        <p:tav tm="100000">
                                          <p:val>
                                            <p:strVal val="#ppt_h"/>
                                          </p:val>
                                        </p:tav>
                                      </p:tavLst>
                                    </p:anim>
                                  </p:childTnLst>
                                </p:cTn>
                              </p:par>
                              <p:par>
                                <p:cTn id="53" presetID="23" presetClass="entr" presetSubtype="16" fill="hold" nodeType="withEffect">
                                  <p:stCondLst>
                                    <p:cond delay="0"/>
                                  </p:stCondLst>
                                  <p:childTnLst>
                                    <p:set>
                                      <p:cBhvr>
                                        <p:cTn id="54" dur="1" fill="hold">
                                          <p:stCondLst>
                                            <p:cond delay="0"/>
                                          </p:stCondLst>
                                        </p:cTn>
                                        <p:tgtEl>
                                          <p:spTgt spid="69"/>
                                        </p:tgtEl>
                                        <p:attrNameLst>
                                          <p:attrName>style.visibility</p:attrName>
                                        </p:attrNameLst>
                                      </p:cBhvr>
                                      <p:to>
                                        <p:strVal val="visible"/>
                                      </p:to>
                                    </p:set>
                                    <p:anim calcmode="lin" valueType="num">
                                      <p:cBhvr>
                                        <p:cTn id="55" dur="500" fill="hold"/>
                                        <p:tgtEl>
                                          <p:spTgt spid="69"/>
                                        </p:tgtEl>
                                        <p:attrNameLst>
                                          <p:attrName>ppt_w</p:attrName>
                                        </p:attrNameLst>
                                      </p:cBhvr>
                                      <p:tavLst>
                                        <p:tav tm="0">
                                          <p:val>
                                            <p:fltVal val="0"/>
                                          </p:val>
                                        </p:tav>
                                        <p:tav tm="100000">
                                          <p:val>
                                            <p:strVal val="#ppt_w"/>
                                          </p:val>
                                        </p:tav>
                                      </p:tavLst>
                                    </p:anim>
                                    <p:anim calcmode="lin" valueType="num">
                                      <p:cBhvr>
                                        <p:cTn id="56" dur="500" fill="hold"/>
                                        <p:tgtEl>
                                          <p:spTgt spid="69"/>
                                        </p:tgtEl>
                                        <p:attrNameLst>
                                          <p:attrName>ppt_h</p:attrName>
                                        </p:attrNameLst>
                                      </p:cBhvr>
                                      <p:tavLst>
                                        <p:tav tm="0">
                                          <p:val>
                                            <p:fltVal val="0"/>
                                          </p:val>
                                        </p:tav>
                                        <p:tav tm="100000">
                                          <p:val>
                                            <p:strVal val="#ppt_h"/>
                                          </p:val>
                                        </p:tav>
                                      </p:tavLst>
                                    </p:anim>
                                  </p:childTnLst>
                                </p:cTn>
                              </p:par>
                            </p:childTnLst>
                          </p:cTn>
                        </p:par>
                      </p:childTnLst>
                    </p:cTn>
                  </p:par>
                  <p:par>
                    <p:cTn id="57" fill="hold">
                      <p:stCondLst>
                        <p:cond delay="indefinite"/>
                      </p:stCondLst>
                      <p:childTnLst>
                        <p:par>
                          <p:cTn id="58" fill="hold">
                            <p:stCondLst>
                              <p:cond delay="0"/>
                            </p:stCondLst>
                            <p:childTnLst>
                              <p:par>
                                <p:cTn id="59" presetID="23" presetClass="entr" presetSubtype="16" fill="hold" nodeType="clickEffect">
                                  <p:stCondLst>
                                    <p:cond delay="0"/>
                                  </p:stCondLst>
                                  <p:childTnLst>
                                    <p:set>
                                      <p:cBhvr>
                                        <p:cTn id="60" dur="1" fill="hold">
                                          <p:stCondLst>
                                            <p:cond delay="0"/>
                                          </p:stCondLst>
                                        </p:cTn>
                                        <p:tgtEl>
                                          <p:spTgt spid="5"/>
                                        </p:tgtEl>
                                        <p:attrNameLst>
                                          <p:attrName>style.visibility</p:attrName>
                                        </p:attrNameLst>
                                      </p:cBhvr>
                                      <p:to>
                                        <p:strVal val="visible"/>
                                      </p:to>
                                    </p:set>
                                    <p:anim calcmode="lin" valueType="num">
                                      <p:cBhvr>
                                        <p:cTn id="61" dur="500" fill="hold"/>
                                        <p:tgtEl>
                                          <p:spTgt spid="5"/>
                                        </p:tgtEl>
                                        <p:attrNameLst>
                                          <p:attrName>ppt_w</p:attrName>
                                        </p:attrNameLst>
                                      </p:cBhvr>
                                      <p:tavLst>
                                        <p:tav tm="0">
                                          <p:val>
                                            <p:fltVal val="0"/>
                                          </p:val>
                                        </p:tav>
                                        <p:tav tm="100000">
                                          <p:val>
                                            <p:strVal val="#ppt_w"/>
                                          </p:val>
                                        </p:tav>
                                      </p:tavLst>
                                    </p:anim>
                                    <p:anim calcmode="lin" valueType="num">
                                      <p:cBhvr>
                                        <p:cTn id="62" dur="500" fill="hold"/>
                                        <p:tgtEl>
                                          <p:spTgt spid="5"/>
                                        </p:tgtEl>
                                        <p:attrNameLst>
                                          <p:attrName>ppt_h</p:attrName>
                                        </p:attrNameLst>
                                      </p:cBhvr>
                                      <p:tavLst>
                                        <p:tav tm="0">
                                          <p:val>
                                            <p:fltVal val="0"/>
                                          </p:val>
                                        </p:tav>
                                        <p:tav tm="100000">
                                          <p:val>
                                            <p:strVal val="#ppt_h"/>
                                          </p:val>
                                        </p:tav>
                                      </p:tavLst>
                                    </p:anim>
                                  </p:childTnLst>
                                </p:cTn>
                              </p:par>
                              <p:par>
                                <p:cTn id="63" presetID="23" presetClass="entr" presetSubtype="16" fill="hold" nodeType="withEffect">
                                  <p:stCondLst>
                                    <p:cond delay="0"/>
                                  </p:stCondLst>
                                  <p:childTnLst>
                                    <p:set>
                                      <p:cBhvr>
                                        <p:cTn id="64" dur="1" fill="hold">
                                          <p:stCondLst>
                                            <p:cond delay="0"/>
                                          </p:stCondLst>
                                        </p:cTn>
                                        <p:tgtEl>
                                          <p:spTgt spid="4"/>
                                        </p:tgtEl>
                                        <p:attrNameLst>
                                          <p:attrName>style.visibility</p:attrName>
                                        </p:attrNameLst>
                                      </p:cBhvr>
                                      <p:to>
                                        <p:strVal val="visible"/>
                                      </p:to>
                                    </p:set>
                                    <p:anim calcmode="lin" valueType="num">
                                      <p:cBhvr>
                                        <p:cTn id="65" dur="500" fill="hold"/>
                                        <p:tgtEl>
                                          <p:spTgt spid="4"/>
                                        </p:tgtEl>
                                        <p:attrNameLst>
                                          <p:attrName>ppt_w</p:attrName>
                                        </p:attrNameLst>
                                      </p:cBhvr>
                                      <p:tavLst>
                                        <p:tav tm="0">
                                          <p:val>
                                            <p:fltVal val="0"/>
                                          </p:val>
                                        </p:tav>
                                        <p:tav tm="100000">
                                          <p:val>
                                            <p:strVal val="#ppt_w"/>
                                          </p:val>
                                        </p:tav>
                                      </p:tavLst>
                                    </p:anim>
                                    <p:anim calcmode="lin" valueType="num">
                                      <p:cBhvr>
                                        <p:cTn id="66" dur="500" fill="hold"/>
                                        <p:tgtEl>
                                          <p:spTgt spid="4"/>
                                        </p:tgtEl>
                                        <p:attrNameLst>
                                          <p:attrName>ppt_h</p:attrName>
                                        </p:attrNameLst>
                                      </p:cBhvr>
                                      <p:tavLst>
                                        <p:tav tm="0">
                                          <p:val>
                                            <p:fltVal val="0"/>
                                          </p:val>
                                        </p:tav>
                                        <p:tav tm="100000">
                                          <p:val>
                                            <p:strVal val="#ppt_h"/>
                                          </p:val>
                                        </p:tav>
                                      </p:tavLst>
                                    </p:anim>
                                  </p:childTnLst>
                                </p:cTn>
                              </p:par>
                              <p:par>
                                <p:cTn id="67" presetID="23" presetClass="entr" presetSubtype="16" fill="hold" grpId="0" nodeType="withEffect">
                                  <p:stCondLst>
                                    <p:cond delay="0"/>
                                  </p:stCondLst>
                                  <p:childTnLst>
                                    <p:set>
                                      <p:cBhvr>
                                        <p:cTn id="68" dur="1" fill="hold">
                                          <p:stCondLst>
                                            <p:cond delay="0"/>
                                          </p:stCondLst>
                                        </p:cTn>
                                        <p:tgtEl>
                                          <p:spTgt spid="78"/>
                                        </p:tgtEl>
                                        <p:attrNameLst>
                                          <p:attrName>style.visibility</p:attrName>
                                        </p:attrNameLst>
                                      </p:cBhvr>
                                      <p:to>
                                        <p:strVal val="visible"/>
                                      </p:to>
                                    </p:set>
                                    <p:anim calcmode="lin" valueType="num">
                                      <p:cBhvr>
                                        <p:cTn id="69" dur="500" fill="hold"/>
                                        <p:tgtEl>
                                          <p:spTgt spid="78"/>
                                        </p:tgtEl>
                                        <p:attrNameLst>
                                          <p:attrName>ppt_w</p:attrName>
                                        </p:attrNameLst>
                                      </p:cBhvr>
                                      <p:tavLst>
                                        <p:tav tm="0">
                                          <p:val>
                                            <p:fltVal val="0"/>
                                          </p:val>
                                        </p:tav>
                                        <p:tav tm="100000">
                                          <p:val>
                                            <p:strVal val="#ppt_w"/>
                                          </p:val>
                                        </p:tav>
                                      </p:tavLst>
                                    </p:anim>
                                    <p:anim calcmode="lin" valueType="num">
                                      <p:cBhvr>
                                        <p:cTn id="70" dur="500" fill="hold"/>
                                        <p:tgtEl>
                                          <p:spTgt spid="78"/>
                                        </p:tgtEl>
                                        <p:attrNameLst>
                                          <p:attrName>ppt_h</p:attrName>
                                        </p:attrNameLst>
                                      </p:cBhvr>
                                      <p:tavLst>
                                        <p:tav tm="0">
                                          <p:val>
                                            <p:fltVal val="0"/>
                                          </p:val>
                                        </p:tav>
                                        <p:tav tm="100000">
                                          <p:val>
                                            <p:strVal val="#ppt_h"/>
                                          </p:val>
                                        </p:tav>
                                      </p:tavLst>
                                    </p:anim>
                                  </p:childTnLst>
                                </p:cTn>
                              </p:par>
                            </p:childTnLst>
                          </p:cTn>
                        </p:par>
                      </p:childTnLst>
                    </p:cTn>
                  </p:par>
                  <p:par>
                    <p:cTn id="71" fill="hold">
                      <p:stCondLst>
                        <p:cond delay="indefinite"/>
                      </p:stCondLst>
                      <p:childTnLst>
                        <p:par>
                          <p:cTn id="72" fill="hold">
                            <p:stCondLst>
                              <p:cond delay="0"/>
                            </p:stCondLst>
                            <p:childTnLst>
                              <p:par>
                                <p:cTn id="73" presetID="23" presetClass="entr" presetSubtype="16" fill="hold" grpId="0" nodeType="clickEffect">
                                  <p:stCondLst>
                                    <p:cond delay="0"/>
                                  </p:stCondLst>
                                  <p:childTnLst>
                                    <p:set>
                                      <p:cBhvr>
                                        <p:cTn id="74" dur="1" fill="hold">
                                          <p:stCondLst>
                                            <p:cond delay="0"/>
                                          </p:stCondLst>
                                        </p:cTn>
                                        <p:tgtEl>
                                          <p:spTgt spid="64"/>
                                        </p:tgtEl>
                                        <p:attrNameLst>
                                          <p:attrName>style.visibility</p:attrName>
                                        </p:attrNameLst>
                                      </p:cBhvr>
                                      <p:to>
                                        <p:strVal val="visible"/>
                                      </p:to>
                                    </p:set>
                                    <p:anim calcmode="lin" valueType="num">
                                      <p:cBhvr>
                                        <p:cTn id="75" dur="500" fill="hold"/>
                                        <p:tgtEl>
                                          <p:spTgt spid="64"/>
                                        </p:tgtEl>
                                        <p:attrNameLst>
                                          <p:attrName>ppt_w</p:attrName>
                                        </p:attrNameLst>
                                      </p:cBhvr>
                                      <p:tavLst>
                                        <p:tav tm="0">
                                          <p:val>
                                            <p:fltVal val="0"/>
                                          </p:val>
                                        </p:tav>
                                        <p:tav tm="100000">
                                          <p:val>
                                            <p:strVal val="#ppt_w"/>
                                          </p:val>
                                        </p:tav>
                                      </p:tavLst>
                                    </p:anim>
                                    <p:anim calcmode="lin" valueType="num">
                                      <p:cBhvr>
                                        <p:cTn id="76" dur="500" fill="hold"/>
                                        <p:tgtEl>
                                          <p:spTgt spid="6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52" grpId="0"/>
      <p:bldP spid="63" grpId="0" animBg="1"/>
      <p:bldP spid="64" grpId="0" animBg="1"/>
      <p:bldP spid="65" grpId="0" animBg="1"/>
      <p:bldP spid="66" grpId="0" animBg="1"/>
      <p:bldP spid="67" grpId="0" animBg="1"/>
      <p:bldP spid="68" grpId="0" animBg="1"/>
      <p:bldP spid="7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63688" y="951570"/>
            <a:ext cx="5724636" cy="34023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800">
                <a:sym typeface="Webdings"/>
              </a:rPr>
              <a:t></a:t>
            </a:r>
            <a:endParaRPr lang="el-GR" sz="1800" dirty="0"/>
          </a:p>
        </p:txBody>
      </p:sp>
      <p:sp>
        <p:nvSpPr>
          <p:cNvPr id="5" name="TextBox 4"/>
          <p:cNvSpPr txBox="1"/>
          <p:nvPr/>
        </p:nvSpPr>
        <p:spPr>
          <a:xfrm>
            <a:off x="3653899" y="4677984"/>
            <a:ext cx="1359668" cy="248209"/>
          </a:xfrm>
          <a:prstGeom prst="rect">
            <a:avLst/>
          </a:prstGeom>
          <a:noFill/>
        </p:spPr>
        <p:txBody>
          <a:bodyPr wrap="none" rtlCol="0">
            <a:spAutoFit/>
          </a:bodyPr>
          <a:lstStyle/>
          <a:p>
            <a:r>
              <a:rPr lang="el-GR" sz="1013" dirty="0"/>
              <a:t>ΓΕΝΙΚΟΣ ΠΛΗΘΥΣΜΟΣ</a:t>
            </a:r>
          </a:p>
        </p:txBody>
      </p:sp>
    </p:spTree>
    <p:extLst>
      <p:ext uri="{BB962C8B-B14F-4D97-AF65-F5344CB8AC3E}">
        <p14:creationId xmlns="" xmlns:p14="http://schemas.microsoft.com/office/powerpoint/2010/main" val="3730257775"/>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63688" y="951570"/>
            <a:ext cx="5724636" cy="34023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800" dirty="0">
                <a:sym typeface="Webdings"/>
              </a:rPr>
              <a:t></a:t>
            </a:r>
            <a:endParaRPr lang="el-GR" sz="1800" dirty="0"/>
          </a:p>
        </p:txBody>
      </p:sp>
      <p:sp>
        <p:nvSpPr>
          <p:cNvPr id="5" name="TextBox 4"/>
          <p:cNvSpPr txBox="1"/>
          <p:nvPr/>
        </p:nvSpPr>
        <p:spPr>
          <a:xfrm>
            <a:off x="3653899" y="4677984"/>
            <a:ext cx="1359668" cy="248209"/>
          </a:xfrm>
          <a:prstGeom prst="rect">
            <a:avLst/>
          </a:prstGeom>
          <a:noFill/>
        </p:spPr>
        <p:txBody>
          <a:bodyPr wrap="none" rtlCol="0">
            <a:spAutoFit/>
          </a:bodyPr>
          <a:lstStyle/>
          <a:p>
            <a:r>
              <a:rPr lang="el-GR" sz="1013" dirty="0"/>
              <a:t>ΓΕΝΙΚΟΣ ΠΛΗΘΥΣΜΟΣ</a:t>
            </a:r>
          </a:p>
        </p:txBody>
      </p:sp>
      <p:sp>
        <p:nvSpPr>
          <p:cNvPr id="6" name="Rectangle 5"/>
          <p:cNvSpPr/>
          <p:nvPr/>
        </p:nvSpPr>
        <p:spPr>
          <a:xfrm>
            <a:off x="1061611" y="-386387"/>
            <a:ext cx="1511952" cy="1685077"/>
          </a:xfrm>
          <a:prstGeom prst="rect">
            <a:avLst/>
          </a:prstGeom>
        </p:spPr>
        <p:txBody>
          <a:bodyPr wrap="none">
            <a:spAutoFit/>
          </a:bodyPr>
          <a:lstStyle/>
          <a:p>
            <a:r>
              <a:rPr lang="el-GR" sz="10350" dirty="0">
                <a:sym typeface="Webdings"/>
              </a:rPr>
              <a:t></a:t>
            </a:r>
            <a:endParaRPr lang="el-GR" sz="10350" dirty="0"/>
          </a:p>
        </p:txBody>
      </p:sp>
    </p:spTree>
    <p:extLst>
      <p:ext uri="{BB962C8B-B14F-4D97-AF65-F5344CB8AC3E}">
        <p14:creationId xmlns="" xmlns:p14="http://schemas.microsoft.com/office/powerpoint/2010/main" val="1320288339"/>
      </p:ext>
    </p:extLst>
  </p:cSld>
  <p:clrMapOvr>
    <a:masterClrMapping/>
  </p:clrMapOvr>
  <mc:AlternateContent xmlns:mc="http://schemas.openxmlformats.org/markup-compatibility/2006">
    <mc:Choice xmlns=""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63688" y="951570"/>
            <a:ext cx="5724636" cy="34023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800">
                <a:sym typeface="Webdings"/>
              </a:rPr>
              <a:t></a:t>
            </a:r>
            <a:r>
              <a:rPr lang="el-GR" sz="1800">
                <a:solidFill>
                  <a:srgbClr val="FF0000"/>
                </a:solidFill>
                <a:sym typeface="Webdings"/>
              </a:rPr>
              <a:t></a:t>
            </a:r>
            <a:r>
              <a:rPr lang="el-GR" sz="1800">
                <a:sym typeface="Webdings"/>
              </a:rPr>
              <a:t></a:t>
            </a:r>
            <a:r>
              <a:rPr lang="el-GR" sz="1800">
                <a:solidFill>
                  <a:srgbClr val="FF0000"/>
                </a:solidFill>
                <a:sym typeface="Webdings"/>
              </a:rPr>
              <a:t></a:t>
            </a:r>
            <a:r>
              <a:rPr lang="el-GR" sz="1800">
                <a:sym typeface="Webdings"/>
              </a:rPr>
              <a:t></a:t>
            </a:r>
            <a:r>
              <a:rPr lang="el-GR" sz="1800">
                <a:solidFill>
                  <a:srgbClr val="FF0000"/>
                </a:solidFill>
                <a:sym typeface="Webdings"/>
              </a:rPr>
              <a:t></a:t>
            </a:r>
            <a:r>
              <a:rPr lang="el-GR" sz="1800">
                <a:sym typeface="Webdings"/>
              </a:rPr>
              <a:t></a:t>
            </a:r>
            <a:r>
              <a:rPr lang="el-GR" sz="1800">
                <a:solidFill>
                  <a:srgbClr val="FF0000"/>
                </a:solidFill>
                <a:sym typeface="Webdings"/>
              </a:rPr>
              <a:t></a:t>
            </a:r>
            <a:r>
              <a:rPr lang="el-GR" sz="1800">
                <a:sym typeface="Webdings"/>
              </a:rPr>
              <a:t></a:t>
            </a:r>
            <a:r>
              <a:rPr lang="el-GR" sz="1800">
                <a:solidFill>
                  <a:srgbClr val="FF0000"/>
                </a:solidFill>
                <a:sym typeface="Webdings"/>
              </a:rPr>
              <a:t></a:t>
            </a:r>
            <a:r>
              <a:rPr lang="el-GR" sz="1800">
                <a:sym typeface="Webdings"/>
              </a:rPr>
              <a:t></a:t>
            </a:r>
            <a:r>
              <a:rPr lang="el-GR" sz="1800">
                <a:solidFill>
                  <a:srgbClr val="FF0000"/>
                </a:solidFill>
                <a:sym typeface="Webdings"/>
              </a:rPr>
              <a:t></a:t>
            </a:r>
            <a:r>
              <a:rPr lang="el-GR" sz="1800">
                <a:sym typeface="Webdings"/>
              </a:rPr>
              <a:t></a:t>
            </a:r>
            <a:r>
              <a:rPr lang="el-GR" sz="1800">
                <a:solidFill>
                  <a:srgbClr val="FF0000"/>
                </a:solidFill>
                <a:sym typeface="Webdings"/>
              </a:rPr>
              <a:t></a:t>
            </a:r>
            <a:r>
              <a:rPr lang="el-GR" sz="1800">
                <a:sym typeface="Webdings"/>
              </a:rPr>
              <a:t></a:t>
            </a:r>
            <a:r>
              <a:rPr lang="el-GR" sz="1800">
                <a:solidFill>
                  <a:srgbClr val="FF0000"/>
                </a:solidFill>
                <a:sym typeface="Webdings"/>
              </a:rPr>
              <a:t></a:t>
            </a:r>
            <a:r>
              <a:rPr lang="el-GR" sz="1800">
                <a:sym typeface="Webdings"/>
              </a:rPr>
              <a:t></a:t>
            </a:r>
            <a:r>
              <a:rPr lang="el-GR" sz="1800">
                <a:solidFill>
                  <a:srgbClr val="FF0000"/>
                </a:solidFill>
                <a:sym typeface="Webdings"/>
              </a:rPr>
              <a:t></a:t>
            </a:r>
            <a:r>
              <a:rPr lang="el-GR" sz="1800">
                <a:sym typeface="Webdings"/>
              </a:rPr>
              <a:t></a:t>
            </a:r>
            <a:r>
              <a:rPr lang="el-GR" sz="1800">
                <a:solidFill>
                  <a:srgbClr val="FF0000"/>
                </a:solidFill>
                <a:sym typeface="Webdings"/>
              </a:rPr>
              <a:t></a:t>
            </a:r>
            <a:r>
              <a:rPr lang="el-GR" sz="1800">
                <a:sym typeface="Webdings"/>
              </a:rPr>
              <a:t></a:t>
            </a:r>
            <a:endParaRPr lang="el-GR" sz="1800" dirty="0"/>
          </a:p>
        </p:txBody>
      </p:sp>
      <p:sp>
        <p:nvSpPr>
          <p:cNvPr id="5" name="TextBox 4"/>
          <p:cNvSpPr txBox="1"/>
          <p:nvPr/>
        </p:nvSpPr>
        <p:spPr>
          <a:xfrm>
            <a:off x="3113838" y="4677984"/>
            <a:ext cx="3454792" cy="248209"/>
          </a:xfrm>
          <a:prstGeom prst="rect">
            <a:avLst/>
          </a:prstGeom>
          <a:noFill/>
        </p:spPr>
        <p:txBody>
          <a:bodyPr wrap="none" rtlCol="0">
            <a:spAutoFit/>
          </a:bodyPr>
          <a:lstStyle/>
          <a:p>
            <a:r>
              <a:rPr lang="el-GR" sz="1013" dirty="0"/>
              <a:t>ΠΡΟΒΛΗΜΑ ΔΗΜΟΣΙΑΣ ΥΓΕΙΑΣ-ΕΠΙΠΟΛΑΣΜΟΣ</a:t>
            </a:r>
            <a:r>
              <a:rPr lang="en-US" sz="1013" dirty="0"/>
              <a:t> (PREVALENCE)</a:t>
            </a:r>
            <a:endParaRPr lang="el-GR" sz="1013" dirty="0"/>
          </a:p>
        </p:txBody>
      </p:sp>
      <p:sp>
        <p:nvSpPr>
          <p:cNvPr id="7" name="Rectangle 6"/>
          <p:cNvSpPr/>
          <p:nvPr/>
        </p:nvSpPr>
        <p:spPr>
          <a:xfrm>
            <a:off x="1061611" y="-386387"/>
            <a:ext cx="1511952" cy="1685077"/>
          </a:xfrm>
          <a:prstGeom prst="rect">
            <a:avLst/>
          </a:prstGeom>
        </p:spPr>
        <p:txBody>
          <a:bodyPr wrap="none">
            <a:spAutoFit/>
          </a:bodyPr>
          <a:lstStyle/>
          <a:p>
            <a:r>
              <a:rPr lang="el-GR" sz="10350" dirty="0">
                <a:sym typeface="Webdings"/>
              </a:rPr>
              <a:t></a:t>
            </a:r>
            <a:endParaRPr lang="el-GR" sz="10350" dirty="0"/>
          </a:p>
        </p:txBody>
      </p:sp>
      <p:sp>
        <p:nvSpPr>
          <p:cNvPr id="8" name="Rectangle 7"/>
          <p:cNvSpPr/>
          <p:nvPr/>
        </p:nvSpPr>
        <p:spPr>
          <a:xfrm>
            <a:off x="2357754" y="141480"/>
            <a:ext cx="108012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013" b="1" dirty="0" smtClean="0"/>
              <a:t>20/10/2020</a:t>
            </a:r>
            <a:endParaRPr lang="el-GR" sz="1013" b="1" dirty="0"/>
          </a:p>
        </p:txBody>
      </p:sp>
    </p:spTree>
    <p:extLst>
      <p:ext uri="{BB962C8B-B14F-4D97-AF65-F5344CB8AC3E}">
        <p14:creationId xmlns="" xmlns:p14="http://schemas.microsoft.com/office/powerpoint/2010/main" val="2283670532"/>
      </p:ext>
    </p:extLst>
  </p:cSld>
  <p:clrMapOvr>
    <a:masterClrMapping/>
  </p:clrMapOvr>
  <mc:AlternateContent xmlns:mc="http://schemas.openxmlformats.org/markup-compatibility/2006">
    <mc:Choice xmlns="" xmlns:p14="http://schemas.microsoft.com/office/powerpoint/2010/main" Requires="p14">
      <p:transition spd="slow">
        <p14:flash/>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200696" y="4677984"/>
            <a:ext cx="2630848" cy="248209"/>
          </a:xfrm>
          <a:prstGeom prst="rect">
            <a:avLst/>
          </a:prstGeom>
          <a:noFill/>
        </p:spPr>
        <p:txBody>
          <a:bodyPr wrap="none" rtlCol="0">
            <a:spAutoFit/>
          </a:bodyPr>
          <a:lstStyle/>
          <a:p>
            <a:r>
              <a:rPr lang="el-GR" sz="1013" dirty="0"/>
              <a:t>ΓΕΝΙΚΟΣ ΠΛΗΘΥΣΜΟΣ-ΕΠΊΠΤΩΣΗ (</a:t>
            </a:r>
            <a:r>
              <a:rPr lang="en-US" sz="1013" dirty="0"/>
              <a:t>INCIDENCE)</a:t>
            </a:r>
            <a:endParaRPr lang="el-GR" sz="1013" dirty="0"/>
          </a:p>
        </p:txBody>
      </p:sp>
      <p:sp>
        <p:nvSpPr>
          <p:cNvPr id="7" name="Rectangle 6"/>
          <p:cNvSpPr/>
          <p:nvPr/>
        </p:nvSpPr>
        <p:spPr>
          <a:xfrm>
            <a:off x="1143000" y="-614604"/>
            <a:ext cx="1781257" cy="2008242"/>
          </a:xfrm>
          <a:prstGeom prst="rect">
            <a:avLst/>
          </a:prstGeom>
        </p:spPr>
        <p:txBody>
          <a:bodyPr wrap="none">
            <a:spAutoFit/>
          </a:bodyPr>
          <a:lstStyle/>
          <a:p>
            <a:r>
              <a:rPr lang="el-GR" sz="12450" dirty="0">
                <a:sym typeface="Webdings"/>
              </a:rPr>
              <a:t></a:t>
            </a:r>
            <a:endParaRPr lang="el-GR" sz="12450" dirty="0"/>
          </a:p>
        </p:txBody>
      </p:sp>
      <p:sp>
        <p:nvSpPr>
          <p:cNvPr id="8" name="Rectangle 7"/>
          <p:cNvSpPr/>
          <p:nvPr/>
        </p:nvSpPr>
        <p:spPr>
          <a:xfrm>
            <a:off x="1763688" y="951570"/>
            <a:ext cx="5724636" cy="34023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800" dirty="0">
                <a:sym typeface="Webdings"/>
              </a:rPr>
              <a:t></a:t>
            </a:r>
            <a:endParaRPr lang="el-GR" sz="1800" dirty="0"/>
          </a:p>
        </p:txBody>
      </p:sp>
    </p:spTree>
    <p:extLst>
      <p:ext uri="{BB962C8B-B14F-4D97-AF65-F5344CB8AC3E}">
        <p14:creationId xmlns="" xmlns:p14="http://schemas.microsoft.com/office/powerpoint/2010/main" val="819270235"/>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63688" y="951570"/>
            <a:ext cx="5724636" cy="34023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800" dirty="0">
                <a:sym typeface="Webdings"/>
              </a:rPr>
              <a:t></a:t>
            </a:r>
            <a:endParaRPr lang="el-GR" sz="1800" dirty="0"/>
          </a:p>
        </p:txBody>
      </p:sp>
      <p:sp>
        <p:nvSpPr>
          <p:cNvPr id="9" name="Rectangle 8"/>
          <p:cNvSpPr/>
          <p:nvPr/>
        </p:nvSpPr>
        <p:spPr>
          <a:xfrm>
            <a:off x="1784696" y="3710957"/>
            <a:ext cx="569279" cy="369332"/>
          </a:xfrm>
          <a:prstGeom prst="rect">
            <a:avLst/>
          </a:prstGeom>
        </p:spPr>
        <p:txBody>
          <a:bodyPr wrap="square">
            <a:spAutoFit/>
          </a:bodyPr>
          <a:lstStyle/>
          <a:p>
            <a:r>
              <a:rPr lang="el-GR" sz="1800" dirty="0">
                <a:solidFill>
                  <a:srgbClr val="FF0000"/>
                </a:solidFill>
                <a:sym typeface="Webdings"/>
              </a:rPr>
              <a:t></a:t>
            </a:r>
            <a:endParaRPr lang="el-GR" sz="1800" dirty="0"/>
          </a:p>
        </p:txBody>
      </p:sp>
      <p:sp>
        <p:nvSpPr>
          <p:cNvPr id="10" name="Rectangle 9"/>
          <p:cNvSpPr/>
          <p:nvPr/>
        </p:nvSpPr>
        <p:spPr>
          <a:xfrm>
            <a:off x="3159898" y="2885798"/>
            <a:ext cx="569279" cy="369332"/>
          </a:xfrm>
          <a:prstGeom prst="rect">
            <a:avLst/>
          </a:prstGeom>
        </p:spPr>
        <p:txBody>
          <a:bodyPr wrap="square">
            <a:spAutoFit/>
          </a:bodyPr>
          <a:lstStyle/>
          <a:p>
            <a:r>
              <a:rPr lang="el-GR" sz="1800" dirty="0">
                <a:solidFill>
                  <a:srgbClr val="FF0000"/>
                </a:solidFill>
                <a:sym typeface="Webdings"/>
              </a:rPr>
              <a:t></a:t>
            </a:r>
            <a:endParaRPr lang="el-GR" sz="1800" dirty="0"/>
          </a:p>
        </p:txBody>
      </p:sp>
      <p:sp>
        <p:nvSpPr>
          <p:cNvPr id="11" name="Rectangle 10"/>
          <p:cNvSpPr/>
          <p:nvPr/>
        </p:nvSpPr>
        <p:spPr>
          <a:xfrm>
            <a:off x="4987886" y="3165658"/>
            <a:ext cx="569279" cy="369332"/>
          </a:xfrm>
          <a:prstGeom prst="rect">
            <a:avLst/>
          </a:prstGeom>
        </p:spPr>
        <p:txBody>
          <a:bodyPr wrap="square">
            <a:spAutoFit/>
          </a:bodyPr>
          <a:lstStyle/>
          <a:p>
            <a:r>
              <a:rPr lang="el-GR" sz="1800" dirty="0">
                <a:solidFill>
                  <a:srgbClr val="FF0000"/>
                </a:solidFill>
                <a:sym typeface="Webdings"/>
              </a:rPr>
              <a:t></a:t>
            </a:r>
            <a:endParaRPr lang="el-GR" sz="1800" dirty="0"/>
          </a:p>
        </p:txBody>
      </p:sp>
      <p:sp>
        <p:nvSpPr>
          <p:cNvPr id="12" name="Rectangle 11"/>
          <p:cNvSpPr/>
          <p:nvPr/>
        </p:nvSpPr>
        <p:spPr>
          <a:xfrm>
            <a:off x="6132799" y="2063631"/>
            <a:ext cx="569279" cy="369332"/>
          </a:xfrm>
          <a:prstGeom prst="rect">
            <a:avLst/>
          </a:prstGeom>
        </p:spPr>
        <p:txBody>
          <a:bodyPr wrap="square">
            <a:spAutoFit/>
          </a:bodyPr>
          <a:lstStyle/>
          <a:p>
            <a:r>
              <a:rPr lang="el-GR" sz="1800" dirty="0">
                <a:solidFill>
                  <a:srgbClr val="FF0000"/>
                </a:solidFill>
                <a:sym typeface="Webdings"/>
              </a:rPr>
              <a:t></a:t>
            </a:r>
            <a:endParaRPr lang="el-GR" sz="1800" dirty="0"/>
          </a:p>
        </p:txBody>
      </p:sp>
      <p:sp>
        <p:nvSpPr>
          <p:cNvPr id="13" name="Rectangle 12"/>
          <p:cNvSpPr/>
          <p:nvPr/>
        </p:nvSpPr>
        <p:spPr>
          <a:xfrm>
            <a:off x="4530408" y="2064278"/>
            <a:ext cx="415498" cy="369332"/>
          </a:xfrm>
          <a:prstGeom prst="rect">
            <a:avLst/>
          </a:prstGeom>
        </p:spPr>
        <p:txBody>
          <a:bodyPr wrap="none">
            <a:spAutoFit/>
          </a:bodyPr>
          <a:lstStyle/>
          <a:p>
            <a:r>
              <a:rPr lang="el-GR" sz="1800" dirty="0">
                <a:solidFill>
                  <a:srgbClr val="FF0000"/>
                </a:solidFill>
                <a:sym typeface="Webdings"/>
              </a:rPr>
              <a:t></a:t>
            </a:r>
            <a:endParaRPr lang="el-GR" sz="1800" dirty="0">
              <a:solidFill>
                <a:srgbClr val="FF0000"/>
              </a:solidFill>
            </a:endParaRPr>
          </a:p>
        </p:txBody>
      </p:sp>
      <p:sp>
        <p:nvSpPr>
          <p:cNvPr id="14" name="Rectangle 13"/>
          <p:cNvSpPr/>
          <p:nvPr/>
        </p:nvSpPr>
        <p:spPr>
          <a:xfrm>
            <a:off x="2932136" y="1512788"/>
            <a:ext cx="415498" cy="369332"/>
          </a:xfrm>
          <a:prstGeom prst="rect">
            <a:avLst/>
          </a:prstGeom>
        </p:spPr>
        <p:txBody>
          <a:bodyPr wrap="none">
            <a:spAutoFit/>
          </a:bodyPr>
          <a:lstStyle/>
          <a:p>
            <a:r>
              <a:rPr lang="el-GR" sz="1800" dirty="0">
                <a:solidFill>
                  <a:srgbClr val="FF0000"/>
                </a:solidFill>
                <a:sym typeface="Webdings"/>
              </a:rPr>
              <a:t></a:t>
            </a:r>
            <a:endParaRPr lang="el-GR" sz="1800" dirty="0">
              <a:solidFill>
                <a:srgbClr val="FF0000"/>
              </a:solidFill>
            </a:endParaRPr>
          </a:p>
        </p:txBody>
      </p:sp>
      <p:sp>
        <p:nvSpPr>
          <p:cNvPr id="15" name="Rectangle 14"/>
          <p:cNvSpPr/>
          <p:nvPr/>
        </p:nvSpPr>
        <p:spPr>
          <a:xfrm>
            <a:off x="4303571" y="2339070"/>
            <a:ext cx="415498" cy="369332"/>
          </a:xfrm>
          <a:prstGeom prst="rect">
            <a:avLst/>
          </a:prstGeom>
        </p:spPr>
        <p:txBody>
          <a:bodyPr wrap="none">
            <a:spAutoFit/>
          </a:bodyPr>
          <a:lstStyle/>
          <a:p>
            <a:r>
              <a:rPr lang="el-GR" sz="1800" dirty="0">
                <a:solidFill>
                  <a:srgbClr val="FF0000"/>
                </a:solidFill>
                <a:sym typeface="Webdings"/>
              </a:rPr>
              <a:t></a:t>
            </a:r>
            <a:endParaRPr lang="el-GR" sz="1800" dirty="0">
              <a:solidFill>
                <a:srgbClr val="FF0000"/>
              </a:solidFill>
            </a:endParaRPr>
          </a:p>
        </p:txBody>
      </p:sp>
      <p:sp>
        <p:nvSpPr>
          <p:cNvPr id="16" name="Rectangle 15"/>
          <p:cNvSpPr/>
          <p:nvPr/>
        </p:nvSpPr>
        <p:spPr>
          <a:xfrm>
            <a:off x="5900698" y="3434144"/>
            <a:ext cx="415498" cy="369332"/>
          </a:xfrm>
          <a:prstGeom prst="rect">
            <a:avLst/>
          </a:prstGeom>
        </p:spPr>
        <p:txBody>
          <a:bodyPr wrap="none">
            <a:spAutoFit/>
          </a:bodyPr>
          <a:lstStyle/>
          <a:p>
            <a:r>
              <a:rPr lang="el-GR" sz="1800" dirty="0">
                <a:solidFill>
                  <a:srgbClr val="FF0000"/>
                </a:solidFill>
                <a:sym typeface="Webdings"/>
              </a:rPr>
              <a:t></a:t>
            </a:r>
            <a:endParaRPr lang="el-GR" sz="1800" dirty="0">
              <a:solidFill>
                <a:srgbClr val="FF0000"/>
              </a:solidFill>
            </a:endParaRPr>
          </a:p>
        </p:txBody>
      </p:sp>
      <p:sp>
        <p:nvSpPr>
          <p:cNvPr id="17" name="TextBox 16"/>
          <p:cNvSpPr txBox="1"/>
          <p:nvPr/>
        </p:nvSpPr>
        <p:spPr>
          <a:xfrm>
            <a:off x="3433850" y="4677984"/>
            <a:ext cx="3122971" cy="248209"/>
          </a:xfrm>
          <a:prstGeom prst="rect">
            <a:avLst/>
          </a:prstGeom>
          <a:noFill/>
        </p:spPr>
        <p:txBody>
          <a:bodyPr wrap="none" rtlCol="0">
            <a:spAutoFit/>
          </a:bodyPr>
          <a:lstStyle/>
          <a:p>
            <a:r>
              <a:rPr lang="el-GR" sz="1013" dirty="0"/>
              <a:t>ΓΕΝΙΚΟΣ ΠΛΗΘΥΣΜΟΣ ΠΑΙΔΙΩΝ-ΕΠΊΠΤΩΣΗ (</a:t>
            </a:r>
            <a:r>
              <a:rPr lang="en-US" sz="1013" dirty="0"/>
              <a:t>INCIDENCE)</a:t>
            </a:r>
            <a:endParaRPr lang="el-GR" sz="1013" dirty="0"/>
          </a:p>
        </p:txBody>
      </p:sp>
      <p:sp>
        <p:nvSpPr>
          <p:cNvPr id="18" name="Rectangle 17"/>
          <p:cNvSpPr/>
          <p:nvPr/>
        </p:nvSpPr>
        <p:spPr>
          <a:xfrm>
            <a:off x="1474459" y="-635822"/>
            <a:ext cx="1781257" cy="2008242"/>
          </a:xfrm>
          <a:prstGeom prst="rect">
            <a:avLst/>
          </a:prstGeom>
        </p:spPr>
        <p:txBody>
          <a:bodyPr wrap="none">
            <a:spAutoFit/>
          </a:bodyPr>
          <a:lstStyle/>
          <a:p>
            <a:r>
              <a:rPr lang="el-GR" sz="12450" dirty="0">
                <a:sym typeface="Webdings"/>
              </a:rPr>
              <a:t></a:t>
            </a:r>
            <a:endParaRPr lang="el-GR" sz="12450" dirty="0"/>
          </a:p>
        </p:txBody>
      </p:sp>
      <p:sp>
        <p:nvSpPr>
          <p:cNvPr id="19" name="Rectangle 18"/>
          <p:cNvSpPr/>
          <p:nvPr/>
        </p:nvSpPr>
        <p:spPr>
          <a:xfrm>
            <a:off x="76200" y="182268"/>
            <a:ext cx="1563199"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13" b="1" dirty="0" smtClean="0"/>
              <a:t>1/1/20</a:t>
            </a:r>
            <a:r>
              <a:rPr lang="el-GR" sz="1013" b="1" dirty="0" smtClean="0"/>
              <a:t>20</a:t>
            </a:r>
            <a:r>
              <a:rPr lang="en-US" sz="1013" b="1" dirty="0" smtClean="0"/>
              <a:t>-31</a:t>
            </a:r>
            <a:r>
              <a:rPr lang="el-GR" sz="1013" b="1" dirty="0"/>
              <a:t>/</a:t>
            </a:r>
            <a:r>
              <a:rPr lang="en-US" sz="1013" b="1" dirty="0"/>
              <a:t>12</a:t>
            </a:r>
            <a:r>
              <a:rPr lang="el-GR" sz="1013" b="1" dirty="0" smtClean="0"/>
              <a:t>/2020</a:t>
            </a:r>
            <a:endParaRPr lang="el-GR" sz="1013" b="1" dirty="0"/>
          </a:p>
        </p:txBody>
      </p:sp>
      <p:pic>
        <p:nvPicPr>
          <p:cNvPr id="1030" name="Picture 6" descr="2019 to 2021 Calendar Printable Free PDF, Word, Image – Free Printable 2020  Monthly Calendar with Holidays"/>
          <p:cNvPicPr>
            <a:picLocks noChangeAspect="1" noChangeArrowheads="1"/>
          </p:cNvPicPr>
          <p:nvPr/>
        </p:nvPicPr>
        <p:blipFill rotWithShape="1">
          <a:blip r:embed="rId3" cstate="print">
            <a:duotone>
              <a:schemeClr val="accent5">
                <a:shade val="45000"/>
                <a:satMod val="135000"/>
              </a:schemeClr>
              <a:prstClr val="white"/>
            </a:duotone>
            <a:extLst>
              <a:ext uri="{28A0092B-C50C-407E-A947-70E740481C1C}">
                <a14:useLocalDpi xmlns="" xmlns:a14="http://schemas.microsoft.com/office/drawing/2010/main" val="0"/>
              </a:ext>
            </a:extLst>
          </a:blip>
          <a:srcRect l="34530" t="11606" r="35652" b="15814"/>
          <a:stretch/>
        </p:blipFill>
        <p:spPr bwMode="auto">
          <a:xfrm>
            <a:off x="0" y="902026"/>
            <a:ext cx="1696779" cy="3450900"/>
          </a:xfrm>
          <a:prstGeom prst="rect">
            <a:avLst/>
          </a:prstGeom>
          <a:noFill/>
          <a:extLst>
            <a:ext uri="{909E8E84-426E-40DD-AFC4-6F175D3DCCD1}">
              <a14:hiddenFill xmlns="" xmlns:a14="http://schemas.microsoft.com/office/drawing/2010/main">
                <a:solidFill>
                  <a:srgbClr val="FFFFFF"/>
                </a:solidFill>
              </a14:hiddenFill>
            </a:ext>
          </a:extLst>
        </p:spPr>
      </p:pic>
      <p:sp>
        <p:nvSpPr>
          <p:cNvPr id="2" name="Oval 1"/>
          <p:cNvSpPr/>
          <p:nvPr/>
        </p:nvSpPr>
        <p:spPr>
          <a:xfrm>
            <a:off x="708025" y="1250949"/>
            <a:ext cx="82550" cy="92911"/>
          </a:xfrm>
          <a:prstGeom prst="ellipse">
            <a:avLst/>
          </a:prstGeom>
          <a:solidFill>
            <a:srgbClr val="FF0000"/>
          </a:solidFill>
          <a:ln>
            <a:solidFill>
              <a:srgbClr val="FF000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l-GR"/>
          </a:p>
        </p:txBody>
      </p:sp>
      <p:sp>
        <p:nvSpPr>
          <p:cNvPr id="21" name="Oval 20"/>
          <p:cNvSpPr/>
          <p:nvPr/>
        </p:nvSpPr>
        <p:spPr>
          <a:xfrm>
            <a:off x="1474459" y="1123949"/>
            <a:ext cx="82550" cy="92911"/>
          </a:xfrm>
          <a:prstGeom prst="ellipse">
            <a:avLst/>
          </a:prstGeom>
          <a:solidFill>
            <a:srgbClr val="FF0000"/>
          </a:solidFill>
          <a:ln>
            <a:solidFill>
              <a:srgbClr val="FF000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l-GR"/>
          </a:p>
        </p:txBody>
      </p:sp>
      <p:sp>
        <p:nvSpPr>
          <p:cNvPr id="22" name="Oval 21"/>
          <p:cNvSpPr/>
          <p:nvPr/>
        </p:nvSpPr>
        <p:spPr>
          <a:xfrm>
            <a:off x="1243943" y="2246159"/>
            <a:ext cx="82550" cy="92911"/>
          </a:xfrm>
          <a:prstGeom prst="ellipse">
            <a:avLst/>
          </a:prstGeom>
          <a:solidFill>
            <a:srgbClr val="FF0000"/>
          </a:solidFill>
          <a:ln>
            <a:solidFill>
              <a:srgbClr val="FF000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l-GR"/>
          </a:p>
        </p:txBody>
      </p:sp>
      <p:sp>
        <p:nvSpPr>
          <p:cNvPr id="23" name="Oval 22"/>
          <p:cNvSpPr/>
          <p:nvPr/>
        </p:nvSpPr>
        <p:spPr>
          <a:xfrm>
            <a:off x="600677" y="2477280"/>
            <a:ext cx="82550" cy="92911"/>
          </a:xfrm>
          <a:prstGeom prst="ellipse">
            <a:avLst/>
          </a:prstGeom>
          <a:solidFill>
            <a:srgbClr val="FF0000"/>
          </a:solidFill>
          <a:ln>
            <a:solidFill>
              <a:srgbClr val="FF000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l-GR"/>
          </a:p>
        </p:txBody>
      </p:sp>
      <p:sp>
        <p:nvSpPr>
          <p:cNvPr id="24" name="Oval 23"/>
          <p:cNvSpPr/>
          <p:nvPr/>
        </p:nvSpPr>
        <p:spPr>
          <a:xfrm>
            <a:off x="492493" y="2477279"/>
            <a:ext cx="82550" cy="92911"/>
          </a:xfrm>
          <a:prstGeom prst="ellipse">
            <a:avLst/>
          </a:prstGeom>
          <a:solidFill>
            <a:srgbClr val="FF0000"/>
          </a:solidFill>
          <a:ln>
            <a:solidFill>
              <a:srgbClr val="FF000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l-GR"/>
          </a:p>
        </p:txBody>
      </p:sp>
      <p:sp>
        <p:nvSpPr>
          <p:cNvPr id="25" name="Oval 24"/>
          <p:cNvSpPr/>
          <p:nvPr/>
        </p:nvSpPr>
        <p:spPr>
          <a:xfrm>
            <a:off x="1032009" y="3618810"/>
            <a:ext cx="82550" cy="92911"/>
          </a:xfrm>
          <a:prstGeom prst="ellipse">
            <a:avLst/>
          </a:prstGeom>
          <a:solidFill>
            <a:srgbClr val="FF0000"/>
          </a:solidFill>
          <a:ln>
            <a:solidFill>
              <a:srgbClr val="FF000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l-GR"/>
          </a:p>
        </p:txBody>
      </p:sp>
      <p:sp>
        <p:nvSpPr>
          <p:cNvPr id="26" name="Oval 25"/>
          <p:cNvSpPr/>
          <p:nvPr/>
        </p:nvSpPr>
        <p:spPr>
          <a:xfrm>
            <a:off x="282475" y="4147566"/>
            <a:ext cx="82550" cy="92911"/>
          </a:xfrm>
          <a:prstGeom prst="ellipse">
            <a:avLst/>
          </a:prstGeom>
          <a:solidFill>
            <a:srgbClr val="FF0000"/>
          </a:solidFill>
          <a:ln>
            <a:solidFill>
              <a:srgbClr val="FF000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l-GR"/>
          </a:p>
        </p:txBody>
      </p:sp>
      <p:sp>
        <p:nvSpPr>
          <p:cNvPr id="27" name="Oval 26"/>
          <p:cNvSpPr/>
          <p:nvPr/>
        </p:nvSpPr>
        <p:spPr>
          <a:xfrm>
            <a:off x="1132518" y="3434144"/>
            <a:ext cx="82550" cy="92911"/>
          </a:xfrm>
          <a:prstGeom prst="ellipse">
            <a:avLst/>
          </a:prstGeom>
          <a:solidFill>
            <a:srgbClr val="FF0000"/>
          </a:solidFill>
          <a:ln>
            <a:solidFill>
              <a:srgbClr val="FF000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l-GR"/>
          </a:p>
        </p:txBody>
      </p:sp>
    </p:spTree>
    <p:extLst>
      <p:ext uri="{BB962C8B-B14F-4D97-AF65-F5344CB8AC3E}">
        <p14:creationId xmlns="" xmlns:p14="http://schemas.microsoft.com/office/powerpoint/2010/main" val="4182481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1000"/>
                                        <p:tgtEl>
                                          <p:spTgt spid="12"/>
                                        </p:tgtEl>
                                      </p:cBhvr>
                                    </p:animEffect>
                                  </p:childTnLst>
                                </p:cTn>
                              </p:par>
                              <p:par>
                                <p:cTn id="8" presetID="2" presetClass="entr" presetSubtype="4"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dissolve">
                                      <p:cBhvr>
                                        <p:cTn id="15" dur="1000"/>
                                        <p:tgtEl>
                                          <p:spTgt spid="16"/>
                                        </p:tgtEl>
                                      </p:cBhvr>
                                    </p:animEffect>
                                  </p:childTnLst>
                                </p:cTn>
                              </p:par>
                              <p:par>
                                <p:cTn id="16" presetID="2" presetClass="entr" presetSubtype="4" fill="hold" grpId="0" nodeType="withEffect">
                                  <p:stCondLst>
                                    <p:cond delay="0"/>
                                  </p:stCondLst>
                                  <p:childTnLst>
                                    <p:set>
                                      <p:cBhvr>
                                        <p:cTn id="17" dur="1" fill="hold">
                                          <p:stCondLst>
                                            <p:cond delay="0"/>
                                          </p:stCondLst>
                                        </p:cTn>
                                        <p:tgtEl>
                                          <p:spTgt spid="21"/>
                                        </p:tgtEl>
                                        <p:attrNameLst>
                                          <p:attrName>style.visibility</p:attrName>
                                        </p:attrNameLst>
                                      </p:cBhvr>
                                      <p:to>
                                        <p:strVal val="visible"/>
                                      </p:to>
                                    </p:set>
                                    <p:anim calcmode="lin" valueType="num">
                                      <p:cBhvr additive="base">
                                        <p:cTn id="18" dur="500" fill="hold"/>
                                        <p:tgtEl>
                                          <p:spTgt spid="21"/>
                                        </p:tgtEl>
                                        <p:attrNameLst>
                                          <p:attrName>ppt_x</p:attrName>
                                        </p:attrNameLst>
                                      </p:cBhvr>
                                      <p:tavLst>
                                        <p:tav tm="0">
                                          <p:val>
                                            <p:strVal val="#ppt_x"/>
                                          </p:val>
                                        </p:tav>
                                        <p:tav tm="100000">
                                          <p:val>
                                            <p:strVal val="#ppt_x"/>
                                          </p:val>
                                        </p:tav>
                                      </p:tavLst>
                                    </p:anim>
                                    <p:anim calcmode="lin" valueType="num">
                                      <p:cBhvr additive="base">
                                        <p:cTn id="19" dur="500" fill="hold"/>
                                        <p:tgtEl>
                                          <p:spTgt spid="21"/>
                                        </p:tgtEl>
                                        <p:attrNameLst>
                                          <p:attrName>ppt_y</p:attrName>
                                        </p:attrNameLst>
                                      </p:cBhvr>
                                      <p:tavLst>
                                        <p:tav tm="0">
                                          <p:val>
                                            <p:strVal val="1+#ppt_h/2"/>
                                          </p:val>
                                        </p:tav>
                                        <p:tav tm="100000">
                                          <p:val>
                                            <p:strVal val="#ppt_y"/>
                                          </p:val>
                                        </p:tav>
                                      </p:tavLst>
                                    </p:anim>
                                  </p:childTnLst>
                                </p:cTn>
                              </p:par>
                            </p:childTnLst>
                          </p:cTn>
                        </p:par>
                        <p:par>
                          <p:cTn id="20" fill="hold">
                            <p:stCondLst>
                              <p:cond delay="2000"/>
                            </p:stCondLst>
                            <p:childTnLst>
                              <p:par>
                                <p:cTn id="21" presetID="9"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dissolve">
                                      <p:cBhvr>
                                        <p:cTn id="23" dur="1000"/>
                                        <p:tgtEl>
                                          <p:spTgt spid="11"/>
                                        </p:tgtEl>
                                      </p:cBhvr>
                                    </p:animEffect>
                                  </p:childTnLst>
                                </p:cTn>
                              </p:par>
                              <p:par>
                                <p:cTn id="24" presetID="2" presetClass="entr" presetSubtype="4"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additive="base">
                                        <p:cTn id="26" dur="500" fill="hold"/>
                                        <p:tgtEl>
                                          <p:spTgt spid="22"/>
                                        </p:tgtEl>
                                        <p:attrNameLst>
                                          <p:attrName>ppt_x</p:attrName>
                                        </p:attrNameLst>
                                      </p:cBhvr>
                                      <p:tavLst>
                                        <p:tav tm="0">
                                          <p:val>
                                            <p:strVal val="#ppt_x"/>
                                          </p:val>
                                        </p:tav>
                                        <p:tav tm="100000">
                                          <p:val>
                                            <p:strVal val="#ppt_x"/>
                                          </p:val>
                                        </p:tav>
                                      </p:tavLst>
                                    </p:anim>
                                    <p:anim calcmode="lin" valueType="num">
                                      <p:cBhvr additive="base">
                                        <p:cTn id="27" dur="500" fill="hold"/>
                                        <p:tgtEl>
                                          <p:spTgt spid="22"/>
                                        </p:tgtEl>
                                        <p:attrNameLst>
                                          <p:attrName>ppt_y</p:attrName>
                                        </p:attrNameLst>
                                      </p:cBhvr>
                                      <p:tavLst>
                                        <p:tav tm="0">
                                          <p:val>
                                            <p:strVal val="1+#ppt_h/2"/>
                                          </p:val>
                                        </p:tav>
                                        <p:tav tm="100000">
                                          <p:val>
                                            <p:strVal val="#ppt_y"/>
                                          </p:val>
                                        </p:tav>
                                      </p:tavLst>
                                    </p:anim>
                                  </p:childTnLst>
                                </p:cTn>
                              </p:par>
                            </p:childTnLst>
                          </p:cTn>
                        </p:par>
                        <p:par>
                          <p:cTn id="28" fill="hold">
                            <p:stCondLst>
                              <p:cond delay="3000"/>
                            </p:stCondLst>
                            <p:childTnLst>
                              <p:par>
                                <p:cTn id="29" presetID="9"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dissolve">
                                      <p:cBhvr>
                                        <p:cTn id="31" dur="1000"/>
                                        <p:tgtEl>
                                          <p:spTgt spid="13"/>
                                        </p:tgtEl>
                                      </p:cBhvr>
                                    </p:animEffect>
                                  </p:childTnLst>
                                </p:cTn>
                              </p:par>
                              <p:par>
                                <p:cTn id="32" presetID="2" presetClass="entr" presetSubtype="4"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additive="base">
                                        <p:cTn id="34" dur="500" fill="hold"/>
                                        <p:tgtEl>
                                          <p:spTgt spid="23"/>
                                        </p:tgtEl>
                                        <p:attrNameLst>
                                          <p:attrName>ppt_x</p:attrName>
                                        </p:attrNameLst>
                                      </p:cBhvr>
                                      <p:tavLst>
                                        <p:tav tm="0">
                                          <p:val>
                                            <p:strVal val="#ppt_x"/>
                                          </p:val>
                                        </p:tav>
                                        <p:tav tm="100000">
                                          <p:val>
                                            <p:strVal val="#ppt_x"/>
                                          </p:val>
                                        </p:tav>
                                      </p:tavLst>
                                    </p:anim>
                                    <p:anim calcmode="lin" valueType="num">
                                      <p:cBhvr additive="base">
                                        <p:cTn id="35" dur="500" fill="hold"/>
                                        <p:tgtEl>
                                          <p:spTgt spid="23"/>
                                        </p:tgtEl>
                                        <p:attrNameLst>
                                          <p:attrName>ppt_y</p:attrName>
                                        </p:attrNameLst>
                                      </p:cBhvr>
                                      <p:tavLst>
                                        <p:tav tm="0">
                                          <p:val>
                                            <p:strVal val="1+#ppt_h/2"/>
                                          </p:val>
                                        </p:tav>
                                        <p:tav tm="100000">
                                          <p:val>
                                            <p:strVal val="#ppt_y"/>
                                          </p:val>
                                        </p:tav>
                                      </p:tavLst>
                                    </p:anim>
                                  </p:childTnLst>
                                </p:cTn>
                              </p:par>
                            </p:childTnLst>
                          </p:cTn>
                        </p:par>
                        <p:par>
                          <p:cTn id="36" fill="hold">
                            <p:stCondLst>
                              <p:cond delay="4000"/>
                            </p:stCondLst>
                            <p:childTnLst>
                              <p:par>
                                <p:cTn id="37" presetID="9" presetClass="entr" presetSubtype="0"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dissolve">
                                      <p:cBhvr>
                                        <p:cTn id="39" dur="1000"/>
                                        <p:tgtEl>
                                          <p:spTgt spid="15"/>
                                        </p:tgtEl>
                                      </p:cBhvr>
                                    </p:animEffect>
                                  </p:childTnLst>
                                </p:cTn>
                              </p:par>
                              <p:par>
                                <p:cTn id="40" presetID="2" presetClass="entr" presetSubtype="4" fill="hold" grpId="0" nodeType="with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500" fill="hold"/>
                                        <p:tgtEl>
                                          <p:spTgt spid="24"/>
                                        </p:tgtEl>
                                        <p:attrNameLst>
                                          <p:attrName>ppt_x</p:attrName>
                                        </p:attrNameLst>
                                      </p:cBhvr>
                                      <p:tavLst>
                                        <p:tav tm="0">
                                          <p:val>
                                            <p:strVal val="#ppt_x"/>
                                          </p:val>
                                        </p:tav>
                                        <p:tav tm="100000">
                                          <p:val>
                                            <p:strVal val="#ppt_x"/>
                                          </p:val>
                                        </p:tav>
                                      </p:tavLst>
                                    </p:anim>
                                    <p:anim calcmode="lin" valueType="num">
                                      <p:cBhvr additive="base">
                                        <p:cTn id="43" dur="500" fill="hold"/>
                                        <p:tgtEl>
                                          <p:spTgt spid="24"/>
                                        </p:tgtEl>
                                        <p:attrNameLst>
                                          <p:attrName>ppt_y</p:attrName>
                                        </p:attrNameLst>
                                      </p:cBhvr>
                                      <p:tavLst>
                                        <p:tav tm="0">
                                          <p:val>
                                            <p:strVal val="1+#ppt_h/2"/>
                                          </p:val>
                                        </p:tav>
                                        <p:tav tm="100000">
                                          <p:val>
                                            <p:strVal val="#ppt_y"/>
                                          </p:val>
                                        </p:tav>
                                      </p:tavLst>
                                    </p:anim>
                                  </p:childTnLst>
                                </p:cTn>
                              </p:par>
                            </p:childTnLst>
                          </p:cTn>
                        </p:par>
                        <p:par>
                          <p:cTn id="44" fill="hold">
                            <p:stCondLst>
                              <p:cond delay="5000"/>
                            </p:stCondLst>
                            <p:childTnLst>
                              <p:par>
                                <p:cTn id="45" presetID="9" presetClass="entr" presetSubtype="0"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dissolve">
                                      <p:cBhvr>
                                        <p:cTn id="47" dur="1000"/>
                                        <p:tgtEl>
                                          <p:spTgt spid="10"/>
                                        </p:tgtEl>
                                      </p:cBhvr>
                                    </p:animEffect>
                                  </p:childTnLst>
                                </p:cTn>
                              </p:par>
                              <p:par>
                                <p:cTn id="48" presetID="2" presetClass="entr" presetSubtype="4" fill="hold" grpId="0" nodeType="withEffect">
                                  <p:stCondLst>
                                    <p:cond delay="0"/>
                                  </p:stCondLst>
                                  <p:childTnLst>
                                    <p:set>
                                      <p:cBhvr>
                                        <p:cTn id="49" dur="1" fill="hold">
                                          <p:stCondLst>
                                            <p:cond delay="0"/>
                                          </p:stCondLst>
                                        </p:cTn>
                                        <p:tgtEl>
                                          <p:spTgt spid="27"/>
                                        </p:tgtEl>
                                        <p:attrNameLst>
                                          <p:attrName>style.visibility</p:attrName>
                                        </p:attrNameLst>
                                      </p:cBhvr>
                                      <p:to>
                                        <p:strVal val="visible"/>
                                      </p:to>
                                    </p:set>
                                    <p:anim calcmode="lin" valueType="num">
                                      <p:cBhvr additive="base">
                                        <p:cTn id="50" dur="500" fill="hold"/>
                                        <p:tgtEl>
                                          <p:spTgt spid="27"/>
                                        </p:tgtEl>
                                        <p:attrNameLst>
                                          <p:attrName>ppt_x</p:attrName>
                                        </p:attrNameLst>
                                      </p:cBhvr>
                                      <p:tavLst>
                                        <p:tav tm="0">
                                          <p:val>
                                            <p:strVal val="#ppt_x"/>
                                          </p:val>
                                        </p:tav>
                                        <p:tav tm="100000">
                                          <p:val>
                                            <p:strVal val="#ppt_x"/>
                                          </p:val>
                                        </p:tav>
                                      </p:tavLst>
                                    </p:anim>
                                    <p:anim calcmode="lin" valueType="num">
                                      <p:cBhvr additive="base">
                                        <p:cTn id="51" dur="500" fill="hold"/>
                                        <p:tgtEl>
                                          <p:spTgt spid="27"/>
                                        </p:tgtEl>
                                        <p:attrNameLst>
                                          <p:attrName>ppt_y</p:attrName>
                                        </p:attrNameLst>
                                      </p:cBhvr>
                                      <p:tavLst>
                                        <p:tav tm="0">
                                          <p:val>
                                            <p:strVal val="1+#ppt_h/2"/>
                                          </p:val>
                                        </p:tav>
                                        <p:tav tm="100000">
                                          <p:val>
                                            <p:strVal val="#ppt_y"/>
                                          </p:val>
                                        </p:tav>
                                      </p:tavLst>
                                    </p:anim>
                                  </p:childTnLst>
                                </p:cTn>
                              </p:par>
                            </p:childTnLst>
                          </p:cTn>
                        </p:par>
                        <p:par>
                          <p:cTn id="52" fill="hold">
                            <p:stCondLst>
                              <p:cond delay="6000"/>
                            </p:stCondLst>
                            <p:childTnLst>
                              <p:par>
                                <p:cTn id="53" presetID="9" presetClass="entr" presetSubtype="0"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dissolve">
                                      <p:cBhvr>
                                        <p:cTn id="55" dur="1000"/>
                                        <p:tgtEl>
                                          <p:spTgt spid="14"/>
                                        </p:tgtEl>
                                      </p:cBhvr>
                                    </p:animEffect>
                                  </p:childTnLst>
                                </p:cTn>
                              </p:par>
                              <p:par>
                                <p:cTn id="56" presetID="2" presetClass="entr" presetSubtype="4" fill="hold" grpId="0" nodeType="withEffect">
                                  <p:stCondLst>
                                    <p:cond delay="0"/>
                                  </p:stCondLst>
                                  <p:childTnLst>
                                    <p:set>
                                      <p:cBhvr>
                                        <p:cTn id="57" dur="1" fill="hold">
                                          <p:stCondLst>
                                            <p:cond delay="0"/>
                                          </p:stCondLst>
                                        </p:cTn>
                                        <p:tgtEl>
                                          <p:spTgt spid="25"/>
                                        </p:tgtEl>
                                        <p:attrNameLst>
                                          <p:attrName>style.visibility</p:attrName>
                                        </p:attrNameLst>
                                      </p:cBhvr>
                                      <p:to>
                                        <p:strVal val="visible"/>
                                      </p:to>
                                    </p:set>
                                    <p:anim calcmode="lin" valueType="num">
                                      <p:cBhvr additive="base">
                                        <p:cTn id="58" dur="500" fill="hold"/>
                                        <p:tgtEl>
                                          <p:spTgt spid="25"/>
                                        </p:tgtEl>
                                        <p:attrNameLst>
                                          <p:attrName>ppt_x</p:attrName>
                                        </p:attrNameLst>
                                      </p:cBhvr>
                                      <p:tavLst>
                                        <p:tav tm="0">
                                          <p:val>
                                            <p:strVal val="#ppt_x"/>
                                          </p:val>
                                        </p:tav>
                                        <p:tav tm="100000">
                                          <p:val>
                                            <p:strVal val="#ppt_x"/>
                                          </p:val>
                                        </p:tav>
                                      </p:tavLst>
                                    </p:anim>
                                    <p:anim calcmode="lin" valueType="num">
                                      <p:cBhvr additive="base">
                                        <p:cTn id="59" dur="500" fill="hold"/>
                                        <p:tgtEl>
                                          <p:spTgt spid="25"/>
                                        </p:tgtEl>
                                        <p:attrNameLst>
                                          <p:attrName>ppt_y</p:attrName>
                                        </p:attrNameLst>
                                      </p:cBhvr>
                                      <p:tavLst>
                                        <p:tav tm="0">
                                          <p:val>
                                            <p:strVal val="1+#ppt_h/2"/>
                                          </p:val>
                                        </p:tav>
                                        <p:tav tm="100000">
                                          <p:val>
                                            <p:strVal val="#ppt_y"/>
                                          </p:val>
                                        </p:tav>
                                      </p:tavLst>
                                    </p:anim>
                                  </p:childTnLst>
                                </p:cTn>
                              </p:par>
                            </p:childTnLst>
                          </p:cTn>
                        </p:par>
                        <p:par>
                          <p:cTn id="60" fill="hold">
                            <p:stCondLst>
                              <p:cond delay="7000"/>
                            </p:stCondLst>
                            <p:childTnLst>
                              <p:par>
                                <p:cTn id="61" presetID="9" presetClass="entr" presetSubtype="0" fill="hold" grpId="0" nodeType="afterEffect">
                                  <p:stCondLst>
                                    <p:cond delay="0"/>
                                  </p:stCondLst>
                                  <p:childTnLst>
                                    <p:set>
                                      <p:cBhvr>
                                        <p:cTn id="62" dur="1" fill="hold">
                                          <p:stCondLst>
                                            <p:cond delay="0"/>
                                          </p:stCondLst>
                                        </p:cTn>
                                        <p:tgtEl>
                                          <p:spTgt spid="9"/>
                                        </p:tgtEl>
                                        <p:attrNameLst>
                                          <p:attrName>style.visibility</p:attrName>
                                        </p:attrNameLst>
                                      </p:cBhvr>
                                      <p:to>
                                        <p:strVal val="visible"/>
                                      </p:to>
                                    </p:set>
                                    <p:animEffect transition="in" filter="dissolve">
                                      <p:cBhvr>
                                        <p:cTn id="63" dur="1000"/>
                                        <p:tgtEl>
                                          <p:spTgt spid="9"/>
                                        </p:tgtEl>
                                      </p:cBhvr>
                                    </p:animEffect>
                                  </p:childTnLst>
                                </p:cTn>
                              </p:par>
                              <p:par>
                                <p:cTn id="64" presetID="2" presetClass="entr" presetSubtype="4" fill="hold" grpId="0" nodeType="withEffect">
                                  <p:stCondLst>
                                    <p:cond delay="0"/>
                                  </p:stCondLst>
                                  <p:childTnLst>
                                    <p:set>
                                      <p:cBhvr>
                                        <p:cTn id="65" dur="1" fill="hold">
                                          <p:stCondLst>
                                            <p:cond delay="0"/>
                                          </p:stCondLst>
                                        </p:cTn>
                                        <p:tgtEl>
                                          <p:spTgt spid="26"/>
                                        </p:tgtEl>
                                        <p:attrNameLst>
                                          <p:attrName>style.visibility</p:attrName>
                                        </p:attrNameLst>
                                      </p:cBhvr>
                                      <p:to>
                                        <p:strVal val="visible"/>
                                      </p:to>
                                    </p:set>
                                    <p:anim calcmode="lin" valueType="num">
                                      <p:cBhvr additive="base">
                                        <p:cTn id="66" dur="500" fill="hold"/>
                                        <p:tgtEl>
                                          <p:spTgt spid="26"/>
                                        </p:tgtEl>
                                        <p:attrNameLst>
                                          <p:attrName>ppt_x</p:attrName>
                                        </p:attrNameLst>
                                      </p:cBhvr>
                                      <p:tavLst>
                                        <p:tav tm="0">
                                          <p:val>
                                            <p:strVal val="#ppt_x"/>
                                          </p:val>
                                        </p:tav>
                                        <p:tav tm="100000">
                                          <p:val>
                                            <p:strVal val="#ppt_x"/>
                                          </p:val>
                                        </p:tav>
                                      </p:tavLst>
                                    </p:anim>
                                    <p:anim calcmode="lin" valueType="num">
                                      <p:cBhvr additive="base">
                                        <p:cTn id="67"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p:bldP spid="15" grpId="0"/>
      <p:bldP spid="16" grpId="0"/>
      <p:bldP spid="2" grpId="0" animBg="1"/>
      <p:bldP spid="21" grpId="0" animBg="1"/>
      <p:bldP spid="22" grpId="0" animBg="1"/>
      <p:bldP spid="23" grpId="0" animBg="1"/>
      <p:bldP spid="24" grpId="0" animBg="1"/>
      <p:bldP spid="25" grpId="0" animBg="1"/>
      <p:bldP spid="26" grpId="0" animBg="1"/>
      <p:bldP spid="2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51498" y="959933"/>
            <a:ext cx="5724636" cy="340237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800" dirty="0">
                <a:solidFill>
                  <a:schemeClr val="accent1"/>
                </a:solidFill>
                <a:sym typeface="Webdings"/>
              </a:rPr>
              <a:t></a:t>
            </a:r>
            <a:endParaRPr lang="el-GR" sz="1800" dirty="0">
              <a:solidFill>
                <a:schemeClr val="accent1"/>
              </a:solidFill>
            </a:endParaRPr>
          </a:p>
        </p:txBody>
      </p:sp>
      <p:sp>
        <p:nvSpPr>
          <p:cNvPr id="7" name="Rectangle 6"/>
          <p:cNvSpPr/>
          <p:nvPr/>
        </p:nvSpPr>
        <p:spPr>
          <a:xfrm>
            <a:off x="1474459" y="-635822"/>
            <a:ext cx="1781257" cy="2008242"/>
          </a:xfrm>
          <a:prstGeom prst="rect">
            <a:avLst/>
          </a:prstGeom>
        </p:spPr>
        <p:txBody>
          <a:bodyPr wrap="none">
            <a:spAutoFit/>
          </a:bodyPr>
          <a:lstStyle/>
          <a:p>
            <a:r>
              <a:rPr lang="el-GR" sz="12450" dirty="0">
                <a:sym typeface="Webdings"/>
              </a:rPr>
              <a:t></a:t>
            </a:r>
            <a:endParaRPr lang="el-GR" sz="12450" dirty="0"/>
          </a:p>
        </p:txBody>
      </p:sp>
      <p:sp>
        <p:nvSpPr>
          <p:cNvPr id="6" name="Rectangle 5"/>
          <p:cNvSpPr/>
          <p:nvPr/>
        </p:nvSpPr>
        <p:spPr>
          <a:xfrm>
            <a:off x="277812" y="182268"/>
            <a:ext cx="1361587"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13" b="1" dirty="0" smtClean="0"/>
              <a:t>1/1/20</a:t>
            </a:r>
            <a:r>
              <a:rPr lang="el-GR" sz="1013" b="1" dirty="0" smtClean="0"/>
              <a:t>20</a:t>
            </a:r>
            <a:r>
              <a:rPr lang="en-US" sz="1013" b="1" dirty="0" smtClean="0"/>
              <a:t>-31</a:t>
            </a:r>
            <a:r>
              <a:rPr lang="el-GR" sz="1013" b="1" dirty="0"/>
              <a:t>/</a:t>
            </a:r>
            <a:r>
              <a:rPr lang="en-US" sz="1013" b="1" dirty="0"/>
              <a:t>12</a:t>
            </a:r>
            <a:r>
              <a:rPr lang="el-GR" sz="1013" b="1" dirty="0" smtClean="0"/>
              <a:t>/2020</a:t>
            </a:r>
            <a:endParaRPr lang="el-GR" sz="1013" b="1" dirty="0"/>
          </a:p>
        </p:txBody>
      </p:sp>
      <p:sp>
        <p:nvSpPr>
          <p:cNvPr id="9" name="Rectangle 8"/>
          <p:cNvSpPr/>
          <p:nvPr/>
        </p:nvSpPr>
        <p:spPr>
          <a:xfrm>
            <a:off x="1795809" y="3726832"/>
            <a:ext cx="569279" cy="369332"/>
          </a:xfrm>
          <a:prstGeom prst="rect">
            <a:avLst/>
          </a:prstGeom>
        </p:spPr>
        <p:txBody>
          <a:bodyPr wrap="square">
            <a:spAutoFit/>
          </a:bodyPr>
          <a:lstStyle/>
          <a:p>
            <a:r>
              <a:rPr lang="el-GR" sz="1800" dirty="0">
                <a:solidFill>
                  <a:srgbClr val="FF0000"/>
                </a:solidFill>
                <a:sym typeface="Webdings"/>
              </a:rPr>
              <a:t></a:t>
            </a:r>
            <a:endParaRPr lang="el-GR" sz="1800" dirty="0"/>
          </a:p>
        </p:txBody>
      </p:sp>
      <p:sp>
        <p:nvSpPr>
          <p:cNvPr id="10" name="Rectangle 9"/>
          <p:cNvSpPr/>
          <p:nvPr/>
        </p:nvSpPr>
        <p:spPr>
          <a:xfrm>
            <a:off x="3168571" y="2910036"/>
            <a:ext cx="569279" cy="369332"/>
          </a:xfrm>
          <a:prstGeom prst="rect">
            <a:avLst/>
          </a:prstGeom>
        </p:spPr>
        <p:txBody>
          <a:bodyPr wrap="square">
            <a:spAutoFit/>
          </a:bodyPr>
          <a:lstStyle/>
          <a:p>
            <a:r>
              <a:rPr lang="el-GR" sz="1800" dirty="0">
                <a:solidFill>
                  <a:srgbClr val="FF0000"/>
                </a:solidFill>
                <a:sym typeface="Webdings"/>
              </a:rPr>
              <a:t></a:t>
            </a:r>
            <a:endParaRPr lang="el-GR" sz="1800" dirty="0"/>
          </a:p>
        </p:txBody>
      </p:sp>
      <p:sp>
        <p:nvSpPr>
          <p:cNvPr id="11" name="Rectangle 10"/>
          <p:cNvSpPr/>
          <p:nvPr/>
        </p:nvSpPr>
        <p:spPr>
          <a:xfrm>
            <a:off x="4998999" y="3181533"/>
            <a:ext cx="310035" cy="369332"/>
          </a:xfrm>
          <a:prstGeom prst="rect">
            <a:avLst/>
          </a:prstGeom>
        </p:spPr>
        <p:txBody>
          <a:bodyPr wrap="square">
            <a:spAutoFit/>
          </a:bodyPr>
          <a:lstStyle/>
          <a:p>
            <a:r>
              <a:rPr lang="el-GR" sz="1800" dirty="0">
                <a:solidFill>
                  <a:srgbClr val="FF0000"/>
                </a:solidFill>
                <a:sym typeface="Webdings"/>
              </a:rPr>
              <a:t></a:t>
            </a:r>
            <a:endParaRPr lang="el-GR" sz="1800" dirty="0"/>
          </a:p>
        </p:txBody>
      </p:sp>
      <p:sp>
        <p:nvSpPr>
          <p:cNvPr id="12" name="Rectangle 11"/>
          <p:cNvSpPr/>
          <p:nvPr/>
        </p:nvSpPr>
        <p:spPr>
          <a:xfrm>
            <a:off x="6143796" y="2079506"/>
            <a:ext cx="386708" cy="369332"/>
          </a:xfrm>
          <a:prstGeom prst="rect">
            <a:avLst/>
          </a:prstGeom>
        </p:spPr>
        <p:txBody>
          <a:bodyPr wrap="square">
            <a:spAutoFit/>
          </a:bodyPr>
          <a:lstStyle/>
          <a:p>
            <a:r>
              <a:rPr lang="el-GR" sz="1800" dirty="0">
                <a:solidFill>
                  <a:srgbClr val="FF0000"/>
                </a:solidFill>
                <a:sym typeface="Webdings"/>
              </a:rPr>
              <a:t></a:t>
            </a:r>
            <a:endParaRPr lang="el-GR" sz="1800" dirty="0"/>
          </a:p>
        </p:txBody>
      </p:sp>
      <p:sp>
        <p:nvSpPr>
          <p:cNvPr id="13" name="Rectangle 12"/>
          <p:cNvSpPr/>
          <p:nvPr/>
        </p:nvSpPr>
        <p:spPr>
          <a:xfrm>
            <a:off x="4541405" y="2080153"/>
            <a:ext cx="415498" cy="369332"/>
          </a:xfrm>
          <a:prstGeom prst="rect">
            <a:avLst/>
          </a:prstGeom>
        </p:spPr>
        <p:txBody>
          <a:bodyPr wrap="none">
            <a:spAutoFit/>
          </a:bodyPr>
          <a:lstStyle/>
          <a:p>
            <a:r>
              <a:rPr lang="el-GR" sz="1800" dirty="0">
                <a:solidFill>
                  <a:srgbClr val="FF0000"/>
                </a:solidFill>
                <a:sym typeface="Webdings"/>
              </a:rPr>
              <a:t></a:t>
            </a:r>
            <a:endParaRPr lang="el-GR" sz="1800" dirty="0">
              <a:solidFill>
                <a:srgbClr val="FF0000"/>
              </a:solidFill>
            </a:endParaRPr>
          </a:p>
        </p:txBody>
      </p:sp>
      <p:sp>
        <p:nvSpPr>
          <p:cNvPr id="14" name="Rectangle 13"/>
          <p:cNvSpPr/>
          <p:nvPr/>
        </p:nvSpPr>
        <p:spPr>
          <a:xfrm>
            <a:off x="2939647" y="1533425"/>
            <a:ext cx="415498" cy="369332"/>
          </a:xfrm>
          <a:prstGeom prst="rect">
            <a:avLst/>
          </a:prstGeom>
        </p:spPr>
        <p:txBody>
          <a:bodyPr wrap="none">
            <a:spAutoFit/>
          </a:bodyPr>
          <a:lstStyle/>
          <a:p>
            <a:r>
              <a:rPr lang="el-GR" sz="1800" dirty="0">
                <a:solidFill>
                  <a:srgbClr val="FF0000"/>
                </a:solidFill>
                <a:sym typeface="Webdings"/>
              </a:rPr>
              <a:t></a:t>
            </a:r>
            <a:endParaRPr lang="el-GR" sz="1800" dirty="0">
              <a:solidFill>
                <a:srgbClr val="FF0000"/>
              </a:solidFill>
            </a:endParaRPr>
          </a:p>
        </p:txBody>
      </p:sp>
      <p:sp>
        <p:nvSpPr>
          <p:cNvPr id="15" name="Rectangle 14"/>
          <p:cNvSpPr/>
          <p:nvPr/>
        </p:nvSpPr>
        <p:spPr>
          <a:xfrm>
            <a:off x="4313407" y="2353784"/>
            <a:ext cx="415498" cy="369332"/>
          </a:xfrm>
          <a:prstGeom prst="rect">
            <a:avLst/>
          </a:prstGeom>
        </p:spPr>
        <p:txBody>
          <a:bodyPr wrap="none">
            <a:spAutoFit/>
          </a:bodyPr>
          <a:lstStyle/>
          <a:p>
            <a:r>
              <a:rPr lang="el-GR" sz="1800" dirty="0">
                <a:solidFill>
                  <a:srgbClr val="FF0000"/>
                </a:solidFill>
                <a:sym typeface="Webdings"/>
              </a:rPr>
              <a:t></a:t>
            </a:r>
            <a:endParaRPr lang="el-GR" sz="1800" dirty="0">
              <a:solidFill>
                <a:srgbClr val="FF0000"/>
              </a:solidFill>
            </a:endParaRPr>
          </a:p>
        </p:txBody>
      </p:sp>
      <p:sp>
        <p:nvSpPr>
          <p:cNvPr id="16" name="Rectangle 15"/>
          <p:cNvSpPr/>
          <p:nvPr/>
        </p:nvSpPr>
        <p:spPr>
          <a:xfrm>
            <a:off x="5912631" y="3450019"/>
            <a:ext cx="415498" cy="369332"/>
          </a:xfrm>
          <a:prstGeom prst="rect">
            <a:avLst/>
          </a:prstGeom>
        </p:spPr>
        <p:txBody>
          <a:bodyPr wrap="none">
            <a:spAutoFit/>
          </a:bodyPr>
          <a:lstStyle/>
          <a:p>
            <a:r>
              <a:rPr lang="el-GR" sz="1800" dirty="0">
                <a:solidFill>
                  <a:srgbClr val="FF0000"/>
                </a:solidFill>
                <a:sym typeface="Webdings"/>
              </a:rPr>
              <a:t></a:t>
            </a:r>
            <a:endParaRPr lang="el-GR" sz="1800" dirty="0">
              <a:solidFill>
                <a:srgbClr val="FF0000"/>
              </a:solidFill>
            </a:endParaRPr>
          </a:p>
        </p:txBody>
      </p:sp>
      <p:sp>
        <p:nvSpPr>
          <p:cNvPr id="17" name="TextBox 16"/>
          <p:cNvSpPr txBox="1"/>
          <p:nvPr/>
        </p:nvSpPr>
        <p:spPr>
          <a:xfrm>
            <a:off x="3019598" y="300045"/>
            <a:ext cx="4456536" cy="461665"/>
          </a:xfrm>
          <a:prstGeom prst="rect">
            <a:avLst/>
          </a:prstGeom>
          <a:noFill/>
        </p:spPr>
        <p:txBody>
          <a:bodyPr wrap="square" rtlCol="0">
            <a:spAutoFit/>
          </a:bodyPr>
          <a:lstStyle/>
          <a:p>
            <a:r>
              <a:rPr lang="el-GR" sz="1200" dirty="0"/>
              <a:t>ΠΛΗΘΥΣΜΟΣ ΠΑΙΔΙΩΝ ΠΟΥ ΕΧΟΥΝ ΥΠΟΣΤΕΙ ΚαΠα ΚΑΙ ΗΡΘΑΝ ΣΕ ΕΠΑΦΗ ΜΕ </a:t>
            </a:r>
            <a:r>
              <a:rPr lang="el-GR" sz="1200" dirty="0" smtClean="0"/>
              <a:t>ΜΙΑ Ή ΠΕΡΙΣΣΟΤΕΡΕΣ ΥΠΗΡΕΣΙΕΣ</a:t>
            </a:r>
            <a:endParaRPr lang="el-GR" sz="1200" dirty="0"/>
          </a:p>
        </p:txBody>
      </p:sp>
      <p:sp>
        <p:nvSpPr>
          <p:cNvPr id="18" name="Rectangle 17"/>
          <p:cNvSpPr/>
          <p:nvPr/>
        </p:nvSpPr>
        <p:spPr>
          <a:xfrm rot="16200000">
            <a:off x="-242673" y="2471877"/>
            <a:ext cx="3402378" cy="3617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013" dirty="0"/>
              <a:t>ΜΕ ΒΆΣΗ ΤΗ ΛΗΨΗ ΥΠΗΡΕΣΙΩΝ</a:t>
            </a:r>
          </a:p>
        </p:txBody>
      </p:sp>
      <p:sp>
        <p:nvSpPr>
          <p:cNvPr id="19" name="Rectangle 18"/>
          <p:cNvSpPr/>
          <p:nvPr/>
        </p:nvSpPr>
        <p:spPr>
          <a:xfrm>
            <a:off x="2588444" y="4425858"/>
            <a:ext cx="735435" cy="270030"/>
          </a:xfrm>
          <a:prstGeom prst="rect">
            <a:avLst/>
          </a:prstGeom>
        </p:spPr>
        <p:style>
          <a:lnRef idx="2">
            <a:schemeClr val="accent2"/>
          </a:lnRef>
          <a:fillRef idx="1">
            <a:schemeClr val="lt1"/>
          </a:fillRef>
          <a:effectRef idx="0">
            <a:schemeClr val="accent2"/>
          </a:effectRef>
          <a:fontRef idx="minor">
            <a:schemeClr val="dk1"/>
          </a:fontRef>
        </p:style>
        <p:txBody>
          <a:bodyPr lIns="36000" rIns="36000" rtlCol="0" anchor="ctr"/>
          <a:lstStyle/>
          <a:p>
            <a:pPr algn="ctr"/>
            <a:r>
              <a:rPr lang="el-GR" sz="900" dirty="0"/>
              <a:t>ΥΓΕΙΑΣ</a:t>
            </a:r>
          </a:p>
        </p:txBody>
      </p:sp>
      <p:sp>
        <p:nvSpPr>
          <p:cNvPr id="20" name="Rectangle 19"/>
          <p:cNvSpPr/>
          <p:nvPr/>
        </p:nvSpPr>
        <p:spPr>
          <a:xfrm>
            <a:off x="3397077" y="4425858"/>
            <a:ext cx="876680" cy="270030"/>
          </a:xfrm>
          <a:prstGeom prst="rect">
            <a:avLst/>
          </a:prstGeom>
        </p:spPr>
        <p:style>
          <a:lnRef idx="2">
            <a:schemeClr val="accent5"/>
          </a:lnRef>
          <a:fillRef idx="1">
            <a:schemeClr val="lt1"/>
          </a:fillRef>
          <a:effectRef idx="0">
            <a:schemeClr val="accent5"/>
          </a:effectRef>
          <a:fontRef idx="minor">
            <a:schemeClr val="dk1"/>
          </a:fontRef>
        </p:style>
        <p:txBody>
          <a:bodyPr lIns="36000" rIns="36000" rtlCol="0" anchor="ctr"/>
          <a:lstStyle/>
          <a:p>
            <a:pPr algn="ctr"/>
            <a:r>
              <a:rPr lang="el-GR" sz="900" dirty="0"/>
              <a:t>ΨΥΧΙΚΗΣ ΥΓΕΙΑΣ</a:t>
            </a:r>
          </a:p>
        </p:txBody>
      </p:sp>
      <p:sp>
        <p:nvSpPr>
          <p:cNvPr id="21" name="Rectangle 20"/>
          <p:cNvSpPr/>
          <p:nvPr/>
        </p:nvSpPr>
        <p:spPr>
          <a:xfrm>
            <a:off x="4346955" y="4425858"/>
            <a:ext cx="1247322" cy="270030"/>
          </a:xfrm>
          <a:prstGeom prst="rect">
            <a:avLst/>
          </a:prstGeom>
        </p:spPr>
        <p:style>
          <a:lnRef idx="2">
            <a:schemeClr val="accent3"/>
          </a:lnRef>
          <a:fillRef idx="1">
            <a:schemeClr val="lt1"/>
          </a:fillRef>
          <a:effectRef idx="0">
            <a:schemeClr val="accent3"/>
          </a:effectRef>
          <a:fontRef idx="minor">
            <a:schemeClr val="dk1"/>
          </a:fontRef>
        </p:style>
        <p:txBody>
          <a:bodyPr lIns="36000" rIns="36000" rtlCol="0" anchor="ctr"/>
          <a:lstStyle/>
          <a:p>
            <a:pPr algn="ctr"/>
            <a:r>
              <a:rPr lang="el-GR" sz="900" dirty="0" smtClean="0"/>
              <a:t>ΚΟΙΝΩΝΙΚΕΣ ΥΠΗΡΕΣΙΕΣ</a:t>
            </a:r>
            <a:endParaRPr lang="el-GR" sz="900" dirty="0"/>
          </a:p>
        </p:txBody>
      </p:sp>
      <p:sp>
        <p:nvSpPr>
          <p:cNvPr id="22" name="Rectangle 21"/>
          <p:cNvSpPr/>
          <p:nvPr/>
        </p:nvSpPr>
        <p:spPr>
          <a:xfrm>
            <a:off x="5667475" y="4425858"/>
            <a:ext cx="810609" cy="270030"/>
          </a:xfrm>
          <a:prstGeom prst="rect">
            <a:avLst/>
          </a:prstGeom>
        </p:spPr>
        <p:style>
          <a:lnRef idx="2">
            <a:schemeClr val="accent4"/>
          </a:lnRef>
          <a:fillRef idx="1">
            <a:schemeClr val="lt1"/>
          </a:fillRef>
          <a:effectRef idx="0">
            <a:schemeClr val="accent4"/>
          </a:effectRef>
          <a:fontRef idx="minor">
            <a:schemeClr val="dk1"/>
          </a:fontRef>
        </p:style>
        <p:txBody>
          <a:bodyPr lIns="36000" rIns="36000" rtlCol="0" anchor="ctr"/>
          <a:lstStyle/>
          <a:p>
            <a:pPr algn="ctr"/>
            <a:r>
              <a:rPr lang="el-GR" sz="900" dirty="0"/>
              <a:t>ΔΙΚΑΙΟΣΥΝΗΣ</a:t>
            </a:r>
          </a:p>
        </p:txBody>
      </p:sp>
      <p:sp>
        <p:nvSpPr>
          <p:cNvPr id="23" name="Rectangle 22"/>
          <p:cNvSpPr/>
          <p:nvPr/>
        </p:nvSpPr>
        <p:spPr>
          <a:xfrm>
            <a:off x="6551280" y="4425858"/>
            <a:ext cx="932088" cy="270030"/>
          </a:xfrm>
          <a:prstGeom prst="rect">
            <a:avLst/>
          </a:prstGeom>
        </p:spPr>
        <p:style>
          <a:lnRef idx="2">
            <a:schemeClr val="accent1"/>
          </a:lnRef>
          <a:fillRef idx="1">
            <a:schemeClr val="lt1"/>
          </a:fillRef>
          <a:effectRef idx="0">
            <a:schemeClr val="accent1"/>
          </a:effectRef>
          <a:fontRef idx="minor">
            <a:schemeClr val="dk1"/>
          </a:fontRef>
        </p:style>
        <p:txBody>
          <a:bodyPr lIns="36000" rIns="36000" rtlCol="0" anchor="ctr"/>
          <a:lstStyle/>
          <a:p>
            <a:pPr algn="ctr"/>
            <a:r>
              <a:rPr lang="el-GR" sz="900" dirty="0"/>
              <a:t>ΑΣΤΥΝΟΜΙΑ</a:t>
            </a:r>
          </a:p>
        </p:txBody>
      </p:sp>
      <p:sp>
        <p:nvSpPr>
          <p:cNvPr id="24" name="Rectangle 23"/>
          <p:cNvSpPr/>
          <p:nvPr/>
        </p:nvSpPr>
        <p:spPr>
          <a:xfrm>
            <a:off x="1744980" y="4425858"/>
            <a:ext cx="770266" cy="270030"/>
          </a:xfrm>
          <a:prstGeom prst="rect">
            <a:avLst/>
          </a:prstGeom>
        </p:spPr>
        <p:style>
          <a:lnRef idx="2">
            <a:schemeClr val="accent6"/>
          </a:lnRef>
          <a:fillRef idx="1">
            <a:schemeClr val="lt1"/>
          </a:fillRef>
          <a:effectRef idx="0">
            <a:schemeClr val="accent6"/>
          </a:effectRef>
          <a:fontRef idx="minor">
            <a:schemeClr val="dk1"/>
          </a:fontRef>
        </p:style>
        <p:txBody>
          <a:bodyPr lIns="36000" rIns="36000" rtlCol="0" anchor="ctr"/>
          <a:lstStyle/>
          <a:p>
            <a:pPr algn="ctr"/>
            <a:r>
              <a:rPr lang="el-GR" sz="900" dirty="0"/>
              <a:t>ΕΚΠΑΙΔΕΥΣΗΣ</a:t>
            </a:r>
          </a:p>
        </p:txBody>
      </p:sp>
      <p:sp>
        <p:nvSpPr>
          <p:cNvPr id="28" name="Rectangle 27"/>
          <p:cNvSpPr/>
          <p:nvPr/>
        </p:nvSpPr>
        <p:spPr>
          <a:xfrm>
            <a:off x="1744979" y="4760586"/>
            <a:ext cx="3849297" cy="1488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050" dirty="0"/>
              <a:t>ΔΗΜΟΣΙΟΥ ΔΙΚΑΙΟΥ / ΙΔΙΩΤΙΚΟΥ ΔΙΚΑΙΟΥ/ ΜΚΟ</a:t>
            </a:r>
          </a:p>
        </p:txBody>
      </p:sp>
      <p:sp>
        <p:nvSpPr>
          <p:cNvPr id="30" name="Oval 29"/>
          <p:cNvSpPr/>
          <p:nvPr/>
        </p:nvSpPr>
        <p:spPr>
          <a:xfrm>
            <a:off x="1871700" y="3805593"/>
            <a:ext cx="216024" cy="216024"/>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13"/>
          </a:p>
        </p:txBody>
      </p:sp>
      <p:sp>
        <p:nvSpPr>
          <p:cNvPr id="31" name="Oval 30"/>
          <p:cNvSpPr/>
          <p:nvPr/>
        </p:nvSpPr>
        <p:spPr>
          <a:xfrm>
            <a:off x="3249605" y="2977205"/>
            <a:ext cx="216024" cy="216024"/>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13"/>
          </a:p>
        </p:txBody>
      </p:sp>
      <p:sp>
        <p:nvSpPr>
          <p:cNvPr id="32" name="Oval 31"/>
          <p:cNvSpPr/>
          <p:nvPr/>
        </p:nvSpPr>
        <p:spPr>
          <a:xfrm>
            <a:off x="4614675" y="2144688"/>
            <a:ext cx="216024" cy="216024"/>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13"/>
          </a:p>
        </p:txBody>
      </p:sp>
      <p:sp>
        <p:nvSpPr>
          <p:cNvPr id="33" name="Oval 32"/>
          <p:cNvSpPr/>
          <p:nvPr/>
        </p:nvSpPr>
        <p:spPr>
          <a:xfrm>
            <a:off x="6216269" y="2153543"/>
            <a:ext cx="216024" cy="216024"/>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13"/>
          </a:p>
        </p:txBody>
      </p:sp>
      <p:sp>
        <p:nvSpPr>
          <p:cNvPr id="34" name="Oval 33"/>
          <p:cNvSpPr/>
          <p:nvPr/>
        </p:nvSpPr>
        <p:spPr>
          <a:xfrm>
            <a:off x="5076111" y="3248858"/>
            <a:ext cx="216024" cy="216024"/>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13"/>
          </a:p>
        </p:txBody>
      </p:sp>
      <p:sp>
        <p:nvSpPr>
          <p:cNvPr id="35" name="Oval 34"/>
          <p:cNvSpPr/>
          <p:nvPr/>
        </p:nvSpPr>
        <p:spPr>
          <a:xfrm>
            <a:off x="3019598" y="1604405"/>
            <a:ext cx="216024" cy="216024"/>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13"/>
          </a:p>
        </p:txBody>
      </p:sp>
      <p:sp>
        <p:nvSpPr>
          <p:cNvPr id="36" name="Oval 35"/>
          <p:cNvSpPr/>
          <p:nvPr/>
        </p:nvSpPr>
        <p:spPr>
          <a:xfrm>
            <a:off x="4340411" y="2364089"/>
            <a:ext cx="324036" cy="324036"/>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sz="1013"/>
          </a:p>
        </p:txBody>
      </p:sp>
      <p:sp>
        <p:nvSpPr>
          <p:cNvPr id="37" name="Oval 36"/>
          <p:cNvSpPr/>
          <p:nvPr/>
        </p:nvSpPr>
        <p:spPr>
          <a:xfrm>
            <a:off x="6164651" y="2099984"/>
            <a:ext cx="324036" cy="324036"/>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sz="1013"/>
          </a:p>
        </p:txBody>
      </p:sp>
      <p:sp>
        <p:nvSpPr>
          <p:cNvPr id="38" name="Oval 37"/>
          <p:cNvSpPr/>
          <p:nvPr/>
        </p:nvSpPr>
        <p:spPr>
          <a:xfrm>
            <a:off x="3199425" y="2921217"/>
            <a:ext cx="324036" cy="324036"/>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sz="1013"/>
          </a:p>
        </p:txBody>
      </p:sp>
      <p:sp>
        <p:nvSpPr>
          <p:cNvPr id="39" name="Oval 38"/>
          <p:cNvSpPr/>
          <p:nvPr/>
        </p:nvSpPr>
        <p:spPr>
          <a:xfrm>
            <a:off x="4532282" y="2066646"/>
            <a:ext cx="378042" cy="378042"/>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sz="1013"/>
          </a:p>
        </p:txBody>
      </p:sp>
      <p:sp>
        <p:nvSpPr>
          <p:cNvPr id="40" name="Oval 39"/>
          <p:cNvSpPr/>
          <p:nvPr/>
        </p:nvSpPr>
        <p:spPr>
          <a:xfrm>
            <a:off x="2937533" y="1520205"/>
            <a:ext cx="378042" cy="378042"/>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sz="1013"/>
          </a:p>
        </p:txBody>
      </p:sp>
      <p:sp>
        <p:nvSpPr>
          <p:cNvPr id="41" name="Oval 40"/>
          <p:cNvSpPr/>
          <p:nvPr/>
        </p:nvSpPr>
        <p:spPr>
          <a:xfrm>
            <a:off x="3176207" y="2890682"/>
            <a:ext cx="378042" cy="378042"/>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sz="1013"/>
          </a:p>
        </p:txBody>
      </p:sp>
      <p:sp>
        <p:nvSpPr>
          <p:cNvPr id="42" name="Oval 41"/>
          <p:cNvSpPr/>
          <p:nvPr/>
        </p:nvSpPr>
        <p:spPr>
          <a:xfrm>
            <a:off x="3094788" y="2797299"/>
            <a:ext cx="540060" cy="540060"/>
          </a:xfrm>
          <a:prstGeom prst="ellipse">
            <a:avLst/>
          </a:prstGeom>
          <a:noFill/>
        </p:spPr>
        <p:style>
          <a:lnRef idx="2">
            <a:schemeClr val="accent4"/>
          </a:lnRef>
          <a:fillRef idx="1">
            <a:schemeClr val="lt1"/>
          </a:fillRef>
          <a:effectRef idx="0">
            <a:schemeClr val="accent4"/>
          </a:effectRef>
          <a:fontRef idx="minor">
            <a:schemeClr val="dk1"/>
          </a:fontRef>
        </p:style>
        <p:txBody>
          <a:bodyPr rtlCol="0" anchor="ctr"/>
          <a:lstStyle/>
          <a:p>
            <a:pPr algn="ctr"/>
            <a:endParaRPr lang="el-GR" sz="1013"/>
          </a:p>
        </p:txBody>
      </p:sp>
      <p:sp>
        <p:nvSpPr>
          <p:cNvPr id="43" name="Oval 42"/>
          <p:cNvSpPr/>
          <p:nvPr/>
        </p:nvSpPr>
        <p:spPr>
          <a:xfrm>
            <a:off x="4964330" y="3121335"/>
            <a:ext cx="457479" cy="441573"/>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l-GR" sz="1013"/>
          </a:p>
        </p:txBody>
      </p:sp>
      <p:sp>
        <p:nvSpPr>
          <p:cNvPr id="44" name="Oval 43"/>
          <p:cNvSpPr/>
          <p:nvPr/>
        </p:nvSpPr>
        <p:spPr>
          <a:xfrm>
            <a:off x="3050307" y="2755869"/>
            <a:ext cx="634500" cy="635496"/>
          </a:xfrm>
          <a:prstGeom prst="ellipse">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l-GR" sz="1013"/>
          </a:p>
        </p:txBody>
      </p:sp>
      <p:sp>
        <p:nvSpPr>
          <p:cNvPr id="45" name="Oval 44"/>
          <p:cNvSpPr/>
          <p:nvPr/>
        </p:nvSpPr>
        <p:spPr>
          <a:xfrm>
            <a:off x="3137651" y="2851305"/>
            <a:ext cx="457479" cy="441573"/>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l-GR" sz="1013"/>
          </a:p>
        </p:txBody>
      </p:sp>
    </p:spTree>
    <p:extLst>
      <p:ext uri="{BB962C8B-B14F-4D97-AF65-F5344CB8AC3E}">
        <p14:creationId xmlns="" xmlns:p14="http://schemas.microsoft.com/office/powerpoint/2010/main" val="1788601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to="" calcmode="lin" valueType="num">
                                      <p:cBhvr>
                                        <p:cTn id="7" dur="1" fill="hold"/>
                                        <p:tgtEl>
                                          <p:spTgt spid="16"/>
                                        </p:tgtEl>
                                        <p:attrNameLst>
                                          <p:attrName/>
                                        </p:attrNameLst>
                                      </p:cBhvr>
                                    </p:anim>
                                  </p:childTnLst>
                                </p:cTn>
                              </p:par>
                              <p:par>
                                <p:cTn id="8" presetID="24"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 to="" calcmode="lin" valueType="num">
                                      <p:cBhvr>
                                        <p:cTn id="10" dur="1" fill="hold"/>
                                        <p:tgtEl>
                                          <p:spTgt spid="11"/>
                                        </p:tgtEl>
                                        <p:attrNameLst>
                                          <p:attrName/>
                                        </p:attrNameLst>
                                      </p:cBhvr>
                                    </p:anim>
                                  </p:childTnLst>
                                </p:cTn>
                              </p:par>
                              <p:par>
                                <p:cTn id="11" presetID="24"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 to="" calcmode="lin" valueType="num">
                                      <p:cBhvr>
                                        <p:cTn id="13" dur="1" fill="hold"/>
                                        <p:tgtEl>
                                          <p:spTgt spid="12"/>
                                        </p:tgtEl>
                                        <p:attrNameLst>
                                          <p:attrName/>
                                        </p:attrNameLst>
                                      </p:cBhvr>
                                    </p:anim>
                                  </p:childTnLst>
                                </p:cTn>
                              </p:par>
                              <p:par>
                                <p:cTn id="14" presetID="24" presetClass="entr" presetSubtype="0"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 to="" calcmode="lin" valueType="num">
                                      <p:cBhvr>
                                        <p:cTn id="16" dur="1" fill="hold"/>
                                        <p:tgtEl>
                                          <p:spTgt spid="13"/>
                                        </p:tgtEl>
                                        <p:attrNameLst>
                                          <p:attrName/>
                                        </p:attrNameLst>
                                      </p:cBhvr>
                                    </p:anim>
                                  </p:childTnLst>
                                </p:cTn>
                              </p:par>
                              <p:par>
                                <p:cTn id="17" presetID="24"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to="" calcmode="lin" valueType="num">
                                      <p:cBhvr>
                                        <p:cTn id="19" dur="1" fill="hold"/>
                                        <p:tgtEl>
                                          <p:spTgt spid="15"/>
                                        </p:tgtEl>
                                        <p:attrNameLst>
                                          <p:attrName/>
                                        </p:attrNameLst>
                                      </p:cBhvr>
                                    </p:anim>
                                  </p:childTnLst>
                                </p:cTn>
                              </p:par>
                              <p:par>
                                <p:cTn id="20" presetID="24"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 to="" calcmode="lin" valueType="num">
                                      <p:cBhvr>
                                        <p:cTn id="22" dur="1" fill="hold"/>
                                        <p:tgtEl>
                                          <p:spTgt spid="10"/>
                                        </p:tgtEl>
                                        <p:attrNameLst>
                                          <p:attrName/>
                                        </p:attrNameLst>
                                      </p:cBhvr>
                                    </p:anim>
                                  </p:childTnLst>
                                </p:cTn>
                              </p:par>
                              <p:par>
                                <p:cTn id="23" presetID="24"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 to="" calcmode="lin" valueType="num">
                                      <p:cBhvr>
                                        <p:cTn id="25" dur="1" fill="hold"/>
                                        <p:tgtEl>
                                          <p:spTgt spid="9"/>
                                        </p:tgtEl>
                                        <p:attrNameLst>
                                          <p:attrName/>
                                        </p:attrNameLst>
                                      </p:cBhvr>
                                    </p:anim>
                                  </p:childTnLst>
                                </p:cTn>
                              </p:par>
                              <p:par>
                                <p:cTn id="26" presetID="24" presetClass="entr" presetSubtype="0"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 to="" calcmode="lin" valueType="num">
                                      <p:cBhvr>
                                        <p:cTn id="28" dur="1" fill="hold"/>
                                        <p:tgtEl>
                                          <p:spTgt spid="14"/>
                                        </p:tgtEl>
                                        <p:attrNameLst>
                                          <p:attrName/>
                                        </p:attrNameLst>
                                      </p:cBhvr>
                                    </p:anim>
                                  </p:childTnLst>
                                </p:cTn>
                              </p:par>
                            </p:childTnLst>
                          </p:cTn>
                        </p:par>
                      </p:childTnLst>
                    </p:cTn>
                  </p:par>
                  <p:par>
                    <p:cTn id="29" fill="hold">
                      <p:stCondLst>
                        <p:cond delay="indefinite"/>
                      </p:stCondLst>
                      <p:childTnLst>
                        <p:par>
                          <p:cTn id="30" fill="hold">
                            <p:stCondLst>
                              <p:cond delay="0"/>
                            </p:stCondLst>
                            <p:childTnLst>
                              <p:par>
                                <p:cTn id="31" presetID="23" presetClass="entr" presetSubtype="16" fill="hold" grpId="0" nodeType="clickEffect">
                                  <p:stCondLst>
                                    <p:cond delay="0"/>
                                  </p:stCondLst>
                                  <p:childTnLst>
                                    <p:set>
                                      <p:cBhvr>
                                        <p:cTn id="32" dur="1" fill="hold">
                                          <p:stCondLst>
                                            <p:cond delay="0"/>
                                          </p:stCondLst>
                                        </p:cTn>
                                        <p:tgtEl>
                                          <p:spTgt spid="35"/>
                                        </p:tgtEl>
                                        <p:attrNameLst>
                                          <p:attrName>style.visibility</p:attrName>
                                        </p:attrNameLst>
                                      </p:cBhvr>
                                      <p:to>
                                        <p:strVal val="visible"/>
                                      </p:to>
                                    </p:set>
                                    <p:anim calcmode="lin" valueType="num">
                                      <p:cBhvr>
                                        <p:cTn id="33" dur="500" fill="hold"/>
                                        <p:tgtEl>
                                          <p:spTgt spid="35"/>
                                        </p:tgtEl>
                                        <p:attrNameLst>
                                          <p:attrName>ppt_w</p:attrName>
                                        </p:attrNameLst>
                                      </p:cBhvr>
                                      <p:tavLst>
                                        <p:tav tm="0">
                                          <p:val>
                                            <p:fltVal val="0"/>
                                          </p:val>
                                        </p:tav>
                                        <p:tav tm="100000">
                                          <p:val>
                                            <p:strVal val="#ppt_w"/>
                                          </p:val>
                                        </p:tav>
                                      </p:tavLst>
                                    </p:anim>
                                    <p:anim calcmode="lin" valueType="num">
                                      <p:cBhvr>
                                        <p:cTn id="34" dur="500" fill="hold"/>
                                        <p:tgtEl>
                                          <p:spTgt spid="35"/>
                                        </p:tgtEl>
                                        <p:attrNameLst>
                                          <p:attrName>ppt_h</p:attrName>
                                        </p:attrNameLst>
                                      </p:cBhvr>
                                      <p:tavLst>
                                        <p:tav tm="0">
                                          <p:val>
                                            <p:fltVal val="0"/>
                                          </p:val>
                                        </p:tav>
                                        <p:tav tm="100000">
                                          <p:val>
                                            <p:strVal val="#ppt_h"/>
                                          </p:val>
                                        </p:tav>
                                      </p:tavLst>
                                    </p:anim>
                                  </p:childTnLst>
                                </p:cTn>
                              </p:par>
                              <p:par>
                                <p:cTn id="35" presetID="23" presetClass="entr" presetSubtype="16"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p:cTn id="37" dur="500" fill="hold"/>
                                        <p:tgtEl>
                                          <p:spTgt spid="30"/>
                                        </p:tgtEl>
                                        <p:attrNameLst>
                                          <p:attrName>ppt_w</p:attrName>
                                        </p:attrNameLst>
                                      </p:cBhvr>
                                      <p:tavLst>
                                        <p:tav tm="0">
                                          <p:val>
                                            <p:fltVal val="0"/>
                                          </p:val>
                                        </p:tav>
                                        <p:tav tm="100000">
                                          <p:val>
                                            <p:strVal val="#ppt_w"/>
                                          </p:val>
                                        </p:tav>
                                      </p:tavLst>
                                    </p:anim>
                                    <p:anim calcmode="lin" valueType="num">
                                      <p:cBhvr>
                                        <p:cTn id="38" dur="500" fill="hold"/>
                                        <p:tgtEl>
                                          <p:spTgt spid="30"/>
                                        </p:tgtEl>
                                        <p:attrNameLst>
                                          <p:attrName>ppt_h</p:attrName>
                                        </p:attrNameLst>
                                      </p:cBhvr>
                                      <p:tavLst>
                                        <p:tav tm="0">
                                          <p:val>
                                            <p:fltVal val="0"/>
                                          </p:val>
                                        </p:tav>
                                        <p:tav tm="100000">
                                          <p:val>
                                            <p:strVal val="#ppt_h"/>
                                          </p:val>
                                        </p:tav>
                                      </p:tavLst>
                                    </p:anim>
                                  </p:childTnLst>
                                </p:cTn>
                              </p:par>
                              <p:par>
                                <p:cTn id="39" presetID="23" presetClass="entr" presetSubtype="16" fill="hold" grpId="0" nodeType="withEffect">
                                  <p:stCondLst>
                                    <p:cond delay="0"/>
                                  </p:stCondLst>
                                  <p:childTnLst>
                                    <p:set>
                                      <p:cBhvr>
                                        <p:cTn id="40" dur="1" fill="hold">
                                          <p:stCondLst>
                                            <p:cond delay="0"/>
                                          </p:stCondLst>
                                        </p:cTn>
                                        <p:tgtEl>
                                          <p:spTgt spid="31"/>
                                        </p:tgtEl>
                                        <p:attrNameLst>
                                          <p:attrName>style.visibility</p:attrName>
                                        </p:attrNameLst>
                                      </p:cBhvr>
                                      <p:to>
                                        <p:strVal val="visible"/>
                                      </p:to>
                                    </p:set>
                                    <p:anim calcmode="lin" valueType="num">
                                      <p:cBhvr>
                                        <p:cTn id="41" dur="500" fill="hold"/>
                                        <p:tgtEl>
                                          <p:spTgt spid="31"/>
                                        </p:tgtEl>
                                        <p:attrNameLst>
                                          <p:attrName>ppt_w</p:attrName>
                                        </p:attrNameLst>
                                      </p:cBhvr>
                                      <p:tavLst>
                                        <p:tav tm="0">
                                          <p:val>
                                            <p:fltVal val="0"/>
                                          </p:val>
                                        </p:tav>
                                        <p:tav tm="100000">
                                          <p:val>
                                            <p:strVal val="#ppt_w"/>
                                          </p:val>
                                        </p:tav>
                                      </p:tavLst>
                                    </p:anim>
                                    <p:anim calcmode="lin" valueType="num">
                                      <p:cBhvr>
                                        <p:cTn id="42" dur="500" fill="hold"/>
                                        <p:tgtEl>
                                          <p:spTgt spid="31"/>
                                        </p:tgtEl>
                                        <p:attrNameLst>
                                          <p:attrName>ppt_h</p:attrName>
                                        </p:attrNameLst>
                                      </p:cBhvr>
                                      <p:tavLst>
                                        <p:tav tm="0">
                                          <p:val>
                                            <p:fltVal val="0"/>
                                          </p:val>
                                        </p:tav>
                                        <p:tav tm="100000">
                                          <p:val>
                                            <p:strVal val="#ppt_h"/>
                                          </p:val>
                                        </p:tav>
                                      </p:tavLst>
                                    </p:anim>
                                  </p:childTnLst>
                                </p:cTn>
                              </p:par>
                              <p:par>
                                <p:cTn id="43" presetID="23" presetClass="entr" presetSubtype="16" fill="hold" grpId="0" nodeType="withEffect">
                                  <p:stCondLst>
                                    <p:cond delay="0"/>
                                  </p:stCondLst>
                                  <p:childTnLst>
                                    <p:set>
                                      <p:cBhvr>
                                        <p:cTn id="44" dur="1" fill="hold">
                                          <p:stCondLst>
                                            <p:cond delay="0"/>
                                          </p:stCondLst>
                                        </p:cTn>
                                        <p:tgtEl>
                                          <p:spTgt spid="34"/>
                                        </p:tgtEl>
                                        <p:attrNameLst>
                                          <p:attrName>style.visibility</p:attrName>
                                        </p:attrNameLst>
                                      </p:cBhvr>
                                      <p:to>
                                        <p:strVal val="visible"/>
                                      </p:to>
                                    </p:set>
                                    <p:anim calcmode="lin" valueType="num">
                                      <p:cBhvr>
                                        <p:cTn id="45" dur="500" fill="hold"/>
                                        <p:tgtEl>
                                          <p:spTgt spid="34"/>
                                        </p:tgtEl>
                                        <p:attrNameLst>
                                          <p:attrName>ppt_w</p:attrName>
                                        </p:attrNameLst>
                                      </p:cBhvr>
                                      <p:tavLst>
                                        <p:tav tm="0">
                                          <p:val>
                                            <p:fltVal val="0"/>
                                          </p:val>
                                        </p:tav>
                                        <p:tav tm="100000">
                                          <p:val>
                                            <p:strVal val="#ppt_w"/>
                                          </p:val>
                                        </p:tav>
                                      </p:tavLst>
                                    </p:anim>
                                    <p:anim calcmode="lin" valueType="num">
                                      <p:cBhvr>
                                        <p:cTn id="46" dur="500" fill="hold"/>
                                        <p:tgtEl>
                                          <p:spTgt spid="34"/>
                                        </p:tgtEl>
                                        <p:attrNameLst>
                                          <p:attrName>ppt_h</p:attrName>
                                        </p:attrNameLst>
                                      </p:cBhvr>
                                      <p:tavLst>
                                        <p:tav tm="0">
                                          <p:val>
                                            <p:fltVal val="0"/>
                                          </p:val>
                                        </p:tav>
                                        <p:tav tm="100000">
                                          <p:val>
                                            <p:strVal val="#ppt_h"/>
                                          </p:val>
                                        </p:tav>
                                      </p:tavLst>
                                    </p:anim>
                                  </p:childTnLst>
                                </p:cTn>
                              </p:par>
                              <p:par>
                                <p:cTn id="47" presetID="23" presetClass="entr" presetSubtype="16" fill="hold" grpId="0" nodeType="with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p:cTn id="49" dur="500" fill="hold"/>
                                        <p:tgtEl>
                                          <p:spTgt spid="32"/>
                                        </p:tgtEl>
                                        <p:attrNameLst>
                                          <p:attrName>ppt_w</p:attrName>
                                        </p:attrNameLst>
                                      </p:cBhvr>
                                      <p:tavLst>
                                        <p:tav tm="0">
                                          <p:val>
                                            <p:fltVal val="0"/>
                                          </p:val>
                                        </p:tav>
                                        <p:tav tm="100000">
                                          <p:val>
                                            <p:strVal val="#ppt_w"/>
                                          </p:val>
                                        </p:tav>
                                      </p:tavLst>
                                    </p:anim>
                                    <p:anim calcmode="lin" valueType="num">
                                      <p:cBhvr>
                                        <p:cTn id="50" dur="500" fill="hold"/>
                                        <p:tgtEl>
                                          <p:spTgt spid="32"/>
                                        </p:tgtEl>
                                        <p:attrNameLst>
                                          <p:attrName>ppt_h</p:attrName>
                                        </p:attrNameLst>
                                      </p:cBhvr>
                                      <p:tavLst>
                                        <p:tav tm="0">
                                          <p:val>
                                            <p:fltVal val="0"/>
                                          </p:val>
                                        </p:tav>
                                        <p:tav tm="100000">
                                          <p:val>
                                            <p:strVal val="#ppt_h"/>
                                          </p:val>
                                        </p:tav>
                                      </p:tavLst>
                                    </p:anim>
                                  </p:childTnLst>
                                </p:cTn>
                              </p:par>
                              <p:par>
                                <p:cTn id="51" presetID="23" presetClass="entr" presetSubtype="16" fill="hold" grpId="0" nodeType="withEffect">
                                  <p:stCondLst>
                                    <p:cond delay="0"/>
                                  </p:stCondLst>
                                  <p:childTnLst>
                                    <p:set>
                                      <p:cBhvr>
                                        <p:cTn id="52" dur="1" fill="hold">
                                          <p:stCondLst>
                                            <p:cond delay="0"/>
                                          </p:stCondLst>
                                        </p:cTn>
                                        <p:tgtEl>
                                          <p:spTgt spid="33"/>
                                        </p:tgtEl>
                                        <p:attrNameLst>
                                          <p:attrName>style.visibility</p:attrName>
                                        </p:attrNameLst>
                                      </p:cBhvr>
                                      <p:to>
                                        <p:strVal val="visible"/>
                                      </p:to>
                                    </p:set>
                                    <p:anim calcmode="lin" valueType="num">
                                      <p:cBhvr>
                                        <p:cTn id="53" dur="500" fill="hold"/>
                                        <p:tgtEl>
                                          <p:spTgt spid="33"/>
                                        </p:tgtEl>
                                        <p:attrNameLst>
                                          <p:attrName>ppt_w</p:attrName>
                                        </p:attrNameLst>
                                      </p:cBhvr>
                                      <p:tavLst>
                                        <p:tav tm="0">
                                          <p:val>
                                            <p:fltVal val="0"/>
                                          </p:val>
                                        </p:tav>
                                        <p:tav tm="100000">
                                          <p:val>
                                            <p:strVal val="#ppt_w"/>
                                          </p:val>
                                        </p:tav>
                                      </p:tavLst>
                                    </p:anim>
                                    <p:anim calcmode="lin" valueType="num">
                                      <p:cBhvr>
                                        <p:cTn id="54" dur="500" fill="hold"/>
                                        <p:tgtEl>
                                          <p:spTgt spid="33"/>
                                        </p:tgtEl>
                                        <p:attrNameLst>
                                          <p:attrName>ppt_h</p:attrName>
                                        </p:attrNameLst>
                                      </p:cBhvr>
                                      <p:tavLst>
                                        <p:tav tm="0">
                                          <p:val>
                                            <p:fltVal val="0"/>
                                          </p:val>
                                        </p:tav>
                                        <p:tav tm="100000">
                                          <p:val>
                                            <p:strVal val="#ppt_h"/>
                                          </p:val>
                                        </p:tav>
                                      </p:tavLst>
                                    </p:anim>
                                  </p:childTnLst>
                                </p:cTn>
                              </p:par>
                              <p:par>
                                <p:cTn id="55" presetID="23" presetClass="entr" presetSubtype="16" fill="hold" grpId="0" nodeType="withEffect">
                                  <p:stCondLst>
                                    <p:cond delay="0"/>
                                  </p:stCondLst>
                                  <p:childTnLst>
                                    <p:set>
                                      <p:cBhvr>
                                        <p:cTn id="56" dur="1" fill="hold">
                                          <p:stCondLst>
                                            <p:cond delay="0"/>
                                          </p:stCondLst>
                                        </p:cTn>
                                        <p:tgtEl>
                                          <p:spTgt spid="24"/>
                                        </p:tgtEl>
                                        <p:attrNameLst>
                                          <p:attrName>style.visibility</p:attrName>
                                        </p:attrNameLst>
                                      </p:cBhvr>
                                      <p:to>
                                        <p:strVal val="visible"/>
                                      </p:to>
                                    </p:set>
                                    <p:anim calcmode="lin" valueType="num">
                                      <p:cBhvr>
                                        <p:cTn id="57" dur="500" fill="hold"/>
                                        <p:tgtEl>
                                          <p:spTgt spid="24"/>
                                        </p:tgtEl>
                                        <p:attrNameLst>
                                          <p:attrName>ppt_w</p:attrName>
                                        </p:attrNameLst>
                                      </p:cBhvr>
                                      <p:tavLst>
                                        <p:tav tm="0">
                                          <p:val>
                                            <p:fltVal val="0"/>
                                          </p:val>
                                        </p:tav>
                                        <p:tav tm="100000">
                                          <p:val>
                                            <p:strVal val="#ppt_w"/>
                                          </p:val>
                                        </p:tav>
                                      </p:tavLst>
                                    </p:anim>
                                    <p:anim calcmode="lin" valueType="num">
                                      <p:cBhvr>
                                        <p:cTn id="58" dur="500" fill="hold"/>
                                        <p:tgtEl>
                                          <p:spTgt spid="24"/>
                                        </p:tgtEl>
                                        <p:attrNameLst>
                                          <p:attrName>ppt_h</p:attrName>
                                        </p:attrNameLst>
                                      </p:cBhvr>
                                      <p:tavLst>
                                        <p:tav tm="0">
                                          <p:val>
                                            <p:fltVal val="0"/>
                                          </p:val>
                                        </p:tav>
                                        <p:tav tm="100000">
                                          <p:val>
                                            <p:strVal val="#ppt_h"/>
                                          </p:val>
                                        </p:tav>
                                      </p:tavLst>
                                    </p:anim>
                                  </p:childTnLst>
                                </p:cTn>
                              </p:par>
                            </p:childTnLst>
                          </p:cTn>
                        </p:par>
                      </p:childTnLst>
                    </p:cTn>
                  </p:par>
                  <p:par>
                    <p:cTn id="59" fill="hold">
                      <p:stCondLst>
                        <p:cond delay="indefinite"/>
                      </p:stCondLst>
                      <p:childTnLst>
                        <p:par>
                          <p:cTn id="60" fill="hold">
                            <p:stCondLst>
                              <p:cond delay="0"/>
                            </p:stCondLst>
                            <p:childTnLst>
                              <p:par>
                                <p:cTn id="61" presetID="23" presetClass="entr" presetSubtype="16" fill="hold" grpId="0" nodeType="clickEffect">
                                  <p:stCondLst>
                                    <p:cond delay="0"/>
                                  </p:stCondLst>
                                  <p:childTnLst>
                                    <p:set>
                                      <p:cBhvr>
                                        <p:cTn id="62" dur="1" fill="hold">
                                          <p:stCondLst>
                                            <p:cond delay="0"/>
                                          </p:stCondLst>
                                        </p:cTn>
                                        <p:tgtEl>
                                          <p:spTgt spid="38"/>
                                        </p:tgtEl>
                                        <p:attrNameLst>
                                          <p:attrName>style.visibility</p:attrName>
                                        </p:attrNameLst>
                                      </p:cBhvr>
                                      <p:to>
                                        <p:strVal val="visible"/>
                                      </p:to>
                                    </p:set>
                                    <p:anim calcmode="lin" valueType="num">
                                      <p:cBhvr>
                                        <p:cTn id="63" dur="500" fill="hold"/>
                                        <p:tgtEl>
                                          <p:spTgt spid="38"/>
                                        </p:tgtEl>
                                        <p:attrNameLst>
                                          <p:attrName>ppt_w</p:attrName>
                                        </p:attrNameLst>
                                      </p:cBhvr>
                                      <p:tavLst>
                                        <p:tav tm="0">
                                          <p:val>
                                            <p:fltVal val="0"/>
                                          </p:val>
                                        </p:tav>
                                        <p:tav tm="100000">
                                          <p:val>
                                            <p:strVal val="#ppt_w"/>
                                          </p:val>
                                        </p:tav>
                                      </p:tavLst>
                                    </p:anim>
                                    <p:anim calcmode="lin" valueType="num">
                                      <p:cBhvr>
                                        <p:cTn id="64" dur="500" fill="hold"/>
                                        <p:tgtEl>
                                          <p:spTgt spid="38"/>
                                        </p:tgtEl>
                                        <p:attrNameLst>
                                          <p:attrName>ppt_h</p:attrName>
                                        </p:attrNameLst>
                                      </p:cBhvr>
                                      <p:tavLst>
                                        <p:tav tm="0">
                                          <p:val>
                                            <p:fltVal val="0"/>
                                          </p:val>
                                        </p:tav>
                                        <p:tav tm="100000">
                                          <p:val>
                                            <p:strVal val="#ppt_h"/>
                                          </p:val>
                                        </p:tav>
                                      </p:tavLst>
                                    </p:anim>
                                  </p:childTnLst>
                                </p:cTn>
                              </p:par>
                              <p:par>
                                <p:cTn id="65" presetID="23" presetClass="entr" presetSubtype="16" fill="hold" grpId="0" nodeType="withEffect">
                                  <p:stCondLst>
                                    <p:cond delay="0"/>
                                  </p:stCondLst>
                                  <p:childTnLst>
                                    <p:set>
                                      <p:cBhvr>
                                        <p:cTn id="66" dur="1" fill="hold">
                                          <p:stCondLst>
                                            <p:cond delay="0"/>
                                          </p:stCondLst>
                                        </p:cTn>
                                        <p:tgtEl>
                                          <p:spTgt spid="36"/>
                                        </p:tgtEl>
                                        <p:attrNameLst>
                                          <p:attrName>style.visibility</p:attrName>
                                        </p:attrNameLst>
                                      </p:cBhvr>
                                      <p:to>
                                        <p:strVal val="visible"/>
                                      </p:to>
                                    </p:set>
                                    <p:anim calcmode="lin" valueType="num">
                                      <p:cBhvr>
                                        <p:cTn id="67" dur="500" fill="hold"/>
                                        <p:tgtEl>
                                          <p:spTgt spid="36"/>
                                        </p:tgtEl>
                                        <p:attrNameLst>
                                          <p:attrName>ppt_w</p:attrName>
                                        </p:attrNameLst>
                                      </p:cBhvr>
                                      <p:tavLst>
                                        <p:tav tm="0">
                                          <p:val>
                                            <p:fltVal val="0"/>
                                          </p:val>
                                        </p:tav>
                                        <p:tav tm="100000">
                                          <p:val>
                                            <p:strVal val="#ppt_w"/>
                                          </p:val>
                                        </p:tav>
                                      </p:tavLst>
                                    </p:anim>
                                    <p:anim calcmode="lin" valueType="num">
                                      <p:cBhvr>
                                        <p:cTn id="68" dur="500" fill="hold"/>
                                        <p:tgtEl>
                                          <p:spTgt spid="36"/>
                                        </p:tgtEl>
                                        <p:attrNameLst>
                                          <p:attrName>ppt_h</p:attrName>
                                        </p:attrNameLst>
                                      </p:cBhvr>
                                      <p:tavLst>
                                        <p:tav tm="0">
                                          <p:val>
                                            <p:fltVal val="0"/>
                                          </p:val>
                                        </p:tav>
                                        <p:tav tm="100000">
                                          <p:val>
                                            <p:strVal val="#ppt_h"/>
                                          </p:val>
                                        </p:tav>
                                      </p:tavLst>
                                    </p:anim>
                                  </p:childTnLst>
                                </p:cTn>
                              </p:par>
                              <p:par>
                                <p:cTn id="69" presetID="23" presetClass="entr" presetSubtype="16" fill="hold" grpId="0" nodeType="withEffect">
                                  <p:stCondLst>
                                    <p:cond delay="0"/>
                                  </p:stCondLst>
                                  <p:childTnLst>
                                    <p:set>
                                      <p:cBhvr>
                                        <p:cTn id="70" dur="1" fill="hold">
                                          <p:stCondLst>
                                            <p:cond delay="0"/>
                                          </p:stCondLst>
                                        </p:cTn>
                                        <p:tgtEl>
                                          <p:spTgt spid="37"/>
                                        </p:tgtEl>
                                        <p:attrNameLst>
                                          <p:attrName>style.visibility</p:attrName>
                                        </p:attrNameLst>
                                      </p:cBhvr>
                                      <p:to>
                                        <p:strVal val="visible"/>
                                      </p:to>
                                    </p:set>
                                    <p:anim calcmode="lin" valueType="num">
                                      <p:cBhvr>
                                        <p:cTn id="71" dur="500" fill="hold"/>
                                        <p:tgtEl>
                                          <p:spTgt spid="37"/>
                                        </p:tgtEl>
                                        <p:attrNameLst>
                                          <p:attrName>ppt_w</p:attrName>
                                        </p:attrNameLst>
                                      </p:cBhvr>
                                      <p:tavLst>
                                        <p:tav tm="0">
                                          <p:val>
                                            <p:fltVal val="0"/>
                                          </p:val>
                                        </p:tav>
                                        <p:tav tm="100000">
                                          <p:val>
                                            <p:strVal val="#ppt_w"/>
                                          </p:val>
                                        </p:tav>
                                      </p:tavLst>
                                    </p:anim>
                                    <p:anim calcmode="lin" valueType="num">
                                      <p:cBhvr>
                                        <p:cTn id="72" dur="500" fill="hold"/>
                                        <p:tgtEl>
                                          <p:spTgt spid="37"/>
                                        </p:tgtEl>
                                        <p:attrNameLst>
                                          <p:attrName>ppt_h</p:attrName>
                                        </p:attrNameLst>
                                      </p:cBhvr>
                                      <p:tavLst>
                                        <p:tav tm="0">
                                          <p:val>
                                            <p:fltVal val="0"/>
                                          </p:val>
                                        </p:tav>
                                        <p:tav tm="100000">
                                          <p:val>
                                            <p:strVal val="#ppt_h"/>
                                          </p:val>
                                        </p:tav>
                                      </p:tavLst>
                                    </p:anim>
                                  </p:childTnLst>
                                </p:cTn>
                              </p:par>
                              <p:par>
                                <p:cTn id="73" presetID="23" presetClass="entr" presetSubtype="16" fill="hold" grpId="0" nodeType="withEffect">
                                  <p:stCondLst>
                                    <p:cond delay="0"/>
                                  </p:stCondLst>
                                  <p:childTnLst>
                                    <p:set>
                                      <p:cBhvr>
                                        <p:cTn id="74" dur="1" fill="hold">
                                          <p:stCondLst>
                                            <p:cond delay="0"/>
                                          </p:stCondLst>
                                        </p:cTn>
                                        <p:tgtEl>
                                          <p:spTgt spid="19"/>
                                        </p:tgtEl>
                                        <p:attrNameLst>
                                          <p:attrName>style.visibility</p:attrName>
                                        </p:attrNameLst>
                                      </p:cBhvr>
                                      <p:to>
                                        <p:strVal val="visible"/>
                                      </p:to>
                                    </p:set>
                                    <p:anim calcmode="lin" valueType="num">
                                      <p:cBhvr>
                                        <p:cTn id="75" dur="500" fill="hold"/>
                                        <p:tgtEl>
                                          <p:spTgt spid="19"/>
                                        </p:tgtEl>
                                        <p:attrNameLst>
                                          <p:attrName>ppt_w</p:attrName>
                                        </p:attrNameLst>
                                      </p:cBhvr>
                                      <p:tavLst>
                                        <p:tav tm="0">
                                          <p:val>
                                            <p:fltVal val="0"/>
                                          </p:val>
                                        </p:tav>
                                        <p:tav tm="100000">
                                          <p:val>
                                            <p:strVal val="#ppt_w"/>
                                          </p:val>
                                        </p:tav>
                                      </p:tavLst>
                                    </p:anim>
                                    <p:anim calcmode="lin" valueType="num">
                                      <p:cBhvr>
                                        <p:cTn id="76" dur="500" fill="hold"/>
                                        <p:tgtEl>
                                          <p:spTgt spid="19"/>
                                        </p:tgtEl>
                                        <p:attrNameLst>
                                          <p:attrName>ppt_h</p:attrName>
                                        </p:attrNameLst>
                                      </p:cBhvr>
                                      <p:tavLst>
                                        <p:tav tm="0">
                                          <p:val>
                                            <p:fltVal val="0"/>
                                          </p:val>
                                        </p:tav>
                                        <p:tav tm="100000">
                                          <p:val>
                                            <p:strVal val="#ppt_h"/>
                                          </p:val>
                                        </p:tav>
                                      </p:tavLst>
                                    </p:anim>
                                  </p:childTnLst>
                                </p:cTn>
                              </p:par>
                            </p:childTnLst>
                          </p:cTn>
                        </p:par>
                      </p:childTnLst>
                    </p:cTn>
                  </p:par>
                  <p:par>
                    <p:cTn id="77" fill="hold">
                      <p:stCondLst>
                        <p:cond delay="indefinite"/>
                      </p:stCondLst>
                      <p:childTnLst>
                        <p:par>
                          <p:cTn id="78" fill="hold">
                            <p:stCondLst>
                              <p:cond delay="0"/>
                            </p:stCondLst>
                            <p:childTnLst>
                              <p:par>
                                <p:cTn id="79" presetID="23" presetClass="entr" presetSubtype="16" fill="hold" grpId="0" nodeType="clickEffect">
                                  <p:stCondLst>
                                    <p:cond delay="0"/>
                                  </p:stCondLst>
                                  <p:childTnLst>
                                    <p:set>
                                      <p:cBhvr>
                                        <p:cTn id="80" dur="1" fill="hold">
                                          <p:stCondLst>
                                            <p:cond delay="0"/>
                                          </p:stCondLst>
                                        </p:cTn>
                                        <p:tgtEl>
                                          <p:spTgt spid="41"/>
                                        </p:tgtEl>
                                        <p:attrNameLst>
                                          <p:attrName>style.visibility</p:attrName>
                                        </p:attrNameLst>
                                      </p:cBhvr>
                                      <p:to>
                                        <p:strVal val="visible"/>
                                      </p:to>
                                    </p:set>
                                    <p:anim calcmode="lin" valueType="num">
                                      <p:cBhvr>
                                        <p:cTn id="81" dur="500" fill="hold"/>
                                        <p:tgtEl>
                                          <p:spTgt spid="41"/>
                                        </p:tgtEl>
                                        <p:attrNameLst>
                                          <p:attrName>ppt_w</p:attrName>
                                        </p:attrNameLst>
                                      </p:cBhvr>
                                      <p:tavLst>
                                        <p:tav tm="0">
                                          <p:val>
                                            <p:fltVal val="0"/>
                                          </p:val>
                                        </p:tav>
                                        <p:tav tm="100000">
                                          <p:val>
                                            <p:strVal val="#ppt_w"/>
                                          </p:val>
                                        </p:tav>
                                      </p:tavLst>
                                    </p:anim>
                                    <p:anim calcmode="lin" valueType="num">
                                      <p:cBhvr>
                                        <p:cTn id="82" dur="500" fill="hold"/>
                                        <p:tgtEl>
                                          <p:spTgt spid="41"/>
                                        </p:tgtEl>
                                        <p:attrNameLst>
                                          <p:attrName>ppt_h</p:attrName>
                                        </p:attrNameLst>
                                      </p:cBhvr>
                                      <p:tavLst>
                                        <p:tav tm="0">
                                          <p:val>
                                            <p:fltVal val="0"/>
                                          </p:val>
                                        </p:tav>
                                        <p:tav tm="100000">
                                          <p:val>
                                            <p:strVal val="#ppt_h"/>
                                          </p:val>
                                        </p:tav>
                                      </p:tavLst>
                                    </p:anim>
                                  </p:childTnLst>
                                </p:cTn>
                              </p:par>
                              <p:par>
                                <p:cTn id="83" presetID="23" presetClass="entr" presetSubtype="16" fill="hold" grpId="0" nodeType="withEffect">
                                  <p:stCondLst>
                                    <p:cond delay="0"/>
                                  </p:stCondLst>
                                  <p:childTnLst>
                                    <p:set>
                                      <p:cBhvr>
                                        <p:cTn id="84" dur="1" fill="hold">
                                          <p:stCondLst>
                                            <p:cond delay="0"/>
                                          </p:stCondLst>
                                        </p:cTn>
                                        <p:tgtEl>
                                          <p:spTgt spid="39"/>
                                        </p:tgtEl>
                                        <p:attrNameLst>
                                          <p:attrName>style.visibility</p:attrName>
                                        </p:attrNameLst>
                                      </p:cBhvr>
                                      <p:to>
                                        <p:strVal val="visible"/>
                                      </p:to>
                                    </p:set>
                                    <p:anim calcmode="lin" valueType="num">
                                      <p:cBhvr>
                                        <p:cTn id="85" dur="500" fill="hold"/>
                                        <p:tgtEl>
                                          <p:spTgt spid="39"/>
                                        </p:tgtEl>
                                        <p:attrNameLst>
                                          <p:attrName>ppt_w</p:attrName>
                                        </p:attrNameLst>
                                      </p:cBhvr>
                                      <p:tavLst>
                                        <p:tav tm="0">
                                          <p:val>
                                            <p:fltVal val="0"/>
                                          </p:val>
                                        </p:tav>
                                        <p:tav tm="100000">
                                          <p:val>
                                            <p:strVal val="#ppt_w"/>
                                          </p:val>
                                        </p:tav>
                                      </p:tavLst>
                                    </p:anim>
                                    <p:anim calcmode="lin" valueType="num">
                                      <p:cBhvr>
                                        <p:cTn id="86" dur="500" fill="hold"/>
                                        <p:tgtEl>
                                          <p:spTgt spid="39"/>
                                        </p:tgtEl>
                                        <p:attrNameLst>
                                          <p:attrName>ppt_h</p:attrName>
                                        </p:attrNameLst>
                                      </p:cBhvr>
                                      <p:tavLst>
                                        <p:tav tm="0">
                                          <p:val>
                                            <p:fltVal val="0"/>
                                          </p:val>
                                        </p:tav>
                                        <p:tav tm="100000">
                                          <p:val>
                                            <p:strVal val="#ppt_h"/>
                                          </p:val>
                                        </p:tav>
                                      </p:tavLst>
                                    </p:anim>
                                  </p:childTnLst>
                                </p:cTn>
                              </p:par>
                              <p:par>
                                <p:cTn id="87" presetID="23" presetClass="entr" presetSubtype="16" fill="hold" grpId="0" nodeType="withEffect">
                                  <p:stCondLst>
                                    <p:cond delay="0"/>
                                  </p:stCondLst>
                                  <p:childTnLst>
                                    <p:set>
                                      <p:cBhvr>
                                        <p:cTn id="88" dur="1" fill="hold">
                                          <p:stCondLst>
                                            <p:cond delay="0"/>
                                          </p:stCondLst>
                                        </p:cTn>
                                        <p:tgtEl>
                                          <p:spTgt spid="40"/>
                                        </p:tgtEl>
                                        <p:attrNameLst>
                                          <p:attrName>style.visibility</p:attrName>
                                        </p:attrNameLst>
                                      </p:cBhvr>
                                      <p:to>
                                        <p:strVal val="visible"/>
                                      </p:to>
                                    </p:set>
                                    <p:anim calcmode="lin" valueType="num">
                                      <p:cBhvr>
                                        <p:cTn id="89" dur="500" fill="hold"/>
                                        <p:tgtEl>
                                          <p:spTgt spid="40"/>
                                        </p:tgtEl>
                                        <p:attrNameLst>
                                          <p:attrName>ppt_w</p:attrName>
                                        </p:attrNameLst>
                                      </p:cBhvr>
                                      <p:tavLst>
                                        <p:tav tm="0">
                                          <p:val>
                                            <p:fltVal val="0"/>
                                          </p:val>
                                        </p:tav>
                                        <p:tav tm="100000">
                                          <p:val>
                                            <p:strVal val="#ppt_w"/>
                                          </p:val>
                                        </p:tav>
                                      </p:tavLst>
                                    </p:anim>
                                    <p:anim calcmode="lin" valueType="num">
                                      <p:cBhvr>
                                        <p:cTn id="90" dur="500" fill="hold"/>
                                        <p:tgtEl>
                                          <p:spTgt spid="40"/>
                                        </p:tgtEl>
                                        <p:attrNameLst>
                                          <p:attrName>ppt_h</p:attrName>
                                        </p:attrNameLst>
                                      </p:cBhvr>
                                      <p:tavLst>
                                        <p:tav tm="0">
                                          <p:val>
                                            <p:fltVal val="0"/>
                                          </p:val>
                                        </p:tav>
                                        <p:tav tm="100000">
                                          <p:val>
                                            <p:strVal val="#ppt_h"/>
                                          </p:val>
                                        </p:tav>
                                      </p:tavLst>
                                    </p:anim>
                                  </p:childTnLst>
                                </p:cTn>
                              </p:par>
                              <p:par>
                                <p:cTn id="91" presetID="23" presetClass="entr" presetSubtype="16" fill="hold" grpId="0" nodeType="withEffect">
                                  <p:stCondLst>
                                    <p:cond delay="0"/>
                                  </p:stCondLst>
                                  <p:childTnLst>
                                    <p:set>
                                      <p:cBhvr>
                                        <p:cTn id="92" dur="1" fill="hold">
                                          <p:stCondLst>
                                            <p:cond delay="0"/>
                                          </p:stCondLst>
                                        </p:cTn>
                                        <p:tgtEl>
                                          <p:spTgt spid="20"/>
                                        </p:tgtEl>
                                        <p:attrNameLst>
                                          <p:attrName>style.visibility</p:attrName>
                                        </p:attrNameLst>
                                      </p:cBhvr>
                                      <p:to>
                                        <p:strVal val="visible"/>
                                      </p:to>
                                    </p:set>
                                    <p:anim calcmode="lin" valueType="num">
                                      <p:cBhvr>
                                        <p:cTn id="93" dur="500" fill="hold"/>
                                        <p:tgtEl>
                                          <p:spTgt spid="20"/>
                                        </p:tgtEl>
                                        <p:attrNameLst>
                                          <p:attrName>ppt_w</p:attrName>
                                        </p:attrNameLst>
                                      </p:cBhvr>
                                      <p:tavLst>
                                        <p:tav tm="0">
                                          <p:val>
                                            <p:fltVal val="0"/>
                                          </p:val>
                                        </p:tav>
                                        <p:tav tm="100000">
                                          <p:val>
                                            <p:strVal val="#ppt_w"/>
                                          </p:val>
                                        </p:tav>
                                      </p:tavLst>
                                    </p:anim>
                                    <p:anim calcmode="lin" valueType="num">
                                      <p:cBhvr>
                                        <p:cTn id="94" dur="500" fill="hold"/>
                                        <p:tgtEl>
                                          <p:spTgt spid="20"/>
                                        </p:tgtEl>
                                        <p:attrNameLst>
                                          <p:attrName>ppt_h</p:attrName>
                                        </p:attrNameLst>
                                      </p:cBhvr>
                                      <p:tavLst>
                                        <p:tav tm="0">
                                          <p:val>
                                            <p:fltVal val="0"/>
                                          </p:val>
                                        </p:tav>
                                        <p:tav tm="100000">
                                          <p:val>
                                            <p:strVal val="#ppt_h"/>
                                          </p:val>
                                        </p:tav>
                                      </p:tavLst>
                                    </p:anim>
                                  </p:childTnLst>
                                </p:cTn>
                              </p:par>
                            </p:childTnLst>
                          </p:cTn>
                        </p:par>
                      </p:childTnLst>
                    </p:cTn>
                  </p:par>
                  <p:par>
                    <p:cTn id="95" fill="hold">
                      <p:stCondLst>
                        <p:cond delay="indefinite"/>
                      </p:stCondLst>
                      <p:childTnLst>
                        <p:par>
                          <p:cTn id="96" fill="hold">
                            <p:stCondLst>
                              <p:cond delay="0"/>
                            </p:stCondLst>
                            <p:childTnLst>
                              <p:par>
                                <p:cTn id="97" presetID="23" presetClass="entr" presetSubtype="16" fill="hold" grpId="0" nodeType="clickEffect">
                                  <p:stCondLst>
                                    <p:cond delay="0"/>
                                  </p:stCondLst>
                                  <p:childTnLst>
                                    <p:set>
                                      <p:cBhvr>
                                        <p:cTn id="98" dur="1" fill="hold">
                                          <p:stCondLst>
                                            <p:cond delay="0"/>
                                          </p:stCondLst>
                                        </p:cTn>
                                        <p:tgtEl>
                                          <p:spTgt spid="43"/>
                                        </p:tgtEl>
                                        <p:attrNameLst>
                                          <p:attrName>style.visibility</p:attrName>
                                        </p:attrNameLst>
                                      </p:cBhvr>
                                      <p:to>
                                        <p:strVal val="visible"/>
                                      </p:to>
                                    </p:set>
                                    <p:anim calcmode="lin" valueType="num">
                                      <p:cBhvr>
                                        <p:cTn id="99" dur="500" fill="hold"/>
                                        <p:tgtEl>
                                          <p:spTgt spid="43"/>
                                        </p:tgtEl>
                                        <p:attrNameLst>
                                          <p:attrName>ppt_w</p:attrName>
                                        </p:attrNameLst>
                                      </p:cBhvr>
                                      <p:tavLst>
                                        <p:tav tm="0">
                                          <p:val>
                                            <p:fltVal val="0"/>
                                          </p:val>
                                        </p:tav>
                                        <p:tav tm="100000">
                                          <p:val>
                                            <p:strVal val="#ppt_w"/>
                                          </p:val>
                                        </p:tav>
                                      </p:tavLst>
                                    </p:anim>
                                    <p:anim calcmode="lin" valueType="num">
                                      <p:cBhvr>
                                        <p:cTn id="100" dur="500" fill="hold"/>
                                        <p:tgtEl>
                                          <p:spTgt spid="43"/>
                                        </p:tgtEl>
                                        <p:attrNameLst>
                                          <p:attrName>ppt_h</p:attrName>
                                        </p:attrNameLst>
                                      </p:cBhvr>
                                      <p:tavLst>
                                        <p:tav tm="0">
                                          <p:val>
                                            <p:fltVal val="0"/>
                                          </p:val>
                                        </p:tav>
                                        <p:tav tm="100000">
                                          <p:val>
                                            <p:strVal val="#ppt_h"/>
                                          </p:val>
                                        </p:tav>
                                      </p:tavLst>
                                    </p:anim>
                                  </p:childTnLst>
                                </p:cTn>
                              </p:par>
                              <p:par>
                                <p:cTn id="101" presetID="23" presetClass="entr" presetSubtype="16" fill="hold" grpId="0" nodeType="withEffect">
                                  <p:stCondLst>
                                    <p:cond delay="0"/>
                                  </p:stCondLst>
                                  <p:childTnLst>
                                    <p:set>
                                      <p:cBhvr>
                                        <p:cTn id="102" dur="1" fill="hold">
                                          <p:stCondLst>
                                            <p:cond delay="0"/>
                                          </p:stCondLst>
                                        </p:cTn>
                                        <p:tgtEl>
                                          <p:spTgt spid="45"/>
                                        </p:tgtEl>
                                        <p:attrNameLst>
                                          <p:attrName>style.visibility</p:attrName>
                                        </p:attrNameLst>
                                      </p:cBhvr>
                                      <p:to>
                                        <p:strVal val="visible"/>
                                      </p:to>
                                    </p:set>
                                    <p:anim calcmode="lin" valueType="num">
                                      <p:cBhvr>
                                        <p:cTn id="103" dur="500" fill="hold"/>
                                        <p:tgtEl>
                                          <p:spTgt spid="45"/>
                                        </p:tgtEl>
                                        <p:attrNameLst>
                                          <p:attrName>ppt_w</p:attrName>
                                        </p:attrNameLst>
                                      </p:cBhvr>
                                      <p:tavLst>
                                        <p:tav tm="0">
                                          <p:val>
                                            <p:fltVal val="0"/>
                                          </p:val>
                                        </p:tav>
                                        <p:tav tm="100000">
                                          <p:val>
                                            <p:strVal val="#ppt_w"/>
                                          </p:val>
                                        </p:tav>
                                      </p:tavLst>
                                    </p:anim>
                                    <p:anim calcmode="lin" valueType="num">
                                      <p:cBhvr>
                                        <p:cTn id="104" dur="500" fill="hold"/>
                                        <p:tgtEl>
                                          <p:spTgt spid="45"/>
                                        </p:tgtEl>
                                        <p:attrNameLst>
                                          <p:attrName>ppt_h</p:attrName>
                                        </p:attrNameLst>
                                      </p:cBhvr>
                                      <p:tavLst>
                                        <p:tav tm="0">
                                          <p:val>
                                            <p:fltVal val="0"/>
                                          </p:val>
                                        </p:tav>
                                        <p:tav tm="100000">
                                          <p:val>
                                            <p:strVal val="#ppt_h"/>
                                          </p:val>
                                        </p:tav>
                                      </p:tavLst>
                                    </p:anim>
                                  </p:childTnLst>
                                </p:cTn>
                              </p:par>
                              <p:par>
                                <p:cTn id="105" presetID="23" presetClass="entr" presetSubtype="16" fill="hold" grpId="0" nodeType="withEffect">
                                  <p:stCondLst>
                                    <p:cond delay="0"/>
                                  </p:stCondLst>
                                  <p:childTnLst>
                                    <p:set>
                                      <p:cBhvr>
                                        <p:cTn id="106" dur="1" fill="hold">
                                          <p:stCondLst>
                                            <p:cond delay="0"/>
                                          </p:stCondLst>
                                        </p:cTn>
                                        <p:tgtEl>
                                          <p:spTgt spid="21"/>
                                        </p:tgtEl>
                                        <p:attrNameLst>
                                          <p:attrName>style.visibility</p:attrName>
                                        </p:attrNameLst>
                                      </p:cBhvr>
                                      <p:to>
                                        <p:strVal val="visible"/>
                                      </p:to>
                                    </p:set>
                                    <p:anim calcmode="lin" valueType="num">
                                      <p:cBhvr>
                                        <p:cTn id="107" dur="500" fill="hold"/>
                                        <p:tgtEl>
                                          <p:spTgt spid="21"/>
                                        </p:tgtEl>
                                        <p:attrNameLst>
                                          <p:attrName>ppt_w</p:attrName>
                                        </p:attrNameLst>
                                      </p:cBhvr>
                                      <p:tavLst>
                                        <p:tav tm="0">
                                          <p:val>
                                            <p:fltVal val="0"/>
                                          </p:val>
                                        </p:tav>
                                        <p:tav tm="100000">
                                          <p:val>
                                            <p:strVal val="#ppt_w"/>
                                          </p:val>
                                        </p:tav>
                                      </p:tavLst>
                                    </p:anim>
                                    <p:anim calcmode="lin" valueType="num">
                                      <p:cBhvr>
                                        <p:cTn id="108" dur="500" fill="hold"/>
                                        <p:tgtEl>
                                          <p:spTgt spid="21"/>
                                        </p:tgtEl>
                                        <p:attrNameLst>
                                          <p:attrName>ppt_h</p:attrName>
                                        </p:attrNameLst>
                                      </p:cBhvr>
                                      <p:tavLst>
                                        <p:tav tm="0">
                                          <p:val>
                                            <p:fltVal val="0"/>
                                          </p:val>
                                        </p:tav>
                                        <p:tav tm="100000">
                                          <p:val>
                                            <p:strVal val="#ppt_h"/>
                                          </p:val>
                                        </p:tav>
                                      </p:tavLst>
                                    </p:anim>
                                  </p:childTnLst>
                                </p:cTn>
                              </p:par>
                            </p:childTnLst>
                          </p:cTn>
                        </p:par>
                      </p:childTnLst>
                    </p:cTn>
                  </p:par>
                  <p:par>
                    <p:cTn id="109" fill="hold">
                      <p:stCondLst>
                        <p:cond delay="indefinite"/>
                      </p:stCondLst>
                      <p:childTnLst>
                        <p:par>
                          <p:cTn id="110" fill="hold">
                            <p:stCondLst>
                              <p:cond delay="0"/>
                            </p:stCondLst>
                            <p:childTnLst>
                              <p:par>
                                <p:cTn id="111" presetID="23" presetClass="entr" presetSubtype="16" fill="hold" grpId="0" nodeType="clickEffect">
                                  <p:stCondLst>
                                    <p:cond delay="0"/>
                                  </p:stCondLst>
                                  <p:childTnLst>
                                    <p:set>
                                      <p:cBhvr>
                                        <p:cTn id="112" dur="1" fill="hold">
                                          <p:stCondLst>
                                            <p:cond delay="0"/>
                                          </p:stCondLst>
                                        </p:cTn>
                                        <p:tgtEl>
                                          <p:spTgt spid="42"/>
                                        </p:tgtEl>
                                        <p:attrNameLst>
                                          <p:attrName>style.visibility</p:attrName>
                                        </p:attrNameLst>
                                      </p:cBhvr>
                                      <p:to>
                                        <p:strVal val="visible"/>
                                      </p:to>
                                    </p:set>
                                    <p:anim calcmode="lin" valueType="num">
                                      <p:cBhvr>
                                        <p:cTn id="113" dur="500" fill="hold"/>
                                        <p:tgtEl>
                                          <p:spTgt spid="42"/>
                                        </p:tgtEl>
                                        <p:attrNameLst>
                                          <p:attrName>ppt_w</p:attrName>
                                        </p:attrNameLst>
                                      </p:cBhvr>
                                      <p:tavLst>
                                        <p:tav tm="0">
                                          <p:val>
                                            <p:fltVal val="0"/>
                                          </p:val>
                                        </p:tav>
                                        <p:tav tm="100000">
                                          <p:val>
                                            <p:strVal val="#ppt_w"/>
                                          </p:val>
                                        </p:tav>
                                      </p:tavLst>
                                    </p:anim>
                                    <p:anim calcmode="lin" valueType="num">
                                      <p:cBhvr>
                                        <p:cTn id="114" dur="500" fill="hold"/>
                                        <p:tgtEl>
                                          <p:spTgt spid="42"/>
                                        </p:tgtEl>
                                        <p:attrNameLst>
                                          <p:attrName>ppt_h</p:attrName>
                                        </p:attrNameLst>
                                      </p:cBhvr>
                                      <p:tavLst>
                                        <p:tav tm="0">
                                          <p:val>
                                            <p:fltVal val="0"/>
                                          </p:val>
                                        </p:tav>
                                        <p:tav tm="100000">
                                          <p:val>
                                            <p:strVal val="#ppt_h"/>
                                          </p:val>
                                        </p:tav>
                                      </p:tavLst>
                                    </p:anim>
                                  </p:childTnLst>
                                </p:cTn>
                              </p:par>
                              <p:par>
                                <p:cTn id="115" presetID="23" presetClass="entr" presetSubtype="16" fill="hold" grpId="0" nodeType="withEffect">
                                  <p:stCondLst>
                                    <p:cond delay="0"/>
                                  </p:stCondLst>
                                  <p:childTnLst>
                                    <p:set>
                                      <p:cBhvr>
                                        <p:cTn id="116" dur="1" fill="hold">
                                          <p:stCondLst>
                                            <p:cond delay="0"/>
                                          </p:stCondLst>
                                        </p:cTn>
                                        <p:tgtEl>
                                          <p:spTgt spid="22"/>
                                        </p:tgtEl>
                                        <p:attrNameLst>
                                          <p:attrName>style.visibility</p:attrName>
                                        </p:attrNameLst>
                                      </p:cBhvr>
                                      <p:to>
                                        <p:strVal val="visible"/>
                                      </p:to>
                                    </p:set>
                                    <p:anim calcmode="lin" valueType="num">
                                      <p:cBhvr>
                                        <p:cTn id="117" dur="500" fill="hold"/>
                                        <p:tgtEl>
                                          <p:spTgt spid="22"/>
                                        </p:tgtEl>
                                        <p:attrNameLst>
                                          <p:attrName>ppt_w</p:attrName>
                                        </p:attrNameLst>
                                      </p:cBhvr>
                                      <p:tavLst>
                                        <p:tav tm="0">
                                          <p:val>
                                            <p:fltVal val="0"/>
                                          </p:val>
                                        </p:tav>
                                        <p:tav tm="100000">
                                          <p:val>
                                            <p:strVal val="#ppt_w"/>
                                          </p:val>
                                        </p:tav>
                                      </p:tavLst>
                                    </p:anim>
                                    <p:anim calcmode="lin" valueType="num">
                                      <p:cBhvr>
                                        <p:cTn id="118" dur="500" fill="hold"/>
                                        <p:tgtEl>
                                          <p:spTgt spid="22"/>
                                        </p:tgtEl>
                                        <p:attrNameLst>
                                          <p:attrName>ppt_h</p:attrName>
                                        </p:attrNameLst>
                                      </p:cBhvr>
                                      <p:tavLst>
                                        <p:tav tm="0">
                                          <p:val>
                                            <p:fltVal val="0"/>
                                          </p:val>
                                        </p:tav>
                                        <p:tav tm="100000">
                                          <p:val>
                                            <p:strVal val="#ppt_h"/>
                                          </p:val>
                                        </p:tav>
                                      </p:tavLst>
                                    </p:anim>
                                  </p:childTnLst>
                                </p:cTn>
                              </p:par>
                            </p:childTnLst>
                          </p:cTn>
                        </p:par>
                      </p:childTnLst>
                    </p:cTn>
                  </p:par>
                  <p:par>
                    <p:cTn id="119" fill="hold">
                      <p:stCondLst>
                        <p:cond delay="indefinite"/>
                      </p:stCondLst>
                      <p:childTnLst>
                        <p:par>
                          <p:cTn id="120" fill="hold">
                            <p:stCondLst>
                              <p:cond delay="0"/>
                            </p:stCondLst>
                            <p:childTnLst>
                              <p:par>
                                <p:cTn id="121" presetID="23" presetClass="entr" presetSubtype="16" fill="hold" grpId="0" nodeType="clickEffect">
                                  <p:stCondLst>
                                    <p:cond delay="0"/>
                                  </p:stCondLst>
                                  <p:childTnLst>
                                    <p:set>
                                      <p:cBhvr>
                                        <p:cTn id="122" dur="1" fill="hold">
                                          <p:stCondLst>
                                            <p:cond delay="0"/>
                                          </p:stCondLst>
                                        </p:cTn>
                                        <p:tgtEl>
                                          <p:spTgt spid="23"/>
                                        </p:tgtEl>
                                        <p:attrNameLst>
                                          <p:attrName>style.visibility</p:attrName>
                                        </p:attrNameLst>
                                      </p:cBhvr>
                                      <p:to>
                                        <p:strVal val="visible"/>
                                      </p:to>
                                    </p:set>
                                    <p:anim calcmode="lin" valueType="num">
                                      <p:cBhvr>
                                        <p:cTn id="123" dur="500" fill="hold"/>
                                        <p:tgtEl>
                                          <p:spTgt spid="23"/>
                                        </p:tgtEl>
                                        <p:attrNameLst>
                                          <p:attrName>ppt_w</p:attrName>
                                        </p:attrNameLst>
                                      </p:cBhvr>
                                      <p:tavLst>
                                        <p:tav tm="0">
                                          <p:val>
                                            <p:fltVal val="0"/>
                                          </p:val>
                                        </p:tav>
                                        <p:tav tm="100000">
                                          <p:val>
                                            <p:strVal val="#ppt_w"/>
                                          </p:val>
                                        </p:tav>
                                      </p:tavLst>
                                    </p:anim>
                                    <p:anim calcmode="lin" valueType="num">
                                      <p:cBhvr>
                                        <p:cTn id="124" dur="500" fill="hold"/>
                                        <p:tgtEl>
                                          <p:spTgt spid="23"/>
                                        </p:tgtEl>
                                        <p:attrNameLst>
                                          <p:attrName>ppt_h</p:attrName>
                                        </p:attrNameLst>
                                      </p:cBhvr>
                                      <p:tavLst>
                                        <p:tav tm="0">
                                          <p:val>
                                            <p:fltVal val="0"/>
                                          </p:val>
                                        </p:tav>
                                        <p:tav tm="100000">
                                          <p:val>
                                            <p:strVal val="#ppt_h"/>
                                          </p:val>
                                        </p:tav>
                                      </p:tavLst>
                                    </p:anim>
                                  </p:childTnLst>
                                </p:cTn>
                              </p:par>
                              <p:par>
                                <p:cTn id="125" presetID="23" presetClass="entr" presetSubtype="16" fill="hold" grpId="0" nodeType="withEffect">
                                  <p:stCondLst>
                                    <p:cond delay="0"/>
                                  </p:stCondLst>
                                  <p:childTnLst>
                                    <p:set>
                                      <p:cBhvr>
                                        <p:cTn id="126" dur="1" fill="hold">
                                          <p:stCondLst>
                                            <p:cond delay="0"/>
                                          </p:stCondLst>
                                        </p:cTn>
                                        <p:tgtEl>
                                          <p:spTgt spid="44"/>
                                        </p:tgtEl>
                                        <p:attrNameLst>
                                          <p:attrName>style.visibility</p:attrName>
                                        </p:attrNameLst>
                                      </p:cBhvr>
                                      <p:to>
                                        <p:strVal val="visible"/>
                                      </p:to>
                                    </p:set>
                                    <p:anim calcmode="lin" valueType="num">
                                      <p:cBhvr>
                                        <p:cTn id="127" dur="500" fill="hold"/>
                                        <p:tgtEl>
                                          <p:spTgt spid="44"/>
                                        </p:tgtEl>
                                        <p:attrNameLst>
                                          <p:attrName>ppt_w</p:attrName>
                                        </p:attrNameLst>
                                      </p:cBhvr>
                                      <p:tavLst>
                                        <p:tav tm="0">
                                          <p:val>
                                            <p:fltVal val="0"/>
                                          </p:val>
                                        </p:tav>
                                        <p:tav tm="100000">
                                          <p:val>
                                            <p:strVal val="#ppt_w"/>
                                          </p:val>
                                        </p:tav>
                                      </p:tavLst>
                                    </p:anim>
                                    <p:anim calcmode="lin" valueType="num">
                                      <p:cBhvr>
                                        <p:cTn id="128" dur="500" fill="hold"/>
                                        <p:tgtEl>
                                          <p:spTgt spid="4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p:bldP spid="15" grpId="0"/>
      <p:bldP spid="16" grpId="0"/>
      <p:bldP spid="19" grpId="0" animBg="1"/>
      <p:bldP spid="20" grpId="0" animBg="1"/>
      <p:bldP spid="21" grpId="0" animBg="1"/>
      <p:bldP spid="22" grpId="0" animBg="1"/>
      <p:bldP spid="23" grpId="0" animBg="1"/>
      <p:bldP spid="24"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09682" y="1302609"/>
            <a:ext cx="5994666" cy="255178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800" dirty="0">
                <a:solidFill>
                  <a:schemeClr val="accent1"/>
                </a:solidFill>
                <a:sym typeface="Webdings"/>
              </a:rPr>
              <a:t></a:t>
            </a:r>
            <a:endParaRPr lang="el-GR" sz="1800" dirty="0">
              <a:solidFill>
                <a:schemeClr val="accent1"/>
              </a:solidFill>
            </a:endParaRPr>
          </a:p>
        </p:txBody>
      </p:sp>
      <p:sp>
        <p:nvSpPr>
          <p:cNvPr id="9" name="Rectangle 8"/>
          <p:cNvSpPr/>
          <p:nvPr/>
        </p:nvSpPr>
        <p:spPr>
          <a:xfrm>
            <a:off x="2217992" y="3228481"/>
            <a:ext cx="341825" cy="369332"/>
          </a:xfrm>
          <a:prstGeom prst="rect">
            <a:avLst/>
          </a:prstGeom>
        </p:spPr>
        <p:txBody>
          <a:bodyPr wrap="square">
            <a:spAutoFit/>
          </a:bodyPr>
          <a:lstStyle/>
          <a:p>
            <a:r>
              <a:rPr lang="el-GR" sz="1800" dirty="0">
                <a:solidFill>
                  <a:srgbClr val="FF0000"/>
                </a:solidFill>
                <a:sym typeface="Webdings"/>
              </a:rPr>
              <a:t></a:t>
            </a:r>
            <a:endParaRPr lang="el-GR" sz="1800" dirty="0"/>
          </a:p>
        </p:txBody>
      </p:sp>
      <p:sp>
        <p:nvSpPr>
          <p:cNvPr id="10" name="Rectangle 9"/>
          <p:cNvSpPr/>
          <p:nvPr/>
        </p:nvSpPr>
        <p:spPr>
          <a:xfrm>
            <a:off x="3359976" y="2680351"/>
            <a:ext cx="384401" cy="369332"/>
          </a:xfrm>
          <a:prstGeom prst="rect">
            <a:avLst/>
          </a:prstGeom>
        </p:spPr>
        <p:txBody>
          <a:bodyPr wrap="square">
            <a:spAutoFit/>
          </a:bodyPr>
          <a:lstStyle/>
          <a:p>
            <a:r>
              <a:rPr lang="el-GR" sz="1800" dirty="0">
                <a:solidFill>
                  <a:srgbClr val="FF0000"/>
                </a:solidFill>
                <a:sym typeface="Webdings"/>
              </a:rPr>
              <a:t></a:t>
            </a:r>
            <a:endParaRPr lang="el-GR" sz="1800" dirty="0"/>
          </a:p>
        </p:txBody>
      </p:sp>
      <p:sp>
        <p:nvSpPr>
          <p:cNvPr id="11" name="Rectangle 10"/>
          <p:cNvSpPr/>
          <p:nvPr/>
        </p:nvSpPr>
        <p:spPr>
          <a:xfrm>
            <a:off x="5188965" y="3230002"/>
            <a:ext cx="569279" cy="369332"/>
          </a:xfrm>
          <a:prstGeom prst="rect">
            <a:avLst/>
          </a:prstGeom>
        </p:spPr>
        <p:txBody>
          <a:bodyPr wrap="square">
            <a:spAutoFit/>
          </a:bodyPr>
          <a:lstStyle/>
          <a:p>
            <a:r>
              <a:rPr lang="el-GR" sz="1800" dirty="0">
                <a:solidFill>
                  <a:srgbClr val="FF0000"/>
                </a:solidFill>
                <a:sym typeface="Webdings"/>
              </a:rPr>
              <a:t></a:t>
            </a:r>
            <a:endParaRPr lang="el-GR" sz="1800" dirty="0"/>
          </a:p>
        </p:txBody>
      </p:sp>
      <p:sp>
        <p:nvSpPr>
          <p:cNvPr id="12" name="Rectangle 11"/>
          <p:cNvSpPr/>
          <p:nvPr/>
        </p:nvSpPr>
        <p:spPr>
          <a:xfrm>
            <a:off x="6332877" y="1857972"/>
            <a:ext cx="381830" cy="369332"/>
          </a:xfrm>
          <a:prstGeom prst="rect">
            <a:avLst/>
          </a:prstGeom>
        </p:spPr>
        <p:txBody>
          <a:bodyPr wrap="square">
            <a:spAutoFit/>
          </a:bodyPr>
          <a:lstStyle/>
          <a:p>
            <a:r>
              <a:rPr lang="el-GR" sz="1800" dirty="0">
                <a:solidFill>
                  <a:srgbClr val="FF0000"/>
                </a:solidFill>
                <a:sym typeface="Webdings"/>
              </a:rPr>
              <a:t></a:t>
            </a:r>
            <a:endParaRPr lang="el-GR" sz="1800" dirty="0"/>
          </a:p>
        </p:txBody>
      </p:sp>
      <p:sp>
        <p:nvSpPr>
          <p:cNvPr id="13" name="Rectangle 12"/>
          <p:cNvSpPr/>
          <p:nvPr/>
        </p:nvSpPr>
        <p:spPr>
          <a:xfrm>
            <a:off x="4960948" y="1857257"/>
            <a:ext cx="415498" cy="369332"/>
          </a:xfrm>
          <a:prstGeom prst="rect">
            <a:avLst/>
          </a:prstGeom>
        </p:spPr>
        <p:txBody>
          <a:bodyPr wrap="none">
            <a:spAutoFit/>
          </a:bodyPr>
          <a:lstStyle/>
          <a:p>
            <a:r>
              <a:rPr lang="el-GR" sz="1800" dirty="0">
                <a:solidFill>
                  <a:srgbClr val="FF0000"/>
                </a:solidFill>
                <a:sym typeface="Webdings"/>
              </a:rPr>
              <a:t></a:t>
            </a:r>
            <a:endParaRPr lang="el-GR" sz="1800" dirty="0">
              <a:solidFill>
                <a:srgbClr val="FF0000"/>
              </a:solidFill>
            </a:endParaRPr>
          </a:p>
        </p:txBody>
      </p:sp>
      <p:sp>
        <p:nvSpPr>
          <p:cNvPr id="14" name="Rectangle 13"/>
          <p:cNvSpPr/>
          <p:nvPr/>
        </p:nvSpPr>
        <p:spPr>
          <a:xfrm>
            <a:off x="2903154" y="1582159"/>
            <a:ext cx="415498" cy="369332"/>
          </a:xfrm>
          <a:prstGeom prst="rect">
            <a:avLst/>
          </a:prstGeom>
        </p:spPr>
        <p:txBody>
          <a:bodyPr wrap="none">
            <a:spAutoFit/>
          </a:bodyPr>
          <a:lstStyle/>
          <a:p>
            <a:r>
              <a:rPr lang="el-GR" sz="1800" dirty="0">
                <a:solidFill>
                  <a:srgbClr val="FF0000"/>
                </a:solidFill>
                <a:sym typeface="Webdings"/>
              </a:rPr>
              <a:t></a:t>
            </a:r>
            <a:endParaRPr lang="el-GR" sz="1800" dirty="0">
              <a:solidFill>
                <a:srgbClr val="FF0000"/>
              </a:solidFill>
            </a:endParaRPr>
          </a:p>
        </p:txBody>
      </p:sp>
      <p:sp>
        <p:nvSpPr>
          <p:cNvPr id="15" name="Rectangle 14"/>
          <p:cNvSpPr/>
          <p:nvPr/>
        </p:nvSpPr>
        <p:spPr>
          <a:xfrm>
            <a:off x="4503033" y="2406611"/>
            <a:ext cx="415498" cy="369332"/>
          </a:xfrm>
          <a:prstGeom prst="rect">
            <a:avLst/>
          </a:prstGeom>
        </p:spPr>
        <p:txBody>
          <a:bodyPr wrap="none">
            <a:spAutoFit/>
          </a:bodyPr>
          <a:lstStyle/>
          <a:p>
            <a:r>
              <a:rPr lang="el-GR" sz="1800" dirty="0">
                <a:solidFill>
                  <a:srgbClr val="FF0000"/>
                </a:solidFill>
                <a:sym typeface="Webdings"/>
              </a:rPr>
              <a:t></a:t>
            </a:r>
            <a:endParaRPr lang="el-GR" sz="1800" dirty="0">
              <a:solidFill>
                <a:srgbClr val="FF0000"/>
              </a:solidFill>
            </a:endParaRPr>
          </a:p>
        </p:txBody>
      </p:sp>
      <p:sp>
        <p:nvSpPr>
          <p:cNvPr id="16" name="Rectangle 15"/>
          <p:cNvSpPr/>
          <p:nvPr/>
        </p:nvSpPr>
        <p:spPr>
          <a:xfrm>
            <a:off x="5875264" y="2953450"/>
            <a:ext cx="415498" cy="369332"/>
          </a:xfrm>
          <a:prstGeom prst="rect">
            <a:avLst/>
          </a:prstGeom>
        </p:spPr>
        <p:txBody>
          <a:bodyPr wrap="none">
            <a:spAutoFit/>
          </a:bodyPr>
          <a:lstStyle/>
          <a:p>
            <a:r>
              <a:rPr lang="el-GR" sz="1800" dirty="0">
                <a:solidFill>
                  <a:srgbClr val="FF0000"/>
                </a:solidFill>
                <a:sym typeface="Webdings"/>
              </a:rPr>
              <a:t></a:t>
            </a:r>
            <a:endParaRPr lang="el-GR" sz="1800" dirty="0">
              <a:solidFill>
                <a:srgbClr val="FF0000"/>
              </a:solidFill>
            </a:endParaRPr>
          </a:p>
        </p:txBody>
      </p:sp>
      <p:sp>
        <p:nvSpPr>
          <p:cNvPr id="20" name="TextBox 19"/>
          <p:cNvSpPr txBox="1"/>
          <p:nvPr/>
        </p:nvSpPr>
        <p:spPr>
          <a:xfrm>
            <a:off x="1640610" y="897565"/>
            <a:ext cx="6315960" cy="276999"/>
          </a:xfrm>
          <a:prstGeom prst="rect">
            <a:avLst/>
          </a:prstGeom>
          <a:noFill/>
        </p:spPr>
        <p:txBody>
          <a:bodyPr wrap="none" rtlCol="0">
            <a:spAutoFit/>
          </a:bodyPr>
          <a:lstStyle/>
          <a:p>
            <a:r>
              <a:rPr lang="el-GR" sz="1200" dirty="0" smtClean="0"/>
              <a:t>ΠΑΙΔΙΑ ΘΥΜΑΤΑ ΚΑΠΑ ΠΟΥ ΕΝΤΟΠΙΖΟΝΤΑΙ ΑΠΌ/ΑΝΑΦΕΡΟΝΤΑΙ ΣΕ ΤΟΥΛΑΧΙΣΤΟΝ ΜΙΑ ΥΠΗΡΕΣΙΑ</a:t>
            </a:r>
            <a:endParaRPr lang="el-GR" sz="1200" dirty="0"/>
          </a:p>
        </p:txBody>
      </p:sp>
      <p:sp>
        <p:nvSpPr>
          <p:cNvPr id="21" name="Rectangle 20"/>
          <p:cNvSpPr/>
          <p:nvPr/>
        </p:nvSpPr>
        <p:spPr>
          <a:xfrm>
            <a:off x="2600215" y="3921900"/>
            <a:ext cx="810090" cy="202523"/>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l-GR" sz="900" b="1" dirty="0" smtClean="0"/>
              <a:t>ΥΓΕΙΑ</a:t>
            </a:r>
            <a:endParaRPr lang="el-GR" sz="900" b="1" dirty="0"/>
          </a:p>
        </p:txBody>
      </p:sp>
      <p:sp>
        <p:nvSpPr>
          <p:cNvPr id="22" name="Rectangle 21"/>
          <p:cNvSpPr/>
          <p:nvPr/>
        </p:nvSpPr>
        <p:spPr>
          <a:xfrm>
            <a:off x="3465532" y="3921900"/>
            <a:ext cx="1105337" cy="202523"/>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l-GR" sz="900" b="1" dirty="0" smtClean="0"/>
              <a:t>ΨΥΧΙΚΗ ΥΓΕΙΑ</a:t>
            </a:r>
            <a:endParaRPr lang="el-GR" sz="900" b="1" dirty="0"/>
          </a:p>
        </p:txBody>
      </p:sp>
      <p:sp>
        <p:nvSpPr>
          <p:cNvPr id="23" name="Rectangle 22"/>
          <p:cNvSpPr/>
          <p:nvPr/>
        </p:nvSpPr>
        <p:spPr>
          <a:xfrm>
            <a:off x="4626096" y="3921900"/>
            <a:ext cx="1347619" cy="202523"/>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l-GR" sz="900" b="1" dirty="0" smtClean="0"/>
              <a:t>ΚΟΙΝΩΝΙΚΕΣ ΥΠΗΡΕΣΙΕΣ</a:t>
            </a:r>
            <a:endParaRPr lang="el-GR" sz="900" b="1" dirty="0"/>
          </a:p>
        </p:txBody>
      </p:sp>
      <p:sp>
        <p:nvSpPr>
          <p:cNvPr id="24" name="Rectangle 23"/>
          <p:cNvSpPr/>
          <p:nvPr/>
        </p:nvSpPr>
        <p:spPr>
          <a:xfrm>
            <a:off x="6028942" y="3921900"/>
            <a:ext cx="810090" cy="202523"/>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l-GR" sz="900" b="1" dirty="0" smtClean="0"/>
              <a:t>ΔΙΚΑΙΟΣΥΝΗ</a:t>
            </a:r>
            <a:endParaRPr lang="el-GR" sz="900" b="1" dirty="0"/>
          </a:p>
        </p:txBody>
      </p:sp>
      <p:sp>
        <p:nvSpPr>
          <p:cNvPr id="25" name="Rectangle 24"/>
          <p:cNvSpPr/>
          <p:nvPr/>
        </p:nvSpPr>
        <p:spPr>
          <a:xfrm>
            <a:off x="6894258" y="3921900"/>
            <a:ext cx="810090" cy="202523"/>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l-GR" sz="900" b="1" dirty="0" smtClean="0"/>
              <a:t>ΑΣΤΥΝΟΜΙΑ</a:t>
            </a:r>
            <a:endParaRPr lang="el-GR" sz="900" b="1" dirty="0"/>
          </a:p>
        </p:txBody>
      </p:sp>
      <p:sp>
        <p:nvSpPr>
          <p:cNvPr id="26" name="Rectangle 25"/>
          <p:cNvSpPr/>
          <p:nvPr/>
        </p:nvSpPr>
        <p:spPr>
          <a:xfrm>
            <a:off x="1709682" y="3921900"/>
            <a:ext cx="835306" cy="20252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l-GR" sz="900" b="1" dirty="0" smtClean="0"/>
              <a:t>ΕΚΠΑΙΔΕΥΣΗ</a:t>
            </a:r>
            <a:endParaRPr lang="el-GR" sz="900" b="1" dirty="0"/>
          </a:p>
        </p:txBody>
      </p:sp>
      <p:sp>
        <p:nvSpPr>
          <p:cNvPr id="28" name="Rectangle 27"/>
          <p:cNvSpPr/>
          <p:nvPr/>
        </p:nvSpPr>
        <p:spPr>
          <a:xfrm>
            <a:off x="1709681" y="4187050"/>
            <a:ext cx="4264033" cy="1668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050" dirty="0" smtClean="0"/>
              <a:t>ΔΗΜΟΣΙΟΥ ΔΙΚΑΙΟΥ / ΙΔΙΩΤΙΚΟΥ ΔΙΚΑΙΟΥ/ ΜΚΟ</a:t>
            </a:r>
            <a:endParaRPr lang="el-GR" sz="1050" dirty="0"/>
          </a:p>
        </p:txBody>
      </p:sp>
      <p:sp>
        <p:nvSpPr>
          <p:cNvPr id="30" name="Rectangle 29"/>
          <p:cNvSpPr/>
          <p:nvPr/>
        </p:nvSpPr>
        <p:spPr>
          <a:xfrm rot="16200000">
            <a:off x="105281" y="2322346"/>
            <a:ext cx="2551784" cy="5164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050" dirty="0" smtClean="0"/>
              <a:t>ΕΠΙΔΗΜΙΟΛΟΓΙΚΗ ΕΠΙΤΗΡΗΣΗ ΚΑΠΑ-Π ΒΑΣΕΙ ΠΕΡΙΣΤΑΤΙΚΩΝ ΠΟΥ ΕΝΤΟΠΙΖΟΝΤΑΙ  ΑΠΌ Ή ΑΝΑΦΕΡΟΝΤΑΙ ΣΕ ΥΠΗΡΕΣΙΕΣ</a:t>
            </a:r>
            <a:endParaRPr lang="el-GR" sz="1050" dirty="0"/>
          </a:p>
        </p:txBody>
      </p:sp>
      <p:sp>
        <p:nvSpPr>
          <p:cNvPr id="39" name="Oval 38"/>
          <p:cNvSpPr/>
          <p:nvPr/>
        </p:nvSpPr>
        <p:spPr>
          <a:xfrm>
            <a:off x="2326966" y="3314571"/>
            <a:ext cx="189000" cy="189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13"/>
          </a:p>
        </p:txBody>
      </p:sp>
      <p:sp>
        <p:nvSpPr>
          <p:cNvPr id="40" name="Oval 39"/>
          <p:cNvSpPr/>
          <p:nvPr/>
        </p:nvSpPr>
        <p:spPr>
          <a:xfrm>
            <a:off x="3466854" y="2761437"/>
            <a:ext cx="189000" cy="189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13"/>
          </a:p>
        </p:txBody>
      </p:sp>
      <p:sp>
        <p:nvSpPr>
          <p:cNvPr id="41" name="Oval 40"/>
          <p:cNvSpPr/>
          <p:nvPr/>
        </p:nvSpPr>
        <p:spPr>
          <a:xfrm>
            <a:off x="5069978" y="1939329"/>
            <a:ext cx="189000" cy="189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13"/>
          </a:p>
        </p:txBody>
      </p:sp>
      <p:sp>
        <p:nvSpPr>
          <p:cNvPr id="42" name="Oval 41"/>
          <p:cNvSpPr/>
          <p:nvPr/>
        </p:nvSpPr>
        <p:spPr>
          <a:xfrm>
            <a:off x="6438618" y="1942387"/>
            <a:ext cx="189000" cy="189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13"/>
          </a:p>
        </p:txBody>
      </p:sp>
      <p:sp>
        <p:nvSpPr>
          <p:cNvPr id="43" name="Oval 42"/>
          <p:cNvSpPr/>
          <p:nvPr/>
        </p:nvSpPr>
        <p:spPr>
          <a:xfrm>
            <a:off x="5268377" y="3308791"/>
            <a:ext cx="189000" cy="189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13"/>
          </a:p>
        </p:txBody>
      </p:sp>
      <p:sp>
        <p:nvSpPr>
          <p:cNvPr id="44" name="Oval 43"/>
          <p:cNvSpPr/>
          <p:nvPr/>
        </p:nvSpPr>
        <p:spPr>
          <a:xfrm>
            <a:off x="3007613" y="1663634"/>
            <a:ext cx="189000" cy="189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13"/>
          </a:p>
        </p:txBody>
      </p:sp>
      <p:sp>
        <p:nvSpPr>
          <p:cNvPr id="45" name="Oval 44"/>
          <p:cNvSpPr/>
          <p:nvPr/>
        </p:nvSpPr>
        <p:spPr>
          <a:xfrm>
            <a:off x="4585071" y="2457388"/>
            <a:ext cx="237311" cy="243027"/>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sz="1013"/>
          </a:p>
        </p:txBody>
      </p:sp>
      <p:sp>
        <p:nvSpPr>
          <p:cNvPr id="46" name="Oval 45"/>
          <p:cNvSpPr/>
          <p:nvPr/>
        </p:nvSpPr>
        <p:spPr>
          <a:xfrm>
            <a:off x="6371100" y="1868112"/>
            <a:ext cx="324036" cy="331538"/>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sz="1013"/>
          </a:p>
        </p:txBody>
      </p:sp>
      <p:sp>
        <p:nvSpPr>
          <p:cNvPr id="47" name="Oval 46"/>
          <p:cNvSpPr/>
          <p:nvPr/>
        </p:nvSpPr>
        <p:spPr>
          <a:xfrm>
            <a:off x="3385854" y="2676984"/>
            <a:ext cx="351000" cy="351000"/>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sz="1013"/>
          </a:p>
        </p:txBody>
      </p:sp>
      <p:sp>
        <p:nvSpPr>
          <p:cNvPr id="48" name="Oval 47"/>
          <p:cNvSpPr/>
          <p:nvPr/>
        </p:nvSpPr>
        <p:spPr>
          <a:xfrm>
            <a:off x="5022728" y="1888750"/>
            <a:ext cx="283500" cy="283500"/>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sz="1013"/>
          </a:p>
        </p:txBody>
      </p:sp>
      <p:sp>
        <p:nvSpPr>
          <p:cNvPr id="49" name="Oval 48"/>
          <p:cNvSpPr/>
          <p:nvPr/>
        </p:nvSpPr>
        <p:spPr>
          <a:xfrm>
            <a:off x="2960363" y="1614725"/>
            <a:ext cx="283500" cy="283532"/>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sz="1013"/>
          </a:p>
        </p:txBody>
      </p:sp>
      <p:sp>
        <p:nvSpPr>
          <p:cNvPr id="50" name="Oval 49"/>
          <p:cNvSpPr/>
          <p:nvPr/>
        </p:nvSpPr>
        <p:spPr>
          <a:xfrm>
            <a:off x="3419604" y="2713948"/>
            <a:ext cx="283500" cy="283500"/>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sz="1013"/>
          </a:p>
        </p:txBody>
      </p:sp>
      <p:sp>
        <p:nvSpPr>
          <p:cNvPr id="51" name="Oval 50"/>
          <p:cNvSpPr/>
          <p:nvPr/>
        </p:nvSpPr>
        <p:spPr>
          <a:xfrm>
            <a:off x="3291324" y="2580111"/>
            <a:ext cx="540060" cy="540000"/>
          </a:xfrm>
          <a:prstGeom prst="ellipse">
            <a:avLst/>
          </a:prstGeom>
          <a:noFill/>
        </p:spPr>
        <p:style>
          <a:lnRef idx="2">
            <a:schemeClr val="accent4"/>
          </a:lnRef>
          <a:fillRef idx="1">
            <a:schemeClr val="lt1"/>
          </a:fillRef>
          <a:effectRef idx="0">
            <a:schemeClr val="accent4"/>
          </a:effectRef>
          <a:fontRef idx="minor">
            <a:schemeClr val="dk1"/>
          </a:fontRef>
        </p:style>
        <p:txBody>
          <a:bodyPr rtlCol="0" anchor="ctr"/>
          <a:lstStyle/>
          <a:p>
            <a:pPr algn="ctr"/>
            <a:endParaRPr lang="el-GR" sz="1013"/>
          </a:p>
        </p:txBody>
      </p:sp>
      <p:sp>
        <p:nvSpPr>
          <p:cNvPr id="52" name="Oval 51"/>
          <p:cNvSpPr/>
          <p:nvPr/>
        </p:nvSpPr>
        <p:spPr>
          <a:xfrm>
            <a:off x="5196827" y="3231336"/>
            <a:ext cx="332100" cy="331180"/>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l-GR" sz="1013"/>
          </a:p>
        </p:txBody>
      </p:sp>
      <p:sp>
        <p:nvSpPr>
          <p:cNvPr id="53" name="Oval 52"/>
          <p:cNvSpPr/>
          <p:nvPr/>
        </p:nvSpPr>
        <p:spPr>
          <a:xfrm>
            <a:off x="3244104" y="2533250"/>
            <a:ext cx="634500" cy="634500"/>
          </a:xfrm>
          <a:prstGeom prst="ellipse">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l-GR" sz="1013"/>
          </a:p>
        </p:txBody>
      </p:sp>
      <p:sp>
        <p:nvSpPr>
          <p:cNvPr id="54" name="Oval 53"/>
          <p:cNvSpPr/>
          <p:nvPr/>
        </p:nvSpPr>
        <p:spPr>
          <a:xfrm>
            <a:off x="3332614" y="2619406"/>
            <a:ext cx="457479" cy="456300"/>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l-GR" sz="1013"/>
          </a:p>
        </p:txBody>
      </p:sp>
      <p:sp>
        <p:nvSpPr>
          <p:cNvPr id="37" name="Rectangle 36"/>
          <p:cNvSpPr/>
          <p:nvPr/>
        </p:nvSpPr>
        <p:spPr>
          <a:xfrm>
            <a:off x="4040977" y="1572318"/>
            <a:ext cx="569279" cy="369332"/>
          </a:xfrm>
          <a:prstGeom prst="rect">
            <a:avLst/>
          </a:prstGeom>
        </p:spPr>
        <p:txBody>
          <a:bodyPr wrap="square">
            <a:spAutoFit/>
          </a:bodyPr>
          <a:lstStyle/>
          <a:p>
            <a:r>
              <a:rPr lang="el-GR" sz="1800" dirty="0">
                <a:solidFill>
                  <a:srgbClr val="FFC000"/>
                </a:solidFill>
                <a:sym typeface="Webdings"/>
              </a:rPr>
              <a:t></a:t>
            </a:r>
            <a:endParaRPr lang="el-GR" sz="1800" dirty="0">
              <a:solidFill>
                <a:srgbClr val="FFC000"/>
              </a:solidFill>
            </a:endParaRPr>
          </a:p>
        </p:txBody>
      </p:sp>
      <p:sp>
        <p:nvSpPr>
          <p:cNvPr id="38" name="Rectangle 37"/>
          <p:cNvSpPr/>
          <p:nvPr/>
        </p:nvSpPr>
        <p:spPr>
          <a:xfrm>
            <a:off x="5871157" y="2121970"/>
            <a:ext cx="569279" cy="369332"/>
          </a:xfrm>
          <a:prstGeom prst="rect">
            <a:avLst/>
          </a:prstGeom>
        </p:spPr>
        <p:txBody>
          <a:bodyPr wrap="square">
            <a:spAutoFit/>
          </a:bodyPr>
          <a:lstStyle/>
          <a:p>
            <a:r>
              <a:rPr lang="el-GR" sz="1800" dirty="0">
                <a:solidFill>
                  <a:srgbClr val="FFC000"/>
                </a:solidFill>
                <a:sym typeface="Webdings"/>
              </a:rPr>
              <a:t></a:t>
            </a:r>
            <a:endParaRPr lang="el-GR" sz="1800" dirty="0">
              <a:solidFill>
                <a:srgbClr val="FFC000"/>
              </a:solidFill>
            </a:endParaRPr>
          </a:p>
        </p:txBody>
      </p:sp>
      <p:sp>
        <p:nvSpPr>
          <p:cNvPr id="55" name="Rectangle 54"/>
          <p:cNvSpPr/>
          <p:nvPr/>
        </p:nvSpPr>
        <p:spPr>
          <a:xfrm>
            <a:off x="5185237" y="1304921"/>
            <a:ext cx="415498" cy="369332"/>
          </a:xfrm>
          <a:prstGeom prst="rect">
            <a:avLst/>
          </a:prstGeom>
        </p:spPr>
        <p:txBody>
          <a:bodyPr wrap="none">
            <a:spAutoFit/>
          </a:bodyPr>
          <a:lstStyle/>
          <a:p>
            <a:r>
              <a:rPr lang="el-GR" sz="1800" dirty="0">
                <a:solidFill>
                  <a:srgbClr val="FFC000"/>
                </a:solidFill>
                <a:sym typeface="Webdings"/>
              </a:rPr>
              <a:t></a:t>
            </a:r>
            <a:endParaRPr lang="el-GR" sz="1800" dirty="0">
              <a:solidFill>
                <a:srgbClr val="FFC000"/>
              </a:solidFill>
            </a:endParaRPr>
          </a:p>
        </p:txBody>
      </p:sp>
      <p:sp>
        <p:nvSpPr>
          <p:cNvPr id="56" name="Oval 55"/>
          <p:cNvSpPr/>
          <p:nvPr/>
        </p:nvSpPr>
        <p:spPr>
          <a:xfrm>
            <a:off x="4152811" y="1673616"/>
            <a:ext cx="189000" cy="189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13"/>
          </a:p>
        </p:txBody>
      </p:sp>
      <p:sp>
        <p:nvSpPr>
          <p:cNvPr id="57" name="Oval 56"/>
          <p:cNvSpPr/>
          <p:nvPr/>
        </p:nvSpPr>
        <p:spPr>
          <a:xfrm>
            <a:off x="5312885" y="1367934"/>
            <a:ext cx="188914" cy="189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13"/>
          </a:p>
        </p:txBody>
      </p:sp>
      <p:sp>
        <p:nvSpPr>
          <p:cNvPr id="58" name="Oval 57"/>
          <p:cNvSpPr/>
          <p:nvPr/>
        </p:nvSpPr>
        <p:spPr>
          <a:xfrm>
            <a:off x="5984091" y="2199876"/>
            <a:ext cx="189000" cy="189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13"/>
          </a:p>
        </p:txBody>
      </p:sp>
      <p:sp>
        <p:nvSpPr>
          <p:cNvPr id="59" name="Oval 58"/>
          <p:cNvSpPr/>
          <p:nvPr/>
        </p:nvSpPr>
        <p:spPr>
          <a:xfrm>
            <a:off x="4152897" y="1679880"/>
            <a:ext cx="188914" cy="189000"/>
          </a:xfrm>
          <a:prstGeom prst="ellipse">
            <a:avLst/>
          </a:prstGeom>
          <a:solidFill>
            <a:schemeClr val="bg1">
              <a:lumMod val="85000"/>
              <a:alpha val="75000"/>
            </a:schemeClr>
          </a:solidFill>
          <a:ln w="38100">
            <a:solidFill>
              <a:schemeClr val="bg1">
                <a:lumMod val="8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13"/>
          </a:p>
        </p:txBody>
      </p:sp>
      <p:sp>
        <p:nvSpPr>
          <p:cNvPr id="60" name="Oval 59"/>
          <p:cNvSpPr/>
          <p:nvPr/>
        </p:nvSpPr>
        <p:spPr>
          <a:xfrm>
            <a:off x="5303280" y="1377373"/>
            <a:ext cx="189000" cy="189000"/>
          </a:xfrm>
          <a:prstGeom prst="ellipse">
            <a:avLst/>
          </a:prstGeom>
          <a:solidFill>
            <a:schemeClr val="bg1">
              <a:lumMod val="85000"/>
              <a:alpha val="75000"/>
            </a:schemeClr>
          </a:solidFill>
          <a:ln w="38100">
            <a:solidFill>
              <a:schemeClr val="bg1">
                <a:lumMod val="8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13"/>
          </a:p>
        </p:txBody>
      </p:sp>
      <p:sp>
        <p:nvSpPr>
          <p:cNvPr id="61" name="Oval 60"/>
          <p:cNvSpPr/>
          <p:nvPr/>
        </p:nvSpPr>
        <p:spPr>
          <a:xfrm>
            <a:off x="5981002" y="2215665"/>
            <a:ext cx="188914" cy="189000"/>
          </a:xfrm>
          <a:prstGeom prst="ellipse">
            <a:avLst/>
          </a:prstGeom>
          <a:solidFill>
            <a:schemeClr val="bg1">
              <a:lumMod val="85000"/>
              <a:alpha val="75000"/>
            </a:schemeClr>
          </a:solidFill>
          <a:ln w="38100">
            <a:solidFill>
              <a:schemeClr val="bg1">
                <a:lumMod val="8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13"/>
          </a:p>
        </p:txBody>
      </p:sp>
    </p:spTree>
    <p:extLst>
      <p:ext uri="{BB962C8B-B14F-4D97-AF65-F5344CB8AC3E}">
        <p14:creationId xmlns="" xmlns:p14="http://schemas.microsoft.com/office/powerpoint/2010/main" val="268717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dissolve">
                                      <p:cBhvr>
                                        <p:cTn id="7" dur="1000"/>
                                        <p:tgtEl>
                                          <p:spTgt spid="38"/>
                                        </p:tgtEl>
                                      </p:cBhvr>
                                    </p:animEffect>
                                  </p:childTnLst>
                                </p:cTn>
                              </p:par>
                            </p:childTnLst>
                          </p:cTn>
                        </p:par>
                        <p:par>
                          <p:cTn id="8" fill="hold">
                            <p:stCondLst>
                              <p:cond delay="1000"/>
                            </p:stCondLst>
                            <p:childTnLst>
                              <p:par>
                                <p:cTn id="9" presetID="9" presetClass="entr" presetSubtype="0"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dissolve">
                                      <p:cBhvr>
                                        <p:cTn id="11" dur="1000"/>
                                        <p:tgtEl>
                                          <p:spTgt spid="55"/>
                                        </p:tgtEl>
                                      </p:cBhvr>
                                    </p:animEffect>
                                  </p:childTnLst>
                                </p:cTn>
                              </p:par>
                            </p:childTnLst>
                          </p:cTn>
                        </p:par>
                        <p:par>
                          <p:cTn id="12" fill="hold">
                            <p:stCondLst>
                              <p:cond delay="2000"/>
                            </p:stCondLst>
                            <p:childTnLst>
                              <p:par>
                                <p:cTn id="13" presetID="9" presetClass="entr" presetSubtype="0"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dissolve">
                                      <p:cBhvr>
                                        <p:cTn id="15" dur="1000"/>
                                        <p:tgtEl>
                                          <p:spTgt spid="37"/>
                                        </p:tgtEl>
                                      </p:cBhvr>
                                    </p:animEffect>
                                  </p:childTnLst>
                                </p:cTn>
                              </p:par>
                            </p:childTnLst>
                          </p:cTn>
                        </p:par>
                      </p:childTnLst>
                    </p:cTn>
                  </p:par>
                  <p:par>
                    <p:cTn id="16" fill="hold">
                      <p:stCondLst>
                        <p:cond delay="indefinite"/>
                      </p:stCondLst>
                      <p:childTnLst>
                        <p:par>
                          <p:cTn id="17" fill="hold">
                            <p:stCondLst>
                              <p:cond delay="0"/>
                            </p:stCondLst>
                            <p:childTnLst>
                              <p:par>
                                <p:cTn id="18" presetID="23" presetClass="entr" presetSubtype="16" fill="hold" grpId="0" nodeType="clickEffect">
                                  <p:stCondLst>
                                    <p:cond delay="0"/>
                                  </p:stCondLst>
                                  <p:childTnLst>
                                    <p:set>
                                      <p:cBhvr>
                                        <p:cTn id="19" dur="1" fill="hold">
                                          <p:stCondLst>
                                            <p:cond delay="0"/>
                                          </p:stCondLst>
                                        </p:cTn>
                                        <p:tgtEl>
                                          <p:spTgt spid="39"/>
                                        </p:tgtEl>
                                        <p:attrNameLst>
                                          <p:attrName>style.visibility</p:attrName>
                                        </p:attrNameLst>
                                      </p:cBhvr>
                                      <p:to>
                                        <p:strVal val="visible"/>
                                      </p:to>
                                    </p:set>
                                    <p:anim calcmode="lin" valueType="num">
                                      <p:cBhvr>
                                        <p:cTn id="20" dur="500" fill="hold"/>
                                        <p:tgtEl>
                                          <p:spTgt spid="39"/>
                                        </p:tgtEl>
                                        <p:attrNameLst>
                                          <p:attrName>ppt_w</p:attrName>
                                        </p:attrNameLst>
                                      </p:cBhvr>
                                      <p:tavLst>
                                        <p:tav tm="0">
                                          <p:val>
                                            <p:fltVal val="0"/>
                                          </p:val>
                                        </p:tav>
                                        <p:tav tm="100000">
                                          <p:val>
                                            <p:strVal val="#ppt_w"/>
                                          </p:val>
                                        </p:tav>
                                      </p:tavLst>
                                    </p:anim>
                                    <p:anim calcmode="lin" valueType="num">
                                      <p:cBhvr>
                                        <p:cTn id="21" dur="500" fill="hold"/>
                                        <p:tgtEl>
                                          <p:spTgt spid="39"/>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0"/>
                                  </p:stCondLst>
                                  <p:childTnLst>
                                    <p:set>
                                      <p:cBhvr>
                                        <p:cTn id="23" dur="1" fill="hold">
                                          <p:stCondLst>
                                            <p:cond delay="0"/>
                                          </p:stCondLst>
                                        </p:cTn>
                                        <p:tgtEl>
                                          <p:spTgt spid="40"/>
                                        </p:tgtEl>
                                        <p:attrNameLst>
                                          <p:attrName>style.visibility</p:attrName>
                                        </p:attrNameLst>
                                      </p:cBhvr>
                                      <p:to>
                                        <p:strVal val="visible"/>
                                      </p:to>
                                    </p:set>
                                    <p:anim calcmode="lin" valueType="num">
                                      <p:cBhvr>
                                        <p:cTn id="24" dur="500" fill="hold"/>
                                        <p:tgtEl>
                                          <p:spTgt spid="40"/>
                                        </p:tgtEl>
                                        <p:attrNameLst>
                                          <p:attrName>ppt_w</p:attrName>
                                        </p:attrNameLst>
                                      </p:cBhvr>
                                      <p:tavLst>
                                        <p:tav tm="0">
                                          <p:val>
                                            <p:fltVal val="0"/>
                                          </p:val>
                                        </p:tav>
                                        <p:tav tm="100000">
                                          <p:val>
                                            <p:strVal val="#ppt_w"/>
                                          </p:val>
                                        </p:tav>
                                      </p:tavLst>
                                    </p:anim>
                                    <p:anim calcmode="lin" valueType="num">
                                      <p:cBhvr>
                                        <p:cTn id="25" dur="500" fill="hold"/>
                                        <p:tgtEl>
                                          <p:spTgt spid="40"/>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0"/>
                                  </p:stCondLst>
                                  <p:childTnLst>
                                    <p:set>
                                      <p:cBhvr>
                                        <p:cTn id="27" dur="1" fill="hold">
                                          <p:stCondLst>
                                            <p:cond delay="0"/>
                                          </p:stCondLst>
                                        </p:cTn>
                                        <p:tgtEl>
                                          <p:spTgt spid="44"/>
                                        </p:tgtEl>
                                        <p:attrNameLst>
                                          <p:attrName>style.visibility</p:attrName>
                                        </p:attrNameLst>
                                      </p:cBhvr>
                                      <p:to>
                                        <p:strVal val="visible"/>
                                      </p:to>
                                    </p:set>
                                    <p:anim calcmode="lin" valueType="num">
                                      <p:cBhvr>
                                        <p:cTn id="28" dur="500" fill="hold"/>
                                        <p:tgtEl>
                                          <p:spTgt spid="44"/>
                                        </p:tgtEl>
                                        <p:attrNameLst>
                                          <p:attrName>ppt_w</p:attrName>
                                        </p:attrNameLst>
                                      </p:cBhvr>
                                      <p:tavLst>
                                        <p:tav tm="0">
                                          <p:val>
                                            <p:fltVal val="0"/>
                                          </p:val>
                                        </p:tav>
                                        <p:tav tm="100000">
                                          <p:val>
                                            <p:strVal val="#ppt_w"/>
                                          </p:val>
                                        </p:tav>
                                      </p:tavLst>
                                    </p:anim>
                                    <p:anim calcmode="lin" valueType="num">
                                      <p:cBhvr>
                                        <p:cTn id="29" dur="500" fill="hold"/>
                                        <p:tgtEl>
                                          <p:spTgt spid="44"/>
                                        </p:tgtEl>
                                        <p:attrNameLst>
                                          <p:attrName>ppt_h</p:attrName>
                                        </p:attrNameLst>
                                      </p:cBhvr>
                                      <p:tavLst>
                                        <p:tav tm="0">
                                          <p:val>
                                            <p:fltVal val="0"/>
                                          </p:val>
                                        </p:tav>
                                        <p:tav tm="100000">
                                          <p:val>
                                            <p:strVal val="#ppt_h"/>
                                          </p:val>
                                        </p:tav>
                                      </p:tavLst>
                                    </p:anim>
                                  </p:childTnLst>
                                </p:cTn>
                              </p:par>
                              <p:par>
                                <p:cTn id="30" presetID="23" presetClass="entr" presetSubtype="16" fill="hold" grpId="0" nodeType="withEffect">
                                  <p:stCondLst>
                                    <p:cond delay="0"/>
                                  </p:stCondLst>
                                  <p:childTnLst>
                                    <p:set>
                                      <p:cBhvr>
                                        <p:cTn id="31" dur="1" fill="hold">
                                          <p:stCondLst>
                                            <p:cond delay="0"/>
                                          </p:stCondLst>
                                        </p:cTn>
                                        <p:tgtEl>
                                          <p:spTgt spid="41"/>
                                        </p:tgtEl>
                                        <p:attrNameLst>
                                          <p:attrName>style.visibility</p:attrName>
                                        </p:attrNameLst>
                                      </p:cBhvr>
                                      <p:to>
                                        <p:strVal val="visible"/>
                                      </p:to>
                                    </p:set>
                                    <p:anim calcmode="lin" valueType="num">
                                      <p:cBhvr>
                                        <p:cTn id="32" dur="500" fill="hold"/>
                                        <p:tgtEl>
                                          <p:spTgt spid="41"/>
                                        </p:tgtEl>
                                        <p:attrNameLst>
                                          <p:attrName>ppt_w</p:attrName>
                                        </p:attrNameLst>
                                      </p:cBhvr>
                                      <p:tavLst>
                                        <p:tav tm="0">
                                          <p:val>
                                            <p:fltVal val="0"/>
                                          </p:val>
                                        </p:tav>
                                        <p:tav tm="100000">
                                          <p:val>
                                            <p:strVal val="#ppt_w"/>
                                          </p:val>
                                        </p:tav>
                                      </p:tavLst>
                                    </p:anim>
                                    <p:anim calcmode="lin" valueType="num">
                                      <p:cBhvr>
                                        <p:cTn id="33" dur="500" fill="hold"/>
                                        <p:tgtEl>
                                          <p:spTgt spid="41"/>
                                        </p:tgtEl>
                                        <p:attrNameLst>
                                          <p:attrName>ppt_h</p:attrName>
                                        </p:attrNameLst>
                                      </p:cBhvr>
                                      <p:tavLst>
                                        <p:tav tm="0">
                                          <p:val>
                                            <p:fltVal val="0"/>
                                          </p:val>
                                        </p:tav>
                                        <p:tav tm="100000">
                                          <p:val>
                                            <p:strVal val="#ppt_h"/>
                                          </p:val>
                                        </p:tav>
                                      </p:tavLst>
                                    </p:anim>
                                  </p:childTnLst>
                                </p:cTn>
                              </p:par>
                              <p:par>
                                <p:cTn id="34" presetID="23" presetClass="entr" presetSubtype="16" fill="hold" grpId="0" nodeType="withEffect">
                                  <p:stCondLst>
                                    <p:cond delay="0"/>
                                  </p:stCondLst>
                                  <p:childTnLst>
                                    <p:set>
                                      <p:cBhvr>
                                        <p:cTn id="35" dur="1" fill="hold">
                                          <p:stCondLst>
                                            <p:cond delay="0"/>
                                          </p:stCondLst>
                                        </p:cTn>
                                        <p:tgtEl>
                                          <p:spTgt spid="42"/>
                                        </p:tgtEl>
                                        <p:attrNameLst>
                                          <p:attrName>style.visibility</p:attrName>
                                        </p:attrNameLst>
                                      </p:cBhvr>
                                      <p:to>
                                        <p:strVal val="visible"/>
                                      </p:to>
                                    </p:set>
                                    <p:anim calcmode="lin" valueType="num">
                                      <p:cBhvr>
                                        <p:cTn id="36" dur="500" fill="hold"/>
                                        <p:tgtEl>
                                          <p:spTgt spid="42"/>
                                        </p:tgtEl>
                                        <p:attrNameLst>
                                          <p:attrName>ppt_w</p:attrName>
                                        </p:attrNameLst>
                                      </p:cBhvr>
                                      <p:tavLst>
                                        <p:tav tm="0">
                                          <p:val>
                                            <p:fltVal val="0"/>
                                          </p:val>
                                        </p:tav>
                                        <p:tav tm="100000">
                                          <p:val>
                                            <p:strVal val="#ppt_w"/>
                                          </p:val>
                                        </p:tav>
                                      </p:tavLst>
                                    </p:anim>
                                    <p:anim calcmode="lin" valueType="num">
                                      <p:cBhvr>
                                        <p:cTn id="37" dur="500" fill="hold"/>
                                        <p:tgtEl>
                                          <p:spTgt spid="42"/>
                                        </p:tgtEl>
                                        <p:attrNameLst>
                                          <p:attrName>ppt_h</p:attrName>
                                        </p:attrNameLst>
                                      </p:cBhvr>
                                      <p:tavLst>
                                        <p:tav tm="0">
                                          <p:val>
                                            <p:fltVal val="0"/>
                                          </p:val>
                                        </p:tav>
                                        <p:tav tm="100000">
                                          <p:val>
                                            <p:strVal val="#ppt_h"/>
                                          </p:val>
                                        </p:tav>
                                      </p:tavLst>
                                    </p:anim>
                                  </p:childTnLst>
                                </p:cTn>
                              </p:par>
                              <p:par>
                                <p:cTn id="38" presetID="23" presetClass="entr" presetSubtype="16" fill="hold" grpId="0" nodeType="withEffect">
                                  <p:stCondLst>
                                    <p:cond delay="0"/>
                                  </p:stCondLst>
                                  <p:childTnLst>
                                    <p:set>
                                      <p:cBhvr>
                                        <p:cTn id="39" dur="1" fill="hold">
                                          <p:stCondLst>
                                            <p:cond delay="0"/>
                                          </p:stCondLst>
                                        </p:cTn>
                                        <p:tgtEl>
                                          <p:spTgt spid="43"/>
                                        </p:tgtEl>
                                        <p:attrNameLst>
                                          <p:attrName>style.visibility</p:attrName>
                                        </p:attrNameLst>
                                      </p:cBhvr>
                                      <p:to>
                                        <p:strVal val="visible"/>
                                      </p:to>
                                    </p:set>
                                    <p:anim calcmode="lin" valueType="num">
                                      <p:cBhvr>
                                        <p:cTn id="40" dur="500" fill="hold"/>
                                        <p:tgtEl>
                                          <p:spTgt spid="43"/>
                                        </p:tgtEl>
                                        <p:attrNameLst>
                                          <p:attrName>ppt_w</p:attrName>
                                        </p:attrNameLst>
                                      </p:cBhvr>
                                      <p:tavLst>
                                        <p:tav tm="0">
                                          <p:val>
                                            <p:fltVal val="0"/>
                                          </p:val>
                                        </p:tav>
                                        <p:tav tm="100000">
                                          <p:val>
                                            <p:strVal val="#ppt_w"/>
                                          </p:val>
                                        </p:tav>
                                      </p:tavLst>
                                    </p:anim>
                                    <p:anim calcmode="lin" valueType="num">
                                      <p:cBhvr>
                                        <p:cTn id="41" dur="500" fill="hold"/>
                                        <p:tgtEl>
                                          <p:spTgt spid="43"/>
                                        </p:tgtEl>
                                        <p:attrNameLst>
                                          <p:attrName>ppt_h</p:attrName>
                                        </p:attrNameLst>
                                      </p:cBhvr>
                                      <p:tavLst>
                                        <p:tav tm="0">
                                          <p:val>
                                            <p:fltVal val="0"/>
                                          </p:val>
                                        </p:tav>
                                        <p:tav tm="100000">
                                          <p:val>
                                            <p:strVal val="#ppt_h"/>
                                          </p:val>
                                        </p:tav>
                                      </p:tavLst>
                                    </p:anim>
                                  </p:childTnLst>
                                </p:cTn>
                              </p:par>
                              <p:par>
                                <p:cTn id="42" presetID="23" presetClass="entr" presetSubtype="16" fill="hold" grpId="0" nodeType="withEffect">
                                  <p:stCondLst>
                                    <p:cond delay="0"/>
                                  </p:stCondLst>
                                  <p:childTnLst>
                                    <p:set>
                                      <p:cBhvr>
                                        <p:cTn id="43" dur="1" fill="hold">
                                          <p:stCondLst>
                                            <p:cond delay="0"/>
                                          </p:stCondLst>
                                        </p:cTn>
                                        <p:tgtEl>
                                          <p:spTgt spid="26"/>
                                        </p:tgtEl>
                                        <p:attrNameLst>
                                          <p:attrName>style.visibility</p:attrName>
                                        </p:attrNameLst>
                                      </p:cBhvr>
                                      <p:to>
                                        <p:strVal val="visible"/>
                                      </p:to>
                                    </p:set>
                                    <p:anim calcmode="lin" valueType="num">
                                      <p:cBhvr>
                                        <p:cTn id="44" dur="500" fill="hold"/>
                                        <p:tgtEl>
                                          <p:spTgt spid="26"/>
                                        </p:tgtEl>
                                        <p:attrNameLst>
                                          <p:attrName>ppt_w</p:attrName>
                                        </p:attrNameLst>
                                      </p:cBhvr>
                                      <p:tavLst>
                                        <p:tav tm="0">
                                          <p:val>
                                            <p:fltVal val="0"/>
                                          </p:val>
                                        </p:tav>
                                        <p:tav tm="100000">
                                          <p:val>
                                            <p:strVal val="#ppt_w"/>
                                          </p:val>
                                        </p:tav>
                                      </p:tavLst>
                                    </p:anim>
                                    <p:anim calcmode="lin" valueType="num">
                                      <p:cBhvr>
                                        <p:cTn id="45" dur="500" fill="hold"/>
                                        <p:tgtEl>
                                          <p:spTgt spid="26"/>
                                        </p:tgtEl>
                                        <p:attrNameLst>
                                          <p:attrName>ppt_h</p:attrName>
                                        </p:attrNameLst>
                                      </p:cBhvr>
                                      <p:tavLst>
                                        <p:tav tm="0">
                                          <p:val>
                                            <p:fltVal val="0"/>
                                          </p:val>
                                        </p:tav>
                                        <p:tav tm="100000">
                                          <p:val>
                                            <p:strVal val="#ppt_h"/>
                                          </p:val>
                                        </p:tav>
                                      </p:tavLst>
                                    </p:anim>
                                  </p:childTnLst>
                                </p:cTn>
                              </p:par>
                            </p:childTnLst>
                          </p:cTn>
                        </p:par>
                      </p:childTnLst>
                    </p:cTn>
                  </p:par>
                  <p:par>
                    <p:cTn id="46" fill="hold">
                      <p:stCondLst>
                        <p:cond delay="indefinite"/>
                      </p:stCondLst>
                      <p:childTnLst>
                        <p:par>
                          <p:cTn id="47" fill="hold">
                            <p:stCondLst>
                              <p:cond delay="0"/>
                            </p:stCondLst>
                            <p:childTnLst>
                              <p:par>
                                <p:cTn id="48" presetID="23" presetClass="entr" presetSubtype="16" fill="hold" grpId="0" nodeType="clickEffect">
                                  <p:stCondLst>
                                    <p:cond delay="0"/>
                                  </p:stCondLst>
                                  <p:childTnLst>
                                    <p:set>
                                      <p:cBhvr>
                                        <p:cTn id="49" dur="1" fill="hold">
                                          <p:stCondLst>
                                            <p:cond delay="0"/>
                                          </p:stCondLst>
                                        </p:cTn>
                                        <p:tgtEl>
                                          <p:spTgt spid="21"/>
                                        </p:tgtEl>
                                        <p:attrNameLst>
                                          <p:attrName>style.visibility</p:attrName>
                                        </p:attrNameLst>
                                      </p:cBhvr>
                                      <p:to>
                                        <p:strVal val="visible"/>
                                      </p:to>
                                    </p:set>
                                    <p:anim calcmode="lin" valueType="num">
                                      <p:cBhvr>
                                        <p:cTn id="50" dur="500" fill="hold"/>
                                        <p:tgtEl>
                                          <p:spTgt spid="21"/>
                                        </p:tgtEl>
                                        <p:attrNameLst>
                                          <p:attrName>ppt_w</p:attrName>
                                        </p:attrNameLst>
                                      </p:cBhvr>
                                      <p:tavLst>
                                        <p:tav tm="0">
                                          <p:val>
                                            <p:fltVal val="0"/>
                                          </p:val>
                                        </p:tav>
                                        <p:tav tm="100000">
                                          <p:val>
                                            <p:strVal val="#ppt_w"/>
                                          </p:val>
                                        </p:tav>
                                      </p:tavLst>
                                    </p:anim>
                                    <p:anim calcmode="lin" valueType="num">
                                      <p:cBhvr>
                                        <p:cTn id="51" dur="500" fill="hold"/>
                                        <p:tgtEl>
                                          <p:spTgt spid="21"/>
                                        </p:tgtEl>
                                        <p:attrNameLst>
                                          <p:attrName>ppt_h</p:attrName>
                                        </p:attrNameLst>
                                      </p:cBhvr>
                                      <p:tavLst>
                                        <p:tav tm="0">
                                          <p:val>
                                            <p:fltVal val="0"/>
                                          </p:val>
                                        </p:tav>
                                        <p:tav tm="100000">
                                          <p:val>
                                            <p:strVal val="#ppt_h"/>
                                          </p:val>
                                        </p:tav>
                                      </p:tavLst>
                                    </p:anim>
                                  </p:childTnLst>
                                </p:cTn>
                              </p:par>
                              <p:par>
                                <p:cTn id="52" presetID="23" presetClass="entr" presetSubtype="16" fill="hold" grpId="0" nodeType="withEffect">
                                  <p:stCondLst>
                                    <p:cond delay="0"/>
                                  </p:stCondLst>
                                  <p:childTnLst>
                                    <p:set>
                                      <p:cBhvr>
                                        <p:cTn id="53" dur="1" fill="hold">
                                          <p:stCondLst>
                                            <p:cond delay="0"/>
                                          </p:stCondLst>
                                        </p:cTn>
                                        <p:tgtEl>
                                          <p:spTgt spid="45"/>
                                        </p:tgtEl>
                                        <p:attrNameLst>
                                          <p:attrName>style.visibility</p:attrName>
                                        </p:attrNameLst>
                                      </p:cBhvr>
                                      <p:to>
                                        <p:strVal val="visible"/>
                                      </p:to>
                                    </p:set>
                                    <p:anim calcmode="lin" valueType="num">
                                      <p:cBhvr>
                                        <p:cTn id="54" dur="500" fill="hold"/>
                                        <p:tgtEl>
                                          <p:spTgt spid="45"/>
                                        </p:tgtEl>
                                        <p:attrNameLst>
                                          <p:attrName>ppt_w</p:attrName>
                                        </p:attrNameLst>
                                      </p:cBhvr>
                                      <p:tavLst>
                                        <p:tav tm="0">
                                          <p:val>
                                            <p:fltVal val="0"/>
                                          </p:val>
                                        </p:tav>
                                        <p:tav tm="100000">
                                          <p:val>
                                            <p:strVal val="#ppt_w"/>
                                          </p:val>
                                        </p:tav>
                                      </p:tavLst>
                                    </p:anim>
                                    <p:anim calcmode="lin" valueType="num">
                                      <p:cBhvr>
                                        <p:cTn id="55" dur="500" fill="hold"/>
                                        <p:tgtEl>
                                          <p:spTgt spid="45"/>
                                        </p:tgtEl>
                                        <p:attrNameLst>
                                          <p:attrName>ppt_h</p:attrName>
                                        </p:attrNameLst>
                                      </p:cBhvr>
                                      <p:tavLst>
                                        <p:tav tm="0">
                                          <p:val>
                                            <p:fltVal val="0"/>
                                          </p:val>
                                        </p:tav>
                                        <p:tav tm="100000">
                                          <p:val>
                                            <p:strVal val="#ppt_h"/>
                                          </p:val>
                                        </p:tav>
                                      </p:tavLst>
                                    </p:anim>
                                  </p:childTnLst>
                                </p:cTn>
                              </p:par>
                              <p:par>
                                <p:cTn id="56" presetID="23" presetClass="entr" presetSubtype="16" fill="hold" grpId="0" nodeType="withEffect">
                                  <p:stCondLst>
                                    <p:cond delay="0"/>
                                  </p:stCondLst>
                                  <p:childTnLst>
                                    <p:set>
                                      <p:cBhvr>
                                        <p:cTn id="57" dur="1" fill="hold">
                                          <p:stCondLst>
                                            <p:cond delay="0"/>
                                          </p:stCondLst>
                                        </p:cTn>
                                        <p:tgtEl>
                                          <p:spTgt spid="46"/>
                                        </p:tgtEl>
                                        <p:attrNameLst>
                                          <p:attrName>style.visibility</p:attrName>
                                        </p:attrNameLst>
                                      </p:cBhvr>
                                      <p:to>
                                        <p:strVal val="visible"/>
                                      </p:to>
                                    </p:set>
                                    <p:anim calcmode="lin" valueType="num">
                                      <p:cBhvr>
                                        <p:cTn id="58" dur="500" fill="hold"/>
                                        <p:tgtEl>
                                          <p:spTgt spid="46"/>
                                        </p:tgtEl>
                                        <p:attrNameLst>
                                          <p:attrName>ppt_w</p:attrName>
                                        </p:attrNameLst>
                                      </p:cBhvr>
                                      <p:tavLst>
                                        <p:tav tm="0">
                                          <p:val>
                                            <p:fltVal val="0"/>
                                          </p:val>
                                        </p:tav>
                                        <p:tav tm="100000">
                                          <p:val>
                                            <p:strVal val="#ppt_w"/>
                                          </p:val>
                                        </p:tav>
                                      </p:tavLst>
                                    </p:anim>
                                    <p:anim calcmode="lin" valueType="num">
                                      <p:cBhvr>
                                        <p:cTn id="59" dur="500" fill="hold"/>
                                        <p:tgtEl>
                                          <p:spTgt spid="46"/>
                                        </p:tgtEl>
                                        <p:attrNameLst>
                                          <p:attrName>ppt_h</p:attrName>
                                        </p:attrNameLst>
                                      </p:cBhvr>
                                      <p:tavLst>
                                        <p:tav tm="0">
                                          <p:val>
                                            <p:fltVal val="0"/>
                                          </p:val>
                                        </p:tav>
                                        <p:tav tm="100000">
                                          <p:val>
                                            <p:strVal val="#ppt_h"/>
                                          </p:val>
                                        </p:tav>
                                      </p:tavLst>
                                    </p:anim>
                                  </p:childTnLst>
                                </p:cTn>
                              </p:par>
                              <p:par>
                                <p:cTn id="60" presetID="23" presetClass="entr" presetSubtype="16" fill="hold" grpId="0" nodeType="withEffect">
                                  <p:stCondLst>
                                    <p:cond delay="0"/>
                                  </p:stCondLst>
                                  <p:childTnLst>
                                    <p:set>
                                      <p:cBhvr>
                                        <p:cTn id="61" dur="1" fill="hold">
                                          <p:stCondLst>
                                            <p:cond delay="0"/>
                                          </p:stCondLst>
                                        </p:cTn>
                                        <p:tgtEl>
                                          <p:spTgt spid="47"/>
                                        </p:tgtEl>
                                        <p:attrNameLst>
                                          <p:attrName>style.visibility</p:attrName>
                                        </p:attrNameLst>
                                      </p:cBhvr>
                                      <p:to>
                                        <p:strVal val="visible"/>
                                      </p:to>
                                    </p:set>
                                    <p:anim calcmode="lin" valueType="num">
                                      <p:cBhvr>
                                        <p:cTn id="62" dur="500" fill="hold"/>
                                        <p:tgtEl>
                                          <p:spTgt spid="47"/>
                                        </p:tgtEl>
                                        <p:attrNameLst>
                                          <p:attrName>ppt_w</p:attrName>
                                        </p:attrNameLst>
                                      </p:cBhvr>
                                      <p:tavLst>
                                        <p:tav tm="0">
                                          <p:val>
                                            <p:fltVal val="0"/>
                                          </p:val>
                                        </p:tav>
                                        <p:tav tm="100000">
                                          <p:val>
                                            <p:strVal val="#ppt_w"/>
                                          </p:val>
                                        </p:tav>
                                      </p:tavLst>
                                    </p:anim>
                                    <p:anim calcmode="lin" valueType="num">
                                      <p:cBhvr>
                                        <p:cTn id="63" dur="500" fill="hold"/>
                                        <p:tgtEl>
                                          <p:spTgt spid="47"/>
                                        </p:tgtEl>
                                        <p:attrNameLst>
                                          <p:attrName>ppt_h</p:attrName>
                                        </p:attrNameLst>
                                      </p:cBhvr>
                                      <p:tavLst>
                                        <p:tav tm="0">
                                          <p:val>
                                            <p:fltVal val="0"/>
                                          </p:val>
                                        </p:tav>
                                        <p:tav tm="100000">
                                          <p:val>
                                            <p:strVal val="#ppt_h"/>
                                          </p:val>
                                        </p:tav>
                                      </p:tavLst>
                                    </p:anim>
                                  </p:childTnLst>
                                </p:cTn>
                              </p:par>
                            </p:childTnLst>
                          </p:cTn>
                        </p:par>
                      </p:childTnLst>
                    </p:cTn>
                  </p:par>
                  <p:par>
                    <p:cTn id="64" fill="hold">
                      <p:stCondLst>
                        <p:cond delay="indefinite"/>
                      </p:stCondLst>
                      <p:childTnLst>
                        <p:par>
                          <p:cTn id="65" fill="hold">
                            <p:stCondLst>
                              <p:cond delay="0"/>
                            </p:stCondLst>
                            <p:childTnLst>
                              <p:par>
                                <p:cTn id="66" presetID="23" presetClass="entr" presetSubtype="16" fill="hold" grpId="0" nodeType="clickEffect">
                                  <p:stCondLst>
                                    <p:cond delay="0"/>
                                  </p:stCondLst>
                                  <p:childTnLst>
                                    <p:set>
                                      <p:cBhvr>
                                        <p:cTn id="67" dur="1" fill="hold">
                                          <p:stCondLst>
                                            <p:cond delay="0"/>
                                          </p:stCondLst>
                                        </p:cTn>
                                        <p:tgtEl>
                                          <p:spTgt spid="50"/>
                                        </p:tgtEl>
                                        <p:attrNameLst>
                                          <p:attrName>style.visibility</p:attrName>
                                        </p:attrNameLst>
                                      </p:cBhvr>
                                      <p:to>
                                        <p:strVal val="visible"/>
                                      </p:to>
                                    </p:set>
                                    <p:anim calcmode="lin" valueType="num">
                                      <p:cBhvr>
                                        <p:cTn id="68" dur="500" fill="hold"/>
                                        <p:tgtEl>
                                          <p:spTgt spid="50"/>
                                        </p:tgtEl>
                                        <p:attrNameLst>
                                          <p:attrName>ppt_w</p:attrName>
                                        </p:attrNameLst>
                                      </p:cBhvr>
                                      <p:tavLst>
                                        <p:tav tm="0">
                                          <p:val>
                                            <p:fltVal val="0"/>
                                          </p:val>
                                        </p:tav>
                                        <p:tav tm="100000">
                                          <p:val>
                                            <p:strVal val="#ppt_w"/>
                                          </p:val>
                                        </p:tav>
                                      </p:tavLst>
                                    </p:anim>
                                    <p:anim calcmode="lin" valueType="num">
                                      <p:cBhvr>
                                        <p:cTn id="69" dur="500" fill="hold"/>
                                        <p:tgtEl>
                                          <p:spTgt spid="50"/>
                                        </p:tgtEl>
                                        <p:attrNameLst>
                                          <p:attrName>ppt_h</p:attrName>
                                        </p:attrNameLst>
                                      </p:cBhvr>
                                      <p:tavLst>
                                        <p:tav tm="0">
                                          <p:val>
                                            <p:fltVal val="0"/>
                                          </p:val>
                                        </p:tav>
                                        <p:tav tm="100000">
                                          <p:val>
                                            <p:strVal val="#ppt_h"/>
                                          </p:val>
                                        </p:tav>
                                      </p:tavLst>
                                    </p:anim>
                                  </p:childTnLst>
                                </p:cTn>
                              </p:par>
                              <p:par>
                                <p:cTn id="70" presetID="23" presetClass="entr" presetSubtype="16" fill="hold" grpId="0" nodeType="withEffect">
                                  <p:stCondLst>
                                    <p:cond delay="0"/>
                                  </p:stCondLst>
                                  <p:childTnLst>
                                    <p:set>
                                      <p:cBhvr>
                                        <p:cTn id="71" dur="1" fill="hold">
                                          <p:stCondLst>
                                            <p:cond delay="0"/>
                                          </p:stCondLst>
                                        </p:cTn>
                                        <p:tgtEl>
                                          <p:spTgt spid="48"/>
                                        </p:tgtEl>
                                        <p:attrNameLst>
                                          <p:attrName>style.visibility</p:attrName>
                                        </p:attrNameLst>
                                      </p:cBhvr>
                                      <p:to>
                                        <p:strVal val="visible"/>
                                      </p:to>
                                    </p:set>
                                    <p:anim calcmode="lin" valueType="num">
                                      <p:cBhvr>
                                        <p:cTn id="72" dur="500" fill="hold"/>
                                        <p:tgtEl>
                                          <p:spTgt spid="48"/>
                                        </p:tgtEl>
                                        <p:attrNameLst>
                                          <p:attrName>ppt_w</p:attrName>
                                        </p:attrNameLst>
                                      </p:cBhvr>
                                      <p:tavLst>
                                        <p:tav tm="0">
                                          <p:val>
                                            <p:fltVal val="0"/>
                                          </p:val>
                                        </p:tav>
                                        <p:tav tm="100000">
                                          <p:val>
                                            <p:strVal val="#ppt_w"/>
                                          </p:val>
                                        </p:tav>
                                      </p:tavLst>
                                    </p:anim>
                                    <p:anim calcmode="lin" valueType="num">
                                      <p:cBhvr>
                                        <p:cTn id="73" dur="500" fill="hold"/>
                                        <p:tgtEl>
                                          <p:spTgt spid="48"/>
                                        </p:tgtEl>
                                        <p:attrNameLst>
                                          <p:attrName>ppt_h</p:attrName>
                                        </p:attrNameLst>
                                      </p:cBhvr>
                                      <p:tavLst>
                                        <p:tav tm="0">
                                          <p:val>
                                            <p:fltVal val="0"/>
                                          </p:val>
                                        </p:tav>
                                        <p:tav tm="100000">
                                          <p:val>
                                            <p:strVal val="#ppt_h"/>
                                          </p:val>
                                        </p:tav>
                                      </p:tavLst>
                                    </p:anim>
                                  </p:childTnLst>
                                </p:cTn>
                              </p:par>
                              <p:par>
                                <p:cTn id="74" presetID="23" presetClass="entr" presetSubtype="16" fill="hold" grpId="0" nodeType="withEffect">
                                  <p:stCondLst>
                                    <p:cond delay="0"/>
                                  </p:stCondLst>
                                  <p:childTnLst>
                                    <p:set>
                                      <p:cBhvr>
                                        <p:cTn id="75" dur="1" fill="hold">
                                          <p:stCondLst>
                                            <p:cond delay="0"/>
                                          </p:stCondLst>
                                        </p:cTn>
                                        <p:tgtEl>
                                          <p:spTgt spid="49"/>
                                        </p:tgtEl>
                                        <p:attrNameLst>
                                          <p:attrName>style.visibility</p:attrName>
                                        </p:attrNameLst>
                                      </p:cBhvr>
                                      <p:to>
                                        <p:strVal val="visible"/>
                                      </p:to>
                                    </p:set>
                                    <p:anim calcmode="lin" valueType="num">
                                      <p:cBhvr>
                                        <p:cTn id="76" dur="500" fill="hold"/>
                                        <p:tgtEl>
                                          <p:spTgt spid="49"/>
                                        </p:tgtEl>
                                        <p:attrNameLst>
                                          <p:attrName>ppt_w</p:attrName>
                                        </p:attrNameLst>
                                      </p:cBhvr>
                                      <p:tavLst>
                                        <p:tav tm="0">
                                          <p:val>
                                            <p:fltVal val="0"/>
                                          </p:val>
                                        </p:tav>
                                        <p:tav tm="100000">
                                          <p:val>
                                            <p:strVal val="#ppt_w"/>
                                          </p:val>
                                        </p:tav>
                                      </p:tavLst>
                                    </p:anim>
                                    <p:anim calcmode="lin" valueType="num">
                                      <p:cBhvr>
                                        <p:cTn id="77" dur="500" fill="hold"/>
                                        <p:tgtEl>
                                          <p:spTgt spid="49"/>
                                        </p:tgtEl>
                                        <p:attrNameLst>
                                          <p:attrName>ppt_h</p:attrName>
                                        </p:attrNameLst>
                                      </p:cBhvr>
                                      <p:tavLst>
                                        <p:tav tm="0">
                                          <p:val>
                                            <p:fltVal val="0"/>
                                          </p:val>
                                        </p:tav>
                                        <p:tav tm="100000">
                                          <p:val>
                                            <p:strVal val="#ppt_h"/>
                                          </p:val>
                                        </p:tav>
                                      </p:tavLst>
                                    </p:anim>
                                  </p:childTnLst>
                                </p:cTn>
                              </p:par>
                              <p:par>
                                <p:cTn id="78" presetID="23" presetClass="entr" presetSubtype="16" fill="hold" grpId="0" nodeType="withEffect">
                                  <p:stCondLst>
                                    <p:cond delay="0"/>
                                  </p:stCondLst>
                                  <p:childTnLst>
                                    <p:set>
                                      <p:cBhvr>
                                        <p:cTn id="79" dur="1" fill="hold">
                                          <p:stCondLst>
                                            <p:cond delay="0"/>
                                          </p:stCondLst>
                                        </p:cTn>
                                        <p:tgtEl>
                                          <p:spTgt spid="22"/>
                                        </p:tgtEl>
                                        <p:attrNameLst>
                                          <p:attrName>style.visibility</p:attrName>
                                        </p:attrNameLst>
                                      </p:cBhvr>
                                      <p:to>
                                        <p:strVal val="visible"/>
                                      </p:to>
                                    </p:set>
                                    <p:anim calcmode="lin" valueType="num">
                                      <p:cBhvr>
                                        <p:cTn id="80" dur="500" fill="hold"/>
                                        <p:tgtEl>
                                          <p:spTgt spid="22"/>
                                        </p:tgtEl>
                                        <p:attrNameLst>
                                          <p:attrName>ppt_w</p:attrName>
                                        </p:attrNameLst>
                                      </p:cBhvr>
                                      <p:tavLst>
                                        <p:tav tm="0">
                                          <p:val>
                                            <p:fltVal val="0"/>
                                          </p:val>
                                        </p:tav>
                                        <p:tav tm="100000">
                                          <p:val>
                                            <p:strVal val="#ppt_w"/>
                                          </p:val>
                                        </p:tav>
                                      </p:tavLst>
                                    </p:anim>
                                    <p:anim calcmode="lin" valueType="num">
                                      <p:cBhvr>
                                        <p:cTn id="81" dur="500" fill="hold"/>
                                        <p:tgtEl>
                                          <p:spTgt spid="22"/>
                                        </p:tgtEl>
                                        <p:attrNameLst>
                                          <p:attrName>ppt_h</p:attrName>
                                        </p:attrNameLst>
                                      </p:cBhvr>
                                      <p:tavLst>
                                        <p:tav tm="0">
                                          <p:val>
                                            <p:fltVal val="0"/>
                                          </p:val>
                                        </p:tav>
                                        <p:tav tm="100000">
                                          <p:val>
                                            <p:strVal val="#ppt_h"/>
                                          </p:val>
                                        </p:tav>
                                      </p:tavLst>
                                    </p:anim>
                                  </p:childTnLst>
                                </p:cTn>
                              </p:par>
                            </p:childTnLst>
                          </p:cTn>
                        </p:par>
                      </p:childTnLst>
                    </p:cTn>
                  </p:par>
                  <p:par>
                    <p:cTn id="82" fill="hold">
                      <p:stCondLst>
                        <p:cond delay="indefinite"/>
                      </p:stCondLst>
                      <p:childTnLst>
                        <p:par>
                          <p:cTn id="83" fill="hold">
                            <p:stCondLst>
                              <p:cond delay="0"/>
                            </p:stCondLst>
                            <p:childTnLst>
                              <p:par>
                                <p:cTn id="84" presetID="23" presetClass="entr" presetSubtype="16" fill="hold" grpId="0" nodeType="clickEffect">
                                  <p:stCondLst>
                                    <p:cond delay="0"/>
                                  </p:stCondLst>
                                  <p:childTnLst>
                                    <p:set>
                                      <p:cBhvr>
                                        <p:cTn id="85" dur="1" fill="hold">
                                          <p:stCondLst>
                                            <p:cond delay="0"/>
                                          </p:stCondLst>
                                        </p:cTn>
                                        <p:tgtEl>
                                          <p:spTgt spid="23"/>
                                        </p:tgtEl>
                                        <p:attrNameLst>
                                          <p:attrName>style.visibility</p:attrName>
                                        </p:attrNameLst>
                                      </p:cBhvr>
                                      <p:to>
                                        <p:strVal val="visible"/>
                                      </p:to>
                                    </p:set>
                                    <p:anim calcmode="lin" valueType="num">
                                      <p:cBhvr>
                                        <p:cTn id="86" dur="500" fill="hold"/>
                                        <p:tgtEl>
                                          <p:spTgt spid="23"/>
                                        </p:tgtEl>
                                        <p:attrNameLst>
                                          <p:attrName>ppt_w</p:attrName>
                                        </p:attrNameLst>
                                      </p:cBhvr>
                                      <p:tavLst>
                                        <p:tav tm="0">
                                          <p:val>
                                            <p:fltVal val="0"/>
                                          </p:val>
                                        </p:tav>
                                        <p:tav tm="100000">
                                          <p:val>
                                            <p:strVal val="#ppt_w"/>
                                          </p:val>
                                        </p:tav>
                                      </p:tavLst>
                                    </p:anim>
                                    <p:anim calcmode="lin" valueType="num">
                                      <p:cBhvr>
                                        <p:cTn id="87" dur="500" fill="hold"/>
                                        <p:tgtEl>
                                          <p:spTgt spid="23"/>
                                        </p:tgtEl>
                                        <p:attrNameLst>
                                          <p:attrName>ppt_h</p:attrName>
                                        </p:attrNameLst>
                                      </p:cBhvr>
                                      <p:tavLst>
                                        <p:tav tm="0">
                                          <p:val>
                                            <p:fltVal val="0"/>
                                          </p:val>
                                        </p:tav>
                                        <p:tav tm="100000">
                                          <p:val>
                                            <p:strVal val="#ppt_h"/>
                                          </p:val>
                                        </p:tav>
                                      </p:tavLst>
                                    </p:anim>
                                  </p:childTnLst>
                                </p:cTn>
                              </p:par>
                              <p:par>
                                <p:cTn id="88" presetID="23" presetClass="entr" presetSubtype="16" fill="hold" grpId="0" nodeType="withEffect">
                                  <p:stCondLst>
                                    <p:cond delay="0"/>
                                  </p:stCondLst>
                                  <p:childTnLst>
                                    <p:set>
                                      <p:cBhvr>
                                        <p:cTn id="89" dur="1" fill="hold">
                                          <p:stCondLst>
                                            <p:cond delay="0"/>
                                          </p:stCondLst>
                                        </p:cTn>
                                        <p:tgtEl>
                                          <p:spTgt spid="54"/>
                                        </p:tgtEl>
                                        <p:attrNameLst>
                                          <p:attrName>style.visibility</p:attrName>
                                        </p:attrNameLst>
                                      </p:cBhvr>
                                      <p:to>
                                        <p:strVal val="visible"/>
                                      </p:to>
                                    </p:set>
                                    <p:anim calcmode="lin" valueType="num">
                                      <p:cBhvr>
                                        <p:cTn id="90" dur="500" fill="hold"/>
                                        <p:tgtEl>
                                          <p:spTgt spid="54"/>
                                        </p:tgtEl>
                                        <p:attrNameLst>
                                          <p:attrName>ppt_w</p:attrName>
                                        </p:attrNameLst>
                                      </p:cBhvr>
                                      <p:tavLst>
                                        <p:tav tm="0">
                                          <p:val>
                                            <p:fltVal val="0"/>
                                          </p:val>
                                        </p:tav>
                                        <p:tav tm="100000">
                                          <p:val>
                                            <p:strVal val="#ppt_w"/>
                                          </p:val>
                                        </p:tav>
                                      </p:tavLst>
                                    </p:anim>
                                    <p:anim calcmode="lin" valueType="num">
                                      <p:cBhvr>
                                        <p:cTn id="91" dur="500" fill="hold"/>
                                        <p:tgtEl>
                                          <p:spTgt spid="54"/>
                                        </p:tgtEl>
                                        <p:attrNameLst>
                                          <p:attrName>ppt_h</p:attrName>
                                        </p:attrNameLst>
                                      </p:cBhvr>
                                      <p:tavLst>
                                        <p:tav tm="0">
                                          <p:val>
                                            <p:fltVal val="0"/>
                                          </p:val>
                                        </p:tav>
                                        <p:tav tm="100000">
                                          <p:val>
                                            <p:strVal val="#ppt_h"/>
                                          </p:val>
                                        </p:tav>
                                      </p:tavLst>
                                    </p:anim>
                                  </p:childTnLst>
                                </p:cTn>
                              </p:par>
                              <p:par>
                                <p:cTn id="92" presetID="23" presetClass="entr" presetSubtype="16" fill="hold" grpId="0" nodeType="withEffect">
                                  <p:stCondLst>
                                    <p:cond delay="0"/>
                                  </p:stCondLst>
                                  <p:childTnLst>
                                    <p:set>
                                      <p:cBhvr>
                                        <p:cTn id="93" dur="1" fill="hold">
                                          <p:stCondLst>
                                            <p:cond delay="0"/>
                                          </p:stCondLst>
                                        </p:cTn>
                                        <p:tgtEl>
                                          <p:spTgt spid="52"/>
                                        </p:tgtEl>
                                        <p:attrNameLst>
                                          <p:attrName>style.visibility</p:attrName>
                                        </p:attrNameLst>
                                      </p:cBhvr>
                                      <p:to>
                                        <p:strVal val="visible"/>
                                      </p:to>
                                    </p:set>
                                    <p:anim calcmode="lin" valueType="num">
                                      <p:cBhvr>
                                        <p:cTn id="94" dur="500" fill="hold"/>
                                        <p:tgtEl>
                                          <p:spTgt spid="52"/>
                                        </p:tgtEl>
                                        <p:attrNameLst>
                                          <p:attrName>ppt_w</p:attrName>
                                        </p:attrNameLst>
                                      </p:cBhvr>
                                      <p:tavLst>
                                        <p:tav tm="0">
                                          <p:val>
                                            <p:fltVal val="0"/>
                                          </p:val>
                                        </p:tav>
                                        <p:tav tm="100000">
                                          <p:val>
                                            <p:strVal val="#ppt_w"/>
                                          </p:val>
                                        </p:tav>
                                      </p:tavLst>
                                    </p:anim>
                                    <p:anim calcmode="lin" valueType="num">
                                      <p:cBhvr>
                                        <p:cTn id="95" dur="500" fill="hold"/>
                                        <p:tgtEl>
                                          <p:spTgt spid="52"/>
                                        </p:tgtEl>
                                        <p:attrNameLst>
                                          <p:attrName>ppt_h</p:attrName>
                                        </p:attrNameLst>
                                      </p:cBhvr>
                                      <p:tavLst>
                                        <p:tav tm="0">
                                          <p:val>
                                            <p:fltVal val="0"/>
                                          </p:val>
                                        </p:tav>
                                        <p:tav tm="100000">
                                          <p:val>
                                            <p:strVal val="#ppt_h"/>
                                          </p:val>
                                        </p:tav>
                                      </p:tavLst>
                                    </p:anim>
                                  </p:childTnLst>
                                </p:cTn>
                              </p:par>
                            </p:childTnLst>
                          </p:cTn>
                        </p:par>
                      </p:childTnLst>
                    </p:cTn>
                  </p:par>
                  <p:par>
                    <p:cTn id="96" fill="hold">
                      <p:stCondLst>
                        <p:cond delay="indefinite"/>
                      </p:stCondLst>
                      <p:childTnLst>
                        <p:par>
                          <p:cTn id="97" fill="hold">
                            <p:stCondLst>
                              <p:cond delay="0"/>
                            </p:stCondLst>
                            <p:childTnLst>
                              <p:par>
                                <p:cTn id="98" presetID="23" presetClass="entr" presetSubtype="16" fill="hold" grpId="0" nodeType="clickEffect">
                                  <p:stCondLst>
                                    <p:cond delay="0"/>
                                  </p:stCondLst>
                                  <p:childTnLst>
                                    <p:set>
                                      <p:cBhvr>
                                        <p:cTn id="99" dur="1" fill="hold">
                                          <p:stCondLst>
                                            <p:cond delay="0"/>
                                          </p:stCondLst>
                                        </p:cTn>
                                        <p:tgtEl>
                                          <p:spTgt spid="24"/>
                                        </p:tgtEl>
                                        <p:attrNameLst>
                                          <p:attrName>style.visibility</p:attrName>
                                        </p:attrNameLst>
                                      </p:cBhvr>
                                      <p:to>
                                        <p:strVal val="visible"/>
                                      </p:to>
                                    </p:set>
                                    <p:anim calcmode="lin" valueType="num">
                                      <p:cBhvr>
                                        <p:cTn id="100" dur="500" fill="hold"/>
                                        <p:tgtEl>
                                          <p:spTgt spid="24"/>
                                        </p:tgtEl>
                                        <p:attrNameLst>
                                          <p:attrName>ppt_w</p:attrName>
                                        </p:attrNameLst>
                                      </p:cBhvr>
                                      <p:tavLst>
                                        <p:tav tm="0">
                                          <p:val>
                                            <p:fltVal val="0"/>
                                          </p:val>
                                        </p:tav>
                                        <p:tav tm="100000">
                                          <p:val>
                                            <p:strVal val="#ppt_w"/>
                                          </p:val>
                                        </p:tav>
                                      </p:tavLst>
                                    </p:anim>
                                    <p:anim calcmode="lin" valueType="num">
                                      <p:cBhvr>
                                        <p:cTn id="101" dur="500" fill="hold"/>
                                        <p:tgtEl>
                                          <p:spTgt spid="24"/>
                                        </p:tgtEl>
                                        <p:attrNameLst>
                                          <p:attrName>ppt_h</p:attrName>
                                        </p:attrNameLst>
                                      </p:cBhvr>
                                      <p:tavLst>
                                        <p:tav tm="0">
                                          <p:val>
                                            <p:fltVal val="0"/>
                                          </p:val>
                                        </p:tav>
                                        <p:tav tm="100000">
                                          <p:val>
                                            <p:strVal val="#ppt_h"/>
                                          </p:val>
                                        </p:tav>
                                      </p:tavLst>
                                    </p:anim>
                                  </p:childTnLst>
                                </p:cTn>
                              </p:par>
                              <p:par>
                                <p:cTn id="102" presetID="23" presetClass="entr" presetSubtype="16" fill="hold" grpId="0" nodeType="withEffect">
                                  <p:stCondLst>
                                    <p:cond delay="0"/>
                                  </p:stCondLst>
                                  <p:childTnLst>
                                    <p:set>
                                      <p:cBhvr>
                                        <p:cTn id="103" dur="1" fill="hold">
                                          <p:stCondLst>
                                            <p:cond delay="0"/>
                                          </p:stCondLst>
                                        </p:cTn>
                                        <p:tgtEl>
                                          <p:spTgt spid="51"/>
                                        </p:tgtEl>
                                        <p:attrNameLst>
                                          <p:attrName>style.visibility</p:attrName>
                                        </p:attrNameLst>
                                      </p:cBhvr>
                                      <p:to>
                                        <p:strVal val="visible"/>
                                      </p:to>
                                    </p:set>
                                    <p:anim calcmode="lin" valueType="num">
                                      <p:cBhvr>
                                        <p:cTn id="104" dur="500" fill="hold"/>
                                        <p:tgtEl>
                                          <p:spTgt spid="51"/>
                                        </p:tgtEl>
                                        <p:attrNameLst>
                                          <p:attrName>ppt_w</p:attrName>
                                        </p:attrNameLst>
                                      </p:cBhvr>
                                      <p:tavLst>
                                        <p:tav tm="0">
                                          <p:val>
                                            <p:fltVal val="0"/>
                                          </p:val>
                                        </p:tav>
                                        <p:tav tm="100000">
                                          <p:val>
                                            <p:strVal val="#ppt_w"/>
                                          </p:val>
                                        </p:tav>
                                      </p:tavLst>
                                    </p:anim>
                                    <p:anim calcmode="lin" valueType="num">
                                      <p:cBhvr>
                                        <p:cTn id="105" dur="500" fill="hold"/>
                                        <p:tgtEl>
                                          <p:spTgt spid="51"/>
                                        </p:tgtEl>
                                        <p:attrNameLst>
                                          <p:attrName>ppt_h</p:attrName>
                                        </p:attrNameLst>
                                      </p:cBhvr>
                                      <p:tavLst>
                                        <p:tav tm="0">
                                          <p:val>
                                            <p:fltVal val="0"/>
                                          </p:val>
                                        </p:tav>
                                        <p:tav tm="100000">
                                          <p:val>
                                            <p:strVal val="#ppt_h"/>
                                          </p:val>
                                        </p:tav>
                                      </p:tavLst>
                                    </p:anim>
                                  </p:childTnLst>
                                </p:cTn>
                              </p:par>
                            </p:childTnLst>
                          </p:cTn>
                        </p:par>
                      </p:childTnLst>
                    </p:cTn>
                  </p:par>
                  <p:par>
                    <p:cTn id="106" fill="hold">
                      <p:stCondLst>
                        <p:cond delay="indefinite"/>
                      </p:stCondLst>
                      <p:childTnLst>
                        <p:par>
                          <p:cTn id="107" fill="hold">
                            <p:stCondLst>
                              <p:cond delay="0"/>
                            </p:stCondLst>
                            <p:childTnLst>
                              <p:par>
                                <p:cTn id="108" presetID="23" presetClass="entr" presetSubtype="16" fill="hold" grpId="0" nodeType="clickEffect">
                                  <p:stCondLst>
                                    <p:cond delay="0"/>
                                  </p:stCondLst>
                                  <p:childTnLst>
                                    <p:set>
                                      <p:cBhvr>
                                        <p:cTn id="109" dur="1" fill="hold">
                                          <p:stCondLst>
                                            <p:cond delay="0"/>
                                          </p:stCondLst>
                                        </p:cTn>
                                        <p:tgtEl>
                                          <p:spTgt spid="25"/>
                                        </p:tgtEl>
                                        <p:attrNameLst>
                                          <p:attrName>style.visibility</p:attrName>
                                        </p:attrNameLst>
                                      </p:cBhvr>
                                      <p:to>
                                        <p:strVal val="visible"/>
                                      </p:to>
                                    </p:set>
                                    <p:anim calcmode="lin" valueType="num">
                                      <p:cBhvr>
                                        <p:cTn id="110" dur="500" fill="hold"/>
                                        <p:tgtEl>
                                          <p:spTgt spid="25"/>
                                        </p:tgtEl>
                                        <p:attrNameLst>
                                          <p:attrName>ppt_w</p:attrName>
                                        </p:attrNameLst>
                                      </p:cBhvr>
                                      <p:tavLst>
                                        <p:tav tm="0">
                                          <p:val>
                                            <p:fltVal val="0"/>
                                          </p:val>
                                        </p:tav>
                                        <p:tav tm="100000">
                                          <p:val>
                                            <p:strVal val="#ppt_w"/>
                                          </p:val>
                                        </p:tav>
                                      </p:tavLst>
                                    </p:anim>
                                    <p:anim calcmode="lin" valueType="num">
                                      <p:cBhvr>
                                        <p:cTn id="111" dur="500" fill="hold"/>
                                        <p:tgtEl>
                                          <p:spTgt spid="25"/>
                                        </p:tgtEl>
                                        <p:attrNameLst>
                                          <p:attrName>ppt_h</p:attrName>
                                        </p:attrNameLst>
                                      </p:cBhvr>
                                      <p:tavLst>
                                        <p:tav tm="0">
                                          <p:val>
                                            <p:fltVal val="0"/>
                                          </p:val>
                                        </p:tav>
                                        <p:tav tm="100000">
                                          <p:val>
                                            <p:strVal val="#ppt_h"/>
                                          </p:val>
                                        </p:tav>
                                      </p:tavLst>
                                    </p:anim>
                                  </p:childTnLst>
                                </p:cTn>
                              </p:par>
                              <p:par>
                                <p:cTn id="112" presetID="23" presetClass="entr" presetSubtype="16" fill="hold" grpId="0" nodeType="withEffect">
                                  <p:stCondLst>
                                    <p:cond delay="0"/>
                                  </p:stCondLst>
                                  <p:childTnLst>
                                    <p:set>
                                      <p:cBhvr>
                                        <p:cTn id="113" dur="1" fill="hold">
                                          <p:stCondLst>
                                            <p:cond delay="0"/>
                                          </p:stCondLst>
                                        </p:cTn>
                                        <p:tgtEl>
                                          <p:spTgt spid="53"/>
                                        </p:tgtEl>
                                        <p:attrNameLst>
                                          <p:attrName>style.visibility</p:attrName>
                                        </p:attrNameLst>
                                      </p:cBhvr>
                                      <p:to>
                                        <p:strVal val="visible"/>
                                      </p:to>
                                    </p:set>
                                    <p:anim calcmode="lin" valueType="num">
                                      <p:cBhvr>
                                        <p:cTn id="114" dur="500" fill="hold"/>
                                        <p:tgtEl>
                                          <p:spTgt spid="53"/>
                                        </p:tgtEl>
                                        <p:attrNameLst>
                                          <p:attrName>ppt_w</p:attrName>
                                        </p:attrNameLst>
                                      </p:cBhvr>
                                      <p:tavLst>
                                        <p:tav tm="0">
                                          <p:val>
                                            <p:fltVal val="0"/>
                                          </p:val>
                                        </p:tav>
                                        <p:tav tm="100000">
                                          <p:val>
                                            <p:strVal val="#ppt_w"/>
                                          </p:val>
                                        </p:tav>
                                      </p:tavLst>
                                    </p:anim>
                                    <p:anim calcmode="lin" valueType="num">
                                      <p:cBhvr>
                                        <p:cTn id="115" dur="500" fill="hold"/>
                                        <p:tgtEl>
                                          <p:spTgt spid="53"/>
                                        </p:tgtEl>
                                        <p:attrNameLst>
                                          <p:attrName>ppt_h</p:attrName>
                                        </p:attrNameLst>
                                      </p:cBhvr>
                                      <p:tavLst>
                                        <p:tav tm="0">
                                          <p:val>
                                            <p:fltVal val="0"/>
                                          </p:val>
                                        </p:tav>
                                        <p:tav tm="100000">
                                          <p:val>
                                            <p:strVal val="#ppt_h"/>
                                          </p:val>
                                        </p:tav>
                                      </p:tavLst>
                                    </p:anim>
                                  </p:childTnLst>
                                </p:cTn>
                              </p:par>
                            </p:childTnLst>
                          </p:cTn>
                        </p:par>
                      </p:childTnLst>
                    </p:cTn>
                  </p:par>
                  <p:par>
                    <p:cTn id="116" fill="hold">
                      <p:stCondLst>
                        <p:cond delay="indefinite"/>
                      </p:stCondLst>
                      <p:childTnLst>
                        <p:par>
                          <p:cTn id="117" fill="hold">
                            <p:stCondLst>
                              <p:cond delay="0"/>
                            </p:stCondLst>
                            <p:childTnLst>
                              <p:par>
                                <p:cTn id="118" presetID="23" presetClass="entr" presetSubtype="16" fill="hold" grpId="0" nodeType="clickEffect">
                                  <p:stCondLst>
                                    <p:cond delay="0"/>
                                  </p:stCondLst>
                                  <p:childTnLst>
                                    <p:set>
                                      <p:cBhvr>
                                        <p:cTn id="119" dur="1" fill="hold">
                                          <p:stCondLst>
                                            <p:cond delay="0"/>
                                          </p:stCondLst>
                                        </p:cTn>
                                        <p:tgtEl>
                                          <p:spTgt spid="56"/>
                                        </p:tgtEl>
                                        <p:attrNameLst>
                                          <p:attrName>style.visibility</p:attrName>
                                        </p:attrNameLst>
                                      </p:cBhvr>
                                      <p:to>
                                        <p:strVal val="visible"/>
                                      </p:to>
                                    </p:set>
                                    <p:anim calcmode="lin" valueType="num">
                                      <p:cBhvr>
                                        <p:cTn id="120" dur="500" fill="hold"/>
                                        <p:tgtEl>
                                          <p:spTgt spid="56"/>
                                        </p:tgtEl>
                                        <p:attrNameLst>
                                          <p:attrName>ppt_w</p:attrName>
                                        </p:attrNameLst>
                                      </p:cBhvr>
                                      <p:tavLst>
                                        <p:tav tm="0">
                                          <p:val>
                                            <p:fltVal val="0"/>
                                          </p:val>
                                        </p:tav>
                                        <p:tav tm="100000">
                                          <p:val>
                                            <p:strVal val="#ppt_w"/>
                                          </p:val>
                                        </p:tav>
                                      </p:tavLst>
                                    </p:anim>
                                    <p:anim calcmode="lin" valueType="num">
                                      <p:cBhvr>
                                        <p:cTn id="121" dur="500" fill="hold"/>
                                        <p:tgtEl>
                                          <p:spTgt spid="56"/>
                                        </p:tgtEl>
                                        <p:attrNameLst>
                                          <p:attrName>ppt_h</p:attrName>
                                        </p:attrNameLst>
                                      </p:cBhvr>
                                      <p:tavLst>
                                        <p:tav tm="0">
                                          <p:val>
                                            <p:fltVal val="0"/>
                                          </p:val>
                                        </p:tav>
                                        <p:tav tm="100000">
                                          <p:val>
                                            <p:strVal val="#ppt_h"/>
                                          </p:val>
                                        </p:tav>
                                      </p:tavLst>
                                    </p:anim>
                                  </p:childTnLst>
                                </p:cTn>
                              </p:par>
                              <p:par>
                                <p:cTn id="122" presetID="23" presetClass="entr" presetSubtype="16" fill="hold" grpId="0" nodeType="withEffect">
                                  <p:stCondLst>
                                    <p:cond delay="0"/>
                                  </p:stCondLst>
                                  <p:childTnLst>
                                    <p:set>
                                      <p:cBhvr>
                                        <p:cTn id="123" dur="1" fill="hold">
                                          <p:stCondLst>
                                            <p:cond delay="0"/>
                                          </p:stCondLst>
                                        </p:cTn>
                                        <p:tgtEl>
                                          <p:spTgt spid="57"/>
                                        </p:tgtEl>
                                        <p:attrNameLst>
                                          <p:attrName>style.visibility</p:attrName>
                                        </p:attrNameLst>
                                      </p:cBhvr>
                                      <p:to>
                                        <p:strVal val="visible"/>
                                      </p:to>
                                    </p:set>
                                    <p:anim calcmode="lin" valueType="num">
                                      <p:cBhvr>
                                        <p:cTn id="124" dur="500" fill="hold"/>
                                        <p:tgtEl>
                                          <p:spTgt spid="57"/>
                                        </p:tgtEl>
                                        <p:attrNameLst>
                                          <p:attrName>ppt_w</p:attrName>
                                        </p:attrNameLst>
                                      </p:cBhvr>
                                      <p:tavLst>
                                        <p:tav tm="0">
                                          <p:val>
                                            <p:fltVal val="0"/>
                                          </p:val>
                                        </p:tav>
                                        <p:tav tm="100000">
                                          <p:val>
                                            <p:strVal val="#ppt_w"/>
                                          </p:val>
                                        </p:tav>
                                      </p:tavLst>
                                    </p:anim>
                                    <p:anim calcmode="lin" valueType="num">
                                      <p:cBhvr>
                                        <p:cTn id="125" dur="500" fill="hold"/>
                                        <p:tgtEl>
                                          <p:spTgt spid="57"/>
                                        </p:tgtEl>
                                        <p:attrNameLst>
                                          <p:attrName>ppt_h</p:attrName>
                                        </p:attrNameLst>
                                      </p:cBhvr>
                                      <p:tavLst>
                                        <p:tav tm="0">
                                          <p:val>
                                            <p:fltVal val="0"/>
                                          </p:val>
                                        </p:tav>
                                        <p:tav tm="100000">
                                          <p:val>
                                            <p:strVal val="#ppt_h"/>
                                          </p:val>
                                        </p:tav>
                                      </p:tavLst>
                                    </p:anim>
                                  </p:childTnLst>
                                </p:cTn>
                              </p:par>
                              <p:par>
                                <p:cTn id="126" presetID="23" presetClass="entr" presetSubtype="16" fill="hold" grpId="0" nodeType="withEffect">
                                  <p:stCondLst>
                                    <p:cond delay="0"/>
                                  </p:stCondLst>
                                  <p:childTnLst>
                                    <p:set>
                                      <p:cBhvr>
                                        <p:cTn id="127" dur="1" fill="hold">
                                          <p:stCondLst>
                                            <p:cond delay="0"/>
                                          </p:stCondLst>
                                        </p:cTn>
                                        <p:tgtEl>
                                          <p:spTgt spid="58"/>
                                        </p:tgtEl>
                                        <p:attrNameLst>
                                          <p:attrName>style.visibility</p:attrName>
                                        </p:attrNameLst>
                                      </p:cBhvr>
                                      <p:to>
                                        <p:strVal val="visible"/>
                                      </p:to>
                                    </p:set>
                                    <p:anim calcmode="lin" valueType="num">
                                      <p:cBhvr>
                                        <p:cTn id="128" dur="500" fill="hold"/>
                                        <p:tgtEl>
                                          <p:spTgt spid="58"/>
                                        </p:tgtEl>
                                        <p:attrNameLst>
                                          <p:attrName>ppt_w</p:attrName>
                                        </p:attrNameLst>
                                      </p:cBhvr>
                                      <p:tavLst>
                                        <p:tav tm="0">
                                          <p:val>
                                            <p:fltVal val="0"/>
                                          </p:val>
                                        </p:tav>
                                        <p:tav tm="100000">
                                          <p:val>
                                            <p:strVal val="#ppt_w"/>
                                          </p:val>
                                        </p:tav>
                                      </p:tavLst>
                                    </p:anim>
                                    <p:anim calcmode="lin" valueType="num">
                                      <p:cBhvr>
                                        <p:cTn id="129" dur="500" fill="hold"/>
                                        <p:tgtEl>
                                          <p:spTgt spid="58"/>
                                        </p:tgtEl>
                                        <p:attrNameLst>
                                          <p:attrName>ppt_h</p:attrName>
                                        </p:attrNameLst>
                                      </p:cBhvr>
                                      <p:tavLst>
                                        <p:tav tm="0">
                                          <p:val>
                                            <p:fltVal val="0"/>
                                          </p:val>
                                        </p:tav>
                                        <p:tav tm="100000">
                                          <p:val>
                                            <p:strVal val="#ppt_h"/>
                                          </p:val>
                                        </p:tav>
                                      </p:tavLst>
                                    </p:anim>
                                  </p:childTnLst>
                                </p:cTn>
                              </p:par>
                            </p:childTnLst>
                          </p:cTn>
                        </p:par>
                      </p:childTnLst>
                    </p:cTn>
                  </p:par>
                  <p:par>
                    <p:cTn id="130" fill="hold">
                      <p:stCondLst>
                        <p:cond delay="indefinite"/>
                      </p:stCondLst>
                      <p:childTnLst>
                        <p:par>
                          <p:cTn id="131" fill="hold">
                            <p:stCondLst>
                              <p:cond delay="0"/>
                            </p:stCondLst>
                            <p:childTnLst>
                              <p:par>
                                <p:cTn id="132" presetID="23" presetClass="entr" presetSubtype="16" fill="hold" grpId="0" nodeType="clickEffect">
                                  <p:stCondLst>
                                    <p:cond delay="0"/>
                                  </p:stCondLst>
                                  <p:childTnLst>
                                    <p:set>
                                      <p:cBhvr>
                                        <p:cTn id="133" dur="1" fill="hold">
                                          <p:stCondLst>
                                            <p:cond delay="0"/>
                                          </p:stCondLst>
                                        </p:cTn>
                                        <p:tgtEl>
                                          <p:spTgt spid="59"/>
                                        </p:tgtEl>
                                        <p:attrNameLst>
                                          <p:attrName>style.visibility</p:attrName>
                                        </p:attrNameLst>
                                      </p:cBhvr>
                                      <p:to>
                                        <p:strVal val="visible"/>
                                      </p:to>
                                    </p:set>
                                    <p:anim calcmode="lin" valueType="num">
                                      <p:cBhvr>
                                        <p:cTn id="134" dur="500" fill="hold"/>
                                        <p:tgtEl>
                                          <p:spTgt spid="59"/>
                                        </p:tgtEl>
                                        <p:attrNameLst>
                                          <p:attrName>ppt_w</p:attrName>
                                        </p:attrNameLst>
                                      </p:cBhvr>
                                      <p:tavLst>
                                        <p:tav tm="0">
                                          <p:val>
                                            <p:fltVal val="0"/>
                                          </p:val>
                                        </p:tav>
                                        <p:tav tm="100000">
                                          <p:val>
                                            <p:strVal val="#ppt_w"/>
                                          </p:val>
                                        </p:tav>
                                      </p:tavLst>
                                    </p:anim>
                                    <p:anim calcmode="lin" valueType="num">
                                      <p:cBhvr>
                                        <p:cTn id="135" dur="500" fill="hold"/>
                                        <p:tgtEl>
                                          <p:spTgt spid="59"/>
                                        </p:tgtEl>
                                        <p:attrNameLst>
                                          <p:attrName>ppt_h</p:attrName>
                                        </p:attrNameLst>
                                      </p:cBhvr>
                                      <p:tavLst>
                                        <p:tav tm="0">
                                          <p:val>
                                            <p:fltVal val="0"/>
                                          </p:val>
                                        </p:tav>
                                        <p:tav tm="100000">
                                          <p:val>
                                            <p:strVal val="#ppt_h"/>
                                          </p:val>
                                        </p:tav>
                                      </p:tavLst>
                                    </p:anim>
                                  </p:childTnLst>
                                </p:cTn>
                              </p:par>
                              <p:par>
                                <p:cTn id="136" presetID="23" presetClass="entr" presetSubtype="16" fill="hold" grpId="0" nodeType="withEffect">
                                  <p:stCondLst>
                                    <p:cond delay="0"/>
                                  </p:stCondLst>
                                  <p:childTnLst>
                                    <p:set>
                                      <p:cBhvr>
                                        <p:cTn id="137" dur="1" fill="hold">
                                          <p:stCondLst>
                                            <p:cond delay="0"/>
                                          </p:stCondLst>
                                        </p:cTn>
                                        <p:tgtEl>
                                          <p:spTgt spid="60"/>
                                        </p:tgtEl>
                                        <p:attrNameLst>
                                          <p:attrName>style.visibility</p:attrName>
                                        </p:attrNameLst>
                                      </p:cBhvr>
                                      <p:to>
                                        <p:strVal val="visible"/>
                                      </p:to>
                                    </p:set>
                                    <p:anim calcmode="lin" valueType="num">
                                      <p:cBhvr>
                                        <p:cTn id="138" dur="500" fill="hold"/>
                                        <p:tgtEl>
                                          <p:spTgt spid="60"/>
                                        </p:tgtEl>
                                        <p:attrNameLst>
                                          <p:attrName>ppt_w</p:attrName>
                                        </p:attrNameLst>
                                      </p:cBhvr>
                                      <p:tavLst>
                                        <p:tav tm="0">
                                          <p:val>
                                            <p:fltVal val="0"/>
                                          </p:val>
                                        </p:tav>
                                        <p:tav tm="100000">
                                          <p:val>
                                            <p:strVal val="#ppt_w"/>
                                          </p:val>
                                        </p:tav>
                                      </p:tavLst>
                                    </p:anim>
                                    <p:anim calcmode="lin" valueType="num">
                                      <p:cBhvr>
                                        <p:cTn id="139" dur="500" fill="hold"/>
                                        <p:tgtEl>
                                          <p:spTgt spid="60"/>
                                        </p:tgtEl>
                                        <p:attrNameLst>
                                          <p:attrName>ppt_h</p:attrName>
                                        </p:attrNameLst>
                                      </p:cBhvr>
                                      <p:tavLst>
                                        <p:tav tm="0">
                                          <p:val>
                                            <p:fltVal val="0"/>
                                          </p:val>
                                        </p:tav>
                                        <p:tav tm="100000">
                                          <p:val>
                                            <p:strVal val="#ppt_h"/>
                                          </p:val>
                                        </p:tav>
                                      </p:tavLst>
                                    </p:anim>
                                  </p:childTnLst>
                                </p:cTn>
                              </p:par>
                              <p:par>
                                <p:cTn id="140" presetID="23" presetClass="entr" presetSubtype="16" fill="hold" grpId="0" nodeType="withEffect">
                                  <p:stCondLst>
                                    <p:cond delay="0"/>
                                  </p:stCondLst>
                                  <p:childTnLst>
                                    <p:set>
                                      <p:cBhvr>
                                        <p:cTn id="141" dur="1" fill="hold">
                                          <p:stCondLst>
                                            <p:cond delay="0"/>
                                          </p:stCondLst>
                                        </p:cTn>
                                        <p:tgtEl>
                                          <p:spTgt spid="61"/>
                                        </p:tgtEl>
                                        <p:attrNameLst>
                                          <p:attrName>style.visibility</p:attrName>
                                        </p:attrNameLst>
                                      </p:cBhvr>
                                      <p:to>
                                        <p:strVal val="visible"/>
                                      </p:to>
                                    </p:set>
                                    <p:anim calcmode="lin" valueType="num">
                                      <p:cBhvr>
                                        <p:cTn id="142" dur="500" fill="hold"/>
                                        <p:tgtEl>
                                          <p:spTgt spid="61"/>
                                        </p:tgtEl>
                                        <p:attrNameLst>
                                          <p:attrName>ppt_w</p:attrName>
                                        </p:attrNameLst>
                                      </p:cBhvr>
                                      <p:tavLst>
                                        <p:tav tm="0">
                                          <p:val>
                                            <p:fltVal val="0"/>
                                          </p:val>
                                        </p:tav>
                                        <p:tav tm="100000">
                                          <p:val>
                                            <p:strVal val="#ppt_w"/>
                                          </p:val>
                                        </p:tav>
                                      </p:tavLst>
                                    </p:anim>
                                    <p:anim calcmode="lin" valueType="num">
                                      <p:cBhvr>
                                        <p:cTn id="143" dur="500" fill="hold"/>
                                        <p:tgtEl>
                                          <p:spTgt spid="6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animBg="1"/>
      <p:bldP spid="26"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37" grpId="0"/>
      <p:bldP spid="38" grpId="0"/>
      <p:bldP spid="55" grpId="0"/>
      <p:bldP spid="56" grpId="0" animBg="1"/>
      <p:bldP spid="57" grpId="0" animBg="1"/>
      <p:bldP spid="58" grpId="0" animBg="1"/>
      <p:bldP spid="59" grpId="0" animBg="1"/>
      <p:bldP spid="60" grpId="0" animBg="1"/>
      <p:bldP spid="6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09682" y="1302609"/>
            <a:ext cx="5994666" cy="255178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800" dirty="0">
                <a:solidFill>
                  <a:schemeClr val="accent1"/>
                </a:solidFill>
                <a:sym typeface="Webdings"/>
              </a:rPr>
              <a:t></a:t>
            </a:r>
            <a:endParaRPr lang="el-GR" sz="1800" dirty="0">
              <a:solidFill>
                <a:schemeClr val="accent1"/>
              </a:solidFill>
            </a:endParaRPr>
          </a:p>
        </p:txBody>
      </p:sp>
      <p:sp>
        <p:nvSpPr>
          <p:cNvPr id="9" name="Rectangle 8"/>
          <p:cNvSpPr/>
          <p:nvPr/>
        </p:nvSpPr>
        <p:spPr>
          <a:xfrm>
            <a:off x="2217992" y="3234831"/>
            <a:ext cx="341825" cy="369332"/>
          </a:xfrm>
          <a:prstGeom prst="rect">
            <a:avLst/>
          </a:prstGeom>
        </p:spPr>
        <p:txBody>
          <a:bodyPr wrap="square">
            <a:spAutoFit/>
          </a:bodyPr>
          <a:lstStyle/>
          <a:p>
            <a:r>
              <a:rPr lang="el-GR" sz="1800" dirty="0">
                <a:solidFill>
                  <a:srgbClr val="FF0000"/>
                </a:solidFill>
                <a:sym typeface="Webdings"/>
              </a:rPr>
              <a:t></a:t>
            </a:r>
            <a:endParaRPr lang="el-GR" sz="1800" dirty="0"/>
          </a:p>
        </p:txBody>
      </p:sp>
      <p:sp>
        <p:nvSpPr>
          <p:cNvPr id="10" name="Rectangle 9"/>
          <p:cNvSpPr/>
          <p:nvPr/>
        </p:nvSpPr>
        <p:spPr>
          <a:xfrm>
            <a:off x="3366326" y="2686701"/>
            <a:ext cx="384401" cy="369332"/>
          </a:xfrm>
          <a:prstGeom prst="rect">
            <a:avLst/>
          </a:prstGeom>
        </p:spPr>
        <p:txBody>
          <a:bodyPr wrap="square">
            <a:spAutoFit/>
          </a:bodyPr>
          <a:lstStyle/>
          <a:p>
            <a:r>
              <a:rPr lang="el-GR" sz="1800" dirty="0">
                <a:solidFill>
                  <a:srgbClr val="FF0000"/>
                </a:solidFill>
                <a:sym typeface="Webdings"/>
              </a:rPr>
              <a:t></a:t>
            </a:r>
            <a:endParaRPr lang="el-GR" sz="1800" dirty="0"/>
          </a:p>
        </p:txBody>
      </p:sp>
      <p:sp>
        <p:nvSpPr>
          <p:cNvPr id="11" name="Rectangle 10"/>
          <p:cNvSpPr/>
          <p:nvPr/>
        </p:nvSpPr>
        <p:spPr>
          <a:xfrm>
            <a:off x="5188965" y="3236352"/>
            <a:ext cx="569279" cy="369332"/>
          </a:xfrm>
          <a:prstGeom prst="rect">
            <a:avLst/>
          </a:prstGeom>
        </p:spPr>
        <p:txBody>
          <a:bodyPr wrap="square">
            <a:spAutoFit/>
          </a:bodyPr>
          <a:lstStyle/>
          <a:p>
            <a:r>
              <a:rPr lang="el-GR" sz="1800" dirty="0">
                <a:solidFill>
                  <a:srgbClr val="FF0000"/>
                </a:solidFill>
                <a:sym typeface="Webdings"/>
              </a:rPr>
              <a:t></a:t>
            </a:r>
            <a:endParaRPr lang="el-GR" sz="1800" dirty="0"/>
          </a:p>
        </p:txBody>
      </p:sp>
      <p:sp>
        <p:nvSpPr>
          <p:cNvPr id="12" name="Rectangle 11"/>
          <p:cNvSpPr/>
          <p:nvPr/>
        </p:nvSpPr>
        <p:spPr>
          <a:xfrm>
            <a:off x="6326527" y="1864322"/>
            <a:ext cx="381830" cy="369332"/>
          </a:xfrm>
          <a:prstGeom prst="rect">
            <a:avLst/>
          </a:prstGeom>
        </p:spPr>
        <p:txBody>
          <a:bodyPr wrap="square">
            <a:spAutoFit/>
          </a:bodyPr>
          <a:lstStyle/>
          <a:p>
            <a:r>
              <a:rPr lang="el-GR" sz="1800" dirty="0">
                <a:solidFill>
                  <a:srgbClr val="FF0000"/>
                </a:solidFill>
                <a:sym typeface="Webdings"/>
              </a:rPr>
              <a:t></a:t>
            </a:r>
            <a:endParaRPr lang="el-GR" sz="1800" dirty="0"/>
          </a:p>
        </p:txBody>
      </p:sp>
      <p:sp>
        <p:nvSpPr>
          <p:cNvPr id="13" name="Rectangle 12"/>
          <p:cNvSpPr/>
          <p:nvPr/>
        </p:nvSpPr>
        <p:spPr>
          <a:xfrm>
            <a:off x="4960948" y="1857257"/>
            <a:ext cx="415498" cy="369332"/>
          </a:xfrm>
          <a:prstGeom prst="rect">
            <a:avLst/>
          </a:prstGeom>
        </p:spPr>
        <p:txBody>
          <a:bodyPr wrap="none">
            <a:spAutoFit/>
          </a:bodyPr>
          <a:lstStyle/>
          <a:p>
            <a:r>
              <a:rPr lang="el-GR" sz="1800" dirty="0">
                <a:solidFill>
                  <a:srgbClr val="FF0000"/>
                </a:solidFill>
                <a:sym typeface="Webdings"/>
              </a:rPr>
              <a:t></a:t>
            </a:r>
            <a:endParaRPr lang="el-GR" sz="1800" dirty="0">
              <a:solidFill>
                <a:srgbClr val="FF0000"/>
              </a:solidFill>
            </a:endParaRPr>
          </a:p>
        </p:txBody>
      </p:sp>
      <p:sp>
        <p:nvSpPr>
          <p:cNvPr id="14" name="Rectangle 13"/>
          <p:cNvSpPr/>
          <p:nvPr/>
        </p:nvSpPr>
        <p:spPr>
          <a:xfrm>
            <a:off x="2903154" y="1582159"/>
            <a:ext cx="415498" cy="369332"/>
          </a:xfrm>
          <a:prstGeom prst="rect">
            <a:avLst/>
          </a:prstGeom>
        </p:spPr>
        <p:txBody>
          <a:bodyPr wrap="none">
            <a:spAutoFit/>
          </a:bodyPr>
          <a:lstStyle/>
          <a:p>
            <a:r>
              <a:rPr lang="el-GR" sz="1800" dirty="0">
                <a:solidFill>
                  <a:srgbClr val="FF0000"/>
                </a:solidFill>
                <a:sym typeface="Webdings"/>
              </a:rPr>
              <a:t></a:t>
            </a:r>
            <a:endParaRPr lang="el-GR" sz="1800" dirty="0">
              <a:solidFill>
                <a:srgbClr val="FF0000"/>
              </a:solidFill>
            </a:endParaRPr>
          </a:p>
        </p:txBody>
      </p:sp>
      <p:sp>
        <p:nvSpPr>
          <p:cNvPr id="15" name="Rectangle 14"/>
          <p:cNvSpPr/>
          <p:nvPr/>
        </p:nvSpPr>
        <p:spPr>
          <a:xfrm>
            <a:off x="4496683" y="2406611"/>
            <a:ext cx="415498" cy="369332"/>
          </a:xfrm>
          <a:prstGeom prst="rect">
            <a:avLst/>
          </a:prstGeom>
        </p:spPr>
        <p:txBody>
          <a:bodyPr wrap="none">
            <a:spAutoFit/>
          </a:bodyPr>
          <a:lstStyle/>
          <a:p>
            <a:r>
              <a:rPr lang="el-GR" sz="1800" dirty="0">
                <a:solidFill>
                  <a:srgbClr val="FF0000"/>
                </a:solidFill>
                <a:sym typeface="Webdings"/>
              </a:rPr>
              <a:t></a:t>
            </a:r>
            <a:endParaRPr lang="el-GR" sz="1800" dirty="0">
              <a:solidFill>
                <a:srgbClr val="FF0000"/>
              </a:solidFill>
            </a:endParaRPr>
          </a:p>
        </p:txBody>
      </p:sp>
      <p:sp>
        <p:nvSpPr>
          <p:cNvPr id="16" name="Rectangle 15"/>
          <p:cNvSpPr/>
          <p:nvPr/>
        </p:nvSpPr>
        <p:spPr>
          <a:xfrm>
            <a:off x="5875264" y="2959800"/>
            <a:ext cx="415498" cy="369332"/>
          </a:xfrm>
          <a:prstGeom prst="rect">
            <a:avLst/>
          </a:prstGeom>
        </p:spPr>
        <p:txBody>
          <a:bodyPr wrap="none">
            <a:spAutoFit/>
          </a:bodyPr>
          <a:lstStyle/>
          <a:p>
            <a:r>
              <a:rPr lang="el-GR" sz="1800" dirty="0">
                <a:solidFill>
                  <a:srgbClr val="FF0000"/>
                </a:solidFill>
                <a:sym typeface="Webdings"/>
              </a:rPr>
              <a:t></a:t>
            </a:r>
            <a:endParaRPr lang="el-GR" sz="1800" dirty="0">
              <a:solidFill>
                <a:srgbClr val="FF0000"/>
              </a:solidFill>
            </a:endParaRPr>
          </a:p>
        </p:txBody>
      </p:sp>
      <p:sp>
        <p:nvSpPr>
          <p:cNvPr id="20" name="TextBox 19"/>
          <p:cNvSpPr txBox="1"/>
          <p:nvPr/>
        </p:nvSpPr>
        <p:spPr>
          <a:xfrm>
            <a:off x="1640610" y="897565"/>
            <a:ext cx="6239400" cy="276999"/>
          </a:xfrm>
          <a:prstGeom prst="rect">
            <a:avLst/>
          </a:prstGeom>
          <a:noFill/>
        </p:spPr>
        <p:txBody>
          <a:bodyPr wrap="none" rtlCol="0">
            <a:spAutoFit/>
          </a:bodyPr>
          <a:lstStyle/>
          <a:p>
            <a:r>
              <a:rPr lang="el-GR" sz="1200" dirty="0" smtClean="0"/>
              <a:t>ΠΑΙΔΙΑ ΘΥΜΑΤΑ ΚΑΠΑ ΠΟΥ ΕΝΤΟΠΙΖΟΝΤΑΙ ΑΠΌ/ΑΝΑΦΕΡΟΝΤΑΙ ΣΕ ΤΟΥΛΑΧΙΣΤΟΝ ΜΙΑ ΥΠΗΡΕΣΙΑ</a:t>
            </a:r>
            <a:endParaRPr lang="el-GR" sz="1200" dirty="0"/>
          </a:p>
        </p:txBody>
      </p:sp>
      <p:sp>
        <p:nvSpPr>
          <p:cNvPr id="30" name="Rectangle 29"/>
          <p:cNvSpPr/>
          <p:nvPr/>
        </p:nvSpPr>
        <p:spPr>
          <a:xfrm rot="16200000">
            <a:off x="105281" y="2322346"/>
            <a:ext cx="2551784" cy="5164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050" dirty="0" smtClean="0"/>
              <a:t>ΕΠΙΔΗΜΙΟΛΟΓΙΚΗ ΕΠΙΤΗΡΗΣΗ ΚΑΠΑ-Π ΒΑΣΕΙ ΠΕΡΙΣΤΑΤΙΚΩΝ ΠΟΥ ΕΝΤΟΠΙΖΟΝΤΑΙ  ΑΠΌ Ή ΑΝΑΦΕΡΟΝΤΑΙ ΣΕ ΥΠΗΡΕΣΙΕΣ</a:t>
            </a:r>
            <a:endParaRPr lang="el-GR" sz="1050" dirty="0"/>
          </a:p>
        </p:txBody>
      </p:sp>
      <p:sp>
        <p:nvSpPr>
          <p:cNvPr id="39" name="Oval 38"/>
          <p:cNvSpPr/>
          <p:nvPr/>
        </p:nvSpPr>
        <p:spPr>
          <a:xfrm>
            <a:off x="2326966" y="3320921"/>
            <a:ext cx="189000" cy="189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13"/>
          </a:p>
        </p:txBody>
      </p:sp>
      <p:sp>
        <p:nvSpPr>
          <p:cNvPr id="40" name="Oval 39"/>
          <p:cNvSpPr/>
          <p:nvPr/>
        </p:nvSpPr>
        <p:spPr>
          <a:xfrm>
            <a:off x="3470029" y="2767787"/>
            <a:ext cx="189000" cy="189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13"/>
          </a:p>
        </p:txBody>
      </p:sp>
      <p:sp>
        <p:nvSpPr>
          <p:cNvPr id="41" name="Oval 40"/>
          <p:cNvSpPr/>
          <p:nvPr/>
        </p:nvSpPr>
        <p:spPr>
          <a:xfrm>
            <a:off x="5069978" y="1945679"/>
            <a:ext cx="189000" cy="189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13"/>
          </a:p>
        </p:txBody>
      </p:sp>
      <p:sp>
        <p:nvSpPr>
          <p:cNvPr id="42" name="Oval 41"/>
          <p:cNvSpPr/>
          <p:nvPr/>
        </p:nvSpPr>
        <p:spPr>
          <a:xfrm>
            <a:off x="6448143" y="1948737"/>
            <a:ext cx="189000" cy="189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13"/>
          </a:p>
        </p:txBody>
      </p:sp>
      <p:sp>
        <p:nvSpPr>
          <p:cNvPr id="43" name="Oval 42"/>
          <p:cNvSpPr/>
          <p:nvPr/>
        </p:nvSpPr>
        <p:spPr>
          <a:xfrm>
            <a:off x="5300127" y="3315141"/>
            <a:ext cx="189000" cy="189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13"/>
          </a:p>
        </p:txBody>
      </p:sp>
      <p:sp>
        <p:nvSpPr>
          <p:cNvPr id="44" name="Oval 43"/>
          <p:cNvSpPr/>
          <p:nvPr/>
        </p:nvSpPr>
        <p:spPr>
          <a:xfrm>
            <a:off x="3010788" y="1669984"/>
            <a:ext cx="189000" cy="189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13"/>
          </a:p>
        </p:txBody>
      </p:sp>
      <p:sp>
        <p:nvSpPr>
          <p:cNvPr id="45" name="Oval 44"/>
          <p:cNvSpPr/>
          <p:nvPr/>
        </p:nvSpPr>
        <p:spPr>
          <a:xfrm>
            <a:off x="4585071" y="2463738"/>
            <a:ext cx="237311" cy="243027"/>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sz="1013"/>
          </a:p>
        </p:txBody>
      </p:sp>
      <p:sp>
        <p:nvSpPr>
          <p:cNvPr id="46" name="Oval 45"/>
          <p:cNvSpPr/>
          <p:nvPr/>
        </p:nvSpPr>
        <p:spPr>
          <a:xfrm>
            <a:off x="6374275" y="1874462"/>
            <a:ext cx="324036" cy="331538"/>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sz="1013"/>
          </a:p>
        </p:txBody>
      </p:sp>
      <p:sp>
        <p:nvSpPr>
          <p:cNvPr id="47" name="Oval 46"/>
          <p:cNvSpPr/>
          <p:nvPr/>
        </p:nvSpPr>
        <p:spPr>
          <a:xfrm>
            <a:off x="3389029" y="2683334"/>
            <a:ext cx="351000" cy="351000"/>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sz="1013"/>
          </a:p>
        </p:txBody>
      </p:sp>
      <p:sp>
        <p:nvSpPr>
          <p:cNvPr id="48" name="Oval 47"/>
          <p:cNvSpPr/>
          <p:nvPr/>
        </p:nvSpPr>
        <p:spPr>
          <a:xfrm>
            <a:off x="5022728" y="1895100"/>
            <a:ext cx="283500" cy="283500"/>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sz="1013"/>
          </a:p>
        </p:txBody>
      </p:sp>
      <p:sp>
        <p:nvSpPr>
          <p:cNvPr id="49" name="Oval 48"/>
          <p:cNvSpPr/>
          <p:nvPr/>
        </p:nvSpPr>
        <p:spPr>
          <a:xfrm>
            <a:off x="2963538" y="1621075"/>
            <a:ext cx="283500" cy="283532"/>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sz="1013"/>
          </a:p>
        </p:txBody>
      </p:sp>
      <p:sp>
        <p:nvSpPr>
          <p:cNvPr id="50" name="Oval 49"/>
          <p:cNvSpPr/>
          <p:nvPr/>
        </p:nvSpPr>
        <p:spPr>
          <a:xfrm>
            <a:off x="3422779" y="2720298"/>
            <a:ext cx="283500" cy="283500"/>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sz="1013"/>
          </a:p>
        </p:txBody>
      </p:sp>
      <p:sp>
        <p:nvSpPr>
          <p:cNvPr id="51" name="Oval 50"/>
          <p:cNvSpPr/>
          <p:nvPr/>
        </p:nvSpPr>
        <p:spPr>
          <a:xfrm>
            <a:off x="3294499" y="2586461"/>
            <a:ext cx="540060" cy="540000"/>
          </a:xfrm>
          <a:prstGeom prst="ellipse">
            <a:avLst/>
          </a:prstGeom>
          <a:noFill/>
        </p:spPr>
        <p:style>
          <a:lnRef idx="2">
            <a:schemeClr val="accent4"/>
          </a:lnRef>
          <a:fillRef idx="1">
            <a:schemeClr val="lt1"/>
          </a:fillRef>
          <a:effectRef idx="0">
            <a:schemeClr val="accent4"/>
          </a:effectRef>
          <a:fontRef idx="minor">
            <a:schemeClr val="dk1"/>
          </a:fontRef>
        </p:style>
        <p:txBody>
          <a:bodyPr rtlCol="0" anchor="ctr"/>
          <a:lstStyle/>
          <a:p>
            <a:pPr algn="ctr"/>
            <a:endParaRPr lang="el-GR" sz="1013"/>
          </a:p>
        </p:txBody>
      </p:sp>
      <p:sp>
        <p:nvSpPr>
          <p:cNvPr id="52" name="Oval 51"/>
          <p:cNvSpPr/>
          <p:nvPr/>
        </p:nvSpPr>
        <p:spPr>
          <a:xfrm>
            <a:off x="5228577" y="3237686"/>
            <a:ext cx="332100" cy="331180"/>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l-GR" sz="1013"/>
          </a:p>
        </p:txBody>
      </p:sp>
      <p:sp>
        <p:nvSpPr>
          <p:cNvPr id="53" name="Oval 52"/>
          <p:cNvSpPr/>
          <p:nvPr/>
        </p:nvSpPr>
        <p:spPr>
          <a:xfrm>
            <a:off x="3247279" y="2539600"/>
            <a:ext cx="634500" cy="634500"/>
          </a:xfrm>
          <a:prstGeom prst="ellipse">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l-GR" sz="1013"/>
          </a:p>
        </p:txBody>
      </p:sp>
      <p:sp>
        <p:nvSpPr>
          <p:cNvPr id="54" name="Oval 53"/>
          <p:cNvSpPr/>
          <p:nvPr/>
        </p:nvSpPr>
        <p:spPr>
          <a:xfrm>
            <a:off x="3335789" y="2625756"/>
            <a:ext cx="457479" cy="456300"/>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l-GR" sz="1013"/>
          </a:p>
        </p:txBody>
      </p:sp>
      <p:sp>
        <p:nvSpPr>
          <p:cNvPr id="37" name="Freeform 36"/>
          <p:cNvSpPr/>
          <p:nvPr/>
        </p:nvSpPr>
        <p:spPr>
          <a:xfrm rot="21253366">
            <a:off x="3111485" y="1798344"/>
            <a:ext cx="4101465" cy="1477566"/>
          </a:xfrm>
          <a:custGeom>
            <a:avLst/>
            <a:gdLst>
              <a:gd name="connsiteX0" fmla="*/ 4599940 w 5468620"/>
              <a:gd name="connsiteY0" fmla="*/ 86360 h 2335530"/>
              <a:gd name="connsiteX1" fmla="*/ 5209540 w 5468620"/>
              <a:gd name="connsiteY1" fmla="*/ 101600 h 2335530"/>
              <a:gd name="connsiteX2" fmla="*/ 5392420 w 5468620"/>
              <a:gd name="connsiteY2" fmla="*/ 695960 h 2335530"/>
              <a:gd name="connsiteX3" fmla="*/ 4752340 w 5468620"/>
              <a:gd name="connsiteY3" fmla="*/ 993140 h 2335530"/>
              <a:gd name="connsiteX4" fmla="*/ 3373120 w 5468620"/>
              <a:gd name="connsiteY4" fmla="*/ 1122680 h 2335530"/>
              <a:gd name="connsiteX5" fmla="*/ 2489200 w 5468620"/>
              <a:gd name="connsiteY5" fmla="*/ 1176020 h 2335530"/>
              <a:gd name="connsiteX6" fmla="*/ 1750060 w 5468620"/>
              <a:gd name="connsiteY6" fmla="*/ 1854200 h 2335530"/>
              <a:gd name="connsiteX7" fmla="*/ 1193800 w 5468620"/>
              <a:gd name="connsiteY7" fmla="*/ 2242820 h 2335530"/>
              <a:gd name="connsiteX8" fmla="*/ 325120 w 5468620"/>
              <a:gd name="connsiteY8" fmla="*/ 2212340 h 2335530"/>
              <a:gd name="connsiteX9" fmla="*/ 20320 w 5468620"/>
              <a:gd name="connsiteY9" fmla="*/ 1503680 h 2335530"/>
              <a:gd name="connsiteX10" fmla="*/ 447040 w 5468620"/>
              <a:gd name="connsiteY10" fmla="*/ 863600 h 2335530"/>
              <a:gd name="connsiteX11" fmla="*/ 1308100 w 5468620"/>
              <a:gd name="connsiteY11" fmla="*/ 810260 h 2335530"/>
              <a:gd name="connsiteX12" fmla="*/ 1955800 w 5468620"/>
              <a:gd name="connsiteY12" fmla="*/ 497840 h 2335530"/>
              <a:gd name="connsiteX13" fmla="*/ 2489200 w 5468620"/>
              <a:gd name="connsiteY13" fmla="*/ 520700 h 2335530"/>
              <a:gd name="connsiteX14" fmla="*/ 3037840 w 5468620"/>
              <a:gd name="connsiteY14" fmla="*/ 619760 h 2335530"/>
              <a:gd name="connsiteX15" fmla="*/ 3898900 w 5468620"/>
              <a:gd name="connsiteY15" fmla="*/ 596900 h 2335530"/>
              <a:gd name="connsiteX16" fmla="*/ 4744720 w 5468620"/>
              <a:gd name="connsiteY16" fmla="*/ 101600 h 2335530"/>
              <a:gd name="connsiteX17" fmla="*/ 4805680 w 5468620"/>
              <a:gd name="connsiteY17" fmla="*/ 33020 h 2335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68620" h="2335530">
                <a:moveTo>
                  <a:pt x="4599940" y="86360"/>
                </a:moveTo>
                <a:cubicBezTo>
                  <a:pt x="4838700" y="43180"/>
                  <a:pt x="5077460" y="0"/>
                  <a:pt x="5209540" y="101600"/>
                </a:cubicBezTo>
                <a:cubicBezTo>
                  <a:pt x="5341620" y="203200"/>
                  <a:pt x="5468620" y="547370"/>
                  <a:pt x="5392420" y="695960"/>
                </a:cubicBezTo>
                <a:cubicBezTo>
                  <a:pt x="5316220" y="844550"/>
                  <a:pt x="5088890" y="922020"/>
                  <a:pt x="4752340" y="993140"/>
                </a:cubicBezTo>
                <a:cubicBezTo>
                  <a:pt x="4415790" y="1064260"/>
                  <a:pt x="3750310" y="1092200"/>
                  <a:pt x="3373120" y="1122680"/>
                </a:cubicBezTo>
                <a:cubicBezTo>
                  <a:pt x="2995930" y="1153160"/>
                  <a:pt x="2759710" y="1054100"/>
                  <a:pt x="2489200" y="1176020"/>
                </a:cubicBezTo>
                <a:cubicBezTo>
                  <a:pt x="2218690" y="1297940"/>
                  <a:pt x="1965960" y="1676400"/>
                  <a:pt x="1750060" y="1854200"/>
                </a:cubicBezTo>
                <a:cubicBezTo>
                  <a:pt x="1534160" y="2032000"/>
                  <a:pt x="1431290" y="2183130"/>
                  <a:pt x="1193800" y="2242820"/>
                </a:cubicBezTo>
                <a:cubicBezTo>
                  <a:pt x="956310" y="2302510"/>
                  <a:pt x="520700" y="2335530"/>
                  <a:pt x="325120" y="2212340"/>
                </a:cubicBezTo>
                <a:cubicBezTo>
                  <a:pt x="129540" y="2089150"/>
                  <a:pt x="0" y="1728470"/>
                  <a:pt x="20320" y="1503680"/>
                </a:cubicBezTo>
                <a:cubicBezTo>
                  <a:pt x="40640" y="1278890"/>
                  <a:pt x="232410" y="979170"/>
                  <a:pt x="447040" y="863600"/>
                </a:cubicBezTo>
                <a:cubicBezTo>
                  <a:pt x="661670" y="748030"/>
                  <a:pt x="1056640" y="871220"/>
                  <a:pt x="1308100" y="810260"/>
                </a:cubicBezTo>
                <a:cubicBezTo>
                  <a:pt x="1559560" y="749300"/>
                  <a:pt x="1758950" y="546100"/>
                  <a:pt x="1955800" y="497840"/>
                </a:cubicBezTo>
                <a:cubicBezTo>
                  <a:pt x="2152650" y="449580"/>
                  <a:pt x="2308860" y="500380"/>
                  <a:pt x="2489200" y="520700"/>
                </a:cubicBezTo>
                <a:cubicBezTo>
                  <a:pt x="2669540" y="541020"/>
                  <a:pt x="2802890" y="607060"/>
                  <a:pt x="3037840" y="619760"/>
                </a:cubicBezTo>
                <a:cubicBezTo>
                  <a:pt x="3272790" y="632460"/>
                  <a:pt x="3614420" y="683260"/>
                  <a:pt x="3898900" y="596900"/>
                </a:cubicBezTo>
                <a:cubicBezTo>
                  <a:pt x="4183380" y="510540"/>
                  <a:pt x="4593590" y="195580"/>
                  <a:pt x="4744720" y="101600"/>
                </a:cubicBezTo>
                <a:cubicBezTo>
                  <a:pt x="4895850" y="7620"/>
                  <a:pt x="4850765" y="20320"/>
                  <a:pt x="4805680" y="33020"/>
                </a:cubicBezTo>
              </a:path>
            </a:pathLst>
          </a:custGeom>
          <a:solidFill>
            <a:srgbClr val="E7BDBB">
              <a:alpha val="49804"/>
            </a:srgb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sz="1013"/>
          </a:p>
        </p:txBody>
      </p:sp>
      <p:sp>
        <p:nvSpPr>
          <p:cNvPr id="38" name="Freeform 37"/>
          <p:cNvSpPr/>
          <p:nvPr/>
        </p:nvSpPr>
        <p:spPr>
          <a:xfrm rot="473045">
            <a:off x="3048343" y="2660220"/>
            <a:ext cx="2933700" cy="1001449"/>
          </a:xfrm>
          <a:custGeom>
            <a:avLst/>
            <a:gdLst>
              <a:gd name="connsiteX0" fmla="*/ 3351530 w 3911600"/>
              <a:gd name="connsiteY0" fmla="*/ 1930400 h 1932940"/>
              <a:gd name="connsiteX1" fmla="*/ 3747770 w 3911600"/>
              <a:gd name="connsiteY1" fmla="*/ 1770380 h 1932940"/>
              <a:gd name="connsiteX2" fmla="*/ 3869690 w 3911600"/>
              <a:gd name="connsiteY2" fmla="*/ 955040 h 1932940"/>
              <a:gd name="connsiteX3" fmla="*/ 3496310 w 3911600"/>
              <a:gd name="connsiteY3" fmla="*/ 474980 h 1932940"/>
              <a:gd name="connsiteX4" fmla="*/ 2437130 w 3911600"/>
              <a:gd name="connsiteY4" fmla="*/ 459740 h 1932940"/>
              <a:gd name="connsiteX5" fmla="*/ 1621790 w 3911600"/>
              <a:gd name="connsiteY5" fmla="*/ 383540 h 1932940"/>
              <a:gd name="connsiteX6" fmla="*/ 615950 w 3911600"/>
              <a:gd name="connsiteY6" fmla="*/ 86360 h 1932940"/>
              <a:gd name="connsiteX7" fmla="*/ 128270 w 3911600"/>
              <a:gd name="connsiteY7" fmla="*/ 109220 h 1932940"/>
              <a:gd name="connsiteX8" fmla="*/ 97790 w 3911600"/>
              <a:gd name="connsiteY8" fmla="*/ 741680 h 1932940"/>
              <a:gd name="connsiteX9" fmla="*/ 715010 w 3911600"/>
              <a:gd name="connsiteY9" fmla="*/ 1259840 h 1932940"/>
              <a:gd name="connsiteX10" fmla="*/ 1697990 w 3911600"/>
              <a:gd name="connsiteY10" fmla="*/ 1252220 h 1932940"/>
              <a:gd name="connsiteX11" fmla="*/ 2322830 w 3911600"/>
              <a:gd name="connsiteY11" fmla="*/ 1320800 h 1932940"/>
              <a:gd name="connsiteX12" fmla="*/ 2993390 w 3911600"/>
              <a:gd name="connsiteY12" fmla="*/ 1755140 h 1932940"/>
              <a:gd name="connsiteX13" fmla="*/ 3404870 w 3911600"/>
              <a:gd name="connsiteY13" fmla="*/ 1922780 h 1932940"/>
              <a:gd name="connsiteX14" fmla="*/ 3404870 w 3911600"/>
              <a:gd name="connsiteY14" fmla="*/ 1922780 h 1932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11600" h="1932940">
                <a:moveTo>
                  <a:pt x="3351530" y="1930400"/>
                </a:moveTo>
                <a:cubicBezTo>
                  <a:pt x="3506470" y="1931670"/>
                  <a:pt x="3661410" y="1932940"/>
                  <a:pt x="3747770" y="1770380"/>
                </a:cubicBezTo>
                <a:cubicBezTo>
                  <a:pt x="3834130" y="1607820"/>
                  <a:pt x="3911600" y="1170940"/>
                  <a:pt x="3869690" y="955040"/>
                </a:cubicBezTo>
                <a:cubicBezTo>
                  <a:pt x="3827780" y="739140"/>
                  <a:pt x="3735070" y="557530"/>
                  <a:pt x="3496310" y="474980"/>
                </a:cubicBezTo>
                <a:cubicBezTo>
                  <a:pt x="3257550" y="392430"/>
                  <a:pt x="2749550" y="474980"/>
                  <a:pt x="2437130" y="459740"/>
                </a:cubicBezTo>
                <a:cubicBezTo>
                  <a:pt x="2124710" y="444500"/>
                  <a:pt x="1925320" y="445770"/>
                  <a:pt x="1621790" y="383540"/>
                </a:cubicBezTo>
                <a:cubicBezTo>
                  <a:pt x="1318260" y="321310"/>
                  <a:pt x="864870" y="132080"/>
                  <a:pt x="615950" y="86360"/>
                </a:cubicBezTo>
                <a:cubicBezTo>
                  <a:pt x="367030" y="40640"/>
                  <a:pt x="214630" y="0"/>
                  <a:pt x="128270" y="109220"/>
                </a:cubicBezTo>
                <a:cubicBezTo>
                  <a:pt x="41910" y="218440"/>
                  <a:pt x="0" y="549910"/>
                  <a:pt x="97790" y="741680"/>
                </a:cubicBezTo>
                <a:cubicBezTo>
                  <a:pt x="195580" y="933450"/>
                  <a:pt x="448310" y="1174750"/>
                  <a:pt x="715010" y="1259840"/>
                </a:cubicBezTo>
                <a:cubicBezTo>
                  <a:pt x="981710" y="1344930"/>
                  <a:pt x="1430020" y="1242060"/>
                  <a:pt x="1697990" y="1252220"/>
                </a:cubicBezTo>
                <a:cubicBezTo>
                  <a:pt x="1965960" y="1262380"/>
                  <a:pt x="2106930" y="1236980"/>
                  <a:pt x="2322830" y="1320800"/>
                </a:cubicBezTo>
                <a:cubicBezTo>
                  <a:pt x="2538730" y="1404620"/>
                  <a:pt x="2813050" y="1654810"/>
                  <a:pt x="2993390" y="1755140"/>
                </a:cubicBezTo>
                <a:cubicBezTo>
                  <a:pt x="3173730" y="1855470"/>
                  <a:pt x="3404870" y="1922780"/>
                  <a:pt x="3404870" y="1922780"/>
                </a:cubicBezTo>
                <a:lnTo>
                  <a:pt x="3404870" y="1922780"/>
                </a:lnTo>
              </a:path>
            </a:pathLst>
          </a:custGeom>
          <a:solidFill>
            <a:srgbClr val="B6CC86">
              <a:alpha val="49020"/>
            </a:srgb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sz="1013"/>
          </a:p>
        </p:txBody>
      </p:sp>
      <p:sp>
        <p:nvSpPr>
          <p:cNvPr id="55" name="Freeform 54"/>
          <p:cNvSpPr/>
          <p:nvPr/>
        </p:nvSpPr>
        <p:spPr>
          <a:xfrm rot="21306040">
            <a:off x="2735796" y="1329613"/>
            <a:ext cx="2662710" cy="1890210"/>
          </a:xfrm>
          <a:custGeom>
            <a:avLst/>
            <a:gdLst>
              <a:gd name="connsiteX0" fmla="*/ 605790 w 3190240"/>
              <a:gd name="connsiteY0" fmla="*/ 11430 h 2852420"/>
              <a:gd name="connsiteX1" fmla="*/ 1184910 w 3190240"/>
              <a:gd name="connsiteY1" fmla="*/ 438150 h 2852420"/>
              <a:gd name="connsiteX2" fmla="*/ 1398270 w 3190240"/>
              <a:gd name="connsiteY2" fmla="*/ 887730 h 2852420"/>
              <a:gd name="connsiteX3" fmla="*/ 1680210 w 3190240"/>
              <a:gd name="connsiteY3" fmla="*/ 1024890 h 2852420"/>
              <a:gd name="connsiteX4" fmla="*/ 2388870 w 3190240"/>
              <a:gd name="connsiteY4" fmla="*/ 1017270 h 2852420"/>
              <a:gd name="connsiteX5" fmla="*/ 2609850 w 3190240"/>
              <a:gd name="connsiteY5" fmla="*/ 834390 h 2852420"/>
              <a:gd name="connsiteX6" fmla="*/ 3013710 w 3190240"/>
              <a:gd name="connsiteY6" fmla="*/ 803910 h 2852420"/>
              <a:gd name="connsiteX7" fmla="*/ 3181350 w 3190240"/>
              <a:gd name="connsiteY7" fmla="*/ 1169670 h 2852420"/>
              <a:gd name="connsiteX8" fmla="*/ 3067050 w 3190240"/>
              <a:gd name="connsiteY8" fmla="*/ 1611630 h 2852420"/>
              <a:gd name="connsiteX9" fmla="*/ 2533650 w 3190240"/>
              <a:gd name="connsiteY9" fmla="*/ 1413510 h 2852420"/>
              <a:gd name="connsiteX10" fmla="*/ 2175510 w 3190240"/>
              <a:gd name="connsiteY10" fmla="*/ 1329690 h 2852420"/>
              <a:gd name="connsiteX11" fmla="*/ 1436370 w 3190240"/>
              <a:gd name="connsiteY11" fmla="*/ 1779270 h 2852420"/>
              <a:gd name="connsiteX12" fmla="*/ 1413510 w 3190240"/>
              <a:gd name="connsiteY12" fmla="*/ 2259330 h 2852420"/>
              <a:gd name="connsiteX13" fmla="*/ 1314450 w 3190240"/>
              <a:gd name="connsiteY13" fmla="*/ 2564130 h 2852420"/>
              <a:gd name="connsiteX14" fmla="*/ 1024890 w 3190240"/>
              <a:gd name="connsiteY14" fmla="*/ 2815590 h 2852420"/>
              <a:gd name="connsiteX15" fmla="*/ 468630 w 3190240"/>
              <a:gd name="connsiteY15" fmla="*/ 2785110 h 2852420"/>
              <a:gd name="connsiteX16" fmla="*/ 194310 w 3190240"/>
              <a:gd name="connsiteY16" fmla="*/ 2579370 h 2852420"/>
              <a:gd name="connsiteX17" fmla="*/ 140970 w 3190240"/>
              <a:gd name="connsiteY17" fmla="*/ 1824990 h 2852420"/>
              <a:gd name="connsiteX18" fmla="*/ 621030 w 3190240"/>
              <a:gd name="connsiteY18" fmla="*/ 1223010 h 2852420"/>
              <a:gd name="connsiteX19" fmla="*/ 285750 w 3190240"/>
              <a:gd name="connsiteY19" fmla="*/ 750570 h 2852420"/>
              <a:gd name="connsiteX20" fmla="*/ 34290 w 3190240"/>
              <a:gd name="connsiteY20" fmla="*/ 346710 h 2852420"/>
              <a:gd name="connsiteX21" fmla="*/ 491490 w 3190240"/>
              <a:gd name="connsiteY21" fmla="*/ 49530 h 2852420"/>
              <a:gd name="connsiteX22" fmla="*/ 674370 w 3190240"/>
              <a:gd name="connsiteY22" fmla="*/ 49530 h 2852420"/>
              <a:gd name="connsiteX23" fmla="*/ 674370 w 3190240"/>
              <a:gd name="connsiteY23" fmla="*/ 49530 h 2852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190240" h="2852420">
                <a:moveTo>
                  <a:pt x="605790" y="11430"/>
                </a:moveTo>
                <a:cubicBezTo>
                  <a:pt x="829310" y="151765"/>
                  <a:pt x="1052830" y="292100"/>
                  <a:pt x="1184910" y="438150"/>
                </a:cubicBezTo>
                <a:cubicBezTo>
                  <a:pt x="1316990" y="584200"/>
                  <a:pt x="1315720" y="789940"/>
                  <a:pt x="1398270" y="887730"/>
                </a:cubicBezTo>
                <a:cubicBezTo>
                  <a:pt x="1480820" y="985520"/>
                  <a:pt x="1515110" y="1003300"/>
                  <a:pt x="1680210" y="1024890"/>
                </a:cubicBezTo>
                <a:cubicBezTo>
                  <a:pt x="1845310" y="1046480"/>
                  <a:pt x="2233930" y="1049020"/>
                  <a:pt x="2388870" y="1017270"/>
                </a:cubicBezTo>
                <a:cubicBezTo>
                  <a:pt x="2543810" y="985520"/>
                  <a:pt x="2505710" y="869950"/>
                  <a:pt x="2609850" y="834390"/>
                </a:cubicBezTo>
                <a:cubicBezTo>
                  <a:pt x="2713990" y="798830"/>
                  <a:pt x="2918460" y="748030"/>
                  <a:pt x="3013710" y="803910"/>
                </a:cubicBezTo>
                <a:cubicBezTo>
                  <a:pt x="3108960" y="859790"/>
                  <a:pt x="3172460" y="1035050"/>
                  <a:pt x="3181350" y="1169670"/>
                </a:cubicBezTo>
                <a:cubicBezTo>
                  <a:pt x="3190240" y="1304290"/>
                  <a:pt x="3175000" y="1570990"/>
                  <a:pt x="3067050" y="1611630"/>
                </a:cubicBezTo>
                <a:cubicBezTo>
                  <a:pt x="2959100" y="1652270"/>
                  <a:pt x="2682240" y="1460500"/>
                  <a:pt x="2533650" y="1413510"/>
                </a:cubicBezTo>
                <a:cubicBezTo>
                  <a:pt x="2385060" y="1366520"/>
                  <a:pt x="2358390" y="1268730"/>
                  <a:pt x="2175510" y="1329690"/>
                </a:cubicBezTo>
                <a:cubicBezTo>
                  <a:pt x="1992630" y="1390650"/>
                  <a:pt x="1563370" y="1624330"/>
                  <a:pt x="1436370" y="1779270"/>
                </a:cubicBezTo>
                <a:cubicBezTo>
                  <a:pt x="1309370" y="1934210"/>
                  <a:pt x="1433830" y="2128520"/>
                  <a:pt x="1413510" y="2259330"/>
                </a:cubicBezTo>
                <a:cubicBezTo>
                  <a:pt x="1393190" y="2390140"/>
                  <a:pt x="1379220" y="2471420"/>
                  <a:pt x="1314450" y="2564130"/>
                </a:cubicBezTo>
                <a:cubicBezTo>
                  <a:pt x="1249680" y="2656840"/>
                  <a:pt x="1165860" y="2778760"/>
                  <a:pt x="1024890" y="2815590"/>
                </a:cubicBezTo>
                <a:cubicBezTo>
                  <a:pt x="883920" y="2852420"/>
                  <a:pt x="607060" y="2824480"/>
                  <a:pt x="468630" y="2785110"/>
                </a:cubicBezTo>
                <a:cubicBezTo>
                  <a:pt x="330200" y="2745740"/>
                  <a:pt x="248920" y="2739390"/>
                  <a:pt x="194310" y="2579370"/>
                </a:cubicBezTo>
                <a:cubicBezTo>
                  <a:pt x="139700" y="2419350"/>
                  <a:pt x="69850" y="2051050"/>
                  <a:pt x="140970" y="1824990"/>
                </a:cubicBezTo>
                <a:cubicBezTo>
                  <a:pt x="212090" y="1598930"/>
                  <a:pt x="596900" y="1402080"/>
                  <a:pt x="621030" y="1223010"/>
                </a:cubicBezTo>
                <a:cubicBezTo>
                  <a:pt x="645160" y="1043940"/>
                  <a:pt x="383540" y="896620"/>
                  <a:pt x="285750" y="750570"/>
                </a:cubicBezTo>
                <a:cubicBezTo>
                  <a:pt x="187960" y="604520"/>
                  <a:pt x="0" y="463550"/>
                  <a:pt x="34290" y="346710"/>
                </a:cubicBezTo>
                <a:cubicBezTo>
                  <a:pt x="68580" y="229870"/>
                  <a:pt x="384810" y="99060"/>
                  <a:pt x="491490" y="49530"/>
                </a:cubicBezTo>
                <a:cubicBezTo>
                  <a:pt x="598170" y="0"/>
                  <a:pt x="674370" y="49530"/>
                  <a:pt x="674370" y="49530"/>
                </a:cubicBezTo>
                <a:lnTo>
                  <a:pt x="674370" y="49530"/>
                </a:lnTo>
              </a:path>
            </a:pathLst>
          </a:custGeom>
          <a:solidFill>
            <a:srgbClr val="A6BFDE">
              <a:alpha val="49020"/>
            </a:srgb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sz="1013"/>
          </a:p>
        </p:txBody>
      </p:sp>
      <p:sp>
        <p:nvSpPr>
          <p:cNvPr id="56" name="Rectangle 55"/>
          <p:cNvSpPr/>
          <p:nvPr/>
        </p:nvSpPr>
        <p:spPr>
          <a:xfrm>
            <a:off x="4045740" y="1578668"/>
            <a:ext cx="569279" cy="369332"/>
          </a:xfrm>
          <a:prstGeom prst="rect">
            <a:avLst/>
          </a:prstGeom>
        </p:spPr>
        <p:txBody>
          <a:bodyPr wrap="square">
            <a:spAutoFit/>
          </a:bodyPr>
          <a:lstStyle/>
          <a:p>
            <a:r>
              <a:rPr lang="el-GR" sz="1800" dirty="0">
                <a:solidFill>
                  <a:srgbClr val="FFC000"/>
                </a:solidFill>
                <a:sym typeface="Webdings"/>
              </a:rPr>
              <a:t></a:t>
            </a:r>
            <a:endParaRPr lang="el-GR" sz="1800" dirty="0">
              <a:solidFill>
                <a:srgbClr val="FFC000"/>
              </a:solidFill>
            </a:endParaRPr>
          </a:p>
        </p:txBody>
      </p:sp>
      <p:sp>
        <p:nvSpPr>
          <p:cNvPr id="57" name="Rectangle 56"/>
          <p:cNvSpPr/>
          <p:nvPr/>
        </p:nvSpPr>
        <p:spPr>
          <a:xfrm>
            <a:off x="5871157" y="2128320"/>
            <a:ext cx="569279" cy="369332"/>
          </a:xfrm>
          <a:prstGeom prst="rect">
            <a:avLst/>
          </a:prstGeom>
        </p:spPr>
        <p:txBody>
          <a:bodyPr wrap="square">
            <a:spAutoFit/>
          </a:bodyPr>
          <a:lstStyle/>
          <a:p>
            <a:r>
              <a:rPr lang="el-GR" sz="1800" dirty="0">
                <a:solidFill>
                  <a:srgbClr val="FFC000"/>
                </a:solidFill>
                <a:sym typeface="Webdings"/>
              </a:rPr>
              <a:t></a:t>
            </a:r>
            <a:endParaRPr lang="el-GR" sz="1800" dirty="0">
              <a:solidFill>
                <a:srgbClr val="FFC000"/>
              </a:solidFill>
            </a:endParaRPr>
          </a:p>
        </p:txBody>
      </p:sp>
      <p:sp>
        <p:nvSpPr>
          <p:cNvPr id="58" name="Rectangle 57"/>
          <p:cNvSpPr/>
          <p:nvPr/>
        </p:nvSpPr>
        <p:spPr>
          <a:xfrm>
            <a:off x="5191587" y="1304921"/>
            <a:ext cx="415498" cy="369332"/>
          </a:xfrm>
          <a:prstGeom prst="rect">
            <a:avLst/>
          </a:prstGeom>
        </p:spPr>
        <p:txBody>
          <a:bodyPr wrap="none">
            <a:spAutoFit/>
          </a:bodyPr>
          <a:lstStyle/>
          <a:p>
            <a:r>
              <a:rPr lang="el-GR" sz="1800" dirty="0">
                <a:solidFill>
                  <a:srgbClr val="FFC000"/>
                </a:solidFill>
                <a:sym typeface="Webdings"/>
              </a:rPr>
              <a:t></a:t>
            </a:r>
            <a:endParaRPr lang="el-GR" sz="1800" dirty="0">
              <a:solidFill>
                <a:srgbClr val="FFC000"/>
              </a:solidFill>
            </a:endParaRPr>
          </a:p>
        </p:txBody>
      </p:sp>
      <p:sp>
        <p:nvSpPr>
          <p:cNvPr id="59" name="Rectangle 58"/>
          <p:cNvSpPr/>
          <p:nvPr/>
        </p:nvSpPr>
        <p:spPr>
          <a:xfrm>
            <a:off x="2593865" y="3921900"/>
            <a:ext cx="810090" cy="202523"/>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l-GR" sz="900" b="1" dirty="0" smtClean="0"/>
              <a:t>ΥΓΕΙΑ</a:t>
            </a:r>
            <a:endParaRPr lang="el-GR" sz="900" b="1" dirty="0"/>
          </a:p>
        </p:txBody>
      </p:sp>
      <p:sp>
        <p:nvSpPr>
          <p:cNvPr id="60" name="Rectangle 59"/>
          <p:cNvSpPr/>
          <p:nvPr/>
        </p:nvSpPr>
        <p:spPr>
          <a:xfrm>
            <a:off x="3465532" y="3921900"/>
            <a:ext cx="1105337" cy="202523"/>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l-GR" sz="900" b="1" dirty="0" smtClean="0"/>
              <a:t>ΨΥΧΙΚΗ ΥΓΕΙΑ</a:t>
            </a:r>
            <a:endParaRPr lang="el-GR" sz="900" b="1" dirty="0"/>
          </a:p>
        </p:txBody>
      </p:sp>
      <p:sp>
        <p:nvSpPr>
          <p:cNvPr id="61" name="Rectangle 60"/>
          <p:cNvSpPr/>
          <p:nvPr/>
        </p:nvSpPr>
        <p:spPr>
          <a:xfrm>
            <a:off x="4626096" y="3921900"/>
            <a:ext cx="1347619" cy="202523"/>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l-GR" sz="900" b="1" dirty="0" smtClean="0"/>
              <a:t>ΚΟΙΝΩΝΙΚΕΣ ΥΠΗΡΕΣΙΕΣ</a:t>
            </a:r>
            <a:endParaRPr lang="el-GR" sz="900" b="1" dirty="0"/>
          </a:p>
        </p:txBody>
      </p:sp>
      <p:sp>
        <p:nvSpPr>
          <p:cNvPr id="62" name="Rectangle 61"/>
          <p:cNvSpPr/>
          <p:nvPr/>
        </p:nvSpPr>
        <p:spPr>
          <a:xfrm>
            <a:off x="6028942" y="3921900"/>
            <a:ext cx="810090" cy="202523"/>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l-GR" sz="900" b="1" dirty="0" smtClean="0"/>
              <a:t>ΔΙΚΑΙΟΣΥΝΗ</a:t>
            </a:r>
            <a:endParaRPr lang="el-GR" sz="900" b="1" dirty="0"/>
          </a:p>
        </p:txBody>
      </p:sp>
      <p:sp>
        <p:nvSpPr>
          <p:cNvPr id="63" name="Rectangle 62"/>
          <p:cNvSpPr/>
          <p:nvPr/>
        </p:nvSpPr>
        <p:spPr>
          <a:xfrm>
            <a:off x="6894258" y="3921900"/>
            <a:ext cx="810090" cy="202523"/>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l-GR" sz="900" b="1" dirty="0" smtClean="0"/>
              <a:t>ΑΣΤΥΝΟΜΙΑ</a:t>
            </a:r>
            <a:endParaRPr lang="el-GR" sz="900" b="1" dirty="0"/>
          </a:p>
        </p:txBody>
      </p:sp>
      <p:sp>
        <p:nvSpPr>
          <p:cNvPr id="64" name="Rectangle 63"/>
          <p:cNvSpPr/>
          <p:nvPr/>
        </p:nvSpPr>
        <p:spPr>
          <a:xfrm>
            <a:off x="1709682" y="3921900"/>
            <a:ext cx="835306" cy="20252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l-GR" sz="900" b="1" dirty="0" smtClean="0"/>
              <a:t>ΕΚΠΑΙΔΕΥΣΗ</a:t>
            </a:r>
            <a:endParaRPr lang="el-GR" sz="900" b="1" dirty="0"/>
          </a:p>
        </p:txBody>
      </p:sp>
      <p:sp>
        <p:nvSpPr>
          <p:cNvPr id="65" name="Rectangle 64"/>
          <p:cNvSpPr/>
          <p:nvPr/>
        </p:nvSpPr>
        <p:spPr>
          <a:xfrm>
            <a:off x="1709681" y="4187050"/>
            <a:ext cx="4264033" cy="1668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050" dirty="0" smtClean="0"/>
              <a:t>ΔΗΜΟΣΙΟΥ ΔΙΚΑΙΟΥ / ΙΔΙΩΤΙΚΟΥ ΔΙΚΑΙΟΥ/ ΜΚΟ</a:t>
            </a:r>
            <a:endParaRPr lang="el-GR" sz="1050" dirty="0"/>
          </a:p>
        </p:txBody>
      </p:sp>
    </p:spTree>
    <p:extLst>
      <p:ext uri="{BB962C8B-B14F-4D97-AF65-F5344CB8AC3E}">
        <p14:creationId xmlns="" xmlns:p14="http://schemas.microsoft.com/office/powerpoint/2010/main" val="1791722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ppt_w</p:attrName>
                                        </p:attrNameLst>
                                      </p:cBhvr>
                                      <p:tavLst>
                                        <p:tav tm="0">
                                          <p:val>
                                            <p:fltVal val="0"/>
                                          </p:val>
                                        </p:tav>
                                        <p:tav tm="100000">
                                          <p:val>
                                            <p:strVal val="#ppt_w"/>
                                          </p:val>
                                        </p:tav>
                                      </p:tavLst>
                                    </p:anim>
                                    <p:anim calcmode="lin" valueType="num">
                                      <p:cBhvr>
                                        <p:cTn id="8" dur="500" fill="hold"/>
                                        <p:tgtEl>
                                          <p:spTgt spid="37"/>
                                        </p:tgtEl>
                                        <p:attrNameLst>
                                          <p:attrName>ppt_h</p:attrName>
                                        </p:attrNameLst>
                                      </p:cBhvr>
                                      <p:tavLst>
                                        <p:tav tm="0">
                                          <p:val>
                                            <p:fltVal val="0"/>
                                          </p:val>
                                        </p:tav>
                                        <p:tav tm="100000">
                                          <p:val>
                                            <p:strVal val="#ppt_h"/>
                                          </p:val>
                                        </p:tav>
                                      </p:tavLst>
                                    </p:anim>
                                  </p:childTnLst>
                                </p:cTn>
                              </p:par>
                              <p:par>
                                <p:cTn id="9" presetID="53" presetClass="entr" presetSubtype="16" fill="hold" grpId="0" nodeType="withEffect">
                                  <p:stCondLst>
                                    <p:cond delay="0"/>
                                  </p:stCondLst>
                                  <p:childTnLst>
                                    <p:set>
                                      <p:cBhvr>
                                        <p:cTn id="10" dur="1" fill="hold">
                                          <p:stCondLst>
                                            <p:cond delay="0"/>
                                          </p:stCondLst>
                                        </p:cTn>
                                        <p:tgtEl>
                                          <p:spTgt spid="59"/>
                                        </p:tgtEl>
                                        <p:attrNameLst>
                                          <p:attrName>style.visibility</p:attrName>
                                        </p:attrNameLst>
                                      </p:cBhvr>
                                      <p:to>
                                        <p:strVal val="visible"/>
                                      </p:to>
                                    </p:set>
                                    <p:anim calcmode="lin" valueType="num">
                                      <p:cBhvr>
                                        <p:cTn id="11" dur="500" fill="hold"/>
                                        <p:tgtEl>
                                          <p:spTgt spid="59"/>
                                        </p:tgtEl>
                                        <p:attrNameLst>
                                          <p:attrName>ppt_w</p:attrName>
                                        </p:attrNameLst>
                                      </p:cBhvr>
                                      <p:tavLst>
                                        <p:tav tm="0">
                                          <p:val>
                                            <p:fltVal val="0"/>
                                          </p:val>
                                        </p:tav>
                                        <p:tav tm="100000">
                                          <p:val>
                                            <p:strVal val="#ppt_w"/>
                                          </p:val>
                                        </p:tav>
                                      </p:tavLst>
                                    </p:anim>
                                    <p:anim calcmode="lin" valueType="num">
                                      <p:cBhvr>
                                        <p:cTn id="12" dur="500" fill="hold"/>
                                        <p:tgtEl>
                                          <p:spTgt spid="59"/>
                                        </p:tgtEl>
                                        <p:attrNameLst>
                                          <p:attrName>ppt_h</p:attrName>
                                        </p:attrNameLst>
                                      </p:cBhvr>
                                      <p:tavLst>
                                        <p:tav tm="0">
                                          <p:val>
                                            <p:fltVal val="0"/>
                                          </p:val>
                                        </p:tav>
                                        <p:tav tm="100000">
                                          <p:val>
                                            <p:strVal val="#ppt_h"/>
                                          </p:val>
                                        </p:tav>
                                      </p:tavLst>
                                    </p:anim>
                                    <p:animEffect transition="in" filter="fade">
                                      <p:cBhvr>
                                        <p:cTn id="13" dur="500"/>
                                        <p:tgtEl>
                                          <p:spTgt spid="59"/>
                                        </p:tgtEl>
                                      </p:cBhvr>
                                    </p:animEffect>
                                  </p:childTnLst>
                                </p:cTn>
                              </p:par>
                            </p:childTnLst>
                          </p:cTn>
                        </p:par>
                      </p:childTnLst>
                    </p:cTn>
                  </p:par>
                  <p:par>
                    <p:cTn id="14" fill="hold">
                      <p:stCondLst>
                        <p:cond delay="indefinite"/>
                      </p:stCondLst>
                      <p:childTnLst>
                        <p:par>
                          <p:cTn id="15" fill="hold">
                            <p:stCondLst>
                              <p:cond delay="0"/>
                            </p:stCondLst>
                            <p:childTnLst>
                              <p:par>
                                <p:cTn id="16" presetID="23" presetClass="entr" presetSubtype="16" fill="hold" grpId="0" nodeType="clickEffect">
                                  <p:stCondLst>
                                    <p:cond delay="0"/>
                                  </p:stCondLst>
                                  <p:childTnLst>
                                    <p:set>
                                      <p:cBhvr>
                                        <p:cTn id="17" dur="1" fill="hold">
                                          <p:stCondLst>
                                            <p:cond delay="0"/>
                                          </p:stCondLst>
                                        </p:cTn>
                                        <p:tgtEl>
                                          <p:spTgt spid="55"/>
                                        </p:tgtEl>
                                        <p:attrNameLst>
                                          <p:attrName>style.visibility</p:attrName>
                                        </p:attrNameLst>
                                      </p:cBhvr>
                                      <p:to>
                                        <p:strVal val="visible"/>
                                      </p:to>
                                    </p:set>
                                    <p:anim calcmode="lin" valueType="num">
                                      <p:cBhvr>
                                        <p:cTn id="18" dur="500" fill="hold"/>
                                        <p:tgtEl>
                                          <p:spTgt spid="55"/>
                                        </p:tgtEl>
                                        <p:attrNameLst>
                                          <p:attrName>ppt_w</p:attrName>
                                        </p:attrNameLst>
                                      </p:cBhvr>
                                      <p:tavLst>
                                        <p:tav tm="0">
                                          <p:val>
                                            <p:fltVal val="0"/>
                                          </p:val>
                                        </p:tav>
                                        <p:tav tm="100000">
                                          <p:val>
                                            <p:strVal val="#ppt_w"/>
                                          </p:val>
                                        </p:tav>
                                      </p:tavLst>
                                    </p:anim>
                                    <p:anim calcmode="lin" valueType="num">
                                      <p:cBhvr>
                                        <p:cTn id="19" dur="500" fill="hold"/>
                                        <p:tgtEl>
                                          <p:spTgt spid="55"/>
                                        </p:tgtEl>
                                        <p:attrNameLst>
                                          <p:attrName>ppt_h</p:attrName>
                                        </p:attrNameLst>
                                      </p:cBhvr>
                                      <p:tavLst>
                                        <p:tav tm="0">
                                          <p:val>
                                            <p:fltVal val="0"/>
                                          </p:val>
                                        </p:tav>
                                        <p:tav tm="100000">
                                          <p:val>
                                            <p:strVal val="#ppt_h"/>
                                          </p:val>
                                        </p:tav>
                                      </p:tavLst>
                                    </p:anim>
                                  </p:childTnLst>
                                </p:cTn>
                              </p:par>
                              <p:par>
                                <p:cTn id="20" presetID="53" presetClass="entr" presetSubtype="16" fill="hold" grpId="0" nodeType="withEffect">
                                  <p:stCondLst>
                                    <p:cond delay="0"/>
                                  </p:stCondLst>
                                  <p:childTnLst>
                                    <p:set>
                                      <p:cBhvr>
                                        <p:cTn id="21" dur="1" fill="hold">
                                          <p:stCondLst>
                                            <p:cond delay="0"/>
                                          </p:stCondLst>
                                        </p:cTn>
                                        <p:tgtEl>
                                          <p:spTgt spid="60"/>
                                        </p:tgtEl>
                                        <p:attrNameLst>
                                          <p:attrName>style.visibility</p:attrName>
                                        </p:attrNameLst>
                                      </p:cBhvr>
                                      <p:to>
                                        <p:strVal val="visible"/>
                                      </p:to>
                                    </p:set>
                                    <p:anim calcmode="lin" valueType="num">
                                      <p:cBhvr>
                                        <p:cTn id="22" dur="500" fill="hold"/>
                                        <p:tgtEl>
                                          <p:spTgt spid="60"/>
                                        </p:tgtEl>
                                        <p:attrNameLst>
                                          <p:attrName>ppt_w</p:attrName>
                                        </p:attrNameLst>
                                      </p:cBhvr>
                                      <p:tavLst>
                                        <p:tav tm="0">
                                          <p:val>
                                            <p:fltVal val="0"/>
                                          </p:val>
                                        </p:tav>
                                        <p:tav tm="100000">
                                          <p:val>
                                            <p:strVal val="#ppt_w"/>
                                          </p:val>
                                        </p:tav>
                                      </p:tavLst>
                                    </p:anim>
                                    <p:anim calcmode="lin" valueType="num">
                                      <p:cBhvr>
                                        <p:cTn id="23" dur="500" fill="hold"/>
                                        <p:tgtEl>
                                          <p:spTgt spid="60"/>
                                        </p:tgtEl>
                                        <p:attrNameLst>
                                          <p:attrName>ppt_h</p:attrName>
                                        </p:attrNameLst>
                                      </p:cBhvr>
                                      <p:tavLst>
                                        <p:tav tm="0">
                                          <p:val>
                                            <p:fltVal val="0"/>
                                          </p:val>
                                        </p:tav>
                                        <p:tav tm="100000">
                                          <p:val>
                                            <p:strVal val="#ppt_h"/>
                                          </p:val>
                                        </p:tav>
                                      </p:tavLst>
                                    </p:anim>
                                    <p:animEffect transition="in" filter="fade">
                                      <p:cBhvr>
                                        <p:cTn id="24" dur="500"/>
                                        <p:tgtEl>
                                          <p:spTgt spid="60"/>
                                        </p:tgtEl>
                                      </p:cBhvr>
                                    </p:animEffect>
                                  </p:childTnLst>
                                </p:cTn>
                              </p:par>
                            </p:childTnLst>
                          </p:cTn>
                        </p:par>
                      </p:childTnLst>
                    </p:cTn>
                  </p:par>
                  <p:par>
                    <p:cTn id="25" fill="hold">
                      <p:stCondLst>
                        <p:cond delay="indefinite"/>
                      </p:stCondLst>
                      <p:childTnLst>
                        <p:par>
                          <p:cTn id="26" fill="hold">
                            <p:stCondLst>
                              <p:cond delay="0"/>
                            </p:stCondLst>
                            <p:childTnLst>
                              <p:par>
                                <p:cTn id="27" presetID="23" presetClass="entr" presetSubtype="16" fill="hold" grpId="0" nodeType="clickEffect">
                                  <p:stCondLst>
                                    <p:cond delay="0"/>
                                  </p:stCondLst>
                                  <p:childTnLst>
                                    <p:set>
                                      <p:cBhvr>
                                        <p:cTn id="28" dur="1" fill="hold">
                                          <p:stCondLst>
                                            <p:cond delay="0"/>
                                          </p:stCondLst>
                                        </p:cTn>
                                        <p:tgtEl>
                                          <p:spTgt spid="38"/>
                                        </p:tgtEl>
                                        <p:attrNameLst>
                                          <p:attrName>style.visibility</p:attrName>
                                        </p:attrNameLst>
                                      </p:cBhvr>
                                      <p:to>
                                        <p:strVal val="visible"/>
                                      </p:to>
                                    </p:set>
                                    <p:anim calcmode="lin" valueType="num">
                                      <p:cBhvr>
                                        <p:cTn id="29" dur="500" fill="hold"/>
                                        <p:tgtEl>
                                          <p:spTgt spid="38"/>
                                        </p:tgtEl>
                                        <p:attrNameLst>
                                          <p:attrName>ppt_w</p:attrName>
                                        </p:attrNameLst>
                                      </p:cBhvr>
                                      <p:tavLst>
                                        <p:tav tm="0">
                                          <p:val>
                                            <p:fltVal val="0"/>
                                          </p:val>
                                        </p:tav>
                                        <p:tav tm="100000">
                                          <p:val>
                                            <p:strVal val="#ppt_w"/>
                                          </p:val>
                                        </p:tav>
                                      </p:tavLst>
                                    </p:anim>
                                    <p:anim calcmode="lin" valueType="num">
                                      <p:cBhvr>
                                        <p:cTn id="30" dur="500" fill="hold"/>
                                        <p:tgtEl>
                                          <p:spTgt spid="38"/>
                                        </p:tgtEl>
                                        <p:attrNameLst>
                                          <p:attrName>ppt_h</p:attrName>
                                        </p:attrNameLst>
                                      </p:cBhvr>
                                      <p:tavLst>
                                        <p:tav tm="0">
                                          <p:val>
                                            <p:fltVal val="0"/>
                                          </p:val>
                                        </p:tav>
                                        <p:tav tm="100000">
                                          <p:val>
                                            <p:strVal val="#ppt_h"/>
                                          </p:val>
                                        </p:tav>
                                      </p:tavLst>
                                    </p:anim>
                                  </p:childTnLst>
                                </p:cTn>
                              </p:par>
                              <p:par>
                                <p:cTn id="31" presetID="53" presetClass="entr" presetSubtype="16" fill="hold" grpId="0" nodeType="withEffect">
                                  <p:stCondLst>
                                    <p:cond delay="0"/>
                                  </p:stCondLst>
                                  <p:childTnLst>
                                    <p:set>
                                      <p:cBhvr>
                                        <p:cTn id="32" dur="1" fill="hold">
                                          <p:stCondLst>
                                            <p:cond delay="0"/>
                                          </p:stCondLst>
                                        </p:cTn>
                                        <p:tgtEl>
                                          <p:spTgt spid="61"/>
                                        </p:tgtEl>
                                        <p:attrNameLst>
                                          <p:attrName>style.visibility</p:attrName>
                                        </p:attrNameLst>
                                      </p:cBhvr>
                                      <p:to>
                                        <p:strVal val="visible"/>
                                      </p:to>
                                    </p:set>
                                    <p:anim calcmode="lin" valueType="num">
                                      <p:cBhvr>
                                        <p:cTn id="33" dur="500" fill="hold"/>
                                        <p:tgtEl>
                                          <p:spTgt spid="61"/>
                                        </p:tgtEl>
                                        <p:attrNameLst>
                                          <p:attrName>ppt_w</p:attrName>
                                        </p:attrNameLst>
                                      </p:cBhvr>
                                      <p:tavLst>
                                        <p:tav tm="0">
                                          <p:val>
                                            <p:fltVal val="0"/>
                                          </p:val>
                                        </p:tav>
                                        <p:tav tm="100000">
                                          <p:val>
                                            <p:strVal val="#ppt_w"/>
                                          </p:val>
                                        </p:tav>
                                      </p:tavLst>
                                    </p:anim>
                                    <p:anim calcmode="lin" valueType="num">
                                      <p:cBhvr>
                                        <p:cTn id="34" dur="500" fill="hold"/>
                                        <p:tgtEl>
                                          <p:spTgt spid="61"/>
                                        </p:tgtEl>
                                        <p:attrNameLst>
                                          <p:attrName>ppt_h</p:attrName>
                                        </p:attrNameLst>
                                      </p:cBhvr>
                                      <p:tavLst>
                                        <p:tav tm="0">
                                          <p:val>
                                            <p:fltVal val="0"/>
                                          </p:val>
                                        </p:tav>
                                        <p:tav tm="100000">
                                          <p:val>
                                            <p:strVal val="#ppt_h"/>
                                          </p:val>
                                        </p:tav>
                                      </p:tavLst>
                                    </p:anim>
                                    <p:animEffect transition="in" filter="fade">
                                      <p:cBhvr>
                                        <p:cTn id="35"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55" grpId="0" animBg="1"/>
      <p:bldP spid="59" grpId="0" animBg="1"/>
      <p:bldP spid="60" grpId="0" animBg="1"/>
      <p:bldP spid="6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2049" name="Image 7"/>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403648" y="2111499"/>
            <a:ext cx="1028700" cy="676275"/>
          </a:xfrm>
          <a:prstGeom prst="rect">
            <a:avLst/>
          </a:prstGeom>
          <a:noFill/>
          <a:extLst>
            <a:ext uri="{909E8E84-426E-40DD-AFC4-6F175D3DCCD1}">
              <a14:hiddenFill xmlns="" xmlns:a14="http://schemas.microsoft.com/office/drawing/2010/main">
                <a:solidFill>
                  <a:srgbClr val="FFFFFF"/>
                </a:solidFill>
              </a14:hiddenFill>
            </a:ext>
          </a:extLst>
        </p:spPr>
      </p:pic>
      <p:sp>
        <p:nvSpPr>
          <p:cNvPr id="6" name="Rectangle 3"/>
          <p:cNvSpPr>
            <a:spLocks noChangeArrowheads="1"/>
          </p:cNvSpPr>
          <p:nvPr/>
        </p:nvSpPr>
        <p:spPr bwMode="auto">
          <a:xfrm>
            <a:off x="2536796" y="2083282"/>
            <a:ext cx="5131548" cy="7694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gn="just" eaLnBrk="0" fontAlgn="base" hangingPunct="0">
              <a:spcBef>
                <a:spcPct val="0"/>
              </a:spcBef>
              <a:spcAft>
                <a:spcPct val="0"/>
              </a:spcAft>
            </a:pPr>
            <a:r>
              <a:rPr lang="en-GB" altLang="el-GR" sz="1100" i="1" dirty="0" smtClean="0">
                <a:latin typeface="Times New Roman" panose="02020603050405020304" pitchFamily="18" charset="0"/>
                <a:ea typeface="Calibri" panose="020F0502020204030204" pitchFamily="34" charset="0"/>
                <a:cs typeface="Times New Roman" panose="02020603050405020304" pitchFamily="18" charset="0"/>
              </a:rPr>
              <a:t>This publication was funded by the European Union</a:t>
            </a:r>
            <a:r>
              <a:rPr lang="en-GB" altLang="el-GR" sz="1100" i="1" dirty="0" smtClean="0">
                <a:latin typeface="Calibri" panose="020F0502020204030204" pitchFamily="34" charset="0"/>
                <a:ea typeface="Calibri" panose="020F0502020204030204" pitchFamily="34" charset="0"/>
                <a:cs typeface="Times New Roman" panose="02020603050405020304" pitchFamily="18" charset="0"/>
              </a:rPr>
              <a:t>’</a:t>
            </a:r>
            <a:r>
              <a:rPr lang="en-GB" altLang="el-GR" sz="1100" i="1" dirty="0" smtClean="0">
                <a:latin typeface="Times New Roman" panose="02020603050405020304" pitchFamily="18" charset="0"/>
                <a:ea typeface="Calibri" panose="020F0502020204030204" pitchFamily="34" charset="0"/>
                <a:cs typeface="Times New Roman" panose="02020603050405020304" pitchFamily="18" charset="0"/>
              </a:rPr>
              <a:t>s Rights, Equality and Citizenship Programme (REC 2014-2020). The content of this publication represents only the views of the authors and is their sole responsibility. </a:t>
            </a:r>
            <a:r>
              <a:rPr lang="en-GB" altLang="el-GR" sz="1100" i="1" smtClean="0">
                <a:latin typeface="Times New Roman" panose="02020603050405020304" pitchFamily="18" charset="0"/>
                <a:ea typeface="Calibri" panose="020F0502020204030204" pitchFamily="34" charset="0"/>
                <a:cs typeface="Times New Roman" panose="02020603050405020304" pitchFamily="18" charset="0"/>
              </a:rPr>
              <a:t>The European Commission does not accept any responsibility for use that may be made of the information it contains.</a:t>
            </a:r>
            <a:endParaRPr kumimoji="0" lang="en-GB" altLang="el-GR"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 xmlns:p14="http://schemas.microsoft.com/office/powerpoint/2010/main" val="5383704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09682" y="1302609"/>
            <a:ext cx="5994666" cy="255178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800" dirty="0">
                <a:solidFill>
                  <a:schemeClr val="accent1"/>
                </a:solidFill>
                <a:sym typeface="Webdings"/>
              </a:rPr>
              <a:t></a:t>
            </a:r>
            <a:endParaRPr lang="el-GR" sz="1800" dirty="0">
              <a:solidFill>
                <a:schemeClr val="accent1"/>
              </a:solidFill>
            </a:endParaRPr>
          </a:p>
        </p:txBody>
      </p:sp>
      <p:sp>
        <p:nvSpPr>
          <p:cNvPr id="9" name="Rectangle 8"/>
          <p:cNvSpPr/>
          <p:nvPr/>
        </p:nvSpPr>
        <p:spPr>
          <a:xfrm>
            <a:off x="2217992" y="3234831"/>
            <a:ext cx="341825" cy="369332"/>
          </a:xfrm>
          <a:prstGeom prst="rect">
            <a:avLst/>
          </a:prstGeom>
        </p:spPr>
        <p:txBody>
          <a:bodyPr wrap="square">
            <a:spAutoFit/>
          </a:bodyPr>
          <a:lstStyle/>
          <a:p>
            <a:r>
              <a:rPr lang="el-GR" sz="1800" dirty="0">
                <a:solidFill>
                  <a:srgbClr val="FF0000"/>
                </a:solidFill>
                <a:sym typeface="Webdings"/>
              </a:rPr>
              <a:t></a:t>
            </a:r>
            <a:endParaRPr lang="el-GR" sz="1800" dirty="0"/>
          </a:p>
        </p:txBody>
      </p:sp>
      <p:sp>
        <p:nvSpPr>
          <p:cNvPr id="10" name="Rectangle 9"/>
          <p:cNvSpPr/>
          <p:nvPr/>
        </p:nvSpPr>
        <p:spPr>
          <a:xfrm>
            <a:off x="3366326" y="2686701"/>
            <a:ext cx="384401" cy="369332"/>
          </a:xfrm>
          <a:prstGeom prst="rect">
            <a:avLst/>
          </a:prstGeom>
        </p:spPr>
        <p:txBody>
          <a:bodyPr wrap="square">
            <a:spAutoFit/>
          </a:bodyPr>
          <a:lstStyle/>
          <a:p>
            <a:r>
              <a:rPr lang="el-GR" sz="1800" dirty="0">
                <a:solidFill>
                  <a:srgbClr val="FF0000"/>
                </a:solidFill>
                <a:sym typeface="Webdings"/>
              </a:rPr>
              <a:t></a:t>
            </a:r>
            <a:endParaRPr lang="el-GR" sz="1800" dirty="0"/>
          </a:p>
        </p:txBody>
      </p:sp>
      <p:sp>
        <p:nvSpPr>
          <p:cNvPr id="11" name="Rectangle 10"/>
          <p:cNvSpPr/>
          <p:nvPr/>
        </p:nvSpPr>
        <p:spPr>
          <a:xfrm>
            <a:off x="5188965" y="3236352"/>
            <a:ext cx="569279" cy="369332"/>
          </a:xfrm>
          <a:prstGeom prst="rect">
            <a:avLst/>
          </a:prstGeom>
        </p:spPr>
        <p:txBody>
          <a:bodyPr wrap="square">
            <a:spAutoFit/>
          </a:bodyPr>
          <a:lstStyle/>
          <a:p>
            <a:r>
              <a:rPr lang="el-GR" sz="1800" dirty="0">
                <a:solidFill>
                  <a:srgbClr val="FF0000"/>
                </a:solidFill>
                <a:sym typeface="Webdings"/>
              </a:rPr>
              <a:t></a:t>
            </a:r>
            <a:endParaRPr lang="el-GR" sz="1800" dirty="0"/>
          </a:p>
        </p:txBody>
      </p:sp>
      <p:sp>
        <p:nvSpPr>
          <p:cNvPr id="12" name="Rectangle 11"/>
          <p:cNvSpPr/>
          <p:nvPr/>
        </p:nvSpPr>
        <p:spPr>
          <a:xfrm>
            <a:off x="6326527" y="1864322"/>
            <a:ext cx="381830" cy="369332"/>
          </a:xfrm>
          <a:prstGeom prst="rect">
            <a:avLst/>
          </a:prstGeom>
        </p:spPr>
        <p:txBody>
          <a:bodyPr wrap="square">
            <a:spAutoFit/>
          </a:bodyPr>
          <a:lstStyle/>
          <a:p>
            <a:r>
              <a:rPr lang="el-GR" sz="1800" dirty="0">
                <a:solidFill>
                  <a:srgbClr val="FF0000"/>
                </a:solidFill>
                <a:sym typeface="Webdings"/>
              </a:rPr>
              <a:t></a:t>
            </a:r>
            <a:endParaRPr lang="el-GR" sz="1800" dirty="0"/>
          </a:p>
        </p:txBody>
      </p:sp>
      <p:sp>
        <p:nvSpPr>
          <p:cNvPr id="13" name="Rectangle 12"/>
          <p:cNvSpPr/>
          <p:nvPr/>
        </p:nvSpPr>
        <p:spPr>
          <a:xfrm>
            <a:off x="4960948" y="1857257"/>
            <a:ext cx="415498" cy="369332"/>
          </a:xfrm>
          <a:prstGeom prst="rect">
            <a:avLst/>
          </a:prstGeom>
        </p:spPr>
        <p:txBody>
          <a:bodyPr wrap="none">
            <a:spAutoFit/>
          </a:bodyPr>
          <a:lstStyle/>
          <a:p>
            <a:r>
              <a:rPr lang="el-GR" sz="1800" dirty="0">
                <a:solidFill>
                  <a:srgbClr val="FF0000"/>
                </a:solidFill>
                <a:sym typeface="Webdings"/>
              </a:rPr>
              <a:t></a:t>
            </a:r>
            <a:endParaRPr lang="el-GR" sz="1800" dirty="0">
              <a:solidFill>
                <a:srgbClr val="FF0000"/>
              </a:solidFill>
            </a:endParaRPr>
          </a:p>
        </p:txBody>
      </p:sp>
      <p:sp>
        <p:nvSpPr>
          <p:cNvPr id="14" name="Rectangle 13"/>
          <p:cNvSpPr/>
          <p:nvPr/>
        </p:nvSpPr>
        <p:spPr>
          <a:xfrm>
            <a:off x="2903154" y="1582159"/>
            <a:ext cx="415498" cy="369332"/>
          </a:xfrm>
          <a:prstGeom prst="rect">
            <a:avLst/>
          </a:prstGeom>
        </p:spPr>
        <p:txBody>
          <a:bodyPr wrap="none">
            <a:spAutoFit/>
          </a:bodyPr>
          <a:lstStyle/>
          <a:p>
            <a:r>
              <a:rPr lang="el-GR" sz="1800" dirty="0">
                <a:solidFill>
                  <a:srgbClr val="FF0000"/>
                </a:solidFill>
                <a:sym typeface="Webdings"/>
              </a:rPr>
              <a:t></a:t>
            </a:r>
            <a:endParaRPr lang="el-GR" sz="1800" dirty="0">
              <a:solidFill>
                <a:srgbClr val="FF0000"/>
              </a:solidFill>
            </a:endParaRPr>
          </a:p>
        </p:txBody>
      </p:sp>
      <p:sp>
        <p:nvSpPr>
          <p:cNvPr id="15" name="Rectangle 14"/>
          <p:cNvSpPr/>
          <p:nvPr/>
        </p:nvSpPr>
        <p:spPr>
          <a:xfrm>
            <a:off x="4496683" y="2406611"/>
            <a:ext cx="415498" cy="369332"/>
          </a:xfrm>
          <a:prstGeom prst="rect">
            <a:avLst/>
          </a:prstGeom>
        </p:spPr>
        <p:txBody>
          <a:bodyPr wrap="none">
            <a:spAutoFit/>
          </a:bodyPr>
          <a:lstStyle/>
          <a:p>
            <a:r>
              <a:rPr lang="el-GR" sz="1800" dirty="0">
                <a:solidFill>
                  <a:srgbClr val="FF0000"/>
                </a:solidFill>
                <a:sym typeface="Webdings"/>
              </a:rPr>
              <a:t></a:t>
            </a:r>
            <a:endParaRPr lang="el-GR" sz="1800" dirty="0">
              <a:solidFill>
                <a:srgbClr val="FF0000"/>
              </a:solidFill>
            </a:endParaRPr>
          </a:p>
        </p:txBody>
      </p:sp>
      <p:sp>
        <p:nvSpPr>
          <p:cNvPr id="16" name="Rectangle 15"/>
          <p:cNvSpPr/>
          <p:nvPr/>
        </p:nvSpPr>
        <p:spPr>
          <a:xfrm>
            <a:off x="5875264" y="2959800"/>
            <a:ext cx="415498" cy="369332"/>
          </a:xfrm>
          <a:prstGeom prst="rect">
            <a:avLst/>
          </a:prstGeom>
        </p:spPr>
        <p:txBody>
          <a:bodyPr wrap="none">
            <a:spAutoFit/>
          </a:bodyPr>
          <a:lstStyle/>
          <a:p>
            <a:r>
              <a:rPr lang="el-GR" sz="1800" dirty="0">
                <a:solidFill>
                  <a:srgbClr val="FF0000"/>
                </a:solidFill>
                <a:sym typeface="Webdings"/>
              </a:rPr>
              <a:t></a:t>
            </a:r>
            <a:endParaRPr lang="el-GR" sz="1800" dirty="0">
              <a:solidFill>
                <a:srgbClr val="FF0000"/>
              </a:solidFill>
            </a:endParaRPr>
          </a:p>
        </p:txBody>
      </p:sp>
      <p:sp>
        <p:nvSpPr>
          <p:cNvPr id="20" name="TextBox 19"/>
          <p:cNvSpPr txBox="1"/>
          <p:nvPr/>
        </p:nvSpPr>
        <p:spPr>
          <a:xfrm>
            <a:off x="1640610" y="897565"/>
            <a:ext cx="6239400" cy="276999"/>
          </a:xfrm>
          <a:prstGeom prst="rect">
            <a:avLst/>
          </a:prstGeom>
          <a:noFill/>
        </p:spPr>
        <p:txBody>
          <a:bodyPr wrap="none" rtlCol="0">
            <a:spAutoFit/>
          </a:bodyPr>
          <a:lstStyle/>
          <a:p>
            <a:r>
              <a:rPr lang="el-GR" sz="1200" dirty="0" smtClean="0"/>
              <a:t>ΠΑΙΔΙΑ ΘΥΜΑΤΑ ΚΑΠΑ ΠΟΥ ΕΝΤΟΠΙΖΟΝΤΑΙ ΑΠΌ/ΑΝΑΦΕΡΟΝΤΑΙ ΣΕ ΤΟΥΛΑΧΙΣΤΟΝ ΜΙΑ ΥΠΗΡΕΣΙΑ</a:t>
            </a:r>
            <a:endParaRPr lang="el-GR" sz="1200" dirty="0"/>
          </a:p>
        </p:txBody>
      </p:sp>
      <p:sp>
        <p:nvSpPr>
          <p:cNvPr id="30" name="Rectangle 29"/>
          <p:cNvSpPr/>
          <p:nvPr/>
        </p:nvSpPr>
        <p:spPr>
          <a:xfrm rot="16200000">
            <a:off x="105281" y="2322346"/>
            <a:ext cx="2551784" cy="5164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050" dirty="0" smtClean="0"/>
              <a:t>ΕΠΙΔΗΜΙΟΛΟΓΙΚΗ ΕΠΙΤΗΡΗΣΗ ΚΑΠΑ-Π ΒΑΣΕΙ ΠΕΡΙΣΤΑΤΙΚΩΝ ΠΟΥ ΕΝΤΟΠΙΖΟΝΤΑΙ  ΑΠΌ Ή ΑΝΑΦΕΡΟΝΤΑΙ ΣΕ ΥΠΗΡΕΣΙΕΣ</a:t>
            </a:r>
            <a:endParaRPr lang="el-GR" sz="1050" dirty="0"/>
          </a:p>
        </p:txBody>
      </p:sp>
      <p:sp>
        <p:nvSpPr>
          <p:cNvPr id="39" name="Oval 38"/>
          <p:cNvSpPr/>
          <p:nvPr/>
        </p:nvSpPr>
        <p:spPr>
          <a:xfrm>
            <a:off x="2326966" y="3320921"/>
            <a:ext cx="189000" cy="189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13"/>
          </a:p>
        </p:txBody>
      </p:sp>
      <p:sp>
        <p:nvSpPr>
          <p:cNvPr id="40" name="Oval 39"/>
          <p:cNvSpPr/>
          <p:nvPr/>
        </p:nvSpPr>
        <p:spPr>
          <a:xfrm>
            <a:off x="3470029" y="2767787"/>
            <a:ext cx="189000" cy="189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13"/>
          </a:p>
        </p:txBody>
      </p:sp>
      <p:sp>
        <p:nvSpPr>
          <p:cNvPr id="41" name="Oval 40"/>
          <p:cNvSpPr/>
          <p:nvPr/>
        </p:nvSpPr>
        <p:spPr>
          <a:xfrm>
            <a:off x="5069978" y="1945679"/>
            <a:ext cx="189000" cy="189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13"/>
          </a:p>
        </p:txBody>
      </p:sp>
      <p:sp>
        <p:nvSpPr>
          <p:cNvPr id="42" name="Oval 41"/>
          <p:cNvSpPr/>
          <p:nvPr/>
        </p:nvSpPr>
        <p:spPr>
          <a:xfrm>
            <a:off x="6448143" y="1948737"/>
            <a:ext cx="189000" cy="189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13"/>
          </a:p>
        </p:txBody>
      </p:sp>
      <p:sp>
        <p:nvSpPr>
          <p:cNvPr id="43" name="Oval 42"/>
          <p:cNvSpPr/>
          <p:nvPr/>
        </p:nvSpPr>
        <p:spPr>
          <a:xfrm>
            <a:off x="5300127" y="3315141"/>
            <a:ext cx="189000" cy="189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13"/>
          </a:p>
        </p:txBody>
      </p:sp>
      <p:sp>
        <p:nvSpPr>
          <p:cNvPr id="44" name="Oval 43"/>
          <p:cNvSpPr/>
          <p:nvPr/>
        </p:nvSpPr>
        <p:spPr>
          <a:xfrm>
            <a:off x="3010788" y="1669984"/>
            <a:ext cx="189000" cy="189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13"/>
          </a:p>
        </p:txBody>
      </p:sp>
      <p:sp>
        <p:nvSpPr>
          <p:cNvPr id="45" name="Oval 44"/>
          <p:cNvSpPr/>
          <p:nvPr/>
        </p:nvSpPr>
        <p:spPr>
          <a:xfrm>
            <a:off x="4585071" y="2463738"/>
            <a:ext cx="237311" cy="243027"/>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sz="1013"/>
          </a:p>
        </p:txBody>
      </p:sp>
      <p:sp>
        <p:nvSpPr>
          <p:cNvPr id="46" name="Oval 45"/>
          <p:cNvSpPr/>
          <p:nvPr/>
        </p:nvSpPr>
        <p:spPr>
          <a:xfrm>
            <a:off x="6374275" y="1874462"/>
            <a:ext cx="324036" cy="331538"/>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sz="1013"/>
          </a:p>
        </p:txBody>
      </p:sp>
      <p:sp>
        <p:nvSpPr>
          <p:cNvPr id="47" name="Oval 46"/>
          <p:cNvSpPr/>
          <p:nvPr/>
        </p:nvSpPr>
        <p:spPr>
          <a:xfrm>
            <a:off x="3389029" y="2683334"/>
            <a:ext cx="351000" cy="351000"/>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sz="1013"/>
          </a:p>
        </p:txBody>
      </p:sp>
      <p:sp>
        <p:nvSpPr>
          <p:cNvPr id="48" name="Oval 47"/>
          <p:cNvSpPr/>
          <p:nvPr/>
        </p:nvSpPr>
        <p:spPr>
          <a:xfrm>
            <a:off x="5022728" y="1895100"/>
            <a:ext cx="283500" cy="283500"/>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sz="1013"/>
          </a:p>
        </p:txBody>
      </p:sp>
      <p:sp>
        <p:nvSpPr>
          <p:cNvPr id="49" name="Oval 48"/>
          <p:cNvSpPr/>
          <p:nvPr/>
        </p:nvSpPr>
        <p:spPr>
          <a:xfrm>
            <a:off x="2963538" y="1621075"/>
            <a:ext cx="283500" cy="283532"/>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sz="1013"/>
          </a:p>
        </p:txBody>
      </p:sp>
      <p:sp>
        <p:nvSpPr>
          <p:cNvPr id="50" name="Oval 49"/>
          <p:cNvSpPr/>
          <p:nvPr/>
        </p:nvSpPr>
        <p:spPr>
          <a:xfrm>
            <a:off x="3422779" y="2720298"/>
            <a:ext cx="283500" cy="283500"/>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sz="1013"/>
          </a:p>
        </p:txBody>
      </p:sp>
      <p:sp>
        <p:nvSpPr>
          <p:cNvPr id="51" name="Oval 50"/>
          <p:cNvSpPr/>
          <p:nvPr/>
        </p:nvSpPr>
        <p:spPr>
          <a:xfrm>
            <a:off x="3294499" y="2586461"/>
            <a:ext cx="540060" cy="540000"/>
          </a:xfrm>
          <a:prstGeom prst="ellipse">
            <a:avLst/>
          </a:prstGeom>
          <a:noFill/>
        </p:spPr>
        <p:style>
          <a:lnRef idx="2">
            <a:schemeClr val="accent4"/>
          </a:lnRef>
          <a:fillRef idx="1">
            <a:schemeClr val="lt1"/>
          </a:fillRef>
          <a:effectRef idx="0">
            <a:schemeClr val="accent4"/>
          </a:effectRef>
          <a:fontRef idx="minor">
            <a:schemeClr val="dk1"/>
          </a:fontRef>
        </p:style>
        <p:txBody>
          <a:bodyPr rtlCol="0" anchor="ctr"/>
          <a:lstStyle/>
          <a:p>
            <a:pPr algn="ctr"/>
            <a:endParaRPr lang="el-GR" sz="1013"/>
          </a:p>
        </p:txBody>
      </p:sp>
      <p:sp>
        <p:nvSpPr>
          <p:cNvPr id="52" name="Oval 51"/>
          <p:cNvSpPr/>
          <p:nvPr/>
        </p:nvSpPr>
        <p:spPr>
          <a:xfrm>
            <a:off x="5228577" y="3237686"/>
            <a:ext cx="332100" cy="331180"/>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l-GR" sz="1013"/>
          </a:p>
        </p:txBody>
      </p:sp>
      <p:sp>
        <p:nvSpPr>
          <p:cNvPr id="53" name="Oval 52"/>
          <p:cNvSpPr/>
          <p:nvPr/>
        </p:nvSpPr>
        <p:spPr>
          <a:xfrm>
            <a:off x="3247279" y="2539600"/>
            <a:ext cx="634500" cy="634500"/>
          </a:xfrm>
          <a:prstGeom prst="ellipse">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l-GR" sz="1013"/>
          </a:p>
        </p:txBody>
      </p:sp>
      <p:sp>
        <p:nvSpPr>
          <p:cNvPr id="54" name="Oval 53"/>
          <p:cNvSpPr/>
          <p:nvPr/>
        </p:nvSpPr>
        <p:spPr>
          <a:xfrm>
            <a:off x="3335789" y="2625756"/>
            <a:ext cx="457479" cy="456300"/>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l-GR" sz="1013"/>
          </a:p>
        </p:txBody>
      </p:sp>
      <p:sp>
        <p:nvSpPr>
          <p:cNvPr id="56" name="Rectangle 55"/>
          <p:cNvSpPr/>
          <p:nvPr/>
        </p:nvSpPr>
        <p:spPr>
          <a:xfrm>
            <a:off x="4045740" y="1578668"/>
            <a:ext cx="569279" cy="369332"/>
          </a:xfrm>
          <a:prstGeom prst="rect">
            <a:avLst/>
          </a:prstGeom>
        </p:spPr>
        <p:txBody>
          <a:bodyPr wrap="square">
            <a:spAutoFit/>
          </a:bodyPr>
          <a:lstStyle/>
          <a:p>
            <a:r>
              <a:rPr lang="el-GR" sz="1800" dirty="0">
                <a:solidFill>
                  <a:srgbClr val="FFC000"/>
                </a:solidFill>
                <a:sym typeface="Webdings"/>
              </a:rPr>
              <a:t></a:t>
            </a:r>
            <a:endParaRPr lang="el-GR" sz="1800" dirty="0">
              <a:solidFill>
                <a:srgbClr val="FFC000"/>
              </a:solidFill>
            </a:endParaRPr>
          </a:p>
        </p:txBody>
      </p:sp>
      <p:sp>
        <p:nvSpPr>
          <p:cNvPr id="57" name="Rectangle 56"/>
          <p:cNvSpPr/>
          <p:nvPr/>
        </p:nvSpPr>
        <p:spPr>
          <a:xfrm>
            <a:off x="5871157" y="2128320"/>
            <a:ext cx="569279" cy="369332"/>
          </a:xfrm>
          <a:prstGeom prst="rect">
            <a:avLst/>
          </a:prstGeom>
        </p:spPr>
        <p:txBody>
          <a:bodyPr wrap="square">
            <a:spAutoFit/>
          </a:bodyPr>
          <a:lstStyle/>
          <a:p>
            <a:r>
              <a:rPr lang="el-GR" sz="1800" dirty="0">
                <a:solidFill>
                  <a:srgbClr val="FFC000"/>
                </a:solidFill>
                <a:sym typeface="Webdings"/>
              </a:rPr>
              <a:t></a:t>
            </a:r>
            <a:endParaRPr lang="el-GR" sz="1800" dirty="0">
              <a:solidFill>
                <a:srgbClr val="FFC000"/>
              </a:solidFill>
            </a:endParaRPr>
          </a:p>
        </p:txBody>
      </p:sp>
      <p:sp>
        <p:nvSpPr>
          <p:cNvPr id="58" name="Rectangle 57"/>
          <p:cNvSpPr/>
          <p:nvPr/>
        </p:nvSpPr>
        <p:spPr>
          <a:xfrm>
            <a:off x="5191587" y="1304921"/>
            <a:ext cx="415498" cy="369332"/>
          </a:xfrm>
          <a:prstGeom prst="rect">
            <a:avLst/>
          </a:prstGeom>
        </p:spPr>
        <p:txBody>
          <a:bodyPr wrap="none">
            <a:spAutoFit/>
          </a:bodyPr>
          <a:lstStyle/>
          <a:p>
            <a:r>
              <a:rPr lang="el-GR" sz="1800" dirty="0">
                <a:solidFill>
                  <a:srgbClr val="FFC000"/>
                </a:solidFill>
                <a:sym typeface="Webdings"/>
              </a:rPr>
              <a:t></a:t>
            </a:r>
            <a:endParaRPr lang="el-GR" sz="1800" dirty="0">
              <a:solidFill>
                <a:srgbClr val="FFC000"/>
              </a:solidFill>
            </a:endParaRPr>
          </a:p>
        </p:txBody>
      </p:sp>
      <p:sp>
        <p:nvSpPr>
          <p:cNvPr id="59" name="Rectangle 58"/>
          <p:cNvSpPr/>
          <p:nvPr/>
        </p:nvSpPr>
        <p:spPr>
          <a:xfrm>
            <a:off x="2593865" y="3921900"/>
            <a:ext cx="810090" cy="202523"/>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l-GR" sz="900" b="1" dirty="0" smtClean="0"/>
              <a:t>ΥΓΕΙΑ</a:t>
            </a:r>
            <a:endParaRPr lang="el-GR" sz="900" b="1" dirty="0"/>
          </a:p>
        </p:txBody>
      </p:sp>
      <p:sp>
        <p:nvSpPr>
          <p:cNvPr id="60" name="Rectangle 59"/>
          <p:cNvSpPr/>
          <p:nvPr/>
        </p:nvSpPr>
        <p:spPr>
          <a:xfrm>
            <a:off x="3465532" y="3921900"/>
            <a:ext cx="1105337" cy="202523"/>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l-GR" sz="900" b="1" dirty="0" smtClean="0"/>
              <a:t>ΨΥΧΙΚΗ ΥΓΕΙΑ</a:t>
            </a:r>
            <a:endParaRPr lang="el-GR" sz="900" b="1" dirty="0"/>
          </a:p>
        </p:txBody>
      </p:sp>
      <p:sp>
        <p:nvSpPr>
          <p:cNvPr id="61" name="Rectangle 60"/>
          <p:cNvSpPr/>
          <p:nvPr/>
        </p:nvSpPr>
        <p:spPr>
          <a:xfrm>
            <a:off x="4626096" y="3921900"/>
            <a:ext cx="1347619" cy="202523"/>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l-GR" sz="900" b="1" dirty="0" smtClean="0"/>
              <a:t>ΚΟΙΝΩΝΙΚΕΣ ΥΠΗΡΕΣΙΕΣ</a:t>
            </a:r>
            <a:endParaRPr lang="el-GR" sz="900" b="1" dirty="0"/>
          </a:p>
        </p:txBody>
      </p:sp>
      <p:sp>
        <p:nvSpPr>
          <p:cNvPr id="62" name="Rectangle 61"/>
          <p:cNvSpPr/>
          <p:nvPr/>
        </p:nvSpPr>
        <p:spPr>
          <a:xfrm>
            <a:off x="6028942" y="3921900"/>
            <a:ext cx="810090" cy="202523"/>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l-GR" sz="900" b="1" dirty="0" smtClean="0"/>
              <a:t>ΔΙΚΑΙΟΣΥΝΗ</a:t>
            </a:r>
            <a:endParaRPr lang="el-GR" sz="900" b="1" dirty="0"/>
          </a:p>
        </p:txBody>
      </p:sp>
      <p:sp>
        <p:nvSpPr>
          <p:cNvPr id="63" name="Rectangle 62"/>
          <p:cNvSpPr/>
          <p:nvPr/>
        </p:nvSpPr>
        <p:spPr>
          <a:xfrm>
            <a:off x="6894258" y="3921900"/>
            <a:ext cx="810090" cy="202523"/>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l-GR" sz="900" b="1" dirty="0" smtClean="0"/>
              <a:t>ΑΣΤΥΝΟΜΙΑ</a:t>
            </a:r>
            <a:endParaRPr lang="el-GR" sz="900" b="1" dirty="0"/>
          </a:p>
        </p:txBody>
      </p:sp>
      <p:sp>
        <p:nvSpPr>
          <p:cNvPr id="64" name="Rectangle 63"/>
          <p:cNvSpPr/>
          <p:nvPr/>
        </p:nvSpPr>
        <p:spPr>
          <a:xfrm>
            <a:off x="1709682" y="3921900"/>
            <a:ext cx="835306" cy="20252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l-GR" sz="900" b="1" dirty="0" smtClean="0"/>
              <a:t>ΕΚΠΑΙΔΕΥΣΗ</a:t>
            </a:r>
            <a:endParaRPr lang="el-GR" sz="900" b="1" dirty="0"/>
          </a:p>
        </p:txBody>
      </p:sp>
      <p:sp>
        <p:nvSpPr>
          <p:cNvPr id="65" name="Rectangle 64"/>
          <p:cNvSpPr/>
          <p:nvPr/>
        </p:nvSpPr>
        <p:spPr>
          <a:xfrm>
            <a:off x="1709681" y="4187050"/>
            <a:ext cx="4264033" cy="1668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050" dirty="0" smtClean="0"/>
              <a:t>ΔΗΜΟΣΙΟΥ ΔΙΚΑΙΟΥ / ΙΔΙΩΤΙΚΟΥ ΔΙΚΑΙΟΥ/ ΜΚΟ</a:t>
            </a:r>
            <a:endParaRPr lang="el-GR" sz="1050" dirty="0"/>
          </a:p>
        </p:txBody>
      </p:sp>
      <p:sp>
        <p:nvSpPr>
          <p:cNvPr id="67" name="Freeform 66"/>
          <p:cNvSpPr/>
          <p:nvPr/>
        </p:nvSpPr>
        <p:spPr>
          <a:xfrm>
            <a:off x="2105673" y="1503154"/>
            <a:ext cx="4723553" cy="2197100"/>
          </a:xfrm>
          <a:custGeom>
            <a:avLst/>
            <a:gdLst>
              <a:gd name="connsiteX0" fmla="*/ 1547706 w 6298071"/>
              <a:gd name="connsiteY0" fmla="*/ 79022 h 2929467"/>
              <a:gd name="connsiteX1" fmla="*/ 1635760 w 6298071"/>
              <a:gd name="connsiteY1" fmla="*/ 512516 h 2929467"/>
              <a:gd name="connsiteX2" fmla="*/ 1832186 w 6298071"/>
              <a:gd name="connsiteY2" fmla="*/ 1271129 h 2929467"/>
              <a:gd name="connsiteX3" fmla="*/ 2435013 w 6298071"/>
              <a:gd name="connsiteY3" fmla="*/ 1332089 h 2929467"/>
              <a:gd name="connsiteX4" fmla="*/ 3037840 w 6298071"/>
              <a:gd name="connsiteY4" fmla="*/ 1460782 h 2929467"/>
              <a:gd name="connsiteX5" fmla="*/ 3396826 w 6298071"/>
              <a:gd name="connsiteY5" fmla="*/ 1169529 h 2929467"/>
              <a:gd name="connsiteX6" fmla="*/ 3782906 w 6298071"/>
              <a:gd name="connsiteY6" fmla="*/ 1047609 h 2929467"/>
              <a:gd name="connsiteX7" fmla="*/ 3803226 w 6298071"/>
              <a:gd name="connsiteY7" fmla="*/ 668302 h 2929467"/>
              <a:gd name="connsiteX8" fmla="*/ 4080933 w 6298071"/>
              <a:gd name="connsiteY8" fmla="*/ 390596 h 2929467"/>
              <a:gd name="connsiteX9" fmla="*/ 4392506 w 6298071"/>
              <a:gd name="connsiteY9" fmla="*/ 668302 h 2929467"/>
              <a:gd name="connsiteX10" fmla="*/ 4487333 w 6298071"/>
              <a:gd name="connsiteY10" fmla="*/ 918916 h 2929467"/>
              <a:gd name="connsiteX11" fmla="*/ 5198533 w 6298071"/>
              <a:gd name="connsiteY11" fmla="*/ 932462 h 2929467"/>
              <a:gd name="connsiteX12" fmla="*/ 5726853 w 6298071"/>
              <a:gd name="connsiteY12" fmla="*/ 485422 h 2929467"/>
              <a:gd name="connsiteX13" fmla="*/ 6180666 w 6298071"/>
              <a:gd name="connsiteY13" fmla="*/ 410916 h 2929467"/>
              <a:gd name="connsiteX14" fmla="*/ 6275493 w 6298071"/>
              <a:gd name="connsiteY14" fmla="*/ 898596 h 2929467"/>
              <a:gd name="connsiteX15" fmla="*/ 6045200 w 6298071"/>
              <a:gd name="connsiteY15" fmla="*/ 1095022 h 2929467"/>
              <a:gd name="connsiteX16" fmla="*/ 5496560 w 6298071"/>
              <a:gd name="connsiteY16" fmla="*/ 1196622 h 2929467"/>
              <a:gd name="connsiteX17" fmla="*/ 5035973 w 6298071"/>
              <a:gd name="connsiteY17" fmla="*/ 1521742 h 2929467"/>
              <a:gd name="connsiteX18" fmla="*/ 4690533 w 6298071"/>
              <a:gd name="connsiteY18" fmla="*/ 2111022 h 2929467"/>
              <a:gd name="connsiteX19" fmla="*/ 4737946 w 6298071"/>
              <a:gd name="connsiteY19" fmla="*/ 2564836 h 2929467"/>
              <a:gd name="connsiteX20" fmla="*/ 4534746 w 6298071"/>
              <a:gd name="connsiteY20" fmla="*/ 2815449 h 2929467"/>
              <a:gd name="connsiteX21" fmla="*/ 3965786 w 6298071"/>
              <a:gd name="connsiteY21" fmla="*/ 2835769 h 2929467"/>
              <a:gd name="connsiteX22" fmla="*/ 3884506 w 6298071"/>
              <a:gd name="connsiteY22" fmla="*/ 2253262 h 2929467"/>
              <a:gd name="connsiteX23" fmla="*/ 4507653 w 6298071"/>
              <a:gd name="connsiteY23" fmla="*/ 1894276 h 2929467"/>
              <a:gd name="connsiteX24" fmla="*/ 4588933 w 6298071"/>
              <a:gd name="connsiteY24" fmla="*/ 1345636 h 2929467"/>
              <a:gd name="connsiteX25" fmla="*/ 4331546 w 6298071"/>
              <a:gd name="connsiteY25" fmla="*/ 1067929 h 2929467"/>
              <a:gd name="connsiteX26" fmla="*/ 3999653 w 6298071"/>
              <a:gd name="connsiteY26" fmla="*/ 1203396 h 2929467"/>
              <a:gd name="connsiteX27" fmla="*/ 3606800 w 6298071"/>
              <a:gd name="connsiteY27" fmla="*/ 1772356 h 2929467"/>
              <a:gd name="connsiteX28" fmla="*/ 2726266 w 6298071"/>
              <a:gd name="connsiteY28" fmla="*/ 1670756 h 2929467"/>
              <a:gd name="connsiteX29" fmla="*/ 2495973 w 6298071"/>
              <a:gd name="connsiteY29" fmla="*/ 2124569 h 2929467"/>
              <a:gd name="connsiteX30" fmla="*/ 1608666 w 6298071"/>
              <a:gd name="connsiteY30" fmla="*/ 2490329 h 2929467"/>
              <a:gd name="connsiteX31" fmla="*/ 1249680 w 6298071"/>
              <a:gd name="connsiteY31" fmla="*/ 2036516 h 2929467"/>
              <a:gd name="connsiteX32" fmla="*/ 741680 w 6298071"/>
              <a:gd name="connsiteY32" fmla="*/ 2117796 h 2929467"/>
              <a:gd name="connsiteX33" fmla="*/ 626533 w 6298071"/>
              <a:gd name="connsiteY33" fmla="*/ 2605476 h 2929467"/>
              <a:gd name="connsiteX34" fmla="*/ 436880 w 6298071"/>
              <a:gd name="connsiteY34" fmla="*/ 2869636 h 2929467"/>
              <a:gd name="connsiteX35" fmla="*/ 84666 w 6298071"/>
              <a:gd name="connsiteY35" fmla="*/ 2686756 h 2929467"/>
              <a:gd name="connsiteX36" fmla="*/ 111760 w 6298071"/>
              <a:gd name="connsiteY36" fmla="*/ 2165209 h 2929467"/>
              <a:gd name="connsiteX37" fmla="*/ 755226 w 6298071"/>
              <a:gd name="connsiteY37" fmla="*/ 1758809 h 2929467"/>
              <a:gd name="connsiteX38" fmla="*/ 1351280 w 6298071"/>
              <a:gd name="connsiteY38" fmla="*/ 1338862 h 2929467"/>
              <a:gd name="connsiteX39" fmla="*/ 1432560 w 6298071"/>
              <a:gd name="connsiteY39" fmla="*/ 918916 h 2929467"/>
              <a:gd name="connsiteX40" fmla="*/ 931333 w 6298071"/>
              <a:gd name="connsiteY40" fmla="*/ 526062 h 2929467"/>
              <a:gd name="connsiteX41" fmla="*/ 951653 w 6298071"/>
              <a:gd name="connsiteY41" fmla="*/ 126436 h 2929467"/>
              <a:gd name="connsiteX42" fmla="*/ 1270000 w 6298071"/>
              <a:gd name="connsiteY42" fmla="*/ 38382 h 2929467"/>
              <a:gd name="connsiteX43" fmla="*/ 1547706 w 6298071"/>
              <a:gd name="connsiteY43" fmla="*/ 79022 h 2929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298071" h="2929467">
                <a:moveTo>
                  <a:pt x="1547706" y="79022"/>
                </a:moveTo>
                <a:cubicBezTo>
                  <a:pt x="1608666" y="158044"/>
                  <a:pt x="1588347" y="313832"/>
                  <a:pt x="1635760" y="512516"/>
                </a:cubicBezTo>
                <a:cubicBezTo>
                  <a:pt x="1683173" y="711200"/>
                  <a:pt x="1698977" y="1134533"/>
                  <a:pt x="1832186" y="1271129"/>
                </a:cubicBezTo>
                <a:cubicBezTo>
                  <a:pt x="1965395" y="1407725"/>
                  <a:pt x="2234071" y="1300480"/>
                  <a:pt x="2435013" y="1332089"/>
                </a:cubicBezTo>
                <a:cubicBezTo>
                  <a:pt x="2635955" y="1363698"/>
                  <a:pt x="2877538" y="1487875"/>
                  <a:pt x="3037840" y="1460782"/>
                </a:cubicBezTo>
                <a:cubicBezTo>
                  <a:pt x="3198142" y="1433689"/>
                  <a:pt x="3272648" y="1238391"/>
                  <a:pt x="3396826" y="1169529"/>
                </a:cubicBezTo>
                <a:cubicBezTo>
                  <a:pt x="3521004" y="1100667"/>
                  <a:pt x="3715173" y="1131147"/>
                  <a:pt x="3782906" y="1047609"/>
                </a:cubicBezTo>
                <a:cubicBezTo>
                  <a:pt x="3850639" y="964071"/>
                  <a:pt x="3753555" y="777804"/>
                  <a:pt x="3803226" y="668302"/>
                </a:cubicBezTo>
                <a:cubicBezTo>
                  <a:pt x="3852897" y="558800"/>
                  <a:pt x="3982720" y="390596"/>
                  <a:pt x="4080933" y="390596"/>
                </a:cubicBezTo>
                <a:cubicBezTo>
                  <a:pt x="4179146" y="390596"/>
                  <a:pt x="4324773" y="580249"/>
                  <a:pt x="4392506" y="668302"/>
                </a:cubicBezTo>
                <a:cubicBezTo>
                  <a:pt x="4460239" y="756355"/>
                  <a:pt x="4352995" y="874889"/>
                  <a:pt x="4487333" y="918916"/>
                </a:cubicBezTo>
                <a:cubicBezTo>
                  <a:pt x="4621671" y="962943"/>
                  <a:pt x="4991946" y="1004711"/>
                  <a:pt x="5198533" y="932462"/>
                </a:cubicBezTo>
                <a:cubicBezTo>
                  <a:pt x="5405120" y="860213"/>
                  <a:pt x="5563164" y="572346"/>
                  <a:pt x="5726853" y="485422"/>
                </a:cubicBezTo>
                <a:cubicBezTo>
                  <a:pt x="5890542" y="398498"/>
                  <a:pt x="6089226" y="342054"/>
                  <a:pt x="6180666" y="410916"/>
                </a:cubicBezTo>
                <a:cubicBezTo>
                  <a:pt x="6272106" y="479778"/>
                  <a:pt x="6298071" y="784578"/>
                  <a:pt x="6275493" y="898596"/>
                </a:cubicBezTo>
                <a:cubicBezTo>
                  <a:pt x="6252915" y="1012614"/>
                  <a:pt x="6175022" y="1045351"/>
                  <a:pt x="6045200" y="1095022"/>
                </a:cubicBezTo>
                <a:cubicBezTo>
                  <a:pt x="5915378" y="1144693"/>
                  <a:pt x="5664765" y="1125502"/>
                  <a:pt x="5496560" y="1196622"/>
                </a:cubicBezTo>
                <a:cubicBezTo>
                  <a:pt x="5328355" y="1267742"/>
                  <a:pt x="5170311" y="1369342"/>
                  <a:pt x="5035973" y="1521742"/>
                </a:cubicBezTo>
                <a:cubicBezTo>
                  <a:pt x="4901635" y="1674142"/>
                  <a:pt x="4740204" y="1937173"/>
                  <a:pt x="4690533" y="2111022"/>
                </a:cubicBezTo>
                <a:cubicBezTo>
                  <a:pt x="4640862" y="2284871"/>
                  <a:pt x="4763911" y="2447432"/>
                  <a:pt x="4737946" y="2564836"/>
                </a:cubicBezTo>
                <a:cubicBezTo>
                  <a:pt x="4711982" y="2682241"/>
                  <a:pt x="4663439" y="2770293"/>
                  <a:pt x="4534746" y="2815449"/>
                </a:cubicBezTo>
                <a:cubicBezTo>
                  <a:pt x="4406053" y="2860605"/>
                  <a:pt x="4074159" y="2929467"/>
                  <a:pt x="3965786" y="2835769"/>
                </a:cubicBezTo>
                <a:cubicBezTo>
                  <a:pt x="3857413" y="2742071"/>
                  <a:pt x="3794195" y="2410177"/>
                  <a:pt x="3884506" y="2253262"/>
                </a:cubicBezTo>
                <a:cubicBezTo>
                  <a:pt x="3974817" y="2096347"/>
                  <a:pt x="4390249" y="2045547"/>
                  <a:pt x="4507653" y="1894276"/>
                </a:cubicBezTo>
                <a:cubicBezTo>
                  <a:pt x="4625058" y="1743005"/>
                  <a:pt x="4618284" y="1483361"/>
                  <a:pt x="4588933" y="1345636"/>
                </a:cubicBezTo>
                <a:cubicBezTo>
                  <a:pt x="4559582" y="1207911"/>
                  <a:pt x="4429759" y="1091636"/>
                  <a:pt x="4331546" y="1067929"/>
                </a:cubicBezTo>
                <a:cubicBezTo>
                  <a:pt x="4233333" y="1044222"/>
                  <a:pt x="4120444" y="1085992"/>
                  <a:pt x="3999653" y="1203396"/>
                </a:cubicBezTo>
                <a:cubicBezTo>
                  <a:pt x="3878862" y="1320800"/>
                  <a:pt x="3819031" y="1694463"/>
                  <a:pt x="3606800" y="1772356"/>
                </a:cubicBezTo>
                <a:cubicBezTo>
                  <a:pt x="3394569" y="1850249"/>
                  <a:pt x="2911404" y="1612054"/>
                  <a:pt x="2726266" y="1670756"/>
                </a:cubicBezTo>
                <a:cubicBezTo>
                  <a:pt x="2541128" y="1729458"/>
                  <a:pt x="2682240" y="1987974"/>
                  <a:pt x="2495973" y="2124569"/>
                </a:cubicBezTo>
                <a:cubicBezTo>
                  <a:pt x="2309706" y="2261165"/>
                  <a:pt x="1816382" y="2505005"/>
                  <a:pt x="1608666" y="2490329"/>
                </a:cubicBezTo>
                <a:cubicBezTo>
                  <a:pt x="1400950" y="2475653"/>
                  <a:pt x="1394178" y="2098605"/>
                  <a:pt x="1249680" y="2036516"/>
                </a:cubicBezTo>
                <a:cubicBezTo>
                  <a:pt x="1105182" y="1974427"/>
                  <a:pt x="845538" y="2022969"/>
                  <a:pt x="741680" y="2117796"/>
                </a:cubicBezTo>
                <a:cubicBezTo>
                  <a:pt x="637822" y="2212623"/>
                  <a:pt x="677333" y="2480169"/>
                  <a:pt x="626533" y="2605476"/>
                </a:cubicBezTo>
                <a:cubicBezTo>
                  <a:pt x="575733" y="2730783"/>
                  <a:pt x="527191" y="2856089"/>
                  <a:pt x="436880" y="2869636"/>
                </a:cubicBezTo>
                <a:cubicBezTo>
                  <a:pt x="346569" y="2883183"/>
                  <a:pt x="138853" y="2804161"/>
                  <a:pt x="84666" y="2686756"/>
                </a:cubicBezTo>
                <a:cubicBezTo>
                  <a:pt x="30479" y="2569352"/>
                  <a:pt x="0" y="2319867"/>
                  <a:pt x="111760" y="2165209"/>
                </a:cubicBezTo>
                <a:cubicBezTo>
                  <a:pt x="223520" y="2010551"/>
                  <a:pt x="548639" y="1896533"/>
                  <a:pt x="755226" y="1758809"/>
                </a:cubicBezTo>
                <a:cubicBezTo>
                  <a:pt x="961813" y="1621085"/>
                  <a:pt x="1238391" y="1478844"/>
                  <a:pt x="1351280" y="1338862"/>
                </a:cubicBezTo>
                <a:cubicBezTo>
                  <a:pt x="1464169" y="1198880"/>
                  <a:pt x="1502551" y="1054383"/>
                  <a:pt x="1432560" y="918916"/>
                </a:cubicBezTo>
                <a:cubicBezTo>
                  <a:pt x="1362569" y="783449"/>
                  <a:pt x="1011484" y="658142"/>
                  <a:pt x="931333" y="526062"/>
                </a:cubicBezTo>
                <a:cubicBezTo>
                  <a:pt x="851182" y="393982"/>
                  <a:pt x="895209" y="207716"/>
                  <a:pt x="951653" y="126436"/>
                </a:cubicBezTo>
                <a:cubicBezTo>
                  <a:pt x="1008098" y="45156"/>
                  <a:pt x="1169529" y="45155"/>
                  <a:pt x="1270000" y="38382"/>
                </a:cubicBezTo>
                <a:cubicBezTo>
                  <a:pt x="1370471" y="31609"/>
                  <a:pt x="1486746" y="0"/>
                  <a:pt x="1547706" y="79022"/>
                </a:cubicBezTo>
                <a:close/>
              </a:path>
            </a:pathLst>
          </a:custGeom>
          <a:solidFill>
            <a:srgbClr val="F4740A">
              <a:alpha val="27059"/>
            </a:srgb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l-GR" sz="1013"/>
          </a:p>
        </p:txBody>
      </p:sp>
    </p:spTree>
    <p:extLst>
      <p:ext uri="{BB962C8B-B14F-4D97-AF65-F5344CB8AC3E}">
        <p14:creationId xmlns="" xmlns:p14="http://schemas.microsoft.com/office/powerpoint/2010/main" val="1094292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p:cTn id="7" dur="500" fill="hold"/>
                                        <p:tgtEl>
                                          <p:spTgt spid="67"/>
                                        </p:tgtEl>
                                        <p:attrNameLst>
                                          <p:attrName>ppt_w</p:attrName>
                                        </p:attrNameLst>
                                      </p:cBhvr>
                                      <p:tavLst>
                                        <p:tav tm="0">
                                          <p:val>
                                            <p:fltVal val="0"/>
                                          </p:val>
                                        </p:tav>
                                        <p:tav tm="100000">
                                          <p:val>
                                            <p:strVal val="#ppt_w"/>
                                          </p:val>
                                        </p:tav>
                                      </p:tavLst>
                                    </p:anim>
                                    <p:anim calcmode="lin" valueType="num">
                                      <p:cBhvr>
                                        <p:cTn id="8" dur="500" fill="hold"/>
                                        <p:tgtEl>
                                          <p:spTgt spid="6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09682" y="1302609"/>
            <a:ext cx="5994666" cy="255178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800" dirty="0">
                <a:solidFill>
                  <a:schemeClr val="accent1"/>
                </a:solidFill>
                <a:sym typeface="Webdings"/>
              </a:rPr>
              <a:t></a:t>
            </a:r>
            <a:endParaRPr lang="el-GR" sz="1800" dirty="0">
              <a:solidFill>
                <a:schemeClr val="accent1"/>
              </a:solidFill>
            </a:endParaRPr>
          </a:p>
        </p:txBody>
      </p:sp>
      <p:sp>
        <p:nvSpPr>
          <p:cNvPr id="9" name="Rectangle 8"/>
          <p:cNvSpPr/>
          <p:nvPr/>
        </p:nvSpPr>
        <p:spPr>
          <a:xfrm>
            <a:off x="2217992" y="3234831"/>
            <a:ext cx="341825" cy="369332"/>
          </a:xfrm>
          <a:prstGeom prst="rect">
            <a:avLst/>
          </a:prstGeom>
        </p:spPr>
        <p:txBody>
          <a:bodyPr wrap="square">
            <a:spAutoFit/>
          </a:bodyPr>
          <a:lstStyle/>
          <a:p>
            <a:r>
              <a:rPr lang="el-GR" sz="1800" dirty="0">
                <a:solidFill>
                  <a:srgbClr val="FF0000"/>
                </a:solidFill>
                <a:sym typeface="Webdings"/>
              </a:rPr>
              <a:t></a:t>
            </a:r>
            <a:endParaRPr lang="el-GR" sz="1800" dirty="0"/>
          </a:p>
        </p:txBody>
      </p:sp>
      <p:sp>
        <p:nvSpPr>
          <p:cNvPr id="10" name="Rectangle 9"/>
          <p:cNvSpPr/>
          <p:nvPr/>
        </p:nvSpPr>
        <p:spPr>
          <a:xfrm>
            <a:off x="3366326" y="2686701"/>
            <a:ext cx="384401" cy="369332"/>
          </a:xfrm>
          <a:prstGeom prst="rect">
            <a:avLst/>
          </a:prstGeom>
        </p:spPr>
        <p:txBody>
          <a:bodyPr wrap="square">
            <a:spAutoFit/>
          </a:bodyPr>
          <a:lstStyle/>
          <a:p>
            <a:r>
              <a:rPr lang="el-GR" sz="1800" dirty="0">
                <a:solidFill>
                  <a:srgbClr val="FF0000"/>
                </a:solidFill>
                <a:sym typeface="Webdings"/>
              </a:rPr>
              <a:t></a:t>
            </a:r>
            <a:endParaRPr lang="el-GR" sz="1800" dirty="0"/>
          </a:p>
        </p:txBody>
      </p:sp>
      <p:sp>
        <p:nvSpPr>
          <p:cNvPr id="11" name="Rectangle 10"/>
          <p:cNvSpPr/>
          <p:nvPr/>
        </p:nvSpPr>
        <p:spPr>
          <a:xfrm>
            <a:off x="5188965" y="3236352"/>
            <a:ext cx="569279" cy="369332"/>
          </a:xfrm>
          <a:prstGeom prst="rect">
            <a:avLst/>
          </a:prstGeom>
        </p:spPr>
        <p:txBody>
          <a:bodyPr wrap="square">
            <a:spAutoFit/>
          </a:bodyPr>
          <a:lstStyle/>
          <a:p>
            <a:r>
              <a:rPr lang="el-GR" sz="1800" dirty="0">
                <a:solidFill>
                  <a:srgbClr val="FF0000"/>
                </a:solidFill>
                <a:sym typeface="Webdings"/>
              </a:rPr>
              <a:t></a:t>
            </a:r>
            <a:endParaRPr lang="el-GR" sz="1800" dirty="0"/>
          </a:p>
        </p:txBody>
      </p:sp>
      <p:sp>
        <p:nvSpPr>
          <p:cNvPr id="12" name="Rectangle 11"/>
          <p:cNvSpPr/>
          <p:nvPr/>
        </p:nvSpPr>
        <p:spPr>
          <a:xfrm>
            <a:off x="6326527" y="1864322"/>
            <a:ext cx="381830" cy="369332"/>
          </a:xfrm>
          <a:prstGeom prst="rect">
            <a:avLst/>
          </a:prstGeom>
        </p:spPr>
        <p:txBody>
          <a:bodyPr wrap="square">
            <a:spAutoFit/>
          </a:bodyPr>
          <a:lstStyle/>
          <a:p>
            <a:r>
              <a:rPr lang="el-GR" sz="1800" dirty="0">
                <a:solidFill>
                  <a:srgbClr val="FF0000"/>
                </a:solidFill>
                <a:sym typeface="Webdings"/>
              </a:rPr>
              <a:t></a:t>
            </a:r>
            <a:endParaRPr lang="el-GR" sz="1800" dirty="0"/>
          </a:p>
        </p:txBody>
      </p:sp>
      <p:sp>
        <p:nvSpPr>
          <p:cNvPr id="13" name="Rectangle 12"/>
          <p:cNvSpPr/>
          <p:nvPr/>
        </p:nvSpPr>
        <p:spPr>
          <a:xfrm>
            <a:off x="4960948" y="1857257"/>
            <a:ext cx="415498" cy="369332"/>
          </a:xfrm>
          <a:prstGeom prst="rect">
            <a:avLst/>
          </a:prstGeom>
        </p:spPr>
        <p:txBody>
          <a:bodyPr wrap="none">
            <a:spAutoFit/>
          </a:bodyPr>
          <a:lstStyle/>
          <a:p>
            <a:r>
              <a:rPr lang="el-GR" sz="1800" dirty="0">
                <a:solidFill>
                  <a:srgbClr val="FF0000"/>
                </a:solidFill>
                <a:sym typeface="Webdings"/>
              </a:rPr>
              <a:t></a:t>
            </a:r>
            <a:endParaRPr lang="el-GR" sz="1800" dirty="0">
              <a:solidFill>
                <a:srgbClr val="FF0000"/>
              </a:solidFill>
            </a:endParaRPr>
          </a:p>
        </p:txBody>
      </p:sp>
      <p:sp>
        <p:nvSpPr>
          <p:cNvPr id="14" name="Rectangle 13"/>
          <p:cNvSpPr/>
          <p:nvPr/>
        </p:nvSpPr>
        <p:spPr>
          <a:xfrm>
            <a:off x="2903154" y="1582159"/>
            <a:ext cx="415498" cy="369332"/>
          </a:xfrm>
          <a:prstGeom prst="rect">
            <a:avLst/>
          </a:prstGeom>
        </p:spPr>
        <p:txBody>
          <a:bodyPr wrap="none">
            <a:spAutoFit/>
          </a:bodyPr>
          <a:lstStyle/>
          <a:p>
            <a:r>
              <a:rPr lang="el-GR" sz="1800" dirty="0">
                <a:solidFill>
                  <a:srgbClr val="FF0000"/>
                </a:solidFill>
                <a:sym typeface="Webdings"/>
              </a:rPr>
              <a:t></a:t>
            </a:r>
            <a:endParaRPr lang="el-GR" sz="1800" dirty="0">
              <a:solidFill>
                <a:srgbClr val="FF0000"/>
              </a:solidFill>
            </a:endParaRPr>
          </a:p>
        </p:txBody>
      </p:sp>
      <p:sp>
        <p:nvSpPr>
          <p:cNvPr id="15" name="Rectangle 14"/>
          <p:cNvSpPr/>
          <p:nvPr/>
        </p:nvSpPr>
        <p:spPr>
          <a:xfrm>
            <a:off x="4496683" y="2406611"/>
            <a:ext cx="415498" cy="369332"/>
          </a:xfrm>
          <a:prstGeom prst="rect">
            <a:avLst/>
          </a:prstGeom>
        </p:spPr>
        <p:txBody>
          <a:bodyPr wrap="none">
            <a:spAutoFit/>
          </a:bodyPr>
          <a:lstStyle/>
          <a:p>
            <a:r>
              <a:rPr lang="el-GR" sz="1800" dirty="0">
                <a:solidFill>
                  <a:srgbClr val="FF0000"/>
                </a:solidFill>
                <a:sym typeface="Webdings"/>
              </a:rPr>
              <a:t></a:t>
            </a:r>
            <a:endParaRPr lang="el-GR" sz="1800" dirty="0">
              <a:solidFill>
                <a:srgbClr val="FF0000"/>
              </a:solidFill>
            </a:endParaRPr>
          </a:p>
        </p:txBody>
      </p:sp>
      <p:sp>
        <p:nvSpPr>
          <p:cNvPr id="16" name="Rectangle 15"/>
          <p:cNvSpPr/>
          <p:nvPr/>
        </p:nvSpPr>
        <p:spPr>
          <a:xfrm>
            <a:off x="5875264" y="2959800"/>
            <a:ext cx="415498" cy="369332"/>
          </a:xfrm>
          <a:prstGeom prst="rect">
            <a:avLst/>
          </a:prstGeom>
        </p:spPr>
        <p:txBody>
          <a:bodyPr wrap="none">
            <a:spAutoFit/>
          </a:bodyPr>
          <a:lstStyle/>
          <a:p>
            <a:r>
              <a:rPr lang="el-GR" sz="1800" dirty="0">
                <a:solidFill>
                  <a:srgbClr val="FF0000"/>
                </a:solidFill>
                <a:sym typeface="Webdings"/>
              </a:rPr>
              <a:t></a:t>
            </a:r>
            <a:endParaRPr lang="el-GR" sz="1800" dirty="0">
              <a:solidFill>
                <a:srgbClr val="FF0000"/>
              </a:solidFill>
            </a:endParaRPr>
          </a:p>
        </p:txBody>
      </p:sp>
      <p:sp>
        <p:nvSpPr>
          <p:cNvPr id="20" name="TextBox 19"/>
          <p:cNvSpPr txBox="1"/>
          <p:nvPr/>
        </p:nvSpPr>
        <p:spPr>
          <a:xfrm>
            <a:off x="1640610" y="897565"/>
            <a:ext cx="6239400" cy="276999"/>
          </a:xfrm>
          <a:prstGeom prst="rect">
            <a:avLst/>
          </a:prstGeom>
          <a:noFill/>
        </p:spPr>
        <p:txBody>
          <a:bodyPr wrap="none" rtlCol="0">
            <a:spAutoFit/>
          </a:bodyPr>
          <a:lstStyle/>
          <a:p>
            <a:r>
              <a:rPr lang="el-GR" sz="1200" dirty="0" smtClean="0"/>
              <a:t>ΠΑΙΔΙΑ ΘΥΜΑΤΑ ΚΑΠΑ ΠΟΥ ΕΝΤΟΠΙΖΟΝΤΑΙ ΑΠΌ/ΑΝΑΦΕΡΟΝΤΑΙ ΣΕ ΤΟΥΛΑΧΙΣΤΟΝ ΜΙΑ ΥΠΗΡΕΣΙΑ</a:t>
            </a:r>
            <a:endParaRPr lang="el-GR" sz="1200" dirty="0"/>
          </a:p>
        </p:txBody>
      </p:sp>
      <p:sp>
        <p:nvSpPr>
          <p:cNvPr id="30" name="Rectangle 29"/>
          <p:cNvSpPr/>
          <p:nvPr/>
        </p:nvSpPr>
        <p:spPr>
          <a:xfrm rot="16200000">
            <a:off x="105281" y="2322346"/>
            <a:ext cx="2551784" cy="5164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050" dirty="0" smtClean="0"/>
              <a:t>ΕΠΙΔΗΜΙΟΛΟΓΙΚΗ ΕΠΙΤΗΡΗΣΗ ΚΑΠΑ-Π ΒΑΣΕΙ ΠΕΡΙΣΤΑΤΙΚΩΝ ΠΟΥ ΕΝΤΟΠΙΖΟΝΤΑΙ  ΑΠΌ Ή ΑΝΑΦΕΡΟΝΤΑΙ ΣΕ ΥΠΗΡΕΣΙΕΣ</a:t>
            </a:r>
            <a:endParaRPr lang="el-GR" sz="1050" dirty="0"/>
          </a:p>
        </p:txBody>
      </p:sp>
      <p:sp>
        <p:nvSpPr>
          <p:cNvPr id="39" name="Oval 38"/>
          <p:cNvSpPr/>
          <p:nvPr/>
        </p:nvSpPr>
        <p:spPr>
          <a:xfrm>
            <a:off x="2326966" y="3320921"/>
            <a:ext cx="189000" cy="189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13"/>
          </a:p>
        </p:txBody>
      </p:sp>
      <p:sp>
        <p:nvSpPr>
          <p:cNvPr id="40" name="Oval 39"/>
          <p:cNvSpPr/>
          <p:nvPr/>
        </p:nvSpPr>
        <p:spPr>
          <a:xfrm>
            <a:off x="3470029" y="2767787"/>
            <a:ext cx="189000" cy="189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13"/>
          </a:p>
        </p:txBody>
      </p:sp>
      <p:sp>
        <p:nvSpPr>
          <p:cNvPr id="41" name="Oval 40"/>
          <p:cNvSpPr/>
          <p:nvPr/>
        </p:nvSpPr>
        <p:spPr>
          <a:xfrm>
            <a:off x="5069978" y="1945679"/>
            <a:ext cx="189000" cy="189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13"/>
          </a:p>
        </p:txBody>
      </p:sp>
      <p:sp>
        <p:nvSpPr>
          <p:cNvPr id="42" name="Oval 41"/>
          <p:cNvSpPr/>
          <p:nvPr/>
        </p:nvSpPr>
        <p:spPr>
          <a:xfrm>
            <a:off x="6448143" y="1948737"/>
            <a:ext cx="189000" cy="189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13"/>
          </a:p>
        </p:txBody>
      </p:sp>
      <p:sp>
        <p:nvSpPr>
          <p:cNvPr id="43" name="Oval 42"/>
          <p:cNvSpPr/>
          <p:nvPr/>
        </p:nvSpPr>
        <p:spPr>
          <a:xfrm>
            <a:off x="5300127" y="3315141"/>
            <a:ext cx="189000" cy="189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13"/>
          </a:p>
        </p:txBody>
      </p:sp>
      <p:sp>
        <p:nvSpPr>
          <p:cNvPr id="44" name="Oval 43"/>
          <p:cNvSpPr/>
          <p:nvPr/>
        </p:nvSpPr>
        <p:spPr>
          <a:xfrm>
            <a:off x="3010788" y="1669984"/>
            <a:ext cx="189000" cy="189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13"/>
          </a:p>
        </p:txBody>
      </p:sp>
      <p:sp>
        <p:nvSpPr>
          <p:cNvPr id="45" name="Oval 44"/>
          <p:cNvSpPr/>
          <p:nvPr/>
        </p:nvSpPr>
        <p:spPr>
          <a:xfrm>
            <a:off x="4585071" y="2463738"/>
            <a:ext cx="237311" cy="243027"/>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sz="1013"/>
          </a:p>
        </p:txBody>
      </p:sp>
      <p:sp>
        <p:nvSpPr>
          <p:cNvPr id="46" name="Oval 45"/>
          <p:cNvSpPr/>
          <p:nvPr/>
        </p:nvSpPr>
        <p:spPr>
          <a:xfrm>
            <a:off x="6374275" y="1874462"/>
            <a:ext cx="324036" cy="331538"/>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sz="1013"/>
          </a:p>
        </p:txBody>
      </p:sp>
      <p:sp>
        <p:nvSpPr>
          <p:cNvPr id="47" name="Oval 46"/>
          <p:cNvSpPr/>
          <p:nvPr/>
        </p:nvSpPr>
        <p:spPr>
          <a:xfrm>
            <a:off x="3389029" y="2683334"/>
            <a:ext cx="351000" cy="351000"/>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sz="1013"/>
          </a:p>
        </p:txBody>
      </p:sp>
      <p:sp>
        <p:nvSpPr>
          <p:cNvPr id="48" name="Oval 47"/>
          <p:cNvSpPr/>
          <p:nvPr/>
        </p:nvSpPr>
        <p:spPr>
          <a:xfrm>
            <a:off x="5022728" y="1895100"/>
            <a:ext cx="283500" cy="283500"/>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sz="1013"/>
          </a:p>
        </p:txBody>
      </p:sp>
      <p:sp>
        <p:nvSpPr>
          <p:cNvPr id="49" name="Oval 48"/>
          <p:cNvSpPr/>
          <p:nvPr/>
        </p:nvSpPr>
        <p:spPr>
          <a:xfrm>
            <a:off x="2963538" y="1621075"/>
            <a:ext cx="283500" cy="283532"/>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sz="1013"/>
          </a:p>
        </p:txBody>
      </p:sp>
      <p:sp>
        <p:nvSpPr>
          <p:cNvPr id="50" name="Oval 49"/>
          <p:cNvSpPr/>
          <p:nvPr/>
        </p:nvSpPr>
        <p:spPr>
          <a:xfrm>
            <a:off x="3422779" y="2720298"/>
            <a:ext cx="283500" cy="283500"/>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sz="1013"/>
          </a:p>
        </p:txBody>
      </p:sp>
      <p:sp>
        <p:nvSpPr>
          <p:cNvPr id="51" name="Oval 50"/>
          <p:cNvSpPr/>
          <p:nvPr/>
        </p:nvSpPr>
        <p:spPr>
          <a:xfrm>
            <a:off x="3294499" y="2586461"/>
            <a:ext cx="540060" cy="540000"/>
          </a:xfrm>
          <a:prstGeom prst="ellipse">
            <a:avLst/>
          </a:prstGeom>
          <a:noFill/>
        </p:spPr>
        <p:style>
          <a:lnRef idx="2">
            <a:schemeClr val="accent4"/>
          </a:lnRef>
          <a:fillRef idx="1">
            <a:schemeClr val="lt1"/>
          </a:fillRef>
          <a:effectRef idx="0">
            <a:schemeClr val="accent4"/>
          </a:effectRef>
          <a:fontRef idx="minor">
            <a:schemeClr val="dk1"/>
          </a:fontRef>
        </p:style>
        <p:txBody>
          <a:bodyPr rtlCol="0" anchor="ctr"/>
          <a:lstStyle/>
          <a:p>
            <a:pPr algn="ctr"/>
            <a:endParaRPr lang="el-GR" sz="1013"/>
          </a:p>
        </p:txBody>
      </p:sp>
      <p:sp>
        <p:nvSpPr>
          <p:cNvPr id="52" name="Oval 51"/>
          <p:cNvSpPr/>
          <p:nvPr/>
        </p:nvSpPr>
        <p:spPr>
          <a:xfrm>
            <a:off x="5228577" y="3237686"/>
            <a:ext cx="332100" cy="331180"/>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l-GR" sz="1013"/>
          </a:p>
        </p:txBody>
      </p:sp>
      <p:sp>
        <p:nvSpPr>
          <p:cNvPr id="53" name="Oval 52"/>
          <p:cNvSpPr/>
          <p:nvPr/>
        </p:nvSpPr>
        <p:spPr>
          <a:xfrm>
            <a:off x="3247279" y="2539600"/>
            <a:ext cx="634500" cy="634500"/>
          </a:xfrm>
          <a:prstGeom prst="ellipse">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l-GR" sz="1013"/>
          </a:p>
        </p:txBody>
      </p:sp>
      <p:sp>
        <p:nvSpPr>
          <p:cNvPr id="54" name="Oval 53"/>
          <p:cNvSpPr/>
          <p:nvPr/>
        </p:nvSpPr>
        <p:spPr>
          <a:xfrm>
            <a:off x="3335789" y="2625756"/>
            <a:ext cx="457479" cy="456300"/>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l-GR" sz="1013"/>
          </a:p>
        </p:txBody>
      </p:sp>
      <p:sp>
        <p:nvSpPr>
          <p:cNvPr id="56" name="Rectangle 55"/>
          <p:cNvSpPr/>
          <p:nvPr/>
        </p:nvSpPr>
        <p:spPr>
          <a:xfrm>
            <a:off x="4045740" y="1578668"/>
            <a:ext cx="569279" cy="369332"/>
          </a:xfrm>
          <a:prstGeom prst="rect">
            <a:avLst/>
          </a:prstGeom>
        </p:spPr>
        <p:txBody>
          <a:bodyPr wrap="square">
            <a:spAutoFit/>
          </a:bodyPr>
          <a:lstStyle/>
          <a:p>
            <a:r>
              <a:rPr lang="el-GR" sz="1800" dirty="0">
                <a:solidFill>
                  <a:srgbClr val="FFC000"/>
                </a:solidFill>
                <a:sym typeface="Webdings"/>
              </a:rPr>
              <a:t></a:t>
            </a:r>
            <a:endParaRPr lang="el-GR" sz="1800" dirty="0">
              <a:solidFill>
                <a:srgbClr val="FFC000"/>
              </a:solidFill>
            </a:endParaRPr>
          </a:p>
        </p:txBody>
      </p:sp>
      <p:sp>
        <p:nvSpPr>
          <p:cNvPr id="57" name="Rectangle 56"/>
          <p:cNvSpPr/>
          <p:nvPr/>
        </p:nvSpPr>
        <p:spPr>
          <a:xfrm>
            <a:off x="5871157" y="2128320"/>
            <a:ext cx="569279" cy="369332"/>
          </a:xfrm>
          <a:prstGeom prst="rect">
            <a:avLst/>
          </a:prstGeom>
        </p:spPr>
        <p:txBody>
          <a:bodyPr wrap="square">
            <a:spAutoFit/>
          </a:bodyPr>
          <a:lstStyle/>
          <a:p>
            <a:r>
              <a:rPr lang="el-GR" sz="1800" dirty="0">
                <a:solidFill>
                  <a:srgbClr val="FFC000"/>
                </a:solidFill>
                <a:sym typeface="Webdings"/>
              </a:rPr>
              <a:t></a:t>
            </a:r>
            <a:endParaRPr lang="el-GR" sz="1800" dirty="0">
              <a:solidFill>
                <a:srgbClr val="FFC000"/>
              </a:solidFill>
            </a:endParaRPr>
          </a:p>
        </p:txBody>
      </p:sp>
      <p:sp>
        <p:nvSpPr>
          <p:cNvPr id="58" name="Rectangle 57"/>
          <p:cNvSpPr/>
          <p:nvPr/>
        </p:nvSpPr>
        <p:spPr>
          <a:xfrm>
            <a:off x="5191587" y="1304921"/>
            <a:ext cx="415498" cy="369332"/>
          </a:xfrm>
          <a:prstGeom prst="rect">
            <a:avLst/>
          </a:prstGeom>
        </p:spPr>
        <p:txBody>
          <a:bodyPr wrap="none">
            <a:spAutoFit/>
          </a:bodyPr>
          <a:lstStyle/>
          <a:p>
            <a:r>
              <a:rPr lang="el-GR" sz="1800" dirty="0">
                <a:solidFill>
                  <a:srgbClr val="FFC000"/>
                </a:solidFill>
                <a:sym typeface="Webdings"/>
              </a:rPr>
              <a:t></a:t>
            </a:r>
            <a:endParaRPr lang="el-GR" sz="1800" dirty="0">
              <a:solidFill>
                <a:srgbClr val="FFC000"/>
              </a:solidFill>
            </a:endParaRPr>
          </a:p>
        </p:txBody>
      </p:sp>
      <p:sp>
        <p:nvSpPr>
          <p:cNvPr id="59" name="Rectangle 58"/>
          <p:cNvSpPr/>
          <p:nvPr/>
        </p:nvSpPr>
        <p:spPr>
          <a:xfrm>
            <a:off x="2593865" y="3921900"/>
            <a:ext cx="810090" cy="202523"/>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l-GR" sz="900" b="1" dirty="0" smtClean="0"/>
              <a:t>ΥΓΕΙΑ</a:t>
            </a:r>
            <a:endParaRPr lang="el-GR" sz="900" b="1" dirty="0"/>
          </a:p>
        </p:txBody>
      </p:sp>
      <p:sp>
        <p:nvSpPr>
          <p:cNvPr id="60" name="Rectangle 59"/>
          <p:cNvSpPr/>
          <p:nvPr/>
        </p:nvSpPr>
        <p:spPr>
          <a:xfrm>
            <a:off x="3465532" y="3921900"/>
            <a:ext cx="1105337" cy="202523"/>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l-GR" sz="900" b="1" dirty="0" smtClean="0"/>
              <a:t>ΨΥΧΙΚΗ ΥΓΕΙΑ</a:t>
            </a:r>
            <a:endParaRPr lang="el-GR" sz="900" b="1" dirty="0"/>
          </a:p>
        </p:txBody>
      </p:sp>
      <p:sp>
        <p:nvSpPr>
          <p:cNvPr id="61" name="Rectangle 60"/>
          <p:cNvSpPr/>
          <p:nvPr/>
        </p:nvSpPr>
        <p:spPr>
          <a:xfrm>
            <a:off x="4626096" y="3921900"/>
            <a:ext cx="1347619" cy="202523"/>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l-GR" sz="900" b="1" dirty="0" smtClean="0"/>
              <a:t>ΚΟΙΝΩΝΙΚΕΣ ΥΠΗΡΕΣΙΕΣ</a:t>
            </a:r>
            <a:endParaRPr lang="el-GR" sz="900" b="1" dirty="0"/>
          </a:p>
        </p:txBody>
      </p:sp>
      <p:sp>
        <p:nvSpPr>
          <p:cNvPr id="62" name="Rectangle 61"/>
          <p:cNvSpPr/>
          <p:nvPr/>
        </p:nvSpPr>
        <p:spPr>
          <a:xfrm>
            <a:off x="6028942" y="3921900"/>
            <a:ext cx="810090" cy="202523"/>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l-GR" sz="900" b="1" dirty="0" smtClean="0"/>
              <a:t>ΔΙΚΑΙΟΣΥΝΗ</a:t>
            </a:r>
            <a:endParaRPr lang="el-GR" sz="900" b="1" dirty="0"/>
          </a:p>
        </p:txBody>
      </p:sp>
      <p:sp>
        <p:nvSpPr>
          <p:cNvPr id="63" name="Rectangle 62"/>
          <p:cNvSpPr/>
          <p:nvPr/>
        </p:nvSpPr>
        <p:spPr>
          <a:xfrm>
            <a:off x="6894258" y="3921900"/>
            <a:ext cx="810090" cy="202523"/>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l-GR" sz="900" b="1" dirty="0" smtClean="0"/>
              <a:t>ΑΣΤΥΝΟΜΙΑ</a:t>
            </a:r>
            <a:endParaRPr lang="el-GR" sz="900" b="1" dirty="0"/>
          </a:p>
        </p:txBody>
      </p:sp>
      <p:sp>
        <p:nvSpPr>
          <p:cNvPr id="64" name="Rectangle 63"/>
          <p:cNvSpPr/>
          <p:nvPr/>
        </p:nvSpPr>
        <p:spPr>
          <a:xfrm>
            <a:off x="1709682" y="3921900"/>
            <a:ext cx="835306" cy="20252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l-GR" sz="900" b="1" dirty="0" smtClean="0"/>
              <a:t>ΕΚΠΑΙΔΕΥΣΗ</a:t>
            </a:r>
            <a:endParaRPr lang="el-GR" sz="900" b="1" dirty="0"/>
          </a:p>
        </p:txBody>
      </p:sp>
      <p:sp>
        <p:nvSpPr>
          <p:cNvPr id="65" name="Rectangle 64"/>
          <p:cNvSpPr/>
          <p:nvPr/>
        </p:nvSpPr>
        <p:spPr>
          <a:xfrm>
            <a:off x="1709681" y="4187050"/>
            <a:ext cx="4264033" cy="1668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050" dirty="0" smtClean="0"/>
              <a:t>ΔΗΜΟΣΙΟΥ ΔΙΚΑΙΟΥ / ΙΔΙΩΤΙΚΟΥ ΔΙΚΑΙΟΥ/ ΜΚΟ</a:t>
            </a:r>
            <a:endParaRPr lang="el-GR" sz="1050" dirty="0"/>
          </a:p>
        </p:txBody>
      </p:sp>
      <p:sp>
        <p:nvSpPr>
          <p:cNvPr id="55" name="Down Arrow 54"/>
          <p:cNvSpPr/>
          <p:nvPr/>
        </p:nvSpPr>
        <p:spPr>
          <a:xfrm rot="19607152">
            <a:off x="4983487" y="2946972"/>
            <a:ext cx="378042" cy="324036"/>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sz="1013"/>
          </a:p>
        </p:txBody>
      </p:sp>
      <p:sp>
        <p:nvSpPr>
          <p:cNvPr id="68" name="Down Arrow 67"/>
          <p:cNvSpPr/>
          <p:nvPr/>
        </p:nvSpPr>
        <p:spPr>
          <a:xfrm rot="19607152">
            <a:off x="3039271" y="2244894"/>
            <a:ext cx="378042" cy="324036"/>
          </a:xfrm>
          <a:prstGeom prst="down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l-GR" sz="1013"/>
          </a:p>
        </p:txBody>
      </p:sp>
      <p:sp>
        <p:nvSpPr>
          <p:cNvPr id="69" name="Down Arrow 68"/>
          <p:cNvSpPr/>
          <p:nvPr/>
        </p:nvSpPr>
        <p:spPr>
          <a:xfrm>
            <a:off x="3437874" y="2153204"/>
            <a:ext cx="378042" cy="324036"/>
          </a:xfrm>
          <a:prstGeom prst="down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sz="1013"/>
          </a:p>
        </p:txBody>
      </p:sp>
      <p:sp>
        <p:nvSpPr>
          <p:cNvPr id="70" name="Oval 69"/>
          <p:cNvSpPr/>
          <p:nvPr/>
        </p:nvSpPr>
        <p:spPr>
          <a:xfrm>
            <a:off x="2195736" y="3206321"/>
            <a:ext cx="405000" cy="405000"/>
          </a:xfrm>
          <a:prstGeom prst="ellipse">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l-GR" sz="1013"/>
          </a:p>
        </p:txBody>
      </p:sp>
      <p:sp>
        <p:nvSpPr>
          <p:cNvPr id="71" name="Oval 70"/>
          <p:cNvSpPr/>
          <p:nvPr/>
        </p:nvSpPr>
        <p:spPr>
          <a:xfrm>
            <a:off x="2897814" y="1545636"/>
            <a:ext cx="405000" cy="405000"/>
          </a:xfrm>
          <a:prstGeom prst="ellipse">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l-GR" sz="1013"/>
          </a:p>
        </p:txBody>
      </p:sp>
      <p:sp>
        <p:nvSpPr>
          <p:cNvPr id="72" name="Oval 71"/>
          <p:cNvSpPr/>
          <p:nvPr/>
        </p:nvSpPr>
        <p:spPr>
          <a:xfrm>
            <a:off x="6333879" y="1833980"/>
            <a:ext cx="405000" cy="405000"/>
          </a:xfrm>
          <a:prstGeom prst="ellipse">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l-GR" sz="1013"/>
          </a:p>
        </p:txBody>
      </p:sp>
      <p:sp>
        <p:nvSpPr>
          <p:cNvPr id="73" name="Oval 72"/>
          <p:cNvSpPr/>
          <p:nvPr/>
        </p:nvSpPr>
        <p:spPr>
          <a:xfrm>
            <a:off x="4966931" y="1849353"/>
            <a:ext cx="405000" cy="405000"/>
          </a:xfrm>
          <a:prstGeom prst="ellipse">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l-GR" sz="1013"/>
          </a:p>
        </p:txBody>
      </p:sp>
      <p:sp>
        <p:nvSpPr>
          <p:cNvPr id="74" name="Oval 73"/>
          <p:cNvSpPr/>
          <p:nvPr/>
        </p:nvSpPr>
        <p:spPr>
          <a:xfrm>
            <a:off x="4501196" y="2369273"/>
            <a:ext cx="405000" cy="405000"/>
          </a:xfrm>
          <a:prstGeom prst="ellipse">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l-GR" sz="1013"/>
          </a:p>
        </p:txBody>
      </p:sp>
      <p:sp>
        <p:nvSpPr>
          <p:cNvPr id="75" name="Oval 74"/>
          <p:cNvSpPr/>
          <p:nvPr/>
        </p:nvSpPr>
        <p:spPr>
          <a:xfrm>
            <a:off x="5871353" y="2912630"/>
            <a:ext cx="405000" cy="405000"/>
          </a:xfrm>
          <a:prstGeom prst="ellipse">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l-GR" sz="1013"/>
          </a:p>
        </p:txBody>
      </p:sp>
    </p:spTree>
    <p:extLst>
      <p:ext uri="{BB962C8B-B14F-4D97-AF65-F5344CB8AC3E}">
        <p14:creationId xmlns="" xmlns:p14="http://schemas.microsoft.com/office/powerpoint/2010/main" val="1868896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500" fill="hold"/>
                                        <p:tgtEl>
                                          <p:spTgt spid="68"/>
                                        </p:tgtEl>
                                        <p:attrNameLst>
                                          <p:attrName>ppt_x</p:attrName>
                                        </p:attrNameLst>
                                      </p:cBhvr>
                                      <p:tavLst>
                                        <p:tav tm="0">
                                          <p:val>
                                            <p:strVal val="0-#ppt_w/2"/>
                                          </p:val>
                                        </p:tav>
                                        <p:tav tm="100000">
                                          <p:val>
                                            <p:strVal val="#ppt_x"/>
                                          </p:val>
                                        </p:tav>
                                      </p:tavLst>
                                    </p:anim>
                                    <p:anim calcmode="lin" valueType="num">
                                      <p:cBhvr additive="base">
                                        <p:cTn id="8" dur="500" fill="hold"/>
                                        <p:tgtEl>
                                          <p:spTgt spid="68"/>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69"/>
                                        </p:tgtEl>
                                        <p:attrNameLst>
                                          <p:attrName>style.visibility</p:attrName>
                                        </p:attrNameLst>
                                      </p:cBhvr>
                                      <p:to>
                                        <p:strVal val="visible"/>
                                      </p:to>
                                    </p:set>
                                    <p:anim calcmode="lin" valueType="num">
                                      <p:cBhvr additive="base">
                                        <p:cTn id="11" dur="500" fill="hold"/>
                                        <p:tgtEl>
                                          <p:spTgt spid="69"/>
                                        </p:tgtEl>
                                        <p:attrNameLst>
                                          <p:attrName>ppt_x</p:attrName>
                                        </p:attrNameLst>
                                      </p:cBhvr>
                                      <p:tavLst>
                                        <p:tav tm="0">
                                          <p:val>
                                            <p:strVal val="0-#ppt_w/2"/>
                                          </p:val>
                                        </p:tav>
                                        <p:tav tm="100000">
                                          <p:val>
                                            <p:strVal val="#ppt_x"/>
                                          </p:val>
                                        </p:tav>
                                      </p:tavLst>
                                    </p:anim>
                                    <p:anim calcmode="lin" valueType="num">
                                      <p:cBhvr additive="base">
                                        <p:cTn id="12" dur="500" fill="hold"/>
                                        <p:tgtEl>
                                          <p:spTgt spid="69"/>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55"/>
                                        </p:tgtEl>
                                        <p:attrNameLst>
                                          <p:attrName>style.visibility</p:attrName>
                                        </p:attrNameLst>
                                      </p:cBhvr>
                                      <p:to>
                                        <p:strVal val="visible"/>
                                      </p:to>
                                    </p:set>
                                    <p:anim calcmode="lin" valueType="num">
                                      <p:cBhvr additive="base">
                                        <p:cTn id="15" dur="500" fill="hold"/>
                                        <p:tgtEl>
                                          <p:spTgt spid="55"/>
                                        </p:tgtEl>
                                        <p:attrNameLst>
                                          <p:attrName>ppt_x</p:attrName>
                                        </p:attrNameLst>
                                      </p:cBhvr>
                                      <p:tavLst>
                                        <p:tav tm="0">
                                          <p:val>
                                            <p:strVal val="0-#ppt_w/2"/>
                                          </p:val>
                                        </p:tav>
                                        <p:tav tm="100000">
                                          <p:val>
                                            <p:strVal val="#ppt_x"/>
                                          </p:val>
                                        </p:tav>
                                      </p:tavLst>
                                    </p:anim>
                                    <p:anim calcmode="lin" valueType="num">
                                      <p:cBhvr additive="base">
                                        <p:cTn id="16" dur="500" fill="hold"/>
                                        <p:tgtEl>
                                          <p:spTgt spid="55"/>
                                        </p:tgtEl>
                                        <p:attrNameLst>
                                          <p:attrName>ppt_y</p:attrName>
                                        </p:attrNameLst>
                                      </p:cBhvr>
                                      <p:tavLst>
                                        <p:tav tm="0">
                                          <p:val>
                                            <p:strVal val="0-#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75"/>
                                        </p:tgtEl>
                                        <p:attrNameLst>
                                          <p:attrName>style.visibility</p:attrName>
                                        </p:attrNameLst>
                                      </p:cBhvr>
                                      <p:to>
                                        <p:strVal val="visible"/>
                                      </p:to>
                                    </p:set>
                                    <p:animEffect transition="in" filter="dissolve">
                                      <p:cBhvr>
                                        <p:cTn id="21" dur="500"/>
                                        <p:tgtEl>
                                          <p:spTgt spid="75"/>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72"/>
                                        </p:tgtEl>
                                        <p:attrNameLst>
                                          <p:attrName>style.visibility</p:attrName>
                                        </p:attrNameLst>
                                      </p:cBhvr>
                                      <p:to>
                                        <p:strVal val="visible"/>
                                      </p:to>
                                    </p:set>
                                    <p:animEffect transition="in" filter="dissolve">
                                      <p:cBhvr>
                                        <p:cTn id="24" dur="500"/>
                                        <p:tgtEl>
                                          <p:spTgt spid="72"/>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74"/>
                                        </p:tgtEl>
                                        <p:attrNameLst>
                                          <p:attrName>style.visibility</p:attrName>
                                        </p:attrNameLst>
                                      </p:cBhvr>
                                      <p:to>
                                        <p:strVal val="visible"/>
                                      </p:to>
                                    </p:set>
                                    <p:animEffect transition="in" filter="dissolve">
                                      <p:cBhvr>
                                        <p:cTn id="27" dur="500"/>
                                        <p:tgtEl>
                                          <p:spTgt spid="74"/>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73"/>
                                        </p:tgtEl>
                                        <p:attrNameLst>
                                          <p:attrName>style.visibility</p:attrName>
                                        </p:attrNameLst>
                                      </p:cBhvr>
                                      <p:to>
                                        <p:strVal val="visible"/>
                                      </p:to>
                                    </p:set>
                                    <p:animEffect transition="in" filter="dissolve">
                                      <p:cBhvr>
                                        <p:cTn id="30" dur="500"/>
                                        <p:tgtEl>
                                          <p:spTgt spid="73"/>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71"/>
                                        </p:tgtEl>
                                        <p:attrNameLst>
                                          <p:attrName>style.visibility</p:attrName>
                                        </p:attrNameLst>
                                      </p:cBhvr>
                                      <p:to>
                                        <p:strVal val="visible"/>
                                      </p:to>
                                    </p:set>
                                    <p:animEffect transition="in" filter="dissolve">
                                      <p:cBhvr>
                                        <p:cTn id="33" dur="500"/>
                                        <p:tgtEl>
                                          <p:spTgt spid="71"/>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70"/>
                                        </p:tgtEl>
                                        <p:attrNameLst>
                                          <p:attrName>style.visibility</p:attrName>
                                        </p:attrNameLst>
                                      </p:cBhvr>
                                      <p:to>
                                        <p:strVal val="visible"/>
                                      </p:to>
                                    </p:set>
                                    <p:animEffect transition="in" filter="dissolve">
                                      <p:cBhvr>
                                        <p:cTn id="36"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68" grpId="0" animBg="1"/>
      <p:bldP spid="69" grpId="0" animBg="1"/>
      <p:bldP spid="70" grpId="0" animBg="1"/>
      <p:bldP spid="71" grpId="0" animBg="1"/>
      <p:bldP spid="72" grpId="0" animBg="1"/>
      <p:bldP spid="73" grpId="0" animBg="1"/>
      <p:bldP spid="74" grpId="0" animBg="1"/>
      <p:bldP spid="7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09682" y="1302609"/>
            <a:ext cx="5994666" cy="255178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800" dirty="0">
                <a:solidFill>
                  <a:schemeClr val="accent1"/>
                </a:solidFill>
                <a:sym typeface="Webdings"/>
              </a:rPr>
              <a:t></a:t>
            </a:r>
            <a:endParaRPr lang="el-GR" sz="1800" dirty="0">
              <a:solidFill>
                <a:schemeClr val="accent1"/>
              </a:solidFill>
            </a:endParaRPr>
          </a:p>
        </p:txBody>
      </p:sp>
      <p:sp>
        <p:nvSpPr>
          <p:cNvPr id="9" name="Rectangle 8"/>
          <p:cNvSpPr/>
          <p:nvPr/>
        </p:nvSpPr>
        <p:spPr>
          <a:xfrm>
            <a:off x="2217992" y="3234831"/>
            <a:ext cx="341825" cy="369332"/>
          </a:xfrm>
          <a:prstGeom prst="rect">
            <a:avLst/>
          </a:prstGeom>
        </p:spPr>
        <p:txBody>
          <a:bodyPr wrap="square">
            <a:spAutoFit/>
          </a:bodyPr>
          <a:lstStyle/>
          <a:p>
            <a:r>
              <a:rPr lang="el-GR" sz="1800" dirty="0">
                <a:solidFill>
                  <a:srgbClr val="FF0000"/>
                </a:solidFill>
                <a:sym typeface="Webdings"/>
              </a:rPr>
              <a:t></a:t>
            </a:r>
            <a:endParaRPr lang="el-GR" sz="1800" dirty="0"/>
          </a:p>
        </p:txBody>
      </p:sp>
      <p:sp>
        <p:nvSpPr>
          <p:cNvPr id="10" name="Rectangle 9"/>
          <p:cNvSpPr/>
          <p:nvPr/>
        </p:nvSpPr>
        <p:spPr>
          <a:xfrm>
            <a:off x="3366326" y="2686701"/>
            <a:ext cx="384401" cy="369332"/>
          </a:xfrm>
          <a:prstGeom prst="rect">
            <a:avLst/>
          </a:prstGeom>
        </p:spPr>
        <p:txBody>
          <a:bodyPr wrap="square">
            <a:spAutoFit/>
          </a:bodyPr>
          <a:lstStyle/>
          <a:p>
            <a:r>
              <a:rPr lang="el-GR" sz="1800" dirty="0">
                <a:solidFill>
                  <a:srgbClr val="FF0000"/>
                </a:solidFill>
                <a:sym typeface="Webdings"/>
              </a:rPr>
              <a:t></a:t>
            </a:r>
            <a:endParaRPr lang="el-GR" sz="1800" dirty="0"/>
          </a:p>
        </p:txBody>
      </p:sp>
      <p:sp>
        <p:nvSpPr>
          <p:cNvPr id="11" name="Rectangle 10"/>
          <p:cNvSpPr/>
          <p:nvPr/>
        </p:nvSpPr>
        <p:spPr>
          <a:xfrm>
            <a:off x="5188965" y="3236352"/>
            <a:ext cx="569279" cy="369332"/>
          </a:xfrm>
          <a:prstGeom prst="rect">
            <a:avLst/>
          </a:prstGeom>
        </p:spPr>
        <p:txBody>
          <a:bodyPr wrap="square">
            <a:spAutoFit/>
          </a:bodyPr>
          <a:lstStyle/>
          <a:p>
            <a:r>
              <a:rPr lang="el-GR" sz="1800" dirty="0">
                <a:solidFill>
                  <a:srgbClr val="FF0000"/>
                </a:solidFill>
                <a:sym typeface="Webdings"/>
              </a:rPr>
              <a:t></a:t>
            </a:r>
            <a:endParaRPr lang="el-GR" sz="1800" dirty="0"/>
          </a:p>
        </p:txBody>
      </p:sp>
      <p:sp>
        <p:nvSpPr>
          <p:cNvPr id="12" name="Rectangle 11"/>
          <p:cNvSpPr/>
          <p:nvPr/>
        </p:nvSpPr>
        <p:spPr>
          <a:xfrm>
            <a:off x="6326527" y="1864322"/>
            <a:ext cx="381830" cy="369332"/>
          </a:xfrm>
          <a:prstGeom prst="rect">
            <a:avLst/>
          </a:prstGeom>
        </p:spPr>
        <p:txBody>
          <a:bodyPr wrap="square">
            <a:spAutoFit/>
          </a:bodyPr>
          <a:lstStyle/>
          <a:p>
            <a:r>
              <a:rPr lang="el-GR" sz="1800" dirty="0">
                <a:solidFill>
                  <a:srgbClr val="FF0000"/>
                </a:solidFill>
                <a:sym typeface="Webdings"/>
              </a:rPr>
              <a:t></a:t>
            </a:r>
            <a:endParaRPr lang="el-GR" sz="1800" dirty="0"/>
          </a:p>
        </p:txBody>
      </p:sp>
      <p:sp>
        <p:nvSpPr>
          <p:cNvPr id="13" name="Rectangle 12"/>
          <p:cNvSpPr/>
          <p:nvPr/>
        </p:nvSpPr>
        <p:spPr>
          <a:xfrm>
            <a:off x="4960948" y="1857257"/>
            <a:ext cx="415498" cy="369332"/>
          </a:xfrm>
          <a:prstGeom prst="rect">
            <a:avLst/>
          </a:prstGeom>
        </p:spPr>
        <p:txBody>
          <a:bodyPr wrap="none">
            <a:spAutoFit/>
          </a:bodyPr>
          <a:lstStyle/>
          <a:p>
            <a:r>
              <a:rPr lang="el-GR" sz="1800" dirty="0">
                <a:solidFill>
                  <a:srgbClr val="FF0000"/>
                </a:solidFill>
                <a:sym typeface="Webdings"/>
              </a:rPr>
              <a:t></a:t>
            </a:r>
            <a:endParaRPr lang="el-GR" sz="1800" dirty="0">
              <a:solidFill>
                <a:srgbClr val="FF0000"/>
              </a:solidFill>
            </a:endParaRPr>
          </a:p>
        </p:txBody>
      </p:sp>
      <p:sp>
        <p:nvSpPr>
          <p:cNvPr id="14" name="Rectangle 13"/>
          <p:cNvSpPr/>
          <p:nvPr/>
        </p:nvSpPr>
        <p:spPr>
          <a:xfrm>
            <a:off x="2903154" y="1582159"/>
            <a:ext cx="415498" cy="369332"/>
          </a:xfrm>
          <a:prstGeom prst="rect">
            <a:avLst/>
          </a:prstGeom>
        </p:spPr>
        <p:txBody>
          <a:bodyPr wrap="none">
            <a:spAutoFit/>
          </a:bodyPr>
          <a:lstStyle/>
          <a:p>
            <a:r>
              <a:rPr lang="el-GR" sz="1800" dirty="0">
                <a:solidFill>
                  <a:srgbClr val="FF0000"/>
                </a:solidFill>
                <a:sym typeface="Webdings"/>
              </a:rPr>
              <a:t></a:t>
            </a:r>
            <a:endParaRPr lang="el-GR" sz="1800" dirty="0">
              <a:solidFill>
                <a:srgbClr val="FF0000"/>
              </a:solidFill>
            </a:endParaRPr>
          </a:p>
        </p:txBody>
      </p:sp>
      <p:sp>
        <p:nvSpPr>
          <p:cNvPr id="15" name="Rectangle 14"/>
          <p:cNvSpPr/>
          <p:nvPr/>
        </p:nvSpPr>
        <p:spPr>
          <a:xfrm>
            <a:off x="4496683" y="2406611"/>
            <a:ext cx="415498" cy="369332"/>
          </a:xfrm>
          <a:prstGeom prst="rect">
            <a:avLst/>
          </a:prstGeom>
        </p:spPr>
        <p:txBody>
          <a:bodyPr wrap="none">
            <a:spAutoFit/>
          </a:bodyPr>
          <a:lstStyle/>
          <a:p>
            <a:r>
              <a:rPr lang="el-GR" sz="1800" dirty="0">
                <a:solidFill>
                  <a:srgbClr val="FF0000"/>
                </a:solidFill>
                <a:sym typeface="Webdings"/>
              </a:rPr>
              <a:t></a:t>
            </a:r>
            <a:endParaRPr lang="el-GR" sz="1800" dirty="0">
              <a:solidFill>
                <a:srgbClr val="FF0000"/>
              </a:solidFill>
            </a:endParaRPr>
          </a:p>
        </p:txBody>
      </p:sp>
      <p:sp>
        <p:nvSpPr>
          <p:cNvPr id="16" name="Rectangle 15"/>
          <p:cNvSpPr/>
          <p:nvPr/>
        </p:nvSpPr>
        <p:spPr>
          <a:xfrm>
            <a:off x="5875264" y="2959800"/>
            <a:ext cx="415498" cy="369332"/>
          </a:xfrm>
          <a:prstGeom prst="rect">
            <a:avLst/>
          </a:prstGeom>
        </p:spPr>
        <p:txBody>
          <a:bodyPr wrap="none">
            <a:spAutoFit/>
          </a:bodyPr>
          <a:lstStyle/>
          <a:p>
            <a:r>
              <a:rPr lang="el-GR" sz="1800" dirty="0">
                <a:solidFill>
                  <a:srgbClr val="FF0000"/>
                </a:solidFill>
                <a:sym typeface="Webdings"/>
              </a:rPr>
              <a:t></a:t>
            </a:r>
            <a:endParaRPr lang="el-GR" sz="1800" dirty="0">
              <a:solidFill>
                <a:srgbClr val="FF0000"/>
              </a:solidFill>
            </a:endParaRPr>
          </a:p>
        </p:txBody>
      </p:sp>
      <p:sp>
        <p:nvSpPr>
          <p:cNvPr id="20" name="TextBox 19"/>
          <p:cNvSpPr txBox="1"/>
          <p:nvPr/>
        </p:nvSpPr>
        <p:spPr>
          <a:xfrm>
            <a:off x="1640610" y="897565"/>
            <a:ext cx="6239400" cy="276999"/>
          </a:xfrm>
          <a:prstGeom prst="rect">
            <a:avLst/>
          </a:prstGeom>
          <a:noFill/>
        </p:spPr>
        <p:txBody>
          <a:bodyPr wrap="none" rtlCol="0">
            <a:spAutoFit/>
          </a:bodyPr>
          <a:lstStyle/>
          <a:p>
            <a:r>
              <a:rPr lang="el-GR" sz="1200" dirty="0" smtClean="0"/>
              <a:t>ΠΑΙΔΙΑ ΘΥΜΑΤΑ ΚΑΠΑ ΠΟΥ ΕΝΤΟΠΙΖΟΝΤΑΙ ΑΠΌ/ΑΝΑΦΕΡΟΝΤΑΙ ΣΕ ΤΟΥΛΑΧΙΣΤΟΝ ΜΙΑ ΥΠΗΡΕΣΙΑ</a:t>
            </a:r>
            <a:endParaRPr lang="el-GR" sz="1200" dirty="0"/>
          </a:p>
        </p:txBody>
      </p:sp>
      <p:sp>
        <p:nvSpPr>
          <p:cNvPr id="30" name="Rectangle 29"/>
          <p:cNvSpPr/>
          <p:nvPr/>
        </p:nvSpPr>
        <p:spPr>
          <a:xfrm rot="16200000">
            <a:off x="105281" y="2322346"/>
            <a:ext cx="2551784" cy="5164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050" dirty="0" smtClean="0"/>
              <a:t>ΕΠΙΔΗΜΙΟΛΟΓΙΚΗ ΕΠΙΤΗΡΗΣΗ ΚΑΠΑ-Π ΒΑΣΕΙ ΠΕΡΙΣΤΑΤΙΚΩΝ ΠΟΥ ΕΝΤΟΠΙΖΟΝΤΑΙ  ΑΠΌ Ή ΑΝΑΦΕΡΟΝΤΑΙ ΣΕ ΥΠΗΡΕΣΙΕΣ</a:t>
            </a:r>
            <a:endParaRPr lang="el-GR" sz="1050" dirty="0"/>
          </a:p>
        </p:txBody>
      </p:sp>
      <p:sp>
        <p:nvSpPr>
          <p:cNvPr id="39" name="Oval 38"/>
          <p:cNvSpPr/>
          <p:nvPr/>
        </p:nvSpPr>
        <p:spPr>
          <a:xfrm>
            <a:off x="2326966" y="3320921"/>
            <a:ext cx="189000" cy="189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13"/>
          </a:p>
        </p:txBody>
      </p:sp>
      <p:sp>
        <p:nvSpPr>
          <p:cNvPr id="40" name="Oval 39"/>
          <p:cNvSpPr/>
          <p:nvPr/>
        </p:nvSpPr>
        <p:spPr>
          <a:xfrm>
            <a:off x="3470029" y="2767787"/>
            <a:ext cx="189000" cy="189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13"/>
          </a:p>
        </p:txBody>
      </p:sp>
      <p:sp>
        <p:nvSpPr>
          <p:cNvPr id="41" name="Oval 40"/>
          <p:cNvSpPr/>
          <p:nvPr/>
        </p:nvSpPr>
        <p:spPr>
          <a:xfrm>
            <a:off x="5069978" y="1945679"/>
            <a:ext cx="189000" cy="189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13"/>
          </a:p>
        </p:txBody>
      </p:sp>
      <p:sp>
        <p:nvSpPr>
          <p:cNvPr id="42" name="Oval 41"/>
          <p:cNvSpPr/>
          <p:nvPr/>
        </p:nvSpPr>
        <p:spPr>
          <a:xfrm>
            <a:off x="6448143" y="1948737"/>
            <a:ext cx="189000" cy="189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13"/>
          </a:p>
        </p:txBody>
      </p:sp>
      <p:sp>
        <p:nvSpPr>
          <p:cNvPr id="43" name="Oval 42"/>
          <p:cNvSpPr/>
          <p:nvPr/>
        </p:nvSpPr>
        <p:spPr>
          <a:xfrm>
            <a:off x="5300127" y="3315141"/>
            <a:ext cx="189000" cy="189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13"/>
          </a:p>
        </p:txBody>
      </p:sp>
      <p:sp>
        <p:nvSpPr>
          <p:cNvPr id="44" name="Oval 43"/>
          <p:cNvSpPr/>
          <p:nvPr/>
        </p:nvSpPr>
        <p:spPr>
          <a:xfrm>
            <a:off x="3010788" y="1669984"/>
            <a:ext cx="189000" cy="189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13"/>
          </a:p>
        </p:txBody>
      </p:sp>
      <p:sp>
        <p:nvSpPr>
          <p:cNvPr id="45" name="Oval 44"/>
          <p:cNvSpPr/>
          <p:nvPr/>
        </p:nvSpPr>
        <p:spPr>
          <a:xfrm>
            <a:off x="4585071" y="2463738"/>
            <a:ext cx="237311" cy="243027"/>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sz="1013"/>
          </a:p>
        </p:txBody>
      </p:sp>
      <p:sp>
        <p:nvSpPr>
          <p:cNvPr id="46" name="Oval 45"/>
          <p:cNvSpPr/>
          <p:nvPr/>
        </p:nvSpPr>
        <p:spPr>
          <a:xfrm>
            <a:off x="6374275" y="1874462"/>
            <a:ext cx="324036" cy="331538"/>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sz="1013"/>
          </a:p>
        </p:txBody>
      </p:sp>
      <p:sp>
        <p:nvSpPr>
          <p:cNvPr id="47" name="Oval 46"/>
          <p:cNvSpPr/>
          <p:nvPr/>
        </p:nvSpPr>
        <p:spPr>
          <a:xfrm>
            <a:off x="3389029" y="2683334"/>
            <a:ext cx="351000" cy="351000"/>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sz="1013"/>
          </a:p>
        </p:txBody>
      </p:sp>
      <p:sp>
        <p:nvSpPr>
          <p:cNvPr id="48" name="Oval 47"/>
          <p:cNvSpPr/>
          <p:nvPr/>
        </p:nvSpPr>
        <p:spPr>
          <a:xfrm>
            <a:off x="5022728" y="1895100"/>
            <a:ext cx="283500" cy="283500"/>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sz="1013"/>
          </a:p>
        </p:txBody>
      </p:sp>
      <p:sp>
        <p:nvSpPr>
          <p:cNvPr id="49" name="Oval 48"/>
          <p:cNvSpPr/>
          <p:nvPr/>
        </p:nvSpPr>
        <p:spPr>
          <a:xfrm>
            <a:off x="2963538" y="1621075"/>
            <a:ext cx="283500" cy="283532"/>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sz="1013"/>
          </a:p>
        </p:txBody>
      </p:sp>
      <p:sp>
        <p:nvSpPr>
          <p:cNvPr id="50" name="Oval 49"/>
          <p:cNvSpPr/>
          <p:nvPr/>
        </p:nvSpPr>
        <p:spPr>
          <a:xfrm>
            <a:off x="3422779" y="2720298"/>
            <a:ext cx="283500" cy="283500"/>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sz="1013"/>
          </a:p>
        </p:txBody>
      </p:sp>
      <p:sp>
        <p:nvSpPr>
          <p:cNvPr id="51" name="Oval 50"/>
          <p:cNvSpPr/>
          <p:nvPr/>
        </p:nvSpPr>
        <p:spPr>
          <a:xfrm>
            <a:off x="3294499" y="2586461"/>
            <a:ext cx="540060" cy="540000"/>
          </a:xfrm>
          <a:prstGeom prst="ellipse">
            <a:avLst/>
          </a:prstGeom>
          <a:noFill/>
        </p:spPr>
        <p:style>
          <a:lnRef idx="2">
            <a:schemeClr val="accent4"/>
          </a:lnRef>
          <a:fillRef idx="1">
            <a:schemeClr val="lt1"/>
          </a:fillRef>
          <a:effectRef idx="0">
            <a:schemeClr val="accent4"/>
          </a:effectRef>
          <a:fontRef idx="minor">
            <a:schemeClr val="dk1"/>
          </a:fontRef>
        </p:style>
        <p:txBody>
          <a:bodyPr rtlCol="0" anchor="ctr"/>
          <a:lstStyle/>
          <a:p>
            <a:pPr algn="ctr"/>
            <a:endParaRPr lang="el-GR" sz="1013"/>
          </a:p>
        </p:txBody>
      </p:sp>
      <p:sp>
        <p:nvSpPr>
          <p:cNvPr id="52" name="Oval 51"/>
          <p:cNvSpPr/>
          <p:nvPr/>
        </p:nvSpPr>
        <p:spPr>
          <a:xfrm>
            <a:off x="5228577" y="3237686"/>
            <a:ext cx="332100" cy="331180"/>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l-GR" sz="1013"/>
          </a:p>
        </p:txBody>
      </p:sp>
      <p:sp>
        <p:nvSpPr>
          <p:cNvPr id="53" name="Oval 52"/>
          <p:cNvSpPr/>
          <p:nvPr/>
        </p:nvSpPr>
        <p:spPr>
          <a:xfrm>
            <a:off x="3247279" y="2539600"/>
            <a:ext cx="634500" cy="634500"/>
          </a:xfrm>
          <a:prstGeom prst="ellipse">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l-GR" sz="1013"/>
          </a:p>
        </p:txBody>
      </p:sp>
      <p:sp>
        <p:nvSpPr>
          <p:cNvPr id="54" name="Oval 53"/>
          <p:cNvSpPr/>
          <p:nvPr/>
        </p:nvSpPr>
        <p:spPr>
          <a:xfrm>
            <a:off x="3335789" y="2625756"/>
            <a:ext cx="457479" cy="456300"/>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l-GR" sz="1013"/>
          </a:p>
        </p:txBody>
      </p:sp>
      <p:sp>
        <p:nvSpPr>
          <p:cNvPr id="56" name="Rectangle 55"/>
          <p:cNvSpPr/>
          <p:nvPr/>
        </p:nvSpPr>
        <p:spPr>
          <a:xfrm>
            <a:off x="4045740" y="1578668"/>
            <a:ext cx="569279" cy="369332"/>
          </a:xfrm>
          <a:prstGeom prst="rect">
            <a:avLst/>
          </a:prstGeom>
        </p:spPr>
        <p:txBody>
          <a:bodyPr wrap="square">
            <a:spAutoFit/>
          </a:bodyPr>
          <a:lstStyle/>
          <a:p>
            <a:r>
              <a:rPr lang="el-GR" sz="1800" dirty="0">
                <a:solidFill>
                  <a:srgbClr val="FFC000"/>
                </a:solidFill>
                <a:sym typeface="Webdings"/>
              </a:rPr>
              <a:t></a:t>
            </a:r>
            <a:endParaRPr lang="el-GR" sz="1800" dirty="0">
              <a:solidFill>
                <a:srgbClr val="FFC000"/>
              </a:solidFill>
            </a:endParaRPr>
          </a:p>
        </p:txBody>
      </p:sp>
      <p:sp>
        <p:nvSpPr>
          <p:cNvPr id="57" name="Rectangle 56"/>
          <p:cNvSpPr/>
          <p:nvPr/>
        </p:nvSpPr>
        <p:spPr>
          <a:xfrm>
            <a:off x="5871157" y="2128320"/>
            <a:ext cx="569279" cy="369332"/>
          </a:xfrm>
          <a:prstGeom prst="rect">
            <a:avLst/>
          </a:prstGeom>
        </p:spPr>
        <p:txBody>
          <a:bodyPr wrap="square">
            <a:spAutoFit/>
          </a:bodyPr>
          <a:lstStyle/>
          <a:p>
            <a:r>
              <a:rPr lang="el-GR" sz="1800" dirty="0">
                <a:solidFill>
                  <a:srgbClr val="FFC000"/>
                </a:solidFill>
                <a:sym typeface="Webdings"/>
              </a:rPr>
              <a:t></a:t>
            </a:r>
            <a:endParaRPr lang="el-GR" sz="1800" dirty="0">
              <a:solidFill>
                <a:srgbClr val="FFC000"/>
              </a:solidFill>
            </a:endParaRPr>
          </a:p>
        </p:txBody>
      </p:sp>
      <p:sp>
        <p:nvSpPr>
          <p:cNvPr id="58" name="Rectangle 57"/>
          <p:cNvSpPr/>
          <p:nvPr/>
        </p:nvSpPr>
        <p:spPr>
          <a:xfrm>
            <a:off x="5191587" y="1304921"/>
            <a:ext cx="415498" cy="369332"/>
          </a:xfrm>
          <a:prstGeom prst="rect">
            <a:avLst/>
          </a:prstGeom>
        </p:spPr>
        <p:txBody>
          <a:bodyPr wrap="none">
            <a:spAutoFit/>
          </a:bodyPr>
          <a:lstStyle/>
          <a:p>
            <a:r>
              <a:rPr lang="el-GR" sz="1800" dirty="0">
                <a:solidFill>
                  <a:srgbClr val="FFC000"/>
                </a:solidFill>
                <a:sym typeface="Webdings"/>
              </a:rPr>
              <a:t></a:t>
            </a:r>
            <a:endParaRPr lang="el-GR" sz="1800" dirty="0">
              <a:solidFill>
                <a:srgbClr val="FFC000"/>
              </a:solidFill>
            </a:endParaRPr>
          </a:p>
        </p:txBody>
      </p:sp>
      <p:sp>
        <p:nvSpPr>
          <p:cNvPr id="59" name="Rectangle 58"/>
          <p:cNvSpPr/>
          <p:nvPr/>
        </p:nvSpPr>
        <p:spPr>
          <a:xfrm>
            <a:off x="2593865" y="3921900"/>
            <a:ext cx="810090" cy="202523"/>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l-GR" sz="900" b="1" dirty="0" smtClean="0"/>
              <a:t>ΥΓΕΙΑ</a:t>
            </a:r>
            <a:endParaRPr lang="el-GR" sz="900" b="1" dirty="0"/>
          </a:p>
        </p:txBody>
      </p:sp>
      <p:sp>
        <p:nvSpPr>
          <p:cNvPr id="60" name="Rectangle 59"/>
          <p:cNvSpPr/>
          <p:nvPr/>
        </p:nvSpPr>
        <p:spPr>
          <a:xfrm>
            <a:off x="3465532" y="3921900"/>
            <a:ext cx="1105337" cy="202523"/>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l-GR" sz="900" b="1" dirty="0" smtClean="0"/>
              <a:t>ΨΥΧΙΚΗ ΥΓΕΙΑ</a:t>
            </a:r>
            <a:endParaRPr lang="el-GR" sz="900" b="1" dirty="0"/>
          </a:p>
        </p:txBody>
      </p:sp>
      <p:sp>
        <p:nvSpPr>
          <p:cNvPr id="61" name="Rectangle 60"/>
          <p:cNvSpPr/>
          <p:nvPr/>
        </p:nvSpPr>
        <p:spPr>
          <a:xfrm>
            <a:off x="4626096" y="3921900"/>
            <a:ext cx="1347619" cy="202523"/>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l-GR" sz="900" b="1" dirty="0" smtClean="0"/>
              <a:t>ΚΟΙΝΩΝΙΚΕΣ ΥΠΗΡΕΣΙΕΣ</a:t>
            </a:r>
            <a:endParaRPr lang="el-GR" sz="900" b="1" dirty="0"/>
          </a:p>
        </p:txBody>
      </p:sp>
      <p:sp>
        <p:nvSpPr>
          <p:cNvPr id="62" name="Rectangle 61"/>
          <p:cNvSpPr/>
          <p:nvPr/>
        </p:nvSpPr>
        <p:spPr>
          <a:xfrm>
            <a:off x="6028942" y="3921900"/>
            <a:ext cx="810090" cy="202523"/>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l-GR" sz="900" b="1" dirty="0" smtClean="0"/>
              <a:t>ΔΙΚΑΙΟΣΥΝΗ</a:t>
            </a:r>
            <a:endParaRPr lang="el-GR" sz="900" b="1" dirty="0"/>
          </a:p>
        </p:txBody>
      </p:sp>
      <p:sp>
        <p:nvSpPr>
          <p:cNvPr id="63" name="Rectangle 62"/>
          <p:cNvSpPr/>
          <p:nvPr/>
        </p:nvSpPr>
        <p:spPr>
          <a:xfrm>
            <a:off x="6894258" y="3921900"/>
            <a:ext cx="810090" cy="202523"/>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l-GR" sz="900" b="1" dirty="0" smtClean="0"/>
              <a:t>ΑΣΤΥΝΟΜΙΑ</a:t>
            </a:r>
            <a:endParaRPr lang="el-GR" sz="900" b="1" dirty="0"/>
          </a:p>
        </p:txBody>
      </p:sp>
      <p:sp>
        <p:nvSpPr>
          <p:cNvPr id="64" name="Rectangle 63"/>
          <p:cNvSpPr/>
          <p:nvPr/>
        </p:nvSpPr>
        <p:spPr>
          <a:xfrm>
            <a:off x="1709682" y="3921900"/>
            <a:ext cx="835306" cy="20252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l-GR" sz="900" b="1" dirty="0" smtClean="0"/>
              <a:t>ΕΚΠΑΙΔΕΥΣΗ</a:t>
            </a:r>
            <a:endParaRPr lang="el-GR" sz="900" b="1" dirty="0"/>
          </a:p>
        </p:txBody>
      </p:sp>
      <p:sp>
        <p:nvSpPr>
          <p:cNvPr id="65" name="Rectangle 64"/>
          <p:cNvSpPr/>
          <p:nvPr/>
        </p:nvSpPr>
        <p:spPr>
          <a:xfrm>
            <a:off x="1709681" y="4187050"/>
            <a:ext cx="4264033" cy="1668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050" dirty="0" smtClean="0"/>
              <a:t>ΔΗΜΟΣΙΟΥ ΔΙΚΑΙΟΥ / ΙΔΙΩΤΙΚΟΥ ΔΙΚΑΙΟΥ/ ΜΚΟ</a:t>
            </a:r>
            <a:endParaRPr lang="el-GR" sz="1050" dirty="0"/>
          </a:p>
        </p:txBody>
      </p:sp>
      <p:sp>
        <p:nvSpPr>
          <p:cNvPr id="67" name="Oval 66"/>
          <p:cNvSpPr/>
          <p:nvPr/>
        </p:nvSpPr>
        <p:spPr>
          <a:xfrm>
            <a:off x="2195736" y="3206321"/>
            <a:ext cx="405000" cy="405000"/>
          </a:xfrm>
          <a:prstGeom prst="ellipse">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l-GR" sz="1013"/>
          </a:p>
        </p:txBody>
      </p:sp>
      <p:sp>
        <p:nvSpPr>
          <p:cNvPr id="76" name="Oval 75"/>
          <p:cNvSpPr/>
          <p:nvPr/>
        </p:nvSpPr>
        <p:spPr>
          <a:xfrm>
            <a:off x="2897814" y="1545636"/>
            <a:ext cx="405000" cy="405000"/>
          </a:xfrm>
          <a:prstGeom prst="ellipse">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l-GR" sz="1013"/>
          </a:p>
        </p:txBody>
      </p:sp>
      <p:sp>
        <p:nvSpPr>
          <p:cNvPr id="77" name="Oval 76"/>
          <p:cNvSpPr/>
          <p:nvPr/>
        </p:nvSpPr>
        <p:spPr>
          <a:xfrm>
            <a:off x="6333879" y="1833980"/>
            <a:ext cx="405000" cy="405000"/>
          </a:xfrm>
          <a:prstGeom prst="ellipse">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l-GR" sz="1013"/>
          </a:p>
        </p:txBody>
      </p:sp>
      <p:sp>
        <p:nvSpPr>
          <p:cNvPr id="78" name="Oval 77"/>
          <p:cNvSpPr/>
          <p:nvPr/>
        </p:nvSpPr>
        <p:spPr>
          <a:xfrm>
            <a:off x="4966931" y="1849353"/>
            <a:ext cx="405000" cy="405000"/>
          </a:xfrm>
          <a:prstGeom prst="ellipse">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l-GR" sz="1013"/>
          </a:p>
        </p:txBody>
      </p:sp>
      <p:sp>
        <p:nvSpPr>
          <p:cNvPr id="79" name="Oval 78"/>
          <p:cNvSpPr/>
          <p:nvPr/>
        </p:nvSpPr>
        <p:spPr>
          <a:xfrm>
            <a:off x="4501196" y="2369273"/>
            <a:ext cx="405000" cy="405000"/>
          </a:xfrm>
          <a:prstGeom prst="ellipse">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l-GR" sz="1013"/>
          </a:p>
        </p:txBody>
      </p:sp>
      <p:sp>
        <p:nvSpPr>
          <p:cNvPr id="80" name="Oval 79"/>
          <p:cNvSpPr/>
          <p:nvPr/>
        </p:nvSpPr>
        <p:spPr>
          <a:xfrm>
            <a:off x="5871353" y="2912630"/>
            <a:ext cx="405000" cy="405000"/>
          </a:xfrm>
          <a:prstGeom prst="ellipse">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l-GR" sz="1013"/>
          </a:p>
        </p:txBody>
      </p:sp>
      <p:sp>
        <p:nvSpPr>
          <p:cNvPr id="81" name="Down Arrow 80"/>
          <p:cNvSpPr/>
          <p:nvPr/>
        </p:nvSpPr>
        <p:spPr>
          <a:xfrm rot="19607152">
            <a:off x="3109976" y="2270780"/>
            <a:ext cx="378042" cy="324036"/>
          </a:xfrm>
          <a:prstGeom prst="downArrow">
            <a:avLst/>
          </a:prstGeom>
          <a:solidFill>
            <a:srgbClr val="FFC000"/>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lang="el-GR" sz="1013"/>
          </a:p>
        </p:txBody>
      </p:sp>
      <p:sp>
        <p:nvSpPr>
          <p:cNvPr id="82" name="Down Arrow 81"/>
          <p:cNvSpPr/>
          <p:nvPr/>
        </p:nvSpPr>
        <p:spPr>
          <a:xfrm rot="19607152">
            <a:off x="2083862" y="3080869"/>
            <a:ext cx="378042" cy="324036"/>
          </a:xfrm>
          <a:prstGeom prst="downArrow">
            <a:avLst/>
          </a:prstGeom>
          <a:solidFill>
            <a:srgbClr val="FFC000"/>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lang="el-GR" sz="1013"/>
          </a:p>
        </p:txBody>
      </p:sp>
      <p:sp>
        <p:nvSpPr>
          <p:cNvPr id="83" name="Down Arrow 82"/>
          <p:cNvSpPr/>
          <p:nvPr/>
        </p:nvSpPr>
        <p:spPr>
          <a:xfrm rot="19607152">
            <a:off x="6196042" y="1676713"/>
            <a:ext cx="378042" cy="324036"/>
          </a:xfrm>
          <a:prstGeom prst="downArrow">
            <a:avLst/>
          </a:prstGeom>
          <a:solidFill>
            <a:srgbClr val="FFC000"/>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lang="el-GR" sz="1013"/>
          </a:p>
        </p:txBody>
      </p:sp>
      <p:sp>
        <p:nvSpPr>
          <p:cNvPr id="84" name="Down Arrow 83"/>
          <p:cNvSpPr/>
          <p:nvPr/>
        </p:nvSpPr>
        <p:spPr>
          <a:xfrm rot="19607152">
            <a:off x="5000186" y="2972858"/>
            <a:ext cx="378042" cy="324036"/>
          </a:xfrm>
          <a:prstGeom prst="downArrow">
            <a:avLst/>
          </a:prstGeom>
          <a:solidFill>
            <a:srgbClr val="FFC000"/>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lang="el-GR" sz="1013"/>
          </a:p>
        </p:txBody>
      </p:sp>
      <p:sp>
        <p:nvSpPr>
          <p:cNvPr id="85" name="Down Arrow 84"/>
          <p:cNvSpPr/>
          <p:nvPr/>
        </p:nvSpPr>
        <p:spPr>
          <a:xfrm rot="19607152">
            <a:off x="2739659" y="1406683"/>
            <a:ext cx="378042" cy="324036"/>
          </a:xfrm>
          <a:prstGeom prst="downArrow">
            <a:avLst/>
          </a:prstGeom>
          <a:solidFill>
            <a:srgbClr val="FFC000"/>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lang="el-GR" sz="1013"/>
          </a:p>
        </p:txBody>
      </p:sp>
      <p:sp>
        <p:nvSpPr>
          <p:cNvPr id="86" name="Down Arrow 85"/>
          <p:cNvSpPr/>
          <p:nvPr/>
        </p:nvSpPr>
        <p:spPr>
          <a:xfrm rot="19607152">
            <a:off x="4305831" y="2162766"/>
            <a:ext cx="378042" cy="324036"/>
          </a:xfrm>
          <a:prstGeom prst="downArrow">
            <a:avLst/>
          </a:prstGeom>
          <a:solidFill>
            <a:srgbClr val="FFC000"/>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lang="el-GR" sz="1013"/>
          </a:p>
        </p:txBody>
      </p:sp>
      <p:sp>
        <p:nvSpPr>
          <p:cNvPr id="87" name="Down Arrow 86"/>
          <p:cNvSpPr/>
          <p:nvPr/>
        </p:nvSpPr>
        <p:spPr>
          <a:xfrm rot="19607152">
            <a:off x="4845892" y="1676714"/>
            <a:ext cx="378042" cy="324036"/>
          </a:xfrm>
          <a:prstGeom prst="downArrow">
            <a:avLst/>
          </a:prstGeom>
          <a:solidFill>
            <a:srgbClr val="FFC000"/>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lang="el-GR" sz="1013"/>
          </a:p>
        </p:txBody>
      </p:sp>
    </p:spTree>
    <p:extLst>
      <p:ext uri="{BB962C8B-B14F-4D97-AF65-F5344CB8AC3E}">
        <p14:creationId xmlns="" xmlns:p14="http://schemas.microsoft.com/office/powerpoint/2010/main" val="4270384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84"/>
                                        </p:tgtEl>
                                        <p:attrNameLst>
                                          <p:attrName>style.visibility</p:attrName>
                                        </p:attrNameLst>
                                      </p:cBhvr>
                                      <p:to>
                                        <p:strVal val="visible"/>
                                      </p:to>
                                    </p:set>
                                    <p:anim calcmode="lin" valueType="num">
                                      <p:cBhvr additive="base">
                                        <p:cTn id="7" dur="500" fill="hold"/>
                                        <p:tgtEl>
                                          <p:spTgt spid="84"/>
                                        </p:tgtEl>
                                        <p:attrNameLst>
                                          <p:attrName>ppt_x</p:attrName>
                                        </p:attrNameLst>
                                      </p:cBhvr>
                                      <p:tavLst>
                                        <p:tav tm="0">
                                          <p:val>
                                            <p:strVal val="0-#ppt_w/2"/>
                                          </p:val>
                                        </p:tav>
                                        <p:tav tm="100000">
                                          <p:val>
                                            <p:strVal val="#ppt_x"/>
                                          </p:val>
                                        </p:tav>
                                      </p:tavLst>
                                    </p:anim>
                                    <p:anim calcmode="lin" valueType="num">
                                      <p:cBhvr additive="base">
                                        <p:cTn id="8" dur="500" fill="hold"/>
                                        <p:tgtEl>
                                          <p:spTgt spid="84"/>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additive="base">
                                        <p:cTn id="11" dur="500" fill="hold"/>
                                        <p:tgtEl>
                                          <p:spTgt spid="86"/>
                                        </p:tgtEl>
                                        <p:attrNameLst>
                                          <p:attrName>ppt_x</p:attrName>
                                        </p:attrNameLst>
                                      </p:cBhvr>
                                      <p:tavLst>
                                        <p:tav tm="0">
                                          <p:val>
                                            <p:strVal val="0-#ppt_w/2"/>
                                          </p:val>
                                        </p:tav>
                                        <p:tav tm="100000">
                                          <p:val>
                                            <p:strVal val="#ppt_x"/>
                                          </p:val>
                                        </p:tav>
                                      </p:tavLst>
                                    </p:anim>
                                    <p:anim calcmode="lin" valueType="num">
                                      <p:cBhvr additive="base">
                                        <p:cTn id="12" dur="500" fill="hold"/>
                                        <p:tgtEl>
                                          <p:spTgt spid="86"/>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87"/>
                                        </p:tgtEl>
                                        <p:attrNameLst>
                                          <p:attrName>style.visibility</p:attrName>
                                        </p:attrNameLst>
                                      </p:cBhvr>
                                      <p:to>
                                        <p:strVal val="visible"/>
                                      </p:to>
                                    </p:set>
                                    <p:anim calcmode="lin" valueType="num">
                                      <p:cBhvr additive="base">
                                        <p:cTn id="15" dur="500" fill="hold"/>
                                        <p:tgtEl>
                                          <p:spTgt spid="87"/>
                                        </p:tgtEl>
                                        <p:attrNameLst>
                                          <p:attrName>ppt_x</p:attrName>
                                        </p:attrNameLst>
                                      </p:cBhvr>
                                      <p:tavLst>
                                        <p:tav tm="0">
                                          <p:val>
                                            <p:strVal val="0-#ppt_w/2"/>
                                          </p:val>
                                        </p:tav>
                                        <p:tav tm="100000">
                                          <p:val>
                                            <p:strVal val="#ppt_x"/>
                                          </p:val>
                                        </p:tav>
                                      </p:tavLst>
                                    </p:anim>
                                    <p:anim calcmode="lin" valueType="num">
                                      <p:cBhvr additive="base">
                                        <p:cTn id="16" dur="500" fill="hold"/>
                                        <p:tgtEl>
                                          <p:spTgt spid="87"/>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83"/>
                                        </p:tgtEl>
                                        <p:attrNameLst>
                                          <p:attrName>style.visibility</p:attrName>
                                        </p:attrNameLst>
                                      </p:cBhvr>
                                      <p:to>
                                        <p:strVal val="visible"/>
                                      </p:to>
                                    </p:set>
                                    <p:anim calcmode="lin" valueType="num">
                                      <p:cBhvr additive="base">
                                        <p:cTn id="19" dur="500" fill="hold"/>
                                        <p:tgtEl>
                                          <p:spTgt spid="83"/>
                                        </p:tgtEl>
                                        <p:attrNameLst>
                                          <p:attrName>ppt_x</p:attrName>
                                        </p:attrNameLst>
                                      </p:cBhvr>
                                      <p:tavLst>
                                        <p:tav tm="0">
                                          <p:val>
                                            <p:strVal val="0-#ppt_w/2"/>
                                          </p:val>
                                        </p:tav>
                                        <p:tav tm="100000">
                                          <p:val>
                                            <p:strVal val="#ppt_x"/>
                                          </p:val>
                                        </p:tav>
                                      </p:tavLst>
                                    </p:anim>
                                    <p:anim calcmode="lin" valueType="num">
                                      <p:cBhvr additive="base">
                                        <p:cTn id="20" dur="500" fill="hold"/>
                                        <p:tgtEl>
                                          <p:spTgt spid="83"/>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81"/>
                                        </p:tgtEl>
                                        <p:attrNameLst>
                                          <p:attrName>style.visibility</p:attrName>
                                        </p:attrNameLst>
                                      </p:cBhvr>
                                      <p:to>
                                        <p:strVal val="visible"/>
                                      </p:to>
                                    </p:set>
                                    <p:anim calcmode="lin" valueType="num">
                                      <p:cBhvr additive="base">
                                        <p:cTn id="23" dur="500" fill="hold"/>
                                        <p:tgtEl>
                                          <p:spTgt spid="81"/>
                                        </p:tgtEl>
                                        <p:attrNameLst>
                                          <p:attrName>ppt_x</p:attrName>
                                        </p:attrNameLst>
                                      </p:cBhvr>
                                      <p:tavLst>
                                        <p:tav tm="0">
                                          <p:val>
                                            <p:strVal val="0-#ppt_w/2"/>
                                          </p:val>
                                        </p:tav>
                                        <p:tav tm="100000">
                                          <p:val>
                                            <p:strVal val="#ppt_x"/>
                                          </p:val>
                                        </p:tav>
                                      </p:tavLst>
                                    </p:anim>
                                    <p:anim calcmode="lin" valueType="num">
                                      <p:cBhvr additive="base">
                                        <p:cTn id="24" dur="500" fill="hold"/>
                                        <p:tgtEl>
                                          <p:spTgt spid="81"/>
                                        </p:tgtEl>
                                        <p:attrNameLst>
                                          <p:attrName>ppt_y</p:attrName>
                                        </p:attrNameLst>
                                      </p:cBhvr>
                                      <p:tavLst>
                                        <p:tav tm="0">
                                          <p:val>
                                            <p:strVal val="0-#ppt_h/2"/>
                                          </p:val>
                                        </p:tav>
                                        <p:tav tm="100000">
                                          <p:val>
                                            <p:strVal val="#ppt_y"/>
                                          </p:val>
                                        </p:tav>
                                      </p:tavLst>
                                    </p:anim>
                                  </p:childTnLst>
                                </p:cTn>
                              </p:par>
                              <p:par>
                                <p:cTn id="25" presetID="2" presetClass="entr" presetSubtype="9" fill="hold" grpId="0" nodeType="withEffect">
                                  <p:stCondLst>
                                    <p:cond delay="0"/>
                                  </p:stCondLst>
                                  <p:childTnLst>
                                    <p:set>
                                      <p:cBhvr>
                                        <p:cTn id="26" dur="1" fill="hold">
                                          <p:stCondLst>
                                            <p:cond delay="0"/>
                                          </p:stCondLst>
                                        </p:cTn>
                                        <p:tgtEl>
                                          <p:spTgt spid="85"/>
                                        </p:tgtEl>
                                        <p:attrNameLst>
                                          <p:attrName>style.visibility</p:attrName>
                                        </p:attrNameLst>
                                      </p:cBhvr>
                                      <p:to>
                                        <p:strVal val="visible"/>
                                      </p:to>
                                    </p:set>
                                    <p:anim calcmode="lin" valueType="num">
                                      <p:cBhvr additive="base">
                                        <p:cTn id="27" dur="500" fill="hold"/>
                                        <p:tgtEl>
                                          <p:spTgt spid="85"/>
                                        </p:tgtEl>
                                        <p:attrNameLst>
                                          <p:attrName>ppt_x</p:attrName>
                                        </p:attrNameLst>
                                      </p:cBhvr>
                                      <p:tavLst>
                                        <p:tav tm="0">
                                          <p:val>
                                            <p:strVal val="0-#ppt_w/2"/>
                                          </p:val>
                                        </p:tav>
                                        <p:tav tm="100000">
                                          <p:val>
                                            <p:strVal val="#ppt_x"/>
                                          </p:val>
                                        </p:tav>
                                      </p:tavLst>
                                    </p:anim>
                                    <p:anim calcmode="lin" valueType="num">
                                      <p:cBhvr additive="base">
                                        <p:cTn id="28" dur="500" fill="hold"/>
                                        <p:tgtEl>
                                          <p:spTgt spid="85"/>
                                        </p:tgtEl>
                                        <p:attrNameLst>
                                          <p:attrName>ppt_y</p:attrName>
                                        </p:attrNameLst>
                                      </p:cBhvr>
                                      <p:tavLst>
                                        <p:tav tm="0">
                                          <p:val>
                                            <p:strVal val="0-#ppt_h/2"/>
                                          </p:val>
                                        </p:tav>
                                        <p:tav tm="100000">
                                          <p:val>
                                            <p:strVal val="#ppt_y"/>
                                          </p:val>
                                        </p:tav>
                                      </p:tavLst>
                                    </p:anim>
                                  </p:childTnLst>
                                </p:cTn>
                              </p:par>
                              <p:par>
                                <p:cTn id="29" presetID="2" presetClass="entr" presetSubtype="9" fill="hold" grpId="0" nodeType="withEffect">
                                  <p:stCondLst>
                                    <p:cond delay="0"/>
                                  </p:stCondLst>
                                  <p:childTnLst>
                                    <p:set>
                                      <p:cBhvr>
                                        <p:cTn id="30" dur="1" fill="hold">
                                          <p:stCondLst>
                                            <p:cond delay="0"/>
                                          </p:stCondLst>
                                        </p:cTn>
                                        <p:tgtEl>
                                          <p:spTgt spid="82"/>
                                        </p:tgtEl>
                                        <p:attrNameLst>
                                          <p:attrName>style.visibility</p:attrName>
                                        </p:attrNameLst>
                                      </p:cBhvr>
                                      <p:to>
                                        <p:strVal val="visible"/>
                                      </p:to>
                                    </p:set>
                                    <p:anim calcmode="lin" valueType="num">
                                      <p:cBhvr additive="base">
                                        <p:cTn id="31" dur="500" fill="hold"/>
                                        <p:tgtEl>
                                          <p:spTgt spid="82"/>
                                        </p:tgtEl>
                                        <p:attrNameLst>
                                          <p:attrName>ppt_x</p:attrName>
                                        </p:attrNameLst>
                                      </p:cBhvr>
                                      <p:tavLst>
                                        <p:tav tm="0">
                                          <p:val>
                                            <p:strVal val="0-#ppt_w/2"/>
                                          </p:val>
                                        </p:tav>
                                        <p:tav tm="100000">
                                          <p:val>
                                            <p:strVal val="#ppt_x"/>
                                          </p:val>
                                        </p:tav>
                                      </p:tavLst>
                                    </p:anim>
                                    <p:anim calcmode="lin" valueType="num">
                                      <p:cBhvr additive="base">
                                        <p:cTn id="32" dur="500" fill="hold"/>
                                        <p:tgtEl>
                                          <p:spTgt spid="82"/>
                                        </p:tgtEl>
                                        <p:attrNameLst>
                                          <p:attrName>ppt_y</p:attrName>
                                        </p:attrNameLst>
                                      </p:cBhvr>
                                      <p:tavLst>
                                        <p:tav tm="0">
                                          <p:val>
                                            <p:strVal val="0-#ppt_h/2"/>
                                          </p:val>
                                        </p:tav>
                                        <p:tav tm="100000">
                                          <p:val>
                                            <p:strVal val="#ppt_y"/>
                                          </p:val>
                                        </p:tav>
                                      </p:tavLst>
                                    </p:anim>
                                  </p:childTnLst>
                                </p:cTn>
                              </p:par>
                              <p:par>
                                <p:cTn id="33" presetID="9" presetClass="exit" presetSubtype="0" fill="hold" grpId="0" nodeType="withEffect">
                                  <p:stCondLst>
                                    <p:cond delay="0"/>
                                  </p:stCondLst>
                                  <p:childTnLst>
                                    <p:animEffect transition="out" filter="dissolve">
                                      <p:cBhvr>
                                        <p:cTn id="34" dur="500"/>
                                        <p:tgtEl>
                                          <p:spTgt spid="67"/>
                                        </p:tgtEl>
                                      </p:cBhvr>
                                    </p:animEffect>
                                    <p:set>
                                      <p:cBhvr>
                                        <p:cTn id="35" dur="1" fill="hold">
                                          <p:stCondLst>
                                            <p:cond delay="499"/>
                                          </p:stCondLst>
                                        </p:cTn>
                                        <p:tgtEl>
                                          <p:spTgt spid="67"/>
                                        </p:tgtEl>
                                        <p:attrNameLst>
                                          <p:attrName>style.visibility</p:attrName>
                                        </p:attrNameLst>
                                      </p:cBhvr>
                                      <p:to>
                                        <p:strVal val="hidden"/>
                                      </p:to>
                                    </p:set>
                                  </p:childTnLst>
                                </p:cTn>
                              </p:par>
                              <p:par>
                                <p:cTn id="36" presetID="9" presetClass="exit" presetSubtype="0" fill="hold" grpId="0" nodeType="withEffect">
                                  <p:stCondLst>
                                    <p:cond delay="0"/>
                                  </p:stCondLst>
                                  <p:childTnLst>
                                    <p:animEffect transition="out" filter="dissolve">
                                      <p:cBhvr>
                                        <p:cTn id="37" dur="500"/>
                                        <p:tgtEl>
                                          <p:spTgt spid="76"/>
                                        </p:tgtEl>
                                      </p:cBhvr>
                                    </p:animEffect>
                                    <p:set>
                                      <p:cBhvr>
                                        <p:cTn id="38" dur="1" fill="hold">
                                          <p:stCondLst>
                                            <p:cond delay="499"/>
                                          </p:stCondLst>
                                        </p:cTn>
                                        <p:tgtEl>
                                          <p:spTgt spid="76"/>
                                        </p:tgtEl>
                                        <p:attrNameLst>
                                          <p:attrName>style.visibility</p:attrName>
                                        </p:attrNameLst>
                                      </p:cBhvr>
                                      <p:to>
                                        <p:strVal val="hidden"/>
                                      </p:to>
                                    </p:set>
                                  </p:childTnLst>
                                </p:cTn>
                              </p:par>
                              <p:par>
                                <p:cTn id="39" presetID="9" presetClass="exit" presetSubtype="0" fill="hold" grpId="0" nodeType="withEffect">
                                  <p:stCondLst>
                                    <p:cond delay="0"/>
                                  </p:stCondLst>
                                  <p:childTnLst>
                                    <p:animEffect transition="out" filter="dissolve">
                                      <p:cBhvr>
                                        <p:cTn id="40" dur="500"/>
                                        <p:tgtEl>
                                          <p:spTgt spid="79"/>
                                        </p:tgtEl>
                                      </p:cBhvr>
                                    </p:animEffect>
                                    <p:set>
                                      <p:cBhvr>
                                        <p:cTn id="41" dur="1" fill="hold">
                                          <p:stCondLst>
                                            <p:cond delay="499"/>
                                          </p:stCondLst>
                                        </p:cTn>
                                        <p:tgtEl>
                                          <p:spTgt spid="79"/>
                                        </p:tgtEl>
                                        <p:attrNameLst>
                                          <p:attrName>style.visibility</p:attrName>
                                        </p:attrNameLst>
                                      </p:cBhvr>
                                      <p:to>
                                        <p:strVal val="hidden"/>
                                      </p:to>
                                    </p:set>
                                  </p:childTnLst>
                                </p:cTn>
                              </p:par>
                              <p:par>
                                <p:cTn id="42" presetID="9" presetClass="exit" presetSubtype="0" fill="hold" grpId="0" nodeType="withEffect">
                                  <p:stCondLst>
                                    <p:cond delay="0"/>
                                  </p:stCondLst>
                                  <p:childTnLst>
                                    <p:animEffect transition="out" filter="dissolve">
                                      <p:cBhvr>
                                        <p:cTn id="43" dur="500"/>
                                        <p:tgtEl>
                                          <p:spTgt spid="78"/>
                                        </p:tgtEl>
                                      </p:cBhvr>
                                    </p:animEffect>
                                    <p:set>
                                      <p:cBhvr>
                                        <p:cTn id="44" dur="1" fill="hold">
                                          <p:stCondLst>
                                            <p:cond delay="499"/>
                                          </p:stCondLst>
                                        </p:cTn>
                                        <p:tgtEl>
                                          <p:spTgt spid="78"/>
                                        </p:tgtEl>
                                        <p:attrNameLst>
                                          <p:attrName>style.visibility</p:attrName>
                                        </p:attrNameLst>
                                      </p:cBhvr>
                                      <p:to>
                                        <p:strVal val="hidden"/>
                                      </p:to>
                                    </p:set>
                                  </p:childTnLst>
                                </p:cTn>
                              </p:par>
                              <p:par>
                                <p:cTn id="45" presetID="9" presetClass="exit" presetSubtype="0" fill="hold" grpId="0" nodeType="withEffect">
                                  <p:stCondLst>
                                    <p:cond delay="0"/>
                                  </p:stCondLst>
                                  <p:childTnLst>
                                    <p:animEffect transition="out" filter="dissolve">
                                      <p:cBhvr>
                                        <p:cTn id="46" dur="500"/>
                                        <p:tgtEl>
                                          <p:spTgt spid="77"/>
                                        </p:tgtEl>
                                      </p:cBhvr>
                                    </p:animEffect>
                                    <p:set>
                                      <p:cBhvr>
                                        <p:cTn id="47" dur="1" fill="hold">
                                          <p:stCondLst>
                                            <p:cond delay="499"/>
                                          </p:stCondLst>
                                        </p:cTn>
                                        <p:tgtEl>
                                          <p:spTgt spid="7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76" grpId="0" animBg="1"/>
      <p:bldP spid="77" grpId="0" animBg="1"/>
      <p:bldP spid="78" grpId="0" animBg="1"/>
      <p:bldP spid="79" grpId="0" animBg="1"/>
      <p:bldP spid="81" grpId="0" animBg="1"/>
      <p:bldP spid="82" grpId="0" animBg="1"/>
      <p:bldP spid="83" grpId="0" animBg="1"/>
      <p:bldP spid="84" grpId="0" animBg="1"/>
      <p:bldP spid="85" grpId="0" animBg="1"/>
      <p:bldP spid="86" grpId="0" animBg="1"/>
      <p:bldP spid="8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6194"/>
            <a:ext cx="8915400" cy="994172"/>
          </a:xfrm>
        </p:spPr>
        <p:txBody>
          <a:bodyPr>
            <a:noAutofit/>
          </a:bodyPr>
          <a:lstStyle/>
          <a:p>
            <a:r>
              <a:rPr lang="el-GR" sz="2100" b="1" dirty="0"/>
              <a:t>διαφορετικές αρμοδιότητες </a:t>
            </a:r>
            <a:r>
              <a:rPr lang="el-GR" sz="2100" b="1" dirty="0">
                <a:sym typeface="Wingdings" pitchFamily="2" charset="2"/>
              </a:rPr>
              <a:t> διαφορετικό ενδιαφέρον </a:t>
            </a:r>
            <a:r>
              <a:rPr lang="el-GR" sz="2100" b="1" dirty="0"/>
              <a:t> διαφορετικά στοιχεία</a:t>
            </a:r>
          </a:p>
        </p:txBody>
      </p:sp>
      <p:sp>
        <p:nvSpPr>
          <p:cNvPr id="4" name="Rectangle 3"/>
          <p:cNvSpPr/>
          <p:nvPr/>
        </p:nvSpPr>
        <p:spPr>
          <a:xfrm>
            <a:off x="2465766" y="1167594"/>
            <a:ext cx="1026114" cy="27003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l-GR" sz="900" dirty="0"/>
              <a:t>ΥΓΕΙΑΣ</a:t>
            </a:r>
          </a:p>
        </p:txBody>
      </p:sp>
      <p:sp>
        <p:nvSpPr>
          <p:cNvPr id="5" name="Rectangle 4"/>
          <p:cNvSpPr/>
          <p:nvPr/>
        </p:nvSpPr>
        <p:spPr>
          <a:xfrm>
            <a:off x="3545886" y="1167594"/>
            <a:ext cx="1026114" cy="27003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l-GR" sz="900" dirty="0"/>
              <a:t>ΨΥΧΙΚΗΣ ΥΓΕΙΑΣ</a:t>
            </a:r>
          </a:p>
        </p:txBody>
      </p:sp>
      <p:sp>
        <p:nvSpPr>
          <p:cNvPr id="6" name="Rectangle 5"/>
          <p:cNvSpPr/>
          <p:nvPr/>
        </p:nvSpPr>
        <p:spPr>
          <a:xfrm>
            <a:off x="4626006" y="1167594"/>
            <a:ext cx="1026114" cy="27003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l-GR" sz="900" dirty="0" smtClean="0"/>
              <a:t>ΚΟΙΝΩΝΙΚΕΣ ΥΠ.</a:t>
            </a:r>
            <a:endParaRPr lang="el-GR" sz="900" dirty="0"/>
          </a:p>
        </p:txBody>
      </p:sp>
      <p:sp>
        <p:nvSpPr>
          <p:cNvPr id="7" name="Rectangle 6"/>
          <p:cNvSpPr/>
          <p:nvPr/>
        </p:nvSpPr>
        <p:spPr>
          <a:xfrm>
            <a:off x="5706126" y="1167594"/>
            <a:ext cx="1026114" cy="27003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l-GR" sz="900" dirty="0"/>
              <a:t>ΔΙΚΑΙΟΣΥΝΗΣ</a:t>
            </a:r>
          </a:p>
        </p:txBody>
      </p:sp>
      <p:sp>
        <p:nvSpPr>
          <p:cNvPr id="8" name="Rectangle 7"/>
          <p:cNvSpPr/>
          <p:nvPr/>
        </p:nvSpPr>
        <p:spPr>
          <a:xfrm>
            <a:off x="6786246" y="1167594"/>
            <a:ext cx="1026114" cy="2700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900" dirty="0"/>
              <a:t>ΑΣΤΥΝΟΜΙΑ</a:t>
            </a:r>
          </a:p>
        </p:txBody>
      </p:sp>
      <p:sp>
        <p:nvSpPr>
          <p:cNvPr id="9" name="Rectangle 8"/>
          <p:cNvSpPr/>
          <p:nvPr/>
        </p:nvSpPr>
        <p:spPr>
          <a:xfrm>
            <a:off x="1385646" y="1167594"/>
            <a:ext cx="1026114" cy="27003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l-GR" sz="900" dirty="0"/>
              <a:t>ΕΚΠΑΙΔΕΥΣΗΣ</a:t>
            </a:r>
          </a:p>
        </p:txBody>
      </p:sp>
      <p:sp>
        <p:nvSpPr>
          <p:cNvPr id="20" name="Rectangle 19"/>
          <p:cNvSpPr/>
          <p:nvPr/>
        </p:nvSpPr>
        <p:spPr>
          <a:xfrm>
            <a:off x="1385646" y="1491630"/>
            <a:ext cx="1026114" cy="113412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lIns="27000" rIns="0" rtlCol="0" anchor="ctr"/>
          <a:lstStyle/>
          <a:p>
            <a:r>
              <a:rPr lang="el-GR" sz="900" b="1" dirty="0" err="1">
                <a:latin typeface="Arial Narrow" pitchFamily="34" charset="0"/>
              </a:rPr>
              <a:t>Παιδί</a:t>
            </a:r>
            <a:r>
              <a:rPr lang="el-GR" sz="900" dirty="0" err="1">
                <a:latin typeface="Arial Narrow" pitchFamily="34" charset="0"/>
                <a:sym typeface="Wingdings" pitchFamily="2" charset="2"/>
              </a:rPr>
              <a:t></a:t>
            </a:r>
            <a:r>
              <a:rPr lang="el-GR" sz="900" b="1" dirty="0" err="1">
                <a:latin typeface="Arial Narrow" pitchFamily="34" charset="0"/>
              </a:rPr>
              <a:t>μαθητής</a:t>
            </a:r>
            <a:r>
              <a:rPr lang="el-GR" sz="900" b="1" dirty="0">
                <a:latin typeface="Arial Narrow" pitchFamily="34" charset="0"/>
              </a:rPr>
              <a:t>/-</a:t>
            </a:r>
            <a:r>
              <a:rPr lang="el-GR" sz="900" b="1" dirty="0" err="1">
                <a:latin typeface="Arial Narrow" pitchFamily="34" charset="0"/>
              </a:rPr>
              <a:t>τρια</a:t>
            </a:r>
            <a:endParaRPr lang="el-GR" sz="900" b="1" dirty="0">
              <a:latin typeface="Arial Narrow" pitchFamily="34" charset="0"/>
            </a:endParaRPr>
          </a:p>
          <a:p>
            <a:pPr>
              <a:buFontTx/>
              <a:buChar char="-"/>
            </a:pPr>
            <a:r>
              <a:rPr lang="el-GR" sz="900" dirty="0">
                <a:latin typeface="Arial Narrow" pitchFamily="34" charset="0"/>
              </a:rPr>
              <a:t>Επίδοση</a:t>
            </a:r>
          </a:p>
          <a:p>
            <a:pPr>
              <a:buFontTx/>
              <a:buChar char="-"/>
            </a:pPr>
            <a:r>
              <a:rPr lang="el-GR" sz="900" dirty="0">
                <a:latin typeface="Arial Narrow" pitchFamily="34" charset="0"/>
              </a:rPr>
              <a:t>Μαθησιακές δυσκολίες</a:t>
            </a:r>
          </a:p>
          <a:p>
            <a:pPr>
              <a:buFontTx/>
              <a:buChar char="-"/>
            </a:pPr>
            <a:r>
              <a:rPr lang="el-GR" sz="900" dirty="0">
                <a:latin typeface="Arial Narrow" pitchFamily="34" charset="0"/>
              </a:rPr>
              <a:t>Προβλήματα προσαρμογής</a:t>
            </a:r>
          </a:p>
          <a:p>
            <a:pPr>
              <a:buFontTx/>
              <a:buChar char="-"/>
            </a:pPr>
            <a:r>
              <a:rPr lang="el-GR" sz="900" dirty="0">
                <a:latin typeface="Arial Narrow" pitchFamily="34" charset="0"/>
              </a:rPr>
              <a:t>…..</a:t>
            </a:r>
          </a:p>
          <a:p>
            <a:pPr>
              <a:buFontTx/>
              <a:buChar char="-"/>
            </a:pPr>
            <a:r>
              <a:rPr lang="el-GR" sz="900" dirty="0">
                <a:latin typeface="Arial Narrow" pitchFamily="34" charset="0"/>
              </a:rPr>
              <a:t>συμβάν ΚαΠα-Π</a:t>
            </a:r>
          </a:p>
        </p:txBody>
      </p:sp>
      <p:sp>
        <p:nvSpPr>
          <p:cNvPr id="21" name="Rectangle 20"/>
          <p:cNvSpPr/>
          <p:nvPr/>
        </p:nvSpPr>
        <p:spPr>
          <a:xfrm>
            <a:off x="2465766" y="1491630"/>
            <a:ext cx="1026114" cy="113412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lIns="27000" rIns="0" rtlCol="0" anchor="ctr"/>
          <a:lstStyle/>
          <a:p>
            <a:r>
              <a:rPr lang="el-GR" sz="900" b="1" dirty="0" err="1">
                <a:latin typeface="Arial Narrow" pitchFamily="34" charset="0"/>
              </a:rPr>
              <a:t>Παιδί</a:t>
            </a:r>
            <a:r>
              <a:rPr lang="el-GR" sz="900" dirty="0" err="1">
                <a:latin typeface="Arial Narrow" pitchFamily="34" charset="0"/>
                <a:sym typeface="Wingdings" pitchFamily="2" charset="2"/>
              </a:rPr>
              <a:t></a:t>
            </a:r>
            <a:r>
              <a:rPr lang="el-GR" sz="900" b="1" dirty="0" err="1">
                <a:latin typeface="Arial Narrow" pitchFamily="34" charset="0"/>
              </a:rPr>
              <a:t>Ασθενής</a:t>
            </a:r>
            <a:endParaRPr lang="el-GR" sz="900" b="1" dirty="0">
              <a:latin typeface="Arial Narrow" pitchFamily="34" charset="0"/>
            </a:endParaRPr>
          </a:p>
          <a:p>
            <a:pPr>
              <a:buFontTx/>
              <a:buChar char="-"/>
            </a:pPr>
            <a:r>
              <a:rPr lang="el-GR" sz="900" dirty="0">
                <a:latin typeface="Arial Narrow" pitchFamily="34" charset="0"/>
              </a:rPr>
              <a:t>Ιατρικό ιστορικό </a:t>
            </a:r>
          </a:p>
          <a:p>
            <a:pPr>
              <a:buFontTx/>
              <a:buChar char="-"/>
            </a:pPr>
            <a:r>
              <a:rPr lang="el-GR" sz="900" dirty="0">
                <a:latin typeface="Arial Narrow" pitchFamily="34" charset="0"/>
              </a:rPr>
              <a:t>Ασθένεια</a:t>
            </a:r>
          </a:p>
          <a:p>
            <a:pPr>
              <a:buFontTx/>
              <a:buChar char="-"/>
            </a:pPr>
            <a:r>
              <a:rPr lang="el-GR" sz="900" dirty="0">
                <a:latin typeface="Arial Narrow" pitchFamily="34" charset="0"/>
              </a:rPr>
              <a:t>Τραύμα</a:t>
            </a:r>
          </a:p>
          <a:p>
            <a:pPr>
              <a:buFontTx/>
              <a:buChar char="-"/>
            </a:pPr>
            <a:r>
              <a:rPr lang="el-GR" sz="900" dirty="0">
                <a:latin typeface="Arial Narrow" pitchFamily="34" charset="0"/>
              </a:rPr>
              <a:t>Θεραπεία</a:t>
            </a:r>
          </a:p>
          <a:p>
            <a:pPr>
              <a:buFontTx/>
              <a:buChar char="-"/>
            </a:pPr>
            <a:r>
              <a:rPr lang="el-GR" sz="900" dirty="0">
                <a:latin typeface="Arial Narrow" pitchFamily="34" charset="0"/>
              </a:rPr>
              <a:t>…..</a:t>
            </a:r>
          </a:p>
          <a:p>
            <a:pPr>
              <a:buFontTx/>
              <a:buChar char="-"/>
            </a:pPr>
            <a:r>
              <a:rPr lang="el-GR" sz="900" dirty="0">
                <a:latin typeface="Arial Narrow" pitchFamily="34" charset="0"/>
              </a:rPr>
              <a:t>συμβάν ΚαΠα-Π</a:t>
            </a:r>
          </a:p>
        </p:txBody>
      </p:sp>
      <p:sp>
        <p:nvSpPr>
          <p:cNvPr id="22" name="Rectangle 21"/>
          <p:cNvSpPr/>
          <p:nvPr/>
        </p:nvSpPr>
        <p:spPr>
          <a:xfrm>
            <a:off x="3545886" y="1491630"/>
            <a:ext cx="1026114" cy="113412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lIns="27000" rIns="0" rtlCol="0" anchor="ctr"/>
          <a:lstStyle/>
          <a:p>
            <a:r>
              <a:rPr lang="el-GR" sz="900" b="1" dirty="0" err="1">
                <a:latin typeface="Arial Narrow" pitchFamily="34" charset="0"/>
              </a:rPr>
              <a:t>Παιδί</a:t>
            </a:r>
            <a:r>
              <a:rPr lang="el-GR" sz="900" dirty="0" err="1">
                <a:latin typeface="Arial Narrow" pitchFamily="34" charset="0"/>
                <a:sym typeface="Wingdings" pitchFamily="2" charset="2"/>
              </a:rPr>
              <a:t></a:t>
            </a:r>
            <a:r>
              <a:rPr lang="el-GR" sz="900" b="1" dirty="0" err="1">
                <a:latin typeface="Arial Narrow" pitchFamily="34" charset="0"/>
              </a:rPr>
              <a:t>Πελάτης</a:t>
            </a:r>
            <a:endParaRPr lang="el-GR" sz="900" b="1" dirty="0">
              <a:latin typeface="Arial Narrow" pitchFamily="34" charset="0"/>
            </a:endParaRPr>
          </a:p>
          <a:p>
            <a:pPr>
              <a:buFontTx/>
              <a:buChar char="-"/>
            </a:pPr>
            <a:r>
              <a:rPr lang="el-GR" sz="900" dirty="0">
                <a:latin typeface="Arial Narrow" pitchFamily="34" charset="0"/>
              </a:rPr>
              <a:t>Ατομικό ιστορικό </a:t>
            </a:r>
          </a:p>
          <a:p>
            <a:r>
              <a:rPr lang="el-GR" sz="900" dirty="0">
                <a:latin typeface="Arial Narrow" pitchFamily="34" charset="0"/>
              </a:rPr>
              <a:t>-Προβλήματα π.χ. συμπεριφοράς</a:t>
            </a:r>
          </a:p>
          <a:p>
            <a:pPr>
              <a:buFontTx/>
              <a:buChar char="-"/>
            </a:pPr>
            <a:r>
              <a:rPr lang="el-GR" sz="900" dirty="0">
                <a:latin typeface="Arial Narrow" pitchFamily="34" charset="0"/>
              </a:rPr>
              <a:t>Αντιμετώπιση</a:t>
            </a:r>
          </a:p>
          <a:p>
            <a:pPr>
              <a:buFontTx/>
              <a:buChar char="-"/>
            </a:pPr>
            <a:r>
              <a:rPr lang="el-GR" sz="900" dirty="0">
                <a:latin typeface="Arial Narrow" pitchFamily="34" charset="0"/>
              </a:rPr>
              <a:t>…..</a:t>
            </a:r>
          </a:p>
          <a:p>
            <a:pPr>
              <a:buFontTx/>
              <a:buChar char="-"/>
            </a:pPr>
            <a:r>
              <a:rPr lang="el-GR" sz="900" dirty="0">
                <a:latin typeface="Arial Narrow" pitchFamily="34" charset="0"/>
              </a:rPr>
              <a:t>συμβάν ΚαΠα-Π</a:t>
            </a:r>
          </a:p>
        </p:txBody>
      </p:sp>
      <p:sp>
        <p:nvSpPr>
          <p:cNvPr id="23" name="Rectangle 22"/>
          <p:cNvSpPr/>
          <p:nvPr/>
        </p:nvSpPr>
        <p:spPr>
          <a:xfrm>
            <a:off x="4626006" y="1491630"/>
            <a:ext cx="1026114" cy="113412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lIns="27000" rIns="0" rtlCol="0" anchor="ctr"/>
          <a:lstStyle/>
          <a:p>
            <a:r>
              <a:rPr lang="el-GR" sz="900" b="1" dirty="0" err="1">
                <a:latin typeface="Arial Narrow" pitchFamily="34" charset="0"/>
              </a:rPr>
              <a:t>Παιδί</a:t>
            </a:r>
            <a:r>
              <a:rPr lang="el-GR" sz="900" dirty="0" err="1">
                <a:latin typeface="Arial Narrow" pitchFamily="34" charset="0"/>
                <a:sym typeface="Wingdings" pitchFamily="2" charset="2"/>
              </a:rPr>
              <a:t></a:t>
            </a:r>
            <a:r>
              <a:rPr lang="el-GR" sz="900" b="1" dirty="0" err="1">
                <a:latin typeface="Arial Narrow" pitchFamily="34" charset="0"/>
              </a:rPr>
              <a:t>Αποδέκτης</a:t>
            </a:r>
            <a:r>
              <a:rPr lang="el-GR" sz="900" b="1" dirty="0">
                <a:latin typeface="Arial Narrow" pitchFamily="34" charset="0"/>
              </a:rPr>
              <a:t> υπηρεσίας</a:t>
            </a:r>
          </a:p>
          <a:p>
            <a:pPr>
              <a:buFontTx/>
              <a:buChar char="-"/>
            </a:pPr>
            <a:r>
              <a:rPr lang="el-GR" sz="900" dirty="0">
                <a:latin typeface="Arial Narrow" pitchFamily="34" charset="0"/>
              </a:rPr>
              <a:t>Οικογενειακό ιστορικό </a:t>
            </a:r>
          </a:p>
          <a:p>
            <a:r>
              <a:rPr lang="el-GR" sz="900" dirty="0">
                <a:latin typeface="Arial Narrow" pitchFamily="34" charset="0"/>
              </a:rPr>
              <a:t>-Προβλήματα οικονομικά/κοινωνικά</a:t>
            </a:r>
          </a:p>
          <a:p>
            <a:pPr>
              <a:buFontTx/>
              <a:buChar char="-"/>
            </a:pPr>
            <a:r>
              <a:rPr lang="el-GR" sz="900" dirty="0">
                <a:latin typeface="Arial Narrow" pitchFamily="34" charset="0"/>
              </a:rPr>
              <a:t>…..</a:t>
            </a:r>
          </a:p>
          <a:p>
            <a:pPr>
              <a:buFontTx/>
              <a:buChar char="-"/>
            </a:pPr>
            <a:r>
              <a:rPr lang="el-GR" sz="900" dirty="0">
                <a:latin typeface="Arial Narrow" pitchFamily="34" charset="0"/>
              </a:rPr>
              <a:t>συμβάν ΚαΠα-Π</a:t>
            </a:r>
          </a:p>
        </p:txBody>
      </p:sp>
      <p:sp>
        <p:nvSpPr>
          <p:cNvPr id="24" name="Rectangle 23"/>
          <p:cNvSpPr/>
          <p:nvPr/>
        </p:nvSpPr>
        <p:spPr>
          <a:xfrm>
            <a:off x="5706126" y="1491630"/>
            <a:ext cx="1026114" cy="1134126"/>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lIns="27000" rIns="0" rtlCol="0" anchor="ctr"/>
          <a:lstStyle/>
          <a:p>
            <a:r>
              <a:rPr lang="el-GR" sz="900" b="1" dirty="0" err="1">
                <a:latin typeface="Arial Narrow" pitchFamily="34" charset="0"/>
              </a:rPr>
              <a:t>Παιδί</a:t>
            </a:r>
            <a:r>
              <a:rPr lang="el-GR" sz="900" dirty="0" err="1">
                <a:latin typeface="Arial Narrow" pitchFamily="34" charset="0"/>
                <a:sym typeface="Wingdings" pitchFamily="2" charset="2"/>
              </a:rPr>
              <a:t></a:t>
            </a:r>
            <a:r>
              <a:rPr lang="el-GR" sz="900" b="1" dirty="0" err="1">
                <a:latin typeface="Arial Narrow" pitchFamily="34" charset="0"/>
              </a:rPr>
              <a:t>Παραβάτης</a:t>
            </a:r>
            <a:r>
              <a:rPr lang="el-GR" sz="900" b="1" dirty="0">
                <a:latin typeface="Arial Narrow" pitchFamily="34" charset="0"/>
              </a:rPr>
              <a:t>/ Θύμα/ Μάρτυρας</a:t>
            </a:r>
          </a:p>
          <a:p>
            <a:pPr>
              <a:buFontTx/>
              <a:buChar char="-"/>
            </a:pPr>
            <a:r>
              <a:rPr lang="el-GR" sz="900" dirty="0">
                <a:latin typeface="Arial Narrow" pitchFamily="34" charset="0"/>
              </a:rPr>
              <a:t>Ιστορικό </a:t>
            </a:r>
          </a:p>
          <a:p>
            <a:r>
              <a:rPr lang="el-GR" sz="900" dirty="0">
                <a:latin typeface="Arial Narrow" pitchFamily="34" charset="0"/>
              </a:rPr>
              <a:t>-Αδικήματα</a:t>
            </a:r>
          </a:p>
          <a:p>
            <a:pPr>
              <a:buFontTx/>
              <a:buChar char="-"/>
            </a:pPr>
            <a:r>
              <a:rPr lang="el-GR" sz="900" dirty="0">
                <a:latin typeface="Arial Narrow" pitchFamily="34" charset="0"/>
              </a:rPr>
              <a:t>Επιμέλεια</a:t>
            </a:r>
          </a:p>
          <a:p>
            <a:pPr>
              <a:buFontTx/>
              <a:buChar char="-"/>
            </a:pPr>
            <a:r>
              <a:rPr lang="el-GR" sz="900" dirty="0">
                <a:latin typeface="Arial Narrow" pitchFamily="34" charset="0"/>
              </a:rPr>
              <a:t>…..</a:t>
            </a:r>
          </a:p>
          <a:p>
            <a:pPr>
              <a:buFontTx/>
              <a:buChar char="-"/>
            </a:pPr>
            <a:r>
              <a:rPr lang="el-GR" sz="900" dirty="0">
                <a:latin typeface="Arial Narrow" pitchFamily="34" charset="0"/>
              </a:rPr>
              <a:t>συμβάν ΚαΠα-Π</a:t>
            </a:r>
          </a:p>
        </p:txBody>
      </p:sp>
      <p:sp>
        <p:nvSpPr>
          <p:cNvPr id="25" name="Rectangle 24"/>
          <p:cNvSpPr/>
          <p:nvPr/>
        </p:nvSpPr>
        <p:spPr>
          <a:xfrm>
            <a:off x="6786246" y="1491630"/>
            <a:ext cx="1026114" cy="11341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27000" rIns="0" rtlCol="0" anchor="ctr"/>
          <a:lstStyle/>
          <a:p>
            <a:r>
              <a:rPr lang="el-GR" sz="900" b="1" dirty="0" err="1">
                <a:latin typeface="Arial Narrow" pitchFamily="34" charset="0"/>
              </a:rPr>
              <a:t>Παιδί</a:t>
            </a:r>
            <a:r>
              <a:rPr lang="el-GR" sz="900" dirty="0" err="1">
                <a:latin typeface="Arial Narrow" pitchFamily="34" charset="0"/>
                <a:sym typeface="Wingdings" pitchFamily="2" charset="2"/>
              </a:rPr>
              <a:t></a:t>
            </a:r>
            <a:r>
              <a:rPr lang="el-GR" sz="900" b="1" dirty="0" err="1">
                <a:latin typeface="Arial Narrow" pitchFamily="34" charset="0"/>
              </a:rPr>
              <a:t>Παραβάτης</a:t>
            </a:r>
            <a:r>
              <a:rPr lang="el-GR" sz="900" b="1" dirty="0">
                <a:latin typeface="Arial Narrow" pitchFamily="34" charset="0"/>
              </a:rPr>
              <a:t>/ Θύμα</a:t>
            </a:r>
          </a:p>
          <a:p>
            <a:pPr>
              <a:buFontTx/>
              <a:buChar char="-"/>
            </a:pPr>
            <a:r>
              <a:rPr lang="el-GR" sz="900" dirty="0">
                <a:latin typeface="Arial Narrow" pitchFamily="34" charset="0"/>
              </a:rPr>
              <a:t>Συμβάντα</a:t>
            </a:r>
          </a:p>
          <a:p>
            <a:r>
              <a:rPr lang="el-GR" sz="900" dirty="0">
                <a:latin typeface="Arial Narrow" pitchFamily="34" charset="0"/>
              </a:rPr>
              <a:t>-Αδικήματα</a:t>
            </a:r>
          </a:p>
          <a:p>
            <a:pPr>
              <a:buFontTx/>
              <a:buChar char="-"/>
            </a:pPr>
            <a:r>
              <a:rPr lang="el-GR" sz="900" dirty="0">
                <a:latin typeface="Arial Narrow" pitchFamily="34" charset="0"/>
              </a:rPr>
              <a:t>…</a:t>
            </a:r>
          </a:p>
          <a:p>
            <a:pPr>
              <a:buFontTx/>
              <a:buChar char="-"/>
            </a:pPr>
            <a:r>
              <a:rPr lang="el-GR" sz="900" dirty="0">
                <a:latin typeface="Arial Narrow" pitchFamily="34" charset="0"/>
              </a:rPr>
              <a:t>…..</a:t>
            </a:r>
          </a:p>
          <a:p>
            <a:pPr>
              <a:buFontTx/>
              <a:buChar char="-"/>
            </a:pPr>
            <a:r>
              <a:rPr lang="el-GR" sz="900" dirty="0">
                <a:latin typeface="Arial Narrow" pitchFamily="34" charset="0"/>
              </a:rPr>
              <a:t>συμβάν ΚαΠα-Π</a:t>
            </a:r>
          </a:p>
        </p:txBody>
      </p:sp>
      <p:sp>
        <p:nvSpPr>
          <p:cNvPr id="26" name="Cross 25"/>
          <p:cNvSpPr/>
          <p:nvPr/>
        </p:nvSpPr>
        <p:spPr>
          <a:xfrm>
            <a:off x="2141730" y="1761660"/>
            <a:ext cx="540060" cy="540060"/>
          </a:xfrm>
          <a:prstGeom prst="plus">
            <a:avLst>
              <a:gd name="adj" fmla="val 36640"/>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013"/>
          </a:p>
        </p:txBody>
      </p:sp>
      <p:sp>
        <p:nvSpPr>
          <p:cNvPr id="27" name="Minus 26"/>
          <p:cNvSpPr/>
          <p:nvPr/>
        </p:nvSpPr>
        <p:spPr>
          <a:xfrm>
            <a:off x="291525" y="2679762"/>
            <a:ext cx="8262918" cy="108012"/>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013"/>
          </a:p>
        </p:txBody>
      </p:sp>
      <p:sp>
        <p:nvSpPr>
          <p:cNvPr id="29" name="Cross 28"/>
          <p:cNvSpPr/>
          <p:nvPr/>
        </p:nvSpPr>
        <p:spPr>
          <a:xfrm>
            <a:off x="3221850" y="1761660"/>
            <a:ext cx="540060" cy="540060"/>
          </a:xfrm>
          <a:prstGeom prst="plus">
            <a:avLst>
              <a:gd name="adj" fmla="val 36640"/>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013"/>
          </a:p>
        </p:txBody>
      </p:sp>
      <p:sp>
        <p:nvSpPr>
          <p:cNvPr id="30" name="Cross 29"/>
          <p:cNvSpPr/>
          <p:nvPr/>
        </p:nvSpPr>
        <p:spPr>
          <a:xfrm>
            <a:off x="4301970" y="1761660"/>
            <a:ext cx="540060" cy="540060"/>
          </a:xfrm>
          <a:prstGeom prst="plus">
            <a:avLst>
              <a:gd name="adj" fmla="val 36640"/>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013"/>
          </a:p>
        </p:txBody>
      </p:sp>
      <p:sp>
        <p:nvSpPr>
          <p:cNvPr id="31" name="Cross 30"/>
          <p:cNvSpPr/>
          <p:nvPr/>
        </p:nvSpPr>
        <p:spPr>
          <a:xfrm>
            <a:off x="5382090" y="1761660"/>
            <a:ext cx="540060" cy="540060"/>
          </a:xfrm>
          <a:prstGeom prst="plus">
            <a:avLst>
              <a:gd name="adj" fmla="val 36640"/>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013"/>
          </a:p>
        </p:txBody>
      </p:sp>
      <p:sp>
        <p:nvSpPr>
          <p:cNvPr id="32" name="Cross 31"/>
          <p:cNvSpPr/>
          <p:nvPr/>
        </p:nvSpPr>
        <p:spPr>
          <a:xfrm>
            <a:off x="6462210" y="1761660"/>
            <a:ext cx="540060" cy="540060"/>
          </a:xfrm>
          <a:prstGeom prst="plus">
            <a:avLst>
              <a:gd name="adj" fmla="val 36640"/>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013"/>
          </a:p>
        </p:txBody>
      </p:sp>
      <p:sp>
        <p:nvSpPr>
          <p:cNvPr id="33" name="TextBox 32"/>
          <p:cNvSpPr txBox="1"/>
          <p:nvPr/>
        </p:nvSpPr>
        <p:spPr>
          <a:xfrm>
            <a:off x="1317639" y="2739483"/>
            <a:ext cx="6494721" cy="415498"/>
          </a:xfrm>
          <a:prstGeom prst="rect">
            <a:avLst/>
          </a:prstGeom>
          <a:noFill/>
        </p:spPr>
        <p:txBody>
          <a:bodyPr wrap="square" rtlCol="0">
            <a:spAutoFit/>
          </a:bodyPr>
          <a:lstStyle/>
          <a:p>
            <a:r>
              <a:rPr lang="el-GR" sz="2100" b="1" dirty="0"/>
              <a:t>κοινός παρονομαστής στοιχείων για όλους τους τομείς;</a:t>
            </a:r>
          </a:p>
        </p:txBody>
      </p:sp>
      <p:sp>
        <p:nvSpPr>
          <p:cNvPr id="35" name="TextBox 34"/>
          <p:cNvSpPr txBox="1"/>
          <p:nvPr/>
        </p:nvSpPr>
        <p:spPr>
          <a:xfrm>
            <a:off x="1601670" y="3101675"/>
            <a:ext cx="2825457" cy="276999"/>
          </a:xfrm>
          <a:prstGeom prst="rect">
            <a:avLst/>
          </a:prstGeom>
          <a:noFill/>
        </p:spPr>
        <p:txBody>
          <a:bodyPr wrap="square" rtlCol="0">
            <a:spAutoFit/>
          </a:bodyPr>
          <a:lstStyle/>
          <a:p>
            <a:r>
              <a:rPr lang="el-GR" sz="1200" b="1" dirty="0"/>
              <a:t>στοιχεία παιδιού</a:t>
            </a:r>
          </a:p>
        </p:txBody>
      </p:sp>
      <p:sp>
        <p:nvSpPr>
          <p:cNvPr id="36" name="Equal 35"/>
          <p:cNvSpPr/>
          <p:nvPr/>
        </p:nvSpPr>
        <p:spPr>
          <a:xfrm>
            <a:off x="1277634" y="4407954"/>
            <a:ext cx="540060" cy="324036"/>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013">
              <a:solidFill>
                <a:schemeClr val="tx1"/>
              </a:solidFill>
            </a:endParaRPr>
          </a:p>
        </p:txBody>
      </p:sp>
      <p:sp>
        <p:nvSpPr>
          <p:cNvPr id="37" name="TextBox 36"/>
          <p:cNvSpPr txBox="1"/>
          <p:nvPr/>
        </p:nvSpPr>
        <p:spPr>
          <a:xfrm>
            <a:off x="1601670" y="3700162"/>
            <a:ext cx="2825457" cy="276999"/>
          </a:xfrm>
          <a:prstGeom prst="rect">
            <a:avLst/>
          </a:prstGeom>
          <a:noFill/>
        </p:spPr>
        <p:txBody>
          <a:bodyPr wrap="square" rtlCol="0">
            <a:spAutoFit/>
          </a:bodyPr>
          <a:lstStyle/>
          <a:p>
            <a:r>
              <a:rPr lang="el-GR" sz="1200" b="1" dirty="0"/>
              <a:t>στοιχεία οικογένειας-φροντιστών</a:t>
            </a:r>
          </a:p>
        </p:txBody>
      </p:sp>
      <p:sp>
        <p:nvSpPr>
          <p:cNvPr id="42" name="TextBox 41"/>
          <p:cNvSpPr txBox="1"/>
          <p:nvPr/>
        </p:nvSpPr>
        <p:spPr>
          <a:xfrm>
            <a:off x="4626006" y="3933331"/>
            <a:ext cx="2879463" cy="276999"/>
          </a:xfrm>
          <a:prstGeom prst="rect">
            <a:avLst/>
          </a:prstGeom>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l-GR" sz="1200" b="1" dirty="0">
                <a:solidFill>
                  <a:schemeClr val="tx1"/>
                </a:solidFill>
              </a:rPr>
              <a:t>στοιχεία περιστατικού</a:t>
            </a:r>
          </a:p>
        </p:txBody>
      </p:sp>
      <p:sp>
        <p:nvSpPr>
          <p:cNvPr id="43" name="TextBox 42"/>
          <p:cNvSpPr txBox="1"/>
          <p:nvPr/>
        </p:nvSpPr>
        <p:spPr>
          <a:xfrm>
            <a:off x="1763688" y="4353948"/>
            <a:ext cx="5778642" cy="415498"/>
          </a:xfrm>
          <a:prstGeom prst="rect">
            <a:avLst/>
          </a:prstGeom>
          <a:noFill/>
        </p:spPr>
        <p:txBody>
          <a:bodyPr wrap="square" rtlCol="0">
            <a:spAutoFit/>
          </a:bodyPr>
          <a:lstStyle/>
          <a:p>
            <a:r>
              <a:rPr lang="el-GR" sz="2100" b="1" dirty="0"/>
              <a:t>ελάχιστο σύνολο δεδομένων (</a:t>
            </a:r>
            <a:r>
              <a:rPr lang="en-US" sz="2100" b="1" dirty="0"/>
              <a:t>CAN-MDS)</a:t>
            </a:r>
            <a:endParaRPr lang="el-GR" sz="2100" b="1" dirty="0"/>
          </a:p>
        </p:txBody>
      </p:sp>
      <p:sp>
        <p:nvSpPr>
          <p:cNvPr id="45" name="TextBox 44"/>
          <p:cNvSpPr txBox="1"/>
          <p:nvPr/>
        </p:nvSpPr>
        <p:spPr>
          <a:xfrm>
            <a:off x="1385646" y="3111811"/>
            <a:ext cx="216024" cy="276999"/>
          </a:xfrm>
          <a:prstGeom prst="rect">
            <a:avLst/>
          </a:prstGeom>
          <a:solidFill>
            <a:schemeClr val="accent6"/>
          </a:solidFill>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l-GR" sz="1200" b="1" dirty="0">
                <a:sym typeface="Wingdings"/>
              </a:rPr>
              <a:t></a:t>
            </a:r>
            <a:endParaRPr lang="el-GR" sz="1500" b="1" dirty="0"/>
          </a:p>
        </p:txBody>
      </p:sp>
      <p:sp>
        <p:nvSpPr>
          <p:cNvPr id="46" name="TextBox 45"/>
          <p:cNvSpPr txBox="1"/>
          <p:nvPr/>
        </p:nvSpPr>
        <p:spPr>
          <a:xfrm>
            <a:off x="1385646" y="3712685"/>
            <a:ext cx="216024" cy="276999"/>
          </a:xfrm>
          <a:prstGeom prst="rect">
            <a:avLst/>
          </a:prstGeom>
          <a:solidFill>
            <a:schemeClr val="accent6"/>
          </a:solidFill>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l-GR" sz="1200" b="1" dirty="0">
                <a:sym typeface="Wingdings"/>
              </a:rPr>
              <a:t></a:t>
            </a:r>
            <a:endParaRPr lang="el-GR" sz="1500" b="1" dirty="0"/>
          </a:p>
        </p:txBody>
      </p:sp>
      <p:sp>
        <p:nvSpPr>
          <p:cNvPr id="47" name="TextBox 46"/>
          <p:cNvSpPr txBox="1"/>
          <p:nvPr/>
        </p:nvSpPr>
        <p:spPr>
          <a:xfrm>
            <a:off x="4409982" y="3947149"/>
            <a:ext cx="216024" cy="276999"/>
          </a:xfrm>
          <a:prstGeom prst="rect">
            <a:avLst/>
          </a:prstGeom>
          <a:solidFill>
            <a:schemeClr val="accent6"/>
          </a:solidFill>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l-GR" sz="1200" b="1" dirty="0">
                <a:sym typeface="Wingdings"/>
              </a:rPr>
              <a:t></a:t>
            </a:r>
            <a:endParaRPr lang="el-GR" sz="1200" b="1" dirty="0"/>
          </a:p>
        </p:txBody>
      </p:sp>
      <p:sp>
        <p:nvSpPr>
          <p:cNvPr id="48" name="TextBox 47"/>
          <p:cNvSpPr txBox="1"/>
          <p:nvPr/>
        </p:nvSpPr>
        <p:spPr>
          <a:xfrm>
            <a:off x="1601670" y="4015912"/>
            <a:ext cx="2825457" cy="276999"/>
          </a:xfrm>
          <a:prstGeom prst="rect">
            <a:avLst/>
          </a:prstGeom>
          <a:noFill/>
        </p:spPr>
        <p:txBody>
          <a:bodyPr wrap="square" rtlCol="0">
            <a:spAutoFit/>
          </a:bodyPr>
          <a:lstStyle/>
          <a:p>
            <a:r>
              <a:rPr lang="el-GR" sz="1200" b="1" dirty="0"/>
              <a:t>στοιχεία ψυχικής υγείας/ προβλήματα</a:t>
            </a:r>
          </a:p>
        </p:txBody>
      </p:sp>
      <p:sp>
        <p:nvSpPr>
          <p:cNvPr id="49" name="TextBox 48"/>
          <p:cNvSpPr txBox="1"/>
          <p:nvPr/>
        </p:nvSpPr>
        <p:spPr>
          <a:xfrm>
            <a:off x="1601670" y="3393271"/>
            <a:ext cx="2825457" cy="276999"/>
          </a:xfrm>
          <a:prstGeom prst="rect">
            <a:avLst/>
          </a:prstGeom>
          <a:noFill/>
        </p:spPr>
        <p:txBody>
          <a:bodyPr wrap="square" rtlCol="0">
            <a:spAutoFit/>
          </a:bodyPr>
          <a:lstStyle/>
          <a:p>
            <a:r>
              <a:rPr lang="el-GR" sz="1200" b="1" dirty="0"/>
              <a:t>στοιχεία </a:t>
            </a:r>
            <a:r>
              <a:rPr lang="el-GR" sz="1200" b="1" dirty="0" smtClean="0"/>
              <a:t>υγείας/τραυματισμών</a:t>
            </a:r>
            <a:endParaRPr lang="el-GR" sz="1200" b="1" dirty="0"/>
          </a:p>
        </p:txBody>
      </p:sp>
      <p:sp>
        <p:nvSpPr>
          <p:cNvPr id="50" name="TextBox 49"/>
          <p:cNvSpPr txBox="1"/>
          <p:nvPr/>
        </p:nvSpPr>
        <p:spPr>
          <a:xfrm>
            <a:off x="4626006" y="3117526"/>
            <a:ext cx="2825457" cy="276999"/>
          </a:xfrm>
          <a:prstGeom prst="rect">
            <a:avLst/>
          </a:prstGeom>
          <a:noFill/>
        </p:spPr>
        <p:txBody>
          <a:bodyPr wrap="square" rtlCol="0">
            <a:spAutoFit/>
          </a:bodyPr>
          <a:lstStyle/>
          <a:p>
            <a:r>
              <a:rPr lang="el-GR" sz="1200" b="1" dirty="0"/>
              <a:t>στοιχεία δραστών/ τεκμηρίωση ΚαΠα-Π</a:t>
            </a:r>
          </a:p>
        </p:txBody>
      </p:sp>
      <p:sp>
        <p:nvSpPr>
          <p:cNvPr id="51" name="TextBox 50"/>
          <p:cNvSpPr txBox="1"/>
          <p:nvPr/>
        </p:nvSpPr>
        <p:spPr>
          <a:xfrm>
            <a:off x="1385646" y="4026047"/>
            <a:ext cx="216024" cy="276999"/>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l-GR" sz="1200" b="1" dirty="0">
                <a:sym typeface="Wingdings"/>
              </a:rPr>
              <a:t></a:t>
            </a:r>
            <a:endParaRPr lang="el-GR" sz="1500" b="1" dirty="0"/>
          </a:p>
        </p:txBody>
      </p:sp>
      <p:sp>
        <p:nvSpPr>
          <p:cNvPr id="52" name="TextBox 51"/>
          <p:cNvSpPr txBox="1"/>
          <p:nvPr/>
        </p:nvSpPr>
        <p:spPr>
          <a:xfrm>
            <a:off x="1385646" y="3405794"/>
            <a:ext cx="216024" cy="276999"/>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l-GR" sz="1200" b="1" dirty="0">
                <a:sym typeface="Wingdings"/>
              </a:rPr>
              <a:t></a:t>
            </a:r>
            <a:endParaRPr lang="el-GR" sz="1500" b="1" dirty="0"/>
          </a:p>
        </p:txBody>
      </p:sp>
      <p:sp>
        <p:nvSpPr>
          <p:cNvPr id="53" name="TextBox 52"/>
          <p:cNvSpPr txBox="1"/>
          <p:nvPr/>
        </p:nvSpPr>
        <p:spPr>
          <a:xfrm>
            <a:off x="4409982" y="3125629"/>
            <a:ext cx="216024" cy="276999"/>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l-GR" sz="1200" b="1" dirty="0">
                <a:sym typeface="Wingdings"/>
              </a:rPr>
              <a:t></a:t>
            </a:r>
            <a:endParaRPr lang="el-GR" sz="1500" b="1" dirty="0"/>
          </a:p>
        </p:txBody>
      </p:sp>
      <p:sp>
        <p:nvSpPr>
          <p:cNvPr id="54" name="TextBox 53"/>
          <p:cNvSpPr txBox="1"/>
          <p:nvPr/>
        </p:nvSpPr>
        <p:spPr>
          <a:xfrm>
            <a:off x="4626006" y="3387556"/>
            <a:ext cx="3132348" cy="276999"/>
          </a:xfrm>
          <a:prstGeom prst="rect">
            <a:avLst/>
          </a:prstGeom>
          <a:noFill/>
        </p:spPr>
        <p:txBody>
          <a:bodyPr wrap="square" rtlCol="0">
            <a:spAutoFit/>
          </a:bodyPr>
          <a:lstStyle/>
          <a:p>
            <a:r>
              <a:rPr lang="el-GR" sz="1200" b="1" dirty="0"/>
              <a:t>στοιχεία </a:t>
            </a:r>
            <a:r>
              <a:rPr lang="el-GR" sz="1200" b="1" dirty="0" err="1"/>
              <a:t>κοινωνικο</a:t>
            </a:r>
            <a:r>
              <a:rPr lang="el-GR" sz="1200" b="1" dirty="0"/>
              <a:t>/οικονομικής κατάστασης</a:t>
            </a:r>
          </a:p>
        </p:txBody>
      </p:sp>
      <p:sp>
        <p:nvSpPr>
          <p:cNvPr id="55" name="TextBox 54"/>
          <p:cNvSpPr txBox="1"/>
          <p:nvPr/>
        </p:nvSpPr>
        <p:spPr>
          <a:xfrm>
            <a:off x="4409982" y="3397691"/>
            <a:ext cx="216024" cy="276999"/>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l-GR" sz="1200" b="1" dirty="0">
                <a:sym typeface="Wingdings"/>
              </a:rPr>
              <a:t></a:t>
            </a:r>
            <a:endParaRPr lang="el-GR" sz="1500" b="1" dirty="0"/>
          </a:p>
        </p:txBody>
      </p:sp>
      <p:sp>
        <p:nvSpPr>
          <p:cNvPr id="56" name="TextBox 55"/>
          <p:cNvSpPr txBox="1"/>
          <p:nvPr/>
        </p:nvSpPr>
        <p:spPr>
          <a:xfrm>
            <a:off x="4626006" y="3663565"/>
            <a:ext cx="3132348" cy="276999"/>
          </a:xfrm>
          <a:prstGeom prst="rect">
            <a:avLst/>
          </a:prstGeom>
          <a:noFill/>
        </p:spPr>
        <p:txBody>
          <a:bodyPr wrap="square" rtlCol="0">
            <a:spAutoFit/>
          </a:bodyPr>
          <a:lstStyle/>
          <a:p>
            <a:r>
              <a:rPr lang="el-GR" sz="1200" b="1" dirty="0"/>
              <a:t>στοιχεία </a:t>
            </a:r>
            <a:r>
              <a:rPr lang="el-GR" sz="1200" b="1" dirty="0" smtClean="0"/>
              <a:t>παραβατικότητας</a:t>
            </a:r>
            <a:endParaRPr lang="el-GR" sz="1200" b="1" dirty="0"/>
          </a:p>
        </p:txBody>
      </p:sp>
      <p:sp>
        <p:nvSpPr>
          <p:cNvPr id="57" name="TextBox 56"/>
          <p:cNvSpPr txBox="1"/>
          <p:nvPr/>
        </p:nvSpPr>
        <p:spPr>
          <a:xfrm>
            <a:off x="4409982" y="3673700"/>
            <a:ext cx="216024" cy="276999"/>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l-GR" sz="1200" b="1" dirty="0">
                <a:sym typeface="Wingdings"/>
              </a:rPr>
              <a:t></a:t>
            </a:r>
            <a:endParaRPr lang="el-GR" sz="1500" b="1" dirty="0"/>
          </a:p>
        </p:txBody>
      </p:sp>
      <p:sp>
        <p:nvSpPr>
          <p:cNvPr id="58" name="Rounded Rectangle 57"/>
          <p:cNvSpPr/>
          <p:nvPr/>
        </p:nvSpPr>
        <p:spPr>
          <a:xfrm>
            <a:off x="1164431" y="2355726"/>
            <a:ext cx="6777372" cy="324036"/>
          </a:xfrm>
          <a:prstGeom prst="roundRect">
            <a:avLst/>
          </a:prstGeom>
          <a:noFill/>
          <a:effectLst>
            <a:glow rad="101600">
              <a:schemeClr val="accent6">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13"/>
          </a:p>
        </p:txBody>
      </p:sp>
    </p:spTree>
    <p:extLst>
      <p:ext uri="{BB962C8B-B14F-4D97-AF65-F5344CB8AC3E}">
        <p14:creationId xmlns="" xmlns:p14="http://schemas.microsoft.com/office/powerpoint/2010/main" val="671403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additive="base">
                                        <p:cTn id="21" dur="500" fill="hold"/>
                                        <p:tgtEl>
                                          <p:spTgt spid="21"/>
                                        </p:tgtEl>
                                        <p:attrNameLst>
                                          <p:attrName>ppt_x</p:attrName>
                                        </p:attrNameLst>
                                      </p:cBhvr>
                                      <p:tavLst>
                                        <p:tav tm="0">
                                          <p:val>
                                            <p:strVal val="#ppt_x"/>
                                          </p:val>
                                        </p:tav>
                                        <p:tav tm="100000">
                                          <p:val>
                                            <p:strVal val="#ppt_x"/>
                                          </p:val>
                                        </p:tav>
                                      </p:tavLst>
                                    </p:anim>
                                    <p:anim calcmode="lin" valueType="num">
                                      <p:cBhvr additive="base">
                                        <p:cTn id="2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ppt_x"/>
                                          </p:val>
                                        </p:tav>
                                        <p:tav tm="100000">
                                          <p:val>
                                            <p:strVal val="#ppt_x"/>
                                          </p:val>
                                        </p:tav>
                                      </p:tavLst>
                                    </p:anim>
                                    <p:anim calcmode="lin" valueType="num">
                                      <p:cBhvr additive="base">
                                        <p:cTn id="28" dur="500" fill="hold"/>
                                        <p:tgtEl>
                                          <p:spTgt spid="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ppt_x"/>
                                          </p:val>
                                        </p:tav>
                                        <p:tav tm="100000">
                                          <p:val>
                                            <p:strVal val="#ppt_x"/>
                                          </p:val>
                                        </p:tav>
                                      </p:tavLst>
                                    </p:anim>
                                    <p:anim calcmode="lin" valueType="num">
                                      <p:cBhvr additive="base">
                                        <p:cTn id="32"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500" fill="hold"/>
                                        <p:tgtEl>
                                          <p:spTgt spid="6"/>
                                        </p:tgtEl>
                                        <p:attrNameLst>
                                          <p:attrName>ppt_x</p:attrName>
                                        </p:attrNameLst>
                                      </p:cBhvr>
                                      <p:tavLst>
                                        <p:tav tm="0">
                                          <p:val>
                                            <p:strVal val="#ppt_x"/>
                                          </p:val>
                                        </p:tav>
                                        <p:tav tm="100000">
                                          <p:val>
                                            <p:strVal val="#ppt_x"/>
                                          </p:val>
                                        </p:tav>
                                      </p:tavLst>
                                    </p:anim>
                                    <p:anim calcmode="lin" valueType="num">
                                      <p:cBhvr additive="base">
                                        <p:cTn id="38" dur="500" fill="hold"/>
                                        <p:tgtEl>
                                          <p:spTgt spid="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additive="base">
                                        <p:cTn id="41" dur="500" fill="hold"/>
                                        <p:tgtEl>
                                          <p:spTgt spid="23"/>
                                        </p:tgtEl>
                                        <p:attrNameLst>
                                          <p:attrName>ppt_x</p:attrName>
                                        </p:attrNameLst>
                                      </p:cBhvr>
                                      <p:tavLst>
                                        <p:tav tm="0">
                                          <p:val>
                                            <p:strVal val="#ppt_x"/>
                                          </p:val>
                                        </p:tav>
                                        <p:tav tm="100000">
                                          <p:val>
                                            <p:strVal val="#ppt_x"/>
                                          </p:val>
                                        </p:tav>
                                      </p:tavLst>
                                    </p:anim>
                                    <p:anim calcmode="lin" valueType="num">
                                      <p:cBhvr additive="base">
                                        <p:cTn id="42"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additive="base">
                                        <p:cTn id="47" dur="500" fill="hold"/>
                                        <p:tgtEl>
                                          <p:spTgt spid="7"/>
                                        </p:tgtEl>
                                        <p:attrNameLst>
                                          <p:attrName>ppt_x</p:attrName>
                                        </p:attrNameLst>
                                      </p:cBhvr>
                                      <p:tavLst>
                                        <p:tav tm="0">
                                          <p:val>
                                            <p:strVal val="#ppt_x"/>
                                          </p:val>
                                        </p:tav>
                                        <p:tav tm="100000">
                                          <p:val>
                                            <p:strVal val="#ppt_x"/>
                                          </p:val>
                                        </p:tav>
                                      </p:tavLst>
                                    </p:anim>
                                    <p:anim calcmode="lin" valueType="num">
                                      <p:cBhvr additive="base">
                                        <p:cTn id="48" dur="500" fill="hold"/>
                                        <p:tgtEl>
                                          <p:spTgt spid="7"/>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4"/>
                                        </p:tgtEl>
                                        <p:attrNameLst>
                                          <p:attrName>style.visibility</p:attrName>
                                        </p:attrNameLst>
                                      </p:cBhvr>
                                      <p:to>
                                        <p:strVal val="visible"/>
                                      </p:to>
                                    </p:set>
                                    <p:anim calcmode="lin" valueType="num">
                                      <p:cBhvr additive="base">
                                        <p:cTn id="51" dur="500" fill="hold"/>
                                        <p:tgtEl>
                                          <p:spTgt spid="24"/>
                                        </p:tgtEl>
                                        <p:attrNameLst>
                                          <p:attrName>ppt_x</p:attrName>
                                        </p:attrNameLst>
                                      </p:cBhvr>
                                      <p:tavLst>
                                        <p:tav tm="0">
                                          <p:val>
                                            <p:strVal val="#ppt_x"/>
                                          </p:val>
                                        </p:tav>
                                        <p:tav tm="100000">
                                          <p:val>
                                            <p:strVal val="#ppt_x"/>
                                          </p:val>
                                        </p:tav>
                                      </p:tavLst>
                                    </p:anim>
                                    <p:anim calcmode="lin" valueType="num">
                                      <p:cBhvr additive="base">
                                        <p:cTn id="52"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8"/>
                                        </p:tgtEl>
                                        <p:attrNameLst>
                                          <p:attrName>style.visibility</p:attrName>
                                        </p:attrNameLst>
                                      </p:cBhvr>
                                      <p:to>
                                        <p:strVal val="visible"/>
                                      </p:to>
                                    </p:set>
                                    <p:anim calcmode="lin" valueType="num">
                                      <p:cBhvr additive="base">
                                        <p:cTn id="57" dur="500" fill="hold"/>
                                        <p:tgtEl>
                                          <p:spTgt spid="8"/>
                                        </p:tgtEl>
                                        <p:attrNameLst>
                                          <p:attrName>ppt_x</p:attrName>
                                        </p:attrNameLst>
                                      </p:cBhvr>
                                      <p:tavLst>
                                        <p:tav tm="0">
                                          <p:val>
                                            <p:strVal val="#ppt_x"/>
                                          </p:val>
                                        </p:tav>
                                        <p:tav tm="100000">
                                          <p:val>
                                            <p:strVal val="#ppt_x"/>
                                          </p:val>
                                        </p:tav>
                                      </p:tavLst>
                                    </p:anim>
                                    <p:anim calcmode="lin" valueType="num">
                                      <p:cBhvr additive="base">
                                        <p:cTn id="58" dur="500" fill="hold"/>
                                        <p:tgtEl>
                                          <p:spTgt spid="8"/>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25"/>
                                        </p:tgtEl>
                                        <p:attrNameLst>
                                          <p:attrName>style.visibility</p:attrName>
                                        </p:attrNameLst>
                                      </p:cBhvr>
                                      <p:to>
                                        <p:strVal val="visible"/>
                                      </p:to>
                                    </p:set>
                                    <p:anim calcmode="lin" valueType="num">
                                      <p:cBhvr additive="base">
                                        <p:cTn id="61" dur="500" fill="hold"/>
                                        <p:tgtEl>
                                          <p:spTgt spid="25"/>
                                        </p:tgtEl>
                                        <p:attrNameLst>
                                          <p:attrName>ppt_x</p:attrName>
                                        </p:attrNameLst>
                                      </p:cBhvr>
                                      <p:tavLst>
                                        <p:tav tm="0">
                                          <p:val>
                                            <p:strVal val="#ppt_x"/>
                                          </p:val>
                                        </p:tav>
                                        <p:tav tm="100000">
                                          <p:val>
                                            <p:strVal val="#ppt_x"/>
                                          </p:val>
                                        </p:tav>
                                      </p:tavLst>
                                    </p:anim>
                                    <p:anim calcmode="lin" valueType="num">
                                      <p:cBhvr additive="base">
                                        <p:cTn id="62"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3" presetClass="entr" presetSubtype="16" fill="hold" grpId="0" nodeType="clickEffect">
                                  <p:stCondLst>
                                    <p:cond delay="0"/>
                                  </p:stCondLst>
                                  <p:childTnLst>
                                    <p:set>
                                      <p:cBhvr>
                                        <p:cTn id="66" dur="1" fill="hold">
                                          <p:stCondLst>
                                            <p:cond delay="0"/>
                                          </p:stCondLst>
                                        </p:cTn>
                                        <p:tgtEl>
                                          <p:spTgt spid="2"/>
                                        </p:tgtEl>
                                        <p:attrNameLst>
                                          <p:attrName>style.visibility</p:attrName>
                                        </p:attrNameLst>
                                      </p:cBhvr>
                                      <p:to>
                                        <p:strVal val="visible"/>
                                      </p:to>
                                    </p:set>
                                    <p:anim calcmode="lin" valueType="num">
                                      <p:cBhvr>
                                        <p:cTn id="67" dur="500" fill="hold"/>
                                        <p:tgtEl>
                                          <p:spTgt spid="2"/>
                                        </p:tgtEl>
                                        <p:attrNameLst>
                                          <p:attrName>ppt_w</p:attrName>
                                        </p:attrNameLst>
                                      </p:cBhvr>
                                      <p:tavLst>
                                        <p:tav tm="0">
                                          <p:val>
                                            <p:fltVal val="0"/>
                                          </p:val>
                                        </p:tav>
                                        <p:tav tm="100000">
                                          <p:val>
                                            <p:strVal val="#ppt_w"/>
                                          </p:val>
                                        </p:tav>
                                      </p:tavLst>
                                    </p:anim>
                                    <p:anim calcmode="lin" valueType="num">
                                      <p:cBhvr>
                                        <p:cTn id="68" dur="500" fill="hold"/>
                                        <p:tgtEl>
                                          <p:spTgt spid="2"/>
                                        </p:tgtEl>
                                        <p:attrNameLst>
                                          <p:attrName>ppt_h</p:attrName>
                                        </p:attrNameLst>
                                      </p:cBhvr>
                                      <p:tavLst>
                                        <p:tav tm="0">
                                          <p:val>
                                            <p:fltVal val="0"/>
                                          </p:val>
                                        </p:tav>
                                        <p:tav tm="100000">
                                          <p:val>
                                            <p:strVal val="#ppt_h"/>
                                          </p:val>
                                        </p:tav>
                                      </p:tavLst>
                                    </p:anim>
                                  </p:childTnLst>
                                </p:cTn>
                              </p:par>
                            </p:childTnLst>
                          </p:cTn>
                        </p:par>
                      </p:childTnLst>
                    </p:cTn>
                  </p:par>
                  <p:par>
                    <p:cTn id="69" fill="hold">
                      <p:stCondLst>
                        <p:cond delay="indefinite"/>
                      </p:stCondLst>
                      <p:childTnLst>
                        <p:par>
                          <p:cTn id="70" fill="hold">
                            <p:stCondLst>
                              <p:cond delay="0"/>
                            </p:stCondLst>
                            <p:childTnLst>
                              <p:par>
                                <p:cTn id="71" presetID="9" presetClass="entr" presetSubtype="0" fill="hold" grpId="0" nodeType="clickEffect">
                                  <p:stCondLst>
                                    <p:cond delay="0"/>
                                  </p:stCondLst>
                                  <p:childTnLst>
                                    <p:set>
                                      <p:cBhvr>
                                        <p:cTn id="72" dur="1" fill="hold">
                                          <p:stCondLst>
                                            <p:cond delay="0"/>
                                          </p:stCondLst>
                                        </p:cTn>
                                        <p:tgtEl>
                                          <p:spTgt spid="58"/>
                                        </p:tgtEl>
                                        <p:attrNameLst>
                                          <p:attrName>style.visibility</p:attrName>
                                        </p:attrNameLst>
                                      </p:cBhvr>
                                      <p:to>
                                        <p:strVal val="visible"/>
                                      </p:to>
                                    </p:set>
                                    <p:animEffect transition="in" filter="dissolve">
                                      <p:cBhvr>
                                        <p:cTn id="73" dur="500"/>
                                        <p:tgtEl>
                                          <p:spTgt spid="58"/>
                                        </p:tgtEl>
                                      </p:cBhvr>
                                    </p:animEffect>
                                  </p:childTnLst>
                                </p:cTn>
                              </p:par>
                            </p:childTnLst>
                          </p:cTn>
                        </p:par>
                      </p:childTnLst>
                    </p:cTn>
                  </p:par>
                  <p:par>
                    <p:cTn id="74" fill="hold">
                      <p:stCondLst>
                        <p:cond delay="indefinite"/>
                      </p:stCondLst>
                      <p:childTnLst>
                        <p:par>
                          <p:cTn id="75" fill="hold">
                            <p:stCondLst>
                              <p:cond delay="0"/>
                            </p:stCondLst>
                            <p:childTnLst>
                              <p:par>
                                <p:cTn id="76" presetID="23" presetClass="entr" presetSubtype="16" fill="hold" grpId="0" nodeType="clickEffect">
                                  <p:stCondLst>
                                    <p:cond delay="0"/>
                                  </p:stCondLst>
                                  <p:childTnLst>
                                    <p:set>
                                      <p:cBhvr>
                                        <p:cTn id="77" dur="1" fill="hold">
                                          <p:stCondLst>
                                            <p:cond delay="0"/>
                                          </p:stCondLst>
                                        </p:cTn>
                                        <p:tgtEl>
                                          <p:spTgt spid="26"/>
                                        </p:tgtEl>
                                        <p:attrNameLst>
                                          <p:attrName>style.visibility</p:attrName>
                                        </p:attrNameLst>
                                      </p:cBhvr>
                                      <p:to>
                                        <p:strVal val="visible"/>
                                      </p:to>
                                    </p:set>
                                    <p:anim calcmode="lin" valueType="num">
                                      <p:cBhvr>
                                        <p:cTn id="78" dur="500" fill="hold"/>
                                        <p:tgtEl>
                                          <p:spTgt spid="26"/>
                                        </p:tgtEl>
                                        <p:attrNameLst>
                                          <p:attrName>ppt_w</p:attrName>
                                        </p:attrNameLst>
                                      </p:cBhvr>
                                      <p:tavLst>
                                        <p:tav tm="0">
                                          <p:val>
                                            <p:fltVal val="0"/>
                                          </p:val>
                                        </p:tav>
                                        <p:tav tm="100000">
                                          <p:val>
                                            <p:strVal val="#ppt_w"/>
                                          </p:val>
                                        </p:tav>
                                      </p:tavLst>
                                    </p:anim>
                                    <p:anim calcmode="lin" valueType="num">
                                      <p:cBhvr>
                                        <p:cTn id="79" dur="500" fill="hold"/>
                                        <p:tgtEl>
                                          <p:spTgt spid="26"/>
                                        </p:tgtEl>
                                        <p:attrNameLst>
                                          <p:attrName>ppt_h</p:attrName>
                                        </p:attrNameLst>
                                      </p:cBhvr>
                                      <p:tavLst>
                                        <p:tav tm="0">
                                          <p:val>
                                            <p:fltVal val="0"/>
                                          </p:val>
                                        </p:tav>
                                        <p:tav tm="100000">
                                          <p:val>
                                            <p:strVal val="#ppt_h"/>
                                          </p:val>
                                        </p:tav>
                                      </p:tavLst>
                                    </p:anim>
                                  </p:childTnLst>
                                </p:cTn>
                              </p:par>
                              <p:par>
                                <p:cTn id="80" presetID="23" presetClass="entr" presetSubtype="16" fill="hold" grpId="0" nodeType="withEffect">
                                  <p:stCondLst>
                                    <p:cond delay="0"/>
                                  </p:stCondLst>
                                  <p:childTnLst>
                                    <p:set>
                                      <p:cBhvr>
                                        <p:cTn id="81" dur="1" fill="hold">
                                          <p:stCondLst>
                                            <p:cond delay="0"/>
                                          </p:stCondLst>
                                        </p:cTn>
                                        <p:tgtEl>
                                          <p:spTgt spid="29"/>
                                        </p:tgtEl>
                                        <p:attrNameLst>
                                          <p:attrName>style.visibility</p:attrName>
                                        </p:attrNameLst>
                                      </p:cBhvr>
                                      <p:to>
                                        <p:strVal val="visible"/>
                                      </p:to>
                                    </p:set>
                                    <p:anim calcmode="lin" valueType="num">
                                      <p:cBhvr>
                                        <p:cTn id="82" dur="500" fill="hold"/>
                                        <p:tgtEl>
                                          <p:spTgt spid="29"/>
                                        </p:tgtEl>
                                        <p:attrNameLst>
                                          <p:attrName>ppt_w</p:attrName>
                                        </p:attrNameLst>
                                      </p:cBhvr>
                                      <p:tavLst>
                                        <p:tav tm="0">
                                          <p:val>
                                            <p:fltVal val="0"/>
                                          </p:val>
                                        </p:tav>
                                        <p:tav tm="100000">
                                          <p:val>
                                            <p:strVal val="#ppt_w"/>
                                          </p:val>
                                        </p:tav>
                                      </p:tavLst>
                                    </p:anim>
                                    <p:anim calcmode="lin" valueType="num">
                                      <p:cBhvr>
                                        <p:cTn id="83" dur="500" fill="hold"/>
                                        <p:tgtEl>
                                          <p:spTgt spid="29"/>
                                        </p:tgtEl>
                                        <p:attrNameLst>
                                          <p:attrName>ppt_h</p:attrName>
                                        </p:attrNameLst>
                                      </p:cBhvr>
                                      <p:tavLst>
                                        <p:tav tm="0">
                                          <p:val>
                                            <p:fltVal val="0"/>
                                          </p:val>
                                        </p:tav>
                                        <p:tav tm="100000">
                                          <p:val>
                                            <p:strVal val="#ppt_h"/>
                                          </p:val>
                                        </p:tav>
                                      </p:tavLst>
                                    </p:anim>
                                  </p:childTnLst>
                                </p:cTn>
                              </p:par>
                              <p:par>
                                <p:cTn id="84" presetID="23" presetClass="entr" presetSubtype="16" fill="hold" grpId="0" nodeType="withEffect">
                                  <p:stCondLst>
                                    <p:cond delay="0"/>
                                  </p:stCondLst>
                                  <p:childTnLst>
                                    <p:set>
                                      <p:cBhvr>
                                        <p:cTn id="85" dur="1" fill="hold">
                                          <p:stCondLst>
                                            <p:cond delay="0"/>
                                          </p:stCondLst>
                                        </p:cTn>
                                        <p:tgtEl>
                                          <p:spTgt spid="30"/>
                                        </p:tgtEl>
                                        <p:attrNameLst>
                                          <p:attrName>style.visibility</p:attrName>
                                        </p:attrNameLst>
                                      </p:cBhvr>
                                      <p:to>
                                        <p:strVal val="visible"/>
                                      </p:to>
                                    </p:set>
                                    <p:anim calcmode="lin" valueType="num">
                                      <p:cBhvr>
                                        <p:cTn id="86" dur="500" fill="hold"/>
                                        <p:tgtEl>
                                          <p:spTgt spid="30"/>
                                        </p:tgtEl>
                                        <p:attrNameLst>
                                          <p:attrName>ppt_w</p:attrName>
                                        </p:attrNameLst>
                                      </p:cBhvr>
                                      <p:tavLst>
                                        <p:tav tm="0">
                                          <p:val>
                                            <p:fltVal val="0"/>
                                          </p:val>
                                        </p:tav>
                                        <p:tav tm="100000">
                                          <p:val>
                                            <p:strVal val="#ppt_w"/>
                                          </p:val>
                                        </p:tav>
                                      </p:tavLst>
                                    </p:anim>
                                    <p:anim calcmode="lin" valueType="num">
                                      <p:cBhvr>
                                        <p:cTn id="87" dur="500" fill="hold"/>
                                        <p:tgtEl>
                                          <p:spTgt spid="30"/>
                                        </p:tgtEl>
                                        <p:attrNameLst>
                                          <p:attrName>ppt_h</p:attrName>
                                        </p:attrNameLst>
                                      </p:cBhvr>
                                      <p:tavLst>
                                        <p:tav tm="0">
                                          <p:val>
                                            <p:fltVal val="0"/>
                                          </p:val>
                                        </p:tav>
                                        <p:tav tm="100000">
                                          <p:val>
                                            <p:strVal val="#ppt_h"/>
                                          </p:val>
                                        </p:tav>
                                      </p:tavLst>
                                    </p:anim>
                                  </p:childTnLst>
                                </p:cTn>
                              </p:par>
                              <p:par>
                                <p:cTn id="88" presetID="23" presetClass="entr" presetSubtype="16" fill="hold" grpId="0" nodeType="withEffect">
                                  <p:stCondLst>
                                    <p:cond delay="0"/>
                                  </p:stCondLst>
                                  <p:childTnLst>
                                    <p:set>
                                      <p:cBhvr>
                                        <p:cTn id="89" dur="1" fill="hold">
                                          <p:stCondLst>
                                            <p:cond delay="0"/>
                                          </p:stCondLst>
                                        </p:cTn>
                                        <p:tgtEl>
                                          <p:spTgt spid="31"/>
                                        </p:tgtEl>
                                        <p:attrNameLst>
                                          <p:attrName>style.visibility</p:attrName>
                                        </p:attrNameLst>
                                      </p:cBhvr>
                                      <p:to>
                                        <p:strVal val="visible"/>
                                      </p:to>
                                    </p:set>
                                    <p:anim calcmode="lin" valueType="num">
                                      <p:cBhvr>
                                        <p:cTn id="90" dur="500" fill="hold"/>
                                        <p:tgtEl>
                                          <p:spTgt spid="31"/>
                                        </p:tgtEl>
                                        <p:attrNameLst>
                                          <p:attrName>ppt_w</p:attrName>
                                        </p:attrNameLst>
                                      </p:cBhvr>
                                      <p:tavLst>
                                        <p:tav tm="0">
                                          <p:val>
                                            <p:fltVal val="0"/>
                                          </p:val>
                                        </p:tav>
                                        <p:tav tm="100000">
                                          <p:val>
                                            <p:strVal val="#ppt_w"/>
                                          </p:val>
                                        </p:tav>
                                      </p:tavLst>
                                    </p:anim>
                                    <p:anim calcmode="lin" valueType="num">
                                      <p:cBhvr>
                                        <p:cTn id="91" dur="500" fill="hold"/>
                                        <p:tgtEl>
                                          <p:spTgt spid="31"/>
                                        </p:tgtEl>
                                        <p:attrNameLst>
                                          <p:attrName>ppt_h</p:attrName>
                                        </p:attrNameLst>
                                      </p:cBhvr>
                                      <p:tavLst>
                                        <p:tav tm="0">
                                          <p:val>
                                            <p:fltVal val="0"/>
                                          </p:val>
                                        </p:tav>
                                        <p:tav tm="100000">
                                          <p:val>
                                            <p:strVal val="#ppt_h"/>
                                          </p:val>
                                        </p:tav>
                                      </p:tavLst>
                                    </p:anim>
                                  </p:childTnLst>
                                </p:cTn>
                              </p:par>
                              <p:par>
                                <p:cTn id="92" presetID="23" presetClass="entr" presetSubtype="16" fill="hold" grpId="0" nodeType="withEffect">
                                  <p:stCondLst>
                                    <p:cond delay="0"/>
                                  </p:stCondLst>
                                  <p:childTnLst>
                                    <p:set>
                                      <p:cBhvr>
                                        <p:cTn id="93" dur="1" fill="hold">
                                          <p:stCondLst>
                                            <p:cond delay="0"/>
                                          </p:stCondLst>
                                        </p:cTn>
                                        <p:tgtEl>
                                          <p:spTgt spid="32"/>
                                        </p:tgtEl>
                                        <p:attrNameLst>
                                          <p:attrName>style.visibility</p:attrName>
                                        </p:attrNameLst>
                                      </p:cBhvr>
                                      <p:to>
                                        <p:strVal val="visible"/>
                                      </p:to>
                                    </p:set>
                                    <p:anim calcmode="lin" valueType="num">
                                      <p:cBhvr>
                                        <p:cTn id="94" dur="500" fill="hold"/>
                                        <p:tgtEl>
                                          <p:spTgt spid="32"/>
                                        </p:tgtEl>
                                        <p:attrNameLst>
                                          <p:attrName>ppt_w</p:attrName>
                                        </p:attrNameLst>
                                      </p:cBhvr>
                                      <p:tavLst>
                                        <p:tav tm="0">
                                          <p:val>
                                            <p:fltVal val="0"/>
                                          </p:val>
                                        </p:tav>
                                        <p:tav tm="100000">
                                          <p:val>
                                            <p:strVal val="#ppt_w"/>
                                          </p:val>
                                        </p:tav>
                                      </p:tavLst>
                                    </p:anim>
                                    <p:anim calcmode="lin" valueType="num">
                                      <p:cBhvr>
                                        <p:cTn id="95" dur="500" fill="hold"/>
                                        <p:tgtEl>
                                          <p:spTgt spid="32"/>
                                        </p:tgtEl>
                                        <p:attrNameLst>
                                          <p:attrName>ppt_h</p:attrName>
                                        </p:attrNameLst>
                                      </p:cBhvr>
                                      <p:tavLst>
                                        <p:tav tm="0">
                                          <p:val>
                                            <p:fltVal val="0"/>
                                          </p:val>
                                        </p:tav>
                                        <p:tav tm="100000">
                                          <p:val>
                                            <p:strVal val="#ppt_h"/>
                                          </p:val>
                                        </p:tav>
                                      </p:tavLst>
                                    </p:anim>
                                  </p:childTnLst>
                                </p:cTn>
                              </p:par>
                              <p:par>
                                <p:cTn id="96" presetID="23" presetClass="entr" presetSubtype="16" fill="hold" grpId="0" nodeType="withEffect">
                                  <p:stCondLst>
                                    <p:cond delay="0"/>
                                  </p:stCondLst>
                                  <p:childTnLst>
                                    <p:set>
                                      <p:cBhvr>
                                        <p:cTn id="97" dur="1" fill="hold">
                                          <p:stCondLst>
                                            <p:cond delay="0"/>
                                          </p:stCondLst>
                                        </p:cTn>
                                        <p:tgtEl>
                                          <p:spTgt spid="27"/>
                                        </p:tgtEl>
                                        <p:attrNameLst>
                                          <p:attrName>style.visibility</p:attrName>
                                        </p:attrNameLst>
                                      </p:cBhvr>
                                      <p:to>
                                        <p:strVal val="visible"/>
                                      </p:to>
                                    </p:set>
                                    <p:anim calcmode="lin" valueType="num">
                                      <p:cBhvr>
                                        <p:cTn id="98" dur="500" fill="hold"/>
                                        <p:tgtEl>
                                          <p:spTgt spid="27"/>
                                        </p:tgtEl>
                                        <p:attrNameLst>
                                          <p:attrName>ppt_w</p:attrName>
                                        </p:attrNameLst>
                                      </p:cBhvr>
                                      <p:tavLst>
                                        <p:tav tm="0">
                                          <p:val>
                                            <p:fltVal val="0"/>
                                          </p:val>
                                        </p:tav>
                                        <p:tav tm="100000">
                                          <p:val>
                                            <p:strVal val="#ppt_w"/>
                                          </p:val>
                                        </p:tav>
                                      </p:tavLst>
                                    </p:anim>
                                    <p:anim calcmode="lin" valueType="num">
                                      <p:cBhvr>
                                        <p:cTn id="99" dur="500" fill="hold"/>
                                        <p:tgtEl>
                                          <p:spTgt spid="27"/>
                                        </p:tgtEl>
                                        <p:attrNameLst>
                                          <p:attrName>ppt_h</p:attrName>
                                        </p:attrNameLst>
                                      </p:cBhvr>
                                      <p:tavLst>
                                        <p:tav tm="0">
                                          <p:val>
                                            <p:fltVal val="0"/>
                                          </p:val>
                                        </p:tav>
                                        <p:tav tm="100000">
                                          <p:val>
                                            <p:strVal val="#ppt_h"/>
                                          </p:val>
                                        </p:tav>
                                      </p:tavLst>
                                    </p:anim>
                                  </p:childTnLst>
                                </p:cTn>
                              </p:par>
                              <p:par>
                                <p:cTn id="100" presetID="23" presetClass="entr" presetSubtype="16" fill="hold" grpId="0" nodeType="withEffect">
                                  <p:stCondLst>
                                    <p:cond delay="0"/>
                                  </p:stCondLst>
                                  <p:childTnLst>
                                    <p:set>
                                      <p:cBhvr>
                                        <p:cTn id="101" dur="1" fill="hold">
                                          <p:stCondLst>
                                            <p:cond delay="0"/>
                                          </p:stCondLst>
                                        </p:cTn>
                                        <p:tgtEl>
                                          <p:spTgt spid="33"/>
                                        </p:tgtEl>
                                        <p:attrNameLst>
                                          <p:attrName>style.visibility</p:attrName>
                                        </p:attrNameLst>
                                      </p:cBhvr>
                                      <p:to>
                                        <p:strVal val="visible"/>
                                      </p:to>
                                    </p:set>
                                    <p:anim calcmode="lin" valueType="num">
                                      <p:cBhvr>
                                        <p:cTn id="102" dur="500" fill="hold"/>
                                        <p:tgtEl>
                                          <p:spTgt spid="33"/>
                                        </p:tgtEl>
                                        <p:attrNameLst>
                                          <p:attrName>ppt_w</p:attrName>
                                        </p:attrNameLst>
                                      </p:cBhvr>
                                      <p:tavLst>
                                        <p:tav tm="0">
                                          <p:val>
                                            <p:fltVal val="0"/>
                                          </p:val>
                                        </p:tav>
                                        <p:tav tm="100000">
                                          <p:val>
                                            <p:strVal val="#ppt_w"/>
                                          </p:val>
                                        </p:tav>
                                      </p:tavLst>
                                    </p:anim>
                                    <p:anim calcmode="lin" valueType="num">
                                      <p:cBhvr>
                                        <p:cTn id="103" dur="500" fill="hold"/>
                                        <p:tgtEl>
                                          <p:spTgt spid="33"/>
                                        </p:tgtEl>
                                        <p:attrNameLst>
                                          <p:attrName>ppt_h</p:attrName>
                                        </p:attrNameLst>
                                      </p:cBhvr>
                                      <p:tavLst>
                                        <p:tav tm="0">
                                          <p:val>
                                            <p:fltVal val="0"/>
                                          </p:val>
                                        </p:tav>
                                        <p:tav tm="100000">
                                          <p:val>
                                            <p:strVal val="#ppt_h"/>
                                          </p:val>
                                        </p:tav>
                                      </p:tavLst>
                                    </p:anim>
                                  </p:childTnLst>
                                </p:cTn>
                              </p:par>
                            </p:childTnLst>
                          </p:cTn>
                        </p:par>
                      </p:childTnLst>
                    </p:cTn>
                  </p:par>
                  <p:par>
                    <p:cTn id="104" fill="hold">
                      <p:stCondLst>
                        <p:cond delay="indefinite"/>
                      </p:stCondLst>
                      <p:childTnLst>
                        <p:par>
                          <p:cTn id="105" fill="hold">
                            <p:stCondLst>
                              <p:cond delay="0"/>
                            </p:stCondLst>
                            <p:childTnLst>
                              <p:par>
                                <p:cTn id="106" presetID="2" presetClass="entr" presetSubtype="4" fill="hold" grpId="0" nodeType="clickEffect">
                                  <p:stCondLst>
                                    <p:cond delay="0"/>
                                  </p:stCondLst>
                                  <p:childTnLst>
                                    <p:set>
                                      <p:cBhvr>
                                        <p:cTn id="107" dur="1" fill="hold">
                                          <p:stCondLst>
                                            <p:cond delay="0"/>
                                          </p:stCondLst>
                                        </p:cTn>
                                        <p:tgtEl>
                                          <p:spTgt spid="35"/>
                                        </p:tgtEl>
                                        <p:attrNameLst>
                                          <p:attrName>style.visibility</p:attrName>
                                        </p:attrNameLst>
                                      </p:cBhvr>
                                      <p:to>
                                        <p:strVal val="visible"/>
                                      </p:to>
                                    </p:set>
                                    <p:anim calcmode="lin" valueType="num">
                                      <p:cBhvr additive="base">
                                        <p:cTn id="108" dur="500" fill="hold"/>
                                        <p:tgtEl>
                                          <p:spTgt spid="35"/>
                                        </p:tgtEl>
                                        <p:attrNameLst>
                                          <p:attrName>ppt_x</p:attrName>
                                        </p:attrNameLst>
                                      </p:cBhvr>
                                      <p:tavLst>
                                        <p:tav tm="0">
                                          <p:val>
                                            <p:strVal val="#ppt_x"/>
                                          </p:val>
                                        </p:tav>
                                        <p:tav tm="100000">
                                          <p:val>
                                            <p:strVal val="#ppt_x"/>
                                          </p:val>
                                        </p:tav>
                                      </p:tavLst>
                                    </p:anim>
                                    <p:anim calcmode="lin" valueType="num">
                                      <p:cBhvr additive="base">
                                        <p:cTn id="109" dur="500" fill="hold"/>
                                        <p:tgtEl>
                                          <p:spTgt spid="35"/>
                                        </p:tgtEl>
                                        <p:attrNameLst>
                                          <p:attrName>ppt_y</p:attrName>
                                        </p:attrNameLst>
                                      </p:cBhvr>
                                      <p:tavLst>
                                        <p:tav tm="0">
                                          <p:val>
                                            <p:strVal val="1+#ppt_h/2"/>
                                          </p:val>
                                        </p:tav>
                                        <p:tav tm="100000">
                                          <p:val>
                                            <p:strVal val="#ppt_y"/>
                                          </p:val>
                                        </p:tav>
                                      </p:tavLst>
                                    </p:anim>
                                  </p:childTnLst>
                                </p:cTn>
                              </p:par>
                              <p:par>
                                <p:cTn id="110" presetID="2" presetClass="entr" presetSubtype="4" fill="hold" grpId="0" nodeType="withEffect">
                                  <p:stCondLst>
                                    <p:cond delay="0"/>
                                  </p:stCondLst>
                                  <p:childTnLst>
                                    <p:set>
                                      <p:cBhvr>
                                        <p:cTn id="111" dur="1" fill="hold">
                                          <p:stCondLst>
                                            <p:cond delay="0"/>
                                          </p:stCondLst>
                                        </p:cTn>
                                        <p:tgtEl>
                                          <p:spTgt spid="50"/>
                                        </p:tgtEl>
                                        <p:attrNameLst>
                                          <p:attrName>style.visibility</p:attrName>
                                        </p:attrNameLst>
                                      </p:cBhvr>
                                      <p:to>
                                        <p:strVal val="visible"/>
                                      </p:to>
                                    </p:set>
                                    <p:anim calcmode="lin" valueType="num">
                                      <p:cBhvr additive="base">
                                        <p:cTn id="112" dur="500" fill="hold"/>
                                        <p:tgtEl>
                                          <p:spTgt spid="50"/>
                                        </p:tgtEl>
                                        <p:attrNameLst>
                                          <p:attrName>ppt_x</p:attrName>
                                        </p:attrNameLst>
                                      </p:cBhvr>
                                      <p:tavLst>
                                        <p:tav tm="0">
                                          <p:val>
                                            <p:strVal val="#ppt_x"/>
                                          </p:val>
                                        </p:tav>
                                        <p:tav tm="100000">
                                          <p:val>
                                            <p:strVal val="#ppt_x"/>
                                          </p:val>
                                        </p:tav>
                                      </p:tavLst>
                                    </p:anim>
                                    <p:anim calcmode="lin" valueType="num">
                                      <p:cBhvr additive="base">
                                        <p:cTn id="113" dur="500" fill="hold"/>
                                        <p:tgtEl>
                                          <p:spTgt spid="50"/>
                                        </p:tgtEl>
                                        <p:attrNameLst>
                                          <p:attrName>ppt_y</p:attrName>
                                        </p:attrNameLst>
                                      </p:cBhvr>
                                      <p:tavLst>
                                        <p:tav tm="0">
                                          <p:val>
                                            <p:strVal val="1+#ppt_h/2"/>
                                          </p:val>
                                        </p:tav>
                                        <p:tav tm="100000">
                                          <p:val>
                                            <p:strVal val="#ppt_y"/>
                                          </p:val>
                                        </p:tav>
                                      </p:tavLst>
                                    </p:anim>
                                  </p:childTnLst>
                                </p:cTn>
                              </p:par>
                              <p:par>
                                <p:cTn id="114" presetID="2" presetClass="entr" presetSubtype="4" fill="hold" grpId="0" nodeType="withEffect">
                                  <p:stCondLst>
                                    <p:cond delay="0"/>
                                  </p:stCondLst>
                                  <p:childTnLst>
                                    <p:set>
                                      <p:cBhvr>
                                        <p:cTn id="115" dur="1" fill="hold">
                                          <p:stCondLst>
                                            <p:cond delay="0"/>
                                          </p:stCondLst>
                                        </p:cTn>
                                        <p:tgtEl>
                                          <p:spTgt spid="49"/>
                                        </p:tgtEl>
                                        <p:attrNameLst>
                                          <p:attrName>style.visibility</p:attrName>
                                        </p:attrNameLst>
                                      </p:cBhvr>
                                      <p:to>
                                        <p:strVal val="visible"/>
                                      </p:to>
                                    </p:set>
                                    <p:anim calcmode="lin" valueType="num">
                                      <p:cBhvr additive="base">
                                        <p:cTn id="116" dur="500" fill="hold"/>
                                        <p:tgtEl>
                                          <p:spTgt spid="49"/>
                                        </p:tgtEl>
                                        <p:attrNameLst>
                                          <p:attrName>ppt_x</p:attrName>
                                        </p:attrNameLst>
                                      </p:cBhvr>
                                      <p:tavLst>
                                        <p:tav tm="0">
                                          <p:val>
                                            <p:strVal val="#ppt_x"/>
                                          </p:val>
                                        </p:tav>
                                        <p:tav tm="100000">
                                          <p:val>
                                            <p:strVal val="#ppt_x"/>
                                          </p:val>
                                        </p:tav>
                                      </p:tavLst>
                                    </p:anim>
                                    <p:anim calcmode="lin" valueType="num">
                                      <p:cBhvr additive="base">
                                        <p:cTn id="117" dur="500" fill="hold"/>
                                        <p:tgtEl>
                                          <p:spTgt spid="49"/>
                                        </p:tgtEl>
                                        <p:attrNameLst>
                                          <p:attrName>ppt_y</p:attrName>
                                        </p:attrNameLst>
                                      </p:cBhvr>
                                      <p:tavLst>
                                        <p:tav tm="0">
                                          <p:val>
                                            <p:strVal val="1+#ppt_h/2"/>
                                          </p:val>
                                        </p:tav>
                                        <p:tav tm="100000">
                                          <p:val>
                                            <p:strVal val="#ppt_y"/>
                                          </p:val>
                                        </p:tav>
                                      </p:tavLst>
                                    </p:anim>
                                  </p:childTnLst>
                                </p:cTn>
                              </p:par>
                              <p:par>
                                <p:cTn id="118" presetID="2" presetClass="entr" presetSubtype="4" fill="hold" grpId="0" nodeType="withEffect">
                                  <p:stCondLst>
                                    <p:cond delay="0"/>
                                  </p:stCondLst>
                                  <p:childTnLst>
                                    <p:set>
                                      <p:cBhvr>
                                        <p:cTn id="119" dur="1" fill="hold">
                                          <p:stCondLst>
                                            <p:cond delay="0"/>
                                          </p:stCondLst>
                                        </p:cTn>
                                        <p:tgtEl>
                                          <p:spTgt spid="54"/>
                                        </p:tgtEl>
                                        <p:attrNameLst>
                                          <p:attrName>style.visibility</p:attrName>
                                        </p:attrNameLst>
                                      </p:cBhvr>
                                      <p:to>
                                        <p:strVal val="visible"/>
                                      </p:to>
                                    </p:set>
                                    <p:anim calcmode="lin" valueType="num">
                                      <p:cBhvr additive="base">
                                        <p:cTn id="120" dur="500" fill="hold"/>
                                        <p:tgtEl>
                                          <p:spTgt spid="54"/>
                                        </p:tgtEl>
                                        <p:attrNameLst>
                                          <p:attrName>ppt_x</p:attrName>
                                        </p:attrNameLst>
                                      </p:cBhvr>
                                      <p:tavLst>
                                        <p:tav tm="0">
                                          <p:val>
                                            <p:strVal val="#ppt_x"/>
                                          </p:val>
                                        </p:tav>
                                        <p:tav tm="100000">
                                          <p:val>
                                            <p:strVal val="#ppt_x"/>
                                          </p:val>
                                        </p:tav>
                                      </p:tavLst>
                                    </p:anim>
                                    <p:anim calcmode="lin" valueType="num">
                                      <p:cBhvr additive="base">
                                        <p:cTn id="121" dur="500" fill="hold"/>
                                        <p:tgtEl>
                                          <p:spTgt spid="54"/>
                                        </p:tgtEl>
                                        <p:attrNameLst>
                                          <p:attrName>ppt_y</p:attrName>
                                        </p:attrNameLst>
                                      </p:cBhvr>
                                      <p:tavLst>
                                        <p:tav tm="0">
                                          <p:val>
                                            <p:strVal val="1+#ppt_h/2"/>
                                          </p:val>
                                        </p:tav>
                                        <p:tav tm="100000">
                                          <p:val>
                                            <p:strVal val="#ppt_y"/>
                                          </p:val>
                                        </p:tav>
                                      </p:tavLst>
                                    </p:anim>
                                  </p:childTnLst>
                                </p:cTn>
                              </p:par>
                              <p:par>
                                <p:cTn id="122" presetID="2" presetClass="entr" presetSubtype="4" fill="hold" grpId="0" nodeType="withEffect">
                                  <p:stCondLst>
                                    <p:cond delay="0"/>
                                  </p:stCondLst>
                                  <p:childTnLst>
                                    <p:set>
                                      <p:cBhvr>
                                        <p:cTn id="123" dur="1" fill="hold">
                                          <p:stCondLst>
                                            <p:cond delay="0"/>
                                          </p:stCondLst>
                                        </p:cTn>
                                        <p:tgtEl>
                                          <p:spTgt spid="37"/>
                                        </p:tgtEl>
                                        <p:attrNameLst>
                                          <p:attrName>style.visibility</p:attrName>
                                        </p:attrNameLst>
                                      </p:cBhvr>
                                      <p:to>
                                        <p:strVal val="visible"/>
                                      </p:to>
                                    </p:set>
                                    <p:anim calcmode="lin" valueType="num">
                                      <p:cBhvr additive="base">
                                        <p:cTn id="124" dur="500" fill="hold"/>
                                        <p:tgtEl>
                                          <p:spTgt spid="37"/>
                                        </p:tgtEl>
                                        <p:attrNameLst>
                                          <p:attrName>ppt_x</p:attrName>
                                        </p:attrNameLst>
                                      </p:cBhvr>
                                      <p:tavLst>
                                        <p:tav tm="0">
                                          <p:val>
                                            <p:strVal val="#ppt_x"/>
                                          </p:val>
                                        </p:tav>
                                        <p:tav tm="100000">
                                          <p:val>
                                            <p:strVal val="#ppt_x"/>
                                          </p:val>
                                        </p:tav>
                                      </p:tavLst>
                                    </p:anim>
                                    <p:anim calcmode="lin" valueType="num">
                                      <p:cBhvr additive="base">
                                        <p:cTn id="125" dur="500" fill="hold"/>
                                        <p:tgtEl>
                                          <p:spTgt spid="37"/>
                                        </p:tgtEl>
                                        <p:attrNameLst>
                                          <p:attrName>ppt_y</p:attrName>
                                        </p:attrNameLst>
                                      </p:cBhvr>
                                      <p:tavLst>
                                        <p:tav tm="0">
                                          <p:val>
                                            <p:strVal val="1+#ppt_h/2"/>
                                          </p:val>
                                        </p:tav>
                                        <p:tav tm="100000">
                                          <p:val>
                                            <p:strVal val="#ppt_y"/>
                                          </p:val>
                                        </p:tav>
                                      </p:tavLst>
                                    </p:anim>
                                  </p:childTnLst>
                                </p:cTn>
                              </p:par>
                              <p:par>
                                <p:cTn id="126" presetID="2" presetClass="entr" presetSubtype="4" fill="hold" grpId="0" nodeType="withEffect">
                                  <p:stCondLst>
                                    <p:cond delay="0"/>
                                  </p:stCondLst>
                                  <p:childTnLst>
                                    <p:set>
                                      <p:cBhvr>
                                        <p:cTn id="127" dur="1" fill="hold">
                                          <p:stCondLst>
                                            <p:cond delay="0"/>
                                          </p:stCondLst>
                                        </p:cTn>
                                        <p:tgtEl>
                                          <p:spTgt spid="56"/>
                                        </p:tgtEl>
                                        <p:attrNameLst>
                                          <p:attrName>style.visibility</p:attrName>
                                        </p:attrNameLst>
                                      </p:cBhvr>
                                      <p:to>
                                        <p:strVal val="visible"/>
                                      </p:to>
                                    </p:set>
                                    <p:anim calcmode="lin" valueType="num">
                                      <p:cBhvr additive="base">
                                        <p:cTn id="128" dur="500" fill="hold"/>
                                        <p:tgtEl>
                                          <p:spTgt spid="56"/>
                                        </p:tgtEl>
                                        <p:attrNameLst>
                                          <p:attrName>ppt_x</p:attrName>
                                        </p:attrNameLst>
                                      </p:cBhvr>
                                      <p:tavLst>
                                        <p:tav tm="0">
                                          <p:val>
                                            <p:strVal val="#ppt_x"/>
                                          </p:val>
                                        </p:tav>
                                        <p:tav tm="100000">
                                          <p:val>
                                            <p:strVal val="#ppt_x"/>
                                          </p:val>
                                        </p:tav>
                                      </p:tavLst>
                                    </p:anim>
                                    <p:anim calcmode="lin" valueType="num">
                                      <p:cBhvr additive="base">
                                        <p:cTn id="129" dur="500" fill="hold"/>
                                        <p:tgtEl>
                                          <p:spTgt spid="56"/>
                                        </p:tgtEl>
                                        <p:attrNameLst>
                                          <p:attrName>ppt_y</p:attrName>
                                        </p:attrNameLst>
                                      </p:cBhvr>
                                      <p:tavLst>
                                        <p:tav tm="0">
                                          <p:val>
                                            <p:strVal val="1+#ppt_h/2"/>
                                          </p:val>
                                        </p:tav>
                                        <p:tav tm="100000">
                                          <p:val>
                                            <p:strVal val="#ppt_y"/>
                                          </p:val>
                                        </p:tav>
                                      </p:tavLst>
                                    </p:anim>
                                  </p:childTnLst>
                                </p:cTn>
                              </p:par>
                              <p:par>
                                <p:cTn id="130" presetID="2" presetClass="entr" presetSubtype="4" fill="hold" grpId="0" nodeType="withEffect">
                                  <p:stCondLst>
                                    <p:cond delay="0"/>
                                  </p:stCondLst>
                                  <p:childTnLst>
                                    <p:set>
                                      <p:cBhvr>
                                        <p:cTn id="131" dur="1" fill="hold">
                                          <p:stCondLst>
                                            <p:cond delay="0"/>
                                          </p:stCondLst>
                                        </p:cTn>
                                        <p:tgtEl>
                                          <p:spTgt spid="48"/>
                                        </p:tgtEl>
                                        <p:attrNameLst>
                                          <p:attrName>style.visibility</p:attrName>
                                        </p:attrNameLst>
                                      </p:cBhvr>
                                      <p:to>
                                        <p:strVal val="visible"/>
                                      </p:to>
                                    </p:set>
                                    <p:anim calcmode="lin" valueType="num">
                                      <p:cBhvr additive="base">
                                        <p:cTn id="132" dur="500" fill="hold"/>
                                        <p:tgtEl>
                                          <p:spTgt spid="48"/>
                                        </p:tgtEl>
                                        <p:attrNameLst>
                                          <p:attrName>ppt_x</p:attrName>
                                        </p:attrNameLst>
                                      </p:cBhvr>
                                      <p:tavLst>
                                        <p:tav tm="0">
                                          <p:val>
                                            <p:strVal val="#ppt_x"/>
                                          </p:val>
                                        </p:tav>
                                        <p:tav tm="100000">
                                          <p:val>
                                            <p:strVal val="#ppt_x"/>
                                          </p:val>
                                        </p:tav>
                                      </p:tavLst>
                                    </p:anim>
                                    <p:anim calcmode="lin" valueType="num">
                                      <p:cBhvr additive="base">
                                        <p:cTn id="133" dur="500" fill="hold"/>
                                        <p:tgtEl>
                                          <p:spTgt spid="48"/>
                                        </p:tgtEl>
                                        <p:attrNameLst>
                                          <p:attrName>ppt_y</p:attrName>
                                        </p:attrNameLst>
                                      </p:cBhvr>
                                      <p:tavLst>
                                        <p:tav tm="0">
                                          <p:val>
                                            <p:strVal val="1+#ppt_h/2"/>
                                          </p:val>
                                        </p:tav>
                                        <p:tav tm="100000">
                                          <p:val>
                                            <p:strVal val="#ppt_y"/>
                                          </p:val>
                                        </p:tav>
                                      </p:tavLst>
                                    </p:anim>
                                  </p:childTnLst>
                                </p:cTn>
                              </p:par>
                              <p:par>
                                <p:cTn id="134" presetID="2" presetClass="entr" presetSubtype="4" fill="hold" grpId="0" nodeType="withEffect">
                                  <p:stCondLst>
                                    <p:cond delay="0"/>
                                  </p:stCondLst>
                                  <p:childTnLst>
                                    <p:set>
                                      <p:cBhvr>
                                        <p:cTn id="135" dur="1" fill="hold">
                                          <p:stCondLst>
                                            <p:cond delay="0"/>
                                          </p:stCondLst>
                                        </p:cTn>
                                        <p:tgtEl>
                                          <p:spTgt spid="42"/>
                                        </p:tgtEl>
                                        <p:attrNameLst>
                                          <p:attrName>style.visibility</p:attrName>
                                        </p:attrNameLst>
                                      </p:cBhvr>
                                      <p:to>
                                        <p:strVal val="visible"/>
                                      </p:to>
                                    </p:set>
                                    <p:anim calcmode="lin" valueType="num">
                                      <p:cBhvr additive="base">
                                        <p:cTn id="136" dur="500" fill="hold"/>
                                        <p:tgtEl>
                                          <p:spTgt spid="42"/>
                                        </p:tgtEl>
                                        <p:attrNameLst>
                                          <p:attrName>ppt_x</p:attrName>
                                        </p:attrNameLst>
                                      </p:cBhvr>
                                      <p:tavLst>
                                        <p:tav tm="0">
                                          <p:val>
                                            <p:strVal val="#ppt_x"/>
                                          </p:val>
                                        </p:tav>
                                        <p:tav tm="100000">
                                          <p:val>
                                            <p:strVal val="#ppt_x"/>
                                          </p:val>
                                        </p:tav>
                                      </p:tavLst>
                                    </p:anim>
                                    <p:anim calcmode="lin" valueType="num">
                                      <p:cBhvr additive="base">
                                        <p:cTn id="137"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par>
                    <p:cTn id="138" fill="hold">
                      <p:stCondLst>
                        <p:cond delay="indefinite"/>
                      </p:stCondLst>
                      <p:childTnLst>
                        <p:par>
                          <p:cTn id="139" fill="hold">
                            <p:stCondLst>
                              <p:cond delay="0"/>
                            </p:stCondLst>
                            <p:childTnLst>
                              <p:par>
                                <p:cTn id="140" presetID="23" presetClass="entr" presetSubtype="16" fill="hold" grpId="0" nodeType="clickEffect">
                                  <p:stCondLst>
                                    <p:cond delay="0"/>
                                  </p:stCondLst>
                                  <p:childTnLst>
                                    <p:set>
                                      <p:cBhvr>
                                        <p:cTn id="141" dur="1" fill="hold">
                                          <p:stCondLst>
                                            <p:cond delay="0"/>
                                          </p:stCondLst>
                                        </p:cTn>
                                        <p:tgtEl>
                                          <p:spTgt spid="47"/>
                                        </p:tgtEl>
                                        <p:attrNameLst>
                                          <p:attrName>style.visibility</p:attrName>
                                        </p:attrNameLst>
                                      </p:cBhvr>
                                      <p:to>
                                        <p:strVal val="visible"/>
                                      </p:to>
                                    </p:set>
                                    <p:anim calcmode="lin" valueType="num">
                                      <p:cBhvr>
                                        <p:cTn id="142" dur="500" fill="hold"/>
                                        <p:tgtEl>
                                          <p:spTgt spid="47"/>
                                        </p:tgtEl>
                                        <p:attrNameLst>
                                          <p:attrName>ppt_w</p:attrName>
                                        </p:attrNameLst>
                                      </p:cBhvr>
                                      <p:tavLst>
                                        <p:tav tm="0">
                                          <p:val>
                                            <p:fltVal val="0"/>
                                          </p:val>
                                        </p:tav>
                                        <p:tav tm="100000">
                                          <p:val>
                                            <p:strVal val="#ppt_w"/>
                                          </p:val>
                                        </p:tav>
                                      </p:tavLst>
                                    </p:anim>
                                    <p:anim calcmode="lin" valueType="num">
                                      <p:cBhvr>
                                        <p:cTn id="143" dur="500" fill="hold"/>
                                        <p:tgtEl>
                                          <p:spTgt spid="47"/>
                                        </p:tgtEl>
                                        <p:attrNameLst>
                                          <p:attrName>ppt_h</p:attrName>
                                        </p:attrNameLst>
                                      </p:cBhvr>
                                      <p:tavLst>
                                        <p:tav tm="0">
                                          <p:val>
                                            <p:fltVal val="0"/>
                                          </p:val>
                                        </p:tav>
                                        <p:tav tm="100000">
                                          <p:val>
                                            <p:strVal val="#ppt_h"/>
                                          </p:val>
                                        </p:tav>
                                      </p:tavLst>
                                    </p:anim>
                                  </p:childTnLst>
                                </p:cTn>
                              </p:par>
                              <p:par>
                                <p:cTn id="144" presetID="23" presetClass="entr" presetSubtype="16" fill="hold" grpId="0" nodeType="withEffect">
                                  <p:stCondLst>
                                    <p:cond delay="0"/>
                                  </p:stCondLst>
                                  <p:childTnLst>
                                    <p:set>
                                      <p:cBhvr>
                                        <p:cTn id="145" dur="1" fill="hold">
                                          <p:stCondLst>
                                            <p:cond delay="0"/>
                                          </p:stCondLst>
                                        </p:cTn>
                                        <p:tgtEl>
                                          <p:spTgt spid="57"/>
                                        </p:tgtEl>
                                        <p:attrNameLst>
                                          <p:attrName>style.visibility</p:attrName>
                                        </p:attrNameLst>
                                      </p:cBhvr>
                                      <p:to>
                                        <p:strVal val="visible"/>
                                      </p:to>
                                    </p:set>
                                    <p:anim calcmode="lin" valueType="num">
                                      <p:cBhvr>
                                        <p:cTn id="146" dur="500" fill="hold"/>
                                        <p:tgtEl>
                                          <p:spTgt spid="57"/>
                                        </p:tgtEl>
                                        <p:attrNameLst>
                                          <p:attrName>ppt_w</p:attrName>
                                        </p:attrNameLst>
                                      </p:cBhvr>
                                      <p:tavLst>
                                        <p:tav tm="0">
                                          <p:val>
                                            <p:fltVal val="0"/>
                                          </p:val>
                                        </p:tav>
                                        <p:tav tm="100000">
                                          <p:val>
                                            <p:strVal val="#ppt_w"/>
                                          </p:val>
                                        </p:tav>
                                      </p:tavLst>
                                    </p:anim>
                                    <p:anim calcmode="lin" valueType="num">
                                      <p:cBhvr>
                                        <p:cTn id="147" dur="500" fill="hold"/>
                                        <p:tgtEl>
                                          <p:spTgt spid="57"/>
                                        </p:tgtEl>
                                        <p:attrNameLst>
                                          <p:attrName>ppt_h</p:attrName>
                                        </p:attrNameLst>
                                      </p:cBhvr>
                                      <p:tavLst>
                                        <p:tav tm="0">
                                          <p:val>
                                            <p:fltVal val="0"/>
                                          </p:val>
                                        </p:tav>
                                        <p:tav tm="100000">
                                          <p:val>
                                            <p:strVal val="#ppt_h"/>
                                          </p:val>
                                        </p:tav>
                                      </p:tavLst>
                                    </p:anim>
                                  </p:childTnLst>
                                </p:cTn>
                              </p:par>
                              <p:par>
                                <p:cTn id="148" presetID="23" presetClass="entr" presetSubtype="16" fill="hold" grpId="0" nodeType="withEffect">
                                  <p:stCondLst>
                                    <p:cond delay="0"/>
                                  </p:stCondLst>
                                  <p:childTnLst>
                                    <p:set>
                                      <p:cBhvr>
                                        <p:cTn id="149" dur="1" fill="hold">
                                          <p:stCondLst>
                                            <p:cond delay="0"/>
                                          </p:stCondLst>
                                        </p:cTn>
                                        <p:tgtEl>
                                          <p:spTgt spid="55"/>
                                        </p:tgtEl>
                                        <p:attrNameLst>
                                          <p:attrName>style.visibility</p:attrName>
                                        </p:attrNameLst>
                                      </p:cBhvr>
                                      <p:to>
                                        <p:strVal val="visible"/>
                                      </p:to>
                                    </p:set>
                                    <p:anim calcmode="lin" valueType="num">
                                      <p:cBhvr>
                                        <p:cTn id="150" dur="500" fill="hold"/>
                                        <p:tgtEl>
                                          <p:spTgt spid="55"/>
                                        </p:tgtEl>
                                        <p:attrNameLst>
                                          <p:attrName>ppt_w</p:attrName>
                                        </p:attrNameLst>
                                      </p:cBhvr>
                                      <p:tavLst>
                                        <p:tav tm="0">
                                          <p:val>
                                            <p:fltVal val="0"/>
                                          </p:val>
                                        </p:tav>
                                        <p:tav tm="100000">
                                          <p:val>
                                            <p:strVal val="#ppt_w"/>
                                          </p:val>
                                        </p:tav>
                                      </p:tavLst>
                                    </p:anim>
                                    <p:anim calcmode="lin" valueType="num">
                                      <p:cBhvr>
                                        <p:cTn id="151" dur="500" fill="hold"/>
                                        <p:tgtEl>
                                          <p:spTgt spid="55"/>
                                        </p:tgtEl>
                                        <p:attrNameLst>
                                          <p:attrName>ppt_h</p:attrName>
                                        </p:attrNameLst>
                                      </p:cBhvr>
                                      <p:tavLst>
                                        <p:tav tm="0">
                                          <p:val>
                                            <p:fltVal val="0"/>
                                          </p:val>
                                        </p:tav>
                                        <p:tav tm="100000">
                                          <p:val>
                                            <p:strVal val="#ppt_h"/>
                                          </p:val>
                                        </p:tav>
                                      </p:tavLst>
                                    </p:anim>
                                  </p:childTnLst>
                                </p:cTn>
                              </p:par>
                              <p:par>
                                <p:cTn id="152" presetID="23" presetClass="entr" presetSubtype="16" fill="hold" grpId="0" nodeType="withEffect">
                                  <p:stCondLst>
                                    <p:cond delay="0"/>
                                  </p:stCondLst>
                                  <p:childTnLst>
                                    <p:set>
                                      <p:cBhvr>
                                        <p:cTn id="153" dur="1" fill="hold">
                                          <p:stCondLst>
                                            <p:cond delay="0"/>
                                          </p:stCondLst>
                                        </p:cTn>
                                        <p:tgtEl>
                                          <p:spTgt spid="53"/>
                                        </p:tgtEl>
                                        <p:attrNameLst>
                                          <p:attrName>style.visibility</p:attrName>
                                        </p:attrNameLst>
                                      </p:cBhvr>
                                      <p:to>
                                        <p:strVal val="visible"/>
                                      </p:to>
                                    </p:set>
                                    <p:anim calcmode="lin" valueType="num">
                                      <p:cBhvr>
                                        <p:cTn id="154" dur="500" fill="hold"/>
                                        <p:tgtEl>
                                          <p:spTgt spid="53"/>
                                        </p:tgtEl>
                                        <p:attrNameLst>
                                          <p:attrName>ppt_w</p:attrName>
                                        </p:attrNameLst>
                                      </p:cBhvr>
                                      <p:tavLst>
                                        <p:tav tm="0">
                                          <p:val>
                                            <p:fltVal val="0"/>
                                          </p:val>
                                        </p:tav>
                                        <p:tav tm="100000">
                                          <p:val>
                                            <p:strVal val="#ppt_w"/>
                                          </p:val>
                                        </p:tav>
                                      </p:tavLst>
                                    </p:anim>
                                    <p:anim calcmode="lin" valueType="num">
                                      <p:cBhvr>
                                        <p:cTn id="155" dur="500" fill="hold"/>
                                        <p:tgtEl>
                                          <p:spTgt spid="53"/>
                                        </p:tgtEl>
                                        <p:attrNameLst>
                                          <p:attrName>ppt_h</p:attrName>
                                        </p:attrNameLst>
                                      </p:cBhvr>
                                      <p:tavLst>
                                        <p:tav tm="0">
                                          <p:val>
                                            <p:fltVal val="0"/>
                                          </p:val>
                                        </p:tav>
                                        <p:tav tm="100000">
                                          <p:val>
                                            <p:strVal val="#ppt_h"/>
                                          </p:val>
                                        </p:tav>
                                      </p:tavLst>
                                    </p:anim>
                                  </p:childTnLst>
                                </p:cTn>
                              </p:par>
                              <p:par>
                                <p:cTn id="156" presetID="23" presetClass="entr" presetSubtype="16" fill="hold" grpId="0" nodeType="withEffect">
                                  <p:stCondLst>
                                    <p:cond delay="0"/>
                                  </p:stCondLst>
                                  <p:childTnLst>
                                    <p:set>
                                      <p:cBhvr>
                                        <p:cTn id="157" dur="1" fill="hold">
                                          <p:stCondLst>
                                            <p:cond delay="0"/>
                                          </p:stCondLst>
                                        </p:cTn>
                                        <p:tgtEl>
                                          <p:spTgt spid="45"/>
                                        </p:tgtEl>
                                        <p:attrNameLst>
                                          <p:attrName>style.visibility</p:attrName>
                                        </p:attrNameLst>
                                      </p:cBhvr>
                                      <p:to>
                                        <p:strVal val="visible"/>
                                      </p:to>
                                    </p:set>
                                    <p:anim calcmode="lin" valueType="num">
                                      <p:cBhvr>
                                        <p:cTn id="158" dur="500" fill="hold"/>
                                        <p:tgtEl>
                                          <p:spTgt spid="45"/>
                                        </p:tgtEl>
                                        <p:attrNameLst>
                                          <p:attrName>ppt_w</p:attrName>
                                        </p:attrNameLst>
                                      </p:cBhvr>
                                      <p:tavLst>
                                        <p:tav tm="0">
                                          <p:val>
                                            <p:fltVal val="0"/>
                                          </p:val>
                                        </p:tav>
                                        <p:tav tm="100000">
                                          <p:val>
                                            <p:strVal val="#ppt_w"/>
                                          </p:val>
                                        </p:tav>
                                      </p:tavLst>
                                    </p:anim>
                                    <p:anim calcmode="lin" valueType="num">
                                      <p:cBhvr>
                                        <p:cTn id="159" dur="500" fill="hold"/>
                                        <p:tgtEl>
                                          <p:spTgt spid="45"/>
                                        </p:tgtEl>
                                        <p:attrNameLst>
                                          <p:attrName>ppt_h</p:attrName>
                                        </p:attrNameLst>
                                      </p:cBhvr>
                                      <p:tavLst>
                                        <p:tav tm="0">
                                          <p:val>
                                            <p:fltVal val="0"/>
                                          </p:val>
                                        </p:tav>
                                        <p:tav tm="100000">
                                          <p:val>
                                            <p:strVal val="#ppt_h"/>
                                          </p:val>
                                        </p:tav>
                                      </p:tavLst>
                                    </p:anim>
                                  </p:childTnLst>
                                </p:cTn>
                              </p:par>
                              <p:par>
                                <p:cTn id="160" presetID="23" presetClass="entr" presetSubtype="16" fill="hold" grpId="0" nodeType="withEffect">
                                  <p:stCondLst>
                                    <p:cond delay="0"/>
                                  </p:stCondLst>
                                  <p:childTnLst>
                                    <p:set>
                                      <p:cBhvr>
                                        <p:cTn id="161" dur="1" fill="hold">
                                          <p:stCondLst>
                                            <p:cond delay="0"/>
                                          </p:stCondLst>
                                        </p:cTn>
                                        <p:tgtEl>
                                          <p:spTgt spid="46"/>
                                        </p:tgtEl>
                                        <p:attrNameLst>
                                          <p:attrName>style.visibility</p:attrName>
                                        </p:attrNameLst>
                                      </p:cBhvr>
                                      <p:to>
                                        <p:strVal val="visible"/>
                                      </p:to>
                                    </p:set>
                                    <p:anim calcmode="lin" valueType="num">
                                      <p:cBhvr>
                                        <p:cTn id="162" dur="500" fill="hold"/>
                                        <p:tgtEl>
                                          <p:spTgt spid="46"/>
                                        </p:tgtEl>
                                        <p:attrNameLst>
                                          <p:attrName>ppt_w</p:attrName>
                                        </p:attrNameLst>
                                      </p:cBhvr>
                                      <p:tavLst>
                                        <p:tav tm="0">
                                          <p:val>
                                            <p:fltVal val="0"/>
                                          </p:val>
                                        </p:tav>
                                        <p:tav tm="100000">
                                          <p:val>
                                            <p:strVal val="#ppt_w"/>
                                          </p:val>
                                        </p:tav>
                                      </p:tavLst>
                                    </p:anim>
                                    <p:anim calcmode="lin" valueType="num">
                                      <p:cBhvr>
                                        <p:cTn id="163" dur="500" fill="hold"/>
                                        <p:tgtEl>
                                          <p:spTgt spid="46"/>
                                        </p:tgtEl>
                                        <p:attrNameLst>
                                          <p:attrName>ppt_h</p:attrName>
                                        </p:attrNameLst>
                                      </p:cBhvr>
                                      <p:tavLst>
                                        <p:tav tm="0">
                                          <p:val>
                                            <p:fltVal val="0"/>
                                          </p:val>
                                        </p:tav>
                                        <p:tav tm="100000">
                                          <p:val>
                                            <p:strVal val="#ppt_h"/>
                                          </p:val>
                                        </p:tav>
                                      </p:tavLst>
                                    </p:anim>
                                  </p:childTnLst>
                                </p:cTn>
                              </p:par>
                              <p:par>
                                <p:cTn id="164" presetID="23" presetClass="entr" presetSubtype="16" fill="hold" grpId="0" nodeType="withEffect">
                                  <p:stCondLst>
                                    <p:cond delay="0"/>
                                  </p:stCondLst>
                                  <p:childTnLst>
                                    <p:set>
                                      <p:cBhvr>
                                        <p:cTn id="165" dur="1" fill="hold">
                                          <p:stCondLst>
                                            <p:cond delay="0"/>
                                          </p:stCondLst>
                                        </p:cTn>
                                        <p:tgtEl>
                                          <p:spTgt spid="51"/>
                                        </p:tgtEl>
                                        <p:attrNameLst>
                                          <p:attrName>style.visibility</p:attrName>
                                        </p:attrNameLst>
                                      </p:cBhvr>
                                      <p:to>
                                        <p:strVal val="visible"/>
                                      </p:to>
                                    </p:set>
                                    <p:anim calcmode="lin" valueType="num">
                                      <p:cBhvr>
                                        <p:cTn id="166" dur="500" fill="hold"/>
                                        <p:tgtEl>
                                          <p:spTgt spid="51"/>
                                        </p:tgtEl>
                                        <p:attrNameLst>
                                          <p:attrName>ppt_w</p:attrName>
                                        </p:attrNameLst>
                                      </p:cBhvr>
                                      <p:tavLst>
                                        <p:tav tm="0">
                                          <p:val>
                                            <p:fltVal val="0"/>
                                          </p:val>
                                        </p:tav>
                                        <p:tav tm="100000">
                                          <p:val>
                                            <p:strVal val="#ppt_w"/>
                                          </p:val>
                                        </p:tav>
                                      </p:tavLst>
                                    </p:anim>
                                    <p:anim calcmode="lin" valueType="num">
                                      <p:cBhvr>
                                        <p:cTn id="167" dur="500" fill="hold"/>
                                        <p:tgtEl>
                                          <p:spTgt spid="51"/>
                                        </p:tgtEl>
                                        <p:attrNameLst>
                                          <p:attrName>ppt_h</p:attrName>
                                        </p:attrNameLst>
                                      </p:cBhvr>
                                      <p:tavLst>
                                        <p:tav tm="0">
                                          <p:val>
                                            <p:fltVal val="0"/>
                                          </p:val>
                                        </p:tav>
                                        <p:tav tm="100000">
                                          <p:val>
                                            <p:strVal val="#ppt_h"/>
                                          </p:val>
                                        </p:tav>
                                      </p:tavLst>
                                    </p:anim>
                                  </p:childTnLst>
                                </p:cTn>
                              </p:par>
                              <p:par>
                                <p:cTn id="168" presetID="23" presetClass="entr" presetSubtype="16" fill="hold" grpId="0" nodeType="withEffect">
                                  <p:stCondLst>
                                    <p:cond delay="0"/>
                                  </p:stCondLst>
                                  <p:childTnLst>
                                    <p:set>
                                      <p:cBhvr>
                                        <p:cTn id="169" dur="1" fill="hold">
                                          <p:stCondLst>
                                            <p:cond delay="0"/>
                                          </p:stCondLst>
                                        </p:cTn>
                                        <p:tgtEl>
                                          <p:spTgt spid="52"/>
                                        </p:tgtEl>
                                        <p:attrNameLst>
                                          <p:attrName>style.visibility</p:attrName>
                                        </p:attrNameLst>
                                      </p:cBhvr>
                                      <p:to>
                                        <p:strVal val="visible"/>
                                      </p:to>
                                    </p:set>
                                    <p:anim calcmode="lin" valueType="num">
                                      <p:cBhvr>
                                        <p:cTn id="170" dur="500" fill="hold"/>
                                        <p:tgtEl>
                                          <p:spTgt spid="52"/>
                                        </p:tgtEl>
                                        <p:attrNameLst>
                                          <p:attrName>ppt_w</p:attrName>
                                        </p:attrNameLst>
                                      </p:cBhvr>
                                      <p:tavLst>
                                        <p:tav tm="0">
                                          <p:val>
                                            <p:fltVal val="0"/>
                                          </p:val>
                                        </p:tav>
                                        <p:tav tm="100000">
                                          <p:val>
                                            <p:strVal val="#ppt_w"/>
                                          </p:val>
                                        </p:tav>
                                      </p:tavLst>
                                    </p:anim>
                                    <p:anim calcmode="lin" valueType="num">
                                      <p:cBhvr>
                                        <p:cTn id="171" dur="500" fill="hold"/>
                                        <p:tgtEl>
                                          <p:spTgt spid="52"/>
                                        </p:tgtEl>
                                        <p:attrNameLst>
                                          <p:attrName>ppt_h</p:attrName>
                                        </p:attrNameLst>
                                      </p:cBhvr>
                                      <p:tavLst>
                                        <p:tav tm="0">
                                          <p:val>
                                            <p:fltVal val="0"/>
                                          </p:val>
                                        </p:tav>
                                        <p:tav tm="100000">
                                          <p:val>
                                            <p:strVal val="#ppt_h"/>
                                          </p:val>
                                        </p:tav>
                                      </p:tavLst>
                                    </p:anim>
                                  </p:childTnLst>
                                </p:cTn>
                              </p:par>
                            </p:childTnLst>
                          </p:cTn>
                        </p:par>
                      </p:childTnLst>
                    </p:cTn>
                  </p:par>
                  <p:par>
                    <p:cTn id="172" fill="hold">
                      <p:stCondLst>
                        <p:cond delay="indefinite"/>
                      </p:stCondLst>
                      <p:childTnLst>
                        <p:par>
                          <p:cTn id="173" fill="hold">
                            <p:stCondLst>
                              <p:cond delay="0"/>
                            </p:stCondLst>
                            <p:childTnLst>
                              <p:par>
                                <p:cTn id="174" presetID="2" presetClass="entr" presetSubtype="8" fill="hold" grpId="0" nodeType="clickEffect">
                                  <p:stCondLst>
                                    <p:cond delay="0"/>
                                  </p:stCondLst>
                                  <p:childTnLst>
                                    <p:set>
                                      <p:cBhvr>
                                        <p:cTn id="175" dur="1" fill="hold">
                                          <p:stCondLst>
                                            <p:cond delay="0"/>
                                          </p:stCondLst>
                                        </p:cTn>
                                        <p:tgtEl>
                                          <p:spTgt spid="36"/>
                                        </p:tgtEl>
                                        <p:attrNameLst>
                                          <p:attrName>style.visibility</p:attrName>
                                        </p:attrNameLst>
                                      </p:cBhvr>
                                      <p:to>
                                        <p:strVal val="visible"/>
                                      </p:to>
                                    </p:set>
                                    <p:anim calcmode="lin" valueType="num">
                                      <p:cBhvr additive="base">
                                        <p:cTn id="176" dur="500" fill="hold"/>
                                        <p:tgtEl>
                                          <p:spTgt spid="36"/>
                                        </p:tgtEl>
                                        <p:attrNameLst>
                                          <p:attrName>ppt_x</p:attrName>
                                        </p:attrNameLst>
                                      </p:cBhvr>
                                      <p:tavLst>
                                        <p:tav tm="0">
                                          <p:val>
                                            <p:strVal val="0-#ppt_w/2"/>
                                          </p:val>
                                        </p:tav>
                                        <p:tav tm="100000">
                                          <p:val>
                                            <p:strVal val="#ppt_x"/>
                                          </p:val>
                                        </p:tav>
                                      </p:tavLst>
                                    </p:anim>
                                    <p:anim calcmode="lin" valueType="num">
                                      <p:cBhvr additive="base">
                                        <p:cTn id="177" dur="500" fill="hold"/>
                                        <p:tgtEl>
                                          <p:spTgt spid="36"/>
                                        </p:tgtEl>
                                        <p:attrNameLst>
                                          <p:attrName>ppt_y</p:attrName>
                                        </p:attrNameLst>
                                      </p:cBhvr>
                                      <p:tavLst>
                                        <p:tav tm="0">
                                          <p:val>
                                            <p:strVal val="#ppt_y"/>
                                          </p:val>
                                        </p:tav>
                                        <p:tav tm="100000">
                                          <p:val>
                                            <p:strVal val="#ppt_y"/>
                                          </p:val>
                                        </p:tav>
                                      </p:tavLst>
                                    </p:anim>
                                  </p:childTnLst>
                                </p:cTn>
                              </p:par>
                              <p:par>
                                <p:cTn id="178" presetID="2" presetClass="entr" presetSubtype="8" fill="hold" grpId="0" nodeType="withEffect">
                                  <p:stCondLst>
                                    <p:cond delay="0"/>
                                  </p:stCondLst>
                                  <p:childTnLst>
                                    <p:set>
                                      <p:cBhvr>
                                        <p:cTn id="179" dur="1" fill="hold">
                                          <p:stCondLst>
                                            <p:cond delay="0"/>
                                          </p:stCondLst>
                                        </p:cTn>
                                        <p:tgtEl>
                                          <p:spTgt spid="43"/>
                                        </p:tgtEl>
                                        <p:attrNameLst>
                                          <p:attrName>style.visibility</p:attrName>
                                        </p:attrNameLst>
                                      </p:cBhvr>
                                      <p:to>
                                        <p:strVal val="visible"/>
                                      </p:to>
                                    </p:set>
                                    <p:anim calcmode="lin" valueType="num">
                                      <p:cBhvr additive="base">
                                        <p:cTn id="180" dur="500" fill="hold"/>
                                        <p:tgtEl>
                                          <p:spTgt spid="43"/>
                                        </p:tgtEl>
                                        <p:attrNameLst>
                                          <p:attrName>ppt_x</p:attrName>
                                        </p:attrNameLst>
                                      </p:cBhvr>
                                      <p:tavLst>
                                        <p:tav tm="0">
                                          <p:val>
                                            <p:strVal val="0-#ppt_w/2"/>
                                          </p:val>
                                        </p:tav>
                                        <p:tav tm="100000">
                                          <p:val>
                                            <p:strVal val="#ppt_x"/>
                                          </p:val>
                                        </p:tav>
                                      </p:tavLst>
                                    </p:anim>
                                    <p:anim calcmode="lin" valueType="num">
                                      <p:cBhvr additive="base">
                                        <p:cTn id="181"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P spid="6" grpId="0" animBg="1"/>
      <p:bldP spid="7" grpId="0" animBg="1"/>
      <p:bldP spid="8" grpId="0" animBg="1"/>
      <p:bldP spid="9" grpId="0" animBg="1"/>
      <p:bldP spid="20" grpId="0" animBg="1"/>
      <p:bldP spid="21" grpId="0" animBg="1"/>
      <p:bldP spid="22" grpId="0" animBg="1"/>
      <p:bldP spid="23" grpId="0" animBg="1"/>
      <p:bldP spid="24" grpId="0" animBg="1"/>
      <p:bldP spid="25" grpId="0" animBg="1"/>
      <p:bldP spid="26" grpId="0" animBg="1"/>
      <p:bldP spid="27" grpId="0" animBg="1"/>
      <p:bldP spid="29" grpId="0" animBg="1"/>
      <p:bldP spid="30" grpId="0" animBg="1"/>
      <p:bldP spid="31" grpId="0" animBg="1"/>
      <p:bldP spid="32" grpId="0" animBg="1"/>
      <p:bldP spid="33" grpId="0"/>
      <p:bldP spid="35" grpId="0"/>
      <p:bldP spid="36" grpId="0" animBg="1"/>
      <p:bldP spid="37" grpId="0"/>
      <p:bldP spid="42" grpId="0" animBg="1"/>
      <p:bldP spid="43" grpId="0"/>
      <p:bldP spid="45" grpId="0" animBg="1"/>
      <p:bldP spid="46" grpId="0" animBg="1"/>
      <p:bldP spid="47" grpId="0" animBg="1"/>
      <p:bldP spid="48" grpId="0"/>
      <p:bldP spid="49" grpId="0"/>
      <p:bldP spid="50" grpId="0"/>
      <p:bldP spid="51" grpId="0" animBg="1"/>
      <p:bldP spid="52" grpId="0" animBg="1"/>
      <p:bldP spid="53" grpId="0" animBg="1"/>
      <p:bldP spid="54" grpId="0"/>
      <p:bldP spid="55" grpId="0" animBg="1"/>
      <p:bldP spid="56" grpId="0"/>
      <p:bldP spid="57" grpId="0" animBg="1"/>
      <p:bldP spid="5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100" b="1" dirty="0"/>
              <a:t>CAN-MDS</a:t>
            </a:r>
            <a:r>
              <a:rPr lang="el-GR" sz="2100" b="1" dirty="0"/>
              <a:t>: όλοι οι Τομείς μπορούν να συνεισφέρουν πληροφορίες για τα ίδια στοιχεία</a:t>
            </a:r>
          </a:p>
        </p:txBody>
      </p:sp>
      <p:sp>
        <p:nvSpPr>
          <p:cNvPr id="4" name="Rectangle 3"/>
          <p:cNvSpPr/>
          <p:nvPr/>
        </p:nvSpPr>
        <p:spPr>
          <a:xfrm>
            <a:off x="2465766" y="1158936"/>
            <a:ext cx="1026114" cy="27003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l-GR" sz="900" dirty="0"/>
              <a:t>ΥΓΕΙΑΣ</a:t>
            </a:r>
          </a:p>
        </p:txBody>
      </p:sp>
      <p:sp>
        <p:nvSpPr>
          <p:cNvPr id="5" name="Rectangle 4"/>
          <p:cNvSpPr/>
          <p:nvPr/>
        </p:nvSpPr>
        <p:spPr>
          <a:xfrm>
            <a:off x="3545886" y="1158936"/>
            <a:ext cx="1026114" cy="27003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l-GR" sz="900" dirty="0"/>
              <a:t>ΨΥΧΙΚΗΣ ΥΓΕΙΑΣ</a:t>
            </a:r>
          </a:p>
        </p:txBody>
      </p:sp>
      <p:sp>
        <p:nvSpPr>
          <p:cNvPr id="6" name="Rectangle 5"/>
          <p:cNvSpPr/>
          <p:nvPr/>
        </p:nvSpPr>
        <p:spPr>
          <a:xfrm>
            <a:off x="4626006" y="1158936"/>
            <a:ext cx="1026114" cy="27003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l-GR" sz="900" dirty="0" smtClean="0"/>
              <a:t>ΚΟΙΝΩΝΙΚΕΣ ΥΠ.</a:t>
            </a:r>
            <a:endParaRPr lang="el-GR" sz="900" dirty="0"/>
          </a:p>
        </p:txBody>
      </p:sp>
      <p:sp>
        <p:nvSpPr>
          <p:cNvPr id="7" name="Rectangle 6"/>
          <p:cNvSpPr/>
          <p:nvPr/>
        </p:nvSpPr>
        <p:spPr>
          <a:xfrm>
            <a:off x="5706126" y="1158936"/>
            <a:ext cx="1026114" cy="27003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l-GR" sz="900" dirty="0"/>
              <a:t>ΔΙΚΑΙΟΣΥΝΗΣ</a:t>
            </a:r>
          </a:p>
        </p:txBody>
      </p:sp>
      <p:sp>
        <p:nvSpPr>
          <p:cNvPr id="8" name="Rectangle 7"/>
          <p:cNvSpPr/>
          <p:nvPr/>
        </p:nvSpPr>
        <p:spPr>
          <a:xfrm>
            <a:off x="6786246" y="1158936"/>
            <a:ext cx="1026114" cy="2700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900" dirty="0"/>
              <a:t>ΑΣΤΥΝΟΜΙΑ</a:t>
            </a:r>
          </a:p>
        </p:txBody>
      </p:sp>
      <p:sp>
        <p:nvSpPr>
          <p:cNvPr id="9" name="Rectangle 8"/>
          <p:cNvSpPr/>
          <p:nvPr/>
        </p:nvSpPr>
        <p:spPr>
          <a:xfrm>
            <a:off x="1385646" y="1158936"/>
            <a:ext cx="1026114" cy="27003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l-GR" sz="900" dirty="0"/>
              <a:t>ΕΚΠΑΙΔΕΥΣΗΣ</a:t>
            </a:r>
          </a:p>
        </p:txBody>
      </p:sp>
      <p:sp>
        <p:nvSpPr>
          <p:cNvPr id="33" name="TextBox 32"/>
          <p:cNvSpPr txBox="1"/>
          <p:nvPr/>
        </p:nvSpPr>
        <p:spPr>
          <a:xfrm>
            <a:off x="2897814" y="2287347"/>
            <a:ext cx="3618402" cy="415498"/>
          </a:xfrm>
          <a:prstGeom prst="rect">
            <a:avLst/>
          </a:prstGeom>
          <a:noFill/>
        </p:spPr>
        <p:txBody>
          <a:bodyPr wrap="square" rtlCol="0">
            <a:spAutoFit/>
          </a:bodyPr>
          <a:lstStyle/>
          <a:p>
            <a:r>
              <a:rPr lang="el-GR" sz="2100" b="1" dirty="0"/>
              <a:t>ελάχιστο σύνολο δεδομένων</a:t>
            </a:r>
          </a:p>
        </p:txBody>
      </p:sp>
      <p:cxnSp>
        <p:nvCxnSpPr>
          <p:cNvPr id="35" name="Straight Arrow Connector 34"/>
          <p:cNvCxnSpPr>
            <a:stCxn id="9" idx="2"/>
            <a:endCxn id="33" idx="0"/>
          </p:cNvCxnSpPr>
          <p:nvPr/>
        </p:nvCxnSpPr>
        <p:spPr>
          <a:xfrm>
            <a:off x="1898703" y="1428966"/>
            <a:ext cx="2808312"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4" idx="2"/>
            <a:endCxn id="33" idx="0"/>
          </p:cNvCxnSpPr>
          <p:nvPr/>
        </p:nvCxnSpPr>
        <p:spPr>
          <a:xfrm>
            <a:off x="2978823" y="1428966"/>
            <a:ext cx="1728192"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stCxn id="5" idx="2"/>
            <a:endCxn id="33" idx="0"/>
          </p:cNvCxnSpPr>
          <p:nvPr/>
        </p:nvCxnSpPr>
        <p:spPr>
          <a:xfrm>
            <a:off x="4058943" y="1428966"/>
            <a:ext cx="648072"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6" idx="2"/>
            <a:endCxn id="33" idx="0"/>
          </p:cNvCxnSpPr>
          <p:nvPr/>
        </p:nvCxnSpPr>
        <p:spPr>
          <a:xfrm flipH="1">
            <a:off x="4707015" y="1428966"/>
            <a:ext cx="432048"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7" idx="2"/>
            <a:endCxn id="33" idx="0"/>
          </p:cNvCxnSpPr>
          <p:nvPr/>
        </p:nvCxnSpPr>
        <p:spPr>
          <a:xfrm flipH="1">
            <a:off x="4707015" y="1428966"/>
            <a:ext cx="1512168"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stCxn id="8" idx="2"/>
            <a:endCxn id="33" idx="0"/>
          </p:cNvCxnSpPr>
          <p:nvPr/>
        </p:nvCxnSpPr>
        <p:spPr>
          <a:xfrm flipH="1">
            <a:off x="4707015" y="1428966"/>
            <a:ext cx="2592288"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2627784" y="3003799"/>
            <a:ext cx="4968552" cy="248209"/>
          </a:xfrm>
          <a:prstGeom prst="rect">
            <a:avLst/>
          </a:prstGeom>
          <a:noFill/>
        </p:spPr>
        <p:txBody>
          <a:bodyPr wrap="square" rtlCol="0">
            <a:spAutoFit/>
          </a:bodyPr>
          <a:lstStyle/>
          <a:p>
            <a:pPr>
              <a:buNone/>
            </a:pPr>
            <a:r>
              <a:rPr lang="el-GR" sz="1013" b="1" dirty="0">
                <a:sym typeface="Wingdings" pitchFamily="2" charset="2"/>
              </a:rPr>
              <a:t>ΣΤΟΧΟΣ 1:</a:t>
            </a:r>
            <a:r>
              <a:rPr lang="el-GR" sz="1013" dirty="0"/>
              <a:t> </a:t>
            </a:r>
            <a:r>
              <a:rPr lang="el-GR" sz="1013" b="1" i="1" dirty="0"/>
              <a:t>Πληροφορία για δράση </a:t>
            </a:r>
            <a:r>
              <a:rPr lang="el-GR" sz="1013" i="1" dirty="0"/>
              <a:t>που συνδέεται με πρωτοβουλίες για τη Δημόσια Υγεία</a:t>
            </a:r>
            <a:endParaRPr lang="el-GR" sz="1013" dirty="0"/>
          </a:p>
        </p:txBody>
      </p:sp>
      <p:pic>
        <p:nvPicPr>
          <p:cNvPr id="17" name="Picture 2" descr="http://aivazidis.eu/images/headers/stoxos.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845586" y="2517745"/>
            <a:ext cx="2171700" cy="1185863"/>
          </a:xfrm>
          <a:prstGeom prst="rect">
            <a:avLst/>
          </a:prstGeom>
          <a:noFill/>
        </p:spPr>
      </p:pic>
      <p:sp>
        <p:nvSpPr>
          <p:cNvPr id="18" name="TextBox 17"/>
          <p:cNvSpPr txBox="1"/>
          <p:nvPr/>
        </p:nvSpPr>
        <p:spPr>
          <a:xfrm>
            <a:off x="1363293" y="3688551"/>
            <a:ext cx="6534726" cy="715837"/>
          </a:xfrm>
          <a:prstGeom prst="rect">
            <a:avLst/>
          </a:prstGeom>
          <a:noFill/>
        </p:spPr>
        <p:txBody>
          <a:bodyPr wrap="square" rtlCol="0">
            <a:spAutoFit/>
          </a:bodyPr>
          <a:lstStyle/>
          <a:p>
            <a:r>
              <a:rPr lang="el-GR" sz="1013" i="1" dirty="0"/>
              <a:t>να παρέχει ολοκληρωμένη, αξιόπιστη και συγκρίσιμη -σε εθνικό και ευρωπαϊκό επίπεδο- πληροφορία που συλλέγεται βάσει της απόκρισης των υπηρεσιών σε μεμονωμένες περιπτώσεις παιδιών (φερόμενων ως) θυμάτων ΚαΠα, τα οποία, λόγω της ΚαΠα ή για άλλο λόγο, χρησιμοποιούν ή έχουν χρησιμοποιήσει κοινωνικές υπηρεσίες, υπηρεσίες υγείας ή/και ψυχικής υγείας, εκπαίδευσης, δικαστικές υπηρεσίες ή/και υπηρεσίες δημόσιας τάξης  </a:t>
            </a:r>
            <a:endParaRPr lang="el-GR" sz="1013" dirty="0"/>
          </a:p>
        </p:txBody>
      </p:sp>
    </p:spTree>
    <p:extLst>
      <p:ext uri="{BB962C8B-B14F-4D97-AF65-F5344CB8AC3E}">
        <p14:creationId xmlns="" xmlns:p14="http://schemas.microsoft.com/office/powerpoint/2010/main" val="1669483851"/>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100" b="1" dirty="0"/>
              <a:t>CAN-MDS</a:t>
            </a:r>
            <a:r>
              <a:rPr lang="el-GR" sz="2100" b="1" dirty="0"/>
              <a:t>: όλοι οι Τομείς μπορούν να συνεισφέρουν πληροφορίες για τα ίδια στοιχεία</a:t>
            </a:r>
          </a:p>
        </p:txBody>
      </p:sp>
      <p:sp>
        <p:nvSpPr>
          <p:cNvPr id="4" name="Rectangle 3"/>
          <p:cNvSpPr/>
          <p:nvPr/>
        </p:nvSpPr>
        <p:spPr>
          <a:xfrm>
            <a:off x="2465766" y="1167594"/>
            <a:ext cx="1026114" cy="27003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l-GR" sz="900" dirty="0"/>
              <a:t>ΥΓΕΙΑΣ</a:t>
            </a:r>
          </a:p>
        </p:txBody>
      </p:sp>
      <p:sp>
        <p:nvSpPr>
          <p:cNvPr id="5" name="Rectangle 4"/>
          <p:cNvSpPr/>
          <p:nvPr/>
        </p:nvSpPr>
        <p:spPr>
          <a:xfrm>
            <a:off x="3545886" y="1167594"/>
            <a:ext cx="1026114" cy="27003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l-GR" sz="900" dirty="0"/>
              <a:t>ΨΥΧΙΚΗΣ ΥΓΕΙΑΣ</a:t>
            </a:r>
          </a:p>
        </p:txBody>
      </p:sp>
      <p:sp>
        <p:nvSpPr>
          <p:cNvPr id="6" name="Rectangle 5"/>
          <p:cNvSpPr/>
          <p:nvPr/>
        </p:nvSpPr>
        <p:spPr>
          <a:xfrm>
            <a:off x="4626006" y="1167594"/>
            <a:ext cx="1026114" cy="27003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l-GR" sz="900" dirty="0" smtClean="0"/>
              <a:t>ΚΟΙΝΩΝΙΚΕΣ ΥΠ.</a:t>
            </a:r>
            <a:endParaRPr lang="el-GR" sz="900" dirty="0"/>
          </a:p>
        </p:txBody>
      </p:sp>
      <p:sp>
        <p:nvSpPr>
          <p:cNvPr id="7" name="Rectangle 6"/>
          <p:cNvSpPr/>
          <p:nvPr/>
        </p:nvSpPr>
        <p:spPr>
          <a:xfrm>
            <a:off x="5706126" y="1167594"/>
            <a:ext cx="1026114" cy="27003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l-GR" sz="900" dirty="0"/>
              <a:t>ΔΙΚΑΙΟΣΥΝΗΣ</a:t>
            </a:r>
          </a:p>
        </p:txBody>
      </p:sp>
      <p:sp>
        <p:nvSpPr>
          <p:cNvPr id="8" name="Rectangle 7"/>
          <p:cNvSpPr/>
          <p:nvPr/>
        </p:nvSpPr>
        <p:spPr>
          <a:xfrm>
            <a:off x="6786246" y="1167594"/>
            <a:ext cx="1026114" cy="2700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900" dirty="0"/>
              <a:t>ΑΣΤΥΝΟΜΙΑ</a:t>
            </a:r>
          </a:p>
        </p:txBody>
      </p:sp>
      <p:sp>
        <p:nvSpPr>
          <p:cNvPr id="9" name="Rectangle 8"/>
          <p:cNvSpPr/>
          <p:nvPr/>
        </p:nvSpPr>
        <p:spPr>
          <a:xfrm>
            <a:off x="1385646" y="1167594"/>
            <a:ext cx="1026114" cy="27003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l-GR" sz="900" dirty="0"/>
              <a:t>ΕΚΠΑΙΔΕΥΣΗΣ</a:t>
            </a:r>
          </a:p>
        </p:txBody>
      </p:sp>
      <p:sp>
        <p:nvSpPr>
          <p:cNvPr id="33" name="TextBox 32"/>
          <p:cNvSpPr txBox="1"/>
          <p:nvPr/>
        </p:nvSpPr>
        <p:spPr>
          <a:xfrm>
            <a:off x="2897814" y="2296005"/>
            <a:ext cx="3618402" cy="415498"/>
          </a:xfrm>
          <a:prstGeom prst="rect">
            <a:avLst/>
          </a:prstGeom>
          <a:noFill/>
        </p:spPr>
        <p:txBody>
          <a:bodyPr wrap="square" rtlCol="0">
            <a:spAutoFit/>
          </a:bodyPr>
          <a:lstStyle/>
          <a:p>
            <a:r>
              <a:rPr lang="el-GR" sz="2100" b="1" dirty="0"/>
              <a:t>ελάχιστο σύνολο δεδομένων</a:t>
            </a:r>
          </a:p>
        </p:txBody>
      </p:sp>
      <p:cxnSp>
        <p:nvCxnSpPr>
          <p:cNvPr id="35" name="Straight Arrow Connector 34"/>
          <p:cNvCxnSpPr>
            <a:stCxn id="9" idx="2"/>
            <a:endCxn id="33" idx="0"/>
          </p:cNvCxnSpPr>
          <p:nvPr/>
        </p:nvCxnSpPr>
        <p:spPr>
          <a:xfrm>
            <a:off x="1898703" y="1437624"/>
            <a:ext cx="2808312"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4" idx="2"/>
            <a:endCxn id="33" idx="0"/>
          </p:cNvCxnSpPr>
          <p:nvPr/>
        </p:nvCxnSpPr>
        <p:spPr>
          <a:xfrm>
            <a:off x="2978823" y="1437624"/>
            <a:ext cx="1728192"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stCxn id="5" idx="2"/>
            <a:endCxn id="33" idx="0"/>
          </p:cNvCxnSpPr>
          <p:nvPr/>
        </p:nvCxnSpPr>
        <p:spPr>
          <a:xfrm>
            <a:off x="4058943" y="1437624"/>
            <a:ext cx="648072"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6" idx="2"/>
            <a:endCxn id="33" idx="0"/>
          </p:cNvCxnSpPr>
          <p:nvPr/>
        </p:nvCxnSpPr>
        <p:spPr>
          <a:xfrm flipH="1">
            <a:off x="4707015" y="1437624"/>
            <a:ext cx="432048"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7" idx="2"/>
            <a:endCxn id="33" idx="0"/>
          </p:cNvCxnSpPr>
          <p:nvPr/>
        </p:nvCxnSpPr>
        <p:spPr>
          <a:xfrm flipH="1">
            <a:off x="4707015" y="1437624"/>
            <a:ext cx="1512168"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stCxn id="8" idx="2"/>
            <a:endCxn id="33" idx="0"/>
          </p:cNvCxnSpPr>
          <p:nvPr/>
        </p:nvCxnSpPr>
        <p:spPr>
          <a:xfrm flipH="1">
            <a:off x="4707015" y="1437624"/>
            <a:ext cx="2592288"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1331640" y="2789010"/>
            <a:ext cx="6534726" cy="1593000"/>
          </a:xfrm>
          <a:prstGeom prst="rect">
            <a:avLst/>
          </a:prstGeom>
          <a:noFill/>
        </p:spPr>
        <p:txBody>
          <a:bodyPr wrap="square" rtlCol="0">
            <a:spAutoFit/>
          </a:bodyPr>
          <a:lstStyle/>
          <a:p>
            <a:endParaRPr lang="el-GR" sz="1013" i="1" dirty="0"/>
          </a:p>
          <a:p>
            <a:r>
              <a:rPr lang="el-GR" sz="2700" b="1" i="1" dirty="0"/>
              <a:t>ΠΡΟΫΠΟΘΕΣΗ: "</a:t>
            </a:r>
            <a:r>
              <a:rPr lang="el-GR" sz="2700" b="1" i="1" dirty="0">
                <a:solidFill>
                  <a:schemeClr val="accent6">
                    <a:lumMod val="75000"/>
                  </a:schemeClr>
                </a:solidFill>
              </a:rPr>
              <a:t>ΔΕΣΜΕΥΣΗ</a:t>
            </a:r>
            <a:r>
              <a:rPr lang="el-GR" sz="2700" b="1" i="1" dirty="0"/>
              <a:t>" </a:t>
            </a:r>
          </a:p>
          <a:p>
            <a:r>
              <a:rPr lang="el-GR" sz="1013" i="1" dirty="0"/>
              <a:t>από κοινωνικές υπηρεσίες, υπηρεσίες υγείας ή/και ψυχικής υγείας, εκπαίδευσης, δικαστικές υπηρεσίες ή/και υπηρεσίες δημόσιας τάξης  </a:t>
            </a:r>
          </a:p>
          <a:p>
            <a:r>
              <a:rPr lang="el-GR" sz="3000" b="1" i="1" dirty="0"/>
              <a:t>στο στόχο και τη λειτουργία</a:t>
            </a:r>
            <a:endParaRPr lang="el-GR" sz="1500" b="1" dirty="0"/>
          </a:p>
          <a:p>
            <a:pPr>
              <a:buNone/>
            </a:pPr>
            <a:endParaRPr lang="el-GR" sz="1013" b="1" dirty="0">
              <a:sym typeface="Wingdings" pitchFamily="2" charset="2"/>
            </a:endParaRPr>
          </a:p>
        </p:txBody>
      </p:sp>
      <p:cxnSp>
        <p:nvCxnSpPr>
          <p:cNvPr id="17" name="Straight Arrow Connector 16"/>
          <p:cNvCxnSpPr/>
          <p:nvPr/>
        </p:nvCxnSpPr>
        <p:spPr>
          <a:xfrm>
            <a:off x="1891676" y="1437624"/>
            <a:ext cx="2808312" cy="858381"/>
          </a:xfrm>
          <a:prstGeom prst="straightConnector1">
            <a:avLst/>
          </a:prstGeom>
          <a:ln>
            <a:tailEnd type="arrow"/>
          </a:ln>
          <a:effectLst>
            <a:glow rad="101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2971796" y="1437624"/>
            <a:ext cx="1728192" cy="858381"/>
          </a:xfrm>
          <a:prstGeom prst="straightConnector1">
            <a:avLst/>
          </a:prstGeom>
          <a:ln>
            <a:tailEnd type="arrow"/>
          </a:ln>
          <a:effectLst>
            <a:glow rad="101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4051916" y="1437624"/>
            <a:ext cx="648072" cy="858381"/>
          </a:xfrm>
          <a:prstGeom prst="straightConnector1">
            <a:avLst/>
          </a:prstGeom>
          <a:ln>
            <a:tailEnd type="arrow"/>
          </a:ln>
          <a:effectLst>
            <a:glow rad="101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4699988" y="1437624"/>
            <a:ext cx="432048" cy="858381"/>
          </a:xfrm>
          <a:prstGeom prst="straightConnector1">
            <a:avLst/>
          </a:prstGeom>
          <a:ln>
            <a:tailEnd type="arrow"/>
          </a:ln>
          <a:effectLst>
            <a:glow rad="101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a:off x="4699988" y="1437624"/>
            <a:ext cx="1512168" cy="858381"/>
          </a:xfrm>
          <a:prstGeom prst="straightConnector1">
            <a:avLst/>
          </a:prstGeom>
          <a:ln>
            <a:tailEnd type="arrow"/>
          </a:ln>
          <a:effectLst>
            <a:glow rad="101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4699988" y="1437624"/>
            <a:ext cx="2592288" cy="858381"/>
          </a:xfrm>
          <a:prstGeom prst="straightConnector1">
            <a:avLst/>
          </a:prstGeom>
          <a:ln>
            <a:tailEnd type="arrow"/>
          </a:ln>
          <a:effectLst>
            <a:glow rad="101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890738749"/>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par>
                                <p:cTn id="10" presetID="53" presetClass="entr" presetSubtype="0" fill="hold" nodeType="with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par>
                                <p:cTn id="15" presetID="53" presetClass="entr" presetSubtype="0" fill="hold" nodeType="with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fltVal val="0"/>
                                          </p:val>
                                        </p:tav>
                                        <p:tav tm="100000">
                                          <p:val>
                                            <p:strVal val="#ppt_w"/>
                                          </p:val>
                                        </p:tav>
                                      </p:tavLst>
                                    </p:anim>
                                    <p:anim calcmode="lin" valueType="num">
                                      <p:cBhvr>
                                        <p:cTn id="18" dur="500" fill="hold"/>
                                        <p:tgtEl>
                                          <p:spTgt spid="19"/>
                                        </p:tgtEl>
                                        <p:attrNameLst>
                                          <p:attrName>ppt_h</p:attrName>
                                        </p:attrNameLst>
                                      </p:cBhvr>
                                      <p:tavLst>
                                        <p:tav tm="0">
                                          <p:val>
                                            <p:fltVal val="0"/>
                                          </p:val>
                                        </p:tav>
                                        <p:tav tm="100000">
                                          <p:val>
                                            <p:strVal val="#ppt_h"/>
                                          </p:val>
                                        </p:tav>
                                      </p:tavLst>
                                    </p:anim>
                                    <p:animEffect transition="in" filter="fade">
                                      <p:cBhvr>
                                        <p:cTn id="19" dur="500"/>
                                        <p:tgtEl>
                                          <p:spTgt spid="19"/>
                                        </p:tgtEl>
                                      </p:cBhvr>
                                    </p:animEffect>
                                  </p:childTnLst>
                                </p:cTn>
                              </p:par>
                              <p:par>
                                <p:cTn id="20" presetID="53" presetClass="entr" presetSubtype="0" fill="hold" nodeType="with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p:cTn id="22" dur="500" fill="hold"/>
                                        <p:tgtEl>
                                          <p:spTgt spid="20"/>
                                        </p:tgtEl>
                                        <p:attrNameLst>
                                          <p:attrName>ppt_w</p:attrName>
                                        </p:attrNameLst>
                                      </p:cBhvr>
                                      <p:tavLst>
                                        <p:tav tm="0">
                                          <p:val>
                                            <p:fltVal val="0"/>
                                          </p:val>
                                        </p:tav>
                                        <p:tav tm="100000">
                                          <p:val>
                                            <p:strVal val="#ppt_w"/>
                                          </p:val>
                                        </p:tav>
                                      </p:tavLst>
                                    </p:anim>
                                    <p:anim calcmode="lin" valueType="num">
                                      <p:cBhvr>
                                        <p:cTn id="23" dur="500" fill="hold"/>
                                        <p:tgtEl>
                                          <p:spTgt spid="20"/>
                                        </p:tgtEl>
                                        <p:attrNameLst>
                                          <p:attrName>ppt_h</p:attrName>
                                        </p:attrNameLst>
                                      </p:cBhvr>
                                      <p:tavLst>
                                        <p:tav tm="0">
                                          <p:val>
                                            <p:fltVal val="0"/>
                                          </p:val>
                                        </p:tav>
                                        <p:tav tm="100000">
                                          <p:val>
                                            <p:strVal val="#ppt_h"/>
                                          </p:val>
                                        </p:tav>
                                      </p:tavLst>
                                    </p:anim>
                                    <p:animEffect transition="in" filter="fade">
                                      <p:cBhvr>
                                        <p:cTn id="24" dur="500"/>
                                        <p:tgtEl>
                                          <p:spTgt spid="20"/>
                                        </p:tgtEl>
                                      </p:cBhvr>
                                    </p:animEffect>
                                  </p:childTnLst>
                                </p:cTn>
                              </p:par>
                              <p:par>
                                <p:cTn id="25" presetID="53" presetClass="entr" presetSubtype="0" fill="hold"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Effect transition="in" filter="fade">
                                      <p:cBhvr>
                                        <p:cTn id="29" dur="500"/>
                                        <p:tgtEl>
                                          <p:spTgt spid="21"/>
                                        </p:tgtEl>
                                      </p:cBhvr>
                                    </p:animEffect>
                                  </p:childTnLst>
                                </p:cTn>
                              </p:par>
                              <p:par>
                                <p:cTn id="30" presetID="53" presetClass="entr" presetSubtype="0" fill="hold" nodeType="with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p:cTn id="32" dur="500" fill="hold"/>
                                        <p:tgtEl>
                                          <p:spTgt spid="22"/>
                                        </p:tgtEl>
                                        <p:attrNameLst>
                                          <p:attrName>ppt_w</p:attrName>
                                        </p:attrNameLst>
                                      </p:cBhvr>
                                      <p:tavLst>
                                        <p:tav tm="0">
                                          <p:val>
                                            <p:fltVal val="0"/>
                                          </p:val>
                                        </p:tav>
                                        <p:tav tm="100000">
                                          <p:val>
                                            <p:strVal val="#ppt_w"/>
                                          </p:val>
                                        </p:tav>
                                      </p:tavLst>
                                    </p:anim>
                                    <p:anim calcmode="lin" valueType="num">
                                      <p:cBhvr>
                                        <p:cTn id="33" dur="500" fill="hold"/>
                                        <p:tgtEl>
                                          <p:spTgt spid="22"/>
                                        </p:tgtEl>
                                        <p:attrNameLst>
                                          <p:attrName>ppt_h</p:attrName>
                                        </p:attrNameLst>
                                      </p:cBhvr>
                                      <p:tavLst>
                                        <p:tav tm="0">
                                          <p:val>
                                            <p:fltVal val="0"/>
                                          </p:val>
                                        </p:tav>
                                        <p:tav tm="100000">
                                          <p:val>
                                            <p:strVal val="#ppt_h"/>
                                          </p:val>
                                        </p:tav>
                                      </p:tavLst>
                                    </p:anim>
                                    <p:animEffect transition="in" filter="fade">
                                      <p:cBhvr>
                                        <p:cTn id="3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00642" y="2682031"/>
            <a:ext cx="4598268" cy="857250"/>
          </a:xfrm>
        </p:spPr>
        <p:txBody>
          <a:bodyPr>
            <a:noAutofit/>
          </a:bodyPr>
          <a:lstStyle/>
          <a:p>
            <a:pPr algn="l"/>
            <a:r>
              <a:rPr lang="el-GR" sz="1500" b="1" i="1" dirty="0">
                <a:solidFill>
                  <a:schemeClr val="accent1"/>
                </a:solidFill>
              </a:rPr>
              <a:t>ΣΤΟΧΟΣ 2: Πληροφορία για χρήση </a:t>
            </a:r>
            <a:r>
              <a:rPr lang="el-GR" sz="1500" i="1" dirty="0">
                <a:solidFill>
                  <a:schemeClr val="accent1"/>
                </a:solidFill>
              </a:rPr>
              <a:t>που συνδέεται με την παρακολούθηση της πορείας μεμονωμένων περιπτώσεων ΚαΠα-Π</a:t>
            </a:r>
            <a:endParaRPr lang="el-GR" sz="1500" dirty="0">
              <a:solidFill>
                <a:schemeClr val="accent1"/>
              </a:solidFill>
            </a:endParaRPr>
          </a:p>
        </p:txBody>
      </p:sp>
      <p:sp>
        <p:nvSpPr>
          <p:cNvPr id="3" name="Content Placeholder 2"/>
          <p:cNvSpPr>
            <a:spLocks noGrp="1"/>
          </p:cNvSpPr>
          <p:nvPr>
            <p:ph idx="1"/>
          </p:nvPr>
        </p:nvSpPr>
        <p:spPr>
          <a:xfrm>
            <a:off x="1539906" y="2604615"/>
            <a:ext cx="6172200" cy="2451720"/>
          </a:xfrm>
        </p:spPr>
        <p:txBody>
          <a:bodyPr>
            <a:normAutofit/>
          </a:bodyPr>
          <a:lstStyle/>
          <a:p>
            <a:pPr marL="0" indent="0">
              <a:buNone/>
            </a:pPr>
            <a:endParaRPr lang="el-GR" sz="1500" i="1" dirty="0"/>
          </a:p>
          <a:p>
            <a:pPr marL="0" indent="0">
              <a:buNone/>
            </a:pPr>
            <a:endParaRPr lang="el-GR" sz="1500" i="1" dirty="0"/>
          </a:p>
          <a:p>
            <a:pPr marL="0" indent="0">
              <a:buNone/>
            </a:pPr>
            <a:endParaRPr lang="el-GR" sz="1500" i="1" dirty="0"/>
          </a:p>
          <a:p>
            <a:pPr marL="0" indent="0" algn="just">
              <a:buNone/>
            </a:pPr>
            <a:r>
              <a:rPr lang="el-GR" sz="1350" i="1" dirty="0"/>
              <a:t>να λειτουργήσει για τους/τις επαγγελματίες χρήστες/-στριες του CAN-MDS ως ένα έτοιμο-προς-χρήση-εργαλείο που θα παρέχει χρηστική πληροφορία για την αξιολόγηση, τη διερεύνηση και την παρακολούθηση της πορείας των παιδιών θυμάτων ΚαΠα ή/και των παιδιών που βρίσκονται σε κίνδυνο (επανα-) θυματοποίησης, λαμβάνοντας σε κάθε περίπτωση υπόψη την ισχύουσα νομοθεσία και εφαρμόζοντας τον απαιτούμενο κώδικα δεοντολογίας κατά τη συλλογή και τη διαχείριση των σχετικών δεδομένων </a:t>
            </a:r>
            <a:endParaRPr lang="el-GR" sz="1350" dirty="0"/>
          </a:p>
        </p:txBody>
      </p:sp>
      <p:pic>
        <p:nvPicPr>
          <p:cNvPr id="7170" name="Picture 2" descr="http://aivazidis.eu/images/headers/stoxos.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117253" y="2424764"/>
            <a:ext cx="2171700" cy="1185863"/>
          </a:xfrm>
          <a:prstGeom prst="rect">
            <a:avLst/>
          </a:prstGeom>
          <a:noFill/>
        </p:spPr>
      </p:pic>
      <p:sp>
        <p:nvSpPr>
          <p:cNvPr id="5" name="Title 1"/>
          <p:cNvSpPr txBox="1">
            <a:spLocks/>
          </p:cNvSpPr>
          <p:nvPr/>
        </p:nvSpPr>
        <p:spPr>
          <a:xfrm>
            <a:off x="1485900" y="205979"/>
            <a:ext cx="6172200" cy="857250"/>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100" b="1"/>
              <a:t>CAN-MDS</a:t>
            </a:r>
            <a:r>
              <a:rPr lang="el-GR" sz="2100" b="1"/>
              <a:t>: όλοι οι Τομείς μπορούν να συνεισφέρουν πληροφορίες για τα ίδια στοιχεία</a:t>
            </a:r>
            <a:endParaRPr lang="el-GR" sz="2100" b="1" dirty="0"/>
          </a:p>
        </p:txBody>
      </p:sp>
      <p:sp>
        <p:nvSpPr>
          <p:cNvPr id="6" name="Rectangle 5"/>
          <p:cNvSpPr/>
          <p:nvPr/>
        </p:nvSpPr>
        <p:spPr>
          <a:xfrm>
            <a:off x="2465766" y="1167594"/>
            <a:ext cx="1026114" cy="27003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l-GR" sz="900" dirty="0"/>
              <a:t>ΥΓΕΙΑΣ</a:t>
            </a:r>
          </a:p>
        </p:txBody>
      </p:sp>
      <p:sp>
        <p:nvSpPr>
          <p:cNvPr id="7" name="Rectangle 6"/>
          <p:cNvSpPr/>
          <p:nvPr/>
        </p:nvSpPr>
        <p:spPr>
          <a:xfrm>
            <a:off x="3545886" y="1167594"/>
            <a:ext cx="1026114" cy="27003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l-GR" sz="900" dirty="0"/>
              <a:t>ΨΥΧΙΚΗΣ ΥΓΕΙΑΣ</a:t>
            </a:r>
          </a:p>
        </p:txBody>
      </p:sp>
      <p:sp>
        <p:nvSpPr>
          <p:cNvPr id="8" name="Rectangle 7"/>
          <p:cNvSpPr/>
          <p:nvPr/>
        </p:nvSpPr>
        <p:spPr>
          <a:xfrm>
            <a:off x="4626006" y="1167594"/>
            <a:ext cx="1026114" cy="27003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l-GR" sz="900" dirty="0" smtClean="0"/>
              <a:t>ΚΟΙΝΩΝΙΚΕΣ ΥΠ.</a:t>
            </a:r>
            <a:endParaRPr lang="el-GR" sz="900" dirty="0"/>
          </a:p>
        </p:txBody>
      </p:sp>
      <p:sp>
        <p:nvSpPr>
          <p:cNvPr id="9" name="Rectangle 8"/>
          <p:cNvSpPr/>
          <p:nvPr/>
        </p:nvSpPr>
        <p:spPr>
          <a:xfrm>
            <a:off x="5706126" y="1167594"/>
            <a:ext cx="1026114" cy="27003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l-GR" sz="900" dirty="0"/>
              <a:t>ΔΙΚΑΙΟΣΥΝΗΣ</a:t>
            </a:r>
          </a:p>
        </p:txBody>
      </p:sp>
      <p:sp>
        <p:nvSpPr>
          <p:cNvPr id="10" name="Rectangle 9"/>
          <p:cNvSpPr/>
          <p:nvPr/>
        </p:nvSpPr>
        <p:spPr>
          <a:xfrm>
            <a:off x="6786246" y="1167594"/>
            <a:ext cx="1026114" cy="2700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900" dirty="0"/>
              <a:t>ΑΣΤΥΝΟΜΙΑ</a:t>
            </a:r>
          </a:p>
        </p:txBody>
      </p:sp>
      <p:sp>
        <p:nvSpPr>
          <p:cNvPr id="11" name="Rectangle 10"/>
          <p:cNvSpPr/>
          <p:nvPr/>
        </p:nvSpPr>
        <p:spPr>
          <a:xfrm>
            <a:off x="1385646" y="1167594"/>
            <a:ext cx="1026114" cy="27003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l-GR" sz="900" dirty="0"/>
              <a:t>ΕΚΠΑΙΔΕΥΣΗΣ</a:t>
            </a:r>
          </a:p>
        </p:txBody>
      </p:sp>
      <p:sp>
        <p:nvSpPr>
          <p:cNvPr id="12" name="TextBox 11"/>
          <p:cNvSpPr txBox="1"/>
          <p:nvPr/>
        </p:nvSpPr>
        <p:spPr>
          <a:xfrm>
            <a:off x="2897814" y="2296005"/>
            <a:ext cx="3618402" cy="415498"/>
          </a:xfrm>
          <a:prstGeom prst="rect">
            <a:avLst/>
          </a:prstGeom>
          <a:noFill/>
        </p:spPr>
        <p:txBody>
          <a:bodyPr wrap="square" rtlCol="0">
            <a:spAutoFit/>
          </a:bodyPr>
          <a:lstStyle/>
          <a:p>
            <a:r>
              <a:rPr lang="el-GR" sz="2100" b="1" dirty="0"/>
              <a:t>ελάχιστο σύνολο δεδομένων</a:t>
            </a:r>
          </a:p>
        </p:txBody>
      </p:sp>
      <p:cxnSp>
        <p:nvCxnSpPr>
          <p:cNvPr id="13" name="Straight Arrow Connector 12"/>
          <p:cNvCxnSpPr>
            <a:stCxn id="11" idx="2"/>
            <a:endCxn id="12" idx="0"/>
          </p:cNvCxnSpPr>
          <p:nvPr/>
        </p:nvCxnSpPr>
        <p:spPr>
          <a:xfrm>
            <a:off x="1898703" y="1437624"/>
            <a:ext cx="2808312"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6" idx="2"/>
            <a:endCxn id="12" idx="0"/>
          </p:cNvCxnSpPr>
          <p:nvPr/>
        </p:nvCxnSpPr>
        <p:spPr>
          <a:xfrm>
            <a:off x="2978823" y="1437624"/>
            <a:ext cx="1728192"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7" idx="2"/>
            <a:endCxn id="12" idx="0"/>
          </p:cNvCxnSpPr>
          <p:nvPr/>
        </p:nvCxnSpPr>
        <p:spPr>
          <a:xfrm>
            <a:off x="4058943" y="1437624"/>
            <a:ext cx="648072"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8" idx="2"/>
            <a:endCxn id="12" idx="0"/>
          </p:cNvCxnSpPr>
          <p:nvPr/>
        </p:nvCxnSpPr>
        <p:spPr>
          <a:xfrm flipH="1">
            <a:off x="4707015" y="1437624"/>
            <a:ext cx="432048"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9" idx="2"/>
            <a:endCxn id="12" idx="0"/>
          </p:cNvCxnSpPr>
          <p:nvPr/>
        </p:nvCxnSpPr>
        <p:spPr>
          <a:xfrm flipH="1">
            <a:off x="4707015" y="1437624"/>
            <a:ext cx="1512168"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0" idx="2"/>
            <a:endCxn id="12" idx="0"/>
          </p:cNvCxnSpPr>
          <p:nvPr/>
        </p:nvCxnSpPr>
        <p:spPr>
          <a:xfrm flipH="1">
            <a:off x="4707015" y="1437624"/>
            <a:ext cx="2592288"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1891676" y="1437624"/>
            <a:ext cx="2808312" cy="858381"/>
          </a:xfrm>
          <a:prstGeom prst="straightConnector1">
            <a:avLst/>
          </a:prstGeom>
          <a:ln>
            <a:tailEnd type="arrow"/>
          </a:ln>
          <a:effectLst>
            <a:glow rad="1016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2971796" y="1437624"/>
            <a:ext cx="1728192" cy="858381"/>
          </a:xfrm>
          <a:prstGeom prst="straightConnector1">
            <a:avLst/>
          </a:prstGeom>
          <a:ln>
            <a:tailEnd type="arrow"/>
          </a:ln>
          <a:effectLst>
            <a:glow rad="1016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4051916" y="1437624"/>
            <a:ext cx="648072" cy="858381"/>
          </a:xfrm>
          <a:prstGeom prst="straightConnector1">
            <a:avLst/>
          </a:prstGeom>
          <a:ln>
            <a:tailEnd type="arrow"/>
          </a:ln>
          <a:effectLst>
            <a:glow rad="1016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4699988" y="1437624"/>
            <a:ext cx="432048" cy="858381"/>
          </a:xfrm>
          <a:prstGeom prst="straightConnector1">
            <a:avLst/>
          </a:prstGeom>
          <a:ln>
            <a:tailEnd type="arrow"/>
          </a:ln>
          <a:effectLst>
            <a:glow rad="1016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4699988" y="1437624"/>
            <a:ext cx="1512168" cy="858381"/>
          </a:xfrm>
          <a:prstGeom prst="straightConnector1">
            <a:avLst/>
          </a:prstGeom>
          <a:ln>
            <a:tailEnd type="arrow"/>
          </a:ln>
          <a:effectLst>
            <a:glow rad="1016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a:off x="4699988" y="1437624"/>
            <a:ext cx="2592288" cy="858381"/>
          </a:xfrm>
          <a:prstGeom prst="straightConnector1">
            <a:avLst/>
          </a:prstGeom>
          <a:ln>
            <a:tailEnd type="arrow"/>
          </a:ln>
          <a:effectLst>
            <a:glow rad="1016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566222164"/>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53" presetClass="entr" presetSubtype="0" fill="hold" nodeType="with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500" fill="hold"/>
                                        <p:tgtEl>
                                          <p:spTgt spid="20"/>
                                        </p:tgtEl>
                                        <p:attrNameLst>
                                          <p:attrName>ppt_w</p:attrName>
                                        </p:attrNameLst>
                                      </p:cBhvr>
                                      <p:tavLst>
                                        <p:tav tm="0">
                                          <p:val>
                                            <p:fltVal val="0"/>
                                          </p:val>
                                        </p:tav>
                                        <p:tav tm="100000">
                                          <p:val>
                                            <p:strVal val="#ppt_w"/>
                                          </p:val>
                                        </p:tav>
                                      </p:tavLst>
                                    </p:anim>
                                    <p:anim calcmode="lin" valueType="num">
                                      <p:cBhvr>
                                        <p:cTn id="13" dur="500" fill="hold"/>
                                        <p:tgtEl>
                                          <p:spTgt spid="20"/>
                                        </p:tgtEl>
                                        <p:attrNameLst>
                                          <p:attrName>ppt_h</p:attrName>
                                        </p:attrNameLst>
                                      </p:cBhvr>
                                      <p:tavLst>
                                        <p:tav tm="0">
                                          <p:val>
                                            <p:fltVal val="0"/>
                                          </p:val>
                                        </p:tav>
                                        <p:tav tm="100000">
                                          <p:val>
                                            <p:strVal val="#ppt_h"/>
                                          </p:val>
                                        </p:tav>
                                      </p:tavLst>
                                    </p:anim>
                                    <p:animEffect transition="in" filter="fade">
                                      <p:cBhvr>
                                        <p:cTn id="14" dur="500"/>
                                        <p:tgtEl>
                                          <p:spTgt spid="20"/>
                                        </p:tgtEl>
                                      </p:cBhvr>
                                    </p:animEffect>
                                  </p:childTnLst>
                                </p:cTn>
                              </p:par>
                              <p:par>
                                <p:cTn id="15" presetID="53" presetClass="entr" presetSubtype="0"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par>
                                <p:cTn id="20" presetID="53" presetClass="entr" presetSubtype="0" fill="hold" nodeType="with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p:cTn id="22" dur="500" fill="hold"/>
                                        <p:tgtEl>
                                          <p:spTgt spid="22"/>
                                        </p:tgtEl>
                                        <p:attrNameLst>
                                          <p:attrName>ppt_w</p:attrName>
                                        </p:attrNameLst>
                                      </p:cBhvr>
                                      <p:tavLst>
                                        <p:tav tm="0">
                                          <p:val>
                                            <p:fltVal val="0"/>
                                          </p:val>
                                        </p:tav>
                                        <p:tav tm="100000">
                                          <p:val>
                                            <p:strVal val="#ppt_w"/>
                                          </p:val>
                                        </p:tav>
                                      </p:tavLst>
                                    </p:anim>
                                    <p:anim calcmode="lin" valueType="num">
                                      <p:cBhvr>
                                        <p:cTn id="23" dur="500" fill="hold"/>
                                        <p:tgtEl>
                                          <p:spTgt spid="22"/>
                                        </p:tgtEl>
                                        <p:attrNameLst>
                                          <p:attrName>ppt_h</p:attrName>
                                        </p:attrNameLst>
                                      </p:cBhvr>
                                      <p:tavLst>
                                        <p:tav tm="0">
                                          <p:val>
                                            <p:fltVal val="0"/>
                                          </p:val>
                                        </p:tav>
                                        <p:tav tm="100000">
                                          <p:val>
                                            <p:strVal val="#ppt_h"/>
                                          </p:val>
                                        </p:tav>
                                      </p:tavLst>
                                    </p:anim>
                                    <p:animEffect transition="in" filter="fade">
                                      <p:cBhvr>
                                        <p:cTn id="24" dur="500"/>
                                        <p:tgtEl>
                                          <p:spTgt spid="22"/>
                                        </p:tgtEl>
                                      </p:cBhvr>
                                    </p:animEffect>
                                  </p:childTnLst>
                                </p:cTn>
                              </p:par>
                              <p:par>
                                <p:cTn id="25" presetID="53" presetClass="entr" presetSubtype="0" fill="hold"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fltVal val="0"/>
                                          </p:val>
                                        </p:tav>
                                        <p:tav tm="100000">
                                          <p:val>
                                            <p:strVal val="#ppt_w"/>
                                          </p:val>
                                        </p:tav>
                                      </p:tavLst>
                                    </p:anim>
                                    <p:anim calcmode="lin" valueType="num">
                                      <p:cBhvr>
                                        <p:cTn id="28" dur="500" fill="hold"/>
                                        <p:tgtEl>
                                          <p:spTgt spid="23"/>
                                        </p:tgtEl>
                                        <p:attrNameLst>
                                          <p:attrName>ppt_h</p:attrName>
                                        </p:attrNameLst>
                                      </p:cBhvr>
                                      <p:tavLst>
                                        <p:tav tm="0">
                                          <p:val>
                                            <p:fltVal val="0"/>
                                          </p:val>
                                        </p:tav>
                                        <p:tav tm="100000">
                                          <p:val>
                                            <p:strVal val="#ppt_h"/>
                                          </p:val>
                                        </p:tav>
                                      </p:tavLst>
                                    </p:anim>
                                    <p:animEffect transition="in" filter="fade">
                                      <p:cBhvr>
                                        <p:cTn id="29" dur="500"/>
                                        <p:tgtEl>
                                          <p:spTgt spid="23"/>
                                        </p:tgtEl>
                                      </p:cBhvr>
                                    </p:animEffect>
                                  </p:childTnLst>
                                </p:cTn>
                              </p:par>
                              <p:par>
                                <p:cTn id="30" presetID="53" presetClass="entr" presetSubtype="0" fill="hold" nodeType="with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p:cTn id="32" dur="500" fill="hold"/>
                                        <p:tgtEl>
                                          <p:spTgt spid="24"/>
                                        </p:tgtEl>
                                        <p:attrNameLst>
                                          <p:attrName>ppt_w</p:attrName>
                                        </p:attrNameLst>
                                      </p:cBhvr>
                                      <p:tavLst>
                                        <p:tav tm="0">
                                          <p:val>
                                            <p:fltVal val="0"/>
                                          </p:val>
                                        </p:tav>
                                        <p:tav tm="100000">
                                          <p:val>
                                            <p:strVal val="#ppt_w"/>
                                          </p:val>
                                        </p:tav>
                                      </p:tavLst>
                                    </p:anim>
                                    <p:anim calcmode="lin" valueType="num">
                                      <p:cBhvr>
                                        <p:cTn id="33" dur="500" fill="hold"/>
                                        <p:tgtEl>
                                          <p:spTgt spid="24"/>
                                        </p:tgtEl>
                                        <p:attrNameLst>
                                          <p:attrName>ppt_h</p:attrName>
                                        </p:attrNameLst>
                                      </p:cBhvr>
                                      <p:tavLst>
                                        <p:tav tm="0">
                                          <p:val>
                                            <p:fltVal val="0"/>
                                          </p:val>
                                        </p:tav>
                                        <p:tav tm="100000">
                                          <p:val>
                                            <p:strVal val="#ppt_h"/>
                                          </p:val>
                                        </p:tav>
                                      </p:tavLst>
                                    </p:anim>
                                    <p:animEffect transition="in" filter="fade">
                                      <p:cBhvr>
                                        <p:cTn id="3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451" y="159544"/>
            <a:ext cx="8867774" cy="994172"/>
          </a:xfrm>
        </p:spPr>
        <p:txBody>
          <a:bodyPr>
            <a:noAutofit/>
          </a:bodyPr>
          <a:lstStyle/>
          <a:p>
            <a:pPr algn="ctr"/>
            <a:r>
              <a:rPr lang="el-GR" sz="1600" b="1" i="1" dirty="0">
                <a:solidFill>
                  <a:schemeClr val="accent1"/>
                </a:solidFill>
                <a:latin typeface="Segoe UI Light" panose="020B0502040204020203" pitchFamily="34" charset="0"/>
                <a:cs typeface="Segoe UI Light" panose="020B0502040204020203" pitchFamily="34" charset="0"/>
              </a:rPr>
              <a:t>έτοιμο-προς-χρήση </a:t>
            </a:r>
            <a:r>
              <a:rPr lang="el-GR" sz="1600" b="1" dirty="0">
                <a:solidFill>
                  <a:schemeClr val="accent1"/>
                </a:solidFill>
                <a:latin typeface="Segoe UI Light" panose="020B0502040204020203" pitchFamily="34" charset="0"/>
                <a:cs typeface="Segoe UI Light" panose="020B0502040204020203" pitchFamily="34" charset="0"/>
              </a:rPr>
              <a:t>εργαλείο για τη διευκόλυνση διαχείρισης μεμονωμένων περιπτώσεων</a:t>
            </a:r>
            <a:endParaRPr lang="el-GR" sz="2000" b="1" dirty="0">
              <a:solidFill>
                <a:schemeClr val="accent1"/>
              </a:solidFill>
              <a:latin typeface="Segoe UI Light" panose="020B0502040204020203" pitchFamily="34" charset="0"/>
              <a:cs typeface="Segoe UI Light" panose="020B0502040204020203" pitchFamily="34" charset="0"/>
            </a:endParaRPr>
          </a:p>
        </p:txBody>
      </p:sp>
      <p:sp>
        <p:nvSpPr>
          <p:cNvPr id="27" name="Minus 26"/>
          <p:cNvSpPr/>
          <p:nvPr/>
        </p:nvSpPr>
        <p:spPr>
          <a:xfrm>
            <a:off x="291525" y="1303481"/>
            <a:ext cx="8262918" cy="108012"/>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013"/>
          </a:p>
        </p:txBody>
      </p:sp>
      <p:sp>
        <p:nvSpPr>
          <p:cNvPr id="33" name="TextBox 32"/>
          <p:cNvSpPr txBox="1"/>
          <p:nvPr/>
        </p:nvSpPr>
        <p:spPr>
          <a:xfrm>
            <a:off x="5276850" y="1400840"/>
            <a:ext cx="2322723" cy="830997"/>
          </a:xfrm>
          <a:prstGeom prst="rect">
            <a:avLst/>
          </a:prstGeom>
          <a:noFill/>
        </p:spPr>
        <p:txBody>
          <a:bodyPr wrap="square" rtlCol="0">
            <a:spAutoFit/>
          </a:bodyPr>
          <a:lstStyle/>
          <a:p>
            <a:r>
              <a:rPr lang="el-GR" sz="1600" dirty="0"/>
              <a:t>κοινός παρονομαστής στοιχείων για όλους τους </a:t>
            </a:r>
            <a:r>
              <a:rPr lang="el-GR" sz="1600" dirty="0" smtClean="0"/>
              <a:t>τομείς</a:t>
            </a:r>
            <a:endParaRPr lang="el-GR" sz="1600" dirty="0"/>
          </a:p>
        </p:txBody>
      </p:sp>
      <p:sp>
        <p:nvSpPr>
          <p:cNvPr id="35" name="TextBox 34"/>
          <p:cNvSpPr txBox="1"/>
          <p:nvPr/>
        </p:nvSpPr>
        <p:spPr>
          <a:xfrm>
            <a:off x="1344495" y="1429657"/>
            <a:ext cx="3894255" cy="830997"/>
          </a:xfrm>
          <a:prstGeom prst="rect">
            <a:avLst/>
          </a:prstGeom>
          <a:noFill/>
        </p:spPr>
        <p:txBody>
          <a:bodyPr wrap="square" rtlCol="0">
            <a:spAutoFit/>
          </a:bodyPr>
          <a:lstStyle/>
          <a:p>
            <a:r>
              <a:rPr lang="el-GR" sz="1600" dirty="0" smtClean="0"/>
              <a:t>+ βασικά </a:t>
            </a:r>
            <a:r>
              <a:rPr lang="el-GR" sz="1600" dirty="0"/>
              <a:t>στοιχεία </a:t>
            </a:r>
            <a:r>
              <a:rPr lang="el-GR" sz="1600" dirty="0" smtClean="0"/>
              <a:t>παιδιού</a:t>
            </a:r>
          </a:p>
          <a:p>
            <a:r>
              <a:rPr lang="el-GR" sz="1600" dirty="0" smtClean="0"/>
              <a:t>+ βασικά στοιχεία οικογένειας-φροντιστών</a:t>
            </a:r>
          </a:p>
          <a:p>
            <a:r>
              <a:rPr lang="el-GR" sz="1600" dirty="0" smtClean="0"/>
              <a:t>+ στοιχεία περιστατικού</a:t>
            </a:r>
          </a:p>
        </p:txBody>
      </p:sp>
      <p:sp>
        <p:nvSpPr>
          <p:cNvPr id="36" name="Equal 35"/>
          <p:cNvSpPr/>
          <p:nvPr/>
        </p:nvSpPr>
        <p:spPr>
          <a:xfrm>
            <a:off x="887109" y="3294674"/>
            <a:ext cx="540060" cy="324036"/>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013">
              <a:solidFill>
                <a:schemeClr val="tx1"/>
              </a:solidFill>
            </a:endParaRPr>
          </a:p>
        </p:txBody>
      </p:sp>
      <p:sp>
        <p:nvSpPr>
          <p:cNvPr id="43" name="TextBox 42"/>
          <p:cNvSpPr txBox="1"/>
          <p:nvPr/>
        </p:nvSpPr>
        <p:spPr>
          <a:xfrm>
            <a:off x="1458888" y="3240668"/>
            <a:ext cx="5778642" cy="415498"/>
          </a:xfrm>
          <a:prstGeom prst="rect">
            <a:avLst/>
          </a:prstGeom>
          <a:noFill/>
        </p:spPr>
        <p:txBody>
          <a:bodyPr wrap="square" rtlCol="0">
            <a:spAutoFit/>
          </a:bodyPr>
          <a:lstStyle/>
          <a:p>
            <a:r>
              <a:rPr lang="el-GR" sz="2100" b="1" dirty="0"/>
              <a:t>ελάχιστο σύνολο </a:t>
            </a:r>
            <a:r>
              <a:rPr lang="el-GR" sz="2100" b="1" dirty="0" smtClean="0"/>
              <a:t>δεδομένων</a:t>
            </a:r>
            <a:r>
              <a:rPr lang="en-US" sz="2100" b="1" dirty="0" smtClean="0"/>
              <a:t> </a:t>
            </a:r>
            <a:r>
              <a:rPr lang="el-GR" sz="2100" b="1" dirty="0" smtClean="0"/>
              <a:t>ΚαΠα-Π </a:t>
            </a:r>
            <a:r>
              <a:rPr lang="el-GR" sz="2100" b="1" dirty="0"/>
              <a:t>(</a:t>
            </a:r>
            <a:r>
              <a:rPr lang="en-US" sz="2100" b="1" dirty="0"/>
              <a:t>CAN-MDS)</a:t>
            </a:r>
            <a:endParaRPr lang="el-GR" sz="2100" b="1" dirty="0"/>
          </a:p>
        </p:txBody>
      </p:sp>
      <p:sp>
        <p:nvSpPr>
          <p:cNvPr id="40" name="Cross 39"/>
          <p:cNvSpPr/>
          <p:nvPr/>
        </p:nvSpPr>
        <p:spPr>
          <a:xfrm>
            <a:off x="1015652" y="2261313"/>
            <a:ext cx="432048" cy="452586"/>
          </a:xfrm>
          <a:prstGeom prst="plus">
            <a:avLst>
              <a:gd name="adj" fmla="val 3664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013"/>
          </a:p>
        </p:txBody>
      </p:sp>
      <p:sp>
        <p:nvSpPr>
          <p:cNvPr id="41" name="TextBox 40"/>
          <p:cNvSpPr txBox="1"/>
          <p:nvPr/>
        </p:nvSpPr>
        <p:spPr>
          <a:xfrm>
            <a:off x="1470180" y="2222305"/>
            <a:ext cx="6330564" cy="954107"/>
          </a:xfrm>
          <a:prstGeom prst="rect">
            <a:avLst/>
          </a:prstGeom>
          <a:noFill/>
        </p:spPr>
        <p:txBody>
          <a:bodyPr wrap="square" rtlCol="0">
            <a:spAutoFit/>
          </a:bodyPr>
          <a:lstStyle/>
          <a:p>
            <a:r>
              <a:rPr lang="el-GR" sz="1400" dirty="0">
                <a:solidFill>
                  <a:schemeClr val="accent1"/>
                </a:solidFill>
              </a:rPr>
              <a:t>στοιχεία για υπηρεσίες που παρασχέθηκαν, διαβαθμισμένη πρόσβαση σε πληροφορίες  για ήδη γνωστά περιστατικά, για επαγγελματίες που έχουν εργαστεί στο παρελθόν με το ίδιο παιδί, άμεσες παραπομπές, ανατροφοδότηση για παραπομπές, </a:t>
            </a:r>
            <a:r>
              <a:rPr lang="el-GR" sz="1400" dirty="0" smtClean="0">
                <a:solidFill>
                  <a:schemeClr val="accent1"/>
                </a:solidFill>
              </a:rPr>
              <a:t>….</a:t>
            </a:r>
            <a:endParaRPr lang="el-GR" sz="1600" dirty="0">
              <a:solidFill>
                <a:schemeClr val="accent1"/>
              </a:solidFill>
            </a:endParaRPr>
          </a:p>
        </p:txBody>
      </p:sp>
      <p:sp>
        <p:nvSpPr>
          <p:cNvPr id="34" name="Minus 33"/>
          <p:cNvSpPr/>
          <p:nvPr/>
        </p:nvSpPr>
        <p:spPr>
          <a:xfrm>
            <a:off x="331143" y="3147966"/>
            <a:ext cx="8262918" cy="81009"/>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013"/>
          </a:p>
        </p:txBody>
      </p:sp>
      <p:sp>
        <p:nvSpPr>
          <p:cNvPr id="38" name="TextBox 37"/>
          <p:cNvSpPr txBox="1"/>
          <p:nvPr/>
        </p:nvSpPr>
        <p:spPr>
          <a:xfrm>
            <a:off x="1792170" y="3601357"/>
            <a:ext cx="2825457" cy="276999"/>
          </a:xfrm>
          <a:prstGeom prst="rect">
            <a:avLst/>
          </a:prstGeom>
          <a:noFill/>
        </p:spPr>
        <p:txBody>
          <a:bodyPr wrap="square" rtlCol="0">
            <a:spAutoFit/>
          </a:bodyPr>
          <a:lstStyle/>
          <a:p>
            <a:r>
              <a:rPr lang="el-GR" sz="1200" b="1" dirty="0"/>
              <a:t>βασικά στοιχεία παιδιού</a:t>
            </a:r>
          </a:p>
        </p:txBody>
      </p:sp>
      <p:sp>
        <p:nvSpPr>
          <p:cNvPr id="39" name="TextBox 38"/>
          <p:cNvSpPr txBox="1"/>
          <p:nvPr/>
        </p:nvSpPr>
        <p:spPr>
          <a:xfrm>
            <a:off x="1792170" y="3933144"/>
            <a:ext cx="2825457" cy="276999"/>
          </a:xfrm>
          <a:prstGeom prst="rect">
            <a:avLst/>
          </a:prstGeom>
          <a:noFill/>
        </p:spPr>
        <p:txBody>
          <a:bodyPr wrap="square" rtlCol="0">
            <a:spAutoFit/>
          </a:bodyPr>
          <a:lstStyle/>
          <a:p>
            <a:r>
              <a:rPr lang="el-GR" sz="1200" b="1" dirty="0"/>
              <a:t>βασικά στοιχεία οικογένειας-φροντιστών</a:t>
            </a:r>
          </a:p>
        </p:txBody>
      </p:sp>
      <p:sp>
        <p:nvSpPr>
          <p:cNvPr id="44" name="TextBox 43"/>
          <p:cNvSpPr txBox="1"/>
          <p:nvPr/>
        </p:nvSpPr>
        <p:spPr>
          <a:xfrm>
            <a:off x="1801695" y="4296682"/>
            <a:ext cx="2879463" cy="276999"/>
          </a:xfrm>
          <a:prstGeom prst="rect">
            <a:avLst/>
          </a:prstGeom>
          <a:ln>
            <a:solidFill>
              <a:schemeClr val="bg1"/>
            </a:solid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l-GR" sz="1200" b="1" dirty="0"/>
              <a:t>στοιχεία περιστατικού</a:t>
            </a:r>
          </a:p>
        </p:txBody>
      </p:sp>
      <p:sp>
        <p:nvSpPr>
          <p:cNvPr id="58" name="TextBox 57"/>
          <p:cNvSpPr txBox="1"/>
          <p:nvPr/>
        </p:nvSpPr>
        <p:spPr>
          <a:xfrm>
            <a:off x="1576146" y="3601357"/>
            <a:ext cx="216024" cy="276999"/>
          </a:xfrm>
          <a:prstGeom prst="rect">
            <a:avLst/>
          </a:prstGeom>
          <a:solidFill>
            <a:schemeClr val="accent6"/>
          </a:solidFill>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l-GR" sz="1200" b="1" dirty="0">
                <a:sym typeface="Wingdings"/>
              </a:rPr>
              <a:t></a:t>
            </a:r>
            <a:endParaRPr lang="el-GR" sz="1500" b="1" dirty="0"/>
          </a:p>
        </p:txBody>
      </p:sp>
      <p:sp>
        <p:nvSpPr>
          <p:cNvPr id="59" name="TextBox 58"/>
          <p:cNvSpPr txBox="1"/>
          <p:nvPr/>
        </p:nvSpPr>
        <p:spPr>
          <a:xfrm>
            <a:off x="1576146" y="3945667"/>
            <a:ext cx="216024" cy="276999"/>
          </a:xfrm>
          <a:prstGeom prst="rect">
            <a:avLst/>
          </a:prstGeom>
          <a:solidFill>
            <a:schemeClr val="accent6"/>
          </a:solidFill>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l-GR" sz="1200" b="1" dirty="0">
                <a:sym typeface="Wingdings"/>
              </a:rPr>
              <a:t></a:t>
            </a:r>
            <a:endParaRPr lang="el-GR" sz="1500" b="1" dirty="0"/>
          </a:p>
        </p:txBody>
      </p:sp>
      <p:sp>
        <p:nvSpPr>
          <p:cNvPr id="60" name="TextBox 59"/>
          <p:cNvSpPr txBox="1"/>
          <p:nvPr/>
        </p:nvSpPr>
        <p:spPr>
          <a:xfrm>
            <a:off x="1576146" y="4296682"/>
            <a:ext cx="216024" cy="276999"/>
          </a:xfrm>
          <a:prstGeom prst="rect">
            <a:avLst/>
          </a:prstGeom>
          <a:solidFill>
            <a:schemeClr val="accent6"/>
          </a:solidFill>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l-GR" sz="1200" b="1" dirty="0">
                <a:sym typeface="Wingdings"/>
              </a:rPr>
              <a:t></a:t>
            </a:r>
            <a:endParaRPr lang="el-GR" sz="1200" b="1" dirty="0"/>
          </a:p>
        </p:txBody>
      </p:sp>
      <p:sp>
        <p:nvSpPr>
          <p:cNvPr id="61" name="TextBox 60"/>
          <p:cNvSpPr txBox="1"/>
          <p:nvPr/>
        </p:nvSpPr>
        <p:spPr>
          <a:xfrm>
            <a:off x="1801695" y="4660220"/>
            <a:ext cx="3603594" cy="276999"/>
          </a:xfrm>
          <a:prstGeom prst="rect">
            <a:avLst/>
          </a:prstGeom>
          <a:ln>
            <a:solidFill>
              <a:schemeClr val="bg1"/>
            </a:solid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l-GR" sz="1200" b="1" dirty="0" smtClean="0"/>
              <a:t>στοιχεία σχετικά με την απόκριση των Υπηρεσιών</a:t>
            </a:r>
            <a:endParaRPr lang="el-GR" sz="1200" b="1" dirty="0"/>
          </a:p>
        </p:txBody>
      </p:sp>
      <p:sp>
        <p:nvSpPr>
          <p:cNvPr id="62" name="TextBox 61"/>
          <p:cNvSpPr txBox="1"/>
          <p:nvPr/>
        </p:nvSpPr>
        <p:spPr>
          <a:xfrm>
            <a:off x="1585671" y="4650695"/>
            <a:ext cx="216024" cy="276999"/>
          </a:xfrm>
          <a:prstGeom prst="rect">
            <a:avLst/>
          </a:prstGeom>
          <a:solidFill>
            <a:schemeClr val="accent6"/>
          </a:solidFill>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l-GR" sz="1200" b="1" dirty="0">
                <a:sym typeface="Wingdings"/>
              </a:rPr>
              <a:t></a:t>
            </a:r>
            <a:endParaRPr lang="el-GR" sz="1200" b="1" dirty="0"/>
          </a:p>
        </p:txBody>
      </p:sp>
      <p:sp>
        <p:nvSpPr>
          <p:cNvPr id="63" name="Rectangle 62"/>
          <p:cNvSpPr/>
          <p:nvPr/>
        </p:nvSpPr>
        <p:spPr>
          <a:xfrm>
            <a:off x="2317640" y="1102500"/>
            <a:ext cx="810090" cy="202523"/>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l-GR" sz="900" b="1" dirty="0" smtClean="0"/>
              <a:t>ΥΓΕΙΑ</a:t>
            </a:r>
            <a:endParaRPr lang="el-GR" sz="900" b="1" dirty="0"/>
          </a:p>
        </p:txBody>
      </p:sp>
      <p:sp>
        <p:nvSpPr>
          <p:cNvPr id="64" name="Rectangle 63"/>
          <p:cNvSpPr/>
          <p:nvPr/>
        </p:nvSpPr>
        <p:spPr>
          <a:xfrm>
            <a:off x="3189307" y="1102500"/>
            <a:ext cx="1105337" cy="202523"/>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l-GR" sz="900" b="1" dirty="0" smtClean="0"/>
              <a:t>ΨΥΧΙΚΗ ΥΓΕΙΑ</a:t>
            </a:r>
            <a:endParaRPr lang="el-GR" sz="900" b="1" dirty="0"/>
          </a:p>
        </p:txBody>
      </p:sp>
      <p:sp>
        <p:nvSpPr>
          <p:cNvPr id="65" name="Rectangle 64"/>
          <p:cNvSpPr/>
          <p:nvPr/>
        </p:nvSpPr>
        <p:spPr>
          <a:xfrm>
            <a:off x="4349871" y="1102500"/>
            <a:ext cx="1347619" cy="202523"/>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l-GR" sz="900" b="1" dirty="0" smtClean="0"/>
              <a:t>ΚΟΙΝΩΝΙΚΕΣ ΥΠΗΡΕΣΙΕΣ</a:t>
            </a:r>
            <a:endParaRPr lang="el-GR" sz="900" b="1" dirty="0"/>
          </a:p>
        </p:txBody>
      </p:sp>
      <p:sp>
        <p:nvSpPr>
          <p:cNvPr id="66" name="Rectangle 65"/>
          <p:cNvSpPr/>
          <p:nvPr/>
        </p:nvSpPr>
        <p:spPr>
          <a:xfrm>
            <a:off x="5752717" y="1102500"/>
            <a:ext cx="810090" cy="202523"/>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l-GR" sz="900" b="1" dirty="0" smtClean="0"/>
              <a:t>ΔΙΚΑΙΟΣΥΝΗ</a:t>
            </a:r>
            <a:endParaRPr lang="el-GR" sz="900" b="1" dirty="0"/>
          </a:p>
        </p:txBody>
      </p:sp>
      <p:sp>
        <p:nvSpPr>
          <p:cNvPr id="67" name="Rectangle 66"/>
          <p:cNvSpPr/>
          <p:nvPr/>
        </p:nvSpPr>
        <p:spPr>
          <a:xfrm>
            <a:off x="6618033" y="1102500"/>
            <a:ext cx="810090" cy="202523"/>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l-GR" sz="900" b="1" dirty="0" smtClean="0"/>
              <a:t>ΑΣΤΥΝΟΜΙΑ</a:t>
            </a:r>
            <a:endParaRPr lang="el-GR" sz="900" b="1" dirty="0"/>
          </a:p>
        </p:txBody>
      </p:sp>
      <p:sp>
        <p:nvSpPr>
          <p:cNvPr id="68" name="Rectangle 67"/>
          <p:cNvSpPr/>
          <p:nvPr/>
        </p:nvSpPr>
        <p:spPr>
          <a:xfrm>
            <a:off x="1433457" y="1102500"/>
            <a:ext cx="835306" cy="20252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l-GR" sz="900" b="1" dirty="0" smtClean="0"/>
              <a:t>ΕΚΠΑΙΔΕΥΣΗ</a:t>
            </a:r>
            <a:endParaRPr lang="el-GR" sz="900" b="1" dirty="0"/>
          </a:p>
        </p:txBody>
      </p:sp>
      <p:sp>
        <p:nvSpPr>
          <p:cNvPr id="3" name="Right Brace 2"/>
          <p:cNvSpPr/>
          <p:nvPr/>
        </p:nvSpPr>
        <p:spPr>
          <a:xfrm>
            <a:off x="5010150" y="1429657"/>
            <a:ext cx="140969" cy="703943"/>
          </a:xfrm>
          <a:prstGeom prst="rightBrace">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a:p>
        </p:txBody>
      </p:sp>
      <p:pic>
        <p:nvPicPr>
          <p:cNvPr id="69" name="Picture 2"/>
          <p:cNvPicPr>
            <a:picLocks noChangeAspect="1" noChangeArrowheads="1"/>
          </p:cNvPicPr>
          <p:nvPr/>
        </p:nvPicPr>
        <p:blipFill>
          <a:blip r:embed="rId3" cstate="print"/>
          <a:srcRect/>
          <a:stretch>
            <a:fillRect/>
          </a:stretch>
        </p:blipFill>
        <p:spPr bwMode="auto">
          <a:xfrm>
            <a:off x="166689" y="1516835"/>
            <a:ext cx="8863597" cy="1577207"/>
          </a:xfrm>
          <a:prstGeom prst="roundRect">
            <a:avLst>
              <a:gd name="adj" fmla="val 16667"/>
            </a:avLst>
          </a:prstGeom>
          <a:solidFill>
            <a:schemeClr val="bg1"/>
          </a:solidFill>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 xmlns:p14="http://schemas.microsoft.com/office/powerpoint/2010/main" val="1963200453"/>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500" fill="hold"/>
                                        <p:tgtEl>
                                          <p:spTgt spid="41"/>
                                        </p:tgtEl>
                                        <p:attrNameLst>
                                          <p:attrName>ppt_x</p:attrName>
                                        </p:attrNameLst>
                                      </p:cBhvr>
                                      <p:tavLst>
                                        <p:tav tm="0">
                                          <p:val>
                                            <p:strVal val="#ppt_x"/>
                                          </p:val>
                                        </p:tav>
                                        <p:tav tm="100000">
                                          <p:val>
                                            <p:strVal val="#ppt_x"/>
                                          </p:val>
                                        </p:tav>
                                      </p:tavLst>
                                    </p:anim>
                                    <p:anim calcmode="lin" valueType="num">
                                      <p:cBhvr additive="base">
                                        <p:cTn id="12"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500"/>
                                        <p:tgtEl>
                                          <p:spTgt spid="36"/>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43"/>
                                        </p:tgtEl>
                                        <p:attrNameLst>
                                          <p:attrName>style.visibility</p:attrName>
                                        </p:attrNameLst>
                                      </p:cBhvr>
                                      <p:to>
                                        <p:strVal val="visible"/>
                                      </p:to>
                                    </p:set>
                                    <p:animEffect transition="in" filter="fade">
                                      <p:cBhvr>
                                        <p:cTn id="20" dur="500"/>
                                        <p:tgtEl>
                                          <p:spTgt spid="43"/>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8"/>
                                        </p:tgtEl>
                                        <p:attrNameLst>
                                          <p:attrName>style.visibility</p:attrName>
                                        </p:attrNameLst>
                                      </p:cBhvr>
                                      <p:to>
                                        <p:strVal val="visible"/>
                                      </p:to>
                                    </p:set>
                                    <p:anim calcmode="lin" valueType="num">
                                      <p:cBhvr additive="base">
                                        <p:cTn id="25" dur="500" fill="hold"/>
                                        <p:tgtEl>
                                          <p:spTgt spid="58"/>
                                        </p:tgtEl>
                                        <p:attrNameLst>
                                          <p:attrName>ppt_x</p:attrName>
                                        </p:attrNameLst>
                                      </p:cBhvr>
                                      <p:tavLst>
                                        <p:tav tm="0">
                                          <p:val>
                                            <p:strVal val="#ppt_x"/>
                                          </p:val>
                                        </p:tav>
                                        <p:tav tm="100000">
                                          <p:val>
                                            <p:strVal val="#ppt_x"/>
                                          </p:val>
                                        </p:tav>
                                      </p:tavLst>
                                    </p:anim>
                                    <p:anim calcmode="lin" valueType="num">
                                      <p:cBhvr additive="base">
                                        <p:cTn id="26" dur="500" fill="hold"/>
                                        <p:tgtEl>
                                          <p:spTgt spid="58"/>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8"/>
                                        </p:tgtEl>
                                        <p:attrNameLst>
                                          <p:attrName>style.visibility</p:attrName>
                                        </p:attrNameLst>
                                      </p:cBhvr>
                                      <p:to>
                                        <p:strVal val="visible"/>
                                      </p:to>
                                    </p:set>
                                    <p:anim calcmode="lin" valueType="num">
                                      <p:cBhvr additive="base">
                                        <p:cTn id="29" dur="500" fill="hold"/>
                                        <p:tgtEl>
                                          <p:spTgt spid="38"/>
                                        </p:tgtEl>
                                        <p:attrNameLst>
                                          <p:attrName>ppt_x</p:attrName>
                                        </p:attrNameLst>
                                      </p:cBhvr>
                                      <p:tavLst>
                                        <p:tav tm="0">
                                          <p:val>
                                            <p:strVal val="#ppt_x"/>
                                          </p:val>
                                        </p:tav>
                                        <p:tav tm="100000">
                                          <p:val>
                                            <p:strVal val="#ppt_x"/>
                                          </p:val>
                                        </p:tav>
                                      </p:tavLst>
                                    </p:anim>
                                    <p:anim calcmode="lin" valueType="num">
                                      <p:cBhvr additive="base">
                                        <p:cTn id="30" dur="500" fill="hold"/>
                                        <p:tgtEl>
                                          <p:spTgt spid="38"/>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9"/>
                                        </p:tgtEl>
                                        <p:attrNameLst>
                                          <p:attrName>style.visibility</p:attrName>
                                        </p:attrNameLst>
                                      </p:cBhvr>
                                      <p:to>
                                        <p:strVal val="visible"/>
                                      </p:to>
                                    </p:set>
                                    <p:anim calcmode="lin" valueType="num">
                                      <p:cBhvr additive="base">
                                        <p:cTn id="33" dur="500" fill="hold"/>
                                        <p:tgtEl>
                                          <p:spTgt spid="59"/>
                                        </p:tgtEl>
                                        <p:attrNameLst>
                                          <p:attrName>ppt_x</p:attrName>
                                        </p:attrNameLst>
                                      </p:cBhvr>
                                      <p:tavLst>
                                        <p:tav tm="0">
                                          <p:val>
                                            <p:strVal val="#ppt_x"/>
                                          </p:val>
                                        </p:tav>
                                        <p:tav tm="100000">
                                          <p:val>
                                            <p:strVal val="#ppt_x"/>
                                          </p:val>
                                        </p:tav>
                                      </p:tavLst>
                                    </p:anim>
                                    <p:anim calcmode="lin" valueType="num">
                                      <p:cBhvr additive="base">
                                        <p:cTn id="34" dur="500" fill="hold"/>
                                        <p:tgtEl>
                                          <p:spTgt spid="59"/>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9"/>
                                        </p:tgtEl>
                                        <p:attrNameLst>
                                          <p:attrName>style.visibility</p:attrName>
                                        </p:attrNameLst>
                                      </p:cBhvr>
                                      <p:to>
                                        <p:strVal val="visible"/>
                                      </p:to>
                                    </p:set>
                                    <p:anim calcmode="lin" valueType="num">
                                      <p:cBhvr additive="base">
                                        <p:cTn id="37" dur="500" fill="hold"/>
                                        <p:tgtEl>
                                          <p:spTgt spid="39"/>
                                        </p:tgtEl>
                                        <p:attrNameLst>
                                          <p:attrName>ppt_x</p:attrName>
                                        </p:attrNameLst>
                                      </p:cBhvr>
                                      <p:tavLst>
                                        <p:tav tm="0">
                                          <p:val>
                                            <p:strVal val="#ppt_x"/>
                                          </p:val>
                                        </p:tav>
                                        <p:tav tm="100000">
                                          <p:val>
                                            <p:strVal val="#ppt_x"/>
                                          </p:val>
                                        </p:tav>
                                      </p:tavLst>
                                    </p:anim>
                                    <p:anim calcmode="lin" valueType="num">
                                      <p:cBhvr additive="base">
                                        <p:cTn id="38" dur="500" fill="hold"/>
                                        <p:tgtEl>
                                          <p:spTgt spid="39"/>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0"/>
                                        </p:tgtEl>
                                        <p:attrNameLst>
                                          <p:attrName>style.visibility</p:attrName>
                                        </p:attrNameLst>
                                      </p:cBhvr>
                                      <p:to>
                                        <p:strVal val="visible"/>
                                      </p:to>
                                    </p:set>
                                    <p:anim calcmode="lin" valueType="num">
                                      <p:cBhvr additive="base">
                                        <p:cTn id="41" dur="500" fill="hold"/>
                                        <p:tgtEl>
                                          <p:spTgt spid="60"/>
                                        </p:tgtEl>
                                        <p:attrNameLst>
                                          <p:attrName>ppt_x</p:attrName>
                                        </p:attrNameLst>
                                      </p:cBhvr>
                                      <p:tavLst>
                                        <p:tav tm="0">
                                          <p:val>
                                            <p:strVal val="#ppt_x"/>
                                          </p:val>
                                        </p:tav>
                                        <p:tav tm="100000">
                                          <p:val>
                                            <p:strVal val="#ppt_x"/>
                                          </p:val>
                                        </p:tav>
                                      </p:tavLst>
                                    </p:anim>
                                    <p:anim calcmode="lin" valueType="num">
                                      <p:cBhvr additive="base">
                                        <p:cTn id="42" dur="500" fill="hold"/>
                                        <p:tgtEl>
                                          <p:spTgt spid="60"/>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44"/>
                                        </p:tgtEl>
                                        <p:attrNameLst>
                                          <p:attrName>style.visibility</p:attrName>
                                        </p:attrNameLst>
                                      </p:cBhvr>
                                      <p:to>
                                        <p:strVal val="visible"/>
                                      </p:to>
                                    </p:set>
                                    <p:anim calcmode="lin" valueType="num">
                                      <p:cBhvr additive="base">
                                        <p:cTn id="45" dur="500" fill="hold"/>
                                        <p:tgtEl>
                                          <p:spTgt spid="44"/>
                                        </p:tgtEl>
                                        <p:attrNameLst>
                                          <p:attrName>ppt_x</p:attrName>
                                        </p:attrNameLst>
                                      </p:cBhvr>
                                      <p:tavLst>
                                        <p:tav tm="0">
                                          <p:val>
                                            <p:strVal val="#ppt_x"/>
                                          </p:val>
                                        </p:tav>
                                        <p:tav tm="100000">
                                          <p:val>
                                            <p:strVal val="#ppt_x"/>
                                          </p:val>
                                        </p:tav>
                                      </p:tavLst>
                                    </p:anim>
                                    <p:anim calcmode="lin" valueType="num">
                                      <p:cBhvr additive="base">
                                        <p:cTn id="46" dur="500" fill="hold"/>
                                        <p:tgtEl>
                                          <p:spTgt spid="44"/>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62"/>
                                        </p:tgtEl>
                                        <p:attrNameLst>
                                          <p:attrName>style.visibility</p:attrName>
                                        </p:attrNameLst>
                                      </p:cBhvr>
                                      <p:to>
                                        <p:strVal val="visible"/>
                                      </p:to>
                                    </p:set>
                                    <p:anim calcmode="lin" valueType="num">
                                      <p:cBhvr additive="base">
                                        <p:cTn id="49" dur="500" fill="hold"/>
                                        <p:tgtEl>
                                          <p:spTgt spid="62"/>
                                        </p:tgtEl>
                                        <p:attrNameLst>
                                          <p:attrName>ppt_x</p:attrName>
                                        </p:attrNameLst>
                                      </p:cBhvr>
                                      <p:tavLst>
                                        <p:tav tm="0">
                                          <p:val>
                                            <p:strVal val="#ppt_x"/>
                                          </p:val>
                                        </p:tav>
                                        <p:tav tm="100000">
                                          <p:val>
                                            <p:strVal val="#ppt_x"/>
                                          </p:val>
                                        </p:tav>
                                      </p:tavLst>
                                    </p:anim>
                                    <p:anim calcmode="lin" valueType="num">
                                      <p:cBhvr additive="base">
                                        <p:cTn id="50" dur="500" fill="hold"/>
                                        <p:tgtEl>
                                          <p:spTgt spid="62"/>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61"/>
                                        </p:tgtEl>
                                        <p:attrNameLst>
                                          <p:attrName>style.visibility</p:attrName>
                                        </p:attrNameLst>
                                      </p:cBhvr>
                                      <p:to>
                                        <p:strVal val="visible"/>
                                      </p:to>
                                    </p:set>
                                    <p:anim calcmode="lin" valueType="num">
                                      <p:cBhvr additive="base">
                                        <p:cTn id="53" dur="500" fill="hold"/>
                                        <p:tgtEl>
                                          <p:spTgt spid="61"/>
                                        </p:tgtEl>
                                        <p:attrNameLst>
                                          <p:attrName>ppt_x</p:attrName>
                                        </p:attrNameLst>
                                      </p:cBhvr>
                                      <p:tavLst>
                                        <p:tav tm="0">
                                          <p:val>
                                            <p:strVal val="#ppt_x"/>
                                          </p:val>
                                        </p:tav>
                                        <p:tav tm="100000">
                                          <p:val>
                                            <p:strVal val="#ppt_x"/>
                                          </p:val>
                                        </p:tav>
                                      </p:tavLst>
                                    </p:anim>
                                    <p:anim calcmode="lin" valueType="num">
                                      <p:cBhvr additive="base">
                                        <p:cTn id="54" dur="500" fill="hold"/>
                                        <p:tgtEl>
                                          <p:spTgt spid="61"/>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3" presetClass="entr" presetSubtype="16" fill="hold" grpId="0" nodeType="clickEffect">
                                  <p:stCondLst>
                                    <p:cond delay="0"/>
                                  </p:stCondLst>
                                  <p:childTnLst>
                                    <p:set>
                                      <p:cBhvr>
                                        <p:cTn id="58" dur="1" fill="hold">
                                          <p:stCondLst>
                                            <p:cond delay="0"/>
                                          </p:stCondLst>
                                        </p:cTn>
                                        <p:tgtEl>
                                          <p:spTgt spid="2"/>
                                        </p:tgtEl>
                                        <p:attrNameLst>
                                          <p:attrName>style.visibility</p:attrName>
                                        </p:attrNameLst>
                                      </p:cBhvr>
                                      <p:to>
                                        <p:strVal val="visible"/>
                                      </p:to>
                                    </p:set>
                                    <p:anim calcmode="lin" valueType="num">
                                      <p:cBhvr>
                                        <p:cTn id="59" dur="500" fill="hold"/>
                                        <p:tgtEl>
                                          <p:spTgt spid="2"/>
                                        </p:tgtEl>
                                        <p:attrNameLst>
                                          <p:attrName>ppt_w</p:attrName>
                                        </p:attrNameLst>
                                      </p:cBhvr>
                                      <p:tavLst>
                                        <p:tav tm="0">
                                          <p:val>
                                            <p:fltVal val="0"/>
                                          </p:val>
                                        </p:tav>
                                        <p:tav tm="100000">
                                          <p:val>
                                            <p:strVal val="#ppt_w"/>
                                          </p:val>
                                        </p:tav>
                                      </p:tavLst>
                                    </p:anim>
                                    <p:anim calcmode="lin" valueType="num">
                                      <p:cBhvr>
                                        <p:cTn id="60" dur="500" fill="hold"/>
                                        <p:tgtEl>
                                          <p:spTgt spid="2"/>
                                        </p:tgtEl>
                                        <p:attrNameLst>
                                          <p:attrName>ppt_h</p:attrName>
                                        </p:attrNameLst>
                                      </p:cBhvr>
                                      <p:tavLst>
                                        <p:tav tm="0">
                                          <p:val>
                                            <p:fltVal val="0"/>
                                          </p:val>
                                        </p:tav>
                                        <p:tav tm="100000">
                                          <p:val>
                                            <p:strVal val="#ppt_h"/>
                                          </p:val>
                                        </p:tav>
                                      </p:tavLst>
                                    </p:anim>
                                  </p:childTnLst>
                                </p:cTn>
                              </p:par>
                              <p:par>
                                <p:cTn id="61" presetID="14" presetClass="entr" presetSubtype="10" fill="hold" nodeType="withEffect">
                                  <p:stCondLst>
                                    <p:cond delay="0"/>
                                  </p:stCondLst>
                                  <p:childTnLst>
                                    <p:set>
                                      <p:cBhvr>
                                        <p:cTn id="62" dur="1" fill="hold">
                                          <p:stCondLst>
                                            <p:cond delay="0"/>
                                          </p:stCondLst>
                                        </p:cTn>
                                        <p:tgtEl>
                                          <p:spTgt spid="69"/>
                                        </p:tgtEl>
                                        <p:attrNameLst>
                                          <p:attrName>style.visibility</p:attrName>
                                        </p:attrNameLst>
                                      </p:cBhvr>
                                      <p:to>
                                        <p:strVal val="visible"/>
                                      </p:to>
                                    </p:set>
                                    <p:animEffect transition="in" filter="randombar(horizontal)">
                                      <p:cBhvr>
                                        <p:cTn id="63"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6" grpId="0" animBg="1"/>
      <p:bldP spid="43" grpId="0"/>
      <p:bldP spid="40" grpId="0" animBg="1"/>
      <p:bldP spid="41" grpId="0"/>
      <p:bldP spid="38" grpId="0"/>
      <p:bldP spid="39" grpId="0"/>
      <p:bldP spid="44" grpId="0" animBg="1"/>
      <p:bldP spid="58" grpId="0" animBg="1"/>
      <p:bldP spid="59" grpId="0" animBg="1"/>
      <p:bldP spid="60" grpId="0" animBg="1"/>
      <p:bldP spid="61" grpId="0" animBg="1"/>
      <p:bldP spid="6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49" y="273844"/>
            <a:ext cx="8220075" cy="994172"/>
          </a:xfrm>
        </p:spPr>
        <p:txBody>
          <a:bodyPr>
            <a:noAutofit/>
          </a:bodyPr>
          <a:lstStyle/>
          <a:p>
            <a:r>
              <a:rPr lang="el-GR" sz="2100" b="1" dirty="0" smtClean="0"/>
              <a:t>όλοι </a:t>
            </a:r>
            <a:r>
              <a:rPr lang="el-GR" sz="2100" b="1" dirty="0"/>
              <a:t>οι Τομείς </a:t>
            </a:r>
            <a:r>
              <a:rPr lang="el-GR" sz="2100" b="1" dirty="0">
                <a:solidFill>
                  <a:srgbClr val="4A7EBB"/>
                </a:solidFill>
              </a:rPr>
              <a:t>μπορούν να συνεισφέρουν πληροφορίες για τα ίδια στοιχεία</a:t>
            </a:r>
          </a:p>
        </p:txBody>
      </p:sp>
      <p:sp>
        <p:nvSpPr>
          <p:cNvPr id="4" name="Rectangle 3"/>
          <p:cNvSpPr/>
          <p:nvPr/>
        </p:nvSpPr>
        <p:spPr>
          <a:xfrm>
            <a:off x="2465766" y="1167594"/>
            <a:ext cx="1026114" cy="27003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l-GR" sz="900" dirty="0"/>
              <a:t>ΥΓΕΙΑΣ</a:t>
            </a:r>
          </a:p>
        </p:txBody>
      </p:sp>
      <p:sp>
        <p:nvSpPr>
          <p:cNvPr id="5" name="Rectangle 4"/>
          <p:cNvSpPr/>
          <p:nvPr/>
        </p:nvSpPr>
        <p:spPr>
          <a:xfrm>
            <a:off x="3545886" y="1167594"/>
            <a:ext cx="1026114" cy="27003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l-GR" sz="900" dirty="0"/>
              <a:t>ΨΥΧΙΚΗΣ ΥΓΕΙΑΣ</a:t>
            </a:r>
          </a:p>
        </p:txBody>
      </p:sp>
      <p:sp>
        <p:nvSpPr>
          <p:cNvPr id="6" name="Rectangle 5"/>
          <p:cNvSpPr/>
          <p:nvPr/>
        </p:nvSpPr>
        <p:spPr>
          <a:xfrm>
            <a:off x="4626006" y="1167594"/>
            <a:ext cx="1026114" cy="27003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l-GR" sz="900" dirty="0" smtClean="0"/>
              <a:t>ΚΟΙΝΩΝΙΚΕΣ ΥΠ</a:t>
            </a:r>
            <a:endParaRPr lang="el-GR" sz="900" dirty="0"/>
          </a:p>
        </p:txBody>
      </p:sp>
      <p:sp>
        <p:nvSpPr>
          <p:cNvPr id="7" name="Rectangle 6"/>
          <p:cNvSpPr/>
          <p:nvPr/>
        </p:nvSpPr>
        <p:spPr>
          <a:xfrm>
            <a:off x="5706126" y="1167594"/>
            <a:ext cx="1026114" cy="27003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l-GR" sz="900" dirty="0"/>
              <a:t>ΔΙΚΑΙΟΣΥΝΗΣ</a:t>
            </a:r>
          </a:p>
        </p:txBody>
      </p:sp>
      <p:sp>
        <p:nvSpPr>
          <p:cNvPr id="8" name="Rectangle 7"/>
          <p:cNvSpPr/>
          <p:nvPr/>
        </p:nvSpPr>
        <p:spPr>
          <a:xfrm>
            <a:off x="6786246" y="1167594"/>
            <a:ext cx="1026114" cy="2700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900" dirty="0"/>
              <a:t>ΑΣΤΥΝΟΜΙΑ</a:t>
            </a:r>
          </a:p>
        </p:txBody>
      </p:sp>
      <p:sp>
        <p:nvSpPr>
          <p:cNvPr id="9" name="Rectangle 8"/>
          <p:cNvSpPr/>
          <p:nvPr/>
        </p:nvSpPr>
        <p:spPr>
          <a:xfrm>
            <a:off x="1385646" y="1167594"/>
            <a:ext cx="1026114" cy="27003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l-GR" sz="900" dirty="0"/>
              <a:t>ΕΚΠΑΙΔΕΥΣΗΣ</a:t>
            </a:r>
          </a:p>
        </p:txBody>
      </p:sp>
      <p:sp>
        <p:nvSpPr>
          <p:cNvPr id="10" name="Rectangle 9"/>
          <p:cNvSpPr/>
          <p:nvPr/>
        </p:nvSpPr>
        <p:spPr>
          <a:xfrm>
            <a:off x="2465766" y="3543858"/>
            <a:ext cx="1026114" cy="270030"/>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r>
              <a:rPr lang="el-GR" sz="900" dirty="0"/>
              <a:t>ΥΓΕΙΑΣ</a:t>
            </a:r>
          </a:p>
        </p:txBody>
      </p:sp>
      <p:sp>
        <p:nvSpPr>
          <p:cNvPr id="11" name="Rectangle 10"/>
          <p:cNvSpPr/>
          <p:nvPr/>
        </p:nvSpPr>
        <p:spPr>
          <a:xfrm>
            <a:off x="3545886" y="3543858"/>
            <a:ext cx="1026114" cy="270030"/>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r>
              <a:rPr lang="el-GR" sz="900" dirty="0"/>
              <a:t>ΨΥΧΙΚΗΣ ΥΓΕΙΑΣ</a:t>
            </a:r>
          </a:p>
        </p:txBody>
      </p:sp>
      <p:sp>
        <p:nvSpPr>
          <p:cNvPr id="12" name="Rectangle 11"/>
          <p:cNvSpPr/>
          <p:nvPr/>
        </p:nvSpPr>
        <p:spPr>
          <a:xfrm>
            <a:off x="4626006" y="3543858"/>
            <a:ext cx="1026114" cy="270030"/>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r>
              <a:rPr lang="el-GR" sz="900" dirty="0" smtClean="0"/>
              <a:t>ΚΟΙΝΩΝΙΚΕΣ ΥΠ.</a:t>
            </a:r>
            <a:endParaRPr lang="el-GR" sz="900" dirty="0"/>
          </a:p>
        </p:txBody>
      </p:sp>
      <p:sp>
        <p:nvSpPr>
          <p:cNvPr id="13" name="Rectangle 12"/>
          <p:cNvSpPr/>
          <p:nvPr/>
        </p:nvSpPr>
        <p:spPr>
          <a:xfrm>
            <a:off x="5706126" y="3543858"/>
            <a:ext cx="1026114" cy="270030"/>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r>
              <a:rPr lang="el-GR" sz="900" dirty="0"/>
              <a:t>ΔΙΚΑΙΟΣΥΝΗΣ</a:t>
            </a:r>
          </a:p>
        </p:txBody>
      </p:sp>
      <p:sp>
        <p:nvSpPr>
          <p:cNvPr id="14" name="Rectangle 13"/>
          <p:cNvSpPr/>
          <p:nvPr/>
        </p:nvSpPr>
        <p:spPr>
          <a:xfrm>
            <a:off x="6786246" y="3543858"/>
            <a:ext cx="1026114" cy="270030"/>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r>
              <a:rPr lang="el-GR" sz="900" dirty="0"/>
              <a:t>ΑΣΤΥΝΟΜΙΑ</a:t>
            </a:r>
          </a:p>
        </p:txBody>
      </p:sp>
      <p:sp>
        <p:nvSpPr>
          <p:cNvPr id="15" name="Rectangle 14"/>
          <p:cNvSpPr/>
          <p:nvPr/>
        </p:nvSpPr>
        <p:spPr>
          <a:xfrm>
            <a:off x="1385646" y="3543858"/>
            <a:ext cx="1026114" cy="270030"/>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r>
              <a:rPr lang="el-GR" sz="900" dirty="0"/>
              <a:t>ΕΚΠΑΙΔΕΥΣΗΣ</a:t>
            </a:r>
          </a:p>
        </p:txBody>
      </p:sp>
      <p:sp>
        <p:nvSpPr>
          <p:cNvPr id="33" name="TextBox 32"/>
          <p:cNvSpPr txBox="1"/>
          <p:nvPr/>
        </p:nvSpPr>
        <p:spPr>
          <a:xfrm>
            <a:off x="2897814" y="2296005"/>
            <a:ext cx="3618402" cy="415498"/>
          </a:xfrm>
          <a:prstGeom prst="rect">
            <a:avLst/>
          </a:prstGeom>
          <a:noFill/>
        </p:spPr>
        <p:txBody>
          <a:bodyPr wrap="square" rtlCol="0">
            <a:spAutoFit/>
          </a:bodyPr>
          <a:lstStyle/>
          <a:p>
            <a:r>
              <a:rPr lang="el-GR" sz="2100" b="1" dirty="0"/>
              <a:t>ελάχιστο σύνολο δεδομένων</a:t>
            </a:r>
          </a:p>
        </p:txBody>
      </p:sp>
      <p:cxnSp>
        <p:nvCxnSpPr>
          <p:cNvPr id="35" name="Straight Arrow Connector 34"/>
          <p:cNvCxnSpPr>
            <a:stCxn id="9" idx="2"/>
            <a:endCxn id="33" idx="0"/>
          </p:cNvCxnSpPr>
          <p:nvPr/>
        </p:nvCxnSpPr>
        <p:spPr>
          <a:xfrm>
            <a:off x="1898703" y="1437624"/>
            <a:ext cx="2808312"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4" idx="2"/>
            <a:endCxn id="33" idx="0"/>
          </p:cNvCxnSpPr>
          <p:nvPr/>
        </p:nvCxnSpPr>
        <p:spPr>
          <a:xfrm>
            <a:off x="2978823" y="1437624"/>
            <a:ext cx="1728192"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stCxn id="5" idx="2"/>
            <a:endCxn id="33" idx="0"/>
          </p:cNvCxnSpPr>
          <p:nvPr/>
        </p:nvCxnSpPr>
        <p:spPr>
          <a:xfrm>
            <a:off x="4058943" y="1437624"/>
            <a:ext cx="648072"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6" idx="2"/>
            <a:endCxn id="33" idx="0"/>
          </p:cNvCxnSpPr>
          <p:nvPr/>
        </p:nvCxnSpPr>
        <p:spPr>
          <a:xfrm flipH="1">
            <a:off x="4707015" y="1437624"/>
            <a:ext cx="432048"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7" idx="2"/>
            <a:endCxn id="33" idx="0"/>
          </p:cNvCxnSpPr>
          <p:nvPr/>
        </p:nvCxnSpPr>
        <p:spPr>
          <a:xfrm flipH="1">
            <a:off x="4707015" y="1437624"/>
            <a:ext cx="1512168"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stCxn id="8" idx="2"/>
            <a:endCxn id="33" idx="0"/>
          </p:cNvCxnSpPr>
          <p:nvPr/>
        </p:nvCxnSpPr>
        <p:spPr>
          <a:xfrm flipH="1">
            <a:off x="4707015" y="1437624"/>
            <a:ext cx="2592288"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a:stCxn id="33" idx="2"/>
            <a:endCxn id="15" idx="0"/>
          </p:cNvCxnSpPr>
          <p:nvPr/>
        </p:nvCxnSpPr>
        <p:spPr>
          <a:xfrm flipH="1">
            <a:off x="1898703" y="2711503"/>
            <a:ext cx="2808312" cy="83235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a:stCxn id="33" idx="2"/>
            <a:endCxn id="10" idx="0"/>
          </p:cNvCxnSpPr>
          <p:nvPr/>
        </p:nvCxnSpPr>
        <p:spPr>
          <a:xfrm flipH="1">
            <a:off x="2978823" y="2711503"/>
            <a:ext cx="1728192" cy="83235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a:stCxn id="33" idx="2"/>
            <a:endCxn id="11" idx="0"/>
          </p:cNvCxnSpPr>
          <p:nvPr/>
        </p:nvCxnSpPr>
        <p:spPr>
          <a:xfrm flipH="1">
            <a:off x="4058943" y="2711503"/>
            <a:ext cx="648072" cy="83235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a:stCxn id="33" idx="2"/>
            <a:endCxn id="12" idx="0"/>
          </p:cNvCxnSpPr>
          <p:nvPr/>
        </p:nvCxnSpPr>
        <p:spPr>
          <a:xfrm>
            <a:off x="4707015" y="2711503"/>
            <a:ext cx="432048" cy="83235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a:stCxn id="33" idx="2"/>
            <a:endCxn id="13" idx="0"/>
          </p:cNvCxnSpPr>
          <p:nvPr/>
        </p:nvCxnSpPr>
        <p:spPr>
          <a:xfrm>
            <a:off x="4707015" y="2711503"/>
            <a:ext cx="1512168" cy="83235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a:stCxn id="33" idx="2"/>
            <a:endCxn id="14" idx="0"/>
          </p:cNvCxnSpPr>
          <p:nvPr/>
        </p:nvCxnSpPr>
        <p:spPr>
          <a:xfrm>
            <a:off x="4707015" y="2711503"/>
            <a:ext cx="2592288" cy="83235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1" name="Rectangle 70"/>
          <p:cNvSpPr/>
          <p:nvPr/>
        </p:nvSpPr>
        <p:spPr>
          <a:xfrm>
            <a:off x="1925706" y="4124423"/>
            <a:ext cx="5670630" cy="738664"/>
          </a:xfrm>
          <a:prstGeom prst="rect">
            <a:avLst/>
          </a:prstGeom>
        </p:spPr>
        <p:txBody>
          <a:bodyPr wrap="square">
            <a:spAutoFit/>
          </a:bodyPr>
          <a:lstStyle/>
          <a:p>
            <a:pPr algn="ctr"/>
            <a:r>
              <a:rPr lang="el-GR" sz="2100" b="1" dirty="0"/>
              <a:t>όλοι οι Τομείς </a:t>
            </a:r>
            <a:r>
              <a:rPr lang="el-GR" sz="2100" b="1" dirty="0">
                <a:solidFill>
                  <a:srgbClr val="4A7EBB"/>
                </a:solidFill>
              </a:rPr>
              <a:t>μπορούν να χρησιμοποιήσουν κοινές πληροφορίες από τα ίδια στοιχεία</a:t>
            </a:r>
            <a:endParaRPr lang="el-GR" sz="2100" dirty="0">
              <a:solidFill>
                <a:srgbClr val="4A7EBB"/>
              </a:solidFill>
            </a:endParaRPr>
          </a:p>
        </p:txBody>
      </p:sp>
      <p:sp>
        <p:nvSpPr>
          <p:cNvPr id="3" name="Rectangle 2"/>
          <p:cNvSpPr/>
          <p:nvPr/>
        </p:nvSpPr>
        <p:spPr>
          <a:xfrm>
            <a:off x="135015" y="126744"/>
            <a:ext cx="4572000" cy="669414"/>
          </a:xfrm>
          <a:prstGeom prst="rect">
            <a:avLst/>
          </a:prstGeom>
        </p:spPr>
        <p:txBody>
          <a:bodyPr>
            <a:spAutoFit/>
          </a:bodyPr>
          <a:lstStyle/>
          <a:p>
            <a:r>
              <a:rPr lang="en-US" sz="2400" b="1" dirty="0" smtClean="0"/>
              <a:t>CAN-MDS</a:t>
            </a:r>
            <a:r>
              <a:rPr lang="el-GR" sz="1400" b="1" dirty="0" smtClean="0"/>
              <a:t> </a:t>
            </a:r>
            <a:br>
              <a:rPr lang="el-GR" sz="1400" b="1" dirty="0" smtClean="0"/>
            </a:br>
            <a:endParaRPr lang="el-GR" dirty="0"/>
          </a:p>
        </p:txBody>
      </p:sp>
    </p:spTree>
    <p:extLst>
      <p:ext uri="{BB962C8B-B14F-4D97-AF65-F5344CB8AC3E}">
        <p14:creationId xmlns="" xmlns:p14="http://schemas.microsoft.com/office/powerpoint/2010/main" val="57372217"/>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 calcmode="lin" valueType="num">
                                      <p:cBhvr>
                                        <p:cTn id="10" dur="500" fill="hold"/>
                                        <p:tgtEl>
                                          <p:spTgt spid="9"/>
                                        </p:tgtEl>
                                        <p:attrNameLst>
                                          <p:attrName>ppt_w</p:attrName>
                                        </p:attrNameLst>
                                      </p:cBhvr>
                                      <p:tavLst>
                                        <p:tav tm="0">
                                          <p:val>
                                            <p:fltVal val="0"/>
                                          </p:val>
                                        </p:tav>
                                        <p:tav tm="100000">
                                          <p:val>
                                            <p:strVal val="#ppt_w"/>
                                          </p:val>
                                        </p:tav>
                                      </p:tavLst>
                                    </p:anim>
                                    <p:anim calcmode="lin" valueType="num">
                                      <p:cBhvr>
                                        <p:cTn id="11" dur="500" fill="hold"/>
                                        <p:tgtEl>
                                          <p:spTgt spid="9"/>
                                        </p:tgtEl>
                                        <p:attrNameLst>
                                          <p:attrName>ppt_h</p:attrName>
                                        </p:attrNameLst>
                                      </p:cBhvr>
                                      <p:tavLst>
                                        <p:tav tm="0">
                                          <p:val>
                                            <p:fltVal val="0"/>
                                          </p:val>
                                        </p:tav>
                                        <p:tav tm="100000">
                                          <p:val>
                                            <p:strVal val="#ppt_h"/>
                                          </p:val>
                                        </p:tav>
                                      </p:tavLst>
                                    </p:anim>
                                    <p:animEffect transition="in" filter="fade">
                                      <p:cBhvr>
                                        <p:cTn id="12" dur="500"/>
                                        <p:tgtEl>
                                          <p:spTgt spid="9"/>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fltVal val="0"/>
                                          </p:val>
                                        </p:tav>
                                        <p:tav tm="100000">
                                          <p:val>
                                            <p:strVal val="#ppt_w"/>
                                          </p:val>
                                        </p:tav>
                                      </p:tavLst>
                                    </p:anim>
                                    <p:anim calcmode="lin" valueType="num">
                                      <p:cBhvr>
                                        <p:cTn id="21" dur="500" fill="hold"/>
                                        <p:tgtEl>
                                          <p:spTgt spid="5"/>
                                        </p:tgtEl>
                                        <p:attrNameLst>
                                          <p:attrName>ppt_h</p:attrName>
                                        </p:attrNameLst>
                                      </p:cBhvr>
                                      <p:tavLst>
                                        <p:tav tm="0">
                                          <p:val>
                                            <p:fltVal val="0"/>
                                          </p:val>
                                        </p:tav>
                                        <p:tav tm="100000">
                                          <p:val>
                                            <p:strVal val="#ppt_h"/>
                                          </p:val>
                                        </p:tav>
                                      </p:tavLst>
                                    </p:anim>
                                    <p:animEffect transition="in" filter="fade">
                                      <p:cBhvr>
                                        <p:cTn id="22" dur="500"/>
                                        <p:tgtEl>
                                          <p:spTgt spid="5"/>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fltVal val="0"/>
                                          </p:val>
                                        </p:tav>
                                        <p:tav tm="100000">
                                          <p:val>
                                            <p:strVal val="#ppt_h"/>
                                          </p:val>
                                        </p:tav>
                                      </p:tavLst>
                                    </p:anim>
                                    <p:animEffect transition="in" filter="fade">
                                      <p:cBhvr>
                                        <p:cTn id="27" dur="500"/>
                                        <p:tgtEl>
                                          <p:spTgt spid="6"/>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p:cTn id="30" dur="500" fill="hold"/>
                                        <p:tgtEl>
                                          <p:spTgt spid="7"/>
                                        </p:tgtEl>
                                        <p:attrNameLst>
                                          <p:attrName>ppt_w</p:attrName>
                                        </p:attrNameLst>
                                      </p:cBhvr>
                                      <p:tavLst>
                                        <p:tav tm="0">
                                          <p:val>
                                            <p:fltVal val="0"/>
                                          </p:val>
                                        </p:tav>
                                        <p:tav tm="100000">
                                          <p:val>
                                            <p:strVal val="#ppt_w"/>
                                          </p:val>
                                        </p:tav>
                                      </p:tavLst>
                                    </p:anim>
                                    <p:anim calcmode="lin" valueType="num">
                                      <p:cBhvr>
                                        <p:cTn id="31" dur="500" fill="hold"/>
                                        <p:tgtEl>
                                          <p:spTgt spid="7"/>
                                        </p:tgtEl>
                                        <p:attrNameLst>
                                          <p:attrName>ppt_h</p:attrName>
                                        </p:attrNameLst>
                                      </p:cBhvr>
                                      <p:tavLst>
                                        <p:tav tm="0">
                                          <p:val>
                                            <p:fltVal val="0"/>
                                          </p:val>
                                        </p:tav>
                                        <p:tav tm="100000">
                                          <p:val>
                                            <p:strVal val="#ppt_h"/>
                                          </p:val>
                                        </p:tav>
                                      </p:tavLst>
                                    </p:anim>
                                    <p:animEffect transition="in" filter="fade">
                                      <p:cBhvr>
                                        <p:cTn id="32" dur="500"/>
                                        <p:tgtEl>
                                          <p:spTgt spid="7"/>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fltVal val="0"/>
                                          </p:val>
                                        </p:tav>
                                        <p:tav tm="100000">
                                          <p:val>
                                            <p:strVal val="#ppt_h"/>
                                          </p:val>
                                        </p:tav>
                                      </p:tavLst>
                                    </p:anim>
                                    <p:animEffect transition="in" filter="fade">
                                      <p:cBhvr>
                                        <p:cTn id="37" dur="500"/>
                                        <p:tgtEl>
                                          <p:spTgt spid="8"/>
                                        </p:tgtEl>
                                      </p:cBhvr>
                                    </p:animEffect>
                                  </p:childTnLst>
                                </p:cTn>
                              </p:par>
                            </p:childTnLst>
                          </p:cTn>
                        </p:par>
                        <p:par>
                          <p:cTn id="38" fill="hold">
                            <p:stCondLst>
                              <p:cond delay="500"/>
                            </p:stCondLst>
                            <p:childTnLst>
                              <p:par>
                                <p:cTn id="39" presetID="2" presetClass="entr" presetSubtype="9" fill="hold" nodeType="afterEffect">
                                  <p:stCondLst>
                                    <p:cond delay="0"/>
                                  </p:stCondLst>
                                  <p:childTnLst>
                                    <p:set>
                                      <p:cBhvr>
                                        <p:cTn id="40" dur="1" fill="hold">
                                          <p:stCondLst>
                                            <p:cond delay="0"/>
                                          </p:stCondLst>
                                        </p:cTn>
                                        <p:tgtEl>
                                          <p:spTgt spid="35"/>
                                        </p:tgtEl>
                                        <p:attrNameLst>
                                          <p:attrName>style.visibility</p:attrName>
                                        </p:attrNameLst>
                                      </p:cBhvr>
                                      <p:to>
                                        <p:strVal val="visible"/>
                                      </p:to>
                                    </p:set>
                                    <p:anim calcmode="lin" valueType="num">
                                      <p:cBhvr additive="base">
                                        <p:cTn id="41" dur="500" fill="hold"/>
                                        <p:tgtEl>
                                          <p:spTgt spid="35"/>
                                        </p:tgtEl>
                                        <p:attrNameLst>
                                          <p:attrName>ppt_x</p:attrName>
                                        </p:attrNameLst>
                                      </p:cBhvr>
                                      <p:tavLst>
                                        <p:tav tm="0">
                                          <p:val>
                                            <p:strVal val="0-#ppt_w/2"/>
                                          </p:val>
                                        </p:tav>
                                        <p:tav tm="100000">
                                          <p:val>
                                            <p:strVal val="#ppt_x"/>
                                          </p:val>
                                        </p:tav>
                                      </p:tavLst>
                                    </p:anim>
                                    <p:anim calcmode="lin" valueType="num">
                                      <p:cBhvr additive="base">
                                        <p:cTn id="42" dur="500" fill="hold"/>
                                        <p:tgtEl>
                                          <p:spTgt spid="35"/>
                                        </p:tgtEl>
                                        <p:attrNameLst>
                                          <p:attrName>ppt_y</p:attrName>
                                        </p:attrNameLst>
                                      </p:cBhvr>
                                      <p:tavLst>
                                        <p:tav tm="0">
                                          <p:val>
                                            <p:strVal val="0-#ppt_h/2"/>
                                          </p:val>
                                        </p:tav>
                                        <p:tav tm="100000">
                                          <p:val>
                                            <p:strVal val="#ppt_y"/>
                                          </p:val>
                                        </p:tav>
                                      </p:tavLst>
                                    </p:anim>
                                  </p:childTnLst>
                                </p:cTn>
                              </p:par>
                            </p:childTnLst>
                          </p:cTn>
                        </p:par>
                        <p:par>
                          <p:cTn id="43" fill="hold">
                            <p:stCondLst>
                              <p:cond delay="1000"/>
                            </p:stCondLst>
                            <p:childTnLst>
                              <p:par>
                                <p:cTn id="44" presetID="2" presetClass="entr" presetSubtype="9" fill="hold" nodeType="afterEffect">
                                  <p:stCondLst>
                                    <p:cond delay="0"/>
                                  </p:stCondLst>
                                  <p:childTnLst>
                                    <p:set>
                                      <p:cBhvr>
                                        <p:cTn id="45" dur="1" fill="hold">
                                          <p:stCondLst>
                                            <p:cond delay="0"/>
                                          </p:stCondLst>
                                        </p:cTn>
                                        <p:tgtEl>
                                          <p:spTgt spid="36"/>
                                        </p:tgtEl>
                                        <p:attrNameLst>
                                          <p:attrName>style.visibility</p:attrName>
                                        </p:attrNameLst>
                                      </p:cBhvr>
                                      <p:to>
                                        <p:strVal val="visible"/>
                                      </p:to>
                                    </p:set>
                                    <p:anim calcmode="lin" valueType="num">
                                      <p:cBhvr additive="base">
                                        <p:cTn id="46" dur="500" fill="hold"/>
                                        <p:tgtEl>
                                          <p:spTgt spid="36"/>
                                        </p:tgtEl>
                                        <p:attrNameLst>
                                          <p:attrName>ppt_x</p:attrName>
                                        </p:attrNameLst>
                                      </p:cBhvr>
                                      <p:tavLst>
                                        <p:tav tm="0">
                                          <p:val>
                                            <p:strVal val="0-#ppt_w/2"/>
                                          </p:val>
                                        </p:tav>
                                        <p:tav tm="100000">
                                          <p:val>
                                            <p:strVal val="#ppt_x"/>
                                          </p:val>
                                        </p:tav>
                                      </p:tavLst>
                                    </p:anim>
                                    <p:anim calcmode="lin" valueType="num">
                                      <p:cBhvr additive="base">
                                        <p:cTn id="47" dur="500" fill="hold"/>
                                        <p:tgtEl>
                                          <p:spTgt spid="36"/>
                                        </p:tgtEl>
                                        <p:attrNameLst>
                                          <p:attrName>ppt_y</p:attrName>
                                        </p:attrNameLst>
                                      </p:cBhvr>
                                      <p:tavLst>
                                        <p:tav tm="0">
                                          <p:val>
                                            <p:strVal val="0-#ppt_h/2"/>
                                          </p:val>
                                        </p:tav>
                                        <p:tav tm="100000">
                                          <p:val>
                                            <p:strVal val="#ppt_y"/>
                                          </p:val>
                                        </p:tav>
                                      </p:tavLst>
                                    </p:anim>
                                  </p:childTnLst>
                                </p:cTn>
                              </p:par>
                            </p:childTnLst>
                          </p:cTn>
                        </p:par>
                        <p:par>
                          <p:cTn id="48" fill="hold">
                            <p:stCondLst>
                              <p:cond delay="1500"/>
                            </p:stCondLst>
                            <p:childTnLst>
                              <p:par>
                                <p:cTn id="49" presetID="2" presetClass="entr" presetSubtype="1" fill="hold" nodeType="afterEffect">
                                  <p:stCondLst>
                                    <p:cond delay="0"/>
                                  </p:stCondLst>
                                  <p:childTnLst>
                                    <p:set>
                                      <p:cBhvr>
                                        <p:cTn id="50" dur="1" fill="hold">
                                          <p:stCondLst>
                                            <p:cond delay="0"/>
                                          </p:stCondLst>
                                        </p:cTn>
                                        <p:tgtEl>
                                          <p:spTgt spid="39"/>
                                        </p:tgtEl>
                                        <p:attrNameLst>
                                          <p:attrName>style.visibility</p:attrName>
                                        </p:attrNameLst>
                                      </p:cBhvr>
                                      <p:to>
                                        <p:strVal val="visible"/>
                                      </p:to>
                                    </p:set>
                                    <p:anim calcmode="lin" valueType="num">
                                      <p:cBhvr additive="base">
                                        <p:cTn id="51" dur="500" fill="hold"/>
                                        <p:tgtEl>
                                          <p:spTgt spid="39"/>
                                        </p:tgtEl>
                                        <p:attrNameLst>
                                          <p:attrName>ppt_x</p:attrName>
                                        </p:attrNameLst>
                                      </p:cBhvr>
                                      <p:tavLst>
                                        <p:tav tm="0">
                                          <p:val>
                                            <p:strVal val="#ppt_x"/>
                                          </p:val>
                                        </p:tav>
                                        <p:tav tm="100000">
                                          <p:val>
                                            <p:strVal val="#ppt_x"/>
                                          </p:val>
                                        </p:tav>
                                      </p:tavLst>
                                    </p:anim>
                                    <p:anim calcmode="lin" valueType="num">
                                      <p:cBhvr additive="base">
                                        <p:cTn id="52" dur="500" fill="hold"/>
                                        <p:tgtEl>
                                          <p:spTgt spid="39"/>
                                        </p:tgtEl>
                                        <p:attrNameLst>
                                          <p:attrName>ppt_y</p:attrName>
                                        </p:attrNameLst>
                                      </p:cBhvr>
                                      <p:tavLst>
                                        <p:tav tm="0">
                                          <p:val>
                                            <p:strVal val="0-#ppt_h/2"/>
                                          </p:val>
                                        </p:tav>
                                        <p:tav tm="100000">
                                          <p:val>
                                            <p:strVal val="#ppt_y"/>
                                          </p:val>
                                        </p:tav>
                                      </p:tavLst>
                                    </p:anim>
                                  </p:childTnLst>
                                </p:cTn>
                              </p:par>
                            </p:childTnLst>
                          </p:cTn>
                        </p:par>
                        <p:par>
                          <p:cTn id="53" fill="hold">
                            <p:stCondLst>
                              <p:cond delay="2000"/>
                            </p:stCondLst>
                            <p:childTnLst>
                              <p:par>
                                <p:cTn id="54" presetID="2" presetClass="entr" presetSubtype="1" fill="hold" nodeType="afterEffect">
                                  <p:stCondLst>
                                    <p:cond delay="0"/>
                                  </p:stCondLst>
                                  <p:childTnLst>
                                    <p:set>
                                      <p:cBhvr>
                                        <p:cTn id="55" dur="1" fill="hold">
                                          <p:stCondLst>
                                            <p:cond delay="0"/>
                                          </p:stCondLst>
                                        </p:cTn>
                                        <p:tgtEl>
                                          <p:spTgt spid="42"/>
                                        </p:tgtEl>
                                        <p:attrNameLst>
                                          <p:attrName>style.visibility</p:attrName>
                                        </p:attrNameLst>
                                      </p:cBhvr>
                                      <p:to>
                                        <p:strVal val="visible"/>
                                      </p:to>
                                    </p:set>
                                    <p:anim calcmode="lin" valueType="num">
                                      <p:cBhvr additive="base">
                                        <p:cTn id="56" dur="500" fill="hold"/>
                                        <p:tgtEl>
                                          <p:spTgt spid="42"/>
                                        </p:tgtEl>
                                        <p:attrNameLst>
                                          <p:attrName>ppt_x</p:attrName>
                                        </p:attrNameLst>
                                      </p:cBhvr>
                                      <p:tavLst>
                                        <p:tav tm="0">
                                          <p:val>
                                            <p:strVal val="#ppt_x"/>
                                          </p:val>
                                        </p:tav>
                                        <p:tav tm="100000">
                                          <p:val>
                                            <p:strVal val="#ppt_x"/>
                                          </p:val>
                                        </p:tav>
                                      </p:tavLst>
                                    </p:anim>
                                    <p:anim calcmode="lin" valueType="num">
                                      <p:cBhvr additive="base">
                                        <p:cTn id="57" dur="500" fill="hold"/>
                                        <p:tgtEl>
                                          <p:spTgt spid="42"/>
                                        </p:tgtEl>
                                        <p:attrNameLst>
                                          <p:attrName>ppt_y</p:attrName>
                                        </p:attrNameLst>
                                      </p:cBhvr>
                                      <p:tavLst>
                                        <p:tav tm="0">
                                          <p:val>
                                            <p:strVal val="0-#ppt_h/2"/>
                                          </p:val>
                                        </p:tav>
                                        <p:tav tm="100000">
                                          <p:val>
                                            <p:strVal val="#ppt_y"/>
                                          </p:val>
                                        </p:tav>
                                      </p:tavLst>
                                    </p:anim>
                                  </p:childTnLst>
                                </p:cTn>
                              </p:par>
                            </p:childTnLst>
                          </p:cTn>
                        </p:par>
                        <p:par>
                          <p:cTn id="58" fill="hold">
                            <p:stCondLst>
                              <p:cond delay="2500"/>
                            </p:stCondLst>
                            <p:childTnLst>
                              <p:par>
                                <p:cTn id="59" presetID="2" presetClass="entr" presetSubtype="3" fill="hold" nodeType="afterEffect">
                                  <p:stCondLst>
                                    <p:cond delay="0"/>
                                  </p:stCondLst>
                                  <p:childTnLst>
                                    <p:set>
                                      <p:cBhvr>
                                        <p:cTn id="60" dur="1" fill="hold">
                                          <p:stCondLst>
                                            <p:cond delay="0"/>
                                          </p:stCondLst>
                                        </p:cTn>
                                        <p:tgtEl>
                                          <p:spTgt spid="45"/>
                                        </p:tgtEl>
                                        <p:attrNameLst>
                                          <p:attrName>style.visibility</p:attrName>
                                        </p:attrNameLst>
                                      </p:cBhvr>
                                      <p:to>
                                        <p:strVal val="visible"/>
                                      </p:to>
                                    </p:set>
                                    <p:anim calcmode="lin" valueType="num">
                                      <p:cBhvr additive="base">
                                        <p:cTn id="61" dur="500" fill="hold"/>
                                        <p:tgtEl>
                                          <p:spTgt spid="45"/>
                                        </p:tgtEl>
                                        <p:attrNameLst>
                                          <p:attrName>ppt_x</p:attrName>
                                        </p:attrNameLst>
                                      </p:cBhvr>
                                      <p:tavLst>
                                        <p:tav tm="0">
                                          <p:val>
                                            <p:strVal val="1+#ppt_w/2"/>
                                          </p:val>
                                        </p:tav>
                                        <p:tav tm="100000">
                                          <p:val>
                                            <p:strVal val="#ppt_x"/>
                                          </p:val>
                                        </p:tav>
                                      </p:tavLst>
                                    </p:anim>
                                    <p:anim calcmode="lin" valueType="num">
                                      <p:cBhvr additive="base">
                                        <p:cTn id="62" dur="500" fill="hold"/>
                                        <p:tgtEl>
                                          <p:spTgt spid="45"/>
                                        </p:tgtEl>
                                        <p:attrNameLst>
                                          <p:attrName>ppt_y</p:attrName>
                                        </p:attrNameLst>
                                      </p:cBhvr>
                                      <p:tavLst>
                                        <p:tav tm="0">
                                          <p:val>
                                            <p:strVal val="0-#ppt_h/2"/>
                                          </p:val>
                                        </p:tav>
                                        <p:tav tm="100000">
                                          <p:val>
                                            <p:strVal val="#ppt_y"/>
                                          </p:val>
                                        </p:tav>
                                      </p:tavLst>
                                    </p:anim>
                                  </p:childTnLst>
                                </p:cTn>
                              </p:par>
                            </p:childTnLst>
                          </p:cTn>
                        </p:par>
                        <p:par>
                          <p:cTn id="63" fill="hold">
                            <p:stCondLst>
                              <p:cond delay="3000"/>
                            </p:stCondLst>
                            <p:childTnLst>
                              <p:par>
                                <p:cTn id="64" presetID="2" presetClass="entr" presetSubtype="3" fill="hold" nodeType="afterEffect">
                                  <p:stCondLst>
                                    <p:cond delay="0"/>
                                  </p:stCondLst>
                                  <p:childTnLst>
                                    <p:set>
                                      <p:cBhvr>
                                        <p:cTn id="65" dur="1" fill="hold">
                                          <p:stCondLst>
                                            <p:cond delay="0"/>
                                          </p:stCondLst>
                                        </p:cTn>
                                        <p:tgtEl>
                                          <p:spTgt spid="49"/>
                                        </p:tgtEl>
                                        <p:attrNameLst>
                                          <p:attrName>style.visibility</p:attrName>
                                        </p:attrNameLst>
                                      </p:cBhvr>
                                      <p:to>
                                        <p:strVal val="visible"/>
                                      </p:to>
                                    </p:set>
                                    <p:anim calcmode="lin" valueType="num">
                                      <p:cBhvr additive="base">
                                        <p:cTn id="66" dur="500" fill="hold"/>
                                        <p:tgtEl>
                                          <p:spTgt spid="49"/>
                                        </p:tgtEl>
                                        <p:attrNameLst>
                                          <p:attrName>ppt_x</p:attrName>
                                        </p:attrNameLst>
                                      </p:cBhvr>
                                      <p:tavLst>
                                        <p:tav tm="0">
                                          <p:val>
                                            <p:strVal val="1+#ppt_w/2"/>
                                          </p:val>
                                        </p:tav>
                                        <p:tav tm="100000">
                                          <p:val>
                                            <p:strVal val="#ppt_x"/>
                                          </p:val>
                                        </p:tav>
                                      </p:tavLst>
                                    </p:anim>
                                    <p:anim calcmode="lin" valueType="num">
                                      <p:cBhvr additive="base">
                                        <p:cTn id="67" dur="500" fill="hold"/>
                                        <p:tgtEl>
                                          <p:spTgt spid="49"/>
                                        </p:tgtEl>
                                        <p:attrNameLst>
                                          <p:attrName>ppt_y</p:attrName>
                                        </p:attrNameLst>
                                      </p:cBhvr>
                                      <p:tavLst>
                                        <p:tav tm="0">
                                          <p:val>
                                            <p:strVal val="0-#ppt_h/2"/>
                                          </p:val>
                                        </p:tav>
                                        <p:tav tm="100000">
                                          <p:val>
                                            <p:strVal val="#ppt_y"/>
                                          </p:val>
                                        </p:tav>
                                      </p:tavLst>
                                    </p:anim>
                                  </p:childTnLst>
                                </p:cTn>
                              </p:par>
                            </p:childTnLst>
                          </p:cTn>
                        </p:par>
                        <p:par>
                          <p:cTn id="68" fill="hold">
                            <p:stCondLst>
                              <p:cond delay="3500"/>
                            </p:stCondLst>
                            <p:childTnLst>
                              <p:par>
                                <p:cTn id="69" presetID="6" presetClass="emph" presetSubtype="0" fill="hold" nodeType="afterEffect">
                                  <p:stCondLst>
                                    <p:cond delay="0"/>
                                  </p:stCondLst>
                                  <p:childTnLst>
                                    <p:animScale>
                                      <p:cBhvr>
                                        <p:cTn id="70" dur="2000" fill="hold"/>
                                        <p:tgtEl>
                                          <p:spTgt spid="33">
                                            <p:txEl>
                                              <p:pRg st="0" end="0"/>
                                            </p:txEl>
                                          </p:spTgt>
                                        </p:tgtEl>
                                      </p:cBhvr>
                                      <p:by x="150000" y="150000"/>
                                    </p:animScale>
                                  </p:childTnLst>
                                </p:cTn>
                              </p:par>
                            </p:childTnLst>
                          </p:cTn>
                        </p:par>
                        <p:par>
                          <p:cTn id="71" fill="hold">
                            <p:stCondLst>
                              <p:cond delay="5500"/>
                            </p:stCondLst>
                            <p:childTnLst>
                              <p:par>
                                <p:cTn id="72" presetID="53" presetClass="entr" presetSubtype="16" fill="hold" grpId="0" nodeType="afterEffect">
                                  <p:stCondLst>
                                    <p:cond delay="0"/>
                                  </p:stCondLst>
                                  <p:childTnLst>
                                    <p:set>
                                      <p:cBhvr>
                                        <p:cTn id="73" dur="1" fill="hold">
                                          <p:stCondLst>
                                            <p:cond delay="0"/>
                                          </p:stCondLst>
                                        </p:cTn>
                                        <p:tgtEl>
                                          <p:spTgt spid="15"/>
                                        </p:tgtEl>
                                        <p:attrNameLst>
                                          <p:attrName>style.visibility</p:attrName>
                                        </p:attrNameLst>
                                      </p:cBhvr>
                                      <p:to>
                                        <p:strVal val="visible"/>
                                      </p:to>
                                    </p:set>
                                    <p:anim calcmode="lin" valueType="num">
                                      <p:cBhvr>
                                        <p:cTn id="74" dur="500" fill="hold"/>
                                        <p:tgtEl>
                                          <p:spTgt spid="15"/>
                                        </p:tgtEl>
                                        <p:attrNameLst>
                                          <p:attrName>ppt_w</p:attrName>
                                        </p:attrNameLst>
                                      </p:cBhvr>
                                      <p:tavLst>
                                        <p:tav tm="0">
                                          <p:val>
                                            <p:fltVal val="0"/>
                                          </p:val>
                                        </p:tav>
                                        <p:tav tm="100000">
                                          <p:val>
                                            <p:strVal val="#ppt_w"/>
                                          </p:val>
                                        </p:tav>
                                      </p:tavLst>
                                    </p:anim>
                                    <p:anim calcmode="lin" valueType="num">
                                      <p:cBhvr>
                                        <p:cTn id="75" dur="500" fill="hold"/>
                                        <p:tgtEl>
                                          <p:spTgt spid="15"/>
                                        </p:tgtEl>
                                        <p:attrNameLst>
                                          <p:attrName>ppt_h</p:attrName>
                                        </p:attrNameLst>
                                      </p:cBhvr>
                                      <p:tavLst>
                                        <p:tav tm="0">
                                          <p:val>
                                            <p:fltVal val="0"/>
                                          </p:val>
                                        </p:tav>
                                        <p:tav tm="100000">
                                          <p:val>
                                            <p:strVal val="#ppt_h"/>
                                          </p:val>
                                        </p:tav>
                                      </p:tavLst>
                                    </p:anim>
                                    <p:animEffect transition="in" filter="fade">
                                      <p:cBhvr>
                                        <p:cTn id="76" dur="500"/>
                                        <p:tgtEl>
                                          <p:spTgt spid="15"/>
                                        </p:tgtEl>
                                      </p:cBhvr>
                                    </p:animEffect>
                                  </p:childTnLst>
                                </p:cTn>
                              </p:par>
                              <p:par>
                                <p:cTn id="77" presetID="53" presetClass="entr" presetSubtype="16" fill="hold" grpId="0" nodeType="withEffect">
                                  <p:stCondLst>
                                    <p:cond delay="0"/>
                                  </p:stCondLst>
                                  <p:childTnLst>
                                    <p:set>
                                      <p:cBhvr>
                                        <p:cTn id="78" dur="1" fill="hold">
                                          <p:stCondLst>
                                            <p:cond delay="0"/>
                                          </p:stCondLst>
                                        </p:cTn>
                                        <p:tgtEl>
                                          <p:spTgt spid="10"/>
                                        </p:tgtEl>
                                        <p:attrNameLst>
                                          <p:attrName>style.visibility</p:attrName>
                                        </p:attrNameLst>
                                      </p:cBhvr>
                                      <p:to>
                                        <p:strVal val="visible"/>
                                      </p:to>
                                    </p:set>
                                    <p:anim calcmode="lin" valueType="num">
                                      <p:cBhvr>
                                        <p:cTn id="79" dur="500" fill="hold"/>
                                        <p:tgtEl>
                                          <p:spTgt spid="10"/>
                                        </p:tgtEl>
                                        <p:attrNameLst>
                                          <p:attrName>ppt_w</p:attrName>
                                        </p:attrNameLst>
                                      </p:cBhvr>
                                      <p:tavLst>
                                        <p:tav tm="0">
                                          <p:val>
                                            <p:fltVal val="0"/>
                                          </p:val>
                                        </p:tav>
                                        <p:tav tm="100000">
                                          <p:val>
                                            <p:strVal val="#ppt_w"/>
                                          </p:val>
                                        </p:tav>
                                      </p:tavLst>
                                    </p:anim>
                                    <p:anim calcmode="lin" valueType="num">
                                      <p:cBhvr>
                                        <p:cTn id="80" dur="500" fill="hold"/>
                                        <p:tgtEl>
                                          <p:spTgt spid="10"/>
                                        </p:tgtEl>
                                        <p:attrNameLst>
                                          <p:attrName>ppt_h</p:attrName>
                                        </p:attrNameLst>
                                      </p:cBhvr>
                                      <p:tavLst>
                                        <p:tav tm="0">
                                          <p:val>
                                            <p:fltVal val="0"/>
                                          </p:val>
                                        </p:tav>
                                        <p:tav tm="100000">
                                          <p:val>
                                            <p:strVal val="#ppt_h"/>
                                          </p:val>
                                        </p:tav>
                                      </p:tavLst>
                                    </p:anim>
                                    <p:animEffect transition="in" filter="fade">
                                      <p:cBhvr>
                                        <p:cTn id="81" dur="500"/>
                                        <p:tgtEl>
                                          <p:spTgt spid="10"/>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11"/>
                                        </p:tgtEl>
                                        <p:attrNameLst>
                                          <p:attrName>style.visibility</p:attrName>
                                        </p:attrNameLst>
                                      </p:cBhvr>
                                      <p:to>
                                        <p:strVal val="visible"/>
                                      </p:to>
                                    </p:set>
                                    <p:anim calcmode="lin" valueType="num">
                                      <p:cBhvr>
                                        <p:cTn id="84" dur="500" fill="hold"/>
                                        <p:tgtEl>
                                          <p:spTgt spid="11"/>
                                        </p:tgtEl>
                                        <p:attrNameLst>
                                          <p:attrName>ppt_w</p:attrName>
                                        </p:attrNameLst>
                                      </p:cBhvr>
                                      <p:tavLst>
                                        <p:tav tm="0">
                                          <p:val>
                                            <p:fltVal val="0"/>
                                          </p:val>
                                        </p:tav>
                                        <p:tav tm="100000">
                                          <p:val>
                                            <p:strVal val="#ppt_w"/>
                                          </p:val>
                                        </p:tav>
                                      </p:tavLst>
                                    </p:anim>
                                    <p:anim calcmode="lin" valueType="num">
                                      <p:cBhvr>
                                        <p:cTn id="85" dur="500" fill="hold"/>
                                        <p:tgtEl>
                                          <p:spTgt spid="11"/>
                                        </p:tgtEl>
                                        <p:attrNameLst>
                                          <p:attrName>ppt_h</p:attrName>
                                        </p:attrNameLst>
                                      </p:cBhvr>
                                      <p:tavLst>
                                        <p:tav tm="0">
                                          <p:val>
                                            <p:fltVal val="0"/>
                                          </p:val>
                                        </p:tav>
                                        <p:tav tm="100000">
                                          <p:val>
                                            <p:strVal val="#ppt_h"/>
                                          </p:val>
                                        </p:tav>
                                      </p:tavLst>
                                    </p:anim>
                                    <p:animEffect transition="in" filter="fade">
                                      <p:cBhvr>
                                        <p:cTn id="86" dur="500"/>
                                        <p:tgtEl>
                                          <p:spTgt spid="11"/>
                                        </p:tgtEl>
                                      </p:cBhvr>
                                    </p:animEffect>
                                  </p:childTnLst>
                                </p:cTn>
                              </p:par>
                              <p:par>
                                <p:cTn id="87" presetID="53" presetClass="entr" presetSubtype="16" fill="hold" grpId="0" nodeType="withEffect">
                                  <p:stCondLst>
                                    <p:cond delay="0"/>
                                  </p:stCondLst>
                                  <p:childTnLst>
                                    <p:set>
                                      <p:cBhvr>
                                        <p:cTn id="88" dur="1" fill="hold">
                                          <p:stCondLst>
                                            <p:cond delay="0"/>
                                          </p:stCondLst>
                                        </p:cTn>
                                        <p:tgtEl>
                                          <p:spTgt spid="12"/>
                                        </p:tgtEl>
                                        <p:attrNameLst>
                                          <p:attrName>style.visibility</p:attrName>
                                        </p:attrNameLst>
                                      </p:cBhvr>
                                      <p:to>
                                        <p:strVal val="visible"/>
                                      </p:to>
                                    </p:set>
                                    <p:anim calcmode="lin" valueType="num">
                                      <p:cBhvr>
                                        <p:cTn id="89" dur="500" fill="hold"/>
                                        <p:tgtEl>
                                          <p:spTgt spid="12"/>
                                        </p:tgtEl>
                                        <p:attrNameLst>
                                          <p:attrName>ppt_w</p:attrName>
                                        </p:attrNameLst>
                                      </p:cBhvr>
                                      <p:tavLst>
                                        <p:tav tm="0">
                                          <p:val>
                                            <p:fltVal val="0"/>
                                          </p:val>
                                        </p:tav>
                                        <p:tav tm="100000">
                                          <p:val>
                                            <p:strVal val="#ppt_w"/>
                                          </p:val>
                                        </p:tav>
                                      </p:tavLst>
                                    </p:anim>
                                    <p:anim calcmode="lin" valueType="num">
                                      <p:cBhvr>
                                        <p:cTn id="90" dur="500" fill="hold"/>
                                        <p:tgtEl>
                                          <p:spTgt spid="12"/>
                                        </p:tgtEl>
                                        <p:attrNameLst>
                                          <p:attrName>ppt_h</p:attrName>
                                        </p:attrNameLst>
                                      </p:cBhvr>
                                      <p:tavLst>
                                        <p:tav tm="0">
                                          <p:val>
                                            <p:fltVal val="0"/>
                                          </p:val>
                                        </p:tav>
                                        <p:tav tm="100000">
                                          <p:val>
                                            <p:strVal val="#ppt_h"/>
                                          </p:val>
                                        </p:tav>
                                      </p:tavLst>
                                    </p:anim>
                                    <p:animEffect transition="in" filter="fade">
                                      <p:cBhvr>
                                        <p:cTn id="91" dur="500"/>
                                        <p:tgtEl>
                                          <p:spTgt spid="12"/>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13"/>
                                        </p:tgtEl>
                                        <p:attrNameLst>
                                          <p:attrName>style.visibility</p:attrName>
                                        </p:attrNameLst>
                                      </p:cBhvr>
                                      <p:to>
                                        <p:strVal val="visible"/>
                                      </p:to>
                                    </p:set>
                                    <p:anim calcmode="lin" valueType="num">
                                      <p:cBhvr>
                                        <p:cTn id="94" dur="500" fill="hold"/>
                                        <p:tgtEl>
                                          <p:spTgt spid="13"/>
                                        </p:tgtEl>
                                        <p:attrNameLst>
                                          <p:attrName>ppt_w</p:attrName>
                                        </p:attrNameLst>
                                      </p:cBhvr>
                                      <p:tavLst>
                                        <p:tav tm="0">
                                          <p:val>
                                            <p:fltVal val="0"/>
                                          </p:val>
                                        </p:tav>
                                        <p:tav tm="100000">
                                          <p:val>
                                            <p:strVal val="#ppt_w"/>
                                          </p:val>
                                        </p:tav>
                                      </p:tavLst>
                                    </p:anim>
                                    <p:anim calcmode="lin" valueType="num">
                                      <p:cBhvr>
                                        <p:cTn id="95" dur="500" fill="hold"/>
                                        <p:tgtEl>
                                          <p:spTgt spid="13"/>
                                        </p:tgtEl>
                                        <p:attrNameLst>
                                          <p:attrName>ppt_h</p:attrName>
                                        </p:attrNameLst>
                                      </p:cBhvr>
                                      <p:tavLst>
                                        <p:tav tm="0">
                                          <p:val>
                                            <p:fltVal val="0"/>
                                          </p:val>
                                        </p:tav>
                                        <p:tav tm="100000">
                                          <p:val>
                                            <p:strVal val="#ppt_h"/>
                                          </p:val>
                                        </p:tav>
                                      </p:tavLst>
                                    </p:anim>
                                    <p:animEffect transition="in" filter="fade">
                                      <p:cBhvr>
                                        <p:cTn id="96" dur="500"/>
                                        <p:tgtEl>
                                          <p:spTgt spid="13"/>
                                        </p:tgtEl>
                                      </p:cBhvr>
                                    </p:animEffect>
                                  </p:childTnLst>
                                </p:cTn>
                              </p:par>
                              <p:par>
                                <p:cTn id="97" presetID="53" presetClass="entr" presetSubtype="16" fill="hold" grpId="0" nodeType="withEffect">
                                  <p:stCondLst>
                                    <p:cond delay="0"/>
                                  </p:stCondLst>
                                  <p:childTnLst>
                                    <p:set>
                                      <p:cBhvr>
                                        <p:cTn id="98" dur="1" fill="hold">
                                          <p:stCondLst>
                                            <p:cond delay="0"/>
                                          </p:stCondLst>
                                        </p:cTn>
                                        <p:tgtEl>
                                          <p:spTgt spid="14"/>
                                        </p:tgtEl>
                                        <p:attrNameLst>
                                          <p:attrName>style.visibility</p:attrName>
                                        </p:attrNameLst>
                                      </p:cBhvr>
                                      <p:to>
                                        <p:strVal val="visible"/>
                                      </p:to>
                                    </p:set>
                                    <p:anim calcmode="lin" valueType="num">
                                      <p:cBhvr>
                                        <p:cTn id="99" dur="500" fill="hold"/>
                                        <p:tgtEl>
                                          <p:spTgt spid="14"/>
                                        </p:tgtEl>
                                        <p:attrNameLst>
                                          <p:attrName>ppt_w</p:attrName>
                                        </p:attrNameLst>
                                      </p:cBhvr>
                                      <p:tavLst>
                                        <p:tav tm="0">
                                          <p:val>
                                            <p:fltVal val="0"/>
                                          </p:val>
                                        </p:tav>
                                        <p:tav tm="100000">
                                          <p:val>
                                            <p:strVal val="#ppt_w"/>
                                          </p:val>
                                        </p:tav>
                                      </p:tavLst>
                                    </p:anim>
                                    <p:anim calcmode="lin" valueType="num">
                                      <p:cBhvr>
                                        <p:cTn id="100" dur="500" fill="hold"/>
                                        <p:tgtEl>
                                          <p:spTgt spid="14"/>
                                        </p:tgtEl>
                                        <p:attrNameLst>
                                          <p:attrName>ppt_h</p:attrName>
                                        </p:attrNameLst>
                                      </p:cBhvr>
                                      <p:tavLst>
                                        <p:tav tm="0">
                                          <p:val>
                                            <p:fltVal val="0"/>
                                          </p:val>
                                        </p:tav>
                                        <p:tav tm="100000">
                                          <p:val>
                                            <p:strVal val="#ppt_h"/>
                                          </p:val>
                                        </p:tav>
                                      </p:tavLst>
                                    </p:anim>
                                    <p:animEffect transition="in" filter="fade">
                                      <p:cBhvr>
                                        <p:cTn id="101" dur="500"/>
                                        <p:tgtEl>
                                          <p:spTgt spid="14"/>
                                        </p:tgtEl>
                                      </p:cBhvr>
                                    </p:animEffect>
                                  </p:childTnLst>
                                </p:cTn>
                              </p:par>
                            </p:childTnLst>
                          </p:cTn>
                        </p:par>
                        <p:par>
                          <p:cTn id="102" fill="hold">
                            <p:stCondLst>
                              <p:cond delay="6000"/>
                            </p:stCondLst>
                            <p:childTnLst>
                              <p:par>
                                <p:cTn id="103" presetID="2" presetClass="entr" presetSubtype="3" fill="hold" nodeType="afterEffect">
                                  <p:stCondLst>
                                    <p:cond delay="0"/>
                                  </p:stCondLst>
                                  <p:childTnLst>
                                    <p:set>
                                      <p:cBhvr>
                                        <p:cTn id="104" dur="1" fill="hold">
                                          <p:stCondLst>
                                            <p:cond delay="0"/>
                                          </p:stCondLst>
                                        </p:cTn>
                                        <p:tgtEl>
                                          <p:spTgt spid="52"/>
                                        </p:tgtEl>
                                        <p:attrNameLst>
                                          <p:attrName>style.visibility</p:attrName>
                                        </p:attrNameLst>
                                      </p:cBhvr>
                                      <p:to>
                                        <p:strVal val="visible"/>
                                      </p:to>
                                    </p:set>
                                    <p:anim calcmode="lin" valueType="num">
                                      <p:cBhvr additive="base">
                                        <p:cTn id="105" dur="500" fill="hold"/>
                                        <p:tgtEl>
                                          <p:spTgt spid="52"/>
                                        </p:tgtEl>
                                        <p:attrNameLst>
                                          <p:attrName>ppt_x</p:attrName>
                                        </p:attrNameLst>
                                      </p:cBhvr>
                                      <p:tavLst>
                                        <p:tav tm="0">
                                          <p:val>
                                            <p:strVal val="1+#ppt_w/2"/>
                                          </p:val>
                                        </p:tav>
                                        <p:tav tm="100000">
                                          <p:val>
                                            <p:strVal val="#ppt_x"/>
                                          </p:val>
                                        </p:tav>
                                      </p:tavLst>
                                    </p:anim>
                                    <p:anim calcmode="lin" valueType="num">
                                      <p:cBhvr additive="base">
                                        <p:cTn id="106" dur="500" fill="hold"/>
                                        <p:tgtEl>
                                          <p:spTgt spid="52"/>
                                        </p:tgtEl>
                                        <p:attrNameLst>
                                          <p:attrName>ppt_y</p:attrName>
                                        </p:attrNameLst>
                                      </p:cBhvr>
                                      <p:tavLst>
                                        <p:tav tm="0">
                                          <p:val>
                                            <p:strVal val="0-#ppt_h/2"/>
                                          </p:val>
                                        </p:tav>
                                        <p:tav tm="100000">
                                          <p:val>
                                            <p:strVal val="#ppt_y"/>
                                          </p:val>
                                        </p:tav>
                                      </p:tavLst>
                                    </p:anim>
                                  </p:childTnLst>
                                </p:cTn>
                              </p:par>
                            </p:childTnLst>
                          </p:cTn>
                        </p:par>
                        <p:par>
                          <p:cTn id="107" fill="hold">
                            <p:stCondLst>
                              <p:cond delay="6500"/>
                            </p:stCondLst>
                            <p:childTnLst>
                              <p:par>
                                <p:cTn id="108" presetID="2" presetClass="entr" presetSubtype="3" fill="hold" nodeType="afterEffect">
                                  <p:stCondLst>
                                    <p:cond delay="0"/>
                                  </p:stCondLst>
                                  <p:childTnLst>
                                    <p:set>
                                      <p:cBhvr>
                                        <p:cTn id="109" dur="1" fill="hold">
                                          <p:stCondLst>
                                            <p:cond delay="0"/>
                                          </p:stCondLst>
                                        </p:cTn>
                                        <p:tgtEl>
                                          <p:spTgt spid="55"/>
                                        </p:tgtEl>
                                        <p:attrNameLst>
                                          <p:attrName>style.visibility</p:attrName>
                                        </p:attrNameLst>
                                      </p:cBhvr>
                                      <p:to>
                                        <p:strVal val="visible"/>
                                      </p:to>
                                    </p:set>
                                    <p:anim calcmode="lin" valueType="num">
                                      <p:cBhvr additive="base">
                                        <p:cTn id="110" dur="500" fill="hold"/>
                                        <p:tgtEl>
                                          <p:spTgt spid="55"/>
                                        </p:tgtEl>
                                        <p:attrNameLst>
                                          <p:attrName>ppt_x</p:attrName>
                                        </p:attrNameLst>
                                      </p:cBhvr>
                                      <p:tavLst>
                                        <p:tav tm="0">
                                          <p:val>
                                            <p:strVal val="1+#ppt_w/2"/>
                                          </p:val>
                                        </p:tav>
                                        <p:tav tm="100000">
                                          <p:val>
                                            <p:strVal val="#ppt_x"/>
                                          </p:val>
                                        </p:tav>
                                      </p:tavLst>
                                    </p:anim>
                                    <p:anim calcmode="lin" valueType="num">
                                      <p:cBhvr additive="base">
                                        <p:cTn id="111" dur="500" fill="hold"/>
                                        <p:tgtEl>
                                          <p:spTgt spid="55"/>
                                        </p:tgtEl>
                                        <p:attrNameLst>
                                          <p:attrName>ppt_y</p:attrName>
                                        </p:attrNameLst>
                                      </p:cBhvr>
                                      <p:tavLst>
                                        <p:tav tm="0">
                                          <p:val>
                                            <p:strVal val="0-#ppt_h/2"/>
                                          </p:val>
                                        </p:tav>
                                        <p:tav tm="100000">
                                          <p:val>
                                            <p:strVal val="#ppt_y"/>
                                          </p:val>
                                        </p:tav>
                                      </p:tavLst>
                                    </p:anim>
                                  </p:childTnLst>
                                </p:cTn>
                              </p:par>
                            </p:childTnLst>
                          </p:cTn>
                        </p:par>
                        <p:par>
                          <p:cTn id="112" fill="hold">
                            <p:stCondLst>
                              <p:cond delay="7000"/>
                            </p:stCondLst>
                            <p:childTnLst>
                              <p:par>
                                <p:cTn id="113" presetID="2" presetClass="entr" presetSubtype="1" fill="hold" nodeType="afterEffect">
                                  <p:stCondLst>
                                    <p:cond delay="0"/>
                                  </p:stCondLst>
                                  <p:childTnLst>
                                    <p:set>
                                      <p:cBhvr>
                                        <p:cTn id="114" dur="1" fill="hold">
                                          <p:stCondLst>
                                            <p:cond delay="0"/>
                                          </p:stCondLst>
                                        </p:cTn>
                                        <p:tgtEl>
                                          <p:spTgt spid="58"/>
                                        </p:tgtEl>
                                        <p:attrNameLst>
                                          <p:attrName>style.visibility</p:attrName>
                                        </p:attrNameLst>
                                      </p:cBhvr>
                                      <p:to>
                                        <p:strVal val="visible"/>
                                      </p:to>
                                    </p:set>
                                    <p:anim calcmode="lin" valueType="num">
                                      <p:cBhvr additive="base">
                                        <p:cTn id="115" dur="500" fill="hold"/>
                                        <p:tgtEl>
                                          <p:spTgt spid="58"/>
                                        </p:tgtEl>
                                        <p:attrNameLst>
                                          <p:attrName>ppt_x</p:attrName>
                                        </p:attrNameLst>
                                      </p:cBhvr>
                                      <p:tavLst>
                                        <p:tav tm="0">
                                          <p:val>
                                            <p:strVal val="#ppt_x"/>
                                          </p:val>
                                        </p:tav>
                                        <p:tav tm="100000">
                                          <p:val>
                                            <p:strVal val="#ppt_x"/>
                                          </p:val>
                                        </p:tav>
                                      </p:tavLst>
                                    </p:anim>
                                    <p:anim calcmode="lin" valueType="num">
                                      <p:cBhvr additive="base">
                                        <p:cTn id="116" dur="500" fill="hold"/>
                                        <p:tgtEl>
                                          <p:spTgt spid="58"/>
                                        </p:tgtEl>
                                        <p:attrNameLst>
                                          <p:attrName>ppt_y</p:attrName>
                                        </p:attrNameLst>
                                      </p:cBhvr>
                                      <p:tavLst>
                                        <p:tav tm="0">
                                          <p:val>
                                            <p:strVal val="0-#ppt_h/2"/>
                                          </p:val>
                                        </p:tav>
                                        <p:tav tm="100000">
                                          <p:val>
                                            <p:strVal val="#ppt_y"/>
                                          </p:val>
                                        </p:tav>
                                      </p:tavLst>
                                    </p:anim>
                                  </p:childTnLst>
                                </p:cTn>
                              </p:par>
                            </p:childTnLst>
                          </p:cTn>
                        </p:par>
                        <p:par>
                          <p:cTn id="117" fill="hold">
                            <p:stCondLst>
                              <p:cond delay="7500"/>
                            </p:stCondLst>
                            <p:childTnLst>
                              <p:par>
                                <p:cTn id="118" presetID="2" presetClass="entr" presetSubtype="1" fill="hold" nodeType="afterEffect">
                                  <p:stCondLst>
                                    <p:cond delay="0"/>
                                  </p:stCondLst>
                                  <p:childTnLst>
                                    <p:set>
                                      <p:cBhvr>
                                        <p:cTn id="119" dur="1" fill="hold">
                                          <p:stCondLst>
                                            <p:cond delay="0"/>
                                          </p:stCondLst>
                                        </p:cTn>
                                        <p:tgtEl>
                                          <p:spTgt spid="61"/>
                                        </p:tgtEl>
                                        <p:attrNameLst>
                                          <p:attrName>style.visibility</p:attrName>
                                        </p:attrNameLst>
                                      </p:cBhvr>
                                      <p:to>
                                        <p:strVal val="visible"/>
                                      </p:to>
                                    </p:set>
                                    <p:anim calcmode="lin" valueType="num">
                                      <p:cBhvr additive="base">
                                        <p:cTn id="120" dur="500" fill="hold"/>
                                        <p:tgtEl>
                                          <p:spTgt spid="61"/>
                                        </p:tgtEl>
                                        <p:attrNameLst>
                                          <p:attrName>ppt_x</p:attrName>
                                        </p:attrNameLst>
                                      </p:cBhvr>
                                      <p:tavLst>
                                        <p:tav tm="0">
                                          <p:val>
                                            <p:strVal val="#ppt_x"/>
                                          </p:val>
                                        </p:tav>
                                        <p:tav tm="100000">
                                          <p:val>
                                            <p:strVal val="#ppt_x"/>
                                          </p:val>
                                        </p:tav>
                                      </p:tavLst>
                                    </p:anim>
                                    <p:anim calcmode="lin" valueType="num">
                                      <p:cBhvr additive="base">
                                        <p:cTn id="121" dur="500" fill="hold"/>
                                        <p:tgtEl>
                                          <p:spTgt spid="61"/>
                                        </p:tgtEl>
                                        <p:attrNameLst>
                                          <p:attrName>ppt_y</p:attrName>
                                        </p:attrNameLst>
                                      </p:cBhvr>
                                      <p:tavLst>
                                        <p:tav tm="0">
                                          <p:val>
                                            <p:strVal val="0-#ppt_h/2"/>
                                          </p:val>
                                        </p:tav>
                                        <p:tav tm="100000">
                                          <p:val>
                                            <p:strVal val="#ppt_y"/>
                                          </p:val>
                                        </p:tav>
                                      </p:tavLst>
                                    </p:anim>
                                  </p:childTnLst>
                                </p:cTn>
                              </p:par>
                            </p:childTnLst>
                          </p:cTn>
                        </p:par>
                        <p:par>
                          <p:cTn id="122" fill="hold">
                            <p:stCondLst>
                              <p:cond delay="8000"/>
                            </p:stCondLst>
                            <p:childTnLst>
                              <p:par>
                                <p:cTn id="123" presetID="2" presetClass="entr" presetSubtype="9" fill="hold" nodeType="afterEffect">
                                  <p:stCondLst>
                                    <p:cond delay="0"/>
                                  </p:stCondLst>
                                  <p:childTnLst>
                                    <p:set>
                                      <p:cBhvr>
                                        <p:cTn id="124" dur="1" fill="hold">
                                          <p:stCondLst>
                                            <p:cond delay="0"/>
                                          </p:stCondLst>
                                        </p:cTn>
                                        <p:tgtEl>
                                          <p:spTgt spid="64"/>
                                        </p:tgtEl>
                                        <p:attrNameLst>
                                          <p:attrName>style.visibility</p:attrName>
                                        </p:attrNameLst>
                                      </p:cBhvr>
                                      <p:to>
                                        <p:strVal val="visible"/>
                                      </p:to>
                                    </p:set>
                                    <p:anim calcmode="lin" valueType="num">
                                      <p:cBhvr additive="base">
                                        <p:cTn id="125" dur="500" fill="hold"/>
                                        <p:tgtEl>
                                          <p:spTgt spid="64"/>
                                        </p:tgtEl>
                                        <p:attrNameLst>
                                          <p:attrName>ppt_x</p:attrName>
                                        </p:attrNameLst>
                                      </p:cBhvr>
                                      <p:tavLst>
                                        <p:tav tm="0">
                                          <p:val>
                                            <p:strVal val="0-#ppt_w/2"/>
                                          </p:val>
                                        </p:tav>
                                        <p:tav tm="100000">
                                          <p:val>
                                            <p:strVal val="#ppt_x"/>
                                          </p:val>
                                        </p:tav>
                                      </p:tavLst>
                                    </p:anim>
                                    <p:anim calcmode="lin" valueType="num">
                                      <p:cBhvr additive="base">
                                        <p:cTn id="126" dur="500" fill="hold"/>
                                        <p:tgtEl>
                                          <p:spTgt spid="64"/>
                                        </p:tgtEl>
                                        <p:attrNameLst>
                                          <p:attrName>ppt_y</p:attrName>
                                        </p:attrNameLst>
                                      </p:cBhvr>
                                      <p:tavLst>
                                        <p:tav tm="0">
                                          <p:val>
                                            <p:strVal val="0-#ppt_h/2"/>
                                          </p:val>
                                        </p:tav>
                                        <p:tav tm="100000">
                                          <p:val>
                                            <p:strVal val="#ppt_y"/>
                                          </p:val>
                                        </p:tav>
                                      </p:tavLst>
                                    </p:anim>
                                  </p:childTnLst>
                                </p:cTn>
                              </p:par>
                            </p:childTnLst>
                          </p:cTn>
                        </p:par>
                        <p:par>
                          <p:cTn id="127" fill="hold">
                            <p:stCondLst>
                              <p:cond delay="8500"/>
                            </p:stCondLst>
                            <p:childTnLst>
                              <p:par>
                                <p:cTn id="128" presetID="2" presetClass="entr" presetSubtype="9" fill="hold" nodeType="afterEffect">
                                  <p:stCondLst>
                                    <p:cond delay="0"/>
                                  </p:stCondLst>
                                  <p:childTnLst>
                                    <p:set>
                                      <p:cBhvr>
                                        <p:cTn id="129" dur="1" fill="hold">
                                          <p:stCondLst>
                                            <p:cond delay="0"/>
                                          </p:stCondLst>
                                        </p:cTn>
                                        <p:tgtEl>
                                          <p:spTgt spid="68"/>
                                        </p:tgtEl>
                                        <p:attrNameLst>
                                          <p:attrName>style.visibility</p:attrName>
                                        </p:attrNameLst>
                                      </p:cBhvr>
                                      <p:to>
                                        <p:strVal val="visible"/>
                                      </p:to>
                                    </p:set>
                                    <p:anim calcmode="lin" valueType="num">
                                      <p:cBhvr additive="base">
                                        <p:cTn id="130" dur="500" fill="hold"/>
                                        <p:tgtEl>
                                          <p:spTgt spid="68"/>
                                        </p:tgtEl>
                                        <p:attrNameLst>
                                          <p:attrName>ppt_x</p:attrName>
                                        </p:attrNameLst>
                                      </p:cBhvr>
                                      <p:tavLst>
                                        <p:tav tm="0">
                                          <p:val>
                                            <p:strVal val="0-#ppt_w/2"/>
                                          </p:val>
                                        </p:tav>
                                        <p:tav tm="100000">
                                          <p:val>
                                            <p:strVal val="#ppt_x"/>
                                          </p:val>
                                        </p:tav>
                                      </p:tavLst>
                                    </p:anim>
                                    <p:anim calcmode="lin" valueType="num">
                                      <p:cBhvr additive="base">
                                        <p:cTn id="131" dur="500" fill="hold"/>
                                        <p:tgtEl>
                                          <p:spTgt spid="68"/>
                                        </p:tgtEl>
                                        <p:attrNameLst>
                                          <p:attrName>ppt_y</p:attrName>
                                        </p:attrNameLst>
                                      </p:cBhvr>
                                      <p:tavLst>
                                        <p:tav tm="0">
                                          <p:val>
                                            <p:strVal val="0-#ppt_h/2"/>
                                          </p:val>
                                        </p:tav>
                                        <p:tav tm="100000">
                                          <p:val>
                                            <p:strVal val="#ppt_y"/>
                                          </p:val>
                                        </p:tav>
                                      </p:tavLst>
                                    </p:anim>
                                  </p:childTnLst>
                                </p:cTn>
                              </p:par>
                            </p:childTnLst>
                          </p:cTn>
                        </p:par>
                        <p:par>
                          <p:cTn id="132" fill="hold">
                            <p:stCondLst>
                              <p:cond delay="9000"/>
                            </p:stCondLst>
                            <p:childTnLst>
                              <p:par>
                                <p:cTn id="133" presetID="53" presetClass="entr" presetSubtype="16" fill="hold" grpId="0" nodeType="afterEffect">
                                  <p:stCondLst>
                                    <p:cond delay="0"/>
                                  </p:stCondLst>
                                  <p:childTnLst>
                                    <p:set>
                                      <p:cBhvr>
                                        <p:cTn id="134" dur="1" fill="hold">
                                          <p:stCondLst>
                                            <p:cond delay="0"/>
                                          </p:stCondLst>
                                        </p:cTn>
                                        <p:tgtEl>
                                          <p:spTgt spid="71"/>
                                        </p:tgtEl>
                                        <p:attrNameLst>
                                          <p:attrName>style.visibility</p:attrName>
                                        </p:attrNameLst>
                                      </p:cBhvr>
                                      <p:to>
                                        <p:strVal val="visible"/>
                                      </p:to>
                                    </p:set>
                                    <p:anim calcmode="lin" valueType="num">
                                      <p:cBhvr>
                                        <p:cTn id="135" dur="500" fill="hold"/>
                                        <p:tgtEl>
                                          <p:spTgt spid="71"/>
                                        </p:tgtEl>
                                        <p:attrNameLst>
                                          <p:attrName>ppt_w</p:attrName>
                                        </p:attrNameLst>
                                      </p:cBhvr>
                                      <p:tavLst>
                                        <p:tav tm="0">
                                          <p:val>
                                            <p:fltVal val="0"/>
                                          </p:val>
                                        </p:tav>
                                        <p:tav tm="100000">
                                          <p:val>
                                            <p:strVal val="#ppt_w"/>
                                          </p:val>
                                        </p:tav>
                                      </p:tavLst>
                                    </p:anim>
                                    <p:anim calcmode="lin" valueType="num">
                                      <p:cBhvr>
                                        <p:cTn id="136" dur="500" fill="hold"/>
                                        <p:tgtEl>
                                          <p:spTgt spid="71"/>
                                        </p:tgtEl>
                                        <p:attrNameLst>
                                          <p:attrName>ppt_h</p:attrName>
                                        </p:attrNameLst>
                                      </p:cBhvr>
                                      <p:tavLst>
                                        <p:tav tm="0">
                                          <p:val>
                                            <p:fltVal val="0"/>
                                          </p:val>
                                        </p:tav>
                                        <p:tav tm="100000">
                                          <p:val>
                                            <p:strVal val="#ppt_h"/>
                                          </p:val>
                                        </p:tav>
                                      </p:tavLst>
                                    </p:anim>
                                    <p:animEffect transition="in" filter="fade">
                                      <p:cBhvr>
                                        <p:cTn id="137"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7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 descr="http://slatecommunication.com/wp-content/uploads/2012/09/snarl-white-no-text-300x225.png"/>
          <p:cNvPicPr>
            <a:picLocks noChangeAspect="1" noChangeArrowheads="1"/>
          </p:cNvPicPr>
          <p:nvPr/>
        </p:nvPicPr>
        <p:blipFill>
          <a:blip r:embed="rId3" cstate="print"/>
          <a:srcRect/>
          <a:stretch>
            <a:fillRect/>
          </a:stretch>
        </p:blipFill>
        <p:spPr bwMode="auto">
          <a:xfrm>
            <a:off x="3400983" y="3529692"/>
            <a:ext cx="2467161" cy="1850371"/>
          </a:xfrm>
          <a:prstGeom prst="rect">
            <a:avLst/>
          </a:prstGeom>
          <a:noFill/>
        </p:spPr>
      </p:pic>
      <p:sp>
        <p:nvSpPr>
          <p:cNvPr id="30" name="Oval 29"/>
          <p:cNvSpPr/>
          <p:nvPr/>
        </p:nvSpPr>
        <p:spPr>
          <a:xfrm>
            <a:off x="4193958" y="3921900"/>
            <a:ext cx="1134126" cy="12216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013"/>
          </a:p>
        </p:txBody>
      </p:sp>
      <p:cxnSp>
        <p:nvCxnSpPr>
          <p:cNvPr id="32" name="Straight Connector 31"/>
          <p:cNvCxnSpPr/>
          <p:nvPr/>
        </p:nvCxnSpPr>
        <p:spPr>
          <a:xfrm>
            <a:off x="3748593" y="4603265"/>
            <a:ext cx="1863000" cy="0"/>
          </a:xfrm>
          <a:prstGeom prst="line">
            <a:avLst/>
          </a:prstGeom>
          <a:ln w="76200">
            <a:solidFill>
              <a:srgbClr val="92D050"/>
            </a:solidFill>
          </a:ln>
        </p:spPr>
        <p:style>
          <a:lnRef idx="1">
            <a:schemeClr val="accent1"/>
          </a:lnRef>
          <a:fillRef idx="0">
            <a:schemeClr val="accent1"/>
          </a:fillRef>
          <a:effectRef idx="0">
            <a:schemeClr val="accent1"/>
          </a:effectRef>
          <a:fontRef idx="minor">
            <a:schemeClr val="tx1"/>
          </a:fontRef>
        </p:style>
      </p:cxnSp>
      <p:sp>
        <p:nvSpPr>
          <p:cNvPr id="34" name="Title 1"/>
          <p:cNvSpPr>
            <a:spLocks noGrp="1"/>
          </p:cNvSpPr>
          <p:nvPr>
            <p:ph type="title"/>
          </p:nvPr>
        </p:nvSpPr>
        <p:spPr>
          <a:xfrm>
            <a:off x="628649" y="273844"/>
            <a:ext cx="8220075" cy="994172"/>
          </a:xfrm>
        </p:spPr>
        <p:txBody>
          <a:bodyPr>
            <a:noAutofit/>
          </a:bodyPr>
          <a:lstStyle/>
          <a:p>
            <a:r>
              <a:rPr lang="el-GR" sz="2100" b="1" dirty="0" smtClean="0"/>
              <a:t>όλοι </a:t>
            </a:r>
            <a:r>
              <a:rPr lang="el-GR" sz="2100" b="1" dirty="0"/>
              <a:t>οι Τομείς </a:t>
            </a:r>
            <a:r>
              <a:rPr lang="el-GR" sz="2100" b="1" dirty="0">
                <a:solidFill>
                  <a:srgbClr val="4A7EBB"/>
                </a:solidFill>
              </a:rPr>
              <a:t>μπορούν να συνεισφέρουν πληροφορίες για τα ίδια στοιχεία</a:t>
            </a:r>
          </a:p>
        </p:txBody>
      </p:sp>
      <p:sp>
        <p:nvSpPr>
          <p:cNvPr id="37" name="Rectangle 36"/>
          <p:cNvSpPr/>
          <p:nvPr/>
        </p:nvSpPr>
        <p:spPr>
          <a:xfrm>
            <a:off x="2465766" y="1167594"/>
            <a:ext cx="1026114" cy="27003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l-GR" sz="900" dirty="0"/>
              <a:t>ΥΓΕΙΑΣ</a:t>
            </a:r>
          </a:p>
        </p:txBody>
      </p:sp>
      <p:sp>
        <p:nvSpPr>
          <p:cNvPr id="38" name="Rectangle 37"/>
          <p:cNvSpPr/>
          <p:nvPr/>
        </p:nvSpPr>
        <p:spPr>
          <a:xfrm>
            <a:off x="3545886" y="1167594"/>
            <a:ext cx="1026114" cy="27003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l-GR" sz="900" dirty="0"/>
              <a:t>ΨΥΧΙΚΗΣ ΥΓΕΙΑΣ</a:t>
            </a:r>
          </a:p>
        </p:txBody>
      </p:sp>
      <p:sp>
        <p:nvSpPr>
          <p:cNvPr id="40" name="Rectangle 39"/>
          <p:cNvSpPr/>
          <p:nvPr/>
        </p:nvSpPr>
        <p:spPr>
          <a:xfrm>
            <a:off x="4626006" y="1167594"/>
            <a:ext cx="1026114" cy="27003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l-GR" sz="900" dirty="0" smtClean="0"/>
              <a:t>ΚΟΙΝΩΝΙΚΕΣ ΥΠ</a:t>
            </a:r>
            <a:endParaRPr lang="el-GR" sz="900" dirty="0"/>
          </a:p>
        </p:txBody>
      </p:sp>
      <p:sp>
        <p:nvSpPr>
          <p:cNvPr id="41" name="Rectangle 40"/>
          <p:cNvSpPr/>
          <p:nvPr/>
        </p:nvSpPr>
        <p:spPr>
          <a:xfrm>
            <a:off x="5706126" y="1167594"/>
            <a:ext cx="1026114" cy="27003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l-GR" sz="900" dirty="0"/>
              <a:t>ΔΙΚΑΙΟΣΥΝΗΣ</a:t>
            </a:r>
          </a:p>
        </p:txBody>
      </p:sp>
      <p:sp>
        <p:nvSpPr>
          <p:cNvPr id="43" name="Rectangle 42"/>
          <p:cNvSpPr/>
          <p:nvPr/>
        </p:nvSpPr>
        <p:spPr>
          <a:xfrm>
            <a:off x="6786246" y="1167594"/>
            <a:ext cx="1026114" cy="2700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900" dirty="0"/>
              <a:t>ΑΣΤΥΝΟΜΙΑ</a:t>
            </a:r>
          </a:p>
        </p:txBody>
      </p:sp>
      <p:sp>
        <p:nvSpPr>
          <p:cNvPr id="44" name="Rectangle 43"/>
          <p:cNvSpPr/>
          <p:nvPr/>
        </p:nvSpPr>
        <p:spPr>
          <a:xfrm>
            <a:off x="1385646" y="1167594"/>
            <a:ext cx="1026114" cy="27003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l-GR" sz="900" dirty="0"/>
              <a:t>ΕΚΠΑΙΔΕΥΣΗΣ</a:t>
            </a:r>
          </a:p>
        </p:txBody>
      </p:sp>
      <p:sp>
        <p:nvSpPr>
          <p:cNvPr id="46" name="Rectangle 45"/>
          <p:cNvSpPr/>
          <p:nvPr/>
        </p:nvSpPr>
        <p:spPr>
          <a:xfrm>
            <a:off x="2465766" y="3543858"/>
            <a:ext cx="1026114" cy="270030"/>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r>
              <a:rPr lang="el-GR" sz="900" dirty="0"/>
              <a:t>ΥΓΕΙΑΣ</a:t>
            </a:r>
          </a:p>
        </p:txBody>
      </p:sp>
      <p:sp>
        <p:nvSpPr>
          <p:cNvPr id="47" name="Rectangle 46"/>
          <p:cNvSpPr/>
          <p:nvPr/>
        </p:nvSpPr>
        <p:spPr>
          <a:xfrm>
            <a:off x="3545886" y="3543858"/>
            <a:ext cx="1026114" cy="270030"/>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r>
              <a:rPr lang="el-GR" sz="900" dirty="0"/>
              <a:t>ΨΥΧΙΚΗΣ ΥΓΕΙΑΣ</a:t>
            </a:r>
          </a:p>
        </p:txBody>
      </p:sp>
      <p:sp>
        <p:nvSpPr>
          <p:cNvPr id="48" name="Rectangle 47"/>
          <p:cNvSpPr/>
          <p:nvPr/>
        </p:nvSpPr>
        <p:spPr>
          <a:xfrm>
            <a:off x="4626006" y="3543858"/>
            <a:ext cx="1026114" cy="270030"/>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r>
              <a:rPr lang="el-GR" sz="900" dirty="0" smtClean="0"/>
              <a:t>ΚΟΙΝΩΝΙΚΕΣ ΥΠ.</a:t>
            </a:r>
            <a:endParaRPr lang="el-GR" sz="900" dirty="0"/>
          </a:p>
        </p:txBody>
      </p:sp>
      <p:sp>
        <p:nvSpPr>
          <p:cNvPr id="50" name="Rectangle 49"/>
          <p:cNvSpPr/>
          <p:nvPr/>
        </p:nvSpPr>
        <p:spPr>
          <a:xfrm>
            <a:off x="5706126" y="3543858"/>
            <a:ext cx="1026114" cy="270030"/>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r>
              <a:rPr lang="el-GR" sz="900" dirty="0"/>
              <a:t>ΔΙΚΑΙΟΣΥΝΗΣ</a:t>
            </a:r>
          </a:p>
        </p:txBody>
      </p:sp>
      <p:sp>
        <p:nvSpPr>
          <p:cNvPr id="51" name="Rectangle 50"/>
          <p:cNvSpPr/>
          <p:nvPr/>
        </p:nvSpPr>
        <p:spPr>
          <a:xfrm>
            <a:off x="6786246" y="3543858"/>
            <a:ext cx="1026114" cy="270030"/>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r>
              <a:rPr lang="el-GR" sz="900" dirty="0"/>
              <a:t>ΑΣΤΥΝΟΜΙΑ</a:t>
            </a:r>
          </a:p>
        </p:txBody>
      </p:sp>
      <p:sp>
        <p:nvSpPr>
          <p:cNvPr id="53" name="Rectangle 52"/>
          <p:cNvSpPr/>
          <p:nvPr/>
        </p:nvSpPr>
        <p:spPr>
          <a:xfrm>
            <a:off x="1385646" y="3543858"/>
            <a:ext cx="1026114" cy="270030"/>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r>
              <a:rPr lang="el-GR" sz="900" dirty="0"/>
              <a:t>ΕΚΠΑΙΔΕΥΣΗΣ</a:t>
            </a:r>
          </a:p>
        </p:txBody>
      </p:sp>
      <p:sp>
        <p:nvSpPr>
          <p:cNvPr id="54" name="TextBox 53"/>
          <p:cNvSpPr txBox="1"/>
          <p:nvPr/>
        </p:nvSpPr>
        <p:spPr>
          <a:xfrm>
            <a:off x="2897814" y="2296005"/>
            <a:ext cx="3618402" cy="415498"/>
          </a:xfrm>
          <a:prstGeom prst="rect">
            <a:avLst/>
          </a:prstGeom>
          <a:noFill/>
        </p:spPr>
        <p:txBody>
          <a:bodyPr wrap="square" rtlCol="0">
            <a:spAutoFit/>
          </a:bodyPr>
          <a:lstStyle/>
          <a:p>
            <a:r>
              <a:rPr lang="el-GR" sz="2100" b="1" dirty="0"/>
              <a:t>ελάχιστο σύνολο δεδομένων</a:t>
            </a:r>
          </a:p>
        </p:txBody>
      </p:sp>
      <p:cxnSp>
        <p:nvCxnSpPr>
          <p:cNvPr id="56" name="Straight Arrow Connector 55"/>
          <p:cNvCxnSpPr>
            <a:stCxn id="44" idx="2"/>
            <a:endCxn id="54" idx="0"/>
          </p:cNvCxnSpPr>
          <p:nvPr/>
        </p:nvCxnSpPr>
        <p:spPr>
          <a:xfrm>
            <a:off x="1898703" y="1437624"/>
            <a:ext cx="2808312"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a:stCxn id="37" idx="2"/>
            <a:endCxn id="54" idx="0"/>
          </p:cNvCxnSpPr>
          <p:nvPr/>
        </p:nvCxnSpPr>
        <p:spPr>
          <a:xfrm>
            <a:off x="2978823" y="1437624"/>
            <a:ext cx="1728192"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a:stCxn id="38" idx="2"/>
            <a:endCxn id="54" idx="0"/>
          </p:cNvCxnSpPr>
          <p:nvPr/>
        </p:nvCxnSpPr>
        <p:spPr>
          <a:xfrm>
            <a:off x="4058943" y="1437624"/>
            <a:ext cx="648072"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a:stCxn id="40" idx="2"/>
            <a:endCxn id="54" idx="0"/>
          </p:cNvCxnSpPr>
          <p:nvPr/>
        </p:nvCxnSpPr>
        <p:spPr>
          <a:xfrm flipH="1">
            <a:off x="4707015" y="1437624"/>
            <a:ext cx="432048"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a:stCxn id="41" idx="2"/>
            <a:endCxn id="54" idx="0"/>
          </p:cNvCxnSpPr>
          <p:nvPr/>
        </p:nvCxnSpPr>
        <p:spPr>
          <a:xfrm flipH="1">
            <a:off x="4707015" y="1437624"/>
            <a:ext cx="1512168"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a:stCxn id="43" idx="2"/>
            <a:endCxn id="54" idx="0"/>
          </p:cNvCxnSpPr>
          <p:nvPr/>
        </p:nvCxnSpPr>
        <p:spPr>
          <a:xfrm flipH="1">
            <a:off x="4707015" y="1437624"/>
            <a:ext cx="2592288" cy="8583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a:stCxn id="54" idx="2"/>
            <a:endCxn id="53" idx="0"/>
          </p:cNvCxnSpPr>
          <p:nvPr/>
        </p:nvCxnSpPr>
        <p:spPr>
          <a:xfrm flipH="1">
            <a:off x="1898703" y="2711503"/>
            <a:ext cx="2808312" cy="83235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a:stCxn id="54" idx="2"/>
            <a:endCxn id="46" idx="0"/>
          </p:cNvCxnSpPr>
          <p:nvPr/>
        </p:nvCxnSpPr>
        <p:spPr>
          <a:xfrm flipH="1">
            <a:off x="2978823" y="2711503"/>
            <a:ext cx="1728192" cy="83235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a:stCxn id="54" idx="2"/>
            <a:endCxn id="47" idx="0"/>
          </p:cNvCxnSpPr>
          <p:nvPr/>
        </p:nvCxnSpPr>
        <p:spPr>
          <a:xfrm flipH="1">
            <a:off x="4058943" y="2711503"/>
            <a:ext cx="648072" cy="83235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a:stCxn id="54" idx="2"/>
            <a:endCxn id="48" idx="0"/>
          </p:cNvCxnSpPr>
          <p:nvPr/>
        </p:nvCxnSpPr>
        <p:spPr>
          <a:xfrm>
            <a:off x="4707015" y="2711503"/>
            <a:ext cx="432048" cy="83235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a:stCxn id="54" idx="2"/>
            <a:endCxn id="50" idx="0"/>
          </p:cNvCxnSpPr>
          <p:nvPr/>
        </p:nvCxnSpPr>
        <p:spPr>
          <a:xfrm>
            <a:off x="4707015" y="2711503"/>
            <a:ext cx="1512168" cy="83235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a:stCxn id="54" idx="2"/>
            <a:endCxn id="51" idx="0"/>
          </p:cNvCxnSpPr>
          <p:nvPr/>
        </p:nvCxnSpPr>
        <p:spPr>
          <a:xfrm>
            <a:off x="4707015" y="2711503"/>
            <a:ext cx="2592288" cy="83235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2" name="Rectangle 71"/>
          <p:cNvSpPr/>
          <p:nvPr/>
        </p:nvSpPr>
        <p:spPr>
          <a:xfrm>
            <a:off x="135015" y="126744"/>
            <a:ext cx="4572000" cy="669414"/>
          </a:xfrm>
          <a:prstGeom prst="rect">
            <a:avLst/>
          </a:prstGeom>
        </p:spPr>
        <p:txBody>
          <a:bodyPr>
            <a:spAutoFit/>
          </a:bodyPr>
          <a:lstStyle/>
          <a:p>
            <a:r>
              <a:rPr lang="en-US" sz="2400" b="1" dirty="0" smtClean="0"/>
              <a:t>CAN-MDS</a:t>
            </a:r>
            <a:r>
              <a:rPr lang="el-GR" sz="1400" b="1" dirty="0" smtClean="0"/>
              <a:t> </a:t>
            </a:r>
            <a:br>
              <a:rPr lang="el-GR" sz="1400" b="1" dirty="0" smtClean="0"/>
            </a:br>
            <a:endParaRPr lang="el-GR" dirty="0"/>
          </a:p>
        </p:txBody>
      </p:sp>
    </p:spTree>
    <p:extLst>
      <p:ext uri="{BB962C8B-B14F-4D97-AF65-F5344CB8AC3E}">
        <p14:creationId xmlns="" xmlns:p14="http://schemas.microsoft.com/office/powerpoint/2010/main" val="3534900443"/>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dissolve">
                                      <p:cBhvr>
                                        <p:cTn id="12" dur="500"/>
                                        <p:tgtEl>
                                          <p:spTgt spid="32"/>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dissolve">
                                      <p:cBhvr>
                                        <p:cTn id="1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3375" y="273844"/>
            <a:ext cx="8534400" cy="994172"/>
          </a:xfrm>
        </p:spPr>
        <p:txBody>
          <a:bodyPr/>
          <a:lstStyle/>
          <a:p>
            <a:pPr algn="l"/>
            <a:r>
              <a:rPr lang="el-GR" sz="2700" b="1" dirty="0">
                <a:latin typeface="Segoe UI Light" panose="020B0502040204020203" pitchFamily="34" charset="0"/>
                <a:ea typeface="Segoe UI Black" panose="020B0A02040204020203" pitchFamily="34" charset="0"/>
                <a:cs typeface="Segoe UI Light" panose="020B0502040204020203" pitchFamily="34" charset="0"/>
              </a:rPr>
              <a:t>περίγραμμα</a:t>
            </a:r>
            <a:endParaRPr lang="el-GR" b="1" dirty="0">
              <a:latin typeface="Segoe UI Light" panose="020B0502040204020203" pitchFamily="34" charset="0"/>
              <a:ea typeface="Segoe UI Black" panose="020B0A02040204020203" pitchFamily="34" charset="0"/>
              <a:cs typeface="Segoe UI Light" panose="020B0502040204020203" pitchFamily="34" charset="0"/>
            </a:endParaRPr>
          </a:p>
        </p:txBody>
      </p:sp>
      <p:sp>
        <p:nvSpPr>
          <p:cNvPr id="3" name="Content Placeholder 2"/>
          <p:cNvSpPr>
            <a:spLocks noGrp="1"/>
          </p:cNvSpPr>
          <p:nvPr>
            <p:ph idx="1"/>
          </p:nvPr>
        </p:nvSpPr>
        <p:spPr>
          <a:xfrm>
            <a:off x="333375" y="1369219"/>
            <a:ext cx="8534400" cy="3263504"/>
          </a:xfrm>
        </p:spPr>
        <p:txBody>
          <a:bodyPr>
            <a:normAutofit/>
          </a:bodyPr>
          <a:lstStyle/>
          <a:p>
            <a:pPr>
              <a:buClr>
                <a:schemeClr val="accent5"/>
              </a:buClr>
              <a:buFont typeface="Wingdings 3" panose="05040102010807070707" pitchFamily="18" charset="2"/>
              <a:buChar char="´"/>
            </a:pPr>
            <a:r>
              <a:rPr lang="el-GR" sz="1650" b="1" dirty="0">
                <a:latin typeface="Segoe UI Light" panose="020B0502040204020203" pitchFamily="34" charset="0"/>
                <a:cs typeface="Segoe UI Light" panose="020B0502040204020203" pitchFamily="34" charset="0"/>
              </a:rPr>
              <a:t>Η υπάρχουσα </a:t>
            </a:r>
            <a:r>
              <a:rPr lang="el-GR" sz="1650" b="1" dirty="0" err="1">
                <a:latin typeface="Segoe UI Light" panose="020B0502040204020203" pitchFamily="34" charset="0"/>
                <a:cs typeface="Segoe UI Light" panose="020B0502040204020203" pitchFamily="34" charset="0"/>
              </a:rPr>
              <a:t>διατομεακή</a:t>
            </a:r>
            <a:r>
              <a:rPr lang="el-GR" sz="1650" b="1" dirty="0">
                <a:latin typeface="Segoe UI Light" panose="020B0502040204020203" pitchFamily="34" charset="0"/>
                <a:cs typeface="Segoe UI Light" panose="020B0502040204020203" pitchFamily="34" charset="0"/>
              </a:rPr>
              <a:t> προσέγγιση των περιπτώσεων ΚαΠα-π</a:t>
            </a:r>
            <a:endParaRPr lang="en-US" sz="1650" b="1" dirty="0">
              <a:latin typeface="Segoe UI Light" panose="020B0502040204020203" pitchFamily="34" charset="0"/>
              <a:cs typeface="Segoe UI Light" panose="020B0502040204020203" pitchFamily="34" charset="0"/>
            </a:endParaRPr>
          </a:p>
          <a:p>
            <a:pPr lvl="1">
              <a:buClr>
                <a:schemeClr val="accent5"/>
              </a:buClr>
              <a:buFont typeface="Wingdings 3" panose="05040102010807070707" pitchFamily="18" charset="2"/>
              <a:buChar char="´"/>
            </a:pPr>
            <a:r>
              <a:rPr lang="el-GR" sz="1650" dirty="0">
                <a:latin typeface="Segoe UI Light" panose="020B0502040204020203" pitchFamily="34" charset="0"/>
                <a:cs typeface="Segoe UI Light" panose="020B0502040204020203" pitchFamily="34" charset="0"/>
              </a:rPr>
              <a:t>διαχείριση ΚαΠα-π σε επίπεδο περίπτωσης</a:t>
            </a:r>
            <a:r>
              <a:rPr lang="en-US" sz="1650" dirty="0">
                <a:latin typeface="Segoe UI Light" panose="020B0502040204020203" pitchFamily="34" charset="0"/>
                <a:cs typeface="Segoe UI Light" panose="020B0502040204020203" pitchFamily="34" charset="0"/>
              </a:rPr>
              <a:t>: </a:t>
            </a:r>
            <a:r>
              <a:rPr lang="el-GR" sz="1650" dirty="0">
                <a:latin typeface="Segoe UI Light" panose="020B0502040204020203" pitchFamily="34" charset="0"/>
                <a:cs typeface="Segoe UI Light" panose="020B0502040204020203" pitchFamily="34" charset="0"/>
              </a:rPr>
              <a:t>το παράδειγμα της Ελλάδας</a:t>
            </a:r>
            <a:endParaRPr lang="en-US" sz="1650" dirty="0">
              <a:latin typeface="Segoe UI Light" panose="020B0502040204020203" pitchFamily="34" charset="0"/>
              <a:cs typeface="Segoe UI Light" panose="020B0502040204020203" pitchFamily="34" charset="0"/>
            </a:endParaRPr>
          </a:p>
          <a:p>
            <a:pPr lvl="1">
              <a:buClr>
                <a:schemeClr val="accent5"/>
              </a:buClr>
              <a:buFont typeface="Wingdings 3" panose="05040102010807070707" pitchFamily="18" charset="2"/>
              <a:buChar char="´"/>
            </a:pPr>
            <a:r>
              <a:rPr lang="el-GR" sz="1650" dirty="0">
                <a:latin typeface="Segoe UI Light" panose="020B0502040204020203" pitchFamily="34" charset="0"/>
                <a:cs typeface="Segoe UI Light" panose="020B0502040204020203" pitchFamily="34" charset="0"/>
              </a:rPr>
              <a:t>η ΚαΠα-π σε επίπεδο δημόσιας υγείας</a:t>
            </a:r>
            <a:endParaRPr lang="en-US" sz="1650" dirty="0">
              <a:latin typeface="Segoe UI Light" panose="020B0502040204020203" pitchFamily="34" charset="0"/>
              <a:cs typeface="Segoe UI Light" panose="020B0502040204020203" pitchFamily="34" charset="0"/>
            </a:endParaRPr>
          </a:p>
          <a:p>
            <a:pPr>
              <a:buClr>
                <a:schemeClr val="accent5"/>
              </a:buClr>
              <a:buFont typeface="Wingdings 3" panose="05040102010807070707" pitchFamily="18" charset="2"/>
              <a:buChar char="´"/>
            </a:pPr>
            <a:endParaRPr lang="en-US" sz="1650" b="1" dirty="0">
              <a:latin typeface="Segoe UI Light" panose="020B0502040204020203" pitchFamily="34" charset="0"/>
              <a:cs typeface="Segoe UI Light" panose="020B0502040204020203" pitchFamily="34" charset="0"/>
            </a:endParaRPr>
          </a:p>
          <a:p>
            <a:pPr>
              <a:buClr>
                <a:schemeClr val="accent5"/>
              </a:buClr>
              <a:buFont typeface="Wingdings 3" panose="05040102010807070707" pitchFamily="18" charset="2"/>
              <a:buChar char="´"/>
            </a:pPr>
            <a:r>
              <a:rPr lang="el-GR" sz="1650" b="1" dirty="0">
                <a:latin typeface="Segoe UI Light" panose="020B0502040204020203" pitchFamily="34" charset="0"/>
                <a:cs typeface="Segoe UI Light" panose="020B0502040204020203" pitchFamily="34" charset="0"/>
              </a:rPr>
              <a:t>Τομείς που παρέχουν υπηρεσίες σε ή/και για </a:t>
            </a:r>
            <a:r>
              <a:rPr lang="el-GR" sz="1650" b="1" dirty="0" smtClean="0">
                <a:latin typeface="Segoe UI Light" panose="020B0502040204020203" pitchFamily="34" charset="0"/>
                <a:cs typeface="Segoe UI Light" panose="020B0502040204020203" pitchFamily="34" charset="0"/>
              </a:rPr>
              <a:t>παιδιά</a:t>
            </a:r>
            <a:endParaRPr lang="en-US" sz="1650" b="1" dirty="0">
              <a:latin typeface="Segoe UI Light" panose="020B0502040204020203" pitchFamily="34" charset="0"/>
              <a:cs typeface="Segoe UI Light" panose="020B0502040204020203" pitchFamily="34" charset="0"/>
            </a:endParaRPr>
          </a:p>
          <a:p>
            <a:pPr marL="180975" indent="0">
              <a:buClr>
                <a:schemeClr val="accent5"/>
              </a:buClr>
              <a:buNone/>
            </a:pPr>
            <a:r>
              <a:rPr lang="el-GR" sz="1650" dirty="0" smtClean="0">
                <a:latin typeface="Segoe UI Light" panose="020B0502040204020203" pitchFamily="34" charset="0"/>
                <a:cs typeface="Segoe UI Light" panose="020B0502040204020203" pitchFamily="34" charset="0"/>
              </a:rPr>
              <a:t>διαφορετικές </a:t>
            </a:r>
            <a:r>
              <a:rPr lang="el-GR" sz="1650" dirty="0">
                <a:latin typeface="Segoe UI Light" panose="020B0502040204020203" pitchFamily="34" charset="0"/>
                <a:cs typeface="Segoe UI Light" panose="020B0502040204020203" pitchFamily="34" charset="0"/>
              </a:rPr>
              <a:t>αρμοδιότητες </a:t>
            </a:r>
            <a:r>
              <a:rPr lang="el-GR" sz="1650" dirty="0">
                <a:latin typeface="Segoe UI Light" panose="020B0502040204020203" pitchFamily="34" charset="0"/>
                <a:cs typeface="Segoe UI Light" panose="020B0502040204020203" pitchFamily="34" charset="0"/>
                <a:sym typeface="Wingdings" pitchFamily="2" charset="2"/>
              </a:rPr>
              <a:t> διαφορετικά ενδιαφέροντα</a:t>
            </a:r>
            <a:r>
              <a:rPr lang="en-US" sz="1650" dirty="0">
                <a:latin typeface="Segoe UI Light" panose="020B0502040204020203" pitchFamily="34" charset="0"/>
                <a:cs typeface="Segoe UI Light" panose="020B0502040204020203" pitchFamily="34" charset="0"/>
                <a:sym typeface="Wingdings" pitchFamily="2" charset="2"/>
              </a:rPr>
              <a:t> </a:t>
            </a:r>
            <a:r>
              <a:rPr lang="el-GR" sz="1650" dirty="0">
                <a:latin typeface="Segoe UI Light" panose="020B0502040204020203" pitchFamily="34" charset="0"/>
                <a:cs typeface="Segoe UI Light" panose="020B0502040204020203" pitchFamily="34" charset="0"/>
                <a:sym typeface="Wingdings" pitchFamily="2" charset="2"/>
              </a:rPr>
              <a:t></a:t>
            </a:r>
            <a:r>
              <a:rPr lang="el-GR" sz="1650" dirty="0">
                <a:latin typeface="Segoe UI Light" panose="020B0502040204020203" pitchFamily="34" charset="0"/>
                <a:cs typeface="Segoe UI Light" panose="020B0502040204020203" pitchFamily="34" charset="0"/>
              </a:rPr>
              <a:t> διαφορετικά </a:t>
            </a:r>
            <a:r>
              <a:rPr lang="el-GR" sz="1650" dirty="0" smtClean="0">
                <a:latin typeface="Segoe UI Light" panose="020B0502040204020203" pitchFamily="34" charset="0"/>
                <a:cs typeface="Segoe UI Light" panose="020B0502040204020203" pitchFamily="34" charset="0"/>
              </a:rPr>
              <a:t>δεδομένα</a:t>
            </a:r>
            <a:endParaRPr lang="en-US" sz="1650" dirty="0" smtClean="0">
              <a:latin typeface="Segoe UI Light" panose="020B0502040204020203" pitchFamily="34" charset="0"/>
              <a:cs typeface="Segoe UI Light" panose="020B0502040204020203" pitchFamily="34" charset="0"/>
            </a:endParaRPr>
          </a:p>
          <a:p>
            <a:pPr marL="180975" indent="0">
              <a:buClr>
                <a:schemeClr val="accent5"/>
              </a:buClr>
              <a:buNone/>
            </a:pPr>
            <a:endParaRPr lang="en-US" sz="1650" dirty="0">
              <a:latin typeface="Segoe UI Light" panose="020B0502040204020203" pitchFamily="34" charset="0"/>
              <a:cs typeface="Segoe UI Light" panose="020B0502040204020203" pitchFamily="34" charset="0"/>
            </a:endParaRPr>
          </a:p>
          <a:p>
            <a:pPr lvl="1">
              <a:buClr>
                <a:schemeClr val="accent5"/>
              </a:buClr>
              <a:buFont typeface="Wingdings 3" panose="05040102010807070707" pitchFamily="18" charset="2"/>
              <a:buChar char="´"/>
            </a:pPr>
            <a:r>
              <a:rPr lang="el-GR" sz="1650" dirty="0">
                <a:latin typeface="Segoe UI Light" panose="020B0502040204020203" pitchFamily="34" charset="0"/>
                <a:cs typeface="Segoe UI Light" panose="020B0502040204020203" pitchFamily="34" charset="0"/>
              </a:rPr>
              <a:t>γιατί και πώς δημιουργήθηκε το ελάχιστο σύνολο δεδομένων (</a:t>
            </a:r>
            <a:r>
              <a:rPr lang="en-US" sz="1650" dirty="0">
                <a:latin typeface="Segoe UI Light" panose="020B0502040204020203" pitchFamily="34" charset="0"/>
                <a:cs typeface="Segoe UI Light" panose="020B0502040204020203" pitchFamily="34" charset="0"/>
              </a:rPr>
              <a:t>minimum data set</a:t>
            </a:r>
            <a:r>
              <a:rPr lang="el-GR" sz="1650" dirty="0">
                <a:latin typeface="Segoe UI Light" panose="020B0502040204020203" pitchFamily="34" charset="0"/>
                <a:cs typeface="Segoe UI Light" panose="020B0502040204020203" pitchFamily="34" charset="0"/>
              </a:rPr>
              <a:t>-</a:t>
            </a:r>
            <a:r>
              <a:rPr lang="en-US" sz="1650" dirty="0">
                <a:latin typeface="Segoe UI Light" panose="020B0502040204020203" pitchFamily="34" charset="0"/>
                <a:cs typeface="Segoe UI Light" panose="020B0502040204020203" pitchFamily="34" charset="0"/>
              </a:rPr>
              <a:t>MDS)</a:t>
            </a:r>
            <a:r>
              <a:rPr lang="el-GR" sz="1650" dirty="0">
                <a:latin typeface="Segoe UI Light" panose="020B0502040204020203" pitchFamily="34" charset="0"/>
                <a:cs typeface="Segoe UI Light" panose="020B0502040204020203" pitchFamily="34" charset="0"/>
              </a:rPr>
              <a:t> του παρόντος συστήματος επιδημιολογικής επιτήρησης</a:t>
            </a:r>
            <a:endParaRPr lang="en-US" sz="1650" dirty="0">
              <a:latin typeface="Segoe UI Light" panose="020B0502040204020203" pitchFamily="34" charset="0"/>
              <a:cs typeface="Segoe UI Light" panose="020B0502040204020203" pitchFamily="34" charset="0"/>
            </a:endParaRPr>
          </a:p>
          <a:p>
            <a:endParaRPr lang="el-GR" sz="1650" dirty="0">
              <a:latin typeface="Segoe UI Light" panose="020B0502040204020203" pitchFamily="34" charset="0"/>
              <a:cs typeface="Segoe UI Light" panose="020B0502040204020203" pitchFamily="34" charset="0"/>
            </a:endParaRPr>
          </a:p>
        </p:txBody>
      </p:sp>
      <p:pic>
        <p:nvPicPr>
          <p:cNvPr id="8" name="Picture 7"/>
          <p:cNvPicPr/>
          <p:nvPr/>
        </p:nvPicPr>
        <p:blipFill>
          <a:blip r:embed="rId3" cstate="print">
            <a:clrChange>
              <a:clrFrom>
                <a:srgbClr val="FFFDFA"/>
              </a:clrFrom>
              <a:clrTo>
                <a:srgbClr val="FFFDFA">
                  <a:alpha val="0"/>
                </a:srgbClr>
              </a:clrTo>
            </a:clrChange>
            <a:lum bright="-12000" contrast="6000"/>
          </a:blip>
          <a:srcRect/>
          <a:stretch>
            <a:fillRect/>
          </a:stretch>
        </p:blipFill>
        <p:spPr bwMode="auto">
          <a:xfrm>
            <a:off x="333375" y="4709456"/>
            <a:ext cx="351962" cy="289283"/>
          </a:xfrm>
          <a:prstGeom prst="rect">
            <a:avLst/>
          </a:prstGeom>
          <a:noFill/>
          <a:ln w="9525" algn="in">
            <a:noFill/>
            <a:miter lim="800000"/>
            <a:headEnd/>
            <a:tailEnd/>
          </a:ln>
          <a:effectLst/>
        </p:spPr>
      </p:pic>
      <p:pic>
        <p:nvPicPr>
          <p:cNvPr id="9" name="Picture 2"/>
          <p:cNvPicPr>
            <a:picLocks noChangeAspect="1" noChangeArrowheads="1"/>
          </p:cNvPicPr>
          <p:nvPr/>
        </p:nvPicPr>
        <p:blipFill>
          <a:blip r:embed="rId4" cstate="print"/>
          <a:srcRect/>
          <a:stretch>
            <a:fillRect/>
          </a:stretch>
        </p:blipFill>
        <p:spPr bwMode="auto">
          <a:xfrm>
            <a:off x="6141318" y="4602720"/>
            <a:ext cx="2915940" cy="508405"/>
          </a:xfrm>
          <a:prstGeom prst="rect">
            <a:avLst/>
          </a:prstGeom>
          <a:noFill/>
          <a:ln w="9525">
            <a:noFill/>
            <a:miter lim="800000"/>
            <a:headEnd/>
            <a:tailEnd/>
          </a:ln>
        </p:spPr>
      </p:pic>
      <p:pic>
        <p:nvPicPr>
          <p:cNvPr id="10" name="Picture 9"/>
          <p:cNvPicPr>
            <a:picLocks noChangeAspect="1"/>
          </p:cNvPicPr>
          <p:nvPr/>
        </p:nvPicPr>
        <p:blipFill>
          <a:blip r:embed="rId5" cstate="print"/>
          <a:stretch>
            <a:fillRect/>
          </a:stretch>
        </p:blipFill>
        <p:spPr>
          <a:xfrm>
            <a:off x="821879" y="4709456"/>
            <a:ext cx="471335" cy="312397"/>
          </a:xfrm>
          <a:prstGeom prst="rect">
            <a:avLst/>
          </a:prstGeom>
        </p:spPr>
      </p:pic>
      <p:sp>
        <p:nvSpPr>
          <p:cNvPr id="11" name="Rectangle 3"/>
          <p:cNvSpPr>
            <a:spLocks noChangeArrowheads="1"/>
          </p:cNvSpPr>
          <p:nvPr/>
        </p:nvSpPr>
        <p:spPr bwMode="auto">
          <a:xfrm>
            <a:off x="1301535" y="4587974"/>
            <a:ext cx="5324721" cy="523220"/>
          </a:xfrm>
          <a:prstGeom prst="rect">
            <a:avLst/>
          </a:prstGeom>
          <a:noFill/>
          <a:ln w="9525">
            <a:noFill/>
            <a:miter lim="800000"/>
            <a:headEnd/>
            <a:tailEnd/>
          </a:ln>
          <a:effectLst/>
        </p:spPr>
        <p:txBody>
          <a:bodyPr wrap="square" anchor="ctr">
            <a:spAutoFit/>
          </a:bodyPr>
          <a:lstStyle/>
          <a:p>
            <a:pPr algn="ctr">
              <a:tabLst>
                <a:tab pos="2636773" algn="ctr"/>
                <a:tab pos="5273543" algn="r"/>
              </a:tabLst>
            </a:pPr>
            <a:r>
              <a:rPr lang="en-US" sz="900" dirty="0" smtClean="0">
                <a:solidFill>
                  <a:srgbClr val="595959"/>
                </a:solidFill>
                <a:latin typeface="Agency FB" pitchFamily="34" charset="0"/>
                <a:cs typeface="Times New Roman" pitchFamily="18" charset="0"/>
              </a:rPr>
              <a:t>“Coordinated Response to Child Abuse &amp; Neglect via Minimum Data Set: </a:t>
            </a:r>
            <a:r>
              <a:rPr lang="en-US" sz="900" i="1" dirty="0" smtClean="0">
                <a:solidFill>
                  <a:srgbClr val="595959"/>
                </a:solidFill>
                <a:latin typeface="Agency FB" pitchFamily="34" charset="0"/>
                <a:cs typeface="Times New Roman" pitchFamily="18" charset="0"/>
              </a:rPr>
              <a:t>from planning to practice</a:t>
            </a:r>
            <a:r>
              <a:rPr lang="en-US" sz="900" dirty="0" smtClean="0">
                <a:solidFill>
                  <a:srgbClr val="595959"/>
                </a:solidFill>
                <a:latin typeface="Agency FB" pitchFamily="34" charset="0"/>
                <a:cs typeface="Times New Roman" pitchFamily="18" charset="0"/>
              </a:rPr>
              <a:t>” </a:t>
            </a:r>
            <a:endParaRPr lang="el-GR" sz="900" dirty="0" smtClean="0">
              <a:solidFill>
                <a:srgbClr val="595959"/>
              </a:solidFill>
              <a:latin typeface="Agency FB" pitchFamily="34" charset="0"/>
              <a:cs typeface="Times New Roman" pitchFamily="18" charset="0"/>
            </a:endParaRPr>
          </a:p>
          <a:p>
            <a:pPr algn="ctr">
              <a:tabLst>
                <a:tab pos="2636773" algn="ctr"/>
                <a:tab pos="5273543" algn="r"/>
              </a:tabLst>
            </a:pPr>
            <a:r>
              <a:rPr lang="en-US" sz="900" dirty="0" smtClean="0">
                <a:solidFill>
                  <a:srgbClr val="595959"/>
                </a:solidFill>
                <a:latin typeface="Agency FB" pitchFamily="34" charset="0"/>
                <a:cs typeface="Times New Roman" pitchFamily="18" charset="0"/>
              </a:rPr>
              <a:t>[GA</a:t>
            </a:r>
            <a:r>
              <a:rPr lang="en-US" sz="900" baseline="0" dirty="0" smtClean="0">
                <a:solidFill>
                  <a:srgbClr val="595959"/>
                </a:solidFill>
                <a:latin typeface="Agency FB" pitchFamily="34" charset="0"/>
                <a:cs typeface="Times New Roman" pitchFamily="18" charset="0"/>
              </a:rPr>
              <a:t> </a:t>
            </a:r>
            <a:r>
              <a:rPr lang="en-US" sz="900" baseline="0" dirty="0" err="1" smtClean="0">
                <a:solidFill>
                  <a:srgbClr val="595959"/>
                </a:solidFill>
                <a:latin typeface="Agency FB" pitchFamily="34" charset="0"/>
                <a:cs typeface="Times New Roman" pitchFamily="18" charset="0"/>
              </a:rPr>
              <a:t>Nr</a:t>
            </a:r>
            <a:r>
              <a:rPr lang="en-US" sz="900" dirty="0" smtClean="0">
                <a:solidFill>
                  <a:srgbClr val="595959"/>
                </a:solidFill>
                <a:latin typeface="Agency FB" pitchFamily="34" charset="0"/>
                <a:cs typeface="Times New Roman" pitchFamily="18" charset="0"/>
              </a:rPr>
              <a:t>: 810508 — CAN-MDS II — Funded by EU REC Programme 2014-2020]1</a:t>
            </a:r>
          </a:p>
          <a:p>
            <a:pPr algn="ctr">
              <a:tabLst>
                <a:tab pos="2636773" algn="ctr"/>
                <a:tab pos="5273543" algn="r"/>
              </a:tabLst>
            </a:pPr>
            <a:r>
              <a:rPr lang="el-GR" sz="800" b="0" dirty="0" smtClean="0">
                <a:solidFill>
                  <a:schemeClr val="accent1"/>
                </a:solidFill>
                <a:latin typeface="Arial Narrow" panose="020B0606020202030204" pitchFamily="34" charset="0"/>
                <a:cs typeface="Times New Roman" pitchFamily="18" charset="0"/>
              </a:rPr>
              <a:t>Εκπαίδευση Χρηστών/-τριών Συστήματος</a:t>
            </a:r>
            <a:r>
              <a:rPr lang="el-GR" sz="900" b="1" dirty="0" smtClean="0">
                <a:solidFill>
                  <a:schemeClr val="accent1"/>
                </a:solidFill>
                <a:latin typeface="Agency FB" pitchFamily="34" charset="0"/>
                <a:cs typeface="Times New Roman" pitchFamily="18" charset="0"/>
              </a:rPr>
              <a:t> </a:t>
            </a:r>
            <a:r>
              <a:rPr lang="en-US" sz="800" b="1" dirty="0" smtClean="0">
                <a:solidFill>
                  <a:schemeClr val="accent1"/>
                </a:solidFill>
                <a:latin typeface="Agency FB" pitchFamily="34" charset="0"/>
                <a:cs typeface="Times New Roman" pitchFamily="18" charset="0"/>
              </a:rPr>
              <a:t>CAN-MDS </a:t>
            </a:r>
            <a:endParaRPr lang="en-US" sz="1200" b="1" dirty="0">
              <a:solidFill>
                <a:schemeClr val="accent1"/>
              </a:solidFill>
            </a:endParaRPr>
          </a:p>
        </p:txBody>
      </p:sp>
    </p:spTree>
    <p:extLst>
      <p:ext uri="{BB962C8B-B14F-4D97-AF65-F5344CB8AC3E}">
        <p14:creationId xmlns="" xmlns:p14="http://schemas.microsoft.com/office/powerpoint/2010/main" val="2294762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2000"/>
                                        <p:tgtEl>
                                          <p:spTgt spid="9"/>
                                        </p:tgtEl>
                                      </p:cBhvr>
                                    </p:animEffect>
                                  </p:childTnLst>
                                </p:cTn>
                              </p:par>
                              <p:par>
                                <p:cTn id="8" presetID="21" presetClass="entr" presetSubtype="1"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heel(1)">
                                      <p:cBhvr>
                                        <p:cTn id="10" dur="2000"/>
                                        <p:tgtEl>
                                          <p:spTgt spid="10"/>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heel(1)">
                                      <p:cBhvr>
                                        <p:cTn id="13"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4" name="Straight Connector 113"/>
          <p:cNvCxnSpPr/>
          <p:nvPr/>
        </p:nvCxnSpPr>
        <p:spPr>
          <a:xfrm>
            <a:off x="1115616" y="3381840"/>
            <a:ext cx="6885000" cy="0"/>
          </a:xfrm>
          <a:prstGeom prst="line">
            <a:avLst/>
          </a:prstGeom>
        </p:spPr>
        <p:style>
          <a:lnRef idx="1">
            <a:schemeClr val="accent1"/>
          </a:lnRef>
          <a:fillRef idx="0">
            <a:schemeClr val="accent1"/>
          </a:fillRef>
          <a:effectRef idx="0">
            <a:schemeClr val="accent1"/>
          </a:effectRef>
          <a:fontRef idx="minor">
            <a:schemeClr val="tx1"/>
          </a:fontRef>
        </p:style>
      </p:cxnSp>
      <p:pic>
        <p:nvPicPr>
          <p:cNvPr id="18434"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899592" y="1923678"/>
            <a:ext cx="1620180" cy="1620180"/>
          </a:xfrm>
          <a:prstGeom prst="rect">
            <a:avLst/>
          </a:prstGeom>
          <a:noFill/>
        </p:spPr>
      </p:pic>
      <p:pic>
        <p:nvPicPr>
          <p:cNvPr id="22"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1385646" y="843558"/>
            <a:ext cx="1620180" cy="1620180"/>
          </a:xfrm>
          <a:prstGeom prst="rect">
            <a:avLst/>
          </a:prstGeom>
          <a:noFill/>
        </p:spPr>
      </p:pic>
      <p:pic>
        <p:nvPicPr>
          <p:cNvPr id="23"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2303748" y="-182556"/>
            <a:ext cx="1620180" cy="1620180"/>
          </a:xfrm>
          <a:prstGeom prst="rect">
            <a:avLst/>
          </a:prstGeom>
          <a:noFill/>
        </p:spPr>
      </p:pic>
      <p:pic>
        <p:nvPicPr>
          <p:cNvPr id="24"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3761910" y="-236562"/>
            <a:ext cx="1620180" cy="1620180"/>
          </a:xfrm>
          <a:prstGeom prst="rect">
            <a:avLst/>
          </a:prstGeom>
          <a:noFill/>
        </p:spPr>
      </p:pic>
      <p:pic>
        <p:nvPicPr>
          <p:cNvPr id="25"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5274078" y="0"/>
            <a:ext cx="1620180" cy="1620180"/>
          </a:xfrm>
          <a:prstGeom prst="rect">
            <a:avLst/>
          </a:prstGeom>
          <a:noFill/>
        </p:spPr>
      </p:pic>
      <p:pic>
        <p:nvPicPr>
          <p:cNvPr id="26"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6570222" y="681540"/>
            <a:ext cx="1620180" cy="1620180"/>
          </a:xfrm>
          <a:prstGeom prst="rect">
            <a:avLst/>
          </a:prstGeom>
          <a:noFill/>
        </p:spPr>
      </p:pic>
      <p:pic>
        <p:nvPicPr>
          <p:cNvPr id="33"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6570222" y="1761660"/>
            <a:ext cx="1620180" cy="1620180"/>
          </a:xfrm>
          <a:prstGeom prst="rect">
            <a:avLst/>
          </a:prstGeom>
          <a:noFill/>
        </p:spPr>
      </p:pic>
      <p:sp>
        <p:nvSpPr>
          <p:cNvPr id="45" name="Rounded Rectangle 44"/>
          <p:cNvSpPr/>
          <p:nvPr/>
        </p:nvSpPr>
        <p:spPr>
          <a:xfrm>
            <a:off x="143507" y="87474"/>
            <a:ext cx="2322259" cy="972108"/>
          </a:xfrm>
          <a:prstGeom prst="roundRect">
            <a:avLst>
              <a:gd name="adj" fmla="val 6646"/>
            </a:avLst>
          </a:prstGeom>
        </p:spPr>
        <p:style>
          <a:lnRef idx="2">
            <a:schemeClr val="accent1"/>
          </a:lnRef>
          <a:fillRef idx="1">
            <a:schemeClr val="lt1"/>
          </a:fillRef>
          <a:effectRef idx="0">
            <a:schemeClr val="accent1"/>
          </a:effectRef>
          <a:fontRef idx="minor">
            <a:schemeClr val="dk1"/>
          </a:fontRef>
        </p:style>
        <p:txBody>
          <a:bodyPr rtlCol="0" anchor="ctr"/>
          <a:lstStyle/>
          <a:p>
            <a:pPr lvl="0" fontAlgn="base">
              <a:spcBef>
                <a:spcPct val="0"/>
              </a:spcBef>
              <a:spcAft>
                <a:spcPct val="0"/>
              </a:spcAft>
            </a:pPr>
            <a:r>
              <a:rPr lang="el-GR" sz="1050" b="1" dirty="0">
                <a:solidFill>
                  <a:schemeClr val="accent1">
                    <a:lumMod val="75000"/>
                  </a:schemeClr>
                </a:solidFill>
                <a:latin typeface="Calibri" pitchFamily="34" charset="0"/>
                <a:ea typeface="Calibri" pitchFamily="34" charset="0"/>
                <a:cs typeface="Tahoma" pitchFamily="34" charset="0"/>
              </a:rPr>
              <a:t>ΕΦΑΡΜΟΓΗ ΤΟΥ </a:t>
            </a:r>
            <a:r>
              <a:rPr lang="en-US" sz="1050" b="1" dirty="0">
                <a:solidFill>
                  <a:schemeClr val="accent1">
                    <a:lumMod val="75000"/>
                  </a:schemeClr>
                </a:solidFill>
                <a:latin typeface="Calibri" pitchFamily="34" charset="0"/>
                <a:ea typeface="Calibri" pitchFamily="34" charset="0"/>
                <a:cs typeface="Tahoma" pitchFamily="34" charset="0"/>
              </a:rPr>
              <a:t>CAN-MDS</a:t>
            </a:r>
          </a:p>
        </p:txBody>
      </p:sp>
      <p:sp>
        <p:nvSpPr>
          <p:cNvPr id="46" name="Round Same Side Corner Rectangle 45"/>
          <p:cNvSpPr/>
          <p:nvPr/>
        </p:nvSpPr>
        <p:spPr>
          <a:xfrm>
            <a:off x="3545886" y="2843085"/>
            <a:ext cx="1782198" cy="1024809"/>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013" b="1" dirty="0"/>
              <a:t>CAN-MDS</a:t>
            </a:r>
          </a:p>
          <a:p>
            <a:pPr algn="ctr"/>
            <a:r>
              <a:rPr lang="el-GR" sz="1013" dirty="0"/>
              <a:t>ενιαία βάση</a:t>
            </a:r>
            <a:endParaRPr lang="en-US" sz="1013" dirty="0"/>
          </a:p>
          <a:p>
            <a:pPr algn="ctr"/>
            <a:endParaRPr lang="en-US" sz="1500" b="1" dirty="0"/>
          </a:p>
          <a:p>
            <a:pPr algn="ctr"/>
            <a:r>
              <a:rPr lang="el-GR" sz="1200" dirty="0"/>
              <a:t>κοινή μεθοδολογία</a:t>
            </a:r>
            <a:endParaRPr lang="en-US" sz="1200" dirty="0"/>
          </a:p>
          <a:p>
            <a:pPr algn="ctr"/>
            <a:r>
              <a:rPr lang="el-GR" sz="1200" dirty="0"/>
              <a:t>κοινοί ορισμοί</a:t>
            </a:r>
          </a:p>
        </p:txBody>
      </p:sp>
      <p:cxnSp>
        <p:nvCxnSpPr>
          <p:cNvPr id="49" name="Straight Arrow Connector 48"/>
          <p:cNvCxnSpPr/>
          <p:nvPr/>
        </p:nvCxnSpPr>
        <p:spPr>
          <a:xfrm flipH="1">
            <a:off x="5382090" y="1761660"/>
            <a:ext cx="1458162" cy="1188132"/>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52" name="Straight Arrow Connector 51"/>
          <p:cNvCxnSpPr/>
          <p:nvPr/>
        </p:nvCxnSpPr>
        <p:spPr>
          <a:xfrm flipH="1">
            <a:off x="5436096" y="2625756"/>
            <a:ext cx="1404156" cy="486054"/>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55" name="Straight Arrow Connector 54"/>
          <p:cNvCxnSpPr/>
          <p:nvPr/>
        </p:nvCxnSpPr>
        <p:spPr>
          <a:xfrm flipH="1">
            <a:off x="5004048" y="1275606"/>
            <a:ext cx="1026114" cy="1512168"/>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59" name="Straight Arrow Connector 58"/>
          <p:cNvCxnSpPr/>
          <p:nvPr/>
        </p:nvCxnSpPr>
        <p:spPr>
          <a:xfrm>
            <a:off x="4572000" y="1113588"/>
            <a:ext cx="0" cy="1728192"/>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62" name="Straight Arrow Connector 61"/>
          <p:cNvCxnSpPr/>
          <p:nvPr/>
        </p:nvCxnSpPr>
        <p:spPr>
          <a:xfrm>
            <a:off x="3113838" y="1167594"/>
            <a:ext cx="702078" cy="1620180"/>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65" name="Straight Arrow Connector 64"/>
          <p:cNvCxnSpPr/>
          <p:nvPr/>
        </p:nvCxnSpPr>
        <p:spPr>
          <a:xfrm>
            <a:off x="2735796" y="2193708"/>
            <a:ext cx="810090" cy="756084"/>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68" name="Straight Arrow Connector 67"/>
          <p:cNvCxnSpPr/>
          <p:nvPr/>
        </p:nvCxnSpPr>
        <p:spPr>
          <a:xfrm>
            <a:off x="2249742" y="3057804"/>
            <a:ext cx="1188132" cy="270030"/>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sp>
        <p:nvSpPr>
          <p:cNvPr id="78" name="Rectangle 77"/>
          <p:cNvSpPr/>
          <p:nvPr/>
        </p:nvSpPr>
        <p:spPr>
          <a:xfrm>
            <a:off x="3935172" y="3219823"/>
            <a:ext cx="291472" cy="346249"/>
          </a:xfrm>
          <a:prstGeom prst="rect">
            <a:avLst/>
          </a:prstGeom>
          <a:noFill/>
        </p:spPr>
        <p:txBody>
          <a:bodyPr wrap="square" lIns="68580" tIns="34290" rIns="68580" bIns="3429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1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a:t>
            </a:r>
          </a:p>
        </p:txBody>
      </p:sp>
      <p:sp>
        <p:nvSpPr>
          <p:cNvPr id="79" name="Rectangle 78"/>
          <p:cNvSpPr/>
          <p:nvPr/>
        </p:nvSpPr>
        <p:spPr>
          <a:xfrm>
            <a:off x="4409983" y="3219823"/>
            <a:ext cx="291472" cy="346249"/>
          </a:xfrm>
          <a:prstGeom prst="rect">
            <a:avLst/>
          </a:prstGeom>
          <a:noFill/>
        </p:spPr>
        <p:txBody>
          <a:bodyPr wrap="square" lIns="68580" tIns="34290" rIns="68580" bIns="3429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1800" b="1" dirty="0">
                <a:ln w="11430"/>
                <a:solidFill>
                  <a:schemeClr val="accent3"/>
                </a:solidFill>
                <a:effectLst>
                  <a:outerShdw blurRad="50800" dist="39000" dir="5460000" algn="tl">
                    <a:srgbClr val="000000">
                      <a:alpha val="38000"/>
                    </a:srgbClr>
                  </a:outerShdw>
                </a:effectLst>
              </a:rPr>
              <a:t>C</a:t>
            </a:r>
          </a:p>
        </p:txBody>
      </p:sp>
      <p:sp>
        <p:nvSpPr>
          <p:cNvPr id="87" name="Rectangle 86"/>
          <p:cNvSpPr/>
          <p:nvPr/>
        </p:nvSpPr>
        <p:spPr>
          <a:xfrm>
            <a:off x="4160881" y="3219823"/>
            <a:ext cx="291472" cy="346249"/>
          </a:xfrm>
          <a:prstGeom prst="rect">
            <a:avLst/>
          </a:prstGeom>
          <a:noFill/>
        </p:spPr>
        <p:txBody>
          <a:bodyPr wrap="square" lIns="68580" tIns="34290" rIns="68580" bIns="3429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1800" b="1" dirty="0">
                <a:ln w="11430"/>
                <a:solidFill>
                  <a:schemeClr val="accent1">
                    <a:lumMod val="75000"/>
                  </a:schemeClr>
                </a:solidFill>
                <a:effectLst>
                  <a:outerShdw blurRad="50800" dist="39000" dir="5460000" algn="tl">
                    <a:srgbClr val="000000">
                      <a:alpha val="38000"/>
                    </a:srgbClr>
                  </a:outerShdw>
                </a:effectLst>
              </a:rPr>
              <a:t>B</a:t>
            </a:r>
          </a:p>
        </p:txBody>
      </p:sp>
      <p:sp>
        <p:nvSpPr>
          <p:cNvPr id="88" name="Rectangle 87"/>
          <p:cNvSpPr/>
          <p:nvPr/>
        </p:nvSpPr>
        <p:spPr>
          <a:xfrm>
            <a:off x="4658571" y="3219823"/>
            <a:ext cx="291472" cy="346249"/>
          </a:xfrm>
          <a:prstGeom prst="rect">
            <a:avLst/>
          </a:prstGeom>
          <a:noFill/>
        </p:spPr>
        <p:txBody>
          <a:bodyPr wrap="square" lIns="68580" tIns="34290" rIns="68580" bIns="3429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1800" b="1" dirty="0">
                <a:ln w="11430"/>
                <a:solidFill>
                  <a:schemeClr val="tx1">
                    <a:lumMod val="50000"/>
                    <a:lumOff val="50000"/>
                  </a:schemeClr>
                </a:solidFill>
                <a:effectLst>
                  <a:outerShdw blurRad="50800" dist="39000" dir="5460000" algn="tl">
                    <a:srgbClr val="000000">
                      <a:alpha val="38000"/>
                    </a:srgbClr>
                  </a:outerShdw>
                </a:effectLst>
              </a:rPr>
              <a:t>X</a:t>
            </a:r>
          </a:p>
        </p:txBody>
      </p:sp>
      <p:cxnSp>
        <p:nvCxnSpPr>
          <p:cNvPr id="90" name="Straight Arrow Connector 89"/>
          <p:cNvCxnSpPr/>
          <p:nvPr/>
        </p:nvCxnSpPr>
        <p:spPr>
          <a:xfrm flipV="1">
            <a:off x="4463988" y="1113588"/>
            <a:ext cx="0" cy="1674186"/>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91" name="Straight Arrow Connector 90"/>
          <p:cNvCxnSpPr/>
          <p:nvPr/>
        </p:nvCxnSpPr>
        <p:spPr>
          <a:xfrm flipV="1">
            <a:off x="5166066" y="1275606"/>
            <a:ext cx="972108" cy="1512168"/>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94" name="Straight Arrow Connector 93"/>
          <p:cNvCxnSpPr/>
          <p:nvPr/>
        </p:nvCxnSpPr>
        <p:spPr>
          <a:xfrm flipV="1">
            <a:off x="5436096" y="2787774"/>
            <a:ext cx="1458162" cy="486054"/>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cxnSp>
        <p:nvCxnSpPr>
          <p:cNvPr id="101" name="Straight Arrow Connector 100"/>
          <p:cNvCxnSpPr/>
          <p:nvPr/>
        </p:nvCxnSpPr>
        <p:spPr>
          <a:xfrm flipH="1" flipV="1">
            <a:off x="2249742" y="2895786"/>
            <a:ext cx="1188132" cy="324036"/>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sp>
        <p:nvSpPr>
          <p:cNvPr id="105" name="Rectangle 104"/>
          <p:cNvSpPr/>
          <p:nvPr/>
        </p:nvSpPr>
        <p:spPr>
          <a:xfrm>
            <a:off x="5911265" y="832673"/>
            <a:ext cx="378042" cy="346249"/>
          </a:xfrm>
          <a:prstGeom prst="rect">
            <a:avLst/>
          </a:prstGeom>
          <a:solidFill>
            <a:schemeClr val="bg1"/>
          </a:solidFill>
          <a:effectLst>
            <a:glow rad="63500">
              <a:schemeClr val="accent6">
                <a:satMod val="175000"/>
                <a:alpha val="40000"/>
              </a:schemeClr>
            </a:glow>
          </a:effectLst>
        </p:spPr>
        <p:txBody>
          <a:bodyPr wrap="square" lIns="68580" tIns="34290" rIns="68580" bIns="34290">
            <a:spAutoFit/>
          </a:bodyPr>
          <a:lstStyle/>
          <a:p>
            <a:pPr algn="ctr"/>
            <a:r>
              <a:rPr lang="en-US" sz="1800" b="1" dirty="0">
                <a:solidFill>
                  <a:schemeClr val="accent6"/>
                </a:solidFill>
              </a:rPr>
              <a:t>L1</a:t>
            </a:r>
          </a:p>
        </p:txBody>
      </p:sp>
      <p:sp>
        <p:nvSpPr>
          <p:cNvPr id="106" name="Rectangle 105"/>
          <p:cNvSpPr/>
          <p:nvPr/>
        </p:nvSpPr>
        <p:spPr>
          <a:xfrm>
            <a:off x="7196523" y="1512980"/>
            <a:ext cx="378042" cy="346249"/>
          </a:xfrm>
          <a:prstGeom prst="rect">
            <a:avLst/>
          </a:prstGeom>
          <a:solidFill>
            <a:schemeClr val="bg1"/>
          </a:solidFill>
          <a:effectLst>
            <a:glow rad="63500">
              <a:schemeClr val="accent3">
                <a:satMod val="175000"/>
                <a:alpha val="40000"/>
              </a:schemeClr>
            </a:glow>
          </a:effectLst>
        </p:spPr>
        <p:txBody>
          <a:bodyPr wrap="square" lIns="68580" tIns="34290" rIns="68580" bIns="34290">
            <a:spAutoFit/>
          </a:bodyPr>
          <a:lstStyle/>
          <a:p>
            <a:pPr algn="ctr"/>
            <a:r>
              <a:rPr lang="en-US" sz="1800" b="1" dirty="0">
                <a:solidFill>
                  <a:schemeClr val="accent3">
                    <a:lumMod val="75000"/>
                  </a:schemeClr>
                </a:solidFill>
              </a:rPr>
              <a:t>L3</a:t>
            </a:r>
          </a:p>
        </p:txBody>
      </p:sp>
      <p:sp>
        <p:nvSpPr>
          <p:cNvPr id="107" name="Rectangle 106"/>
          <p:cNvSpPr/>
          <p:nvPr/>
        </p:nvSpPr>
        <p:spPr>
          <a:xfrm>
            <a:off x="7196945" y="2615293"/>
            <a:ext cx="378042" cy="346249"/>
          </a:xfrm>
          <a:prstGeom prst="rect">
            <a:avLst/>
          </a:prstGeom>
          <a:solidFill>
            <a:schemeClr val="bg1"/>
          </a:solidFill>
          <a:effectLst>
            <a:glow rad="63500">
              <a:schemeClr val="accent1">
                <a:satMod val="175000"/>
                <a:alpha val="40000"/>
              </a:schemeClr>
            </a:glow>
          </a:effectLst>
        </p:spPr>
        <p:txBody>
          <a:bodyPr wrap="square" lIns="68580" tIns="34290" rIns="68580" bIns="34290">
            <a:spAutoFit/>
          </a:bodyPr>
          <a:lstStyle/>
          <a:p>
            <a:pPr algn="ctr"/>
            <a:r>
              <a:rPr lang="en-US" sz="1800" b="1" dirty="0">
                <a:solidFill>
                  <a:schemeClr val="accent1"/>
                </a:solidFill>
              </a:rPr>
              <a:t>L2</a:t>
            </a:r>
          </a:p>
        </p:txBody>
      </p:sp>
      <p:sp>
        <p:nvSpPr>
          <p:cNvPr id="108" name="Rectangle 107"/>
          <p:cNvSpPr/>
          <p:nvPr/>
        </p:nvSpPr>
        <p:spPr>
          <a:xfrm>
            <a:off x="1493658" y="2743791"/>
            <a:ext cx="378042" cy="346249"/>
          </a:xfrm>
          <a:prstGeom prst="rect">
            <a:avLst/>
          </a:prstGeom>
          <a:solidFill>
            <a:schemeClr val="bg1"/>
          </a:solidFill>
          <a:effectLst>
            <a:glow rad="63500">
              <a:schemeClr val="accent1">
                <a:satMod val="175000"/>
                <a:alpha val="40000"/>
              </a:schemeClr>
            </a:glow>
          </a:effectLst>
        </p:spPr>
        <p:txBody>
          <a:bodyPr wrap="square" lIns="68580" tIns="34290" rIns="68580" bIns="34290">
            <a:spAutoFit/>
          </a:bodyPr>
          <a:lstStyle/>
          <a:p>
            <a:pPr algn="ctr"/>
            <a:r>
              <a:rPr lang="en-US" sz="1800" b="1" dirty="0">
                <a:solidFill>
                  <a:schemeClr val="accent1"/>
                </a:solidFill>
              </a:rPr>
              <a:t>L2</a:t>
            </a:r>
          </a:p>
        </p:txBody>
      </p:sp>
      <p:sp>
        <p:nvSpPr>
          <p:cNvPr id="109" name="Rectangle 108"/>
          <p:cNvSpPr/>
          <p:nvPr/>
        </p:nvSpPr>
        <p:spPr>
          <a:xfrm>
            <a:off x="4345512" y="573529"/>
            <a:ext cx="378042" cy="346249"/>
          </a:xfrm>
          <a:prstGeom prst="rect">
            <a:avLst/>
          </a:prstGeom>
          <a:solidFill>
            <a:schemeClr val="bg1"/>
          </a:solidFill>
          <a:effectLst>
            <a:glow rad="63500">
              <a:schemeClr val="accent6">
                <a:satMod val="175000"/>
                <a:alpha val="40000"/>
              </a:schemeClr>
            </a:glow>
          </a:effectLst>
        </p:spPr>
        <p:txBody>
          <a:bodyPr wrap="square" lIns="68580" tIns="34290" rIns="68580" bIns="34290">
            <a:spAutoFit/>
          </a:bodyPr>
          <a:lstStyle/>
          <a:p>
            <a:pPr algn="ctr"/>
            <a:r>
              <a:rPr lang="en-US" sz="1800" b="1" dirty="0">
                <a:solidFill>
                  <a:schemeClr val="accent6"/>
                </a:solidFill>
              </a:rPr>
              <a:t>L1</a:t>
            </a:r>
          </a:p>
        </p:txBody>
      </p:sp>
      <p:sp>
        <p:nvSpPr>
          <p:cNvPr id="111" name="Rectangle 110"/>
          <p:cNvSpPr/>
          <p:nvPr/>
        </p:nvSpPr>
        <p:spPr>
          <a:xfrm>
            <a:off x="2897814" y="627535"/>
            <a:ext cx="378042" cy="346249"/>
          </a:xfrm>
          <a:prstGeom prst="rect">
            <a:avLst/>
          </a:prstGeom>
          <a:solidFill>
            <a:schemeClr val="bg1"/>
          </a:solidFill>
          <a:effectLst>
            <a:glow rad="63500">
              <a:schemeClr val="accent1">
                <a:satMod val="175000"/>
                <a:alpha val="40000"/>
              </a:schemeClr>
            </a:glow>
          </a:effectLst>
        </p:spPr>
        <p:txBody>
          <a:bodyPr wrap="square" lIns="68580" tIns="34290" rIns="68580" bIns="34290">
            <a:spAutoFit/>
          </a:bodyPr>
          <a:lstStyle/>
          <a:p>
            <a:pPr algn="ctr"/>
            <a:r>
              <a:rPr lang="en-US" sz="1800" b="1" dirty="0">
                <a:solidFill>
                  <a:schemeClr val="accent1"/>
                </a:solidFill>
              </a:rPr>
              <a:t>L2</a:t>
            </a:r>
          </a:p>
        </p:txBody>
      </p:sp>
      <p:sp>
        <p:nvSpPr>
          <p:cNvPr id="112" name="Rectangle 111"/>
          <p:cNvSpPr/>
          <p:nvPr/>
        </p:nvSpPr>
        <p:spPr>
          <a:xfrm>
            <a:off x="1979712" y="1653649"/>
            <a:ext cx="378042" cy="346249"/>
          </a:xfrm>
          <a:prstGeom prst="rect">
            <a:avLst/>
          </a:prstGeom>
          <a:solidFill>
            <a:schemeClr val="bg1"/>
          </a:solidFill>
          <a:effectLst>
            <a:glow rad="63500">
              <a:schemeClr val="accent1">
                <a:satMod val="175000"/>
                <a:alpha val="40000"/>
              </a:schemeClr>
            </a:glow>
          </a:effectLst>
        </p:spPr>
        <p:txBody>
          <a:bodyPr wrap="square" lIns="68580" tIns="34290" rIns="68580" bIns="34290">
            <a:spAutoFit/>
          </a:bodyPr>
          <a:lstStyle/>
          <a:p>
            <a:pPr algn="ctr"/>
            <a:r>
              <a:rPr lang="en-US" sz="1800" b="1" dirty="0">
                <a:solidFill>
                  <a:schemeClr val="accent1"/>
                </a:solidFill>
              </a:rPr>
              <a:t>L2</a:t>
            </a:r>
          </a:p>
        </p:txBody>
      </p:sp>
      <p:sp>
        <p:nvSpPr>
          <p:cNvPr id="115" name="Rounded Rectangle 114"/>
          <p:cNvSpPr/>
          <p:nvPr/>
        </p:nvSpPr>
        <p:spPr>
          <a:xfrm>
            <a:off x="6003540" y="3133581"/>
            <a:ext cx="1970838" cy="2160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013" dirty="0"/>
              <a:t>σε επίπεδο περίπτωσης</a:t>
            </a:r>
          </a:p>
        </p:txBody>
      </p:sp>
      <p:sp>
        <p:nvSpPr>
          <p:cNvPr id="117" name="Rounded Rectangle 116"/>
          <p:cNvSpPr/>
          <p:nvPr/>
        </p:nvSpPr>
        <p:spPr>
          <a:xfrm>
            <a:off x="1169622" y="3435846"/>
            <a:ext cx="1970838" cy="4320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013" dirty="0"/>
              <a:t>Επιτήρηση σε επίπεδο Δημόσιας Υγείας</a:t>
            </a:r>
          </a:p>
        </p:txBody>
      </p:sp>
      <p:cxnSp>
        <p:nvCxnSpPr>
          <p:cNvPr id="130" name="Straight Arrow Connector 129"/>
          <p:cNvCxnSpPr/>
          <p:nvPr/>
        </p:nvCxnSpPr>
        <p:spPr>
          <a:xfrm flipH="1" flipV="1">
            <a:off x="2843808" y="2031690"/>
            <a:ext cx="810090" cy="810090"/>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cxnSp>
        <p:nvCxnSpPr>
          <p:cNvPr id="133" name="Straight Arrow Connector 132"/>
          <p:cNvCxnSpPr/>
          <p:nvPr/>
        </p:nvCxnSpPr>
        <p:spPr>
          <a:xfrm flipH="1" flipV="1">
            <a:off x="3275856" y="1167594"/>
            <a:ext cx="648072" cy="1566174"/>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sp>
        <p:nvSpPr>
          <p:cNvPr id="139" name="Rectangle 138"/>
          <p:cNvSpPr/>
          <p:nvPr/>
        </p:nvSpPr>
        <p:spPr>
          <a:xfrm>
            <a:off x="70749" y="4259000"/>
            <a:ext cx="2550006" cy="769441"/>
          </a:xfrm>
          <a:prstGeom prst="rect">
            <a:avLst/>
          </a:prstGeom>
          <a:solidFill>
            <a:schemeClr val="bg1"/>
          </a:solidFill>
        </p:spPr>
        <p:txBody>
          <a:bodyPr wrap="square">
            <a:spAutoFit/>
          </a:bodyPr>
          <a:lstStyle/>
          <a:p>
            <a:pPr lvl="0" fontAlgn="base">
              <a:spcBef>
                <a:spcPct val="0"/>
              </a:spcBef>
              <a:spcAft>
                <a:spcPct val="0"/>
              </a:spcAft>
            </a:pPr>
            <a:r>
              <a:rPr lang="el-GR" sz="1100" b="1" i="1" dirty="0">
                <a:solidFill>
                  <a:schemeClr val="accent3">
                    <a:lumMod val="75000"/>
                  </a:schemeClr>
                </a:solidFill>
                <a:latin typeface="Segoe UI Light" panose="020B0502040204020203" pitchFamily="34" charset="0"/>
                <a:ea typeface="Calibri" pitchFamily="34" charset="0"/>
                <a:cs typeface="Segoe UI Light" panose="020B0502040204020203" pitchFamily="34" charset="0"/>
              </a:rPr>
              <a:t>Καταγραφή</a:t>
            </a:r>
            <a:r>
              <a:rPr lang="en-US" sz="1100" b="1" i="1" dirty="0">
                <a:solidFill>
                  <a:schemeClr val="accent3">
                    <a:lumMod val="75000"/>
                  </a:schemeClr>
                </a:solidFill>
                <a:latin typeface="Segoe UI Light" panose="020B0502040204020203" pitchFamily="34" charset="0"/>
                <a:ea typeface="Calibri" pitchFamily="34" charset="0"/>
                <a:cs typeface="Segoe UI Light" panose="020B0502040204020203" pitchFamily="34" charset="0"/>
              </a:rPr>
              <a:t>: </a:t>
            </a:r>
          </a:p>
          <a:p>
            <a:pPr lvl="0" fontAlgn="base">
              <a:spcBef>
                <a:spcPct val="0"/>
              </a:spcBef>
              <a:spcAft>
                <a:spcPct val="0"/>
              </a:spcAft>
            </a:pPr>
            <a:r>
              <a:rPr lang="en-US" sz="1100" b="1" i="1" dirty="0">
                <a:solidFill>
                  <a:schemeClr val="accent3">
                    <a:lumMod val="75000"/>
                  </a:schemeClr>
                </a:solidFill>
                <a:latin typeface="Segoe UI Light" panose="020B0502040204020203" pitchFamily="34" charset="0"/>
                <a:ea typeface="Calibri" pitchFamily="34" charset="0"/>
                <a:cs typeface="Segoe UI Light" panose="020B0502040204020203" pitchFamily="34" charset="0"/>
              </a:rPr>
              <a:t>-CAN-MDS </a:t>
            </a:r>
          </a:p>
          <a:p>
            <a:pPr lvl="0" fontAlgn="base">
              <a:spcBef>
                <a:spcPct val="0"/>
              </a:spcBef>
              <a:spcAft>
                <a:spcPct val="0"/>
              </a:spcAft>
            </a:pPr>
            <a:r>
              <a:rPr lang="en-US" sz="1100" b="1" i="1" dirty="0">
                <a:solidFill>
                  <a:schemeClr val="accent3">
                    <a:lumMod val="75000"/>
                  </a:schemeClr>
                </a:solidFill>
                <a:latin typeface="Segoe UI Light" panose="020B0502040204020203" pitchFamily="34" charset="0"/>
                <a:ea typeface="Calibri" pitchFamily="34" charset="0"/>
                <a:cs typeface="Segoe UI Light" panose="020B0502040204020203" pitchFamily="34" charset="0"/>
              </a:rPr>
              <a:t>-</a:t>
            </a:r>
            <a:r>
              <a:rPr lang="el-GR" sz="1100" b="1" i="1" dirty="0">
                <a:solidFill>
                  <a:schemeClr val="accent3">
                    <a:lumMod val="75000"/>
                  </a:schemeClr>
                </a:solidFill>
                <a:latin typeface="Segoe UI Light" panose="020B0502040204020203" pitchFamily="34" charset="0"/>
                <a:ea typeface="Calibri" pitchFamily="34" charset="0"/>
                <a:cs typeface="Segoe UI Light" panose="020B0502040204020203" pitchFamily="34" charset="0"/>
              </a:rPr>
              <a:t>Κοινοί ορισμοί</a:t>
            </a:r>
            <a:endParaRPr lang="en-US" sz="1100" b="1" i="1" dirty="0">
              <a:solidFill>
                <a:schemeClr val="accent3">
                  <a:lumMod val="75000"/>
                </a:schemeClr>
              </a:solidFill>
              <a:latin typeface="Segoe UI Light" panose="020B0502040204020203" pitchFamily="34" charset="0"/>
              <a:ea typeface="Calibri" pitchFamily="34" charset="0"/>
              <a:cs typeface="Segoe UI Light" panose="020B0502040204020203" pitchFamily="34" charset="0"/>
            </a:endParaRPr>
          </a:p>
          <a:p>
            <a:pPr lvl="0" fontAlgn="base">
              <a:spcBef>
                <a:spcPct val="0"/>
              </a:spcBef>
              <a:spcAft>
                <a:spcPct val="0"/>
              </a:spcAft>
            </a:pPr>
            <a:r>
              <a:rPr lang="en-US" sz="1100" b="1" i="1" dirty="0">
                <a:solidFill>
                  <a:schemeClr val="accent3">
                    <a:lumMod val="75000"/>
                  </a:schemeClr>
                </a:solidFill>
                <a:latin typeface="Segoe UI Light" panose="020B0502040204020203" pitchFamily="34" charset="0"/>
                <a:ea typeface="Calibri" pitchFamily="34" charset="0"/>
                <a:cs typeface="Segoe UI Light" panose="020B0502040204020203" pitchFamily="34" charset="0"/>
              </a:rPr>
              <a:t>-</a:t>
            </a:r>
            <a:r>
              <a:rPr lang="el-GR" sz="1100" b="1" i="1" dirty="0" smtClean="0">
                <a:solidFill>
                  <a:schemeClr val="accent3">
                    <a:lumMod val="75000"/>
                  </a:schemeClr>
                </a:solidFill>
                <a:latin typeface="Segoe UI Light" panose="020B0502040204020203" pitchFamily="34" charset="0"/>
                <a:ea typeface="Calibri" pitchFamily="34" charset="0"/>
                <a:cs typeface="Segoe UI Light" panose="020B0502040204020203" pitchFamily="34" charset="0"/>
              </a:rPr>
              <a:t>εκπαιδευμένοι/-</a:t>
            </a:r>
            <a:r>
              <a:rPr lang="el-GR" sz="1100" b="1" i="1" dirty="0" err="1" smtClean="0">
                <a:solidFill>
                  <a:schemeClr val="accent3">
                    <a:lumMod val="75000"/>
                  </a:schemeClr>
                </a:solidFill>
                <a:latin typeface="Segoe UI Light" panose="020B0502040204020203" pitchFamily="34" charset="0"/>
                <a:ea typeface="Calibri" pitchFamily="34" charset="0"/>
                <a:cs typeface="Segoe UI Light" panose="020B0502040204020203" pitchFamily="34" charset="0"/>
              </a:rPr>
              <a:t>ες</a:t>
            </a:r>
            <a:r>
              <a:rPr lang="el-GR" sz="1100" b="1" i="1" dirty="0" smtClean="0">
                <a:solidFill>
                  <a:schemeClr val="accent3">
                    <a:lumMod val="75000"/>
                  </a:schemeClr>
                </a:solidFill>
                <a:latin typeface="Segoe UI Light" panose="020B0502040204020203" pitchFamily="34" charset="0"/>
                <a:ea typeface="Calibri" pitchFamily="34" charset="0"/>
                <a:cs typeface="Segoe UI Light" panose="020B0502040204020203" pitchFamily="34" charset="0"/>
              </a:rPr>
              <a:t> </a:t>
            </a:r>
            <a:r>
              <a:rPr lang="el-GR" sz="1100" b="1" i="1" dirty="0">
                <a:solidFill>
                  <a:schemeClr val="accent3">
                    <a:lumMod val="75000"/>
                  </a:schemeClr>
                </a:solidFill>
                <a:latin typeface="Segoe UI Light" panose="020B0502040204020203" pitchFamily="34" charset="0"/>
                <a:ea typeface="Calibri" pitchFamily="34" charset="0"/>
                <a:cs typeface="Segoe UI Light" panose="020B0502040204020203" pitchFamily="34" charset="0"/>
              </a:rPr>
              <a:t>επαγγελματίες</a:t>
            </a:r>
            <a:endParaRPr lang="en-US" sz="1100" b="1" i="1" dirty="0">
              <a:solidFill>
                <a:schemeClr val="accent3">
                  <a:lumMod val="75000"/>
                </a:schemeClr>
              </a:solidFill>
              <a:latin typeface="Segoe UI Light" panose="020B0502040204020203" pitchFamily="34" charset="0"/>
              <a:ea typeface="Calibri" pitchFamily="34" charset="0"/>
              <a:cs typeface="Segoe UI Light" panose="020B0502040204020203" pitchFamily="34" charset="0"/>
            </a:endParaRPr>
          </a:p>
        </p:txBody>
      </p:sp>
      <p:cxnSp>
        <p:nvCxnSpPr>
          <p:cNvPr id="140" name="Straight Arrow Connector 139"/>
          <p:cNvCxnSpPr>
            <a:endCxn id="167" idx="1"/>
          </p:cNvCxnSpPr>
          <p:nvPr/>
        </p:nvCxnSpPr>
        <p:spPr>
          <a:xfrm>
            <a:off x="3599892" y="3975906"/>
            <a:ext cx="270029" cy="524164"/>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67" name="Rounded Rectangle 166"/>
          <p:cNvSpPr/>
          <p:nvPr/>
        </p:nvSpPr>
        <p:spPr>
          <a:xfrm>
            <a:off x="3869921" y="3975906"/>
            <a:ext cx="4883553" cy="1048328"/>
          </a:xfrm>
          <a:prstGeom prst="roundRect">
            <a:avLst>
              <a:gd name="adj" fmla="val 6646"/>
            </a:avLst>
          </a:prstGeom>
        </p:spPr>
        <p:style>
          <a:lnRef idx="2">
            <a:schemeClr val="accent2"/>
          </a:lnRef>
          <a:fillRef idx="1">
            <a:schemeClr val="lt1"/>
          </a:fillRef>
          <a:effectRef idx="0">
            <a:schemeClr val="accent2"/>
          </a:effectRef>
          <a:fontRef idx="minor">
            <a:schemeClr val="dk1"/>
          </a:fontRef>
        </p:style>
        <p:txBody>
          <a:bodyPr rtlCol="0" anchor="ctr"/>
          <a:lstStyle/>
          <a:p>
            <a:pPr lvl="0" fontAlgn="base">
              <a:spcBef>
                <a:spcPct val="0"/>
              </a:spcBef>
              <a:spcAft>
                <a:spcPct val="0"/>
              </a:spcAft>
            </a:pPr>
            <a:r>
              <a:rPr lang="el-GR" sz="1200" b="1" dirty="0">
                <a:solidFill>
                  <a:schemeClr val="accent1">
                    <a:lumMod val="75000"/>
                  </a:schemeClr>
                </a:solidFill>
                <a:latin typeface="Segoe UI Light" panose="020B0502040204020203" pitchFamily="34" charset="0"/>
                <a:ea typeface="Calibri" pitchFamily="34" charset="0"/>
                <a:cs typeface="Segoe UI Light" panose="020B0502040204020203" pitchFamily="34" charset="0"/>
              </a:rPr>
              <a:t>συγκεντρωτικά δεδομένα</a:t>
            </a:r>
            <a:endParaRPr lang="en-US" sz="1200" b="1" dirty="0">
              <a:solidFill>
                <a:schemeClr val="accent1">
                  <a:lumMod val="75000"/>
                </a:schemeClr>
              </a:solidFill>
              <a:latin typeface="Segoe UI Light" panose="020B0502040204020203" pitchFamily="34" charset="0"/>
              <a:ea typeface="Calibri" pitchFamily="34" charset="0"/>
              <a:cs typeface="Segoe UI Light" panose="020B0502040204020203" pitchFamily="34" charset="0"/>
            </a:endParaRPr>
          </a:p>
          <a:p>
            <a:pPr marL="135731" indent="-133350" algn="just" fontAlgn="base">
              <a:spcBef>
                <a:spcPct val="0"/>
              </a:spcBef>
              <a:spcAft>
                <a:spcPct val="0"/>
              </a:spcAft>
              <a:buSzPts val="1000"/>
            </a:pPr>
            <a:r>
              <a:rPr lang="en-US" sz="1200" dirty="0">
                <a:solidFill>
                  <a:srgbClr val="365F91"/>
                </a:solidFill>
                <a:latin typeface="Segoe UI Light" panose="020B0502040204020203" pitchFamily="34" charset="0"/>
                <a:cs typeface="Segoe UI Light" panose="020B0502040204020203" pitchFamily="34" charset="0"/>
              </a:rPr>
              <a:t>- </a:t>
            </a:r>
            <a:r>
              <a:rPr lang="el-GR" sz="1200" dirty="0">
                <a:solidFill>
                  <a:srgbClr val="365F91"/>
                </a:solidFill>
                <a:latin typeface="Segoe UI Light" panose="020B0502040204020203" pitchFamily="34" charset="0"/>
                <a:cs typeface="Segoe UI Light" panose="020B0502040204020203" pitchFamily="34" charset="0"/>
              </a:rPr>
              <a:t>Περιοδικές μετρήσεις επίπτωσης ΚαΠα-Π και των επιμέρους τύπων στη βάση δεδομένων από την απόκριση των υπηρεσιών</a:t>
            </a:r>
            <a:endParaRPr lang="en-US" sz="1200" dirty="0">
              <a:solidFill>
                <a:srgbClr val="365F91"/>
              </a:solidFill>
              <a:latin typeface="Segoe UI Light" panose="020B0502040204020203" pitchFamily="34" charset="0"/>
              <a:cs typeface="Segoe UI Light" panose="020B0502040204020203" pitchFamily="34" charset="0"/>
            </a:endParaRPr>
          </a:p>
          <a:p>
            <a:pPr marL="272654" lvl="2" indent="-133350" fontAlgn="base">
              <a:spcBef>
                <a:spcPct val="0"/>
              </a:spcBef>
              <a:spcAft>
                <a:spcPct val="0"/>
              </a:spcAft>
              <a:buSzPts val="1000"/>
            </a:pPr>
            <a:r>
              <a:rPr lang="en-US" sz="1200" dirty="0">
                <a:solidFill>
                  <a:srgbClr val="365F91"/>
                </a:solidFill>
                <a:latin typeface="Segoe UI Light" panose="020B0502040204020203" pitchFamily="34" charset="0"/>
                <a:cs typeface="Segoe UI Light" panose="020B0502040204020203" pitchFamily="34" charset="0"/>
              </a:rPr>
              <a:t>- </a:t>
            </a:r>
            <a:r>
              <a:rPr lang="el-GR" sz="1200" dirty="0">
                <a:solidFill>
                  <a:srgbClr val="365F91"/>
                </a:solidFill>
                <a:latin typeface="Segoe UI Light" panose="020B0502040204020203" pitchFamily="34" charset="0"/>
                <a:cs typeface="Segoe UI Light" panose="020B0502040204020203" pitchFamily="34" charset="0"/>
              </a:rPr>
              <a:t>συνολικές</a:t>
            </a:r>
            <a:r>
              <a:rPr lang="en-US" sz="1200" dirty="0">
                <a:solidFill>
                  <a:srgbClr val="365F91"/>
                </a:solidFill>
                <a:latin typeface="Segoe UI Light" panose="020B0502040204020203" pitchFamily="34" charset="0"/>
                <a:cs typeface="Segoe UI Light" panose="020B0502040204020203" pitchFamily="34" charset="0"/>
              </a:rPr>
              <a:t>, </a:t>
            </a:r>
            <a:r>
              <a:rPr lang="el-GR" sz="1200" dirty="0">
                <a:solidFill>
                  <a:srgbClr val="365F91"/>
                </a:solidFill>
                <a:latin typeface="Segoe UI Light" panose="020B0502040204020203" pitchFamily="34" charset="0"/>
                <a:cs typeface="Segoe UI Light" panose="020B0502040204020203" pitchFamily="34" charset="0"/>
              </a:rPr>
              <a:t>ανά τομέα</a:t>
            </a:r>
            <a:r>
              <a:rPr lang="en-US" sz="1200" dirty="0">
                <a:solidFill>
                  <a:srgbClr val="365F91"/>
                </a:solidFill>
                <a:latin typeface="Segoe UI Light" panose="020B0502040204020203" pitchFamily="34" charset="0"/>
                <a:cs typeface="Segoe UI Light" panose="020B0502040204020203" pitchFamily="34" charset="0"/>
              </a:rPr>
              <a:t>/ </a:t>
            </a:r>
            <a:r>
              <a:rPr lang="el-GR" sz="1200" dirty="0">
                <a:solidFill>
                  <a:srgbClr val="365F91"/>
                </a:solidFill>
                <a:latin typeface="Segoe UI Light" panose="020B0502040204020203" pitchFamily="34" charset="0"/>
                <a:cs typeface="Segoe UI Light" panose="020B0502040204020203" pitchFamily="34" charset="0"/>
              </a:rPr>
              <a:t>υπηρεσία</a:t>
            </a:r>
            <a:r>
              <a:rPr lang="en-US" sz="1200" dirty="0">
                <a:solidFill>
                  <a:srgbClr val="365F91"/>
                </a:solidFill>
                <a:latin typeface="Segoe UI Light" panose="020B0502040204020203" pitchFamily="34" charset="0"/>
                <a:cs typeface="Segoe UI Light" panose="020B0502040204020203" pitchFamily="34" charset="0"/>
              </a:rPr>
              <a:t>/ </a:t>
            </a:r>
            <a:r>
              <a:rPr lang="el-GR" sz="1200" dirty="0">
                <a:solidFill>
                  <a:srgbClr val="365F91"/>
                </a:solidFill>
                <a:latin typeface="Segoe UI Light" panose="020B0502040204020203" pitchFamily="34" charset="0"/>
                <a:cs typeface="Segoe UI Light" panose="020B0502040204020203" pitchFamily="34" charset="0"/>
              </a:rPr>
              <a:t>υποτύπους ΚαΠα-Π</a:t>
            </a:r>
            <a:r>
              <a:rPr lang="en-US" sz="1200" dirty="0">
                <a:solidFill>
                  <a:srgbClr val="365F91"/>
                </a:solidFill>
                <a:latin typeface="Segoe UI Light" panose="020B0502040204020203" pitchFamily="34" charset="0"/>
                <a:cs typeface="Segoe UI Light" panose="020B0502040204020203" pitchFamily="34" charset="0"/>
              </a:rPr>
              <a:t>/ </a:t>
            </a:r>
            <a:r>
              <a:rPr lang="el-GR" sz="1200" dirty="0">
                <a:solidFill>
                  <a:srgbClr val="365F91"/>
                </a:solidFill>
                <a:latin typeface="Segoe UI Light" panose="020B0502040204020203" pitchFamily="34" charset="0"/>
                <a:cs typeface="Segoe UI Light" panose="020B0502040204020203" pitchFamily="34" charset="0"/>
              </a:rPr>
              <a:t>χαρακτηριστικά παιδιού/ </a:t>
            </a:r>
            <a:r>
              <a:rPr lang="el-GR" sz="1200" dirty="0" smtClean="0">
                <a:solidFill>
                  <a:srgbClr val="365F91"/>
                </a:solidFill>
                <a:latin typeface="Segoe UI Light" panose="020B0502040204020203" pitchFamily="34" charset="0"/>
                <a:cs typeface="Segoe UI Light" panose="020B0502040204020203" pitchFamily="34" charset="0"/>
              </a:rPr>
              <a:t>οικογένειας</a:t>
            </a:r>
            <a:r>
              <a:rPr lang="el-GR" sz="1200" dirty="0">
                <a:solidFill>
                  <a:srgbClr val="365F91"/>
                </a:solidFill>
                <a:latin typeface="Segoe UI Light" panose="020B0502040204020203" pitchFamily="34" charset="0"/>
                <a:cs typeface="Segoe UI Light" panose="020B0502040204020203" pitchFamily="34" charset="0"/>
              </a:rPr>
              <a:t>/ βασικών φροντιστών</a:t>
            </a:r>
            <a:endParaRPr lang="en-US" sz="1200" dirty="0">
              <a:solidFill>
                <a:srgbClr val="365F91"/>
              </a:solidFill>
              <a:latin typeface="Segoe UI Light" panose="020B0502040204020203" pitchFamily="34" charset="0"/>
              <a:cs typeface="Segoe UI Light" panose="020B0502040204020203" pitchFamily="34" charset="0"/>
            </a:endParaRPr>
          </a:p>
        </p:txBody>
      </p:sp>
      <p:sp>
        <p:nvSpPr>
          <p:cNvPr id="170" name="Rectangle 169"/>
          <p:cNvSpPr/>
          <p:nvPr/>
        </p:nvSpPr>
        <p:spPr>
          <a:xfrm>
            <a:off x="6795454" y="228836"/>
            <a:ext cx="2357847" cy="615553"/>
          </a:xfrm>
          <a:prstGeom prst="rect">
            <a:avLst/>
          </a:prstGeom>
        </p:spPr>
        <p:txBody>
          <a:bodyPr wrap="square">
            <a:spAutoFit/>
          </a:bodyPr>
          <a:lstStyle/>
          <a:p>
            <a:pPr lvl="0" fontAlgn="base">
              <a:spcBef>
                <a:spcPct val="0"/>
              </a:spcBef>
              <a:spcAft>
                <a:spcPct val="0"/>
              </a:spcAft>
            </a:pPr>
            <a:r>
              <a:rPr lang="el-GR" sz="1200" i="1" dirty="0">
                <a:latin typeface="Segoe UI Light" panose="020B0502040204020203" pitchFamily="34" charset="0"/>
                <a:ea typeface="Calibri" pitchFamily="34" charset="0"/>
                <a:cs typeface="Segoe UI Light" panose="020B0502040204020203" pitchFamily="34" charset="0"/>
              </a:rPr>
              <a:t>Ανατροφοδότηση</a:t>
            </a:r>
            <a:r>
              <a:rPr lang="en-US" sz="1200" i="1" dirty="0">
                <a:latin typeface="Segoe UI Light" panose="020B0502040204020203" pitchFamily="34" charset="0"/>
                <a:ea typeface="Calibri" pitchFamily="34" charset="0"/>
                <a:cs typeface="Segoe UI Light" panose="020B0502040204020203" pitchFamily="34" charset="0"/>
              </a:rPr>
              <a:t>:</a:t>
            </a:r>
          </a:p>
          <a:p>
            <a:pPr lvl="0" fontAlgn="base">
              <a:spcBef>
                <a:spcPct val="0"/>
              </a:spcBef>
              <a:spcAft>
                <a:spcPct val="0"/>
              </a:spcAft>
            </a:pPr>
            <a:r>
              <a:rPr lang="en-US" sz="1100" i="1" dirty="0" smtClean="0">
                <a:latin typeface="Segoe UI Light" panose="020B0502040204020203" pitchFamily="34" charset="0"/>
                <a:ea typeface="Calibri" pitchFamily="34" charset="0"/>
                <a:cs typeface="Segoe UI Light" panose="020B0502040204020203" pitchFamily="34" charset="0"/>
              </a:rPr>
              <a:t>-</a:t>
            </a:r>
            <a:r>
              <a:rPr lang="el-GR" sz="1100" i="1" dirty="0" smtClean="0">
                <a:latin typeface="Segoe UI Light" panose="020B0502040204020203" pitchFamily="34" charset="0"/>
                <a:ea typeface="Calibri" pitchFamily="34" charset="0"/>
                <a:cs typeface="Segoe UI Light" panose="020B0502040204020203" pitchFamily="34" charset="0"/>
              </a:rPr>
              <a:t> άμεση</a:t>
            </a:r>
          </a:p>
          <a:p>
            <a:pPr lvl="0" fontAlgn="base">
              <a:spcBef>
                <a:spcPct val="0"/>
              </a:spcBef>
              <a:spcAft>
                <a:spcPct val="0"/>
              </a:spcAft>
            </a:pPr>
            <a:r>
              <a:rPr lang="el-GR" sz="1100" i="1" dirty="0" smtClean="0">
                <a:latin typeface="Segoe UI Light" panose="020B0502040204020203" pitchFamily="34" charset="0"/>
                <a:ea typeface="Calibri" pitchFamily="34" charset="0"/>
                <a:cs typeface="Segoe UI Light" panose="020B0502040204020203" pitchFamily="34" charset="0"/>
              </a:rPr>
              <a:t>- με διαβαθμισμένη πρόσβαση</a:t>
            </a:r>
            <a:endParaRPr lang="en-US" sz="1100" i="1" dirty="0">
              <a:latin typeface="Segoe UI Light" panose="020B0502040204020203" pitchFamily="34" charset="0"/>
              <a:ea typeface="Calibri" pitchFamily="34" charset="0"/>
              <a:cs typeface="Segoe UI Light" panose="020B0502040204020203" pitchFamily="34" charset="0"/>
            </a:endParaRPr>
          </a:p>
        </p:txBody>
      </p:sp>
      <p:sp>
        <p:nvSpPr>
          <p:cNvPr id="50" name="Round Same Side Corner Rectangle 49"/>
          <p:cNvSpPr/>
          <p:nvPr/>
        </p:nvSpPr>
        <p:spPr>
          <a:xfrm>
            <a:off x="1204890" y="2482025"/>
            <a:ext cx="999400" cy="156054"/>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013" dirty="0">
                <a:solidFill>
                  <a:schemeClr val="bg1"/>
                </a:solidFill>
              </a:rPr>
              <a:t>νοσοκομείο</a:t>
            </a:r>
          </a:p>
        </p:txBody>
      </p:sp>
      <p:sp>
        <p:nvSpPr>
          <p:cNvPr id="51" name="Round Same Side Corner Rectangle 50"/>
          <p:cNvSpPr/>
          <p:nvPr/>
        </p:nvSpPr>
        <p:spPr>
          <a:xfrm>
            <a:off x="1703823" y="1421441"/>
            <a:ext cx="999400" cy="156054"/>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013" dirty="0">
                <a:solidFill>
                  <a:schemeClr val="bg1"/>
                </a:solidFill>
              </a:rPr>
              <a:t>ΜΚΟ</a:t>
            </a:r>
          </a:p>
        </p:txBody>
      </p:sp>
      <p:sp>
        <p:nvSpPr>
          <p:cNvPr id="53" name="Round Same Side Corner Rectangle 52"/>
          <p:cNvSpPr/>
          <p:nvPr/>
        </p:nvSpPr>
        <p:spPr>
          <a:xfrm>
            <a:off x="2620755" y="449283"/>
            <a:ext cx="999400" cy="156054"/>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013" dirty="0">
                <a:solidFill>
                  <a:schemeClr val="bg1"/>
                </a:solidFill>
              </a:rPr>
              <a:t>αστυνομία</a:t>
            </a:r>
          </a:p>
        </p:txBody>
      </p:sp>
      <p:sp>
        <p:nvSpPr>
          <p:cNvPr id="54" name="Round Same Side Corner Rectangle 53"/>
          <p:cNvSpPr/>
          <p:nvPr/>
        </p:nvSpPr>
        <p:spPr>
          <a:xfrm>
            <a:off x="3923928" y="367029"/>
            <a:ext cx="1242138" cy="152493"/>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900" dirty="0">
                <a:solidFill>
                  <a:schemeClr val="bg1"/>
                </a:solidFill>
              </a:rPr>
              <a:t>κοινωνική υπηρεσία</a:t>
            </a:r>
          </a:p>
        </p:txBody>
      </p:sp>
      <p:sp>
        <p:nvSpPr>
          <p:cNvPr id="56" name="Round Same Side Corner Rectangle 55"/>
          <p:cNvSpPr/>
          <p:nvPr/>
        </p:nvSpPr>
        <p:spPr>
          <a:xfrm>
            <a:off x="5580201" y="544278"/>
            <a:ext cx="999400" cy="156054"/>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dirty="0">
                <a:solidFill>
                  <a:schemeClr val="bg1"/>
                </a:solidFill>
              </a:rPr>
              <a:t>εισαγγελία</a:t>
            </a:r>
          </a:p>
        </p:txBody>
      </p:sp>
      <p:sp>
        <p:nvSpPr>
          <p:cNvPr id="57" name="Round Same Side Corner Rectangle 56"/>
          <p:cNvSpPr/>
          <p:nvPr/>
        </p:nvSpPr>
        <p:spPr>
          <a:xfrm>
            <a:off x="6885053" y="1268507"/>
            <a:ext cx="999400" cy="156054"/>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dirty="0">
                <a:solidFill>
                  <a:schemeClr val="bg1"/>
                </a:solidFill>
              </a:rPr>
              <a:t>σχολείο</a:t>
            </a:r>
          </a:p>
        </p:txBody>
      </p:sp>
      <p:sp>
        <p:nvSpPr>
          <p:cNvPr id="58" name="Round Same Side Corner Rectangle 57"/>
          <p:cNvSpPr/>
          <p:nvPr/>
        </p:nvSpPr>
        <p:spPr>
          <a:xfrm>
            <a:off x="6863622" y="2334321"/>
            <a:ext cx="1110756" cy="17036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dirty="0">
                <a:solidFill>
                  <a:schemeClr val="bg1"/>
                </a:solidFill>
              </a:rPr>
              <a:t>νοσοκομείο </a:t>
            </a:r>
            <a:r>
              <a:rPr lang="en-US" sz="1200" dirty="0">
                <a:solidFill>
                  <a:schemeClr val="bg1"/>
                </a:solidFill>
              </a:rPr>
              <a:t>II</a:t>
            </a:r>
            <a:endParaRPr lang="el-GR" sz="1200" dirty="0">
              <a:solidFill>
                <a:schemeClr val="bg1"/>
              </a:solidFill>
            </a:endParaRPr>
          </a:p>
        </p:txBody>
      </p:sp>
    </p:spTree>
    <p:extLst>
      <p:ext uri="{BB962C8B-B14F-4D97-AF65-F5344CB8AC3E}">
        <p14:creationId xmlns="" xmlns:p14="http://schemas.microsoft.com/office/powerpoint/2010/main" val="2064410970"/>
      </p:ext>
    </p:extLst>
  </p:cSld>
  <p:clrMapOvr>
    <a:masterClrMapping/>
  </p:clrMapOvr>
  <mc:AlternateContent xmlns:mc="http://schemas.openxmlformats.org/markup-compatibility/2006">
    <mc:Choice xmlns=""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ppt_w</p:attrName>
                                        </p:attrNameLst>
                                      </p:cBhvr>
                                      <p:tavLst>
                                        <p:tav tm="0">
                                          <p:val>
                                            <p:fltVal val="0"/>
                                          </p:val>
                                        </p:tav>
                                        <p:tav tm="100000">
                                          <p:val>
                                            <p:strVal val="#ppt_w"/>
                                          </p:val>
                                        </p:tav>
                                      </p:tavLst>
                                    </p:anim>
                                    <p:anim calcmode="lin" valueType="num">
                                      <p:cBhvr>
                                        <p:cTn id="8" dur="500" fill="hold"/>
                                        <p:tgtEl>
                                          <p:spTgt spid="46"/>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39"/>
                                        </p:tgtEl>
                                        <p:attrNameLst>
                                          <p:attrName>style.visibility</p:attrName>
                                        </p:attrNameLst>
                                      </p:cBhvr>
                                      <p:to>
                                        <p:strVal val="visible"/>
                                      </p:to>
                                    </p:set>
                                    <p:anim calcmode="lin" valueType="num">
                                      <p:cBhvr>
                                        <p:cTn id="13" dur="500" fill="hold"/>
                                        <p:tgtEl>
                                          <p:spTgt spid="139"/>
                                        </p:tgtEl>
                                        <p:attrNameLst>
                                          <p:attrName>ppt_w</p:attrName>
                                        </p:attrNameLst>
                                      </p:cBhvr>
                                      <p:tavLst>
                                        <p:tav tm="0">
                                          <p:val>
                                            <p:fltVal val="0"/>
                                          </p:val>
                                        </p:tav>
                                        <p:tav tm="100000">
                                          <p:val>
                                            <p:strVal val="#ppt_w"/>
                                          </p:val>
                                        </p:tav>
                                      </p:tavLst>
                                    </p:anim>
                                    <p:anim calcmode="lin" valueType="num">
                                      <p:cBhvr>
                                        <p:cTn id="14" dur="500" fill="hold"/>
                                        <p:tgtEl>
                                          <p:spTgt spid="139"/>
                                        </p:tgtEl>
                                        <p:attrNameLst>
                                          <p:attrName>ppt_h</p:attrName>
                                        </p:attrNameLst>
                                      </p:cBhvr>
                                      <p:tavLst>
                                        <p:tav tm="0">
                                          <p:val>
                                            <p:fltVal val="0"/>
                                          </p:val>
                                        </p:tav>
                                        <p:tav tm="100000">
                                          <p:val>
                                            <p:strVal val="#ppt_h"/>
                                          </p:val>
                                        </p:tav>
                                      </p:tavLst>
                                    </p:anim>
                                  </p:childTnLst>
                                </p:cTn>
                              </p:par>
                              <p:par>
                                <p:cTn id="15" presetID="23" presetClass="entr" presetSubtype="16" fill="hold" nodeType="withEffect">
                                  <p:stCondLst>
                                    <p:cond delay="0"/>
                                  </p:stCondLst>
                                  <p:childTnLst>
                                    <p:set>
                                      <p:cBhvr>
                                        <p:cTn id="16" dur="1" fill="hold">
                                          <p:stCondLst>
                                            <p:cond delay="0"/>
                                          </p:stCondLst>
                                        </p:cTn>
                                        <p:tgtEl>
                                          <p:spTgt spid="52"/>
                                        </p:tgtEl>
                                        <p:attrNameLst>
                                          <p:attrName>style.visibility</p:attrName>
                                        </p:attrNameLst>
                                      </p:cBhvr>
                                      <p:to>
                                        <p:strVal val="visible"/>
                                      </p:to>
                                    </p:set>
                                    <p:anim calcmode="lin" valueType="num">
                                      <p:cBhvr>
                                        <p:cTn id="17" dur="500" fill="hold"/>
                                        <p:tgtEl>
                                          <p:spTgt spid="52"/>
                                        </p:tgtEl>
                                        <p:attrNameLst>
                                          <p:attrName>ppt_w</p:attrName>
                                        </p:attrNameLst>
                                      </p:cBhvr>
                                      <p:tavLst>
                                        <p:tav tm="0">
                                          <p:val>
                                            <p:fltVal val="0"/>
                                          </p:val>
                                        </p:tav>
                                        <p:tav tm="100000">
                                          <p:val>
                                            <p:strVal val="#ppt_w"/>
                                          </p:val>
                                        </p:tav>
                                      </p:tavLst>
                                    </p:anim>
                                    <p:anim calcmode="lin" valueType="num">
                                      <p:cBhvr>
                                        <p:cTn id="18" dur="500" fill="hold"/>
                                        <p:tgtEl>
                                          <p:spTgt spid="52"/>
                                        </p:tgtEl>
                                        <p:attrNameLst>
                                          <p:attrName>ppt_h</p:attrName>
                                        </p:attrNameLst>
                                      </p:cBhvr>
                                      <p:tavLst>
                                        <p:tav tm="0">
                                          <p:val>
                                            <p:fltVal val="0"/>
                                          </p:val>
                                        </p:tav>
                                        <p:tav tm="100000">
                                          <p:val>
                                            <p:strVal val="#ppt_h"/>
                                          </p:val>
                                        </p:tav>
                                      </p:tavLst>
                                    </p:anim>
                                  </p:childTnLst>
                                </p:cTn>
                              </p:par>
                              <p:par>
                                <p:cTn id="19" presetID="23" presetClass="entr" presetSubtype="16" fill="hold" nodeType="withEffect">
                                  <p:stCondLst>
                                    <p:cond delay="0"/>
                                  </p:stCondLst>
                                  <p:childTnLst>
                                    <p:set>
                                      <p:cBhvr>
                                        <p:cTn id="20" dur="1" fill="hold">
                                          <p:stCondLst>
                                            <p:cond delay="0"/>
                                          </p:stCondLst>
                                        </p:cTn>
                                        <p:tgtEl>
                                          <p:spTgt spid="49"/>
                                        </p:tgtEl>
                                        <p:attrNameLst>
                                          <p:attrName>style.visibility</p:attrName>
                                        </p:attrNameLst>
                                      </p:cBhvr>
                                      <p:to>
                                        <p:strVal val="visible"/>
                                      </p:to>
                                    </p:set>
                                    <p:anim calcmode="lin" valueType="num">
                                      <p:cBhvr>
                                        <p:cTn id="21" dur="500" fill="hold"/>
                                        <p:tgtEl>
                                          <p:spTgt spid="49"/>
                                        </p:tgtEl>
                                        <p:attrNameLst>
                                          <p:attrName>ppt_w</p:attrName>
                                        </p:attrNameLst>
                                      </p:cBhvr>
                                      <p:tavLst>
                                        <p:tav tm="0">
                                          <p:val>
                                            <p:fltVal val="0"/>
                                          </p:val>
                                        </p:tav>
                                        <p:tav tm="100000">
                                          <p:val>
                                            <p:strVal val="#ppt_w"/>
                                          </p:val>
                                        </p:tav>
                                      </p:tavLst>
                                    </p:anim>
                                    <p:anim calcmode="lin" valueType="num">
                                      <p:cBhvr>
                                        <p:cTn id="22" dur="500" fill="hold"/>
                                        <p:tgtEl>
                                          <p:spTgt spid="49"/>
                                        </p:tgtEl>
                                        <p:attrNameLst>
                                          <p:attrName>ppt_h</p:attrName>
                                        </p:attrNameLst>
                                      </p:cBhvr>
                                      <p:tavLst>
                                        <p:tav tm="0">
                                          <p:val>
                                            <p:fltVal val="0"/>
                                          </p:val>
                                        </p:tav>
                                        <p:tav tm="100000">
                                          <p:val>
                                            <p:strVal val="#ppt_h"/>
                                          </p:val>
                                        </p:tav>
                                      </p:tavLst>
                                    </p:anim>
                                  </p:childTnLst>
                                </p:cTn>
                              </p:par>
                              <p:par>
                                <p:cTn id="23" presetID="23" presetClass="entr" presetSubtype="16" fill="hold" nodeType="withEffect">
                                  <p:stCondLst>
                                    <p:cond delay="0"/>
                                  </p:stCondLst>
                                  <p:childTnLst>
                                    <p:set>
                                      <p:cBhvr>
                                        <p:cTn id="24" dur="1" fill="hold">
                                          <p:stCondLst>
                                            <p:cond delay="0"/>
                                          </p:stCondLst>
                                        </p:cTn>
                                        <p:tgtEl>
                                          <p:spTgt spid="55"/>
                                        </p:tgtEl>
                                        <p:attrNameLst>
                                          <p:attrName>style.visibility</p:attrName>
                                        </p:attrNameLst>
                                      </p:cBhvr>
                                      <p:to>
                                        <p:strVal val="visible"/>
                                      </p:to>
                                    </p:set>
                                    <p:anim calcmode="lin" valueType="num">
                                      <p:cBhvr>
                                        <p:cTn id="25" dur="500" fill="hold"/>
                                        <p:tgtEl>
                                          <p:spTgt spid="55"/>
                                        </p:tgtEl>
                                        <p:attrNameLst>
                                          <p:attrName>ppt_w</p:attrName>
                                        </p:attrNameLst>
                                      </p:cBhvr>
                                      <p:tavLst>
                                        <p:tav tm="0">
                                          <p:val>
                                            <p:fltVal val="0"/>
                                          </p:val>
                                        </p:tav>
                                        <p:tav tm="100000">
                                          <p:val>
                                            <p:strVal val="#ppt_w"/>
                                          </p:val>
                                        </p:tav>
                                      </p:tavLst>
                                    </p:anim>
                                    <p:anim calcmode="lin" valueType="num">
                                      <p:cBhvr>
                                        <p:cTn id="26" dur="500" fill="hold"/>
                                        <p:tgtEl>
                                          <p:spTgt spid="55"/>
                                        </p:tgtEl>
                                        <p:attrNameLst>
                                          <p:attrName>ppt_h</p:attrName>
                                        </p:attrNameLst>
                                      </p:cBhvr>
                                      <p:tavLst>
                                        <p:tav tm="0">
                                          <p:val>
                                            <p:fltVal val="0"/>
                                          </p:val>
                                        </p:tav>
                                        <p:tav tm="100000">
                                          <p:val>
                                            <p:strVal val="#ppt_h"/>
                                          </p:val>
                                        </p:tav>
                                      </p:tavLst>
                                    </p:anim>
                                  </p:childTnLst>
                                </p:cTn>
                              </p:par>
                              <p:par>
                                <p:cTn id="27" presetID="23" presetClass="entr" presetSubtype="16" fill="hold" nodeType="withEffect">
                                  <p:stCondLst>
                                    <p:cond delay="0"/>
                                  </p:stCondLst>
                                  <p:childTnLst>
                                    <p:set>
                                      <p:cBhvr>
                                        <p:cTn id="28" dur="1" fill="hold">
                                          <p:stCondLst>
                                            <p:cond delay="0"/>
                                          </p:stCondLst>
                                        </p:cTn>
                                        <p:tgtEl>
                                          <p:spTgt spid="59"/>
                                        </p:tgtEl>
                                        <p:attrNameLst>
                                          <p:attrName>style.visibility</p:attrName>
                                        </p:attrNameLst>
                                      </p:cBhvr>
                                      <p:to>
                                        <p:strVal val="visible"/>
                                      </p:to>
                                    </p:set>
                                    <p:anim calcmode="lin" valueType="num">
                                      <p:cBhvr>
                                        <p:cTn id="29" dur="500" fill="hold"/>
                                        <p:tgtEl>
                                          <p:spTgt spid="59"/>
                                        </p:tgtEl>
                                        <p:attrNameLst>
                                          <p:attrName>ppt_w</p:attrName>
                                        </p:attrNameLst>
                                      </p:cBhvr>
                                      <p:tavLst>
                                        <p:tav tm="0">
                                          <p:val>
                                            <p:fltVal val="0"/>
                                          </p:val>
                                        </p:tav>
                                        <p:tav tm="100000">
                                          <p:val>
                                            <p:strVal val="#ppt_w"/>
                                          </p:val>
                                        </p:tav>
                                      </p:tavLst>
                                    </p:anim>
                                    <p:anim calcmode="lin" valueType="num">
                                      <p:cBhvr>
                                        <p:cTn id="30" dur="500" fill="hold"/>
                                        <p:tgtEl>
                                          <p:spTgt spid="59"/>
                                        </p:tgtEl>
                                        <p:attrNameLst>
                                          <p:attrName>ppt_h</p:attrName>
                                        </p:attrNameLst>
                                      </p:cBhvr>
                                      <p:tavLst>
                                        <p:tav tm="0">
                                          <p:val>
                                            <p:fltVal val="0"/>
                                          </p:val>
                                        </p:tav>
                                        <p:tav tm="100000">
                                          <p:val>
                                            <p:strVal val="#ppt_h"/>
                                          </p:val>
                                        </p:tav>
                                      </p:tavLst>
                                    </p:anim>
                                  </p:childTnLst>
                                </p:cTn>
                              </p:par>
                              <p:par>
                                <p:cTn id="31" presetID="23" presetClass="entr" presetSubtype="16" fill="hold" nodeType="withEffect">
                                  <p:stCondLst>
                                    <p:cond delay="0"/>
                                  </p:stCondLst>
                                  <p:childTnLst>
                                    <p:set>
                                      <p:cBhvr>
                                        <p:cTn id="32" dur="1" fill="hold">
                                          <p:stCondLst>
                                            <p:cond delay="0"/>
                                          </p:stCondLst>
                                        </p:cTn>
                                        <p:tgtEl>
                                          <p:spTgt spid="62"/>
                                        </p:tgtEl>
                                        <p:attrNameLst>
                                          <p:attrName>style.visibility</p:attrName>
                                        </p:attrNameLst>
                                      </p:cBhvr>
                                      <p:to>
                                        <p:strVal val="visible"/>
                                      </p:to>
                                    </p:set>
                                    <p:anim calcmode="lin" valueType="num">
                                      <p:cBhvr>
                                        <p:cTn id="33" dur="500" fill="hold"/>
                                        <p:tgtEl>
                                          <p:spTgt spid="62"/>
                                        </p:tgtEl>
                                        <p:attrNameLst>
                                          <p:attrName>ppt_w</p:attrName>
                                        </p:attrNameLst>
                                      </p:cBhvr>
                                      <p:tavLst>
                                        <p:tav tm="0">
                                          <p:val>
                                            <p:fltVal val="0"/>
                                          </p:val>
                                        </p:tav>
                                        <p:tav tm="100000">
                                          <p:val>
                                            <p:strVal val="#ppt_w"/>
                                          </p:val>
                                        </p:tav>
                                      </p:tavLst>
                                    </p:anim>
                                    <p:anim calcmode="lin" valueType="num">
                                      <p:cBhvr>
                                        <p:cTn id="34" dur="500" fill="hold"/>
                                        <p:tgtEl>
                                          <p:spTgt spid="62"/>
                                        </p:tgtEl>
                                        <p:attrNameLst>
                                          <p:attrName>ppt_h</p:attrName>
                                        </p:attrNameLst>
                                      </p:cBhvr>
                                      <p:tavLst>
                                        <p:tav tm="0">
                                          <p:val>
                                            <p:fltVal val="0"/>
                                          </p:val>
                                        </p:tav>
                                        <p:tav tm="100000">
                                          <p:val>
                                            <p:strVal val="#ppt_h"/>
                                          </p:val>
                                        </p:tav>
                                      </p:tavLst>
                                    </p:anim>
                                  </p:childTnLst>
                                </p:cTn>
                              </p:par>
                              <p:par>
                                <p:cTn id="35" presetID="23" presetClass="entr" presetSubtype="16" fill="hold" nodeType="withEffect">
                                  <p:stCondLst>
                                    <p:cond delay="0"/>
                                  </p:stCondLst>
                                  <p:childTnLst>
                                    <p:set>
                                      <p:cBhvr>
                                        <p:cTn id="36" dur="1" fill="hold">
                                          <p:stCondLst>
                                            <p:cond delay="0"/>
                                          </p:stCondLst>
                                        </p:cTn>
                                        <p:tgtEl>
                                          <p:spTgt spid="65"/>
                                        </p:tgtEl>
                                        <p:attrNameLst>
                                          <p:attrName>style.visibility</p:attrName>
                                        </p:attrNameLst>
                                      </p:cBhvr>
                                      <p:to>
                                        <p:strVal val="visible"/>
                                      </p:to>
                                    </p:set>
                                    <p:anim calcmode="lin" valueType="num">
                                      <p:cBhvr>
                                        <p:cTn id="37" dur="500" fill="hold"/>
                                        <p:tgtEl>
                                          <p:spTgt spid="65"/>
                                        </p:tgtEl>
                                        <p:attrNameLst>
                                          <p:attrName>ppt_w</p:attrName>
                                        </p:attrNameLst>
                                      </p:cBhvr>
                                      <p:tavLst>
                                        <p:tav tm="0">
                                          <p:val>
                                            <p:fltVal val="0"/>
                                          </p:val>
                                        </p:tav>
                                        <p:tav tm="100000">
                                          <p:val>
                                            <p:strVal val="#ppt_w"/>
                                          </p:val>
                                        </p:tav>
                                      </p:tavLst>
                                    </p:anim>
                                    <p:anim calcmode="lin" valueType="num">
                                      <p:cBhvr>
                                        <p:cTn id="38" dur="500" fill="hold"/>
                                        <p:tgtEl>
                                          <p:spTgt spid="65"/>
                                        </p:tgtEl>
                                        <p:attrNameLst>
                                          <p:attrName>ppt_h</p:attrName>
                                        </p:attrNameLst>
                                      </p:cBhvr>
                                      <p:tavLst>
                                        <p:tav tm="0">
                                          <p:val>
                                            <p:fltVal val="0"/>
                                          </p:val>
                                        </p:tav>
                                        <p:tav tm="100000">
                                          <p:val>
                                            <p:strVal val="#ppt_h"/>
                                          </p:val>
                                        </p:tav>
                                      </p:tavLst>
                                    </p:anim>
                                  </p:childTnLst>
                                </p:cTn>
                              </p:par>
                              <p:par>
                                <p:cTn id="39" presetID="23" presetClass="entr" presetSubtype="16" fill="hold" nodeType="withEffect">
                                  <p:stCondLst>
                                    <p:cond delay="0"/>
                                  </p:stCondLst>
                                  <p:childTnLst>
                                    <p:set>
                                      <p:cBhvr>
                                        <p:cTn id="40" dur="1" fill="hold">
                                          <p:stCondLst>
                                            <p:cond delay="0"/>
                                          </p:stCondLst>
                                        </p:cTn>
                                        <p:tgtEl>
                                          <p:spTgt spid="68"/>
                                        </p:tgtEl>
                                        <p:attrNameLst>
                                          <p:attrName>style.visibility</p:attrName>
                                        </p:attrNameLst>
                                      </p:cBhvr>
                                      <p:to>
                                        <p:strVal val="visible"/>
                                      </p:to>
                                    </p:set>
                                    <p:anim calcmode="lin" valueType="num">
                                      <p:cBhvr>
                                        <p:cTn id="41" dur="500" fill="hold"/>
                                        <p:tgtEl>
                                          <p:spTgt spid="68"/>
                                        </p:tgtEl>
                                        <p:attrNameLst>
                                          <p:attrName>ppt_w</p:attrName>
                                        </p:attrNameLst>
                                      </p:cBhvr>
                                      <p:tavLst>
                                        <p:tav tm="0">
                                          <p:val>
                                            <p:fltVal val="0"/>
                                          </p:val>
                                        </p:tav>
                                        <p:tav tm="100000">
                                          <p:val>
                                            <p:strVal val="#ppt_w"/>
                                          </p:val>
                                        </p:tav>
                                      </p:tavLst>
                                    </p:anim>
                                    <p:anim calcmode="lin" valueType="num">
                                      <p:cBhvr>
                                        <p:cTn id="42" dur="500" fill="hold"/>
                                        <p:tgtEl>
                                          <p:spTgt spid="68"/>
                                        </p:tgtEl>
                                        <p:attrNameLst>
                                          <p:attrName>ppt_h</p:attrName>
                                        </p:attrNameLst>
                                      </p:cBhvr>
                                      <p:tavLst>
                                        <p:tav tm="0">
                                          <p:val>
                                            <p:fltVal val="0"/>
                                          </p:val>
                                        </p:tav>
                                        <p:tav tm="100000">
                                          <p:val>
                                            <p:strVal val="#ppt_h"/>
                                          </p:val>
                                        </p:tav>
                                      </p:tavLst>
                                    </p:anim>
                                  </p:childTnLst>
                                </p:cTn>
                              </p:par>
                            </p:childTnLst>
                          </p:cTn>
                        </p:par>
                        <p:par>
                          <p:cTn id="43" fill="hold">
                            <p:stCondLst>
                              <p:cond delay="500"/>
                            </p:stCondLst>
                            <p:childTnLst>
                              <p:par>
                                <p:cTn id="44" presetID="23" presetClass="entr" presetSubtype="16" fill="hold" grpId="0" nodeType="afterEffect">
                                  <p:stCondLst>
                                    <p:cond delay="0"/>
                                  </p:stCondLst>
                                  <p:childTnLst>
                                    <p:set>
                                      <p:cBhvr>
                                        <p:cTn id="45" dur="1" fill="hold">
                                          <p:stCondLst>
                                            <p:cond delay="0"/>
                                          </p:stCondLst>
                                        </p:cTn>
                                        <p:tgtEl>
                                          <p:spTgt spid="78"/>
                                        </p:tgtEl>
                                        <p:attrNameLst>
                                          <p:attrName>style.visibility</p:attrName>
                                        </p:attrNameLst>
                                      </p:cBhvr>
                                      <p:to>
                                        <p:strVal val="visible"/>
                                      </p:to>
                                    </p:set>
                                    <p:anim calcmode="lin" valueType="num">
                                      <p:cBhvr>
                                        <p:cTn id="46" dur="500" fill="hold"/>
                                        <p:tgtEl>
                                          <p:spTgt spid="78"/>
                                        </p:tgtEl>
                                        <p:attrNameLst>
                                          <p:attrName>ppt_w</p:attrName>
                                        </p:attrNameLst>
                                      </p:cBhvr>
                                      <p:tavLst>
                                        <p:tav tm="0">
                                          <p:val>
                                            <p:fltVal val="0"/>
                                          </p:val>
                                        </p:tav>
                                        <p:tav tm="100000">
                                          <p:val>
                                            <p:strVal val="#ppt_w"/>
                                          </p:val>
                                        </p:tav>
                                      </p:tavLst>
                                    </p:anim>
                                    <p:anim calcmode="lin" valueType="num">
                                      <p:cBhvr>
                                        <p:cTn id="47" dur="500" fill="hold"/>
                                        <p:tgtEl>
                                          <p:spTgt spid="78"/>
                                        </p:tgtEl>
                                        <p:attrNameLst>
                                          <p:attrName>ppt_h</p:attrName>
                                        </p:attrNameLst>
                                      </p:cBhvr>
                                      <p:tavLst>
                                        <p:tav tm="0">
                                          <p:val>
                                            <p:fltVal val="0"/>
                                          </p:val>
                                        </p:tav>
                                        <p:tav tm="100000">
                                          <p:val>
                                            <p:strVal val="#ppt_h"/>
                                          </p:val>
                                        </p:tav>
                                      </p:tavLst>
                                    </p:anim>
                                  </p:childTnLst>
                                </p:cTn>
                              </p:par>
                              <p:par>
                                <p:cTn id="48" presetID="23" presetClass="entr" presetSubtype="16" fill="hold" grpId="0" nodeType="withEffect">
                                  <p:stCondLst>
                                    <p:cond delay="0"/>
                                  </p:stCondLst>
                                  <p:childTnLst>
                                    <p:set>
                                      <p:cBhvr>
                                        <p:cTn id="49" dur="1" fill="hold">
                                          <p:stCondLst>
                                            <p:cond delay="0"/>
                                          </p:stCondLst>
                                        </p:cTn>
                                        <p:tgtEl>
                                          <p:spTgt spid="87"/>
                                        </p:tgtEl>
                                        <p:attrNameLst>
                                          <p:attrName>style.visibility</p:attrName>
                                        </p:attrNameLst>
                                      </p:cBhvr>
                                      <p:to>
                                        <p:strVal val="visible"/>
                                      </p:to>
                                    </p:set>
                                    <p:anim calcmode="lin" valueType="num">
                                      <p:cBhvr>
                                        <p:cTn id="50" dur="500" fill="hold"/>
                                        <p:tgtEl>
                                          <p:spTgt spid="87"/>
                                        </p:tgtEl>
                                        <p:attrNameLst>
                                          <p:attrName>ppt_w</p:attrName>
                                        </p:attrNameLst>
                                      </p:cBhvr>
                                      <p:tavLst>
                                        <p:tav tm="0">
                                          <p:val>
                                            <p:fltVal val="0"/>
                                          </p:val>
                                        </p:tav>
                                        <p:tav tm="100000">
                                          <p:val>
                                            <p:strVal val="#ppt_w"/>
                                          </p:val>
                                        </p:tav>
                                      </p:tavLst>
                                    </p:anim>
                                    <p:anim calcmode="lin" valueType="num">
                                      <p:cBhvr>
                                        <p:cTn id="51" dur="500" fill="hold"/>
                                        <p:tgtEl>
                                          <p:spTgt spid="87"/>
                                        </p:tgtEl>
                                        <p:attrNameLst>
                                          <p:attrName>ppt_h</p:attrName>
                                        </p:attrNameLst>
                                      </p:cBhvr>
                                      <p:tavLst>
                                        <p:tav tm="0">
                                          <p:val>
                                            <p:fltVal val="0"/>
                                          </p:val>
                                        </p:tav>
                                        <p:tav tm="100000">
                                          <p:val>
                                            <p:strVal val="#ppt_h"/>
                                          </p:val>
                                        </p:tav>
                                      </p:tavLst>
                                    </p:anim>
                                  </p:childTnLst>
                                </p:cTn>
                              </p:par>
                              <p:par>
                                <p:cTn id="52" presetID="23" presetClass="entr" presetSubtype="16" fill="hold" grpId="0" nodeType="withEffect">
                                  <p:stCondLst>
                                    <p:cond delay="0"/>
                                  </p:stCondLst>
                                  <p:childTnLst>
                                    <p:set>
                                      <p:cBhvr>
                                        <p:cTn id="53" dur="1" fill="hold">
                                          <p:stCondLst>
                                            <p:cond delay="0"/>
                                          </p:stCondLst>
                                        </p:cTn>
                                        <p:tgtEl>
                                          <p:spTgt spid="79"/>
                                        </p:tgtEl>
                                        <p:attrNameLst>
                                          <p:attrName>style.visibility</p:attrName>
                                        </p:attrNameLst>
                                      </p:cBhvr>
                                      <p:to>
                                        <p:strVal val="visible"/>
                                      </p:to>
                                    </p:set>
                                    <p:anim calcmode="lin" valueType="num">
                                      <p:cBhvr>
                                        <p:cTn id="54" dur="500" fill="hold"/>
                                        <p:tgtEl>
                                          <p:spTgt spid="79"/>
                                        </p:tgtEl>
                                        <p:attrNameLst>
                                          <p:attrName>ppt_w</p:attrName>
                                        </p:attrNameLst>
                                      </p:cBhvr>
                                      <p:tavLst>
                                        <p:tav tm="0">
                                          <p:val>
                                            <p:fltVal val="0"/>
                                          </p:val>
                                        </p:tav>
                                        <p:tav tm="100000">
                                          <p:val>
                                            <p:strVal val="#ppt_w"/>
                                          </p:val>
                                        </p:tav>
                                      </p:tavLst>
                                    </p:anim>
                                    <p:anim calcmode="lin" valueType="num">
                                      <p:cBhvr>
                                        <p:cTn id="55" dur="500" fill="hold"/>
                                        <p:tgtEl>
                                          <p:spTgt spid="79"/>
                                        </p:tgtEl>
                                        <p:attrNameLst>
                                          <p:attrName>ppt_h</p:attrName>
                                        </p:attrNameLst>
                                      </p:cBhvr>
                                      <p:tavLst>
                                        <p:tav tm="0">
                                          <p:val>
                                            <p:fltVal val="0"/>
                                          </p:val>
                                        </p:tav>
                                        <p:tav tm="100000">
                                          <p:val>
                                            <p:strVal val="#ppt_h"/>
                                          </p:val>
                                        </p:tav>
                                      </p:tavLst>
                                    </p:anim>
                                  </p:childTnLst>
                                </p:cTn>
                              </p:par>
                              <p:par>
                                <p:cTn id="56" presetID="23" presetClass="entr" presetSubtype="16" fill="hold" grpId="0" nodeType="withEffect">
                                  <p:stCondLst>
                                    <p:cond delay="0"/>
                                  </p:stCondLst>
                                  <p:childTnLst>
                                    <p:set>
                                      <p:cBhvr>
                                        <p:cTn id="57" dur="1" fill="hold">
                                          <p:stCondLst>
                                            <p:cond delay="0"/>
                                          </p:stCondLst>
                                        </p:cTn>
                                        <p:tgtEl>
                                          <p:spTgt spid="88"/>
                                        </p:tgtEl>
                                        <p:attrNameLst>
                                          <p:attrName>style.visibility</p:attrName>
                                        </p:attrNameLst>
                                      </p:cBhvr>
                                      <p:to>
                                        <p:strVal val="visible"/>
                                      </p:to>
                                    </p:set>
                                    <p:anim calcmode="lin" valueType="num">
                                      <p:cBhvr>
                                        <p:cTn id="58" dur="500" fill="hold"/>
                                        <p:tgtEl>
                                          <p:spTgt spid="88"/>
                                        </p:tgtEl>
                                        <p:attrNameLst>
                                          <p:attrName>ppt_w</p:attrName>
                                        </p:attrNameLst>
                                      </p:cBhvr>
                                      <p:tavLst>
                                        <p:tav tm="0">
                                          <p:val>
                                            <p:fltVal val="0"/>
                                          </p:val>
                                        </p:tav>
                                        <p:tav tm="100000">
                                          <p:val>
                                            <p:strVal val="#ppt_w"/>
                                          </p:val>
                                        </p:tav>
                                      </p:tavLst>
                                    </p:anim>
                                    <p:anim calcmode="lin" valueType="num">
                                      <p:cBhvr>
                                        <p:cTn id="59" dur="500" fill="hold"/>
                                        <p:tgtEl>
                                          <p:spTgt spid="88"/>
                                        </p:tgtEl>
                                        <p:attrNameLst>
                                          <p:attrName>ppt_h</p:attrName>
                                        </p:attrNameLst>
                                      </p:cBhvr>
                                      <p:tavLst>
                                        <p:tav tm="0">
                                          <p:val>
                                            <p:fltVal val="0"/>
                                          </p:val>
                                        </p:tav>
                                        <p:tav tm="100000">
                                          <p:val>
                                            <p:strVal val="#ppt_h"/>
                                          </p:val>
                                        </p:tav>
                                      </p:tavLst>
                                    </p:anim>
                                  </p:childTnLst>
                                </p:cTn>
                              </p:par>
                            </p:childTnLst>
                          </p:cTn>
                        </p:par>
                      </p:childTnLst>
                    </p:cTn>
                  </p:par>
                  <p:par>
                    <p:cTn id="60" fill="hold">
                      <p:stCondLst>
                        <p:cond delay="indefinite"/>
                      </p:stCondLst>
                      <p:childTnLst>
                        <p:par>
                          <p:cTn id="61" fill="hold">
                            <p:stCondLst>
                              <p:cond delay="0"/>
                            </p:stCondLst>
                            <p:childTnLst>
                              <p:par>
                                <p:cTn id="62" presetID="23" presetClass="entr" presetSubtype="16" fill="hold" nodeType="clickEffect">
                                  <p:stCondLst>
                                    <p:cond delay="0"/>
                                  </p:stCondLst>
                                  <p:childTnLst>
                                    <p:set>
                                      <p:cBhvr>
                                        <p:cTn id="63" dur="1" fill="hold">
                                          <p:stCondLst>
                                            <p:cond delay="0"/>
                                          </p:stCondLst>
                                        </p:cTn>
                                        <p:tgtEl>
                                          <p:spTgt spid="114"/>
                                        </p:tgtEl>
                                        <p:attrNameLst>
                                          <p:attrName>style.visibility</p:attrName>
                                        </p:attrNameLst>
                                      </p:cBhvr>
                                      <p:to>
                                        <p:strVal val="visible"/>
                                      </p:to>
                                    </p:set>
                                    <p:anim calcmode="lin" valueType="num">
                                      <p:cBhvr>
                                        <p:cTn id="64" dur="500" fill="hold"/>
                                        <p:tgtEl>
                                          <p:spTgt spid="114"/>
                                        </p:tgtEl>
                                        <p:attrNameLst>
                                          <p:attrName>ppt_w</p:attrName>
                                        </p:attrNameLst>
                                      </p:cBhvr>
                                      <p:tavLst>
                                        <p:tav tm="0">
                                          <p:val>
                                            <p:fltVal val="0"/>
                                          </p:val>
                                        </p:tav>
                                        <p:tav tm="100000">
                                          <p:val>
                                            <p:strVal val="#ppt_w"/>
                                          </p:val>
                                        </p:tav>
                                      </p:tavLst>
                                    </p:anim>
                                    <p:anim calcmode="lin" valueType="num">
                                      <p:cBhvr>
                                        <p:cTn id="65" dur="500" fill="hold"/>
                                        <p:tgtEl>
                                          <p:spTgt spid="114"/>
                                        </p:tgtEl>
                                        <p:attrNameLst>
                                          <p:attrName>ppt_h</p:attrName>
                                        </p:attrNameLst>
                                      </p:cBhvr>
                                      <p:tavLst>
                                        <p:tav tm="0">
                                          <p:val>
                                            <p:fltVal val="0"/>
                                          </p:val>
                                        </p:tav>
                                        <p:tav tm="100000">
                                          <p:val>
                                            <p:strVal val="#ppt_h"/>
                                          </p:val>
                                        </p:tav>
                                      </p:tavLst>
                                    </p:anim>
                                  </p:childTnLst>
                                </p:cTn>
                              </p:par>
                              <p:par>
                                <p:cTn id="66" presetID="23" presetClass="entr" presetSubtype="16" fill="hold" grpId="0" nodeType="withEffect">
                                  <p:stCondLst>
                                    <p:cond delay="0"/>
                                  </p:stCondLst>
                                  <p:childTnLst>
                                    <p:set>
                                      <p:cBhvr>
                                        <p:cTn id="67" dur="1" fill="hold">
                                          <p:stCondLst>
                                            <p:cond delay="0"/>
                                          </p:stCondLst>
                                        </p:cTn>
                                        <p:tgtEl>
                                          <p:spTgt spid="115"/>
                                        </p:tgtEl>
                                        <p:attrNameLst>
                                          <p:attrName>style.visibility</p:attrName>
                                        </p:attrNameLst>
                                      </p:cBhvr>
                                      <p:to>
                                        <p:strVal val="visible"/>
                                      </p:to>
                                    </p:set>
                                    <p:anim calcmode="lin" valueType="num">
                                      <p:cBhvr>
                                        <p:cTn id="68" dur="500" fill="hold"/>
                                        <p:tgtEl>
                                          <p:spTgt spid="115"/>
                                        </p:tgtEl>
                                        <p:attrNameLst>
                                          <p:attrName>ppt_w</p:attrName>
                                        </p:attrNameLst>
                                      </p:cBhvr>
                                      <p:tavLst>
                                        <p:tav tm="0">
                                          <p:val>
                                            <p:fltVal val="0"/>
                                          </p:val>
                                        </p:tav>
                                        <p:tav tm="100000">
                                          <p:val>
                                            <p:strVal val="#ppt_w"/>
                                          </p:val>
                                        </p:tav>
                                      </p:tavLst>
                                    </p:anim>
                                    <p:anim calcmode="lin" valueType="num">
                                      <p:cBhvr>
                                        <p:cTn id="69" dur="500" fill="hold"/>
                                        <p:tgtEl>
                                          <p:spTgt spid="115"/>
                                        </p:tgtEl>
                                        <p:attrNameLst>
                                          <p:attrName>ppt_h</p:attrName>
                                        </p:attrNameLst>
                                      </p:cBhvr>
                                      <p:tavLst>
                                        <p:tav tm="0">
                                          <p:val>
                                            <p:fltVal val="0"/>
                                          </p:val>
                                        </p:tav>
                                        <p:tav tm="100000">
                                          <p:val>
                                            <p:strVal val="#ppt_h"/>
                                          </p:val>
                                        </p:tav>
                                      </p:tavLst>
                                    </p:anim>
                                  </p:childTnLst>
                                </p:cTn>
                              </p:par>
                            </p:childTnLst>
                          </p:cTn>
                        </p:par>
                      </p:childTnLst>
                    </p:cTn>
                  </p:par>
                  <p:par>
                    <p:cTn id="70" fill="hold">
                      <p:stCondLst>
                        <p:cond delay="indefinite"/>
                      </p:stCondLst>
                      <p:childTnLst>
                        <p:par>
                          <p:cTn id="71" fill="hold">
                            <p:stCondLst>
                              <p:cond delay="0"/>
                            </p:stCondLst>
                            <p:childTnLst>
                              <p:par>
                                <p:cTn id="72" presetID="23" presetClass="entr" presetSubtype="16" fill="hold" grpId="0" nodeType="clickEffect">
                                  <p:stCondLst>
                                    <p:cond delay="0"/>
                                  </p:stCondLst>
                                  <p:childTnLst>
                                    <p:set>
                                      <p:cBhvr>
                                        <p:cTn id="73" dur="1" fill="hold">
                                          <p:stCondLst>
                                            <p:cond delay="0"/>
                                          </p:stCondLst>
                                        </p:cTn>
                                        <p:tgtEl>
                                          <p:spTgt spid="170"/>
                                        </p:tgtEl>
                                        <p:attrNameLst>
                                          <p:attrName>style.visibility</p:attrName>
                                        </p:attrNameLst>
                                      </p:cBhvr>
                                      <p:to>
                                        <p:strVal val="visible"/>
                                      </p:to>
                                    </p:set>
                                    <p:anim calcmode="lin" valueType="num">
                                      <p:cBhvr>
                                        <p:cTn id="74" dur="500" fill="hold"/>
                                        <p:tgtEl>
                                          <p:spTgt spid="170"/>
                                        </p:tgtEl>
                                        <p:attrNameLst>
                                          <p:attrName>ppt_w</p:attrName>
                                        </p:attrNameLst>
                                      </p:cBhvr>
                                      <p:tavLst>
                                        <p:tav tm="0">
                                          <p:val>
                                            <p:fltVal val="0"/>
                                          </p:val>
                                        </p:tav>
                                        <p:tav tm="100000">
                                          <p:val>
                                            <p:strVal val="#ppt_w"/>
                                          </p:val>
                                        </p:tav>
                                      </p:tavLst>
                                    </p:anim>
                                    <p:anim calcmode="lin" valueType="num">
                                      <p:cBhvr>
                                        <p:cTn id="75" dur="500" fill="hold"/>
                                        <p:tgtEl>
                                          <p:spTgt spid="170"/>
                                        </p:tgtEl>
                                        <p:attrNameLst>
                                          <p:attrName>ppt_h</p:attrName>
                                        </p:attrNameLst>
                                      </p:cBhvr>
                                      <p:tavLst>
                                        <p:tav tm="0">
                                          <p:val>
                                            <p:fltVal val="0"/>
                                          </p:val>
                                        </p:tav>
                                        <p:tav tm="100000">
                                          <p:val>
                                            <p:strVal val="#ppt_h"/>
                                          </p:val>
                                        </p:tav>
                                      </p:tavLst>
                                    </p:anim>
                                  </p:childTnLst>
                                </p:cTn>
                              </p:par>
                              <p:par>
                                <p:cTn id="76" presetID="23" presetClass="entr" presetSubtype="16" fill="hold" grpId="0" nodeType="withEffect">
                                  <p:stCondLst>
                                    <p:cond delay="0"/>
                                  </p:stCondLst>
                                  <p:childTnLst>
                                    <p:set>
                                      <p:cBhvr>
                                        <p:cTn id="77" dur="1" fill="hold">
                                          <p:stCondLst>
                                            <p:cond delay="0"/>
                                          </p:stCondLst>
                                        </p:cTn>
                                        <p:tgtEl>
                                          <p:spTgt spid="107"/>
                                        </p:tgtEl>
                                        <p:attrNameLst>
                                          <p:attrName>style.visibility</p:attrName>
                                        </p:attrNameLst>
                                      </p:cBhvr>
                                      <p:to>
                                        <p:strVal val="visible"/>
                                      </p:to>
                                    </p:set>
                                    <p:anim calcmode="lin" valueType="num">
                                      <p:cBhvr>
                                        <p:cTn id="78" dur="500" fill="hold"/>
                                        <p:tgtEl>
                                          <p:spTgt spid="107"/>
                                        </p:tgtEl>
                                        <p:attrNameLst>
                                          <p:attrName>ppt_w</p:attrName>
                                        </p:attrNameLst>
                                      </p:cBhvr>
                                      <p:tavLst>
                                        <p:tav tm="0">
                                          <p:val>
                                            <p:fltVal val="0"/>
                                          </p:val>
                                        </p:tav>
                                        <p:tav tm="100000">
                                          <p:val>
                                            <p:strVal val="#ppt_w"/>
                                          </p:val>
                                        </p:tav>
                                      </p:tavLst>
                                    </p:anim>
                                    <p:anim calcmode="lin" valueType="num">
                                      <p:cBhvr>
                                        <p:cTn id="79" dur="500" fill="hold"/>
                                        <p:tgtEl>
                                          <p:spTgt spid="107"/>
                                        </p:tgtEl>
                                        <p:attrNameLst>
                                          <p:attrName>ppt_h</p:attrName>
                                        </p:attrNameLst>
                                      </p:cBhvr>
                                      <p:tavLst>
                                        <p:tav tm="0">
                                          <p:val>
                                            <p:fltVal val="0"/>
                                          </p:val>
                                        </p:tav>
                                        <p:tav tm="100000">
                                          <p:val>
                                            <p:strVal val="#ppt_h"/>
                                          </p:val>
                                        </p:tav>
                                      </p:tavLst>
                                    </p:anim>
                                  </p:childTnLst>
                                </p:cTn>
                              </p:par>
                              <p:par>
                                <p:cTn id="80" presetID="23" presetClass="entr" presetSubtype="16" fill="hold" grpId="0" nodeType="withEffect">
                                  <p:stCondLst>
                                    <p:cond delay="0"/>
                                  </p:stCondLst>
                                  <p:childTnLst>
                                    <p:set>
                                      <p:cBhvr>
                                        <p:cTn id="81" dur="1" fill="hold">
                                          <p:stCondLst>
                                            <p:cond delay="0"/>
                                          </p:stCondLst>
                                        </p:cTn>
                                        <p:tgtEl>
                                          <p:spTgt spid="106"/>
                                        </p:tgtEl>
                                        <p:attrNameLst>
                                          <p:attrName>style.visibility</p:attrName>
                                        </p:attrNameLst>
                                      </p:cBhvr>
                                      <p:to>
                                        <p:strVal val="visible"/>
                                      </p:to>
                                    </p:set>
                                    <p:anim calcmode="lin" valueType="num">
                                      <p:cBhvr>
                                        <p:cTn id="82" dur="500" fill="hold"/>
                                        <p:tgtEl>
                                          <p:spTgt spid="106"/>
                                        </p:tgtEl>
                                        <p:attrNameLst>
                                          <p:attrName>ppt_w</p:attrName>
                                        </p:attrNameLst>
                                      </p:cBhvr>
                                      <p:tavLst>
                                        <p:tav tm="0">
                                          <p:val>
                                            <p:fltVal val="0"/>
                                          </p:val>
                                        </p:tav>
                                        <p:tav tm="100000">
                                          <p:val>
                                            <p:strVal val="#ppt_w"/>
                                          </p:val>
                                        </p:tav>
                                      </p:tavLst>
                                    </p:anim>
                                    <p:anim calcmode="lin" valueType="num">
                                      <p:cBhvr>
                                        <p:cTn id="83" dur="500" fill="hold"/>
                                        <p:tgtEl>
                                          <p:spTgt spid="106"/>
                                        </p:tgtEl>
                                        <p:attrNameLst>
                                          <p:attrName>ppt_h</p:attrName>
                                        </p:attrNameLst>
                                      </p:cBhvr>
                                      <p:tavLst>
                                        <p:tav tm="0">
                                          <p:val>
                                            <p:fltVal val="0"/>
                                          </p:val>
                                        </p:tav>
                                        <p:tav tm="100000">
                                          <p:val>
                                            <p:strVal val="#ppt_h"/>
                                          </p:val>
                                        </p:tav>
                                      </p:tavLst>
                                    </p:anim>
                                  </p:childTnLst>
                                </p:cTn>
                              </p:par>
                              <p:par>
                                <p:cTn id="84" presetID="23" presetClass="entr" presetSubtype="16" fill="hold" grpId="0" nodeType="withEffect">
                                  <p:stCondLst>
                                    <p:cond delay="0"/>
                                  </p:stCondLst>
                                  <p:childTnLst>
                                    <p:set>
                                      <p:cBhvr>
                                        <p:cTn id="85" dur="1" fill="hold">
                                          <p:stCondLst>
                                            <p:cond delay="0"/>
                                          </p:stCondLst>
                                        </p:cTn>
                                        <p:tgtEl>
                                          <p:spTgt spid="105"/>
                                        </p:tgtEl>
                                        <p:attrNameLst>
                                          <p:attrName>style.visibility</p:attrName>
                                        </p:attrNameLst>
                                      </p:cBhvr>
                                      <p:to>
                                        <p:strVal val="visible"/>
                                      </p:to>
                                    </p:set>
                                    <p:anim calcmode="lin" valueType="num">
                                      <p:cBhvr>
                                        <p:cTn id="86" dur="500" fill="hold"/>
                                        <p:tgtEl>
                                          <p:spTgt spid="105"/>
                                        </p:tgtEl>
                                        <p:attrNameLst>
                                          <p:attrName>ppt_w</p:attrName>
                                        </p:attrNameLst>
                                      </p:cBhvr>
                                      <p:tavLst>
                                        <p:tav tm="0">
                                          <p:val>
                                            <p:fltVal val="0"/>
                                          </p:val>
                                        </p:tav>
                                        <p:tav tm="100000">
                                          <p:val>
                                            <p:strVal val="#ppt_w"/>
                                          </p:val>
                                        </p:tav>
                                      </p:tavLst>
                                    </p:anim>
                                    <p:anim calcmode="lin" valueType="num">
                                      <p:cBhvr>
                                        <p:cTn id="87" dur="500" fill="hold"/>
                                        <p:tgtEl>
                                          <p:spTgt spid="105"/>
                                        </p:tgtEl>
                                        <p:attrNameLst>
                                          <p:attrName>ppt_h</p:attrName>
                                        </p:attrNameLst>
                                      </p:cBhvr>
                                      <p:tavLst>
                                        <p:tav tm="0">
                                          <p:val>
                                            <p:fltVal val="0"/>
                                          </p:val>
                                        </p:tav>
                                        <p:tav tm="100000">
                                          <p:val>
                                            <p:strVal val="#ppt_h"/>
                                          </p:val>
                                        </p:tav>
                                      </p:tavLst>
                                    </p:anim>
                                  </p:childTnLst>
                                </p:cTn>
                              </p:par>
                              <p:par>
                                <p:cTn id="88" presetID="23" presetClass="entr" presetSubtype="16" fill="hold" grpId="0" nodeType="withEffect">
                                  <p:stCondLst>
                                    <p:cond delay="0"/>
                                  </p:stCondLst>
                                  <p:childTnLst>
                                    <p:set>
                                      <p:cBhvr>
                                        <p:cTn id="89" dur="1" fill="hold">
                                          <p:stCondLst>
                                            <p:cond delay="0"/>
                                          </p:stCondLst>
                                        </p:cTn>
                                        <p:tgtEl>
                                          <p:spTgt spid="109"/>
                                        </p:tgtEl>
                                        <p:attrNameLst>
                                          <p:attrName>style.visibility</p:attrName>
                                        </p:attrNameLst>
                                      </p:cBhvr>
                                      <p:to>
                                        <p:strVal val="visible"/>
                                      </p:to>
                                    </p:set>
                                    <p:anim calcmode="lin" valueType="num">
                                      <p:cBhvr>
                                        <p:cTn id="90" dur="500" fill="hold"/>
                                        <p:tgtEl>
                                          <p:spTgt spid="109"/>
                                        </p:tgtEl>
                                        <p:attrNameLst>
                                          <p:attrName>ppt_w</p:attrName>
                                        </p:attrNameLst>
                                      </p:cBhvr>
                                      <p:tavLst>
                                        <p:tav tm="0">
                                          <p:val>
                                            <p:fltVal val="0"/>
                                          </p:val>
                                        </p:tav>
                                        <p:tav tm="100000">
                                          <p:val>
                                            <p:strVal val="#ppt_w"/>
                                          </p:val>
                                        </p:tav>
                                      </p:tavLst>
                                    </p:anim>
                                    <p:anim calcmode="lin" valueType="num">
                                      <p:cBhvr>
                                        <p:cTn id="91" dur="500" fill="hold"/>
                                        <p:tgtEl>
                                          <p:spTgt spid="109"/>
                                        </p:tgtEl>
                                        <p:attrNameLst>
                                          <p:attrName>ppt_h</p:attrName>
                                        </p:attrNameLst>
                                      </p:cBhvr>
                                      <p:tavLst>
                                        <p:tav tm="0">
                                          <p:val>
                                            <p:fltVal val="0"/>
                                          </p:val>
                                        </p:tav>
                                        <p:tav tm="100000">
                                          <p:val>
                                            <p:strVal val="#ppt_h"/>
                                          </p:val>
                                        </p:tav>
                                      </p:tavLst>
                                    </p:anim>
                                  </p:childTnLst>
                                </p:cTn>
                              </p:par>
                              <p:par>
                                <p:cTn id="92" presetID="23" presetClass="entr" presetSubtype="16" fill="hold" grpId="0" nodeType="withEffect">
                                  <p:stCondLst>
                                    <p:cond delay="0"/>
                                  </p:stCondLst>
                                  <p:childTnLst>
                                    <p:set>
                                      <p:cBhvr>
                                        <p:cTn id="93" dur="1" fill="hold">
                                          <p:stCondLst>
                                            <p:cond delay="0"/>
                                          </p:stCondLst>
                                        </p:cTn>
                                        <p:tgtEl>
                                          <p:spTgt spid="111"/>
                                        </p:tgtEl>
                                        <p:attrNameLst>
                                          <p:attrName>style.visibility</p:attrName>
                                        </p:attrNameLst>
                                      </p:cBhvr>
                                      <p:to>
                                        <p:strVal val="visible"/>
                                      </p:to>
                                    </p:set>
                                    <p:anim calcmode="lin" valueType="num">
                                      <p:cBhvr>
                                        <p:cTn id="94" dur="500" fill="hold"/>
                                        <p:tgtEl>
                                          <p:spTgt spid="111"/>
                                        </p:tgtEl>
                                        <p:attrNameLst>
                                          <p:attrName>ppt_w</p:attrName>
                                        </p:attrNameLst>
                                      </p:cBhvr>
                                      <p:tavLst>
                                        <p:tav tm="0">
                                          <p:val>
                                            <p:fltVal val="0"/>
                                          </p:val>
                                        </p:tav>
                                        <p:tav tm="100000">
                                          <p:val>
                                            <p:strVal val="#ppt_w"/>
                                          </p:val>
                                        </p:tav>
                                      </p:tavLst>
                                    </p:anim>
                                    <p:anim calcmode="lin" valueType="num">
                                      <p:cBhvr>
                                        <p:cTn id="95" dur="500" fill="hold"/>
                                        <p:tgtEl>
                                          <p:spTgt spid="111"/>
                                        </p:tgtEl>
                                        <p:attrNameLst>
                                          <p:attrName>ppt_h</p:attrName>
                                        </p:attrNameLst>
                                      </p:cBhvr>
                                      <p:tavLst>
                                        <p:tav tm="0">
                                          <p:val>
                                            <p:fltVal val="0"/>
                                          </p:val>
                                        </p:tav>
                                        <p:tav tm="100000">
                                          <p:val>
                                            <p:strVal val="#ppt_h"/>
                                          </p:val>
                                        </p:tav>
                                      </p:tavLst>
                                    </p:anim>
                                  </p:childTnLst>
                                </p:cTn>
                              </p:par>
                              <p:par>
                                <p:cTn id="96" presetID="23" presetClass="entr" presetSubtype="16" fill="hold" grpId="0" nodeType="withEffect">
                                  <p:stCondLst>
                                    <p:cond delay="0"/>
                                  </p:stCondLst>
                                  <p:childTnLst>
                                    <p:set>
                                      <p:cBhvr>
                                        <p:cTn id="97" dur="1" fill="hold">
                                          <p:stCondLst>
                                            <p:cond delay="0"/>
                                          </p:stCondLst>
                                        </p:cTn>
                                        <p:tgtEl>
                                          <p:spTgt spid="112"/>
                                        </p:tgtEl>
                                        <p:attrNameLst>
                                          <p:attrName>style.visibility</p:attrName>
                                        </p:attrNameLst>
                                      </p:cBhvr>
                                      <p:to>
                                        <p:strVal val="visible"/>
                                      </p:to>
                                    </p:set>
                                    <p:anim calcmode="lin" valueType="num">
                                      <p:cBhvr>
                                        <p:cTn id="98" dur="500" fill="hold"/>
                                        <p:tgtEl>
                                          <p:spTgt spid="112"/>
                                        </p:tgtEl>
                                        <p:attrNameLst>
                                          <p:attrName>ppt_w</p:attrName>
                                        </p:attrNameLst>
                                      </p:cBhvr>
                                      <p:tavLst>
                                        <p:tav tm="0">
                                          <p:val>
                                            <p:fltVal val="0"/>
                                          </p:val>
                                        </p:tav>
                                        <p:tav tm="100000">
                                          <p:val>
                                            <p:strVal val="#ppt_w"/>
                                          </p:val>
                                        </p:tav>
                                      </p:tavLst>
                                    </p:anim>
                                    <p:anim calcmode="lin" valueType="num">
                                      <p:cBhvr>
                                        <p:cTn id="99" dur="500" fill="hold"/>
                                        <p:tgtEl>
                                          <p:spTgt spid="112"/>
                                        </p:tgtEl>
                                        <p:attrNameLst>
                                          <p:attrName>ppt_h</p:attrName>
                                        </p:attrNameLst>
                                      </p:cBhvr>
                                      <p:tavLst>
                                        <p:tav tm="0">
                                          <p:val>
                                            <p:fltVal val="0"/>
                                          </p:val>
                                        </p:tav>
                                        <p:tav tm="100000">
                                          <p:val>
                                            <p:strVal val="#ppt_h"/>
                                          </p:val>
                                        </p:tav>
                                      </p:tavLst>
                                    </p:anim>
                                  </p:childTnLst>
                                </p:cTn>
                              </p:par>
                              <p:par>
                                <p:cTn id="100" presetID="23" presetClass="entr" presetSubtype="16" fill="hold" grpId="0" nodeType="withEffect">
                                  <p:stCondLst>
                                    <p:cond delay="0"/>
                                  </p:stCondLst>
                                  <p:childTnLst>
                                    <p:set>
                                      <p:cBhvr>
                                        <p:cTn id="101" dur="1" fill="hold">
                                          <p:stCondLst>
                                            <p:cond delay="0"/>
                                          </p:stCondLst>
                                        </p:cTn>
                                        <p:tgtEl>
                                          <p:spTgt spid="108"/>
                                        </p:tgtEl>
                                        <p:attrNameLst>
                                          <p:attrName>style.visibility</p:attrName>
                                        </p:attrNameLst>
                                      </p:cBhvr>
                                      <p:to>
                                        <p:strVal val="visible"/>
                                      </p:to>
                                    </p:set>
                                    <p:anim calcmode="lin" valueType="num">
                                      <p:cBhvr>
                                        <p:cTn id="102" dur="500" fill="hold"/>
                                        <p:tgtEl>
                                          <p:spTgt spid="108"/>
                                        </p:tgtEl>
                                        <p:attrNameLst>
                                          <p:attrName>ppt_w</p:attrName>
                                        </p:attrNameLst>
                                      </p:cBhvr>
                                      <p:tavLst>
                                        <p:tav tm="0">
                                          <p:val>
                                            <p:fltVal val="0"/>
                                          </p:val>
                                        </p:tav>
                                        <p:tav tm="100000">
                                          <p:val>
                                            <p:strVal val="#ppt_w"/>
                                          </p:val>
                                        </p:tav>
                                      </p:tavLst>
                                    </p:anim>
                                    <p:anim calcmode="lin" valueType="num">
                                      <p:cBhvr>
                                        <p:cTn id="103" dur="500" fill="hold"/>
                                        <p:tgtEl>
                                          <p:spTgt spid="108"/>
                                        </p:tgtEl>
                                        <p:attrNameLst>
                                          <p:attrName>ppt_h</p:attrName>
                                        </p:attrNameLst>
                                      </p:cBhvr>
                                      <p:tavLst>
                                        <p:tav tm="0">
                                          <p:val>
                                            <p:fltVal val="0"/>
                                          </p:val>
                                        </p:tav>
                                        <p:tav tm="100000">
                                          <p:val>
                                            <p:strVal val="#ppt_h"/>
                                          </p:val>
                                        </p:tav>
                                      </p:tavLst>
                                    </p:anim>
                                  </p:childTnLst>
                                </p:cTn>
                              </p:par>
                            </p:childTnLst>
                          </p:cTn>
                        </p:par>
                        <p:par>
                          <p:cTn id="104" fill="hold">
                            <p:stCondLst>
                              <p:cond delay="500"/>
                            </p:stCondLst>
                            <p:childTnLst>
                              <p:par>
                                <p:cTn id="105" presetID="23" presetClass="entr" presetSubtype="16" fill="hold" nodeType="afterEffect">
                                  <p:stCondLst>
                                    <p:cond delay="0"/>
                                  </p:stCondLst>
                                  <p:childTnLst>
                                    <p:set>
                                      <p:cBhvr>
                                        <p:cTn id="106" dur="1" fill="hold">
                                          <p:stCondLst>
                                            <p:cond delay="0"/>
                                          </p:stCondLst>
                                        </p:cTn>
                                        <p:tgtEl>
                                          <p:spTgt spid="94"/>
                                        </p:tgtEl>
                                        <p:attrNameLst>
                                          <p:attrName>style.visibility</p:attrName>
                                        </p:attrNameLst>
                                      </p:cBhvr>
                                      <p:to>
                                        <p:strVal val="visible"/>
                                      </p:to>
                                    </p:set>
                                    <p:anim calcmode="lin" valueType="num">
                                      <p:cBhvr>
                                        <p:cTn id="107" dur="500" fill="hold"/>
                                        <p:tgtEl>
                                          <p:spTgt spid="94"/>
                                        </p:tgtEl>
                                        <p:attrNameLst>
                                          <p:attrName>ppt_w</p:attrName>
                                        </p:attrNameLst>
                                      </p:cBhvr>
                                      <p:tavLst>
                                        <p:tav tm="0">
                                          <p:val>
                                            <p:fltVal val="0"/>
                                          </p:val>
                                        </p:tav>
                                        <p:tav tm="100000">
                                          <p:val>
                                            <p:strVal val="#ppt_w"/>
                                          </p:val>
                                        </p:tav>
                                      </p:tavLst>
                                    </p:anim>
                                    <p:anim calcmode="lin" valueType="num">
                                      <p:cBhvr>
                                        <p:cTn id="108" dur="500" fill="hold"/>
                                        <p:tgtEl>
                                          <p:spTgt spid="94"/>
                                        </p:tgtEl>
                                        <p:attrNameLst>
                                          <p:attrName>ppt_h</p:attrName>
                                        </p:attrNameLst>
                                      </p:cBhvr>
                                      <p:tavLst>
                                        <p:tav tm="0">
                                          <p:val>
                                            <p:fltVal val="0"/>
                                          </p:val>
                                        </p:tav>
                                        <p:tav tm="100000">
                                          <p:val>
                                            <p:strVal val="#ppt_h"/>
                                          </p:val>
                                        </p:tav>
                                      </p:tavLst>
                                    </p:anim>
                                  </p:childTnLst>
                                </p:cTn>
                              </p:par>
                              <p:par>
                                <p:cTn id="109" presetID="23" presetClass="entr" presetSubtype="16" fill="hold" nodeType="withEffect">
                                  <p:stCondLst>
                                    <p:cond delay="0"/>
                                  </p:stCondLst>
                                  <p:childTnLst>
                                    <p:set>
                                      <p:cBhvr>
                                        <p:cTn id="110" dur="1" fill="hold">
                                          <p:stCondLst>
                                            <p:cond delay="0"/>
                                          </p:stCondLst>
                                        </p:cTn>
                                        <p:tgtEl>
                                          <p:spTgt spid="133"/>
                                        </p:tgtEl>
                                        <p:attrNameLst>
                                          <p:attrName>style.visibility</p:attrName>
                                        </p:attrNameLst>
                                      </p:cBhvr>
                                      <p:to>
                                        <p:strVal val="visible"/>
                                      </p:to>
                                    </p:set>
                                    <p:anim calcmode="lin" valueType="num">
                                      <p:cBhvr>
                                        <p:cTn id="111" dur="500" fill="hold"/>
                                        <p:tgtEl>
                                          <p:spTgt spid="133"/>
                                        </p:tgtEl>
                                        <p:attrNameLst>
                                          <p:attrName>ppt_w</p:attrName>
                                        </p:attrNameLst>
                                      </p:cBhvr>
                                      <p:tavLst>
                                        <p:tav tm="0">
                                          <p:val>
                                            <p:fltVal val="0"/>
                                          </p:val>
                                        </p:tav>
                                        <p:tav tm="100000">
                                          <p:val>
                                            <p:strVal val="#ppt_w"/>
                                          </p:val>
                                        </p:tav>
                                      </p:tavLst>
                                    </p:anim>
                                    <p:anim calcmode="lin" valueType="num">
                                      <p:cBhvr>
                                        <p:cTn id="112" dur="500" fill="hold"/>
                                        <p:tgtEl>
                                          <p:spTgt spid="133"/>
                                        </p:tgtEl>
                                        <p:attrNameLst>
                                          <p:attrName>ppt_h</p:attrName>
                                        </p:attrNameLst>
                                      </p:cBhvr>
                                      <p:tavLst>
                                        <p:tav tm="0">
                                          <p:val>
                                            <p:fltVal val="0"/>
                                          </p:val>
                                        </p:tav>
                                        <p:tav tm="100000">
                                          <p:val>
                                            <p:strVal val="#ppt_h"/>
                                          </p:val>
                                        </p:tav>
                                      </p:tavLst>
                                    </p:anim>
                                  </p:childTnLst>
                                </p:cTn>
                              </p:par>
                              <p:par>
                                <p:cTn id="113" presetID="23" presetClass="entr" presetSubtype="16" fill="hold" nodeType="withEffect">
                                  <p:stCondLst>
                                    <p:cond delay="0"/>
                                  </p:stCondLst>
                                  <p:childTnLst>
                                    <p:set>
                                      <p:cBhvr>
                                        <p:cTn id="114" dur="1" fill="hold">
                                          <p:stCondLst>
                                            <p:cond delay="0"/>
                                          </p:stCondLst>
                                        </p:cTn>
                                        <p:tgtEl>
                                          <p:spTgt spid="130"/>
                                        </p:tgtEl>
                                        <p:attrNameLst>
                                          <p:attrName>style.visibility</p:attrName>
                                        </p:attrNameLst>
                                      </p:cBhvr>
                                      <p:to>
                                        <p:strVal val="visible"/>
                                      </p:to>
                                    </p:set>
                                    <p:anim calcmode="lin" valueType="num">
                                      <p:cBhvr>
                                        <p:cTn id="115" dur="500" fill="hold"/>
                                        <p:tgtEl>
                                          <p:spTgt spid="130"/>
                                        </p:tgtEl>
                                        <p:attrNameLst>
                                          <p:attrName>ppt_w</p:attrName>
                                        </p:attrNameLst>
                                      </p:cBhvr>
                                      <p:tavLst>
                                        <p:tav tm="0">
                                          <p:val>
                                            <p:fltVal val="0"/>
                                          </p:val>
                                        </p:tav>
                                        <p:tav tm="100000">
                                          <p:val>
                                            <p:strVal val="#ppt_w"/>
                                          </p:val>
                                        </p:tav>
                                      </p:tavLst>
                                    </p:anim>
                                    <p:anim calcmode="lin" valueType="num">
                                      <p:cBhvr>
                                        <p:cTn id="116" dur="500" fill="hold"/>
                                        <p:tgtEl>
                                          <p:spTgt spid="130"/>
                                        </p:tgtEl>
                                        <p:attrNameLst>
                                          <p:attrName>ppt_h</p:attrName>
                                        </p:attrNameLst>
                                      </p:cBhvr>
                                      <p:tavLst>
                                        <p:tav tm="0">
                                          <p:val>
                                            <p:fltVal val="0"/>
                                          </p:val>
                                        </p:tav>
                                        <p:tav tm="100000">
                                          <p:val>
                                            <p:strVal val="#ppt_h"/>
                                          </p:val>
                                        </p:tav>
                                      </p:tavLst>
                                    </p:anim>
                                  </p:childTnLst>
                                </p:cTn>
                              </p:par>
                              <p:par>
                                <p:cTn id="117" presetID="23" presetClass="entr" presetSubtype="16" fill="hold" nodeType="withEffect">
                                  <p:stCondLst>
                                    <p:cond delay="0"/>
                                  </p:stCondLst>
                                  <p:childTnLst>
                                    <p:set>
                                      <p:cBhvr>
                                        <p:cTn id="118" dur="1" fill="hold">
                                          <p:stCondLst>
                                            <p:cond delay="0"/>
                                          </p:stCondLst>
                                        </p:cTn>
                                        <p:tgtEl>
                                          <p:spTgt spid="101"/>
                                        </p:tgtEl>
                                        <p:attrNameLst>
                                          <p:attrName>style.visibility</p:attrName>
                                        </p:attrNameLst>
                                      </p:cBhvr>
                                      <p:to>
                                        <p:strVal val="visible"/>
                                      </p:to>
                                    </p:set>
                                    <p:anim calcmode="lin" valueType="num">
                                      <p:cBhvr>
                                        <p:cTn id="119" dur="500" fill="hold"/>
                                        <p:tgtEl>
                                          <p:spTgt spid="101"/>
                                        </p:tgtEl>
                                        <p:attrNameLst>
                                          <p:attrName>ppt_w</p:attrName>
                                        </p:attrNameLst>
                                      </p:cBhvr>
                                      <p:tavLst>
                                        <p:tav tm="0">
                                          <p:val>
                                            <p:fltVal val="0"/>
                                          </p:val>
                                        </p:tav>
                                        <p:tav tm="100000">
                                          <p:val>
                                            <p:strVal val="#ppt_w"/>
                                          </p:val>
                                        </p:tav>
                                      </p:tavLst>
                                    </p:anim>
                                    <p:anim calcmode="lin" valueType="num">
                                      <p:cBhvr>
                                        <p:cTn id="120" dur="500" fill="hold"/>
                                        <p:tgtEl>
                                          <p:spTgt spid="101"/>
                                        </p:tgtEl>
                                        <p:attrNameLst>
                                          <p:attrName>ppt_h</p:attrName>
                                        </p:attrNameLst>
                                      </p:cBhvr>
                                      <p:tavLst>
                                        <p:tav tm="0">
                                          <p:val>
                                            <p:fltVal val="0"/>
                                          </p:val>
                                        </p:tav>
                                        <p:tav tm="100000">
                                          <p:val>
                                            <p:strVal val="#ppt_h"/>
                                          </p:val>
                                        </p:tav>
                                      </p:tavLst>
                                    </p:anim>
                                  </p:childTnLst>
                                </p:cTn>
                              </p:par>
                            </p:childTnLst>
                          </p:cTn>
                        </p:par>
                        <p:par>
                          <p:cTn id="121" fill="hold">
                            <p:stCondLst>
                              <p:cond delay="1000"/>
                            </p:stCondLst>
                            <p:childTnLst>
                              <p:par>
                                <p:cTn id="122" presetID="23" presetClass="entr" presetSubtype="16" fill="hold" nodeType="afterEffect">
                                  <p:stCondLst>
                                    <p:cond delay="0"/>
                                  </p:stCondLst>
                                  <p:childTnLst>
                                    <p:set>
                                      <p:cBhvr>
                                        <p:cTn id="123" dur="1" fill="hold">
                                          <p:stCondLst>
                                            <p:cond delay="0"/>
                                          </p:stCondLst>
                                        </p:cTn>
                                        <p:tgtEl>
                                          <p:spTgt spid="91"/>
                                        </p:tgtEl>
                                        <p:attrNameLst>
                                          <p:attrName>style.visibility</p:attrName>
                                        </p:attrNameLst>
                                      </p:cBhvr>
                                      <p:to>
                                        <p:strVal val="visible"/>
                                      </p:to>
                                    </p:set>
                                    <p:anim calcmode="lin" valueType="num">
                                      <p:cBhvr>
                                        <p:cTn id="124" dur="500" fill="hold"/>
                                        <p:tgtEl>
                                          <p:spTgt spid="91"/>
                                        </p:tgtEl>
                                        <p:attrNameLst>
                                          <p:attrName>ppt_w</p:attrName>
                                        </p:attrNameLst>
                                      </p:cBhvr>
                                      <p:tavLst>
                                        <p:tav tm="0">
                                          <p:val>
                                            <p:fltVal val="0"/>
                                          </p:val>
                                        </p:tav>
                                        <p:tav tm="100000">
                                          <p:val>
                                            <p:strVal val="#ppt_w"/>
                                          </p:val>
                                        </p:tav>
                                      </p:tavLst>
                                    </p:anim>
                                    <p:anim calcmode="lin" valueType="num">
                                      <p:cBhvr>
                                        <p:cTn id="125" dur="500" fill="hold"/>
                                        <p:tgtEl>
                                          <p:spTgt spid="91"/>
                                        </p:tgtEl>
                                        <p:attrNameLst>
                                          <p:attrName>ppt_h</p:attrName>
                                        </p:attrNameLst>
                                      </p:cBhvr>
                                      <p:tavLst>
                                        <p:tav tm="0">
                                          <p:val>
                                            <p:fltVal val="0"/>
                                          </p:val>
                                        </p:tav>
                                        <p:tav tm="100000">
                                          <p:val>
                                            <p:strVal val="#ppt_h"/>
                                          </p:val>
                                        </p:tav>
                                      </p:tavLst>
                                    </p:anim>
                                  </p:childTnLst>
                                </p:cTn>
                              </p:par>
                              <p:par>
                                <p:cTn id="126" presetID="23" presetClass="entr" presetSubtype="16" fill="hold" nodeType="withEffect">
                                  <p:stCondLst>
                                    <p:cond delay="0"/>
                                  </p:stCondLst>
                                  <p:childTnLst>
                                    <p:set>
                                      <p:cBhvr>
                                        <p:cTn id="127" dur="1" fill="hold">
                                          <p:stCondLst>
                                            <p:cond delay="0"/>
                                          </p:stCondLst>
                                        </p:cTn>
                                        <p:tgtEl>
                                          <p:spTgt spid="90"/>
                                        </p:tgtEl>
                                        <p:attrNameLst>
                                          <p:attrName>style.visibility</p:attrName>
                                        </p:attrNameLst>
                                      </p:cBhvr>
                                      <p:to>
                                        <p:strVal val="visible"/>
                                      </p:to>
                                    </p:set>
                                    <p:anim calcmode="lin" valueType="num">
                                      <p:cBhvr>
                                        <p:cTn id="128" dur="500" fill="hold"/>
                                        <p:tgtEl>
                                          <p:spTgt spid="90"/>
                                        </p:tgtEl>
                                        <p:attrNameLst>
                                          <p:attrName>ppt_w</p:attrName>
                                        </p:attrNameLst>
                                      </p:cBhvr>
                                      <p:tavLst>
                                        <p:tav tm="0">
                                          <p:val>
                                            <p:fltVal val="0"/>
                                          </p:val>
                                        </p:tav>
                                        <p:tav tm="100000">
                                          <p:val>
                                            <p:strVal val="#ppt_w"/>
                                          </p:val>
                                        </p:tav>
                                      </p:tavLst>
                                    </p:anim>
                                    <p:anim calcmode="lin" valueType="num">
                                      <p:cBhvr>
                                        <p:cTn id="129" dur="500" fill="hold"/>
                                        <p:tgtEl>
                                          <p:spTgt spid="90"/>
                                        </p:tgtEl>
                                        <p:attrNameLst>
                                          <p:attrName>ppt_h</p:attrName>
                                        </p:attrNameLst>
                                      </p:cBhvr>
                                      <p:tavLst>
                                        <p:tav tm="0">
                                          <p:val>
                                            <p:fltVal val="0"/>
                                          </p:val>
                                        </p:tav>
                                        <p:tav tm="100000">
                                          <p:val>
                                            <p:strVal val="#ppt_h"/>
                                          </p:val>
                                        </p:tav>
                                      </p:tavLst>
                                    </p:anim>
                                  </p:childTnLst>
                                </p:cTn>
                              </p:par>
                            </p:childTnLst>
                          </p:cTn>
                        </p:par>
                      </p:childTnLst>
                    </p:cTn>
                  </p:par>
                  <p:par>
                    <p:cTn id="130" fill="hold">
                      <p:stCondLst>
                        <p:cond delay="indefinite"/>
                      </p:stCondLst>
                      <p:childTnLst>
                        <p:par>
                          <p:cTn id="131" fill="hold">
                            <p:stCondLst>
                              <p:cond delay="0"/>
                            </p:stCondLst>
                            <p:childTnLst>
                              <p:par>
                                <p:cTn id="132" presetID="23" presetClass="entr" presetSubtype="16" fill="hold" grpId="0" nodeType="clickEffect">
                                  <p:stCondLst>
                                    <p:cond delay="0"/>
                                  </p:stCondLst>
                                  <p:childTnLst>
                                    <p:set>
                                      <p:cBhvr>
                                        <p:cTn id="133" dur="1" fill="hold">
                                          <p:stCondLst>
                                            <p:cond delay="0"/>
                                          </p:stCondLst>
                                        </p:cTn>
                                        <p:tgtEl>
                                          <p:spTgt spid="117"/>
                                        </p:tgtEl>
                                        <p:attrNameLst>
                                          <p:attrName>style.visibility</p:attrName>
                                        </p:attrNameLst>
                                      </p:cBhvr>
                                      <p:to>
                                        <p:strVal val="visible"/>
                                      </p:to>
                                    </p:set>
                                    <p:anim calcmode="lin" valueType="num">
                                      <p:cBhvr>
                                        <p:cTn id="134" dur="500" fill="hold"/>
                                        <p:tgtEl>
                                          <p:spTgt spid="117"/>
                                        </p:tgtEl>
                                        <p:attrNameLst>
                                          <p:attrName>ppt_w</p:attrName>
                                        </p:attrNameLst>
                                      </p:cBhvr>
                                      <p:tavLst>
                                        <p:tav tm="0">
                                          <p:val>
                                            <p:fltVal val="0"/>
                                          </p:val>
                                        </p:tav>
                                        <p:tav tm="100000">
                                          <p:val>
                                            <p:strVal val="#ppt_w"/>
                                          </p:val>
                                        </p:tav>
                                      </p:tavLst>
                                    </p:anim>
                                    <p:anim calcmode="lin" valueType="num">
                                      <p:cBhvr>
                                        <p:cTn id="135" dur="500" fill="hold"/>
                                        <p:tgtEl>
                                          <p:spTgt spid="117"/>
                                        </p:tgtEl>
                                        <p:attrNameLst>
                                          <p:attrName>ppt_h</p:attrName>
                                        </p:attrNameLst>
                                      </p:cBhvr>
                                      <p:tavLst>
                                        <p:tav tm="0">
                                          <p:val>
                                            <p:fltVal val="0"/>
                                          </p:val>
                                        </p:tav>
                                        <p:tav tm="100000">
                                          <p:val>
                                            <p:strVal val="#ppt_h"/>
                                          </p:val>
                                        </p:tav>
                                      </p:tavLst>
                                    </p:anim>
                                  </p:childTnLst>
                                </p:cTn>
                              </p:par>
                            </p:childTnLst>
                          </p:cTn>
                        </p:par>
                      </p:childTnLst>
                    </p:cTn>
                  </p:par>
                  <p:par>
                    <p:cTn id="136" fill="hold">
                      <p:stCondLst>
                        <p:cond delay="indefinite"/>
                      </p:stCondLst>
                      <p:childTnLst>
                        <p:par>
                          <p:cTn id="137" fill="hold">
                            <p:stCondLst>
                              <p:cond delay="0"/>
                            </p:stCondLst>
                            <p:childTnLst>
                              <p:par>
                                <p:cTn id="138" presetID="23" presetClass="entr" presetSubtype="16" fill="hold" nodeType="clickEffect">
                                  <p:stCondLst>
                                    <p:cond delay="0"/>
                                  </p:stCondLst>
                                  <p:childTnLst>
                                    <p:set>
                                      <p:cBhvr>
                                        <p:cTn id="139" dur="1" fill="hold">
                                          <p:stCondLst>
                                            <p:cond delay="0"/>
                                          </p:stCondLst>
                                        </p:cTn>
                                        <p:tgtEl>
                                          <p:spTgt spid="140"/>
                                        </p:tgtEl>
                                        <p:attrNameLst>
                                          <p:attrName>style.visibility</p:attrName>
                                        </p:attrNameLst>
                                      </p:cBhvr>
                                      <p:to>
                                        <p:strVal val="visible"/>
                                      </p:to>
                                    </p:set>
                                    <p:anim calcmode="lin" valueType="num">
                                      <p:cBhvr>
                                        <p:cTn id="140" dur="500" fill="hold"/>
                                        <p:tgtEl>
                                          <p:spTgt spid="140"/>
                                        </p:tgtEl>
                                        <p:attrNameLst>
                                          <p:attrName>ppt_w</p:attrName>
                                        </p:attrNameLst>
                                      </p:cBhvr>
                                      <p:tavLst>
                                        <p:tav tm="0">
                                          <p:val>
                                            <p:fltVal val="0"/>
                                          </p:val>
                                        </p:tav>
                                        <p:tav tm="100000">
                                          <p:val>
                                            <p:strVal val="#ppt_w"/>
                                          </p:val>
                                        </p:tav>
                                      </p:tavLst>
                                    </p:anim>
                                    <p:anim calcmode="lin" valueType="num">
                                      <p:cBhvr>
                                        <p:cTn id="141" dur="500" fill="hold"/>
                                        <p:tgtEl>
                                          <p:spTgt spid="140"/>
                                        </p:tgtEl>
                                        <p:attrNameLst>
                                          <p:attrName>ppt_h</p:attrName>
                                        </p:attrNameLst>
                                      </p:cBhvr>
                                      <p:tavLst>
                                        <p:tav tm="0">
                                          <p:val>
                                            <p:fltVal val="0"/>
                                          </p:val>
                                        </p:tav>
                                        <p:tav tm="100000">
                                          <p:val>
                                            <p:strVal val="#ppt_h"/>
                                          </p:val>
                                        </p:tav>
                                      </p:tavLst>
                                    </p:anim>
                                  </p:childTnLst>
                                </p:cTn>
                              </p:par>
                              <p:par>
                                <p:cTn id="142" presetID="23" presetClass="entr" presetSubtype="16" fill="hold" grpId="0" nodeType="withEffect">
                                  <p:stCondLst>
                                    <p:cond delay="0"/>
                                  </p:stCondLst>
                                  <p:childTnLst>
                                    <p:set>
                                      <p:cBhvr>
                                        <p:cTn id="143" dur="1" fill="hold">
                                          <p:stCondLst>
                                            <p:cond delay="0"/>
                                          </p:stCondLst>
                                        </p:cTn>
                                        <p:tgtEl>
                                          <p:spTgt spid="167"/>
                                        </p:tgtEl>
                                        <p:attrNameLst>
                                          <p:attrName>style.visibility</p:attrName>
                                        </p:attrNameLst>
                                      </p:cBhvr>
                                      <p:to>
                                        <p:strVal val="visible"/>
                                      </p:to>
                                    </p:set>
                                    <p:anim calcmode="lin" valueType="num">
                                      <p:cBhvr>
                                        <p:cTn id="144" dur="500" fill="hold"/>
                                        <p:tgtEl>
                                          <p:spTgt spid="167"/>
                                        </p:tgtEl>
                                        <p:attrNameLst>
                                          <p:attrName>ppt_w</p:attrName>
                                        </p:attrNameLst>
                                      </p:cBhvr>
                                      <p:tavLst>
                                        <p:tav tm="0">
                                          <p:val>
                                            <p:fltVal val="0"/>
                                          </p:val>
                                        </p:tav>
                                        <p:tav tm="100000">
                                          <p:val>
                                            <p:strVal val="#ppt_w"/>
                                          </p:val>
                                        </p:tav>
                                      </p:tavLst>
                                    </p:anim>
                                    <p:anim calcmode="lin" valueType="num">
                                      <p:cBhvr>
                                        <p:cTn id="145" dur="500" fill="hold"/>
                                        <p:tgtEl>
                                          <p:spTgt spid="16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78" grpId="0"/>
      <p:bldP spid="79" grpId="0"/>
      <p:bldP spid="87" grpId="0"/>
      <p:bldP spid="88" grpId="0"/>
      <p:bldP spid="105" grpId="0" animBg="1"/>
      <p:bldP spid="106" grpId="0" animBg="1"/>
      <p:bldP spid="107" grpId="0" animBg="1"/>
      <p:bldP spid="108" grpId="0" animBg="1"/>
      <p:bldP spid="109" grpId="0" animBg="1"/>
      <p:bldP spid="111" grpId="0" animBg="1"/>
      <p:bldP spid="112" grpId="0" animBg="1"/>
      <p:bldP spid="115" grpId="0" animBg="1"/>
      <p:bldP spid="117" grpId="0" animBg="1"/>
      <p:bldP spid="139" grpId="0" animBg="1"/>
      <p:bldP spid="167" grpId="0" animBg="1"/>
      <p:bldP spid="17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09682" y="1302609"/>
            <a:ext cx="5994666" cy="255178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800" dirty="0">
                <a:solidFill>
                  <a:schemeClr val="accent1"/>
                </a:solidFill>
                <a:sym typeface="Webdings"/>
              </a:rPr>
              <a:t></a:t>
            </a:r>
            <a:endParaRPr lang="el-GR" sz="1800" dirty="0">
              <a:solidFill>
                <a:schemeClr val="accent1"/>
              </a:solidFill>
            </a:endParaRPr>
          </a:p>
        </p:txBody>
      </p:sp>
      <p:sp>
        <p:nvSpPr>
          <p:cNvPr id="9" name="Rectangle 8"/>
          <p:cNvSpPr/>
          <p:nvPr/>
        </p:nvSpPr>
        <p:spPr>
          <a:xfrm>
            <a:off x="2217992" y="3234831"/>
            <a:ext cx="341825" cy="369332"/>
          </a:xfrm>
          <a:prstGeom prst="rect">
            <a:avLst/>
          </a:prstGeom>
        </p:spPr>
        <p:txBody>
          <a:bodyPr wrap="square">
            <a:spAutoFit/>
          </a:bodyPr>
          <a:lstStyle/>
          <a:p>
            <a:r>
              <a:rPr lang="el-GR" sz="1800" dirty="0">
                <a:solidFill>
                  <a:srgbClr val="FF0000"/>
                </a:solidFill>
                <a:sym typeface="Webdings"/>
              </a:rPr>
              <a:t></a:t>
            </a:r>
            <a:endParaRPr lang="el-GR" sz="1800" dirty="0"/>
          </a:p>
        </p:txBody>
      </p:sp>
      <p:sp>
        <p:nvSpPr>
          <p:cNvPr id="10" name="Rectangle 9"/>
          <p:cNvSpPr/>
          <p:nvPr/>
        </p:nvSpPr>
        <p:spPr>
          <a:xfrm>
            <a:off x="3366326" y="2686701"/>
            <a:ext cx="384401" cy="369332"/>
          </a:xfrm>
          <a:prstGeom prst="rect">
            <a:avLst/>
          </a:prstGeom>
        </p:spPr>
        <p:txBody>
          <a:bodyPr wrap="square">
            <a:spAutoFit/>
          </a:bodyPr>
          <a:lstStyle/>
          <a:p>
            <a:r>
              <a:rPr lang="el-GR" sz="1800" dirty="0">
                <a:solidFill>
                  <a:srgbClr val="FF0000"/>
                </a:solidFill>
                <a:sym typeface="Webdings"/>
              </a:rPr>
              <a:t></a:t>
            </a:r>
            <a:endParaRPr lang="el-GR" sz="1800" dirty="0"/>
          </a:p>
        </p:txBody>
      </p:sp>
      <p:sp>
        <p:nvSpPr>
          <p:cNvPr id="11" name="Rectangle 10"/>
          <p:cNvSpPr/>
          <p:nvPr/>
        </p:nvSpPr>
        <p:spPr>
          <a:xfrm>
            <a:off x="5188965" y="3236352"/>
            <a:ext cx="569279" cy="369332"/>
          </a:xfrm>
          <a:prstGeom prst="rect">
            <a:avLst/>
          </a:prstGeom>
        </p:spPr>
        <p:txBody>
          <a:bodyPr wrap="square">
            <a:spAutoFit/>
          </a:bodyPr>
          <a:lstStyle/>
          <a:p>
            <a:r>
              <a:rPr lang="el-GR" sz="1800" dirty="0">
                <a:solidFill>
                  <a:srgbClr val="FF0000"/>
                </a:solidFill>
                <a:sym typeface="Webdings"/>
              </a:rPr>
              <a:t></a:t>
            </a:r>
            <a:endParaRPr lang="el-GR" sz="1800" dirty="0"/>
          </a:p>
        </p:txBody>
      </p:sp>
      <p:sp>
        <p:nvSpPr>
          <p:cNvPr id="12" name="Rectangle 11"/>
          <p:cNvSpPr/>
          <p:nvPr/>
        </p:nvSpPr>
        <p:spPr>
          <a:xfrm>
            <a:off x="6326527" y="1864322"/>
            <a:ext cx="381830" cy="369332"/>
          </a:xfrm>
          <a:prstGeom prst="rect">
            <a:avLst/>
          </a:prstGeom>
        </p:spPr>
        <p:txBody>
          <a:bodyPr wrap="square">
            <a:spAutoFit/>
          </a:bodyPr>
          <a:lstStyle/>
          <a:p>
            <a:r>
              <a:rPr lang="el-GR" sz="1800" dirty="0">
                <a:solidFill>
                  <a:srgbClr val="FF0000"/>
                </a:solidFill>
                <a:sym typeface="Webdings"/>
              </a:rPr>
              <a:t></a:t>
            </a:r>
            <a:endParaRPr lang="el-GR" sz="1800" dirty="0"/>
          </a:p>
        </p:txBody>
      </p:sp>
      <p:sp>
        <p:nvSpPr>
          <p:cNvPr id="13" name="Rectangle 12"/>
          <p:cNvSpPr/>
          <p:nvPr/>
        </p:nvSpPr>
        <p:spPr>
          <a:xfrm>
            <a:off x="4960948" y="1857257"/>
            <a:ext cx="415498" cy="369332"/>
          </a:xfrm>
          <a:prstGeom prst="rect">
            <a:avLst/>
          </a:prstGeom>
        </p:spPr>
        <p:txBody>
          <a:bodyPr wrap="none">
            <a:spAutoFit/>
          </a:bodyPr>
          <a:lstStyle/>
          <a:p>
            <a:r>
              <a:rPr lang="el-GR" sz="1800" dirty="0">
                <a:solidFill>
                  <a:srgbClr val="FF0000"/>
                </a:solidFill>
                <a:sym typeface="Webdings"/>
              </a:rPr>
              <a:t></a:t>
            </a:r>
            <a:endParaRPr lang="el-GR" sz="1800" dirty="0">
              <a:solidFill>
                <a:srgbClr val="FF0000"/>
              </a:solidFill>
            </a:endParaRPr>
          </a:p>
        </p:txBody>
      </p:sp>
      <p:sp>
        <p:nvSpPr>
          <p:cNvPr id="14" name="Rectangle 13"/>
          <p:cNvSpPr/>
          <p:nvPr/>
        </p:nvSpPr>
        <p:spPr>
          <a:xfrm>
            <a:off x="2903154" y="1582159"/>
            <a:ext cx="415498" cy="369332"/>
          </a:xfrm>
          <a:prstGeom prst="rect">
            <a:avLst/>
          </a:prstGeom>
        </p:spPr>
        <p:txBody>
          <a:bodyPr wrap="none">
            <a:spAutoFit/>
          </a:bodyPr>
          <a:lstStyle/>
          <a:p>
            <a:r>
              <a:rPr lang="el-GR" sz="1800" dirty="0">
                <a:solidFill>
                  <a:srgbClr val="FF0000"/>
                </a:solidFill>
                <a:sym typeface="Webdings"/>
              </a:rPr>
              <a:t></a:t>
            </a:r>
            <a:endParaRPr lang="el-GR" sz="1800" dirty="0">
              <a:solidFill>
                <a:srgbClr val="FF0000"/>
              </a:solidFill>
            </a:endParaRPr>
          </a:p>
        </p:txBody>
      </p:sp>
      <p:sp>
        <p:nvSpPr>
          <p:cNvPr id="15" name="Rectangle 14"/>
          <p:cNvSpPr/>
          <p:nvPr/>
        </p:nvSpPr>
        <p:spPr>
          <a:xfrm>
            <a:off x="4496683" y="2406611"/>
            <a:ext cx="415498" cy="369332"/>
          </a:xfrm>
          <a:prstGeom prst="rect">
            <a:avLst/>
          </a:prstGeom>
        </p:spPr>
        <p:txBody>
          <a:bodyPr wrap="none">
            <a:spAutoFit/>
          </a:bodyPr>
          <a:lstStyle/>
          <a:p>
            <a:r>
              <a:rPr lang="el-GR" sz="1800" dirty="0">
                <a:solidFill>
                  <a:srgbClr val="FF0000"/>
                </a:solidFill>
                <a:sym typeface="Webdings"/>
              </a:rPr>
              <a:t></a:t>
            </a:r>
            <a:endParaRPr lang="el-GR" sz="1800" dirty="0">
              <a:solidFill>
                <a:srgbClr val="FF0000"/>
              </a:solidFill>
            </a:endParaRPr>
          </a:p>
        </p:txBody>
      </p:sp>
      <p:sp>
        <p:nvSpPr>
          <p:cNvPr id="16" name="Rectangle 15"/>
          <p:cNvSpPr/>
          <p:nvPr/>
        </p:nvSpPr>
        <p:spPr>
          <a:xfrm>
            <a:off x="5875264" y="2959800"/>
            <a:ext cx="415498" cy="369332"/>
          </a:xfrm>
          <a:prstGeom prst="rect">
            <a:avLst/>
          </a:prstGeom>
        </p:spPr>
        <p:txBody>
          <a:bodyPr wrap="none">
            <a:spAutoFit/>
          </a:bodyPr>
          <a:lstStyle/>
          <a:p>
            <a:r>
              <a:rPr lang="el-GR" sz="1800" dirty="0">
                <a:solidFill>
                  <a:srgbClr val="FF0000"/>
                </a:solidFill>
                <a:sym typeface="Webdings"/>
              </a:rPr>
              <a:t></a:t>
            </a:r>
            <a:endParaRPr lang="el-GR" sz="1800" dirty="0">
              <a:solidFill>
                <a:srgbClr val="FF0000"/>
              </a:solidFill>
            </a:endParaRPr>
          </a:p>
        </p:txBody>
      </p:sp>
      <p:sp>
        <p:nvSpPr>
          <p:cNvPr id="20" name="TextBox 19"/>
          <p:cNvSpPr txBox="1"/>
          <p:nvPr/>
        </p:nvSpPr>
        <p:spPr>
          <a:xfrm>
            <a:off x="1640610" y="897565"/>
            <a:ext cx="6239400" cy="276999"/>
          </a:xfrm>
          <a:prstGeom prst="rect">
            <a:avLst/>
          </a:prstGeom>
          <a:noFill/>
        </p:spPr>
        <p:txBody>
          <a:bodyPr wrap="none" rtlCol="0">
            <a:spAutoFit/>
          </a:bodyPr>
          <a:lstStyle/>
          <a:p>
            <a:r>
              <a:rPr lang="el-GR" sz="1200" dirty="0" smtClean="0"/>
              <a:t>ΠΑΙΔΙΑ ΘΥΜΑΤΑ ΚΑΠΑ ΠΟΥ ΕΝΤΟΠΙΖΟΝΤΑΙ ΑΠΌ/ΑΝΑΦΕΡΟΝΤΑΙ ΣΕ ΤΟΥΛΑΧΙΣΤΟΝ ΜΙΑ ΥΠΗΡΕΣΙΑ</a:t>
            </a:r>
            <a:endParaRPr lang="el-GR" sz="1200" dirty="0"/>
          </a:p>
        </p:txBody>
      </p:sp>
      <p:sp>
        <p:nvSpPr>
          <p:cNvPr id="30" name="Rectangle 29"/>
          <p:cNvSpPr/>
          <p:nvPr/>
        </p:nvSpPr>
        <p:spPr>
          <a:xfrm rot="16200000">
            <a:off x="105281" y="2322346"/>
            <a:ext cx="2551784" cy="5164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050" dirty="0" smtClean="0"/>
              <a:t>ΕΠΙΔΗΜΙΟΛΟΓΙΚΗ ΕΠΙΤΗΡΗΣΗ ΚΑΠΑ-Π ΒΑΣΕΙ ΠΕΡΙΣΤΑΤΙΚΩΝ ΠΟΥ ΕΝΤΟΠΙΖΟΝΤΑΙ  ΑΠΌ Ή ΑΝΑΦΕΡΟΝΤΑΙ ΣΕ ΥΠΗΡΕΣΙΕΣ</a:t>
            </a:r>
            <a:endParaRPr lang="el-GR" sz="1050" dirty="0"/>
          </a:p>
        </p:txBody>
      </p:sp>
      <p:sp>
        <p:nvSpPr>
          <p:cNvPr id="39" name="Oval 38"/>
          <p:cNvSpPr/>
          <p:nvPr/>
        </p:nvSpPr>
        <p:spPr>
          <a:xfrm>
            <a:off x="2326966" y="3320921"/>
            <a:ext cx="189000" cy="189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13"/>
          </a:p>
        </p:txBody>
      </p:sp>
      <p:sp>
        <p:nvSpPr>
          <p:cNvPr id="40" name="Oval 39"/>
          <p:cNvSpPr/>
          <p:nvPr/>
        </p:nvSpPr>
        <p:spPr>
          <a:xfrm>
            <a:off x="3470029" y="2767787"/>
            <a:ext cx="189000" cy="189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13"/>
          </a:p>
        </p:txBody>
      </p:sp>
      <p:sp>
        <p:nvSpPr>
          <p:cNvPr id="41" name="Oval 40"/>
          <p:cNvSpPr/>
          <p:nvPr/>
        </p:nvSpPr>
        <p:spPr>
          <a:xfrm>
            <a:off x="5069978" y="1945679"/>
            <a:ext cx="189000" cy="189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13"/>
          </a:p>
        </p:txBody>
      </p:sp>
      <p:sp>
        <p:nvSpPr>
          <p:cNvPr id="42" name="Oval 41"/>
          <p:cNvSpPr/>
          <p:nvPr/>
        </p:nvSpPr>
        <p:spPr>
          <a:xfrm>
            <a:off x="6448143" y="1948737"/>
            <a:ext cx="189000" cy="189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13"/>
          </a:p>
        </p:txBody>
      </p:sp>
      <p:sp>
        <p:nvSpPr>
          <p:cNvPr id="43" name="Oval 42"/>
          <p:cNvSpPr/>
          <p:nvPr/>
        </p:nvSpPr>
        <p:spPr>
          <a:xfrm>
            <a:off x="5300127" y="3315141"/>
            <a:ext cx="189000" cy="189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13"/>
          </a:p>
        </p:txBody>
      </p:sp>
      <p:sp>
        <p:nvSpPr>
          <p:cNvPr id="44" name="Oval 43"/>
          <p:cNvSpPr/>
          <p:nvPr/>
        </p:nvSpPr>
        <p:spPr>
          <a:xfrm>
            <a:off x="3010788" y="1669984"/>
            <a:ext cx="189000" cy="189000"/>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sz="1013"/>
          </a:p>
        </p:txBody>
      </p:sp>
      <p:sp>
        <p:nvSpPr>
          <p:cNvPr id="45" name="Oval 44"/>
          <p:cNvSpPr/>
          <p:nvPr/>
        </p:nvSpPr>
        <p:spPr>
          <a:xfrm>
            <a:off x="4585071" y="2463738"/>
            <a:ext cx="237311" cy="243027"/>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sz="1013"/>
          </a:p>
        </p:txBody>
      </p:sp>
      <p:sp>
        <p:nvSpPr>
          <p:cNvPr id="46" name="Oval 45"/>
          <p:cNvSpPr/>
          <p:nvPr/>
        </p:nvSpPr>
        <p:spPr>
          <a:xfrm>
            <a:off x="6374275" y="1874462"/>
            <a:ext cx="324036" cy="331538"/>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sz="1013"/>
          </a:p>
        </p:txBody>
      </p:sp>
      <p:sp>
        <p:nvSpPr>
          <p:cNvPr id="47" name="Oval 46"/>
          <p:cNvSpPr/>
          <p:nvPr/>
        </p:nvSpPr>
        <p:spPr>
          <a:xfrm>
            <a:off x="3389029" y="2683334"/>
            <a:ext cx="351000" cy="351000"/>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l-GR" sz="1013"/>
          </a:p>
        </p:txBody>
      </p:sp>
      <p:sp>
        <p:nvSpPr>
          <p:cNvPr id="48" name="Oval 47"/>
          <p:cNvSpPr/>
          <p:nvPr/>
        </p:nvSpPr>
        <p:spPr>
          <a:xfrm>
            <a:off x="5022728" y="1895100"/>
            <a:ext cx="283500" cy="283500"/>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sz="1013"/>
          </a:p>
        </p:txBody>
      </p:sp>
      <p:sp>
        <p:nvSpPr>
          <p:cNvPr id="49" name="Oval 48"/>
          <p:cNvSpPr/>
          <p:nvPr/>
        </p:nvSpPr>
        <p:spPr>
          <a:xfrm>
            <a:off x="2963538" y="1621075"/>
            <a:ext cx="283500" cy="283532"/>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sz="1013"/>
          </a:p>
        </p:txBody>
      </p:sp>
      <p:sp>
        <p:nvSpPr>
          <p:cNvPr id="50" name="Oval 49"/>
          <p:cNvSpPr/>
          <p:nvPr/>
        </p:nvSpPr>
        <p:spPr>
          <a:xfrm>
            <a:off x="3422779" y="2720298"/>
            <a:ext cx="283500" cy="283500"/>
          </a:xfrm>
          <a:prstGeom prst="ellipse">
            <a:avLst/>
          </a:prstGeom>
          <a:no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sz="1013"/>
          </a:p>
        </p:txBody>
      </p:sp>
      <p:sp>
        <p:nvSpPr>
          <p:cNvPr id="51" name="Oval 50"/>
          <p:cNvSpPr/>
          <p:nvPr/>
        </p:nvSpPr>
        <p:spPr>
          <a:xfrm>
            <a:off x="3294499" y="2586461"/>
            <a:ext cx="540060" cy="540000"/>
          </a:xfrm>
          <a:prstGeom prst="ellipse">
            <a:avLst/>
          </a:prstGeom>
          <a:noFill/>
        </p:spPr>
        <p:style>
          <a:lnRef idx="2">
            <a:schemeClr val="accent4"/>
          </a:lnRef>
          <a:fillRef idx="1">
            <a:schemeClr val="lt1"/>
          </a:fillRef>
          <a:effectRef idx="0">
            <a:schemeClr val="accent4"/>
          </a:effectRef>
          <a:fontRef idx="minor">
            <a:schemeClr val="dk1"/>
          </a:fontRef>
        </p:style>
        <p:txBody>
          <a:bodyPr rtlCol="0" anchor="ctr"/>
          <a:lstStyle/>
          <a:p>
            <a:pPr algn="ctr"/>
            <a:endParaRPr lang="el-GR" sz="1013"/>
          </a:p>
        </p:txBody>
      </p:sp>
      <p:sp>
        <p:nvSpPr>
          <p:cNvPr id="52" name="Oval 51"/>
          <p:cNvSpPr/>
          <p:nvPr/>
        </p:nvSpPr>
        <p:spPr>
          <a:xfrm>
            <a:off x="5228577" y="3237686"/>
            <a:ext cx="332100" cy="331180"/>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l-GR" sz="1013"/>
          </a:p>
        </p:txBody>
      </p:sp>
      <p:sp>
        <p:nvSpPr>
          <p:cNvPr id="53" name="Oval 52"/>
          <p:cNvSpPr/>
          <p:nvPr/>
        </p:nvSpPr>
        <p:spPr>
          <a:xfrm>
            <a:off x="3247279" y="2539600"/>
            <a:ext cx="634500" cy="634500"/>
          </a:xfrm>
          <a:prstGeom prst="ellipse">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l-GR" sz="1013"/>
          </a:p>
        </p:txBody>
      </p:sp>
      <p:sp>
        <p:nvSpPr>
          <p:cNvPr id="54" name="Oval 53"/>
          <p:cNvSpPr/>
          <p:nvPr/>
        </p:nvSpPr>
        <p:spPr>
          <a:xfrm>
            <a:off x="3335789" y="2625756"/>
            <a:ext cx="457479" cy="456300"/>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l-GR" sz="1013"/>
          </a:p>
        </p:txBody>
      </p:sp>
      <p:sp>
        <p:nvSpPr>
          <p:cNvPr id="56" name="Rectangle 55"/>
          <p:cNvSpPr/>
          <p:nvPr/>
        </p:nvSpPr>
        <p:spPr>
          <a:xfrm>
            <a:off x="4045740" y="1578668"/>
            <a:ext cx="569279" cy="369332"/>
          </a:xfrm>
          <a:prstGeom prst="rect">
            <a:avLst/>
          </a:prstGeom>
        </p:spPr>
        <p:txBody>
          <a:bodyPr wrap="square">
            <a:spAutoFit/>
          </a:bodyPr>
          <a:lstStyle/>
          <a:p>
            <a:r>
              <a:rPr lang="el-GR" sz="1800" dirty="0">
                <a:solidFill>
                  <a:srgbClr val="FFC000"/>
                </a:solidFill>
                <a:sym typeface="Webdings"/>
              </a:rPr>
              <a:t></a:t>
            </a:r>
            <a:endParaRPr lang="el-GR" sz="1800" dirty="0">
              <a:solidFill>
                <a:srgbClr val="FFC000"/>
              </a:solidFill>
            </a:endParaRPr>
          </a:p>
        </p:txBody>
      </p:sp>
      <p:sp>
        <p:nvSpPr>
          <p:cNvPr id="57" name="Rectangle 56"/>
          <p:cNvSpPr/>
          <p:nvPr/>
        </p:nvSpPr>
        <p:spPr>
          <a:xfrm>
            <a:off x="5871157" y="2128320"/>
            <a:ext cx="569279" cy="369332"/>
          </a:xfrm>
          <a:prstGeom prst="rect">
            <a:avLst/>
          </a:prstGeom>
        </p:spPr>
        <p:txBody>
          <a:bodyPr wrap="square">
            <a:spAutoFit/>
          </a:bodyPr>
          <a:lstStyle/>
          <a:p>
            <a:r>
              <a:rPr lang="el-GR" sz="1800" dirty="0">
                <a:solidFill>
                  <a:srgbClr val="FFC000"/>
                </a:solidFill>
                <a:sym typeface="Webdings"/>
              </a:rPr>
              <a:t></a:t>
            </a:r>
            <a:endParaRPr lang="el-GR" sz="1800" dirty="0">
              <a:solidFill>
                <a:srgbClr val="FFC000"/>
              </a:solidFill>
            </a:endParaRPr>
          </a:p>
        </p:txBody>
      </p:sp>
      <p:sp>
        <p:nvSpPr>
          <p:cNvPr id="58" name="Rectangle 57"/>
          <p:cNvSpPr/>
          <p:nvPr/>
        </p:nvSpPr>
        <p:spPr>
          <a:xfrm>
            <a:off x="5191587" y="1304921"/>
            <a:ext cx="415498" cy="369332"/>
          </a:xfrm>
          <a:prstGeom prst="rect">
            <a:avLst/>
          </a:prstGeom>
        </p:spPr>
        <p:txBody>
          <a:bodyPr wrap="none">
            <a:spAutoFit/>
          </a:bodyPr>
          <a:lstStyle/>
          <a:p>
            <a:r>
              <a:rPr lang="el-GR" sz="1800" dirty="0">
                <a:solidFill>
                  <a:srgbClr val="FFC000"/>
                </a:solidFill>
                <a:sym typeface="Webdings"/>
              </a:rPr>
              <a:t></a:t>
            </a:r>
            <a:endParaRPr lang="el-GR" sz="1800" dirty="0">
              <a:solidFill>
                <a:srgbClr val="FFC000"/>
              </a:solidFill>
            </a:endParaRPr>
          </a:p>
        </p:txBody>
      </p:sp>
      <p:sp>
        <p:nvSpPr>
          <p:cNvPr id="59" name="Rectangle 58"/>
          <p:cNvSpPr/>
          <p:nvPr/>
        </p:nvSpPr>
        <p:spPr>
          <a:xfrm>
            <a:off x="2593865" y="3921900"/>
            <a:ext cx="810090" cy="202523"/>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l-GR" sz="900" b="1" dirty="0" smtClean="0"/>
              <a:t>ΥΓΕΙΑ</a:t>
            </a:r>
            <a:endParaRPr lang="el-GR" sz="900" b="1" dirty="0"/>
          </a:p>
        </p:txBody>
      </p:sp>
      <p:sp>
        <p:nvSpPr>
          <p:cNvPr id="60" name="Rectangle 59"/>
          <p:cNvSpPr/>
          <p:nvPr/>
        </p:nvSpPr>
        <p:spPr>
          <a:xfrm>
            <a:off x="3465532" y="3921900"/>
            <a:ext cx="1105337" cy="202523"/>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l-GR" sz="900" b="1" dirty="0" smtClean="0"/>
              <a:t>ΨΥΧΙΚΗ ΥΓΕΙΑ</a:t>
            </a:r>
            <a:endParaRPr lang="el-GR" sz="900" b="1" dirty="0"/>
          </a:p>
        </p:txBody>
      </p:sp>
      <p:sp>
        <p:nvSpPr>
          <p:cNvPr id="61" name="Rectangle 60"/>
          <p:cNvSpPr/>
          <p:nvPr/>
        </p:nvSpPr>
        <p:spPr>
          <a:xfrm>
            <a:off x="4626096" y="3921900"/>
            <a:ext cx="1347619" cy="202523"/>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l-GR" sz="900" b="1" dirty="0" smtClean="0"/>
              <a:t>ΚΟΙΝΩΝΙΚΕΣ ΥΠΗΡΕΣΙΕΣ</a:t>
            </a:r>
            <a:endParaRPr lang="el-GR" sz="900" b="1" dirty="0"/>
          </a:p>
        </p:txBody>
      </p:sp>
      <p:sp>
        <p:nvSpPr>
          <p:cNvPr id="62" name="Rectangle 61"/>
          <p:cNvSpPr/>
          <p:nvPr/>
        </p:nvSpPr>
        <p:spPr>
          <a:xfrm>
            <a:off x="6028942" y="3921900"/>
            <a:ext cx="810090" cy="202523"/>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l-GR" sz="900" b="1" dirty="0" smtClean="0"/>
              <a:t>ΔΙΚΑΙΟΣΥΝΗ</a:t>
            </a:r>
            <a:endParaRPr lang="el-GR" sz="900" b="1" dirty="0"/>
          </a:p>
        </p:txBody>
      </p:sp>
      <p:sp>
        <p:nvSpPr>
          <p:cNvPr id="63" name="Rectangle 62"/>
          <p:cNvSpPr/>
          <p:nvPr/>
        </p:nvSpPr>
        <p:spPr>
          <a:xfrm>
            <a:off x="6894258" y="3921900"/>
            <a:ext cx="810090" cy="202523"/>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l-GR" sz="900" b="1" dirty="0" smtClean="0"/>
              <a:t>ΑΣΤΥΝΟΜΙΑ</a:t>
            </a:r>
            <a:endParaRPr lang="el-GR" sz="900" b="1" dirty="0"/>
          </a:p>
        </p:txBody>
      </p:sp>
      <p:sp>
        <p:nvSpPr>
          <p:cNvPr id="64" name="Rectangle 63"/>
          <p:cNvSpPr/>
          <p:nvPr/>
        </p:nvSpPr>
        <p:spPr>
          <a:xfrm>
            <a:off x="1709682" y="3921900"/>
            <a:ext cx="835306" cy="20252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l-GR" sz="900" b="1" dirty="0" smtClean="0"/>
              <a:t>ΕΚΠΑΙΔΕΥΣΗ</a:t>
            </a:r>
            <a:endParaRPr lang="el-GR" sz="900" b="1" dirty="0"/>
          </a:p>
        </p:txBody>
      </p:sp>
      <p:sp>
        <p:nvSpPr>
          <p:cNvPr id="65" name="Rectangle 64"/>
          <p:cNvSpPr/>
          <p:nvPr/>
        </p:nvSpPr>
        <p:spPr>
          <a:xfrm>
            <a:off x="1709681" y="4187050"/>
            <a:ext cx="4264033" cy="1668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050" dirty="0" smtClean="0"/>
              <a:t>ΔΗΜΟΣΙΟΥ ΔΙΚΑΙΟΥ / ΙΔΙΩΤΙΚΟΥ ΔΙΚΑΙΟΥ/ ΜΚΟ</a:t>
            </a:r>
            <a:endParaRPr lang="el-GR" sz="1050" dirty="0"/>
          </a:p>
        </p:txBody>
      </p:sp>
      <p:sp>
        <p:nvSpPr>
          <p:cNvPr id="67" name="Freeform 66"/>
          <p:cNvSpPr/>
          <p:nvPr/>
        </p:nvSpPr>
        <p:spPr>
          <a:xfrm>
            <a:off x="2105673" y="1503154"/>
            <a:ext cx="4723553" cy="2197100"/>
          </a:xfrm>
          <a:custGeom>
            <a:avLst/>
            <a:gdLst>
              <a:gd name="connsiteX0" fmla="*/ 1547706 w 6298071"/>
              <a:gd name="connsiteY0" fmla="*/ 79022 h 2929467"/>
              <a:gd name="connsiteX1" fmla="*/ 1635760 w 6298071"/>
              <a:gd name="connsiteY1" fmla="*/ 512516 h 2929467"/>
              <a:gd name="connsiteX2" fmla="*/ 1832186 w 6298071"/>
              <a:gd name="connsiteY2" fmla="*/ 1271129 h 2929467"/>
              <a:gd name="connsiteX3" fmla="*/ 2435013 w 6298071"/>
              <a:gd name="connsiteY3" fmla="*/ 1332089 h 2929467"/>
              <a:gd name="connsiteX4" fmla="*/ 3037840 w 6298071"/>
              <a:gd name="connsiteY4" fmla="*/ 1460782 h 2929467"/>
              <a:gd name="connsiteX5" fmla="*/ 3396826 w 6298071"/>
              <a:gd name="connsiteY5" fmla="*/ 1169529 h 2929467"/>
              <a:gd name="connsiteX6" fmla="*/ 3782906 w 6298071"/>
              <a:gd name="connsiteY6" fmla="*/ 1047609 h 2929467"/>
              <a:gd name="connsiteX7" fmla="*/ 3803226 w 6298071"/>
              <a:gd name="connsiteY7" fmla="*/ 668302 h 2929467"/>
              <a:gd name="connsiteX8" fmla="*/ 4080933 w 6298071"/>
              <a:gd name="connsiteY8" fmla="*/ 390596 h 2929467"/>
              <a:gd name="connsiteX9" fmla="*/ 4392506 w 6298071"/>
              <a:gd name="connsiteY9" fmla="*/ 668302 h 2929467"/>
              <a:gd name="connsiteX10" fmla="*/ 4487333 w 6298071"/>
              <a:gd name="connsiteY10" fmla="*/ 918916 h 2929467"/>
              <a:gd name="connsiteX11" fmla="*/ 5198533 w 6298071"/>
              <a:gd name="connsiteY11" fmla="*/ 932462 h 2929467"/>
              <a:gd name="connsiteX12" fmla="*/ 5726853 w 6298071"/>
              <a:gd name="connsiteY12" fmla="*/ 485422 h 2929467"/>
              <a:gd name="connsiteX13" fmla="*/ 6180666 w 6298071"/>
              <a:gd name="connsiteY13" fmla="*/ 410916 h 2929467"/>
              <a:gd name="connsiteX14" fmla="*/ 6275493 w 6298071"/>
              <a:gd name="connsiteY14" fmla="*/ 898596 h 2929467"/>
              <a:gd name="connsiteX15" fmla="*/ 6045200 w 6298071"/>
              <a:gd name="connsiteY15" fmla="*/ 1095022 h 2929467"/>
              <a:gd name="connsiteX16" fmla="*/ 5496560 w 6298071"/>
              <a:gd name="connsiteY16" fmla="*/ 1196622 h 2929467"/>
              <a:gd name="connsiteX17" fmla="*/ 5035973 w 6298071"/>
              <a:gd name="connsiteY17" fmla="*/ 1521742 h 2929467"/>
              <a:gd name="connsiteX18" fmla="*/ 4690533 w 6298071"/>
              <a:gd name="connsiteY18" fmla="*/ 2111022 h 2929467"/>
              <a:gd name="connsiteX19" fmla="*/ 4737946 w 6298071"/>
              <a:gd name="connsiteY19" fmla="*/ 2564836 h 2929467"/>
              <a:gd name="connsiteX20" fmla="*/ 4534746 w 6298071"/>
              <a:gd name="connsiteY20" fmla="*/ 2815449 h 2929467"/>
              <a:gd name="connsiteX21" fmla="*/ 3965786 w 6298071"/>
              <a:gd name="connsiteY21" fmla="*/ 2835769 h 2929467"/>
              <a:gd name="connsiteX22" fmla="*/ 3884506 w 6298071"/>
              <a:gd name="connsiteY22" fmla="*/ 2253262 h 2929467"/>
              <a:gd name="connsiteX23" fmla="*/ 4507653 w 6298071"/>
              <a:gd name="connsiteY23" fmla="*/ 1894276 h 2929467"/>
              <a:gd name="connsiteX24" fmla="*/ 4588933 w 6298071"/>
              <a:gd name="connsiteY24" fmla="*/ 1345636 h 2929467"/>
              <a:gd name="connsiteX25" fmla="*/ 4331546 w 6298071"/>
              <a:gd name="connsiteY25" fmla="*/ 1067929 h 2929467"/>
              <a:gd name="connsiteX26" fmla="*/ 3999653 w 6298071"/>
              <a:gd name="connsiteY26" fmla="*/ 1203396 h 2929467"/>
              <a:gd name="connsiteX27" fmla="*/ 3606800 w 6298071"/>
              <a:gd name="connsiteY27" fmla="*/ 1772356 h 2929467"/>
              <a:gd name="connsiteX28" fmla="*/ 2726266 w 6298071"/>
              <a:gd name="connsiteY28" fmla="*/ 1670756 h 2929467"/>
              <a:gd name="connsiteX29" fmla="*/ 2495973 w 6298071"/>
              <a:gd name="connsiteY29" fmla="*/ 2124569 h 2929467"/>
              <a:gd name="connsiteX30" fmla="*/ 1608666 w 6298071"/>
              <a:gd name="connsiteY30" fmla="*/ 2490329 h 2929467"/>
              <a:gd name="connsiteX31" fmla="*/ 1249680 w 6298071"/>
              <a:gd name="connsiteY31" fmla="*/ 2036516 h 2929467"/>
              <a:gd name="connsiteX32" fmla="*/ 741680 w 6298071"/>
              <a:gd name="connsiteY32" fmla="*/ 2117796 h 2929467"/>
              <a:gd name="connsiteX33" fmla="*/ 626533 w 6298071"/>
              <a:gd name="connsiteY33" fmla="*/ 2605476 h 2929467"/>
              <a:gd name="connsiteX34" fmla="*/ 436880 w 6298071"/>
              <a:gd name="connsiteY34" fmla="*/ 2869636 h 2929467"/>
              <a:gd name="connsiteX35" fmla="*/ 84666 w 6298071"/>
              <a:gd name="connsiteY35" fmla="*/ 2686756 h 2929467"/>
              <a:gd name="connsiteX36" fmla="*/ 111760 w 6298071"/>
              <a:gd name="connsiteY36" fmla="*/ 2165209 h 2929467"/>
              <a:gd name="connsiteX37" fmla="*/ 755226 w 6298071"/>
              <a:gd name="connsiteY37" fmla="*/ 1758809 h 2929467"/>
              <a:gd name="connsiteX38" fmla="*/ 1351280 w 6298071"/>
              <a:gd name="connsiteY38" fmla="*/ 1338862 h 2929467"/>
              <a:gd name="connsiteX39" fmla="*/ 1432560 w 6298071"/>
              <a:gd name="connsiteY39" fmla="*/ 918916 h 2929467"/>
              <a:gd name="connsiteX40" fmla="*/ 931333 w 6298071"/>
              <a:gd name="connsiteY40" fmla="*/ 526062 h 2929467"/>
              <a:gd name="connsiteX41" fmla="*/ 951653 w 6298071"/>
              <a:gd name="connsiteY41" fmla="*/ 126436 h 2929467"/>
              <a:gd name="connsiteX42" fmla="*/ 1270000 w 6298071"/>
              <a:gd name="connsiteY42" fmla="*/ 38382 h 2929467"/>
              <a:gd name="connsiteX43" fmla="*/ 1547706 w 6298071"/>
              <a:gd name="connsiteY43" fmla="*/ 79022 h 2929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298071" h="2929467">
                <a:moveTo>
                  <a:pt x="1547706" y="79022"/>
                </a:moveTo>
                <a:cubicBezTo>
                  <a:pt x="1608666" y="158044"/>
                  <a:pt x="1588347" y="313832"/>
                  <a:pt x="1635760" y="512516"/>
                </a:cubicBezTo>
                <a:cubicBezTo>
                  <a:pt x="1683173" y="711200"/>
                  <a:pt x="1698977" y="1134533"/>
                  <a:pt x="1832186" y="1271129"/>
                </a:cubicBezTo>
                <a:cubicBezTo>
                  <a:pt x="1965395" y="1407725"/>
                  <a:pt x="2234071" y="1300480"/>
                  <a:pt x="2435013" y="1332089"/>
                </a:cubicBezTo>
                <a:cubicBezTo>
                  <a:pt x="2635955" y="1363698"/>
                  <a:pt x="2877538" y="1487875"/>
                  <a:pt x="3037840" y="1460782"/>
                </a:cubicBezTo>
                <a:cubicBezTo>
                  <a:pt x="3198142" y="1433689"/>
                  <a:pt x="3272648" y="1238391"/>
                  <a:pt x="3396826" y="1169529"/>
                </a:cubicBezTo>
                <a:cubicBezTo>
                  <a:pt x="3521004" y="1100667"/>
                  <a:pt x="3715173" y="1131147"/>
                  <a:pt x="3782906" y="1047609"/>
                </a:cubicBezTo>
                <a:cubicBezTo>
                  <a:pt x="3850639" y="964071"/>
                  <a:pt x="3753555" y="777804"/>
                  <a:pt x="3803226" y="668302"/>
                </a:cubicBezTo>
                <a:cubicBezTo>
                  <a:pt x="3852897" y="558800"/>
                  <a:pt x="3982720" y="390596"/>
                  <a:pt x="4080933" y="390596"/>
                </a:cubicBezTo>
                <a:cubicBezTo>
                  <a:pt x="4179146" y="390596"/>
                  <a:pt x="4324773" y="580249"/>
                  <a:pt x="4392506" y="668302"/>
                </a:cubicBezTo>
                <a:cubicBezTo>
                  <a:pt x="4460239" y="756355"/>
                  <a:pt x="4352995" y="874889"/>
                  <a:pt x="4487333" y="918916"/>
                </a:cubicBezTo>
                <a:cubicBezTo>
                  <a:pt x="4621671" y="962943"/>
                  <a:pt x="4991946" y="1004711"/>
                  <a:pt x="5198533" y="932462"/>
                </a:cubicBezTo>
                <a:cubicBezTo>
                  <a:pt x="5405120" y="860213"/>
                  <a:pt x="5563164" y="572346"/>
                  <a:pt x="5726853" y="485422"/>
                </a:cubicBezTo>
                <a:cubicBezTo>
                  <a:pt x="5890542" y="398498"/>
                  <a:pt x="6089226" y="342054"/>
                  <a:pt x="6180666" y="410916"/>
                </a:cubicBezTo>
                <a:cubicBezTo>
                  <a:pt x="6272106" y="479778"/>
                  <a:pt x="6298071" y="784578"/>
                  <a:pt x="6275493" y="898596"/>
                </a:cubicBezTo>
                <a:cubicBezTo>
                  <a:pt x="6252915" y="1012614"/>
                  <a:pt x="6175022" y="1045351"/>
                  <a:pt x="6045200" y="1095022"/>
                </a:cubicBezTo>
                <a:cubicBezTo>
                  <a:pt x="5915378" y="1144693"/>
                  <a:pt x="5664765" y="1125502"/>
                  <a:pt x="5496560" y="1196622"/>
                </a:cubicBezTo>
                <a:cubicBezTo>
                  <a:pt x="5328355" y="1267742"/>
                  <a:pt x="5170311" y="1369342"/>
                  <a:pt x="5035973" y="1521742"/>
                </a:cubicBezTo>
                <a:cubicBezTo>
                  <a:pt x="4901635" y="1674142"/>
                  <a:pt x="4740204" y="1937173"/>
                  <a:pt x="4690533" y="2111022"/>
                </a:cubicBezTo>
                <a:cubicBezTo>
                  <a:pt x="4640862" y="2284871"/>
                  <a:pt x="4763911" y="2447432"/>
                  <a:pt x="4737946" y="2564836"/>
                </a:cubicBezTo>
                <a:cubicBezTo>
                  <a:pt x="4711982" y="2682241"/>
                  <a:pt x="4663439" y="2770293"/>
                  <a:pt x="4534746" y="2815449"/>
                </a:cubicBezTo>
                <a:cubicBezTo>
                  <a:pt x="4406053" y="2860605"/>
                  <a:pt x="4074159" y="2929467"/>
                  <a:pt x="3965786" y="2835769"/>
                </a:cubicBezTo>
                <a:cubicBezTo>
                  <a:pt x="3857413" y="2742071"/>
                  <a:pt x="3794195" y="2410177"/>
                  <a:pt x="3884506" y="2253262"/>
                </a:cubicBezTo>
                <a:cubicBezTo>
                  <a:pt x="3974817" y="2096347"/>
                  <a:pt x="4390249" y="2045547"/>
                  <a:pt x="4507653" y="1894276"/>
                </a:cubicBezTo>
                <a:cubicBezTo>
                  <a:pt x="4625058" y="1743005"/>
                  <a:pt x="4618284" y="1483361"/>
                  <a:pt x="4588933" y="1345636"/>
                </a:cubicBezTo>
                <a:cubicBezTo>
                  <a:pt x="4559582" y="1207911"/>
                  <a:pt x="4429759" y="1091636"/>
                  <a:pt x="4331546" y="1067929"/>
                </a:cubicBezTo>
                <a:cubicBezTo>
                  <a:pt x="4233333" y="1044222"/>
                  <a:pt x="4120444" y="1085992"/>
                  <a:pt x="3999653" y="1203396"/>
                </a:cubicBezTo>
                <a:cubicBezTo>
                  <a:pt x="3878862" y="1320800"/>
                  <a:pt x="3819031" y="1694463"/>
                  <a:pt x="3606800" y="1772356"/>
                </a:cubicBezTo>
                <a:cubicBezTo>
                  <a:pt x="3394569" y="1850249"/>
                  <a:pt x="2911404" y="1612054"/>
                  <a:pt x="2726266" y="1670756"/>
                </a:cubicBezTo>
                <a:cubicBezTo>
                  <a:pt x="2541128" y="1729458"/>
                  <a:pt x="2682240" y="1987974"/>
                  <a:pt x="2495973" y="2124569"/>
                </a:cubicBezTo>
                <a:cubicBezTo>
                  <a:pt x="2309706" y="2261165"/>
                  <a:pt x="1816382" y="2505005"/>
                  <a:pt x="1608666" y="2490329"/>
                </a:cubicBezTo>
                <a:cubicBezTo>
                  <a:pt x="1400950" y="2475653"/>
                  <a:pt x="1394178" y="2098605"/>
                  <a:pt x="1249680" y="2036516"/>
                </a:cubicBezTo>
                <a:cubicBezTo>
                  <a:pt x="1105182" y="1974427"/>
                  <a:pt x="845538" y="2022969"/>
                  <a:pt x="741680" y="2117796"/>
                </a:cubicBezTo>
                <a:cubicBezTo>
                  <a:pt x="637822" y="2212623"/>
                  <a:pt x="677333" y="2480169"/>
                  <a:pt x="626533" y="2605476"/>
                </a:cubicBezTo>
                <a:cubicBezTo>
                  <a:pt x="575733" y="2730783"/>
                  <a:pt x="527191" y="2856089"/>
                  <a:pt x="436880" y="2869636"/>
                </a:cubicBezTo>
                <a:cubicBezTo>
                  <a:pt x="346569" y="2883183"/>
                  <a:pt x="138853" y="2804161"/>
                  <a:pt x="84666" y="2686756"/>
                </a:cubicBezTo>
                <a:cubicBezTo>
                  <a:pt x="30479" y="2569352"/>
                  <a:pt x="0" y="2319867"/>
                  <a:pt x="111760" y="2165209"/>
                </a:cubicBezTo>
                <a:cubicBezTo>
                  <a:pt x="223520" y="2010551"/>
                  <a:pt x="548639" y="1896533"/>
                  <a:pt x="755226" y="1758809"/>
                </a:cubicBezTo>
                <a:cubicBezTo>
                  <a:pt x="961813" y="1621085"/>
                  <a:pt x="1238391" y="1478844"/>
                  <a:pt x="1351280" y="1338862"/>
                </a:cubicBezTo>
                <a:cubicBezTo>
                  <a:pt x="1464169" y="1198880"/>
                  <a:pt x="1502551" y="1054383"/>
                  <a:pt x="1432560" y="918916"/>
                </a:cubicBezTo>
                <a:cubicBezTo>
                  <a:pt x="1362569" y="783449"/>
                  <a:pt x="1011484" y="658142"/>
                  <a:pt x="931333" y="526062"/>
                </a:cubicBezTo>
                <a:cubicBezTo>
                  <a:pt x="851182" y="393982"/>
                  <a:pt x="895209" y="207716"/>
                  <a:pt x="951653" y="126436"/>
                </a:cubicBezTo>
                <a:cubicBezTo>
                  <a:pt x="1008098" y="45156"/>
                  <a:pt x="1169529" y="45155"/>
                  <a:pt x="1270000" y="38382"/>
                </a:cubicBezTo>
                <a:cubicBezTo>
                  <a:pt x="1370471" y="31609"/>
                  <a:pt x="1486746" y="0"/>
                  <a:pt x="1547706" y="79022"/>
                </a:cubicBezTo>
                <a:close/>
              </a:path>
            </a:pathLst>
          </a:custGeom>
          <a:solidFill>
            <a:srgbClr val="F4740A">
              <a:alpha val="27059"/>
            </a:srgb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l-GR" sz="1013"/>
          </a:p>
        </p:txBody>
      </p:sp>
    </p:spTree>
    <p:extLst>
      <p:ext uri="{BB962C8B-B14F-4D97-AF65-F5344CB8AC3E}">
        <p14:creationId xmlns="" xmlns:p14="http://schemas.microsoft.com/office/powerpoint/2010/main" val="3246570339"/>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p:cTn id="7" dur="500" fill="hold"/>
                                        <p:tgtEl>
                                          <p:spTgt spid="67"/>
                                        </p:tgtEl>
                                        <p:attrNameLst>
                                          <p:attrName>ppt_w</p:attrName>
                                        </p:attrNameLst>
                                      </p:cBhvr>
                                      <p:tavLst>
                                        <p:tav tm="0">
                                          <p:val>
                                            <p:fltVal val="0"/>
                                          </p:val>
                                        </p:tav>
                                        <p:tav tm="100000">
                                          <p:val>
                                            <p:strVal val="#ppt_w"/>
                                          </p:val>
                                        </p:tav>
                                      </p:tavLst>
                                    </p:anim>
                                    <p:anim calcmode="lin" valueType="num">
                                      <p:cBhvr>
                                        <p:cTn id="8" dur="500" fill="hold"/>
                                        <p:tgtEl>
                                          <p:spTgt spid="6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15"/>
          <p:cNvPicPr>
            <a:picLocks noChangeAspect="1" noChangeArrowheads="1"/>
          </p:cNvPicPr>
          <p:nvPr/>
        </p:nvPicPr>
        <p:blipFill>
          <a:blip r:embed="rId3" cstate="print"/>
          <a:srcRect l="5906" t="16497" r="64563" b="8191"/>
          <a:stretch>
            <a:fillRect/>
          </a:stretch>
        </p:blipFill>
        <p:spPr bwMode="auto">
          <a:xfrm>
            <a:off x="7522620" y="195486"/>
            <a:ext cx="978471" cy="1350000"/>
          </a:xfrm>
          <a:prstGeom prst="rect">
            <a:avLst/>
          </a:prstGeom>
          <a:ln>
            <a:noFill/>
          </a:ln>
          <a:effectLst>
            <a:outerShdw blurRad="292100" dist="139700" dir="2700000" algn="tl" rotWithShape="0">
              <a:srgbClr val="333333">
                <a:alpha val="65000"/>
              </a:srgbClr>
            </a:outerShdw>
          </a:effectLst>
        </p:spPr>
      </p:pic>
      <p:sp>
        <p:nvSpPr>
          <p:cNvPr id="11" name="Rectangle 2"/>
          <p:cNvSpPr>
            <a:spLocks noGrp="1" noChangeArrowheads="1"/>
          </p:cNvSpPr>
          <p:nvPr>
            <p:ph type="title"/>
          </p:nvPr>
        </p:nvSpPr>
        <p:spPr>
          <a:xfrm>
            <a:off x="35496" y="218227"/>
            <a:ext cx="7056784" cy="708422"/>
          </a:xfrm>
        </p:spPr>
        <p:txBody>
          <a:bodyPr>
            <a:normAutofit fontScale="90000"/>
          </a:bodyPr>
          <a:lstStyle/>
          <a:p>
            <a:pPr algn="r"/>
            <a:r>
              <a:rPr lang="el-GR" sz="3600" b="1" dirty="0" smtClean="0">
                <a:effectLst>
                  <a:outerShdw blurRad="38100" dist="38100" dir="2700000" algn="tl">
                    <a:srgbClr val="000000">
                      <a:alpha val="43137"/>
                    </a:srgbClr>
                  </a:outerShdw>
                </a:effectLst>
              </a:rPr>
              <a:t>Ελλάδα: η ευρύτερη εικόνα</a:t>
            </a:r>
            <a:r>
              <a:rPr lang="en-US" sz="3600" b="1" dirty="0"/>
              <a:t/>
            </a:r>
            <a:br>
              <a:rPr lang="en-US" sz="3600" b="1" dirty="0"/>
            </a:br>
            <a:r>
              <a:rPr lang="en-US" sz="3600" dirty="0">
                <a:latin typeface="Arial Narrow" pitchFamily="34" charset="0"/>
              </a:rPr>
              <a:t> </a:t>
            </a:r>
            <a:r>
              <a:rPr lang="en-US" sz="1800" dirty="0">
                <a:latin typeface="Arial Narrow" pitchFamily="34" charset="0"/>
              </a:rPr>
              <a:t>[CAN surveillance in Greece: current policies and practices - Country Profile </a:t>
            </a:r>
            <a:r>
              <a:rPr lang="en-US" sz="1800" dirty="0" smtClean="0">
                <a:latin typeface="Arial Narrow" pitchFamily="34" charset="0"/>
              </a:rPr>
              <a:t>report</a:t>
            </a:r>
            <a:r>
              <a:rPr lang="el-GR" sz="1800" dirty="0" smtClean="0">
                <a:latin typeface="Arial Narrow" pitchFamily="34" charset="0"/>
              </a:rPr>
              <a:t> (2016)</a:t>
            </a:r>
            <a:r>
              <a:rPr lang="en-US" sz="1800" dirty="0" smtClean="0">
                <a:latin typeface="Arial Narrow" pitchFamily="34" charset="0"/>
              </a:rPr>
              <a:t>]</a:t>
            </a:r>
            <a:endParaRPr lang="el-GR" sz="2200" b="1" dirty="0">
              <a:latin typeface="Arial Narrow" pitchFamily="34" charset="0"/>
            </a:endParaRPr>
          </a:p>
        </p:txBody>
      </p:sp>
      <p:sp>
        <p:nvSpPr>
          <p:cNvPr id="7" name="Content Placeholder 5"/>
          <p:cNvSpPr>
            <a:spLocks noGrp="1"/>
          </p:cNvSpPr>
          <p:nvPr>
            <p:ph idx="1"/>
          </p:nvPr>
        </p:nvSpPr>
        <p:spPr>
          <a:xfrm>
            <a:off x="457200" y="1200151"/>
            <a:ext cx="8229600" cy="3394472"/>
          </a:xfrm>
        </p:spPr>
        <p:txBody>
          <a:bodyPr>
            <a:normAutofit fontScale="85000" lnSpcReduction="10000"/>
          </a:bodyPr>
          <a:lstStyle/>
          <a:p>
            <a:pPr marL="0" indent="0">
              <a:buNone/>
            </a:pPr>
            <a:endParaRPr lang="en-US" sz="1700" dirty="0">
              <a:latin typeface="Segoe UI Light" panose="020B0502040204020203" pitchFamily="34" charset="0"/>
              <a:cs typeface="Segoe UI Light" panose="020B0502040204020203" pitchFamily="34" charset="0"/>
            </a:endParaRPr>
          </a:p>
          <a:p>
            <a:pPr marL="0" indent="0">
              <a:buNone/>
            </a:pPr>
            <a:endParaRPr lang="en-US" sz="1700" dirty="0">
              <a:latin typeface="Segoe UI Light" panose="020B0502040204020203" pitchFamily="34" charset="0"/>
              <a:cs typeface="Segoe UI Light" panose="020B0502040204020203" pitchFamily="34" charset="0"/>
            </a:endParaRPr>
          </a:p>
          <a:p>
            <a:pPr marL="0" indent="0" algn="just">
              <a:buNone/>
            </a:pPr>
            <a:r>
              <a:rPr lang="el-GR" sz="1900" dirty="0" smtClean="0">
                <a:latin typeface="Segoe UI Light" panose="020B0502040204020203" pitchFamily="34" charset="0"/>
                <a:cs typeface="Segoe UI Light" panose="020B0502040204020203" pitchFamily="34" charset="0"/>
              </a:rPr>
              <a:t>"… </a:t>
            </a:r>
            <a:r>
              <a:rPr lang="el-GR" sz="1900" b="1" dirty="0" smtClean="0">
                <a:latin typeface="Segoe UI Light" panose="020B0502040204020203" pitchFamily="34" charset="0"/>
                <a:cs typeface="Segoe UI Light" panose="020B0502040204020203" pitchFamily="34" charset="0"/>
              </a:rPr>
              <a:t>έλλειψη </a:t>
            </a:r>
            <a:r>
              <a:rPr lang="el-GR" sz="1900" b="1" dirty="0">
                <a:latin typeface="Segoe UI Light" panose="020B0502040204020203" pitchFamily="34" charset="0"/>
                <a:cs typeface="Segoe UI Light" panose="020B0502040204020203" pitchFamily="34" charset="0"/>
              </a:rPr>
              <a:t>επιδημιολογικών δεδομένων </a:t>
            </a:r>
            <a:r>
              <a:rPr lang="el-GR" sz="1900" dirty="0">
                <a:latin typeface="Segoe UI Light" panose="020B0502040204020203" pitchFamily="34" charset="0"/>
                <a:cs typeface="Segoe UI Light" panose="020B0502040204020203" pitchFamily="34" charset="0"/>
              </a:rPr>
              <a:t>για την εκτίμηση του μεγέθους του προβλήματος σε εθνικό </a:t>
            </a:r>
            <a:r>
              <a:rPr lang="el-GR" sz="1900" dirty="0" smtClean="0">
                <a:latin typeface="Segoe UI Light" panose="020B0502040204020203" pitchFamily="34" charset="0"/>
                <a:cs typeface="Segoe UI Light" panose="020B0502040204020203" pitchFamily="34" charset="0"/>
              </a:rPr>
              <a:t>επίπεδο </a:t>
            </a:r>
            <a:r>
              <a:rPr lang="el-GR" sz="1900" dirty="0">
                <a:latin typeface="Segoe UI Light" panose="020B0502040204020203" pitchFamily="34" charset="0"/>
                <a:cs typeface="Segoe UI Light" panose="020B0502040204020203" pitchFamily="34" charset="0"/>
              </a:rPr>
              <a:t>… </a:t>
            </a:r>
            <a:r>
              <a:rPr lang="el-GR" sz="1900" b="1" dirty="0" smtClean="0">
                <a:latin typeface="Segoe UI Light" panose="020B0502040204020203" pitchFamily="34" charset="0"/>
                <a:cs typeface="Segoe UI Light" panose="020B0502040204020203" pitchFamily="34" charset="0"/>
              </a:rPr>
              <a:t>έλλειψη </a:t>
            </a:r>
            <a:r>
              <a:rPr lang="el-GR" sz="1900" b="1" dirty="0">
                <a:latin typeface="Segoe UI Light" panose="020B0502040204020203" pitchFamily="34" charset="0"/>
                <a:cs typeface="Segoe UI Light" panose="020B0502040204020203" pitchFamily="34" charset="0"/>
              </a:rPr>
              <a:t>συστηματικής καταγραφής </a:t>
            </a:r>
            <a:r>
              <a:rPr lang="el-GR" sz="1900" b="1" dirty="0" smtClean="0">
                <a:latin typeface="Segoe UI Light" panose="020B0502040204020203" pitchFamily="34" charset="0"/>
                <a:cs typeface="Segoe UI Light" panose="020B0502040204020203" pitchFamily="34" charset="0"/>
              </a:rPr>
              <a:t>περιπτώσεων ΚαΠα-π</a:t>
            </a:r>
            <a:r>
              <a:rPr lang="el-GR" sz="1900" dirty="0" smtClean="0">
                <a:latin typeface="Segoe UI Light" panose="020B0502040204020203" pitchFamily="34" charset="0"/>
                <a:cs typeface="Segoe UI Light" panose="020B0502040204020203" pitchFamily="34" charset="0"/>
              </a:rPr>
              <a:t> </a:t>
            </a:r>
            <a:r>
              <a:rPr lang="el-GR" sz="1900" dirty="0">
                <a:latin typeface="Segoe UI Light" panose="020B0502040204020203" pitchFamily="34" charset="0"/>
                <a:cs typeface="Segoe UI Light" panose="020B0502040204020203" pitchFamily="34" charset="0"/>
              </a:rPr>
              <a:t>που καθιστά δύσκολη </a:t>
            </a:r>
            <a:r>
              <a:rPr lang="el-GR" sz="1900" dirty="0" smtClean="0">
                <a:latin typeface="Segoe UI Light" panose="020B0502040204020203" pitchFamily="34" charset="0"/>
                <a:cs typeface="Segoe UI Light" panose="020B0502040204020203" pitchFamily="34" charset="0"/>
              </a:rPr>
              <a:t>–έως και </a:t>
            </a:r>
            <a:r>
              <a:rPr lang="el-GR" sz="1900" dirty="0">
                <a:latin typeface="Segoe UI Light" panose="020B0502040204020203" pitchFamily="34" charset="0"/>
                <a:cs typeface="Segoe UI Light" panose="020B0502040204020203" pitchFamily="34" charset="0"/>
              </a:rPr>
              <a:t>αδύνατη– τη μέτρηση </a:t>
            </a:r>
            <a:r>
              <a:rPr lang="el-GR" sz="1900" dirty="0" smtClean="0">
                <a:latin typeface="Segoe UI Light" panose="020B0502040204020203" pitchFamily="34" charset="0"/>
                <a:cs typeface="Segoe UI Light" panose="020B0502040204020203" pitchFamily="34" charset="0"/>
              </a:rPr>
              <a:t>και παρακολούθηση της </a:t>
            </a:r>
            <a:r>
              <a:rPr lang="el-GR" sz="1900" dirty="0">
                <a:latin typeface="Segoe UI Light" panose="020B0502040204020203" pitchFamily="34" charset="0"/>
                <a:cs typeface="Segoe UI Light" panose="020B0502040204020203" pitchFamily="34" charset="0"/>
              </a:rPr>
              <a:t>έκτασης του φαινομένου </a:t>
            </a:r>
            <a:r>
              <a:rPr lang="el-GR" sz="1900" dirty="0" smtClean="0">
                <a:latin typeface="Segoe UI Light" panose="020B0502040204020203" pitchFamily="34" charset="0"/>
                <a:cs typeface="Segoe UI Light" panose="020B0502040204020203" pitchFamily="34" charset="0"/>
              </a:rPr>
              <a:t>διαχρονικά, τον </a:t>
            </a:r>
            <a:r>
              <a:rPr lang="el-GR" sz="1900" dirty="0">
                <a:latin typeface="Segoe UI Light" panose="020B0502040204020203" pitchFamily="34" charset="0"/>
                <a:cs typeface="Segoe UI Light" panose="020B0502040204020203" pitchFamily="34" charset="0"/>
              </a:rPr>
              <a:t>εντοπισμό </a:t>
            </a:r>
            <a:r>
              <a:rPr lang="el-GR" sz="1900" dirty="0" smtClean="0">
                <a:latin typeface="Segoe UI Light" panose="020B0502040204020203" pitchFamily="34" charset="0"/>
                <a:cs typeface="Segoe UI Light" panose="020B0502040204020203" pitchFamily="34" charset="0"/>
              </a:rPr>
              <a:t>των ιδιαίτερων χαρακτηριστικών </a:t>
            </a:r>
            <a:r>
              <a:rPr lang="el-GR" sz="1900" dirty="0">
                <a:latin typeface="Segoe UI Light" panose="020B0502040204020203" pitchFamily="34" charset="0"/>
                <a:cs typeface="Segoe UI Light" panose="020B0502040204020203" pitchFamily="34" charset="0"/>
              </a:rPr>
              <a:t>του και, </a:t>
            </a:r>
            <a:r>
              <a:rPr lang="el-GR" sz="1900" dirty="0" smtClean="0">
                <a:latin typeface="Segoe UI Light" panose="020B0502040204020203" pitchFamily="34" charset="0"/>
                <a:cs typeface="Segoe UI Light" panose="020B0502040204020203" pitchFamily="34" charset="0"/>
              </a:rPr>
              <a:t>συνακόλουθα, των πιθανών παραγόντων κινδύνου … δεδομένου του ότι </a:t>
            </a:r>
            <a:r>
              <a:rPr lang="el-GR" sz="1900" dirty="0">
                <a:latin typeface="Segoe UI Light" panose="020B0502040204020203" pitchFamily="34" charset="0"/>
                <a:cs typeface="Segoe UI Light" panose="020B0502040204020203" pitchFamily="34" charset="0"/>
              </a:rPr>
              <a:t>δεν </a:t>
            </a:r>
            <a:r>
              <a:rPr lang="el-GR" sz="1900" dirty="0" smtClean="0">
                <a:latin typeface="Segoe UI Light" panose="020B0502040204020203" pitchFamily="34" charset="0"/>
                <a:cs typeface="Segoe UI Light" panose="020B0502040204020203" pitchFamily="34" charset="0"/>
              </a:rPr>
              <a:t>υφίστανται μηχανισμός επιδημιολογικής επιτήρησης της ΚαΠα-π, γενικευμένη πολιτική υποχρεωτικής αναφοράς και πρακτική καταγραφής των περιπτώσεων, </a:t>
            </a:r>
            <a:r>
              <a:rPr lang="el-GR" sz="1900" b="1" dirty="0" smtClean="0">
                <a:latin typeface="Segoe UI Light" panose="020B0502040204020203" pitchFamily="34" charset="0"/>
                <a:cs typeface="Segoe UI Light" panose="020B0502040204020203" pitchFamily="34" charset="0"/>
              </a:rPr>
              <a:t>όταν οι </a:t>
            </a:r>
            <a:r>
              <a:rPr lang="el-GR" sz="1900" b="1" dirty="0">
                <a:latin typeface="Segoe UI Light" panose="020B0502040204020203" pitchFamily="34" charset="0"/>
                <a:cs typeface="Segoe UI Light" panose="020B0502040204020203" pitchFamily="34" charset="0"/>
              </a:rPr>
              <a:t>επαγγελματίες </a:t>
            </a:r>
            <a:r>
              <a:rPr lang="el-GR" sz="1900" dirty="0">
                <a:latin typeface="Segoe UI Light" panose="020B0502040204020203" pitchFamily="34" charset="0"/>
                <a:cs typeface="Segoe UI Light" panose="020B0502040204020203" pitchFamily="34" charset="0"/>
              </a:rPr>
              <a:t>που εργάζονται </a:t>
            </a:r>
            <a:r>
              <a:rPr lang="el-GR" sz="1900" dirty="0" smtClean="0">
                <a:latin typeface="Segoe UI Light" panose="020B0502040204020203" pitchFamily="34" charset="0"/>
                <a:cs typeface="Segoe UI Light" panose="020B0502040204020203" pitchFamily="34" charset="0"/>
              </a:rPr>
              <a:t>σε τομείς με ή/και για παιδιά </a:t>
            </a:r>
            <a:r>
              <a:rPr lang="el-GR" sz="1900" b="1" dirty="0" smtClean="0">
                <a:latin typeface="Segoe UI Light" panose="020B0502040204020203" pitchFamily="34" charset="0"/>
                <a:cs typeface="Segoe UI Light" panose="020B0502040204020203" pitchFamily="34" charset="0"/>
              </a:rPr>
              <a:t>προχωρούν σε καταγραφή περιπτώσεων ΚαΠα-π, χρησιμοποιούν </a:t>
            </a:r>
            <a:r>
              <a:rPr lang="el-GR" sz="1900" b="1" dirty="0">
                <a:latin typeface="Segoe UI Light" panose="020B0502040204020203" pitchFamily="34" charset="0"/>
                <a:cs typeface="Segoe UI Light" panose="020B0502040204020203" pitchFamily="34" charset="0"/>
              </a:rPr>
              <a:t>διαφορετικούς </a:t>
            </a:r>
            <a:r>
              <a:rPr lang="el-GR" sz="1900" b="1" dirty="0" smtClean="0">
                <a:latin typeface="Segoe UI Light" panose="020B0502040204020203" pitchFamily="34" charset="0"/>
                <a:cs typeface="Segoe UI Light" panose="020B0502040204020203" pitchFamily="34" charset="0"/>
              </a:rPr>
              <a:t>ορισμούς, κριτήρια </a:t>
            </a:r>
            <a:r>
              <a:rPr lang="el-GR" sz="1900" b="1" dirty="0">
                <a:latin typeface="Segoe UI Light" panose="020B0502040204020203" pitchFamily="34" charset="0"/>
                <a:cs typeface="Segoe UI Light" panose="020B0502040204020203" pitchFamily="34" charset="0"/>
              </a:rPr>
              <a:t>ταξινόμησης </a:t>
            </a:r>
            <a:r>
              <a:rPr lang="el-GR" sz="1900" b="1" dirty="0" smtClean="0">
                <a:latin typeface="Segoe UI Light" panose="020B0502040204020203" pitchFamily="34" charset="0"/>
                <a:cs typeface="Segoe UI Light" panose="020B0502040204020203" pitchFamily="34" charset="0"/>
              </a:rPr>
              <a:t>ΚαΠα και μεθοδολογίες ή/και εργαλεία …</a:t>
            </a:r>
            <a:r>
              <a:rPr lang="el-GR" sz="1900" dirty="0" smtClean="0">
                <a:latin typeface="Segoe UI Light" panose="020B0502040204020203" pitchFamily="34" charset="0"/>
                <a:cs typeface="Segoe UI Light" panose="020B0502040204020203" pitchFamily="34" charset="0"/>
              </a:rPr>
              <a:t> λόγω της έλλειψης επαρκών δεδομένων, </a:t>
            </a:r>
            <a:r>
              <a:rPr lang="el-GR" sz="1900" dirty="0">
                <a:latin typeface="Segoe UI Light" panose="020B0502040204020203" pitchFamily="34" charset="0"/>
                <a:cs typeface="Segoe UI Light" panose="020B0502040204020203" pitchFamily="34" charset="0"/>
              </a:rPr>
              <a:t>ο </a:t>
            </a:r>
            <a:r>
              <a:rPr lang="el-GR" sz="1900" dirty="0" smtClean="0">
                <a:latin typeface="Segoe UI Light" panose="020B0502040204020203" pitchFamily="34" charset="0"/>
                <a:cs typeface="Segoe UI Light" panose="020B0502040204020203" pitchFamily="34" charset="0"/>
              </a:rPr>
              <a:t>σχεδιασμός πολιτικών </a:t>
            </a:r>
            <a:r>
              <a:rPr lang="el-GR" sz="1900" dirty="0">
                <a:latin typeface="Segoe UI Light" panose="020B0502040204020203" pitchFamily="34" charset="0"/>
                <a:cs typeface="Segoe UI Light" panose="020B0502040204020203" pitchFamily="34" charset="0"/>
              </a:rPr>
              <a:t>και υπηρεσιών είναι </a:t>
            </a:r>
            <a:r>
              <a:rPr lang="el-GR" sz="1900" dirty="0" smtClean="0">
                <a:latin typeface="Segoe UI Light" panose="020B0502040204020203" pitchFamily="34" charset="0"/>
                <a:cs typeface="Segoe UI Light" panose="020B0502040204020203" pitchFamily="34" charset="0"/>
              </a:rPr>
              <a:t>δύσκολος … τα υπεύθυνα κέντρα για τη χάραξη πολιτικών δεν είναι σε θέση να θέσουν προτεραιότητες πρόληψης βάσει επιστημονικά τεκμηριωμένων αναγκών, ούτε να προχωρήσουν στο σχεδιασμό </a:t>
            </a:r>
            <a:r>
              <a:rPr lang="el-GR" sz="1900" dirty="0" err="1" smtClean="0">
                <a:latin typeface="Segoe UI Light" panose="020B0502040204020203" pitchFamily="34" charset="0"/>
                <a:cs typeface="Segoe UI Light" panose="020B0502040204020203" pitchFamily="34" charset="0"/>
              </a:rPr>
              <a:t>στοχευμένων</a:t>
            </a:r>
            <a:r>
              <a:rPr lang="el-GR" sz="1900" dirty="0" smtClean="0">
                <a:latin typeface="Segoe UI Light" panose="020B0502040204020203" pitchFamily="34" charset="0"/>
                <a:cs typeface="Segoe UI Light" panose="020B0502040204020203" pitchFamily="34" charset="0"/>
              </a:rPr>
              <a:t> παρεμβάσεων"</a:t>
            </a:r>
          </a:p>
          <a:p>
            <a:pPr marL="0" indent="0" algn="just">
              <a:buNone/>
            </a:pPr>
            <a:endParaRPr lang="el-GR" sz="1900" dirty="0">
              <a:latin typeface="Segoe UI Light" panose="020B0502040204020203" pitchFamily="34" charset="0"/>
              <a:cs typeface="Segoe UI Light" panose="020B0502040204020203" pitchFamily="34" charset="0"/>
            </a:endParaRPr>
          </a:p>
          <a:p>
            <a:endParaRPr lang="el-GR" dirty="0">
              <a:latin typeface="Segoe UI Light" panose="020B0502040204020203" pitchFamily="34" charset="0"/>
              <a:cs typeface="Segoe UI Light" panose="020B0502040204020203" pitchFamily="34" charset="0"/>
            </a:endParaRPr>
          </a:p>
        </p:txBody>
      </p:sp>
      <p:sp>
        <p:nvSpPr>
          <p:cNvPr id="8" name="Content Placeholder 5"/>
          <p:cNvSpPr txBox="1">
            <a:spLocks/>
          </p:cNvSpPr>
          <p:nvPr/>
        </p:nvSpPr>
        <p:spPr>
          <a:xfrm>
            <a:off x="459231" y="1305198"/>
            <a:ext cx="8229600" cy="3394472"/>
          </a:xfrm>
          <a:prstGeom prst="rect">
            <a:avLst/>
          </a:prstGeom>
        </p:spPr>
        <p:txBody>
          <a:bodyPr vert="horz" lIns="91440" tIns="45720" rIns="91440" bIns="45720" rtlCol="0">
            <a:normAutofit fontScale="85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endParaRPr lang="en-US" sz="1700" dirty="0" smtClean="0">
              <a:latin typeface="Segoe UI Light" panose="020B0502040204020203" pitchFamily="34" charset="0"/>
              <a:cs typeface="Segoe UI Light" panose="020B0502040204020203" pitchFamily="34" charset="0"/>
            </a:endParaRPr>
          </a:p>
          <a:p>
            <a:pPr marL="0" indent="0">
              <a:buFont typeface="Arial" pitchFamily="34" charset="0"/>
              <a:buNone/>
            </a:pPr>
            <a:endParaRPr lang="en-US" sz="1700" dirty="0" smtClean="0">
              <a:latin typeface="Segoe UI Light" panose="020B0502040204020203" pitchFamily="34" charset="0"/>
              <a:cs typeface="Segoe UI Light" panose="020B0502040204020203" pitchFamily="34" charset="0"/>
            </a:endParaRPr>
          </a:p>
          <a:p>
            <a:pPr marL="0" indent="0" algn="just">
              <a:buFont typeface="Arial" pitchFamily="34" charset="0"/>
              <a:buNone/>
            </a:pPr>
            <a:r>
              <a:rPr lang="el-GR" sz="1900" dirty="0" smtClean="0">
                <a:latin typeface="Segoe UI Light" panose="020B0502040204020203" pitchFamily="34" charset="0"/>
                <a:cs typeface="Segoe UI Light" panose="020B0502040204020203" pitchFamily="34" charset="0"/>
              </a:rPr>
              <a:t>"… </a:t>
            </a:r>
            <a:r>
              <a:rPr lang="el-GR" sz="1900" b="1" dirty="0" smtClean="0">
                <a:solidFill>
                  <a:schemeClr val="tx2">
                    <a:lumMod val="60000"/>
                    <a:lumOff val="40000"/>
                  </a:schemeClr>
                </a:solidFill>
                <a:latin typeface="Segoe UI Light" panose="020B0502040204020203" pitchFamily="34" charset="0"/>
                <a:cs typeface="Segoe UI Light" panose="020B0502040204020203" pitchFamily="34" charset="0"/>
              </a:rPr>
              <a:t>έλλειψη επιδημιολογικών δεδομένων</a:t>
            </a:r>
            <a:r>
              <a:rPr lang="el-GR" sz="1900" b="1" dirty="0" smtClean="0">
                <a:latin typeface="Segoe UI Light" panose="020B0502040204020203" pitchFamily="34" charset="0"/>
                <a:cs typeface="Segoe UI Light" panose="020B0502040204020203" pitchFamily="34" charset="0"/>
              </a:rPr>
              <a:t> </a:t>
            </a:r>
            <a:r>
              <a:rPr lang="el-GR" sz="1900" dirty="0" smtClean="0">
                <a:latin typeface="Segoe UI Light" panose="020B0502040204020203" pitchFamily="34" charset="0"/>
                <a:cs typeface="Segoe UI Light" panose="020B0502040204020203" pitchFamily="34" charset="0"/>
              </a:rPr>
              <a:t>για την εκτίμηση του μεγέθους του προβλήματος σε εθνικό επίπεδο … </a:t>
            </a:r>
            <a:r>
              <a:rPr lang="el-GR" sz="1900" b="1" dirty="0" smtClean="0">
                <a:solidFill>
                  <a:schemeClr val="tx2">
                    <a:lumMod val="60000"/>
                    <a:lumOff val="40000"/>
                  </a:schemeClr>
                </a:solidFill>
                <a:latin typeface="Segoe UI Light" panose="020B0502040204020203" pitchFamily="34" charset="0"/>
                <a:cs typeface="Segoe UI Light" panose="020B0502040204020203" pitchFamily="34" charset="0"/>
              </a:rPr>
              <a:t>έλλειψη συστηματικής καταγραφής</a:t>
            </a:r>
            <a:r>
              <a:rPr lang="el-GR" sz="1900" b="1" dirty="0" smtClean="0">
                <a:latin typeface="Segoe UI Light" panose="020B0502040204020203" pitchFamily="34" charset="0"/>
                <a:cs typeface="Segoe UI Light" panose="020B0502040204020203" pitchFamily="34" charset="0"/>
              </a:rPr>
              <a:t> περιπτώσεων ΚαΠα-π</a:t>
            </a:r>
            <a:r>
              <a:rPr lang="el-GR" sz="1900" dirty="0" smtClean="0">
                <a:latin typeface="Segoe UI Light" panose="020B0502040204020203" pitchFamily="34" charset="0"/>
                <a:cs typeface="Segoe UI Light" panose="020B0502040204020203" pitchFamily="34" charset="0"/>
              </a:rPr>
              <a:t> που καθιστά δύσκολη –έως και αδύνατη– τη μέτρηση και παρακολούθηση της έκτασης του φαινομένου διαχρονικά, τον εντοπισμό των ιδιαίτερων χαρακτηριστικών του και, συνακόλουθα, των πιθανών παραγόντων κινδύνου … δεδομένου του ότι δεν υφίστανται μηχανισμός επιδημιολογικής επιτήρησης της ΚαΠα-π, γενικευμένη πολιτική υποχρεωτικής αναφοράς και πρακτική καταγραφής των περιπτώσεων, </a:t>
            </a:r>
            <a:r>
              <a:rPr lang="el-GR" sz="1900" b="1" dirty="0" smtClean="0">
                <a:solidFill>
                  <a:schemeClr val="tx2">
                    <a:lumMod val="60000"/>
                    <a:lumOff val="40000"/>
                  </a:schemeClr>
                </a:solidFill>
                <a:latin typeface="Segoe UI Light" panose="020B0502040204020203" pitchFamily="34" charset="0"/>
                <a:cs typeface="Segoe UI Light" panose="020B0502040204020203" pitchFamily="34" charset="0"/>
              </a:rPr>
              <a:t>όταν οι επαγγελματίες</a:t>
            </a:r>
            <a:r>
              <a:rPr lang="el-GR" sz="1900" b="1" dirty="0" smtClean="0">
                <a:latin typeface="Segoe UI Light" panose="020B0502040204020203" pitchFamily="34" charset="0"/>
                <a:cs typeface="Segoe UI Light" panose="020B0502040204020203" pitchFamily="34" charset="0"/>
              </a:rPr>
              <a:t> </a:t>
            </a:r>
            <a:r>
              <a:rPr lang="el-GR" sz="1900" dirty="0" smtClean="0">
                <a:latin typeface="Segoe UI Light" panose="020B0502040204020203" pitchFamily="34" charset="0"/>
                <a:cs typeface="Segoe UI Light" panose="020B0502040204020203" pitchFamily="34" charset="0"/>
              </a:rPr>
              <a:t>που εργάζονται σε τομείς με ή/και για παιδιά </a:t>
            </a:r>
            <a:r>
              <a:rPr lang="el-GR" sz="1900" b="1" dirty="0" smtClean="0">
                <a:solidFill>
                  <a:schemeClr val="tx2">
                    <a:lumMod val="60000"/>
                    <a:lumOff val="40000"/>
                  </a:schemeClr>
                </a:solidFill>
                <a:latin typeface="Segoe UI Light" panose="020B0502040204020203" pitchFamily="34" charset="0"/>
                <a:cs typeface="Segoe UI Light" panose="020B0502040204020203" pitchFamily="34" charset="0"/>
              </a:rPr>
              <a:t>προχωρούν σε καταγραφή περιπτώσεων ΚαΠα-π, χρησιμοποιούν διαφορετικούς ορισμούς, κριτήρια ταξινόμησης ΚαΠα και μεθοδολογίες ή/και εργαλεία</a:t>
            </a:r>
            <a:r>
              <a:rPr lang="el-GR" sz="1900" b="1" dirty="0" smtClean="0">
                <a:latin typeface="Segoe UI Light" panose="020B0502040204020203" pitchFamily="34" charset="0"/>
                <a:cs typeface="Segoe UI Light" panose="020B0502040204020203" pitchFamily="34" charset="0"/>
              </a:rPr>
              <a:t> …</a:t>
            </a:r>
            <a:r>
              <a:rPr lang="el-GR" sz="1900" dirty="0" smtClean="0">
                <a:latin typeface="Segoe UI Light" panose="020B0502040204020203" pitchFamily="34" charset="0"/>
                <a:cs typeface="Segoe UI Light" panose="020B0502040204020203" pitchFamily="34" charset="0"/>
              </a:rPr>
              <a:t> λόγω της έλλειψης επαρκών δεδομένων, ο σχεδιασμός πολιτικών και υπηρεσιών είναι δύσκολος … τα υπεύθυνα κέντρα για τη χάραξη πολιτικών </a:t>
            </a:r>
            <a:r>
              <a:rPr lang="el-GR" sz="1900" dirty="0" smtClean="0">
                <a:solidFill>
                  <a:schemeClr val="tx2">
                    <a:lumMod val="60000"/>
                    <a:lumOff val="40000"/>
                  </a:schemeClr>
                </a:solidFill>
                <a:latin typeface="Segoe UI Light" panose="020B0502040204020203" pitchFamily="34" charset="0"/>
                <a:cs typeface="Segoe UI Light" panose="020B0502040204020203" pitchFamily="34" charset="0"/>
              </a:rPr>
              <a:t>δεν είναι σε θέση να θέσουν προτεραιότητες πρόληψης βάσει επιστημονικά τεκμηριωμένων αναγκών, ούτε να προχωρήσουν στο σχεδιασμό </a:t>
            </a:r>
            <a:r>
              <a:rPr lang="el-GR" sz="1900" dirty="0" err="1" smtClean="0">
                <a:solidFill>
                  <a:schemeClr val="tx2">
                    <a:lumMod val="60000"/>
                    <a:lumOff val="40000"/>
                  </a:schemeClr>
                </a:solidFill>
                <a:latin typeface="Segoe UI Light" panose="020B0502040204020203" pitchFamily="34" charset="0"/>
                <a:cs typeface="Segoe UI Light" panose="020B0502040204020203" pitchFamily="34" charset="0"/>
              </a:rPr>
              <a:t>στοχευμένων</a:t>
            </a:r>
            <a:r>
              <a:rPr lang="el-GR" sz="1900" dirty="0" smtClean="0">
                <a:solidFill>
                  <a:schemeClr val="tx2">
                    <a:lumMod val="60000"/>
                    <a:lumOff val="40000"/>
                  </a:schemeClr>
                </a:solidFill>
                <a:latin typeface="Segoe UI Light" panose="020B0502040204020203" pitchFamily="34" charset="0"/>
                <a:cs typeface="Segoe UI Light" panose="020B0502040204020203" pitchFamily="34" charset="0"/>
              </a:rPr>
              <a:t> παρεμβάσεων</a:t>
            </a:r>
            <a:r>
              <a:rPr lang="el-GR" sz="1900" dirty="0" smtClean="0">
                <a:latin typeface="Segoe UI Light" panose="020B0502040204020203" pitchFamily="34" charset="0"/>
                <a:cs typeface="Segoe UI Light" panose="020B0502040204020203" pitchFamily="34" charset="0"/>
              </a:rPr>
              <a:t>"</a:t>
            </a:r>
          </a:p>
          <a:p>
            <a:pPr marL="0" indent="0" algn="just">
              <a:buFont typeface="Arial" pitchFamily="34" charset="0"/>
              <a:buNone/>
            </a:pPr>
            <a:endParaRPr lang="el-GR" sz="1900" dirty="0" smtClean="0">
              <a:latin typeface="Segoe UI Light" panose="020B0502040204020203" pitchFamily="34" charset="0"/>
              <a:cs typeface="Segoe UI Light" panose="020B0502040204020203" pitchFamily="34" charset="0"/>
            </a:endParaRPr>
          </a:p>
          <a:p>
            <a:endParaRPr lang="el-GR" dirty="0">
              <a:latin typeface="Segoe UI Light" panose="020B0502040204020203" pitchFamily="34" charset="0"/>
              <a:cs typeface="Segoe UI Light" panose="020B0502040204020203" pitchFamily="34" charset="0"/>
            </a:endParaRPr>
          </a:p>
        </p:txBody>
      </p:sp>
    </p:spTree>
    <p:extLst>
      <p:ext uri="{BB962C8B-B14F-4D97-AF65-F5344CB8AC3E}">
        <p14:creationId xmlns="" xmlns:p14="http://schemas.microsoft.com/office/powerpoint/2010/main" val="2017883129"/>
      </p:ext>
    </p:extLst>
  </p:cSld>
  <p:clrMapOvr>
    <a:masterClrMapping/>
  </p:clrMapOvr>
  <mc:AlternateContent xmlns:mc="http://schemas.openxmlformats.org/markup-compatibility/2006">
    <mc:Choice xmlns=""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3680676" y="1935588"/>
            <a:ext cx="4212468" cy="918102"/>
          </a:xfrm>
          <a:prstGeom prst="roundRect">
            <a:avLst>
              <a:gd name="adj" fmla="val 6646"/>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lvl="0" fontAlgn="base">
              <a:spcBef>
                <a:spcPct val="0"/>
              </a:spcBef>
              <a:spcAft>
                <a:spcPct val="0"/>
              </a:spcAft>
            </a:pPr>
            <a:r>
              <a:rPr lang="el-GR" sz="1013" b="1" i="1" dirty="0">
                <a:solidFill>
                  <a:schemeClr val="accent1">
                    <a:lumMod val="75000"/>
                  </a:schemeClr>
                </a:solidFill>
                <a:latin typeface="Calibri" pitchFamily="34" charset="0"/>
                <a:ea typeface="Calibri" pitchFamily="34" charset="0"/>
                <a:cs typeface="Tahoma" pitchFamily="34" charset="0"/>
              </a:rPr>
              <a:t>Πληθώρα επαγγελματιών με διαφορετικές ειδικότητες</a:t>
            </a:r>
            <a:endParaRPr lang="en-US" sz="1013" b="1" i="1" dirty="0">
              <a:solidFill>
                <a:schemeClr val="accent1">
                  <a:lumMod val="75000"/>
                </a:schemeClr>
              </a:solidFill>
              <a:latin typeface="Calibri" pitchFamily="34" charset="0"/>
              <a:ea typeface="Calibri" pitchFamily="34" charset="0"/>
              <a:cs typeface="Tahoma" pitchFamily="34" charset="0"/>
            </a:endParaRPr>
          </a:p>
          <a:p>
            <a:pPr marL="66675" indent="-66675" fontAlgn="base">
              <a:spcBef>
                <a:spcPct val="0"/>
              </a:spcBef>
              <a:spcAft>
                <a:spcPct val="0"/>
              </a:spcAft>
            </a:pPr>
            <a:r>
              <a:rPr lang="en-US" sz="1013" b="1" i="1" dirty="0">
                <a:solidFill>
                  <a:schemeClr val="accent1">
                    <a:lumMod val="75000"/>
                  </a:schemeClr>
                </a:solidFill>
                <a:latin typeface="Calibri" pitchFamily="34" charset="0"/>
                <a:cs typeface="Tahoma" pitchFamily="34" charset="0"/>
              </a:rPr>
              <a:t>- </a:t>
            </a:r>
            <a:r>
              <a:rPr lang="el-GR" sz="1013" b="1" i="1" dirty="0">
                <a:solidFill>
                  <a:schemeClr val="accent1">
                    <a:lumMod val="75000"/>
                  </a:schemeClr>
                </a:solidFill>
                <a:latin typeface="Calibri" pitchFamily="34" charset="0"/>
                <a:cs typeface="Tahoma" pitchFamily="34" charset="0"/>
              </a:rPr>
              <a:t>εμπλέκονται στη διαχείριση περιπτώσεων ΚαΠα-Π</a:t>
            </a:r>
            <a:endParaRPr lang="en-US" sz="1013" b="1" i="1" dirty="0">
              <a:solidFill>
                <a:schemeClr val="accent1">
                  <a:lumMod val="75000"/>
                </a:schemeClr>
              </a:solidFill>
              <a:latin typeface="Calibri" pitchFamily="34" charset="0"/>
              <a:cs typeface="Tahoma" pitchFamily="34" charset="0"/>
            </a:endParaRPr>
          </a:p>
          <a:p>
            <a:pPr marL="66675" indent="-66675" fontAlgn="base">
              <a:spcBef>
                <a:spcPct val="0"/>
              </a:spcBef>
              <a:spcAft>
                <a:spcPct val="0"/>
              </a:spcAft>
              <a:buFontTx/>
              <a:buChar char="-"/>
            </a:pPr>
            <a:r>
              <a:rPr lang="el-GR" sz="1013" b="1" i="1" dirty="0">
                <a:solidFill>
                  <a:schemeClr val="accent1">
                    <a:lumMod val="75000"/>
                  </a:schemeClr>
                </a:solidFill>
                <a:latin typeface="Calibri" pitchFamily="34" charset="0"/>
                <a:cs typeface="Tahoma" pitchFamily="34" charset="0"/>
              </a:rPr>
              <a:t>έχουν διαφορετικές αρμοδιότητες</a:t>
            </a:r>
            <a:endParaRPr lang="en-US" sz="1013" b="1" i="1" dirty="0">
              <a:solidFill>
                <a:schemeClr val="accent1">
                  <a:lumMod val="75000"/>
                </a:schemeClr>
              </a:solidFill>
              <a:latin typeface="Calibri" pitchFamily="34" charset="0"/>
              <a:cs typeface="Tahoma" pitchFamily="34" charset="0"/>
            </a:endParaRPr>
          </a:p>
          <a:p>
            <a:pPr lvl="0" fontAlgn="base">
              <a:spcBef>
                <a:spcPct val="0"/>
              </a:spcBef>
              <a:spcAft>
                <a:spcPct val="0"/>
              </a:spcAft>
              <a:buFontTx/>
              <a:buChar char="-"/>
            </a:pPr>
            <a:r>
              <a:rPr lang="en-US" sz="1013" b="1" i="1" dirty="0">
                <a:solidFill>
                  <a:schemeClr val="accent1">
                    <a:lumMod val="75000"/>
                  </a:schemeClr>
                </a:solidFill>
                <a:latin typeface="Calibri" pitchFamily="34" charset="0"/>
                <a:ea typeface="Calibri" pitchFamily="34" charset="0"/>
                <a:cs typeface="Tahoma" pitchFamily="34" charset="0"/>
              </a:rPr>
              <a:t> </a:t>
            </a:r>
            <a:r>
              <a:rPr lang="el-GR" sz="1013" b="1" i="1" dirty="0">
                <a:solidFill>
                  <a:schemeClr val="accent1">
                    <a:lumMod val="75000"/>
                  </a:schemeClr>
                </a:solidFill>
                <a:latin typeface="Calibri" pitchFamily="34" charset="0"/>
                <a:ea typeface="Calibri" pitchFamily="34" charset="0"/>
                <a:cs typeface="Tahoma" pitchFamily="34" charset="0"/>
              </a:rPr>
              <a:t>εργάζονται σε διαφορετικές υπηρεσίες και Τομείς</a:t>
            </a:r>
            <a:endParaRPr lang="en-US" sz="1013" b="1" i="1" dirty="0">
              <a:solidFill>
                <a:schemeClr val="accent1">
                  <a:lumMod val="75000"/>
                </a:schemeClr>
              </a:solidFill>
              <a:latin typeface="Calibri" pitchFamily="34" charset="0"/>
              <a:ea typeface="Calibri" pitchFamily="34" charset="0"/>
              <a:cs typeface="Tahoma" pitchFamily="34" charset="0"/>
            </a:endParaRPr>
          </a:p>
        </p:txBody>
      </p:sp>
      <p:sp>
        <p:nvSpPr>
          <p:cNvPr id="8" name="Rounded Rectangle 7"/>
          <p:cNvSpPr/>
          <p:nvPr/>
        </p:nvSpPr>
        <p:spPr>
          <a:xfrm>
            <a:off x="190501" y="87474"/>
            <a:ext cx="2249982" cy="972108"/>
          </a:xfrm>
          <a:prstGeom prst="roundRect">
            <a:avLst>
              <a:gd name="adj" fmla="val 6646"/>
            </a:avLst>
          </a:prstGeom>
        </p:spPr>
        <p:style>
          <a:lnRef idx="2">
            <a:schemeClr val="accent1"/>
          </a:lnRef>
          <a:fillRef idx="1">
            <a:schemeClr val="lt1"/>
          </a:fillRef>
          <a:effectRef idx="0">
            <a:schemeClr val="accent1"/>
          </a:effectRef>
          <a:fontRef idx="minor">
            <a:schemeClr val="dk1"/>
          </a:fontRef>
        </p:style>
        <p:txBody>
          <a:bodyPr rtlCol="0" anchor="ctr"/>
          <a:lstStyle/>
          <a:p>
            <a:pPr lvl="0" fontAlgn="base">
              <a:spcBef>
                <a:spcPct val="0"/>
              </a:spcBef>
              <a:spcAft>
                <a:spcPct val="0"/>
              </a:spcAft>
            </a:pPr>
            <a:r>
              <a:rPr lang="el-GR" sz="1050" b="1" dirty="0">
                <a:solidFill>
                  <a:schemeClr val="accent1">
                    <a:lumMod val="75000"/>
                  </a:schemeClr>
                </a:solidFill>
                <a:latin typeface="Calibri" pitchFamily="34" charset="0"/>
                <a:ea typeface="Calibri" pitchFamily="34" charset="0"/>
                <a:cs typeface="Tahoma" pitchFamily="34" charset="0"/>
              </a:rPr>
              <a:t>ΠΛΑΙΣΙΟ </a:t>
            </a:r>
            <a:r>
              <a:rPr lang="en-US" sz="1050" b="1" dirty="0">
                <a:solidFill>
                  <a:schemeClr val="accent1">
                    <a:lumMod val="75000"/>
                  </a:schemeClr>
                </a:solidFill>
                <a:latin typeface="Calibri" pitchFamily="34" charset="0"/>
                <a:ea typeface="Calibri" pitchFamily="34" charset="0"/>
                <a:cs typeface="Tahoma" pitchFamily="34" charset="0"/>
              </a:rPr>
              <a:t>&amp; </a:t>
            </a:r>
            <a:r>
              <a:rPr lang="el-GR" sz="1050" b="1" dirty="0">
                <a:solidFill>
                  <a:schemeClr val="accent1">
                    <a:lumMod val="75000"/>
                  </a:schemeClr>
                </a:solidFill>
                <a:latin typeface="Calibri" pitchFamily="34" charset="0"/>
                <a:ea typeface="Calibri" pitchFamily="34" charset="0"/>
                <a:cs typeface="Tahoma" pitchFamily="34" charset="0"/>
              </a:rPr>
              <a:t>ΕΜΠΛΕΚΟΜΕΝΑ ΜΕΡΗ ΣΤΗΝ ΔΙΑΧΕΙΡΙΣΗ ΤΗΣ ΚΑΠΑ-Π</a:t>
            </a:r>
            <a:endParaRPr lang="en-US" sz="1050" b="1" i="1" dirty="0">
              <a:solidFill>
                <a:schemeClr val="accent1">
                  <a:lumMod val="75000"/>
                </a:schemeClr>
              </a:solidFill>
              <a:latin typeface="Calibri" pitchFamily="34" charset="0"/>
              <a:ea typeface="Calibri" pitchFamily="34" charset="0"/>
              <a:cs typeface="Tahoma" pitchFamily="34" charset="0"/>
            </a:endParaRPr>
          </a:p>
          <a:p>
            <a:pPr lvl="0" fontAlgn="base">
              <a:spcBef>
                <a:spcPct val="0"/>
              </a:spcBef>
              <a:spcAft>
                <a:spcPct val="0"/>
              </a:spcAft>
            </a:pPr>
            <a:r>
              <a:rPr lang="el-GR" sz="1050" b="1" i="1" dirty="0" smtClean="0">
                <a:solidFill>
                  <a:schemeClr val="accent1">
                    <a:lumMod val="75000"/>
                  </a:schemeClr>
                </a:solidFill>
                <a:latin typeface="Calibri" pitchFamily="34" charset="0"/>
                <a:ea typeface="Calibri" pitchFamily="34" charset="0"/>
                <a:cs typeface="Tahoma" pitchFamily="34" charset="0"/>
              </a:rPr>
              <a:t>τρέχουσα </a:t>
            </a:r>
            <a:r>
              <a:rPr lang="el-GR" sz="1050" b="1" i="1" dirty="0">
                <a:solidFill>
                  <a:schemeClr val="accent1">
                    <a:lumMod val="75000"/>
                  </a:schemeClr>
                </a:solidFill>
                <a:latin typeface="Calibri" pitchFamily="34" charset="0"/>
                <a:ea typeface="Calibri" pitchFamily="34" charset="0"/>
                <a:cs typeface="Tahoma" pitchFamily="34" charset="0"/>
              </a:rPr>
              <a:t>κατάσταση στην Ελλάδα</a:t>
            </a:r>
            <a:endParaRPr lang="en-US" sz="1050" b="1" i="1" dirty="0">
              <a:solidFill>
                <a:schemeClr val="accent1">
                  <a:lumMod val="75000"/>
                </a:schemeClr>
              </a:solidFill>
              <a:latin typeface="Calibri" pitchFamily="34" charset="0"/>
              <a:ea typeface="Calibri" pitchFamily="34" charset="0"/>
              <a:cs typeface="Tahoma" pitchFamily="34" charset="0"/>
            </a:endParaRPr>
          </a:p>
        </p:txBody>
      </p:sp>
      <p:sp>
        <p:nvSpPr>
          <p:cNvPr id="9" name="Rounded Rectangle 8"/>
          <p:cNvSpPr/>
          <p:nvPr/>
        </p:nvSpPr>
        <p:spPr>
          <a:xfrm>
            <a:off x="3680676" y="2907696"/>
            <a:ext cx="3348372" cy="1404156"/>
          </a:xfrm>
          <a:prstGeom prst="roundRect">
            <a:avLst>
              <a:gd name="adj" fmla="val 6646"/>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marL="133350" fontAlgn="base">
              <a:spcBef>
                <a:spcPct val="0"/>
              </a:spcBef>
              <a:spcAft>
                <a:spcPct val="0"/>
              </a:spcAft>
            </a:pPr>
            <a:r>
              <a:rPr lang="en-US" sz="1013" b="1" i="1" dirty="0">
                <a:solidFill>
                  <a:schemeClr val="accent1">
                    <a:lumMod val="75000"/>
                  </a:schemeClr>
                </a:solidFill>
                <a:latin typeface="Calibri" pitchFamily="34" charset="0"/>
                <a:ea typeface="Calibri" pitchFamily="34" charset="0"/>
                <a:cs typeface="Tahoma" pitchFamily="34" charset="0"/>
              </a:rPr>
              <a:t>- </a:t>
            </a:r>
            <a:r>
              <a:rPr lang="el-GR" sz="1013" b="1" i="1" dirty="0">
                <a:solidFill>
                  <a:schemeClr val="accent1">
                    <a:lumMod val="75000"/>
                  </a:schemeClr>
                </a:solidFill>
                <a:latin typeface="Calibri" pitchFamily="34" charset="0"/>
                <a:ea typeface="Calibri" pitchFamily="34" charset="0"/>
                <a:cs typeface="Tahoma" pitchFamily="34" charset="0"/>
              </a:rPr>
              <a:t>Κοινωνική πρόνοια</a:t>
            </a:r>
            <a:endParaRPr lang="en-US" sz="1013" b="1" i="1" dirty="0">
              <a:solidFill>
                <a:schemeClr val="accent1">
                  <a:lumMod val="75000"/>
                </a:schemeClr>
              </a:solidFill>
              <a:latin typeface="Calibri" pitchFamily="34" charset="0"/>
              <a:ea typeface="Calibri" pitchFamily="34" charset="0"/>
              <a:cs typeface="Tahoma" pitchFamily="34" charset="0"/>
            </a:endParaRPr>
          </a:p>
          <a:p>
            <a:pPr marL="133350" fontAlgn="base">
              <a:spcBef>
                <a:spcPct val="0"/>
              </a:spcBef>
              <a:spcAft>
                <a:spcPct val="0"/>
              </a:spcAft>
            </a:pPr>
            <a:r>
              <a:rPr lang="en-US" sz="1013" b="1" i="1" dirty="0">
                <a:solidFill>
                  <a:schemeClr val="accent1">
                    <a:lumMod val="75000"/>
                  </a:schemeClr>
                </a:solidFill>
                <a:latin typeface="Calibri" pitchFamily="34" charset="0"/>
                <a:ea typeface="Calibri" pitchFamily="34" charset="0"/>
                <a:cs typeface="Tahoma" pitchFamily="34" charset="0"/>
              </a:rPr>
              <a:t>- </a:t>
            </a:r>
            <a:r>
              <a:rPr lang="el-GR" sz="1013" b="1" i="1" dirty="0">
                <a:solidFill>
                  <a:schemeClr val="accent1">
                    <a:lumMod val="75000"/>
                  </a:schemeClr>
                </a:solidFill>
                <a:latin typeface="Calibri" pitchFamily="34" charset="0"/>
                <a:ea typeface="Calibri" pitchFamily="34" charset="0"/>
                <a:cs typeface="Tahoma" pitchFamily="34" charset="0"/>
              </a:rPr>
              <a:t>Υγεία</a:t>
            </a:r>
            <a:endParaRPr lang="en-US" sz="1013" b="1" i="1" dirty="0">
              <a:solidFill>
                <a:schemeClr val="accent1">
                  <a:lumMod val="75000"/>
                </a:schemeClr>
              </a:solidFill>
              <a:latin typeface="Calibri" pitchFamily="34" charset="0"/>
              <a:ea typeface="Calibri" pitchFamily="34" charset="0"/>
              <a:cs typeface="Tahoma" pitchFamily="34" charset="0"/>
            </a:endParaRPr>
          </a:p>
          <a:p>
            <a:pPr marL="133350" fontAlgn="base">
              <a:spcBef>
                <a:spcPct val="0"/>
              </a:spcBef>
              <a:spcAft>
                <a:spcPct val="0"/>
              </a:spcAft>
            </a:pPr>
            <a:r>
              <a:rPr lang="en-US" sz="1013" b="1" i="1" dirty="0">
                <a:solidFill>
                  <a:schemeClr val="accent1">
                    <a:lumMod val="75000"/>
                  </a:schemeClr>
                </a:solidFill>
                <a:latin typeface="Calibri" pitchFamily="34" charset="0"/>
                <a:ea typeface="Calibri" pitchFamily="34" charset="0"/>
                <a:cs typeface="Tahoma" pitchFamily="34" charset="0"/>
              </a:rPr>
              <a:t>- </a:t>
            </a:r>
            <a:r>
              <a:rPr lang="el-GR" sz="1013" b="1" i="1" dirty="0">
                <a:solidFill>
                  <a:schemeClr val="accent1">
                    <a:lumMod val="75000"/>
                  </a:schemeClr>
                </a:solidFill>
                <a:latin typeface="Calibri" pitchFamily="34" charset="0"/>
                <a:ea typeface="Calibri" pitchFamily="34" charset="0"/>
                <a:cs typeface="Tahoma" pitchFamily="34" charset="0"/>
              </a:rPr>
              <a:t>Ψυχική Υγεία</a:t>
            </a:r>
            <a:endParaRPr lang="en-US" sz="1013" b="1" i="1" dirty="0">
              <a:solidFill>
                <a:schemeClr val="accent1">
                  <a:lumMod val="75000"/>
                </a:schemeClr>
              </a:solidFill>
              <a:latin typeface="Calibri" pitchFamily="34" charset="0"/>
              <a:ea typeface="Calibri" pitchFamily="34" charset="0"/>
              <a:cs typeface="Tahoma" pitchFamily="34" charset="0"/>
            </a:endParaRPr>
          </a:p>
          <a:p>
            <a:pPr marL="133350" fontAlgn="base">
              <a:spcBef>
                <a:spcPct val="0"/>
              </a:spcBef>
              <a:spcAft>
                <a:spcPct val="0"/>
              </a:spcAft>
            </a:pPr>
            <a:r>
              <a:rPr lang="en-US" sz="1013" b="1" i="1" dirty="0">
                <a:solidFill>
                  <a:schemeClr val="accent1">
                    <a:lumMod val="75000"/>
                  </a:schemeClr>
                </a:solidFill>
                <a:latin typeface="Calibri" pitchFamily="34" charset="0"/>
                <a:ea typeface="Calibri" pitchFamily="34" charset="0"/>
                <a:cs typeface="Tahoma" pitchFamily="34" charset="0"/>
              </a:rPr>
              <a:t>- </a:t>
            </a:r>
            <a:r>
              <a:rPr lang="el-GR" sz="1013" b="1" i="1" dirty="0">
                <a:solidFill>
                  <a:schemeClr val="accent1">
                    <a:lumMod val="75000"/>
                  </a:schemeClr>
                </a:solidFill>
                <a:latin typeface="Calibri" pitchFamily="34" charset="0"/>
                <a:ea typeface="Calibri" pitchFamily="34" charset="0"/>
                <a:cs typeface="Tahoma" pitchFamily="34" charset="0"/>
              </a:rPr>
              <a:t>Δικαιοσύνη</a:t>
            </a:r>
            <a:endParaRPr lang="en-US" sz="1013" b="1" i="1" dirty="0">
              <a:solidFill>
                <a:schemeClr val="accent1">
                  <a:lumMod val="75000"/>
                </a:schemeClr>
              </a:solidFill>
              <a:latin typeface="Calibri" pitchFamily="34" charset="0"/>
              <a:ea typeface="Calibri" pitchFamily="34" charset="0"/>
              <a:cs typeface="Tahoma" pitchFamily="34" charset="0"/>
            </a:endParaRPr>
          </a:p>
          <a:p>
            <a:pPr marL="133350" fontAlgn="base">
              <a:spcBef>
                <a:spcPct val="0"/>
              </a:spcBef>
              <a:spcAft>
                <a:spcPct val="0"/>
              </a:spcAft>
            </a:pPr>
            <a:r>
              <a:rPr lang="en-US" sz="1013" b="1" i="1" dirty="0">
                <a:solidFill>
                  <a:schemeClr val="accent1">
                    <a:lumMod val="75000"/>
                  </a:schemeClr>
                </a:solidFill>
                <a:latin typeface="Calibri" pitchFamily="34" charset="0"/>
                <a:ea typeface="Calibri" pitchFamily="34" charset="0"/>
                <a:cs typeface="Tahoma" pitchFamily="34" charset="0"/>
              </a:rPr>
              <a:t>- </a:t>
            </a:r>
            <a:r>
              <a:rPr lang="el-GR" sz="1013" b="1" i="1" dirty="0">
                <a:solidFill>
                  <a:schemeClr val="accent1">
                    <a:lumMod val="75000"/>
                  </a:schemeClr>
                </a:solidFill>
                <a:latin typeface="Calibri" pitchFamily="34" charset="0"/>
                <a:ea typeface="Calibri" pitchFamily="34" charset="0"/>
                <a:cs typeface="Tahoma" pitchFamily="34" charset="0"/>
              </a:rPr>
              <a:t>Δημόσια τάξη</a:t>
            </a:r>
            <a:endParaRPr lang="el-GR" sz="1050" dirty="0">
              <a:solidFill>
                <a:schemeClr val="accent1">
                  <a:lumMod val="75000"/>
                </a:schemeClr>
              </a:solidFill>
              <a:latin typeface="Arial" pitchFamily="34" charset="0"/>
              <a:cs typeface="Arial" pitchFamily="34" charset="0"/>
            </a:endParaRPr>
          </a:p>
          <a:p>
            <a:pPr marL="133350" eaLnBrk="0" fontAlgn="base" hangingPunct="0">
              <a:spcBef>
                <a:spcPct val="0"/>
              </a:spcBef>
              <a:spcAft>
                <a:spcPct val="0"/>
              </a:spcAft>
            </a:pPr>
            <a:r>
              <a:rPr lang="en-US" sz="1013" b="1" i="1" dirty="0">
                <a:solidFill>
                  <a:schemeClr val="accent1">
                    <a:lumMod val="75000"/>
                  </a:schemeClr>
                </a:solidFill>
                <a:latin typeface="Calibri" pitchFamily="34" charset="0"/>
                <a:ea typeface="Calibri" pitchFamily="34" charset="0"/>
                <a:cs typeface="Tahoma" pitchFamily="34" charset="0"/>
              </a:rPr>
              <a:t>- </a:t>
            </a:r>
            <a:r>
              <a:rPr lang="el-GR" sz="1013" b="1" i="1" dirty="0">
                <a:solidFill>
                  <a:schemeClr val="accent1">
                    <a:lumMod val="75000"/>
                  </a:schemeClr>
                </a:solidFill>
                <a:latin typeface="Calibri" pitchFamily="34" charset="0"/>
                <a:ea typeface="Calibri" pitchFamily="34" charset="0"/>
                <a:cs typeface="Tahoma" pitchFamily="34" charset="0"/>
              </a:rPr>
              <a:t>Εκπαίδευση</a:t>
            </a:r>
            <a:endParaRPr lang="en-US" sz="1013" b="1" i="1" dirty="0">
              <a:solidFill>
                <a:schemeClr val="accent1">
                  <a:lumMod val="75000"/>
                </a:schemeClr>
              </a:solidFill>
              <a:latin typeface="Calibri" pitchFamily="34" charset="0"/>
              <a:ea typeface="Calibri" pitchFamily="34" charset="0"/>
              <a:cs typeface="Tahoma" pitchFamily="34" charset="0"/>
            </a:endParaRPr>
          </a:p>
          <a:p>
            <a:pPr marL="133350" eaLnBrk="0" fontAlgn="base" hangingPunct="0">
              <a:spcBef>
                <a:spcPct val="0"/>
              </a:spcBef>
              <a:spcAft>
                <a:spcPct val="0"/>
              </a:spcAft>
            </a:pPr>
            <a:r>
              <a:rPr lang="en-US" sz="1013" b="1" i="1" dirty="0">
                <a:solidFill>
                  <a:schemeClr val="accent1">
                    <a:lumMod val="75000"/>
                  </a:schemeClr>
                </a:solidFill>
                <a:latin typeface="Calibri" pitchFamily="34" charset="0"/>
                <a:ea typeface="Calibri" pitchFamily="34" charset="0"/>
                <a:cs typeface="Tahoma" pitchFamily="34" charset="0"/>
              </a:rPr>
              <a:t>- </a:t>
            </a:r>
            <a:r>
              <a:rPr lang="el-GR" sz="1013" b="1" i="1" dirty="0">
                <a:solidFill>
                  <a:schemeClr val="accent1">
                    <a:lumMod val="75000"/>
                  </a:schemeClr>
                </a:solidFill>
                <a:latin typeface="Calibri" pitchFamily="34" charset="0"/>
                <a:cs typeface="Tahoma" pitchFamily="34" charset="0"/>
              </a:rPr>
              <a:t>Αλλού </a:t>
            </a:r>
            <a:endParaRPr lang="el-GR" sz="3000" dirty="0">
              <a:solidFill>
                <a:schemeClr val="accent1">
                  <a:lumMod val="75000"/>
                </a:schemeClr>
              </a:solidFill>
              <a:latin typeface="Arial" pitchFamily="34" charset="0"/>
              <a:cs typeface="Arial" pitchFamily="34" charset="0"/>
            </a:endParaRPr>
          </a:p>
        </p:txBody>
      </p:sp>
      <p:sp>
        <p:nvSpPr>
          <p:cNvPr id="10" name="Round Same Side Corner Rectangle 9"/>
          <p:cNvSpPr/>
          <p:nvPr/>
        </p:nvSpPr>
        <p:spPr>
          <a:xfrm>
            <a:off x="1315492" y="2774830"/>
            <a:ext cx="1476000" cy="18000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dirty="0">
                <a:solidFill>
                  <a:schemeClr val="bg1"/>
                </a:solidFill>
              </a:rPr>
              <a:t>νοσοκομείο</a:t>
            </a:r>
          </a:p>
        </p:txBody>
      </p:sp>
      <p:sp>
        <p:nvSpPr>
          <p:cNvPr id="11" name="Round Same Side Corner Rectangle 10"/>
          <p:cNvSpPr/>
          <p:nvPr/>
        </p:nvSpPr>
        <p:spPr>
          <a:xfrm>
            <a:off x="1616911" y="1635604"/>
            <a:ext cx="1476000" cy="18000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dirty="0">
                <a:solidFill>
                  <a:schemeClr val="bg1"/>
                </a:solidFill>
              </a:rPr>
              <a:t>ΜΚΟ</a:t>
            </a:r>
          </a:p>
        </p:txBody>
      </p:sp>
      <p:sp>
        <p:nvSpPr>
          <p:cNvPr id="12" name="Round Same Side Corner Rectangle 11"/>
          <p:cNvSpPr/>
          <p:nvPr/>
        </p:nvSpPr>
        <p:spPr>
          <a:xfrm>
            <a:off x="2567415" y="807423"/>
            <a:ext cx="1476000" cy="18000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dirty="0">
                <a:solidFill>
                  <a:schemeClr val="bg1"/>
                </a:solidFill>
              </a:rPr>
              <a:t>αστυνομία</a:t>
            </a:r>
          </a:p>
        </p:txBody>
      </p:sp>
      <p:sp>
        <p:nvSpPr>
          <p:cNvPr id="13" name="Round Same Side Corner Rectangle 12"/>
          <p:cNvSpPr/>
          <p:nvPr/>
        </p:nvSpPr>
        <p:spPr>
          <a:xfrm>
            <a:off x="4091568" y="565149"/>
            <a:ext cx="1476000" cy="18000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dirty="0">
                <a:solidFill>
                  <a:schemeClr val="bg1"/>
                </a:solidFill>
              </a:rPr>
              <a:t>κοινωνική υπηρεσία</a:t>
            </a:r>
          </a:p>
        </p:txBody>
      </p:sp>
      <p:sp>
        <p:nvSpPr>
          <p:cNvPr id="14" name="Round Same Side Corner Rectangle 13"/>
          <p:cNvSpPr/>
          <p:nvPr/>
        </p:nvSpPr>
        <p:spPr>
          <a:xfrm>
            <a:off x="5610681" y="826218"/>
            <a:ext cx="1476000" cy="18000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dirty="0">
                <a:solidFill>
                  <a:schemeClr val="bg1"/>
                </a:solidFill>
              </a:rPr>
              <a:t>εισαγγελία</a:t>
            </a:r>
          </a:p>
        </p:txBody>
      </p:sp>
      <p:sp>
        <p:nvSpPr>
          <p:cNvPr id="15" name="Round Same Side Corner Rectangle 14"/>
          <p:cNvSpPr/>
          <p:nvPr/>
        </p:nvSpPr>
        <p:spPr>
          <a:xfrm>
            <a:off x="6842190" y="1450434"/>
            <a:ext cx="1476000" cy="18000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dirty="0">
                <a:solidFill>
                  <a:schemeClr val="bg1"/>
                </a:solidFill>
              </a:rPr>
              <a:t>σχολείο</a:t>
            </a:r>
          </a:p>
        </p:txBody>
      </p:sp>
      <p:sp>
        <p:nvSpPr>
          <p:cNvPr id="16" name="Round Same Side Corner Rectangle 15"/>
          <p:cNvSpPr/>
          <p:nvPr/>
        </p:nvSpPr>
        <p:spPr>
          <a:xfrm>
            <a:off x="7281188" y="2730873"/>
            <a:ext cx="1476000" cy="18000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dirty="0">
                <a:solidFill>
                  <a:schemeClr val="bg1"/>
                </a:solidFill>
              </a:rPr>
              <a:t>νοσοκομείο </a:t>
            </a:r>
            <a:r>
              <a:rPr lang="en-US" sz="1200" dirty="0">
                <a:solidFill>
                  <a:schemeClr val="bg1"/>
                </a:solidFill>
              </a:rPr>
              <a:t>II</a:t>
            </a:r>
            <a:endParaRPr lang="el-GR" sz="1200" dirty="0">
              <a:solidFill>
                <a:schemeClr val="bg1"/>
              </a:solidFill>
            </a:endParaRPr>
          </a:p>
        </p:txBody>
      </p:sp>
    </p:spTree>
    <p:extLst>
      <p:ext uri="{BB962C8B-B14F-4D97-AF65-F5344CB8AC3E}">
        <p14:creationId xmlns="" xmlns:p14="http://schemas.microsoft.com/office/powerpoint/2010/main" val="1350435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childTnLst>
                                </p:cTn>
                              </p:par>
                              <p:par>
                                <p:cTn id="14" presetID="23" presetClass="entr" presetSubtype="16"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500" fill="hold"/>
                                        <p:tgtEl>
                                          <p:spTgt spid="10"/>
                                        </p:tgtEl>
                                        <p:attrNameLst>
                                          <p:attrName>ppt_w</p:attrName>
                                        </p:attrNameLst>
                                      </p:cBhvr>
                                      <p:tavLst>
                                        <p:tav tm="0">
                                          <p:val>
                                            <p:fltVal val="0"/>
                                          </p:val>
                                        </p:tav>
                                        <p:tav tm="100000">
                                          <p:val>
                                            <p:strVal val="#ppt_w"/>
                                          </p:val>
                                        </p:tav>
                                      </p:tavLst>
                                    </p:anim>
                                    <p:anim calcmode="lin" valueType="num">
                                      <p:cBhvr>
                                        <p:cTn id="17" dur="500" fill="hold"/>
                                        <p:tgtEl>
                                          <p:spTgt spid="10"/>
                                        </p:tgtEl>
                                        <p:attrNameLst>
                                          <p:attrName>ppt_h</p:attrName>
                                        </p:attrNameLst>
                                      </p:cBhvr>
                                      <p:tavLst>
                                        <p:tav tm="0">
                                          <p:val>
                                            <p:fltVal val="0"/>
                                          </p:val>
                                        </p:tav>
                                        <p:tav tm="100000">
                                          <p:val>
                                            <p:strVal val="#ppt_h"/>
                                          </p:val>
                                        </p:tav>
                                      </p:tavLst>
                                    </p:anim>
                                  </p:childTnLst>
                                </p:cTn>
                              </p:par>
                              <p:par>
                                <p:cTn id="18" presetID="23" presetClass="entr" presetSubtype="16"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p:cTn id="24" dur="500" fill="hold"/>
                                        <p:tgtEl>
                                          <p:spTgt spid="12"/>
                                        </p:tgtEl>
                                        <p:attrNameLst>
                                          <p:attrName>ppt_w</p:attrName>
                                        </p:attrNameLst>
                                      </p:cBhvr>
                                      <p:tavLst>
                                        <p:tav tm="0">
                                          <p:val>
                                            <p:fltVal val="0"/>
                                          </p:val>
                                        </p:tav>
                                        <p:tav tm="100000">
                                          <p:val>
                                            <p:strVal val="#ppt_w"/>
                                          </p:val>
                                        </p:tav>
                                      </p:tavLst>
                                    </p:anim>
                                    <p:anim calcmode="lin" valueType="num">
                                      <p:cBhvr>
                                        <p:cTn id="25" dur="500" fill="hold"/>
                                        <p:tgtEl>
                                          <p:spTgt spid="12"/>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ppt_w</p:attrName>
                                        </p:attrNameLst>
                                      </p:cBhvr>
                                      <p:tavLst>
                                        <p:tav tm="0">
                                          <p:val>
                                            <p:fltVal val="0"/>
                                          </p:val>
                                        </p:tav>
                                        <p:tav tm="100000">
                                          <p:val>
                                            <p:strVal val="#ppt_w"/>
                                          </p:val>
                                        </p:tav>
                                      </p:tavLst>
                                    </p:anim>
                                    <p:anim calcmode="lin" valueType="num">
                                      <p:cBhvr>
                                        <p:cTn id="29" dur="500" fill="hold"/>
                                        <p:tgtEl>
                                          <p:spTgt spid="13"/>
                                        </p:tgtEl>
                                        <p:attrNameLst>
                                          <p:attrName>ppt_h</p:attrName>
                                        </p:attrNameLst>
                                      </p:cBhvr>
                                      <p:tavLst>
                                        <p:tav tm="0">
                                          <p:val>
                                            <p:fltVal val="0"/>
                                          </p:val>
                                        </p:tav>
                                        <p:tav tm="100000">
                                          <p:val>
                                            <p:strVal val="#ppt_h"/>
                                          </p:val>
                                        </p:tav>
                                      </p:tavLst>
                                    </p:anim>
                                  </p:childTnLst>
                                </p:cTn>
                              </p:par>
                              <p:par>
                                <p:cTn id="30" presetID="23" presetClass="entr" presetSubtype="16"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p:cTn id="32" dur="500" fill="hold"/>
                                        <p:tgtEl>
                                          <p:spTgt spid="14"/>
                                        </p:tgtEl>
                                        <p:attrNameLst>
                                          <p:attrName>ppt_w</p:attrName>
                                        </p:attrNameLst>
                                      </p:cBhvr>
                                      <p:tavLst>
                                        <p:tav tm="0">
                                          <p:val>
                                            <p:fltVal val="0"/>
                                          </p:val>
                                        </p:tav>
                                        <p:tav tm="100000">
                                          <p:val>
                                            <p:strVal val="#ppt_w"/>
                                          </p:val>
                                        </p:tav>
                                      </p:tavLst>
                                    </p:anim>
                                    <p:anim calcmode="lin" valueType="num">
                                      <p:cBhvr>
                                        <p:cTn id="33" dur="500" fill="hold"/>
                                        <p:tgtEl>
                                          <p:spTgt spid="14"/>
                                        </p:tgtEl>
                                        <p:attrNameLst>
                                          <p:attrName>ppt_h</p:attrName>
                                        </p:attrNameLst>
                                      </p:cBhvr>
                                      <p:tavLst>
                                        <p:tav tm="0">
                                          <p:val>
                                            <p:fltVal val="0"/>
                                          </p:val>
                                        </p:tav>
                                        <p:tav tm="100000">
                                          <p:val>
                                            <p:strVal val="#ppt_h"/>
                                          </p:val>
                                        </p:tav>
                                      </p:tavLst>
                                    </p:anim>
                                  </p:childTnLst>
                                </p:cTn>
                              </p:par>
                              <p:par>
                                <p:cTn id="34" presetID="23" presetClass="entr" presetSubtype="16"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p:cTn id="36" dur="500" fill="hold"/>
                                        <p:tgtEl>
                                          <p:spTgt spid="15"/>
                                        </p:tgtEl>
                                        <p:attrNameLst>
                                          <p:attrName>ppt_w</p:attrName>
                                        </p:attrNameLst>
                                      </p:cBhvr>
                                      <p:tavLst>
                                        <p:tav tm="0">
                                          <p:val>
                                            <p:fltVal val="0"/>
                                          </p:val>
                                        </p:tav>
                                        <p:tav tm="100000">
                                          <p:val>
                                            <p:strVal val="#ppt_w"/>
                                          </p:val>
                                        </p:tav>
                                      </p:tavLst>
                                    </p:anim>
                                    <p:anim calcmode="lin" valueType="num">
                                      <p:cBhvr>
                                        <p:cTn id="37" dur="500" fill="hold"/>
                                        <p:tgtEl>
                                          <p:spTgt spid="15"/>
                                        </p:tgtEl>
                                        <p:attrNameLst>
                                          <p:attrName>ppt_h</p:attrName>
                                        </p:attrNameLst>
                                      </p:cBhvr>
                                      <p:tavLst>
                                        <p:tav tm="0">
                                          <p:val>
                                            <p:fltVal val="0"/>
                                          </p:val>
                                        </p:tav>
                                        <p:tav tm="100000">
                                          <p:val>
                                            <p:strVal val="#ppt_h"/>
                                          </p:val>
                                        </p:tav>
                                      </p:tavLst>
                                    </p:anim>
                                  </p:childTnLst>
                                </p:cTn>
                              </p:par>
                              <p:par>
                                <p:cTn id="38" presetID="23" presetClass="entr" presetSubtype="16" fill="hold" grpId="0" nodeType="with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p:cTn id="40" dur="500" fill="hold"/>
                                        <p:tgtEl>
                                          <p:spTgt spid="16"/>
                                        </p:tgtEl>
                                        <p:attrNameLst>
                                          <p:attrName>ppt_w</p:attrName>
                                        </p:attrNameLst>
                                      </p:cBhvr>
                                      <p:tavLst>
                                        <p:tav tm="0">
                                          <p:val>
                                            <p:fltVal val="0"/>
                                          </p:val>
                                        </p:tav>
                                        <p:tav tm="100000">
                                          <p:val>
                                            <p:strVal val="#ppt_w"/>
                                          </p:val>
                                        </p:tav>
                                      </p:tavLst>
                                    </p:anim>
                                    <p:anim calcmode="lin" valueType="num">
                                      <p:cBhvr>
                                        <p:cTn id="41" dur="500" fill="hold"/>
                                        <p:tgtEl>
                                          <p:spTgt spid="1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animBg="1"/>
      <p:bldP spid="13" grpId="0" animBg="1"/>
      <p:bldP spid="14" grpId="0" animBg="1"/>
      <p:bldP spid="15" grpId="0" animBg="1"/>
      <p:bldP spid="1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4013370" y="-68922"/>
            <a:ext cx="1620180" cy="1620180"/>
          </a:xfrm>
          <a:prstGeom prst="rect">
            <a:avLst/>
          </a:prstGeom>
          <a:noFill/>
        </p:spPr>
      </p:pic>
      <p:pic>
        <p:nvPicPr>
          <p:cNvPr id="4" name="Picture 20" descr="https://encrypted-tbn2.gstatic.com/images?q=tbn:ANd9GcQMUmxjThBv5XYUttgo1sES5xa5imXqXPbyn9fsZNJskocl34aI"/>
          <p:cNvPicPr>
            <a:picLocks noChangeAspect="1" noChangeArrowheads="1"/>
          </p:cNvPicPr>
          <p:nvPr/>
        </p:nvPicPr>
        <p:blipFill>
          <a:blip r:embed="rId4" cstate="print">
            <a:clrChange>
              <a:clrFrom>
                <a:srgbClr val="E0E0E0"/>
              </a:clrFrom>
              <a:clrTo>
                <a:srgbClr val="E0E0E0">
                  <a:alpha val="0"/>
                </a:srgbClr>
              </a:clrTo>
            </a:clrChange>
          </a:blip>
          <a:srcRect/>
          <a:stretch>
            <a:fillRect/>
          </a:stretch>
        </p:blipFill>
        <p:spPr bwMode="auto">
          <a:xfrm>
            <a:off x="1929598" y="3873431"/>
            <a:ext cx="726625" cy="728252"/>
          </a:xfrm>
          <a:prstGeom prst="rect">
            <a:avLst/>
          </a:prstGeom>
          <a:noFill/>
        </p:spPr>
      </p:pic>
      <p:pic>
        <p:nvPicPr>
          <p:cNvPr id="13" name="Picture 20" descr="https://encrypted-tbn2.gstatic.com/images?q=tbn:ANd9GcQMUmxjThBv5XYUttgo1sES5xa5imXqXPbyn9fsZNJskocl34aI"/>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718597" y="3977467"/>
            <a:ext cx="726625" cy="728252"/>
          </a:xfrm>
          <a:prstGeom prst="rect">
            <a:avLst/>
          </a:prstGeom>
          <a:noFill/>
        </p:spPr>
      </p:pic>
      <p:pic>
        <p:nvPicPr>
          <p:cNvPr id="18434"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1248756" y="2156836"/>
            <a:ext cx="1578000" cy="1560540"/>
          </a:xfrm>
          <a:prstGeom prst="rect">
            <a:avLst/>
          </a:prstGeom>
          <a:noFill/>
        </p:spPr>
      </p:pic>
      <p:pic>
        <p:nvPicPr>
          <p:cNvPr id="22"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1574074" y="1062126"/>
            <a:ext cx="1578000" cy="1560540"/>
          </a:xfrm>
          <a:prstGeom prst="rect">
            <a:avLst/>
          </a:prstGeom>
          <a:noFill/>
        </p:spPr>
      </p:pic>
      <p:pic>
        <p:nvPicPr>
          <p:cNvPr id="23"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2540634" y="204744"/>
            <a:ext cx="1578000" cy="1560540"/>
          </a:xfrm>
          <a:prstGeom prst="rect">
            <a:avLst/>
          </a:prstGeom>
          <a:noFill/>
        </p:spPr>
      </p:pic>
      <p:pic>
        <p:nvPicPr>
          <p:cNvPr id="25"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5570315" y="229404"/>
            <a:ext cx="1578000" cy="1560540"/>
          </a:xfrm>
          <a:prstGeom prst="rect">
            <a:avLst/>
          </a:prstGeom>
          <a:noFill/>
        </p:spPr>
      </p:pic>
      <p:pic>
        <p:nvPicPr>
          <p:cNvPr id="26"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6825095" y="855376"/>
            <a:ext cx="1578000" cy="1560540"/>
          </a:xfrm>
          <a:prstGeom prst="rect">
            <a:avLst/>
          </a:prstGeom>
          <a:noFill/>
        </p:spPr>
      </p:pic>
      <p:pic>
        <p:nvPicPr>
          <p:cNvPr id="33"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7267056" y="2159792"/>
            <a:ext cx="1578000" cy="1560540"/>
          </a:xfrm>
          <a:prstGeom prst="rect">
            <a:avLst/>
          </a:prstGeom>
          <a:noFill/>
        </p:spPr>
      </p:pic>
      <p:sp>
        <p:nvSpPr>
          <p:cNvPr id="37" name="Rectangle 36"/>
          <p:cNvSpPr/>
          <p:nvPr/>
        </p:nvSpPr>
        <p:spPr>
          <a:xfrm>
            <a:off x="5792064" y="1208060"/>
            <a:ext cx="283883" cy="484748"/>
          </a:xfrm>
          <a:prstGeom prst="rect">
            <a:avLst/>
          </a:prstGeom>
          <a:noFill/>
        </p:spPr>
        <p:txBody>
          <a:bodyPr wrap="square" lIns="68580" tIns="34290" rIns="68580" bIns="3429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7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a:t>
            </a:r>
          </a:p>
        </p:txBody>
      </p:sp>
      <p:sp>
        <p:nvSpPr>
          <p:cNvPr id="38" name="Rectangle 37"/>
          <p:cNvSpPr/>
          <p:nvPr/>
        </p:nvSpPr>
        <p:spPr>
          <a:xfrm>
            <a:off x="4266266" y="901781"/>
            <a:ext cx="283883" cy="484748"/>
          </a:xfrm>
          <a:prstGeom prst="rect">
            <a:avLst/>
          </a:prstGeom>
          <a:noFill/>
        </p:spPr>
        <p:txBody>
          <a:bodyPr wrap="square" lIns="68580" tIns="34290" rIns="68580" bIns="3429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7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a:t>
            </a:r>
          </a:p>
        </p:txBody>
      </p:sp>
      <p:sp>
        <p:nvSpPr>
          <p:cNvPr id="39" name="Rectangle 38"/>
          <p:cNvSpPr/>
          <p:nvPr/>
        </p:nvSpPr>
        <p:spPr>
          <a:xfrm>
            <a:off x="7596337" y="3091909"/>
            <a:ext cx="283883" cy="484748"/>
          </a:xfrm>
          <a:prstGeom prst="rect">
            <a:avLst/>
          </a:prstGeom>
          <a:noFill/>
        </p:spPr>
        <p:txBody>
          <a:bodyPr wrap="square" lIns="68580" tIns="34290" rIns="68580" bIns="3429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7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a:t>
            </a:r>
          </a:p>
        </p:txBody>
      </p:sp>
      <p:pic>
        <p:nvPicPr>
          <p:cNvPr id="35" name="Picture 20" descr="https://encrypted-tbn2.gstatic.com/images?q=tbn:ANd9GcQMUmxjThBv5XYUttgo1sES5xa5imXqXPbyn9fsZNJskocl34aI"/>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6979197" y="3873432"/>
            <a:ext cx="726625" cy="728252"/>
          </a:xfrm>
          <a:prstGeom prst="rect">
            <a:avLst/>
          </a:prstGeom>
          <a:noFill/>
        </p:spPr>
      </p:pic>
      <p:pic>
        <p:nvPicPr>
          <p:cNvPr id="50" name="Picture 20" descr="https://encrypted-tbn2.gstatic.com/images?q=tbn:ANd9GcQMUmxjThBv5XYUttgo1sES5xa5imXqXPbyn9fsZNJskocl34aI"/>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295996" y="3975907"/>
            <a:ext cx="726625" cy="728252"/>
          </a:xfrm>
          <a:prstGeom prst="rect">
            <a:avLst/>
          </a:prstGeom>
          <a:noFill/>
        </p:spPr>
      </p:pic>
      <p:sp>
        <p:nvSpPr>
          <p:cNvPr id="51" name="Round Same Side Corner Rectangle 50"/>
          <p:cNvSpPr/>
          <p:nvPr/>
        </p:nvSpPr>
        <p:spPr>
          <a:xfrm>
            <a:off x="4403558" y="4632358"/>
            <a:ext cx="1485387" cy="148189"/>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dirty="0" smtClean="0">
                <a:solidFill>
                  <a:schemeClr val="bg1"/>
                </a:solidFill>
              </a:rPr>
              <a:t>ανάδοχη φροντίδα</a:t>
            </a:r>
            <a:endParaRPr lang="el-GR" sz="1200" dirty="0">
              <a:solidFill>
                <a:schemeClr val="bg1"/>
              </a:solidFill>
            </a:endParaRPr>
          </a:p>
        </p:txBody>
      </p:sp>
      <p:sp>
        <p:nvSpPr>
          <p:cNvPr id="48" name="Rounded Rectangle 47"/>
          <p:cNvSpPr/>
          <p:nvPr/>
        </p:nvSpPr>
        <p:spPr>
          <a:xfrm>
            <a:off x="251460" y="87474"/>
            <a:ext cx="2214306" cy="972108"/>
          </a:xfrm>
          <a:prstGeom prst="roundRect">
            <a:avLst>
              <a:gd name="adj" fmla="val 6646"/>
            </a:avLst>
          </a:prstGeom>
        </p:spPr>
        <p:style>
          <a:lnRef idx="2">
            <a:schemeClr val="accent1"/>
          </a:lnRef>
          <a:fillRef idx="1">
            <a:schemeClr val="lt1"/>
          </a:fillRef>
          <a:effectRef idx="0">
            <a:schemeClr val="accent1"/>
          </a:effectRef>
          <a:fontRef idx="minor">
            <a:schemeClr val="dk1"/>
          </a:fontRef>
        </p:style>
        <p:txBody>
          <a:bodyPr rtlCol="0" anchor="t" anchorCtr="0"/>
          <a:lstStyle/>
          <a:p>
            <a:pPr lvl="0" algn="ctr" fontAlgn="base">
              <a:spcBef>
                <a:spcPct val="0"/>
              </a:spcBef>
              <a:spcAft>
                <a:spcPct val="0"/>
              </a:spcAft>
            </a:pPr>
            <a:r>
              <a:rPr lang="el-GR" sz="1050" b="1" dirty="0">
                <a:solidFill>
                  <a:schemeClr val="accent1">
                    <a:lumMod val="75000"/>
                  </a:schemeClr>
                </a:solidFill>
                <a:latin typeface="Calibri" pitchFamily="34" charset="0"/>
                <a:ea typeface="Calibri" pitchFamily="34" charset="0"/>
                <a:cs typeface="Tahoma" pitchFamily="34" charset="0"/>
              </a:rPr>
              <a:t>Πιθανές πρακτικές διαχείρισης περίπτωσης ΚαΠα-Π</a:t>
            </a:r>
            <a:endParaRPr lang="en-US" sz="1050" b="1" i="1" dirty="0">
              <a:solidFill>
                <a:schemeClr val="accent1">
                  <a:lumMod val="75000"/>
                </a:schemeClr>
              </a:solidFill>
              <a:latin typeface="Calibri" pitchFamily="34" charset="0"/>
              <a:ea typeface="Calibri" pitchFamily="34" charset="0"/>
              <a:cs typeface="Tahoma" pitchFamily="34" charset="0"/>
            </a:endParaRPr>
          </a:p>
        </p:txBody>
      </p:sp>
      <p:sp>
        <p:nvSpPr>
          <p:cNvPr id="53" name="Rounded Rectangle 52"/>
          <p:cNvSpPr/>
          <p:nvPr/>
        </p:nvSpPr>
        <p:spPr>
          <a:xfrm>
            <a:off x="766015" y="601971"/>
            <a:ext cx="1134126" cy="398580"/>
          </a:xfrm>
          <a:prstGeom prst="roundRect">
            <a:avLst>
              <a:gd name="adj" fmla="val 6646"/>
            </a:avLst>
          </a:prstGeom>
        </p:spPr>
        <p:style>
          <a:lnRef idx="1">
            <a:schemeClr val="accent1"/>
          </a:lnRef>
          <a:fillRef idx="3">
            <a:schemeClr val="accent1"/>
          </a:fillRef>
          <a:effectRef idx="2">
            <a:schemeClr val="accent1"/>
          </a:effectRef>
          <a:fontRef idx="minor">
            <a:schemeClr val="lt1"/>
          </a:fontRef>
        </p:style>
        <p:txBody>
          <a:bodyPr rtlCol="0" anchor="ctr"/>
          <a:lstStyle/>
          <a:p>
            <a:pPr lvl="0" algn="ctr" fontAlgn="base">
              <a:spcBef>
                <a:spcPct val="0"/>
              </a:spcBef>
              <a:spcAft>
                <a:spcPct val="0"/>
              </a:spcAft>
            </a:pPr>
            <a:r>
              <a:rPr lang="el-GR" sz="1050" b="1" dirty="0">
                <a:solidFill>
                  <a:schemeClr val="bg1"/>
                </a:solidFill>
                <a:latin typeface="Calibri" pitchFamily="34" charset="0"/>
                <a:ea typeface="Calibri" pitchFamily="34" charset="0"/>
                <a:cs typeface="Tahoma" pitchFamily="34" charset="0"/>
              </a:rPr>
              <a:t>παραδείγματα</a:t>
            </a:r>
            <a:endParaRPr lang="en-US" sz="1050" b="1" i="1" dirty="0">
              <a:solidFill>
                <a:schemeClr val="bg1"/>
              </a:solidFill>
              <a:latin typeface="Calibri" pitchFamily="34" charset="0"/>
              <a:ea typeface="Calibri" pitchFamily="34" charset="0"/>
              <a:cs typeface="Tahoma" pitchFamily="34" charset="0"/>
            </a:endParaRPr>
          </a:p>
        </p:txBody>
      </p:sp>
      <p:sp>
        <p:nvSpPr>
          <p:cNvPr id="54" name="Rounded Rectangle 53"/>
          <p:cNvSpPr/>
          <p:nvPr/>
        </p:nvSpPr>
        <p:spPr>
          <a:xfrm>
            <a:off x="3956034" y="2355726"/>
            <a:ext cx="2106234" cy="398580"/>
          </a:xfrm>
          <a:prstGeom prst="roundRect">
            <a:avLst>
              <a:gd name="adj" fmla="val 6646"/>
            </a:avLst>
          </a:prstGeom>
        </p:spPr>
        <p:style>
          <a:lnRef idx="1">
            <a:schemeClr val="accent1"/>
          </a:lnRef>
          <a:fillRef idx="3">
            <a:schemeClr val="accent1"/>
          </a:fillRef>
          <a:effectRef idx="2">
            <a:schemeClr val="accent1"/>
          </a:effectRef>
          <a:fontRef idx="minor">
            <a:schemeClr val="lt1"/>
          </a:fontRef>
        </p:style>
        <p:txBody>
          <a:bodyPr rtlCol="0" anchor="ctr"/>
          <a:lstStyle/>
          <a:p>
            <a:pPr lvl="0" algn="ctr" fontAlgn="base">
              <a:spcBef>
                <a:spcPct val="0"/>
              </a:spcBef>
              <a:spcAft>
                <a:spcPct val="0"/>
              </a:spcAft>
            </a:pPr>
            <a:r>
              <a:rPr lang="el-GR" sz="1050" b="1" dirty="0">
                <a:solidFill>
                  <a:schemeClr val="bg1"/>
                </a:solidFill>
                <a:latin typeface="Calibri" pitchFamily="34" charset="0"/>
                <a:ea typeface="Calibri" pitchFamily="34" charset="0"/>
                <a:cs typeface="Tahoma" pitchFamily="34" charset="0"/>
              </a:rPr>
              <a:t>περίπτωση </a:t>
            </a:r>
            <a:r>
              <a:rPr lang="en-US" sz="1050" b="1" dirty="0">
                <a:solidFill>
                  <a:schemeClr val="bg1"/>
                </a:solidFill>
                <a:latin typeface="Calibri" pitchFamily="34" charset="0"/>
                <a:ea typeface="Calibri" pitchFamily="34" charset="0"/>
                <a:cs typeface="Tahoma" pitchFamily="34" charset="0"/>
              </a:rPr>
              <a:t>1: </a:t>
            </a:r>
          </a:p>
          <a:p>
            <a:pPr lvl="0" algn="ctr" fontAlgn="base">
              <a:spcBef>
                <a:spcPct val="0"/>
              </a:spcBef>
              <a:spcAft>
                <a:spcPct val="0"/>
              </a:spcAft>
            </a:pPr>
            <a:r>
              <a:rPr lang="el-GR" sz="1050" b="1" dirty="0">
                <a:solidFill>
                  <a:schemeClr val="bg1"/>
                </a:solidFill>
                <a:latin typeface="Calibri" pitchFamily="34" charset="0"/>
                <a:ea typeface="Calibri" pitchFamily="34" charset="0"/>
                <a:cs typeface="Tahoma" pitchFamily="34" charset="0"/>
              </a:rPr>
              <a:t>σεξουαλική κακοποίηση παιδιού</a:t>
            </a:r>
            <a:endParaRPr lang="en-US" sz="1050" b="1" i="1" dirty="0">
              <a:solidFill>
                <a:schemeClr val="bg1"/>
              </a:solidFill>
              <a:latin typeface="Calibri" pitchFamily="34" charset="0"/>
              <a:ea typeface="Calibri" pitchFamily="34" charset="0"/>
              <a:cs typeface="Tahoma" pitchFamily="34" charset="0"/>
            </a:endParaRPr>
          </a:p>
        </p:txBody>
      </p:sp>
      <p:sp>
        <p:nvSpPr>
          <p:cNvPr id="28" name="Round Same Side Corner Rectangle 27"/>
          <p:cNvSpPr/>
          <p:nvPr/>
        </p:nvSpPr>
        <p:spPr>
          <a:xfrm>
            <a:off x="1555022" y="2774830"/>
            <a:ext cx="966560" cy="18000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dirty="0">
                <a:solidFill>
                  <a:schemeClr val="bg1"/>
                </a:solidFill>
              </a:rPr>
              <a:t>νοσοκομείο</a:t>
            </a:r>
          </a:p>
        </p:txBody>
      </p:sp>
      <p:sp>
        <p:nvSpPr>
          <p:cNvPr id="29" name="Round Same Side Corner Rectangle 28"/>
          <p:cNvSpPr/>
          <p:nvPr/>
        </p:nvSpPr>
        <p:spPr>
          <a:xfrm>
            <a:off x="1900141" y="1635604"/>
            <a:ext cx="926615" cy="18000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dirty="0">
                <a:solidFill>
                  <a:schemeClr val="bg1"/>
                </a:solidFill>
              </a:rPr>
              <a:t>ΜΚΟ</a:t>
            </a:r>
          </a:p>
        </p:txBody>
      </p:sp>
      <p:sp>
        <p:nvSpPr>
          <p:cNvPr id="30" name="Round Same Side Corner Rectangle 29"/>
          <p:cNvSpPr/>
          <p:nvPr/>
        </p:nvSpPr>
        <p:spPr>
          <a:xfrm>
            <a:off x="2866701" y="807423"/>
            <a:ext cx="914724" cy="18000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dirty="0">
                <a:solidFill>
                  <a:schemeClr val="bg1"/>
                </a:solidFill>
              </a:rPr>
              <a:t>αστυνομία</a:t>
            </a:r>
          </a:p>
        </p:txBody>
      </p:sp>
      <p:sp>
        <p:nvSpPr>
          <p:cNvPr id="31" name="Round Same Side Corner Rectangle 30"/>
          <p:cNvSpPr/>
          <p:nvPr/>
        </p:nvSpPr>
        <p:spPr>
          <a:xfrm>
            <a:off x="4091568" y="565149"/>
            <a:ext cx="1476000" cy="18000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dirty="0">
                <a:solidFill>
                  <a:schemeClr val="bg1"/>
                </a:solidFill>
              </a:rPr>
              <a:t>κοινωνική υπηρεσία</a:t>
            </a:r>
          </a:p>
        </p:txBody>
      </p:sp>
      <p:sp>
        <p:nvSpPr>
          <p:cNvPr id="32" name="Round Same Side Corner Rectangle 31"/>
          <p:cNvSpPr/>
          <p:nvPr/>
        </p:nvSpPr>
        <p:spPr>
          <a:xfrm>
            <a:off x="5888945" y="826218"/>
            <a:ext cx="936150" cy="18000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dirty="0">
                <a:solidFill>
                  <a:schemeClr val="bg1"/>
                </a:solidFill>
              </a:rPr>
              <a:t>εισαγγελία</a:t>
            </a:r>
          </a:p>
        </p:txBody>
      </p:sp>
      <p:sp>
        <p:nvSpPr>
          <p:cNvPr id="34" name="Round Same Side Corner Rectangle 33"/>
          <p:cNvSpPr/>
          <p:nvPr/>
        </p:nvSpPr>
        <p:spPr>
          <a:xfrm>
            <a:off x="7148314" y="1450434"/>
            <a:ext cx="936151" cy="18000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dirty="0">
                <a:solidFill>
                  <a:schemeClr val="bg1"/>
                </a:solidFill>
              </a:rPr>
              <a:t>σχολείο</a:t>
            </a:r>
          </a:p>
        </p:txBody>
      </p:sp>
      <p:sp>
        <p:nvSpPr>
          <p:cNvPr id="46" name="Round Same Side Corner Rectangle 45"/>
          <p:cNvSpPr/>
          <p:nvPr/>
        </p:nvSpPr>
        <p:spPr>
          <a:xfrm>
            <a:off x="7518400" y="2730873"/>
            <a:ext cx="1054100" cy="18000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dirty="0">
                <a:solidFill>
                  <a:schemeClr val="bg1"/>
                </a:solidFill>
              </a:rPr>
              <a:t>νοσοκομείο </a:t>
            </a:r>
            <a:r>
              <a:rPr lang="en-US" sz="1200" dirty="0">
                <a:solidFill>
                  <a:schemeClr val="bg1"/>
                </a:solidFill>
              </a:rPr>
              <a:t>II</a:t>
            </a:r>
            <a:endParaRPr lang="el-GR" sz="1200" dirty="0">
              <a:solidFill>
                <a:schemeClr val="bg1"/>
              </a:solidFill>
            </a:endParaRPr>
          </a:p>
        </p:txBody>
      </p:sp>
      <p:pic>
        <p:nvPicPr>
          <p:cNvPr id="20483" name="Picture 3"/>
          <p:cNvPicPr>
            <a:picLocks noChangeAspect="1" noChangeArrowheads="1"/>
          </p:cNvPicPr>
          <p:nvPr/>
        </p:nvPicPr>
        <p:blipFill>
          <a:blip r:embed="rId5" cstate="print"/>
          <a:srcRect/>
          <a:stretch>
            <a:fillRect/>
          </a:stretch>
        </p:blipFill>
        <p:spPr bwMode="auto">
          <a:xfrm>
            <a:off x="2613395" y="4365329"/>
            <a:ext cx="315600" cy="528680"/>
          </a:xfrm>
          <a:prstGeom prst="rect">
            <a:avLst/>
          </a:prstGeom>
          <a:noFill/>
          <a:ln w="9525">
            <a:noFill/>
            <a:miter lim="800000"/>
            <a:headEnd/>
            <a:tailEnd/>
          </a:ln>
          <a:effectLst/>
        </p:spPr>
      </p:pic>
    </p:spTree>
    <p:extLst>
      <p:ext uri="{BB962C8B-B14F-4D97-AF65-F5344CB8AC3E}">
        <p14:creationId xmlns="" xmlns:p14="http://schemas.microsoft.com/office/powerpoint/2010/main" val="936803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ppt_w</p:attrName>
                                        </p:attrNameLst>
                                      </p:cBhvr>
                                      <p:tavLst>
                                        <p:tav tm="0">
                                          <p:val>
                                            <p:fltVal val="0"/>
                                          </p:val>
                                        </p:tav>
                                        <p:tav tm="100000">
                                          <p:val>
                                            <p:strVal val="#ppt_w"/>
                                          </p:val>
                                        </p:tav>
                                      </p:tavLst>
                                    </p:anim>
                                    <p:anim calcmode="lin" valueType="num">
                                      <p:cBhvr>
                                        <p:cTn id="8" dur="500" fill="hold"/>
                                        <p:tgtEl>
                                          <p:spTgt spid="53"/>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18434"/>
                                        </p:tgtEl>
                                        <p:attrNameLst>
                                          <p:attrName>style.visibility</p:attrName>
                                        </p:attrNameLst>
                                      </p:cBhvr>
                                      <p:to>
                                        <p:strVal val="visible"/>
                                      </p:to>
                                    </p:set>
                                    <p:anim calcmode="lin" valueType="num">
                                      <p:cBhvr>
                                        <p:cTn id="11" dur="500" fill="hold"/>
                                        <p:tgtEl>
                                          <p:spTgt spid="18434"/>
                                        </p:tgtEl>
                                        <p:attrNameLst>
                                          <p:attrName>ppt_w</p:attrName>
                                        </p:attrNameLst>
                                      </p:cBhvr>
                                      <p:tavLst>
                                        <p:tav tm="0">
                                          <p:val>
                                            <p:fltVal val="0"/>
                                          </p:val>
                                        </p:tav>
                                        <p:tav tm="100000">
                                          <p:val>
                                            <p:strVal val="#ppt_w"/>
                                          </p:val>
                                        </p:tav>
                                      </p:tavLst>
                                    </p:anim>
                                    <p:anim calcmode="lin" valueType="num">
                                      <p:cBhvr>
                                        <p:cTn id="12" dur="500" fill="hold"/>
                                        <p:tgtEl>
                                          <p:spTgt spid="18434"/>
                                        </p:tgtEl>
                                        <p:attrNameLst>
                                          <p:attrName>ppt_h</p:attrName>
                                        </p:attrNameLst>
                                      </p:cBhvr>
                                      <p:tavLst>
                                        <p:tav tm="0">
                                          <p:val>
                                            <p:fltVal val="0"/>
                                          </p:val>
                                        </p:tav>
                                        <p:tav tm="100000">
                                          <p:val>
                                            <p:strVal val="#ppt_h"/>
                                          </p:val>
                                        </p:tav>
                                      </p:tavLst>
                                    </p:anim>
                                  </p:childTnLst>
                                </p:cTn>
                              </p:par>
                              <p:par>
                                <p:cTn id="13" presetID="23" presetClass="entr" presetSubtype="16" fill="hold"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p:cTn id="15" dur="500" fill="hold"/>
                                        <p:tgtEl>
                                          <p:spTgt spid="22"/>
                                        </p:tgtEl>
                                        <p:attrNameLst>
                                          <p:attrName>ppt_w</p:attrName>
                                        </p:attrNameLst>
                                      </p:cBhvr>
                                      <p:tavLst>
                                        <p:tav tm="0">
                                          <p:val>
                                            <p:fltVal val="0"/>
                                          </p:val>
                                        </p:tav>
                                        <p:tav tm="100000">
                                          <p:val>
                                            <p:strVal val="#ppt_w"/>
                                          </p:val>
                                        </p:tav>
                                      </p:tavLst>
                                    </p:anim>
                                    <p:anim calcmode="lin" valueType="num">
                                      <p:cBhvr>
                                        <p:cTn id="16" dur="500" fill="hold"/>
                                        <p:tgtEl>
                                          <p:spTgt spid="22"/>
                                        </p:tgtEl>
                                        <p:attrNameLst>
                                          <p:attrName>ppt_h</p:attrName>
                                        </p:attrNameLst>
                                      </p:cBhvr>
                                      <p:tavLst>
                                        <p:tav tm="0">
                                          <p:val>
                                            <p:fltVal val="0"/>
                                          </p:val>
                                        </p:tav>
                                        <p:tav tm="100000">
                                          <p:val>
                                            <p:strVal val="#ppt_h"/>
                                          </p:val>
                                        </p:tav>
                                      </p:tavLst>
                                    </p:anim>
                                  </p:childTnLst>
                                </p:cTn>
                              </p:par>
                              <p:par>
                                <p:cTn id="17" presetID="23" presetClass="entr" presetSubtype="16" fill="hold" nodeType="with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childTnLst>
                                </p:cTn>
                              </p:par>
                              <p:par>
                                <p:cTn id="21" presetID="23" presetClass="entr" presetSubtype="16" fill="hold" nodeType="with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p:cTn id="23" dur="500" fill="hold"/>
                                        <p:tgtEl>
                                          <p:spTgt spid="24"/>
                                        </p:tgtEl>
                                        <p:attrNameLst>
                                          <p:attrName>ppt_w</p:attrName>
                                        </p:attrNameLst>
                                      </p:cBhvr>
                                      <p:tavLst>
                                        <p:tav tm="0">
                                          <p:val>
                                            <p:fltVal val="0"/>
                                          </p:val>
                                        </p:tav>
                                        <p:tav tm="100000">
                                          <p:val>
                                            <p:strVal val="#ppt_w"/>
                                          </p:val>
                                        </p:tav>
                                      </p:tavLst>
                                    </p:anim>
                                    <p:anim calcmode="lin" valueType="num">
                                      <p:cBhvr>
                                        <p:cTn id="24" dur="500" fill="hold"/>
                                        <p:tgtEl>
                                          <p:spTgt spid="24"/>
                                        </p:tgtEl>
                                        <p:attrNameLst>
                                          <p:attrName>ppt_h</p:attrName>
                                        </p:attrNameLst>
                                      </p:cBhvr>
                                      <p:tavLst>
                                        <p:tav tm="0">
                                          <p:val>
                                            <p:fltVal val="0"/>
                                          </p:val>
                                        </p:tav>
                                        <p:tav tm="100000">
                                          <p:val>
                                            <p:strVal val="#ppt_h"/>
                                          </p:val>
                                        </p:tav>
                                      </p:tavLst>
                                    </p:anim>
                                  </p:childTnLst>
                                </p:cTn>
                              </p:par>
                              <p:par>
                                <p:cTn id="25" presetID="23" presetClass="entr" presetSubtype="16" fill="hold" nodeType="with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p:cTn id="27" dur="500" fill="hold"/>
                                        <p:tgtEl>
                                          <p:spTgt spid="25"/>
                                        </p:tgtEl>
                                        <p:attrNameLst>
                                          <p:attrName>ppt_w</p:attrName>
                                        </p:attrNameLst>
                                      </p:cBhvr>
                                      <p:tavLst>
                                        <p:tav tm="0">
                                          <p:val>
                                            <p:fltVal val="0"/>
                                          </p:val>
                                        </p:tav>
                                        <p:tav tm="100000">
                                          <p:val>
                                            <p:strVal val="#ppt_w"/>
                                          </p:val>
                                        </p:tav>
                                      </p:tavLst>
                                    </p:anim>
                                    <p:anim calcmode="lin" valueType="num">
                                      <p:cBhvr>
                                        <p:cTn id="28" dur="500" fill="hold"/>
                                        <p:tgtEl>
                                          <p:spTgt spid="25"/>
                                        </p:tgtEl>
                                        <p:attrNameLst>
                                          <p:attrName>ppt_h</p:attrName>
                                        </p:attrNameLst>
                                      </p:cBhvr>
                                      <p:tavLst>
                                        <p:tav tm="0">
                                          <p:val>
                                            <p:fltVal val="0"/>
                                          </p:val>
                                        </p:tav>
                                        <p:tav tm="100000">
                                          <p:val>
                                            <p:strVal val="#ppt_h"/>
                                          </p:val>
                                        </p:tav>
                                      </p:tavLst>
                                    </p:anim>
                                  </p:childTnLst>
                                </p:cTn>
                              </p:par>
                              <p:par>
                                <p:cTn id="29" presetID="23" presetClass="entr" presetSubtype="16" fill="hold" nodeType="with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p:cTn id="31" dur="500" fill="hold"/>
                                        <p:tgtEl>
                                          <p:spTgt spid="26"/>
                                        </p:tgtEl>
                                        <p:attrNameLst>
                                          <p:attrName>ppt_w</p:attrName>
                                        </p:attrNameLst>
                                      </p:cBhvr>
                                      <p:tavLst>
                                        <p:tav tm="0">
                                          <p:val>
                                            <p:fltVal val="0"/>
                                          </p:val>
                                        </p:tav>
                                        <p:tav tm="100000">
                                          <p:val>
                                            <p:strVal val="#ppt_w"/>
                                          </p:val>
                                        </p:tav>
                                      </p:tavLst>
                                    </p:anim>
                                    <p:anim calcmode="lin" valueType="num">
                                      <p:cBhvr>
                                        <p:cTn id="32" dur="500" fill="hold"/>
                                        <p:tgtEl>
                                          <p:spTgt spid="26"/>
                                        </p:tgtEl>
                                        <p:attrNameLst>
                                          <p:attrName>ppt_h</p:attrName>
                                        </p:attrNameLst>
                                      </p:cBhvr>
                                      <p:tavLst>
                                        <p:tav tm="0">
                                          <p:val>
                                            <p:fltVal val="0"/>
                                          </p:val>
                                        </p:tav>
                                        <p:tav tm="100000">
                                          <p:val>
                                            <p:strVal val="#ppt_h"/>
                                          </p:val>
                                        </p:tav>
                                      </p:tavLst>
                                    </p:anim>
                                  </p:childTnLst>
                                </p:cTn>
                              </p:par>
                              <p:par>
                                <p:cTn id="33" presetID="23" presetClass="entr" presetSubtype="16" fill="hold" nodeType="withEffect">
                                  <p:stCondLst>
                                    <p:cond delay="0"/>
                                  </p:stCondLst>
                                  <p:childTnLst>
                                    <p:set>
                                      <p:cBhvr>
                                        <p:cTn id="34" dur="1" fill="hold">
                                          <p:stCondLst>
                                            <p:cond delay="0"/>
                                          </p:stCondLst>
                                        </p:cTn>
                                        <p:tgtEl>
                                          <p:spTgt spid="33"/>
                                        </p:tgtEl>
                                        <p:attrNameLst>
                                          <p:attrName>style.visibility</p:attrName>
                                        </p:attrNameLst>
                                      </p:cBhvr>
                                      <p:to>
                                        <p:strVal val="visible"/>
                                      </p:to>
                                    </p:set>
                                    <p:anim calcmode="lin" valueType="num">
                                      <p:cBhvr>
                                        <p:cTn id="35" dur="500" fill="hold"/>
                                        <p:tgtEl>
                                          <p:spTgt spid="33"/>
                                        </p:tgtEl>
                                        <p:attrNameLst>
                                          <p:attrName>ppt_w</p:attrName>
                                        </p:attrNameLst>
                                      </p:cBhvr>
                                      <p:tavLst>
                                        <p:tav tm="0">
                                          <p:val>
                                            <p:fltVal val="0"/>
                                          </p:val>
                                        </p:tav>
                                        <p:tav tm="100000">
                                          <p:val>
                                            <p:strVal val="#ppt_w"/>
                                          </p:val>
                                        </p:tav>
                                      </p:tavLst>
                                    </p:anim>
                                    <p:anim calcmode="lin" valueType="num">
                                      <p:cBhvr>
                                        <p:cTn id="36" dur="500" fill="hold"/>
                                        <p:tgtEl>
                                          <p:spTgt spid="33"/>
                                        </p:tgtEl>
                                        <p:attrNameLst>
                                          <p:attrName>ppt_h</p:attrName>
                                        </p:attrNameLst>
                                      </p:cBhvr>
                                      <p:tavLst>
                                        <p:tav tm="0">
                                          <p:val>
                                            <p:fltVal val="0"/>
                                          </p:val>
                                        </p:tav>
                                        <p:tav tm="100000">
                                          <p:val>
                                            <p:strVal val="#ppt_h"/>
                                          </p:val>
                                        </p:tav>
                                      </p:tavLst>
                                    </p:anim>
                                  </p:childTnLst>
                                </p:cTn>
                              </p:par>
                              <p:par>
                                <p:cTn id="37" presetID="23" presetClass="entr" presetSubtype="16" fill="hold" nodeType="withEffect">
                                  <p:stCondLst>
                                    <p:cond delay="0"/>
                                  </p:stCondLst>
                                  <p:childTnLst>
                                    <p:set>
                                      <p:cBhvr>
                                        <p:cTn id="38" dur="1" fill="hold">
                                          <p:stCondLst>
                                            <p:cond delay="0"/>
                                          </p:stCondLst>
                                        </p:cTn>
                                        <p:tgtEl>
                                          <p:spTgt spid="35"/>
                                        </p:tgtEl>
                                        <p:attrNameLst>
                                          <p:attrName>style.visibility</p:attrName>
                                        </p:attrNameLst>
                                      </p:cBhvr>
                                      <p:to>
                                        <p:strVal val="visible"/>
                                      </p:to>
                                    </p:set>
                                    <p:anim calcmode="lin" valueType="num">
                                      <p:cBhvr>
                                        <p:cTn id="39" dur="500" fill="hold"/>
                                        <p:tgtEl>
                                          <p:spTgt spid="35"/>
                                        </p:tgtEl>
                                        <p:attrNameLst>
                                          <p:attrName>ppt_w</p:attrName>
                                        </p:attrNameLst>
                                      </p:cBhvr>
                                      <p:tavLst>
                                        <p:tav tm="0">
                                          <p:val>
                                            <p:fltVal val="0"/>
                                          </p:val>
                                        </p:tav>
                                        <p:tav tm="100000">
                                          <p:val>
                                            <p:strVal val="#ppt_w"/>
                                          </p:val>
                                        </p:tav>
                                      </p:tavLst>
                                    </p:anim>
                                    <p:anim calcmode="lin" valueType="num">
                                      <p:cBhvr>
                                        <p:cTn id="40" dur="500" fill="hold"/>
                                        <p:tgtEl>
                                          <p:spTgt spid="35"/>
                                        </p:tgtEl>
                                        <p:attrNameLst>
                                          <p:attrName>ppt_h</p:attrName>
                                        </p:attrNameLst>
                                      </p:cBhvr>
                                      <p:tavLst>
                                        <p:tav tm="0">
                                          <p:val>
                                            <p:fltVal val="0"/>
                                          </p:val>
                                        </p:tav>
                                        <p:tav tm="100000">
                                          <p:val>
                                            <p:strVal val="#ppt_h"/>
                                          </p:val>
                                        </p:tav>
                                      </p:tavLst>
                                    </p:anim>
                                  </p:childTnLst>
                                </p:cTn>
                              </p:par>
                              <p:par>
                                <p:cTn id="41" presetID="23" presetClass="entr" presetSubtype="16" fill="hold" nodeType="with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500" fill="hold"/>
                                        <p:tgtEl>
                                          <p:spTgt spid="50"/>
                                        </p:tgtEl>
                                        <p:attrNameLst>
                                          <p:attrName>ppt_w</p:attrName>
                                        </p:attrNameLst>
                                      </p:cBhvr>
                                      <p:tavLst>
                                        <p:tav tm="0">
                                          <p:val>
                                            <p:fltVal val="0"/>
                                          </p:val>
                                        </p:tav>
                                        <p:tav tm="100000">
                                          <p:val>
                                            <p:strVal val="#ppt_w"/>
                                          </p:val>
                                        </p:tav>
                                      </p:tavLst>
                                    </p:anim>
                                    <p:anim calcmode="lin" valueType="num">
                                      <p:cBhvr>
                                        <p:cTn id="44" dur="500" fill="hold"/>
                                        <p:tgtEl>
                                          <p:spTgt spid="50"/>
                                        </p:tgtEl>
                                        <p:attrNameLst>
                                          <p:attrName>ppt_h</p:attrName>
                                        </p:attrNameLst>
                                      </p:cBhvr>
                                      <p:tavLst>
                                        <p:tav tm="0">
                                          <p:val>
                                            <p:fltVal val="0"/>
                                          </p:val>
                                        </p:tav>
                                        <p:tav tm="100000">
                                          <p:val>
                                            <p:strVal val="#ppt_h"/>
                                          </p:val>
                                        </p:tav>
                                      </p:tavLst>
                                    </p:anim>
                                  </p:childTnLst>
                                </p:cTn>
                              </p:par>
                              <p:par>
                                <p:cTn id="45" presetID="23" presetClass="entr" presetSubtype="16" fill="hold" nodeType="with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childTnLst>
                                </p:cTn>
                              </p:par>
                              <p:par>
                                <p:cTn id="49" presetID="23" presetClass="entr" presetSubtype="16" fill="hold" nodeType="withEffect">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cBhvr>
                                        <p:cTn id="51" dur="500" fill="hold"/>
                                        <p:tgtEl>
                                          <p:spTgt spid="4"/>
                                        </p:tgtEl>
                                        <p:attrNameLst>
                                          <p:attrName>ppt_w</p:attrName>
                                        </p:attrNameLst>
                                      </p:cBhvr>
                                      <p:tavLst>
                                        <p:tav tm="0">
                                          <p:val>
                                            <p:fltVal val="0"/>
                                          </p:val>
                                        </p:tav>
                                        <p:tav tm="100000">
                                          <p:val>
                                            <p:strVal val="#ppt_w"/>
                                          </p:val>
                                        </p:tav>
                                      </p:tavLst>
                                    </p:anim>
                                    <p:anim calcmode="lin" valueType="num">
                                      <p:cBhvr>
                                        <p:cTn id="52"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54"/>
                                        </p:tgtEl>
                                        <p:attrNameLst>
                                          <p:attrName>style.visibility</p:attrName>
                                        </p:attrNameLst>
                                      </p:cBhvr>
                                      <p:to>
                                        <p:strVal val="visible"/>
                                      </p:to>
                                    </p:set>
                                    <p:animEffect transition="in" filter="fade">
                                      <p:cBhvr>
                                        <p:cTn id="57" dur="2000"/>
                                        <p:tgtEl>
                                          <p:spTgt spid="54"/>
                                        </p:tgtEl>
                                      </p:cBhvr>
                                    </p:animEffect>
                                  </p:childTnLst>
                                  <p:subTnLst>
                                    <p:set>
                                      <p:cBhvr override="childStyle">
                                        <p:cTn dur="1" fill="hold" display="0" masterRel="nextClick" afterEffect="1"/>
                                        <p:tgtEl>
                                          <p:spTgt spid="54"/>
                                        </p:tgtEl>
                                        <p:attrNameLst>
                                          <p:attrName>style.visibility</p:attrName>
                                        </p:attrNameLst>
                                      </p:cBhvr>
                                      <p:to>
                                        <p:strVal val="hidden"/>
                                      </p:to>
                                    </p:set>
                                  </p:subTnLst>
                                </p:cTn>
                              </p:par>
                              <p:par>
                                <p:cTn id="58" presetID="10" presetClass="entr" presetSubtype="0" fill="hold" nodeType="withEffect">
                                  <p:stCondLst>
                                    <p:cond delay="0"/>
                                  </p:stCondLst>
                                  <p:childTnLst>
                                    <p:set>
                                      <p:cBhvr>
                                        <p:cTn id="59" dur="1" fill="hold">
                                          <p:stCondLst>
                                            <p:cond delay="0"/>
                                          </p:stCondLst>
                                        </p:cTn>
                                        <p:tgtEl>
                                          <p:spTgt spid="20483"/>
                                        </p:tgtEl>
                                        <p:attrNameLst>
                                          <p:attrName>style.visibility</p:attrName>
                                        </p:attrNameLst>
                                      </p:cBhvr>
                                      <p:to>
                                        <p:strVal val="visible"/>
                                      </p:to>
                                    </p:set>
                                    <p:animEffect transition="in" filter="fade">
                                      <p:cBhvr>
                                        <p:cTn id="60" dur="2000"/>
                                        <p:tgtEl>
                                          <p:spTgt spid="20483"/>
                                        </p:tgtEl>
                                      </p:cBhvr>
                                    </p:animEffect>
                                  </p:childTnLst>
                                </p:cTn>
                              </p:par>
                            </p:childTnLst>
                          </p:cTn>
                        </p:par>
                      </p:childTnLst>
                    </p:cTn>
                  </p:par>
                  <p:par>
                    <p:cTn id="61" fill="hold">
                      <p:stCondLst>
                        <p:cond delay="indefinite"/>
                      </p:stCondLst>
                      <p:childTnLst>
                        <p:par>
                          <p:cTn id="62" fill="hold">
                            <p:stCondLst>
                              <p:cond delay="0"/>
                            </p:stCondLst>
                            <p:childTnLst>
                              <p:par>
                                <p:cTn id="63" presetID="0" presetClass="path" presetSubtype="0" accel="50000" decel="50000" fill="hold" nodeType="clickEffect">
                                  <p:stCondLst>
                                    <p:cond delay="0"/>
                                  </p:stCondLst>
                                  <p:childTnLst>
                                    <p:animMotion origin="layout" path="M -1.38889E-6 0 C 0.02066 -0.01019 0.05625 -0.00463 0.06979 -0.00525 C 0.08577 -0.00988 0.06649 -0.00463 0.10226 -0.00864 C 0.11007 -0.00957 0.11893 -0.01605 0.12674 -0.01883 C 0.13056 -0.02284 0.13368 -0.02377 0.13837 -0.02562 C 0.14705 -0.03395 0.13594 -0.02407 0.14653 -0.03056 C 0.14774 -0.03148 0.14861 -0.03302 0.15 -0.03395 C 0.15122 -0.03488 0.15226 -0.03519 0.15347 -0.0358 C 0.16007 -0.04537 0.1684 -0.05247 0.17552 -0.06111 C 0.17969 -0.06574 0.1816 -0.07222 0.18611 -0.07623 C 0.18941 -0.08333 0.19306 -0.09167 0.19774 -0.0966 C 0.20052 -0.10494 0.20434 -0.11142 0.20816 -0.11852 C 0.21337 -0.1284 0.21632 -0.13889 0.22101 -0.14907 C 0.22309 -0.1537 0.22465 -0.15957 0.22674 -0.1642 C 0.22743 -0.16605 0.22899 -0.16944 0.22899 -0.16914 C 0.22986 -0.17407 0.23351 -0.18796 0.2349 -0.19136 C 0.23681 -0.19599 0.24063 -0.20494 0.24063 -0.20463 C 0.24254 -0.21574 0.24097 -0.20957 0.24653 -0.22191 C 0.24722 -0.22346 0.24879 -0.22685 0.24879 -0.22654 C 0.25052 -0.2358 0.25365 -0.24414 0.25816 -0.25062 C 0.26181 -0.26636 0.27761 -0.28025 0.28611 -0.29105 C 0.29479 -0.30247 0.3007 -0.31728 0.31059 -0.32685 C 0.32118 -0.35 0.30955 -0.32716 0.31979 -0.34198 C 0.32083 -0.34352 0.32118 -0.34568 0.32222 -0.34691 C 0.32431 -0.35062 0.32656 -0.35432 0.32917 -0.3571 C 0.33073 -0.35895 0.33247 -0.35988 0.33386 -0.36235 C 0.33663 -0.36698 0.33924 -0.37284 0.34184 -0.37747 C 0.3474 -0.38704 0.34167 -0.37778 0.34549 -0.38765 C 0.34705 -0.39198 0.34965 -0.39537 0.35122 -0.39938 C 0.35556 -0.4108 0.36146 -0.42191 0.36511 -0.43333 C 0.36597 -0.43549 0.36632 -0.43827 0.36754 -0.44012 C 0.3684 -0.44167 0.36997 -0.44198 0.37101 -0.44352 C 0.37691 -0.45062 0.38212 -0.45772 0.38958 -0.46049 C 0.39636 -0.46698 0.40191 -0.46975 0.40938 -0.47407 C 0.41163 -0.47531 0.41441 -0.47531 0.41632 -0.47747 C 0.43056 -0.49105 0.45747 -0.49414 0.47344 -0.49599 C 0.48872 -0.50123 0.47101 -0.49568 0.50833 -0.49938 C 0.51563 -0.50031 0.52622 -0.51698 0.53264 -0.52315 C 0.53438 -0.52654 0.53629 -0.53302 0.53976 -0.53302 " pathEditMode="relative" rAng="0" ptsTypes="AAAAAAAAAAAAAAAAAAAAAAAAAAAAAAAAAAAAAAA">
                                      <p:cBhvr>
                                        <p:cTn id="64" dur="2000" fill="hold"/>
                                        <p:tgtEl>
                                          <p:spTgt spid="20483"/>
                                        </p:tgtEl>
                                        <p:attrNameLst>
                                          <p:attrName>ppt_x</p:attrName>
                                          <p:attrName>ppt_y</p:attrName>
                                        </p:attrNameLst>
                                      </p:cBhvr>
                                      <p:rCtr x="26979" y="-26667"/>
                                    </p:animMotion>
                                  </p:childTnLst>
                                </p:cTn>
                              </p:par>
                            </p:childTnLst>
                          </p:cTn>
                        </p:par>
                      </p:childTnLst>
                    </p:cTn>
                  </p:par>
                  <p:par>
                    <p:cTn id="65" fill="hold">
                      <p:stCondLst>
                        <p:cond delay="indefinite"/>
                      </p:stCondLst>
                      <p:childTnLst>
                        <p:par>
                          <p:cTn id="66" fill="hold">
                            <p:stCondLst>
                              <p:cond delay="0"/>
                            </p:stCondLst>
                            <p:childTnLst>
                              <p:par>
                                <p:cTn id="67" presetID="0" presetClass="path" presetSubtype="0" accel="50000" decel="50000" fill="hold" nodeType="clickEffect">
                                  <p:stCondLst>
                                    <p:cond delay="0"/>
                                  </p:stCondLst>
                                  <p:childTnLst>
                                    <p:animMotion origin="layout" path="M 0.53976 -0.53303 C 0.52552 -0.53488 0.51163 -0.53735 0.49757 -0.5392 C 0.46528 -0.53642 0.43507 -0.53056 0.40243 -0.52932 C 0.37066 -0.52439 0.38507 -0.52624 0.3592 -0.52315 C 0.32673 -0.525 0.29288 -0.52408 0.2618 -0.5429 C 0.25538 -0.54692 0.24687 -0.56019 0.24132 -0.56667 C 0.23628 -0.59414 0.24132 -0.56451 0.24132 -0.63951 C 0.24132 -0.66142 0.23906 -0.68118 0.23906 -0.70247 " pathEditMode="relative" rAng="0" ptsTypes="AAAAAAAA">
                                      <p:cBhvr>
                                        <p:cTn id="68" dur="2000" fill="hold"/>
                                        <p:tgtEl>
                                          <p:spTgt spid="20483"/>
                                        </p:tgtEl>
                                        <p:attrNameLst>
                                          <p:attrName>ppt_x</p:attrName>
                                          <p:attrName>ppt_y</p:attrName>
                                        </p:attrNameLst>
                                      </p:cBhvr>
                                      <p:rCtr x="-15035" y="-7994"/>
                                    </p:animMotion>
                                  </p:childTnLst>
                                </p:cTn>
                              </p:par>
                            </p:childTnLst>
                          </p:cTn>
                        </p:par>
                        <p:par>
                          <p:cTn id="69" fill="hold">
                            <p:stCondLst>
                              <p:cond delay="2000"/>
                            </p:stCondLst>
                            <p:childTnLst>
                              <p:par>
                                <p:cTn id="70" presetID="23" presetClass="entr" presetSubtype="16" fill="hold" grpId="0" nodeType="afterEffect">
                                  <p:stCondLst>
                                    <p:cond delay="0"/>
                                  </p:stCondLst>
                                  <p:childTnLst>
                                    <p:set>
                                      <p:cBhvr>
                                        <p:cTn id="71" dur="1" fill="hold">
                                          <p:stCondLst>
                                            <p:cond delay="0"/>
                                          </p:stCondLst>
                                        </p:cTn>
                                        <p:tgtEl>
                                          <p:spTgt spid="38"/>
                                        </p:tgtEl>
                                        <p:attrNameLst>
                                          <p:attrName>style.visibility</p:attrName>
                                        </p:attrNameLst>
                                      </p:cBhvr>
                                      <p:to>
                                        <p:strVal val="visible"/>
                                      </p:to>
                                    </p:set>
                                    <p:anim calcmode="lin" valueType="num">
                                      <p:cBhvr>
                                        <p:cTn id="72" dur="500" fill="hold"/>
                                        <p:tgtEl>
                                          <p:spTgt spid="38"/>
                                        </p:tgtEl>
                                        <p:attrNameLst>
                                          <p:attrName>ppt_w</p:attrName>
                                        </p:attrNameLst>
                                      </p:cBhvr>
                                      <p:tavLst>
                                        <p:tav tm="0">
                                          <p:val>
                                            <p:fltVal val="0"/>
                                          </p:val>
                                        </p:tav>
                                        <p:tav tm="100000">
                                          <p:val>
                                            <p:strVal val="#ppt_w"/>
                                          </p:val>
                                        </p:tav>
                                      </p:tavLst>
                                    </p:anim>
                                    <p:anim calcmode="lin" valueType="num">
                                      <p:cBhvr>
                                        <p:cTn id="73" dur="500" fill="hold"/>
                                        <p:tgtEl>
                                          <p:spTgt spid="38"/>
                                        </p:tgtEl>
                                        <p:attrNameLst>
                                          <p:attrName>ppt_h</p:attrName>
                                        </p:attrNameLst>
                                      </p:cBhvr>
                                      <p:tavLst>
                                        <p:tav tm="0">
                                          <p:val>
                                            <p:fltVal val="0"/>
                                          </p:val>
                                        </p:tav>
                                        <p:tav tm="100000">
                                          <p:val>
                                            <p:strVal val="#ppt_h"/>
                                          </p:val>
                                        </p:tav>
                                      </p:tavLst>
                                    </p:anim>
                                  </p:childTnLst>
                                </p:cTn>
                              </p:par>
                            </p:childTnLst>
                          </p:cTn>
                        </p:par>
                      </p:childTnLst>
                    </p:cTn>
                  </p:par>
                  <p:par>
                    <p:cTn id="74" fill="hold">
                      <p:stCondLst>
                        <p:cond delay="indefinite"/>
                      </p:stCondLst>
                      <p:childTnLst>
                        <p:par>
                          <p:cTn id="75" fill="hold">
                            <p:stCondLst>
                              <p:cond delay="0"/>
                            </p:stCondLst>
                            <p:childTnLst>
                              <p:par>
                                <p:cTn id="76" presetID="0" presetClass="path" presetSubtype="0" accel="50000" decel="50000" fill="hold" nodeType="clickEffect">
                                  <p:stCondLst>
                                    <p:cond delay="0"/>
                                  </p:stCondLst>
                                  <p:childTnLst>
                                    <p:animMotion origin="layout" path="M 0.23906 -0.70247 C 0.23871 -0.68117 0.23854 -0.65833 0.23854 -0.63642 C 0.23854 -0.625 0.23889 -0.61327 0.23906 -0.60154 C 0.2408 -0.55525 0.24253 -0.52685 0.25694 -0.48889 C 0.26007 -0.48179 0.26198 -0.47377 0.26649 -0.46852 C 0.27083 -0.45864 0.27482 -0.44815 0.28194 -0.44444 C 0.28489 -0.43704 0.28906 -0.43148 0.29375 -0.42654 C 0.296 -0.42346 0.2993 -0.42284 0.30191 -0.41975 C 0.3092 -0.41173 0.31528 -0.40185 0.32413 -0.39938 C 0.32778 -0.39599 0.33125 -0.39321 0.33507 -0.3892 C 0.33819 -0.38117 0.34288 -0.37438 0.3467 -0.36728 C 0.35225 -0.35556 0.3592 -0.33858 0.36666 -0.32994 C 0.37222 -0.32438 0.37361 -0.32377 0.37725 -0.31636 C 0.38854 -0.29352 0.37031 -0.32623 0.38785 -0.29568 C 0.39149 -0.28981 0.39149 -0.28179 0.39514 -0.275 C 0.40434 -0.25926 0.41753 -0.23735 0.43038 -0.2321 C 0.43663 -0.22407 0.44375 -0.22037 0.45173 -0.21821 C 0.46788 -0.2034 0.48837 -0.20802 0.50607 -0.20463 C 0.52413 -0.20741 0.54028 -0.20679 0.55798 -0.2142 C 0.56128 -0.21759 0.56597 -0.22191 0.56823 -0.22778 C 0.57396 -0.24074 0.57239 -0.25833 0.57708 -0.27315 " pathEditMode="relative" rAng="0" ptsTypes="AAAAAAAAAAAAAAAAAAAAA">
                                      <p:cBhvr>
                                        <p:cTn id="77" dur="2000" fill="hold"/>
                                        <p:tgtEl>
                                          <p:spTgt spid="20483"/>
                                        </p:tgtEl>
                                        <p:attrNameLst>
                                          <p:attrName>ppt_x</p:attrName>
                                          <p:attrName>ppt_y</p:attrName>
                                        </p:attrNameLst>
                                      </p:cBhvr>
                                      <p:rCtr x="16875" y="24877"/>
                                    </p:animMotion>
                                  </p:childTnLst>
                                </p:cTn>
                              </p:par>
                            </p:childTnLst>
                          </p:cTn>
                        </p:par>
                        <p:par>
                          <p:cTn id="78" fill="hold">
                            <p:stCondLst>
                              <p:cond delay="2000"/>
                            </p:stCondLst>
                            <p:childTnLst>
                              <p:par>
                                <p:cTn id="79" presetID="23" presetClass="entr" presetSubtype="16" fill="hold" grpId="0" nodeType="afterEffect">
                                  <p:stCondLst>
                                    <p:cond delay="0"/>
                                  </p:stCondLst>
                                  <p:childTnLst>
                                    <p:set>
                                      <p:cBhvr>
                                        <p:cTn id="80" dur="1" fill="hold">
                                          <p:stCondLst>
                                            <p:cond delay="0"/>
                                          </p:stCondLst>
                                        </p:cTn>
                                        <p:tgtEl>
                                          <p:spTgt spid="39"/>
                                        </p:tgtEl>
                                        <p:attrNameLst>
                                          <p:attrName>style.visibility</p:attrName>
                                        </p:attrNameLst>
                                      </p:cBhvr>
                                      <p:to>
                                        <p:strVal val="visible"/>
                                      </p:to>
                                    </p:set>
                                    <p:anim calcmode="lin" valueType="num">
                                      <p:cBhvr>
                                        <p:cTn id="81" dur="500" fill="hold"/>
                                        <p:tgtEl>
                                          <p:spTgt spid="39"/>
                                        </p:tgtEl>
                                        <p:attrNameLst>
                                          <p:attrName>ppt_w</p:attrName>
                                        </p:attrNameLst>
                                      </p:cBhvr>
                                      <p:tavLst>
                                        <p:tav tm="0">
                                          <p:val>
                                            <p:fltVal val="0"/>
                                          </p:val>
                                        </p:tav>
                                        <p:tav tm="100000">
                                          <p:val>
                                            <p:strVal val="#ppt_w"/>
                                          </p:val>
                                        </p:tav>
                                      </p:tavLst>
                                    </p:anim>
                                    <p:anim calcmode="lin" valueType="num">
                                      <p:cBhvr>
                                        <p:cTn id="82" dur="500" fill="hold"/>
                                        <p:tgtEl>
                                          <p:spTgt spid="39"/>
                                        </p:tgtEl>
                                        <p:attrNameLst>
                                          <p:attrName>ppt_h</p:attrName>
                                        </p:attrNameLst>
                                      </p:cBhvr>
                                      <p:tavLst>
                                        <p:tav tm="0">
                                          <p:val>
                                            <p:fltVal val="0"/>
                                          </p:val>
                                        </p:tav>
                                        <p:tav tm="100000">
                                          <p:val>
                                            <p:strVal val="#ppt_h"/>
                                          </p:val>
                                        </p:tav>
                                      </p:tavLst>
                                    </p:anim>
                                  </p:childTnLst>
                                </p:cTn>
                              </p:par>
                            </p:childTnLst>
                          </p:cTn>
                        </p:par>
                      </p:childTnLst>
                    </p:cTn>
                  </p:par>
                  <p:par>
                    <p:cTn id="83" fill="hold">
                      <p:stCondLst>
                        <p:cond delay="indefinite"/>
                      </p:stCondLst>
                      <p:childTnLst>
                        <p:par>
                          <p:cTn id="84" fill="hold">
                            <p:stCondLst>
                              <p:cond delay="0"/>
                            </p:stCondLst>
                            <p:childTnLst>
                              <p:par>
                                <p:cTn id="85" presetID="0" presetClass="path" presetSubtype="0" accel="50000" decel="50000" fill="hold" nodeType="clickEffect">
                                  <p:stCondLst>
                                    <p:cond delay="0"/>
                                  </p:stCondLst>
                                  <p:childTnLst>
                                    <p:animMotion origin="layout" path="M 0.59532 -0.28549 C 0.59514 -0.28426 0.59375 -0.27006 0.59254 -0.26883 C 0.59011 -0.26667 0.58698 -0.26636 0.5842 -0.26512 C 0.58282 -0.26481 0.58004 -0.26358 0.58004 -0.26327 C 0.5349 -0.26481 0.4908 -0.26265 0.4467 -0.27438 C 0.43681 -0.28333 0.4408 -0.2787 0.4342 -0.28765 C 0.4316 -0.29815 0.42848 -0.30833 0.42587 -0.31883 C 0.42379 -0.33765 0.42049 -0.35555 0.41893 -0.37438 C 0.42049 -0.44475 0.42205 -0.46759 0.42032 -0.5466 C 0.41962 -0.58086 0.41198 -0.61204 0.41198 -0.6466 " pathEditMode="relative" rAng="0" ptsTypes="AAAAAAAAAA">
                                      <p:cBhvr>
                                        <p:cTn id="86" dur="2000" fill="hold"/>
                                        <p:tgtEl>
                                          <p:spTgt spid="20483"/>
                                        </p:tgtEl>
                                        <p:attrNameLst>
                                          <p:attrName>ppt_x</p:attrName>
                                          <p:attrName>ppt_y</p:attrName>
                                        </p:attrNameLst>
                                      </p:cBhvr>
                                      <p:rCtr x="-9167" y="-16944"/>
                                    </p:animMotion>
                                  </p:childTnLst>
                                </p:cTn>
                              </p:par>
                            </p:childTnLst>
                          </p:cTn>
                        </p:par>
                        <p:par>
                          <p:cTn id="87" fill="hold">
                            <p:stCondLst>
                              <p:cond delay="2000"/>
                            </p:stCondLst>
                            <p:childTnLst>
                              <p:par>
                                <p:cTn id="88" presetID="23" presetClass="entr" presetSubtype="16" fill="hold" grpId="0" nodeType="afterEffect">
                                  <p:stCondLst>
                                    <p:cond delay="0"/>
                                  </p:stCondLst>
                                  <p:childTnLst>
                                    <p:set>
                                      <p:cBhvr>
                                        <p:cTn id="89" dur="1" fill="hold">
                                          <p:stCondLst>
                                            <p:cond delay="0"/>
                                          </p:stCondLst>
                                        </p:cTn>
                                        <p:tgtEl>
                                          <p:spTgt spid="37"/>
                                        </p:tgtEl>
                                        <p:attrNameLst>
                                          <p:attrName>style.visibility</p:attrName>
                                        </p:attrNameLst>
                                      </p:cBhvr>
                                      <p:to>
                                        <p:strVal val="visible"/>
                                      </p:to>
                                    </p:set>
                                    <p:anim calcmode="lin" valueType="num">
                                      <p:cBhvr>
                                        <p:cTn id="90" dur="500" fill="hold"/>
                                        <p:tgtEl>
                                          <p:spTgt spid="37"/>
                                        </p:tgtEl>
                                        <p:attrNameLst>
                                          <p:attrName>ppt_w</p:attrName>
                                        </p:attrNameLst>
                                      </p:cBhvr>
                                      <p:tavLst>
                                        <p:tav tm="0">
                                          <p:val>
                                            <p:fltVal val="0"/>
                                          </p:val>
                                        </p:tav>
                                        <p:tav tm="100000">
                                          <p:val>
                                            <p:strVal val="#ppt_w"/>
                                          </p:val>
                                        </p:tav>
                                      </p:tavLst>
                                    </p:anim>
                                    <p:anim calcmode="lin" valueType="num">
                                      <p:cBhvr>
                                        <p:cTn id="91" dur="500" fill="hold"/>
                                        <p:tgtEl>
                                          <p:spTgt spid="37"/>
                                        </p:tgtEl>
                                        <p:attrNameLst>
                                          <p:attrName>ppt_h</p:attrName>
                                        </p:attrNameLst>
                                      </p:cBhvr>
                                      <p:tavLst>
                                        <p:tav tm="0">
                                          <p:val>
                                            <p:fltVal val="0"/>
                                          </p:val>
                                        </p:tav>
                                        <p:tav tm="100000">
                                          <p:val>
                                            <p:strVal val="#ppt_h"/>
                                          </p:val>
                                        </p:tav>
                                      </p:tavLst>
                                    </p:anim>
                                  </p:childTnLst>
                                </p:cTn>
                              </p:par>
                            </p:childTnLst>
                          </p:cTn>
                        </p:par>
                      </p:childTnLst>
                    </p:cTn>
                  </p:par>
                  <p:par>
                    <p:cTn id="92" fill="hold">
                      <p:stCondLst>
                        <p:cond delay="indefinite"/>
                      </p:stCondLst>
                      <p:childTnLst>
                        <p:par>
                          <p:cTn id="93" fill="hold">
                            <p:stCondLst>
                              <p:cond delay="0"/>
                            </p:stCondLst>
                            <p:childTnLst>
                              <p:par>
                                <p:cTn id="94" presetID="0" presetClass="path" presetSubtype="0" accel="50000" decel="50000" fill="hold" nodeType="clickEffect">
                                  <p:stCondLst>
                                    <p:cond delay="0"/>
                                  </p:stCondLst>
                                  <p:childTnLst>
                                    <p:animMotion origin="layout" path="M 0.41198 -0.6466 C 0.40938 -0.62407 0.40972 -0.59877 0.40729 -0.57716 C 0.40608 -0.55154 0.40712 -0.5608 0.40556 -0.54815 C 0.40382 -0.50833 0.40434 -0.46728 0.40156 -0.42747 C 0.40104 -0.40617 0.4007 -0.38395 0.39931 -0.36296 C 0.39861 -0.33981 0.39757 -0.31636 0.39653 -0.29321 C 0.39583 -0.28117 0.39531 -0.25586 0.39531 -0.25556 C 0.39549 -0.24383 0.39549 -0.21481 0.39653 -0.19815 C 0.3974 -0.18241 0.39913 -0.16759 0.40052 -0.15216 C 0.39965 -0.13735 0.40104 -0.14444 0.39827 -0.14043 C 0.39757 -0.13951 0.39705 -0.13765 0.39653 -0.13704 C 0.39549 -0.13549 0.39306 -0.13364 0.39306 -0.13333 C 0.39028 -0.13395 0.38733 -0.13426 0.38455 -0.13519 C 0.38125 -0.13642 0.37795 -0.14074 0.37483 -0.14198 C 0.36702 -0.14043 0.36268 -0.13704 0.3559 -0.12654 C 0.35243 -0.1216 0.35365 -0.12562 0.35087 -0.11821 C 0.34774 -0.11019 0.34566 -0.10093 0.34288 -0.0929 C 0.34202 -0.08272 0.34045 -0.075 0.33889 -0.06543 C 0.3382 -0.05185 0.33559 -0.02222 0.33889 -0.01296 C 0.33976 -0.00988 0.34115 -0.00864 0.34219 -0.00617 C 0.34288 -0.00494 0.34323 -0.00247 0.34393 -0.00247 C 0.34566 -0.00247 0.3474 -0.00247 0.34913 -0.00247 " pathEditMode="relative" rAng="0" ptsTypes="AAAAAAAAAAAAAAAAAAAAAA">
                                      <p:cBhvr>
                                        <p:cTn id="95" dur="2000" fill="hold"/>
                                        <p:tgtEl>
                                          <p:spTgt spid="20483"/>
                                        </p:tgtEl>
                                        <p:attrNameLst>
                                          <p:attrName>ppt_x</p:attrName>
                                          <p:attrName>ppt_y</p:attrName>
                                        </p:attrNameLst>
                                      </p:cBhvr>
                                      <p:rCtr x="-3733" y="32191"/>
                                    </p:animMotion>
                                  </p:childTnLst>
                                </p:cTn>
                              </p:par>
                            </p:childTnLst>
                          </p:cTn>
                        </p:par>
                        <p:par>
                          <p:cTn id="96" fill="hold">
                            <p:stCondLst>
                              <p:cond delay="2000"/>
                            </p:stCondLst>
                            <p:childTnLst>
                              <p:par>
                                <p:cTn id="97" presetID="23" presetClass="entr" presetSubtype="16" fill="hold" grpId="0" nodeType="afterEffect">
                                  <p:stCondLst>
                                    <p:cond delay="0"/>
                                  </p:stCondLst>
                                  <p:childTnLst>
                                    <p:set>
                                      <p:cBhvr>
                                        <p:cTn id="98" dur="1" fill="hold">
                                          <p:stCondLst>
                                            <p:cond delay="0"/>
                                          </p:stCondLst>
                                        </p:cTn>
                                        <p:tgtEl>
                                          <p:spTgt spid="51"/>
                                        </p:tgtEl>
                                        <p:attrNameLst>
                                          <p:attrName>style.visibility</p:attrName>
                                        </p:attrNameLst>
                                      </p:cBhvr>
                                      <p:to>
                                        <p:strVal val="visible"/>
                                      </p:to>
                                    </p:set>
                                    <p:anim calcmode="lin" valueType="num">
                                      <p:cBhvr>
                                        <p:cTn id="99" dur="500" fill="hold"/>
                                        <p:tgtEl>
                                          <p:spTgt spid="51"/>
                                        </p:tgtEl>
                                        <p:attrNameLst>
                                          <p:attrName>ppt_w</p:attrName>
                                        </p:attrNameLst>
                                      </p:cBhvr>
                                      <p:tavLst>
                                        <p:tav tm="0">
                                          <p:val>
                                            <p:fltVal val="0"/>
                                          </p:val>
                                        </p:tav>
                                        <p:tav tm="100000">
                                          <p:val>
                                            <p:strVal val="#ppt_w"/>
                                          </p:val>
                                        </p:tav>
                                      </p:tavLst>
                                    </p:anim>
                                    <p:anim calcmode="lin" valueType="num">
                                      <p:cBhvr>
                                        <p:cTn id="100" dur="500" fill="hold"/>
                                        <p:tgtEl>
                                          <p:spTgt spid="5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51" grpId="0" animBg="1"/>
      <p:bldP spid="53" grpId="0" animBg="1"/>
      <p:bldP spid="5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0" descr="https://encrypted-tbn2.gstatic.com/images?q=tbn:ANd9GcQMUmxjThBv5XYUttgo1sES5xa5imXqXPbyn9fsZNJskocl34aI"/>
          <p:cNvPicPr>
            <a:picLocks noChangeAspect="1" noChangeArrowheads="1"/>
          </p:cNvPicPr>
          <p:nvPr/>
        </p:nvPicPr>
        <p:blipFill>
          <a:blip r:embed="rId3" cstate="print">
            <a:clrChange>
              <a:clrFrom>
                <a:srgbClr val="E0E0E0"/>
              </a:clrFrom>
              <a:clrTo>
                <a:srgbClr val="E0E0E0">
                  <a:alpha val="0"/>
                </a:srgbClr>
              </a:clrTo>
            </a:clrChange>
          </a:blip>
          <a:srcRect/>
          <a:stretch>
            <a:fillRect/>
          </a:stretch>
        </p:blipFill>
        <p:spPr bwMode="auto">
          <a:xfrm>
            <a:off x="1929598" y="3873431"/>
            <a:ext cx="726625" cy="728252"/>
          </a:xfrm>
          <a:prstGeom prst="rect">
            <a:avLst/>
          </a:prstGeom>
          <a:noFill/>
        </p:spPr>
      </p:pic>
      <p:pic>
        <p:nvPicPr>
          <p:cNvPr id="13" name="Picture 20" descr="https://encrypted-tbn2.gstatic.com/images?q=tbn:ANd9GcQMUmxjThBv5XYUttgo1sES5xa5imXqXPbyn9fsZNJskocl34aI"/>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718597" y="3977467"/>
            <a:ext cx="726625" cy="728252"/>
          </a:xfrm>
          <a:prstGeom prst="rect">
            <a:avLst/>
          </a:prstGeom>
          <a:noFill/>
        </p:spPr>
      </p:pic>
      <p:pic>
        <p:nvPicPr>
          <p:cNvPr id="35" name="Picture 20" descr="https://encrypted-tbn2.gstatic.com/images?q=tbn:ANd9GcQMUmxjThBv5XYUttgo1sES5xa5imXqXPbyn9fsZNJskocl34aI"/>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979197" y="3873432"/>
            <a:ext cx="726625" cy="728252"/>
          </a:xfrm>
          <a:prstGeom prst="rect">
            <a:avLst/>
          </a:prstGeom>
          <a:noFill/>
        </p:spPr>
      </p:pic>
      <p:pic>
        <p:nvPicPr>
          <p:cNvPr id="50" name="Picture 20" descr="https://encrypted-tbn2.gstatic.com/images?q=tbn:ANd9GcQMUmxjThBv5XYUttgo1sES5xa5imXqXPbyn9fsZNJskocl34aI"/>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295996" y="3975907"/>
            <a:ext cx="726625" cy="728252"/>
          </a:xfrm>
          <a:prstGeom prst="rect">
            <a:avLst/>
          </a:prstGeom>
          <a:noFill/>
        </p:spPr>
      </p:pic>
      <p:sp>
        <p:nvSpPr>
          <p:cNvPr id="54" name="Rounded Rectangle 53"/>
          <p:cNvSpPr/>
          <p:nvPr/>
        </p:nvSpPr>
        <p:spPr>
          <a:xfrm>
            <a:off x="3599892" y="2355726"/>
            <a:ext cx="2268252" cy="398580"/>
          </a:xfrm>
          <a:prstGeom prst="roundRect">
            <a:avLst>
              <a:gd name="adj" fmla="val 6646"/>
            </a:avLst>
          </a:prstGeom>
        </p:spPr>
        <p:style>
          <a:lnRef idx="1">
            <a:schemeClr val="accent1"/>
          </a:lnRef>
          <a:fillRef idx="3">
            <a:schemeClr val="accent1"/>
          </a:fillRef>
          <a:effectRef idx="2">
            <a:schemeClr val="accent1"/>
          </a:effectRef>
          <a:fontRef idx="minor">
            <a:schemeClr val="lt1"/>
          </a:fontRef>
        </p:style>
        <p:txBody>
          <a:bodyPr rtlCol="0" anchor="ctr"/>
          <a:lstStyle/>
          <a:p>
            <a:pPr lvl="0" algn="ctr" fontAlgn="base">
              <a:spcBef>
                <a:spcPct val="0"/>
              </a:spcBef>
              <a:spcAft>
                <a:spcPct val="0"/>
              </a:spcAft>
            </a:pPr>
            <a:r>
              <a:rPr lang="el-GR" sz="1050" b="1" dirty="0">
                <a:solidFill>
                  <a:schemeClr val="bg1"/>
                </a:solidFill>
                <a:latin typeface="Calibri" pitchFamily="34" charset="0"/>
                <a:ea typeface="Calibri" pitchFamily="34" charset="0"/>
                <a:cs typeface="Tahoma" pitchFamily="34" charset="0"/>
              </a:rPr>
              <a:t>περίπτωση</a:t>
            </a:r>
            <a:r>
              <a:rPr lang="en-US" sz="1050" b="1" dirty="0">
                <a:solidFill>
                  <a:schemeClr val="bg1"/>
                </a:solidFill>
                <a:latin typeface="Calibri" pitchFamily="34" charset="0"/>
                <a:ea typeface="Calibri" pitchFamily="34" charset="0"/>
                <a:cs typeface="Tahoma" pitchFamily="34" charset="0"/>
              </a:rPr>
              <a:t> 2: </a:t>
            </a:r>
          </a:p>
          <a:p>
            <a:pPr lvl="0" algn="ctr" fontAlgn="base">
              <a:spcBef>
                <a:spcPct val="0"/>
              </a:spcBef>
              <a:spcAft>
                <a:spcPct val="0"/>
              </a:spcAft>
            </a:pPr>
            <a:r>
              <a:rPr lang="el-GR" sz="1050" b="1" dirty="0">
                <a:solidFill>
                  <a:schemeClr val="bg1"/>
                </a:solidFill>
                <a:latin typeface="Calibri" pitchFamily="34" charset="0"/>
                <a:ea typeface="Calibri" pitchFamily="34" charset="0"/>
                <a:cs typeface="Tahoma" pitchFamily="34" charset="0"/>
              </a:rPr>
              <a:t>σωματική κακοποίηση παιδιού</a:t>
            </a:r>
            <a:endParaRPr lang="en-US" sz="1050" b="1" i="1" dirty="0">
              <a:solidFill>
                <a:schemeClr val="bg1"/>
              </a:solidFill>
              <a:latin typeface="Calibri" pitchFamily="34" charset="0"/>
              <a:ea typeface="Calibri" pitchFamily="34" charset="0"/>
              <a:cs typeface="Tahoma" pitchFamily="34" charset="0"/>
            </a:endParaRPr>
          </a:p>
        </p:txBody>
      </p:sp>
      <p:sp>
        <p:nvSpPr>
          <p:cNvPr id="36" name="Rounded Rectangle 35"/>
          <p:cNvSpPr/>
          <p:nvPr/>
        </p:nvSpPr>
        <p:spPr>
          <a:xfrm>
            <a:off x="153929" y="87474"/>
            <a:ext cx="2311837" cy="972108"/>
          </a:xfrm>
          <a:prstGeom prst="roundRect">
            <a:avLst>
              <a:gd name="adj" fmla="val 6646"/>
            </a:avLst>
          </a:prstGeom>
        </p:spPr>
        <p:style>
          <a:lnRef idx="2">
            <a:schemeClr val="accent1"/>
          </a:lnRef>
          <a:fillRef idx="1">
            <a:schemeClr val="lt1"/>
          </a:fillRef>
          <a:effectRef idx="0">
            <a:schemeClr val="accent1"/>
          </a:effectRef>
          <a:fontRef idx="minor">
            <a:schemeClr val="dk1"/>
          </a:fontRef>
        </p:style>
        <p:txBody>
          <a:bodyPr rtlCol="0" anchor="t" anchorCtr="0"/>
          <a:lstStyle/>
          <a:p>
            <a:pPr lvl="0" algn="ctr" fontAlgn="base">
              <a:spcBef>
                <a:spcPct val="0"/>
              </a:spcBef>
              <a:spcAft>
                <a:spcPct val="0"/>
              </a:spcAft>
            </a:pPr>
            <a:r>
              <a:rPr lang="el-GR" sz="1050" b="1" dirty="0">
                <a:solidFill>
                  <a:schemeClr val="accent1">
                    <a:lumMod val="75000"/>
                  </a:schemeClr>
                </a:solidFill>
                <a:latin typeface="Calibri" pitchFamily="34" charset="0"/>
                <a:ea typeface="Calibri" pitchFamily="34" charset="0"/>
                <a:cs typeface="Tahoma" pitchFamily="34" charset="0"/>
              </a:rPr>
              <a:t>Πιθανές πρακτικές διαχείρισης περίπτωσης ΚαΠα-Π</a:t>
            </a:r>
            <a:endParaRPr lang="en-US" sz="1050" b="1" i="1" dirty="0">
              <a:solidFill>
                <a:schemeClr val="accent1">
                  <a:lumMod val="75000"/>
                </a:schemeClr>
              </a:solidFill>
              <a:latin typeface="Calibri" pitchFamily="34" charset="0"/>
              <a:ea typeface="Calibri" pitchFamily="34" charset="0"/>
              <a:cs typeface="Tahoma" pitchFamily="34" charset="0"/>
            </a:endParaRPr>
          </a:p>
        </p:txBody>
      </p:sp>
      <p:sp>
        <p:nvSpPr>
          <p:cNvPr id="37" name="Rounded Rectangle 36"/>
          <p:cNvSpPr/>
          <p:nvPr/>
        </p:nvSpPr>
        <p:spPr>
          <a:xfrm>
            <a:off x="732206" y="602103"/>
            <a:ext cx="1134126" cy="398580"/>
          </a:xfrm>
          <a:prstGeom prst="roundRect">
            <a:avLst>
              <a:gd name="adj" fmla="val 6646"/>
            </a:avLst>
          </a:prstGeom>
        </p:spPr>
        <p:style>
          <a:lnRef idx="1">
            <a:schemeClr val="accent1"/>
          </a:lnRef>
          <a:fillRef idx="3">
            <a:schemeClr val="accent1"/>
          </a:fillRef>
          <a:effectRef idx="2">
            <a:schemeClr val="accent1"/>
          </a:effectRef>
          <a:fontRef idx="minor">
            <a:schemeClr val="lt1"/>
          </a:fontRef>
        </p:style>
        <p:txBody>
          <a:bodyPr rtlCol="0" anchor="ctr"/>
          <a:lstStyle/>
          <a:p>
            <a:pPr lvl="0" algn="ctr" fontAlgn="base">
              <a:spcBef>
                <a:spcPct val="0"/>
              </a:spcBef>
              <a:spcAft>
                <a:spcPct val="0"/>
              </a:spcAft>
            </a:pPr>
            <a:r>
              <a:rPr lang="el-GR" sz="1050" b="1" dirty="0">
                <a:solidFill>
                  <a:schemeClr val="bg1"/>
                </a:solidFill>
                <a:latin typeface="Calibri" pitchFamily="34" charset="0"/>
                <a:ea typeface="Calibri" pitchFamily="34" charset="0"/>
                <a:cs typeface="Tahoma" pitchFamily="34" charset="0"/>
              </a:rPr>
              <a:t>παραδείγματα</a:t>
            </a:r>
            <a:endParaRPr lang="en-US" sz="1050" b="1" i="1" dirty="0">
              <a:solidFill>
                <a:schemeClr val="bg1"/>
              </a:solidFill>
              <a:latin typeface="Calibri" pitchFamily="34" charset="0"/>
              <a:ea typeface="Calibri" pitchFamily="34" charset="0"/>
              <a:cs typeface="Tahoma" pitchFamily="34" charset="0"/>
            </a:endParaRPr>
          </a:p>
        </p:txBody>
      </p:sp>
      <p:pic>
        <p:nvPicPr>
          <p:cNvPr id="27" name="Picture 2" descr="http://thumbs.dreamstime.com/x/sketch-old-building-your-design-file-eps-vector-includes-transparency-effects-30352028.jpg"/>
          <p:cNvPicPr>
            <a:picLocks noChangeAspect="1" noChangeArrowheads="1"/>
          </p:cNvPicPr>
          <p:nvPr/>
        </p:nvPicPr>
        <p:blipFill>
          <a:blip r:embed="rId4" cstate="print">
            <a:clrChange>
              <a:clrFrom>
                <a:srgbClr val="FFFFFF"/>
              </a:clrFrom>
              <a:clrTo>
                <a:srgbClr val="FFFFFF">
                  <a:alpha val="0"/>
                </a:srgbClr>
              </a:clrTo>
            </a:clrChange>
            <a:grayscl/>
          </a:blip>
          <a:srcRect/>
          <a:stretch>
            <a:fillRect/>
          </a:stretch>
        </p:blipFill>
        <p:spPr bwMode="auto">
          <a:xfrm>
            <a:off x="3941181" y="-68922"/>
            <a:ext cx="1620180" cy="1620180"/>
          </a:xfrm>
          <a:prstGeom prst="rect">
            <a:avLst/>
          </a:prstGeom>
          <a:noFill/>
        </p:spPr>
      </p:pic>
      <p:pic>
        <p:nvPicPr>
          <p:cNvPr id="28" name="Picture 2" descr="http://thumbs.dreamstime.com/x/sketch-old-building-your-design-file-eps-vector-includes-transparency-effects-30352028.jpg"/>
          <p:cNvPicPr>
            <a:picLocks noChangeAspect="1" noChangeArrowheads="1"/>
          </p:cNvPicPr>
          <p:nvPr/>
        </p:nvPicPr>
        <p:blipFill>
          <a:blip r:embed="rId4" cstate="print">
            <a:clrChange>
              <a:clrFrom>
                <a:srgbClr val="FFFFFF"/>
              </a:clrFrom>
              <a:clrTo>
                <a:srgbClr val="FFFFFF">
                  <a:alpha val="0"/>
                </a:srgbClr>
              </a:clrTo>
            </a:clrChange>
            <a:grayscl/>
          </a:blip>
          <a:srcRect/>
          <a:stretch>
            <a:fillRect/>
          </a:stretch>
        </p:blipFill>
        <p:spPr bwMode="auto">
          <a:xfrm>
            <a:off x="1176567" y="2156836"/>
            <a:ext cx="1578000" cy="1560540"/>
          </a:xfrm>
          <a:prstGeom prst="rect">
            <a:avLst/>
          </a:prstGeom>
          <a:noFill/>
        </p:spPr>
      </p:pic>
      <p:pic>
        <p:nvPicPr>
          <p:cNvPr id="29" name="Picture 2" descr="http://thumbs.dreamstime.com/x/sketch-old-building-your-design-file-eps-vector-includes-transparency-effects-30352028.jpg"/>
          <p:cNvPicPr>
            <a:picLocks noChangeAspect="1" noChangeArrowheads="1"/>
          </p:cNvPicPr>
          <p:nvPr/>
        </p:nvPicPr>
        <p:blipFill>
          <a:blip r:embed="rId4" cstate="print">
            <a:clrChange>
              <a:clrFrom>
                <a:srgbClr val="FFFFFF"/>
              </a:clrFrom>
              <a:clrTo>
                <a:srgbClr val="FFFFFF">
                  <a:alpha val="0"/>
                </a:srgbClr>
              </a:clrTo>
            </a:clrChange>
            <a:grayscl/>
          </a:blip>
          <a:srcRect/>
          <a:stretch>
            <a:fillRect/>
          </a:stretch>
        </p:blipFill>
        <p:spPr bwMode="auto">
          <a:xfrm>
            <a:off x="1501885" y="1062126"/>
            <a:ext cx="1578000" cy="1560540"/>
          </a:xfrm>
          <a:prstGeom prst="rect">
            <a:avLst/>
          </a:prstGeom>
          <a:noFill/>
        </p:spPr>
      </p:pic>
      <p:pic>
        <p:nvPicPr>
          <p:cNvPr id="30" name="Picture 2" descr="http://thumbs.dreamstime.com/x/sketch-old-building-your-design-file-eps-vector-includes-transparency-effects-30352028.jpg"/>
          <p:cNvPicPr>
            <a:picLocks noChangeAspect="1" noChangeArrowheads="1"/>
          </p:cNvPicPr>
          <p:nvPr/>
        </p:nvPicPr>
        <p:blipFill>
          <a:blip r:embed="rId4" cstate="print">
            <a:clrChange>
              <a:clrFrom>
                <a:srgbClr val="FFFFFF"/>
              </a:clrFrom>
              <a:clrTo>
                <a:srgbClr val="FFFFFF">
                  <a:alpha val="0"/>
                </a:srgbClr>
              </a:clrTo>
            </a:clrChange>
            <a:grayscl/>
          </a:blip>
          <a:srcRect/>
          <a:stretch>
            <a:fillRect/>
          </a:stretch>
        </p:blipFill>
        <p:spPr bwMode="auto">
          <a:xfrm>
            <a:off x="2468445" y="204744"/>
            <a:ext cx="1578000" cy="1560540"/>
          </a:xfrm>
          <a:prstGeom prst="rect">
            <a:avLst/>
          </a:prstGeom>
          <a:noFill/>
        </p:spPr>
      </p:pic>
      <p:pic>
        <p:nvPicPr>
          <p:cNvPr id="31" name="Picture 2" descr="http://thumbs.dreamstime.com/x/sketch-old-building-your-design-file-eps-vector-includes-transparency-effects-30352028.jpg"/>
          <p:cNvPicPr>
            <a:picLocks noChangeAspect="1" noChangeArrowheads="1"/>
          </p:cNvPicPr>
          <p:nvPr/>
        </p:nvPicPr>
        <p:blipFill>
          <a:blip r:embed="rId4" cstate="print">
            <a:clrChange>
              <a:clrFrom>
                <a:srgbClr val="FFFFFF"/>
              </a:clrFrom>
              <a:clrTo>
                <a:srgbClr val="FFFFFF">
                  <a:alpha val="0"/>
                </a:srgbClr>
              </a:clrTo>
            </a:clrChange>
            <a:grayscl/>
          </a:blip>
          <a:srcRect/>
          <a:stretch>
            <a:fillRect/>
          </a:stretch>
        </p:blipFill>
        <p:spPr bwMode="auto">
          <a:xfrm>
            <a:off x="5498126" y="229404"/>
            <a:ext cx="1578000" cy="1560540"/>
          </a:xfrm>
          <a:prstGeom prst="rect">
            <a:avLst/>
          </a:prstGeom>
          <a:noFill/>
        </p:spPr>
      </p:pic>
      <p:pic>
        <p:nvPicPr>
          <p:cNvPr id="32" name="Picture 2" descr="http://thumbs.dreamstime.com/x/sketch-old-building-your-design-file-eps-vector-includes-transparency-effects-30352028.jpg"/>
          <p:cNvPicPr>
            <a:picLocks noChangeAspect="1" noChangeArrowheads="1"/>
          </p:cNvPicPr>
          <p:nvPr/>
        </p:nvPicPr>
        <p:blipFill>
          <a:blip r:embed="rId4" cstate="print">
            <a:clrChange>
              <a:clrFrom>
                <a:srgbClr val="FFFFFF"/>
              </a:clrFrom>
              <a:clrTo>
                <a:srgbClr val="FFFFFF">
                  <a:alpha val="0"/>
                </a:srgbClr>
              </a:clrTo>
            </a:clrChange>
            <a:grayscl/>
          </a:blip>
          <a:srcRect/>
          <a:stretch>
            <a:fillRect/>
          </a:stretch>
        </p:blipFill>
        <p:spPr bwMode="auto">
          <a:xfrm>
            <a:off x="6752906" y="855376"/>
            <a:ext cx="1578000" cy="1560540"/>
          </a:xfrm>
          <a:prstGeom prst="rect">
            <a:avLst/>
          </a:prstGeom>
          <a:noFill/>
        </p:spPr>
      </p:pic>
      <p:pic>
        <p:nvPicPr>
          <p:cNvPr id="34" name="Picture 2" descr="http://thumbs.dreamstime.com/x/sketch-old-building-your-design-file-eps-vector-includes-transparency-effects-30352028.jpg"/>
          <p:cNvPicPr>
            <a:picLocks noChangeAspect="1" noChangeArrowheads="1"/>
          </p:cNvPicPr>
          <p:nvPr/>
        </p:nvPicPr>
        <p:blipFill>
          <a:blip r:embed="rId4" cstate="print">
            <a:clrChange>
              <a:clrFrom>
                <a:srgbClr val="FFFFFF"/>
              </a:clrFrom>
              <a:clrTo>
                <a:srgbClr val="FFFFFF">
                  <a:alpha val="0"/>
                </a:srgbClr>
              </a:clrTo>
            </a:clrChange>
            <a:grayscl/>
          </a:blip>
          <a:srcRect/>
          <a:stretch>
            <a:fillRect/>
          </a:stretch>
        </p:blipFill>
        <p:spPr bwMode="auto">
          <a:xfrm>
            <a:off x="7194867" y="2159792"/>
            <a:ext cx="1578000" cy="1560540"/>
          </a:xfrm>
          <a:prstGeom prst="rect">
            <a:avLst/>
          </a:prstGeom>
          <a:noFill/>
        </p:spPr>
      </p:pic>
      <p:sp>
        <p:nvSpPr>
          <p:cNvPr id="45" name="Round Same Side Corner Rectangle 44"/>
          <p:cNvSpPr/>
          <p:nvPr/>
        </p:nvSpPr>
        <p:spPr>
          <a:xfrm>
            <a:off x="1482833" y="2774830"/>
            <a:ext cx="966560" cy="18000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dirty="0">
                <a:solidFill>
                  <a:schemeClr val="bg1"/>
                </a:solidFill>
              </a:rPr>
              <a:t>νοσοκομείο</a:t>
            </a:r>
          </a:p>
        </p:txBody>
      </p:sp>
      <p:sp>
        <p:nvSpPr>
          <p:cNvPr id="46" name="Round Same Side Corner Rectangle 45"/>
          <p:cNvSpPr/>
          <p:nvPr/>
        </p:nvSpPr>
        <p:spPr>
          <a:xfrm>
            <a:off x="1827952" y="1635604"/>
            <a:ext cx="926615" cy="18000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dirty="0">
                <a:solidFill>
                  <a:schemeClr val="bg1"/>
                </a:solidFill>
              </a:rPr>
              <a:t>ΜΚΟ</a:t>
            </a:r>
          </a:p>
        </p:txBody>
      </p:sp>
      <p:sp>
        <p:nvSpPr>
          <p:cNvPr id="47" name="Round Same Side Corner Rectangle 46"/>
          <p:cNvSpPr/>
          <p:nvPr/>
        </p:nvSpPr>
        <p:spPr>
          <a:xfrm>
            <a:off x="2794512" y="807423"/>
            <a:ext cx="914724" cy="18000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dirty="0">
                <a:solidFill>
                  <a:schemeClr val="bg1"/>
                </a:solidFill>
              </a:rPr>
              <a:t>αστυνομία</a:t>
            </a:r>
          </a:p>
        </p:txBody>
      </p:sp>
      <p:sp>
        <p:nvSpPr>
          <p:cNvPr id="48" name="Round Same Side Corner Rectangle 47"/>
          <p:cNvSpPr/>
          <p:nvPr/>
        </p:nvSpPr>
        <p:spPr>
          <a:xfrm>
            <a:off x="4019379" y="565149"/>
            <a:ext cx="1476000" cy="18000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dirty="0">
                <a:solidFill>
                  <a:schemeClr val="bg1"/>
                </a:solidFill>
              </a:rPr>
              <a:t>κοινωνική υπηρεσία</a:t>
            </a:r>
          </a:p>
        </p:txBody>
      </p:sp>
      <p:sp>
        <p:nvSpPr>
          <p:cNvPr id="49" name="Round Same Side Corner Rectangle 48"/>
          <p:cNvSpPr/>
          <p:nvPr/>
        </p:nvSpPr>
        <p:spPr>
          <a:xfrm>
            <a:off x="5816756" y="826218"/>
            <a:ext cx="936150" cy="18000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dirty="0">
                <a:solidFill>
                  <a:schemeClr val="bg1"/>
                </a:solidFill>
              </a:rPr>
              <a:t>εισαγγελία</a:t>
            </a:r>
          </a:p>
        </p:txBody>
      </p:sp>
      <p:sp>
        <p:nvSpPr>
          <p:cNvPr id="51" name="Round Same Side Corner Rectangle 50"/>
          <p:cNvSpPr/>
          <p:nvPr/>
        </p:nvSpPr>
        <p:spPr>
          <a:xfrm>
            <a:off x="7076125" y="1450434"/>
            <a:ext cx="936151" cy="18000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dirty="0">
                <a:solidFill>
                  <a:schemeClr val="bg1"/>
                </a:solidFill>
              </a:rPr>
              <a:t>σχολείο</a:t>
            </a:r>
          </a:p>
        </p:txBody>
      </p:sp>
      <p:sp>
        <p:nvSpPr>
          <p:cNvPr id="52" name="Round Same Side Corner Rectangle 51"/>
          <p:cNvSpPr/>
          <p:nvPr/>
        </p:nvSpPr>
        <p:spPr>
          <a:xfrm>
            <a:off x="7446211" y="2730873"/>
            <a:ext cx="1054100" cy="18000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dirty="0">
                <a:solidFill>
                  <a:schemeClr val="bg1"/>
                </a:solidFill>
              </a:rPr>
              <a:t>νοσοκομείο </a:t>
            </a:r>
            <a:r>
              <a:rPr lang="en-US" sz="1200" dirty="0">
                <a:solidFill>
                  <a:schemeClr val="bg1"/>
                </a:solidFill>
              </a:rPr>
              <a:t>II</a:t>
            </a:r>
            <a:endParaRPr lang="el-GR" sz="1200" dirty="0">
              <a:solidFill>
                <a:schemeClr val="bg1"/>
              </a:solidFill>
            </a:endParaRPr>
          </a:p>
        </p:txBody>
      </p:sp>
      <p:pic>
        <p:nvPicPr>
          <p:cNvPr id="20482" name="Picture 2"/>
          <p:cNvPicPr>
            <a:picLocks noChangeAspect="1" noChangeArrowheads="1"/>
          </p:cNvPicPr>
          <p:nvPr/>
        </p:nvPicPr>
        <p:blipFill>
          <a:blip r:embed="rId5" cstate="print"/>
          <a:srcRect/>
          <a:stretch>
            <a:fillRect/>
          </a:stretch>
        </p:blipFill>
        <p:spPr bwMode="auto">
          <a:xfrm>
            <a:off x="1719196" y="3977467"/>
            <a:ext cx="294129" cy="688096"/>
          </a:xfrm>
          <a:prstGeom prst="rect">
            <a:avLst/>
          </a:prstGeom>
          <a:noFill/>
          <a:ln w="9525">
            <a:noFill/>
            <a:miter lim="800000"/>
            <a:headEnd/>
            <a:tailEnd/>
          </a:ln>
          <a:effectLst/>
        </p:spPr>
      </p:pic>
    </p:spTree>
    <p:extLst>
      <p:ext uri="{BB962C8B-B14F-4D97-AF65-F5344CB8AC3E}">
        <p14:creationId xmlns="" xmlns:p14="http://schemas.microsoft.com/office/powerpoint/2010/main" val="2243517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482"/>
                                        </p:tgtEl>
                                        <p:attrNameLst>
                                          <p:attrName>style.visibility</p:attrName>
                                        </p:attrNameLst>
                                      </p:cBhvr>
                                      <p:to>
                                        <p:strVal val="visible"/>
                                      </p:to>
                                    </p:set>
                                    <p:animEffect transition="in" filter="fade">
                                      <p:cBhvr>
                                        <p:cTn id="7" dur="500"/>
                                        <p:tgtEl>
                                          <p:spTgt spid="20482"/>
                                        </p:tgtEl>
                                      </p:cBhvr>
                                    </p:animEffect>
                                  </p:childTnLst>
                                </p:cTn>
                              </p:par>
                              <p:par>
                                <p:cTn id="8" presetID="23" presetClass="entr" presetSubtype="16" fill="hold" nodeType="withEffect">
                                  <p:stCondLst>
                                    <p:cond delay="0"/>
                                  </p:stCondLst>
                                  <p:childTnLst>
                                    <p:set>
                                      <p:cBhvr>
                                        <p:cTn id="9" dur="1" fill="hold">
                                          <p:stCondLst>
                                            <p:cond delay="0"/>
                                          </p:stCondLst>
                                        </p:cTn>
                                        <p:tgtEl>
                                          <p:spTgt spid="28"/>
                                        </p:tgtEl>
                                        <p:attrNameLst>
                                          <p:attrName>style.visibility</p:attrName>
                                        </p:attrNameLst>
                                      </p:cBhvr>
                                      <p:to>
                                        <p:strVal val="visible"/>
                                      </p:to>
                                    </p:set>
                                    <p:anim calcmode="lin" valueType="num">
                                      <p:cBhvr>
                                        <p:cTn id="10" dur="500" fill="hold"/>
                                        <p:tgtEl>
                                          <p:spTgt spid="28"/>
                                        </p:tgtEl>
                                        <p:attrNameLst>
                                          <p:attrName>ppt_w</p:attrName>
                                        </p:attrNameLst>
                                      </p:cBhvr>
                                      <p:tavLst>
                                        <p:tav tm="0">
                                          <p:val>
                                            <p:fltVal val="0"/>
                                          </p:val>
                                        </p:tav>
                                        <p:tav tm="100000">
                                          <p:val>
                                            <p:strVal val="#ppt_w"/>
                                          </p:val>
                                        </p:tav>
                                      </p:tavLst>
                                    </p:anim>
                                    <p:anim calcmode="lin" valueType="num">
                                      <p:cBhvr>
                                        <p:cTn id="11" dur="500" fill="hold"/>
                                        <p:tgtEl>
                                          <p:spTgt spid="28"/>
                                        </p:tgtEl>
                                        <p:attrNameLst>
                                          <p:attrName>ppt_h</p:attrName>
                                        </p:attrNameLst>
                                      </p:cBhvr>
                                      <p:tavLst>
                                        <p:tav tm="0">
                                          <p:val>
                                            <p:fltVal val="0"/>
                                          </p:val>
                                        </p:tav>
                                        <p:tav tm="100000">
                                          <p:val>
                                            <p:strVal val="#ppt_h"/>
                                          </p:val>
                                        </p:tav>
                                      </p:tavLst>
                                    </p:anim>
                                  </p:childTnLst>
                                </p:cTn>
                              </p:par>
                              <p:par>
                                <p:cTn id="12" presetID="23" presetClass="entr" presetSubtype="16" fill="hold" nodeType="withEffect">
                                  <p:stCondLst>
                                    <p:cond delay="0"/>
                                  </p:stCondLst>
                                  <p:childTnLst>
                                    <p:set>
                                      <p:cBhvr>
                                        <p:cTn id="13" dur="1" fill="hold">
                                          <p:stCondLst>
                                            <p:cond delay="0"/>
                                          </p:stCondLst>
                                        </p:cTn>
                                        <p:tgtEl>
                                          <p:spTgt spid="29"/>
                                        </p:tgtEl>
                                        <p:attrNameLst>
                                          <p:attrName>style.visibility</p:attrName>
                                        </p:attrNameLst>
                                      </p:cBhvr>
                                      <p:to>
                                        <p:strVal val="visible"/>
                                      </p:to>
                                    </p:set>
                                    <p:anim calcmode="lin" valueType="num">
                                      <p:cBhvr>
                                        <p:cTn id="14" dur="500" fill="hold"/>
                                        <p:tgtEl>
                                          <p:spTgt spid="29"/>
                                        </p:tgtEl>
                                        <p:attrNameLst>
                                          <p:attrName>ppt_w</p:attrName>
                                        </p:attrNameLst>
                                      </p:cBhvr>
                                      <p:tavLst>
                                        <p:tav tm="0">
                                          <p:val>
                                            <p:fltVal val="0"/>
                                          </p:val>
                                        </p:tav>
                                        <p:tav tm="100000">
                                          <p:val>
                                            <p:strVal val="#ppt_w"/>
                                          </p:val>
                                        </p:tav>
                                      </p:tavLst>
                                    </p:anim>
                                    <p:anim calcmode="lin" valueType="num">
                                      <p:cBhvr>
                                        <p:cTn id="15" dur="500" fill="hold"/>
                                        <p:tgtEl>
                                          <p:spTgt spid="29"/>
                                        </p:tgtEl>
                                        <p:attrNameLst>
                                          <p:attrName>ppt_h</p:attrName>
                                        </p:attrNameLst>
                                      </p:cBhvr>
                                      <p:tavLst>
                                        <p:tav tm="0">
                                          <p:val>
                                            <p:fltVal val="0"/>
                                          </p:val>
                                        </p:tav>
                                        <p:tav tm="100000">
                                          <p:val>
                                            <p:strVal val="#ppt_h"/>
                                          </p:val>
                                        </p:tav>
                                      </p:tavLst>
                                    </p:anim>
                                  </p:childTnLst>
                                </p:cTn>
                              </p:par>
                              <p:par>
                                <p:cTn id="16" presetID="23" presetClass="entr" presetSubtype="16" fill="hold" nodeType="withEffect">
                                  <p:stCondLst>
                                    <p:cond delay="0"/>
                                  </p:stCondLst>
                                  <p:childTnLst>
                                    <p:set>
                                      <p:cBhvr>
                                        <p:cTn id="17" dur="1" fill="hold">
                                          <p:stCondLst>
                                            <p:cond delay="0"/>
                                          </p:stCondLst>
                                        </p:cTn>
                                        <p:tgtEl>
                                          <p:spTgt spid="30"/>
                                        </p:tgtEl>
                                        <p:attrNameLst>
                                          <p:attrName>style.visibility</p:attrName>
                                        </p:attrNameLst>
                                      </p:cBhvr>
                                      <p:to>
                                        <p:strVal val="visible"/>
                                      </p:to>
                                    </p:set>
                                    <p:anim calcmode="lin" valueType="num">
                                      <p:cBhvr>
                                        <p:cTn id="18" dur="500" fill="hold"/>
                                        <p:tgtEl>
                                          <p:spTgt spid="30"/>
                                        </p:tgtEl>
                                        <p:attrNameLst>
                                          <p:attrName>ppt_w</p:attrName>
                                        </p:attrNameLst>
                                      </p:cBhvr>
                                      <p:tavLst>
                                        <p:tav tm="0">
                                          <p:val>
                                            <p:fltVal val="0"/>
                                          </p:val>
                                        </p:tav>
                                        <p:tav tm="100000">
                                          <p:val>
                                            <p:strVal val="#ppt_w"/>
                                          </p:val>
                                        </p:tav>
                                      </p:tavLst>
                                    </p:anim>
                                    <p:anim calcmode="lin" valueType="num">
                                      <p:cBhvr>
                                        <p:cTn id="19" dur="500" fill="hold"/>
                                        <p:tgtEl>
                                          <p:spTgt spid="30"/>
                                        </p:tgtEl>
                                        <p:attrNameLst>
                                          <p:attrName>ppt_h</p:attrName>
                                        </p:attrNameLst>
                                      </p:cBhvr>
                                      <p:tavLst>
                                        <p:tav tm="0">
                                          <p:val>
                                            <p:fltVal val="0"/>
                                          </p:val>
                                        </p:tav>
                                        <p:tav tm="100000">
                                          <p:val>
                                            <p:strVal val="#ppt_h"/>
                                          </p:val>
                                        </p:tav>
                                      </p:tavLst>
                                    </p:anim>
                                  </p:childTnLst>
                                </p:cTn>
                              </p:par>
                              <p:par>
                                <p:cTn id="20" presetID="23" presetClass="entr" presetSubtype="16" fill="hold" nodeType="with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p:cTn id="22" dur="500" fill="hold"/>
                                        <p:tgtEl>
                                          <p:spTgt spid="27"/>
                                        </p:tgtEl>
                                        <p:attrNameLst>
                                          <p:attrName>ppt_w</p:attrName>
                                        </p:attrNameLst>
                                      </p:cBhvr>
                                      <p:tavLst>
                                        <p:tav tm="0">
                                          <p:val>
                                            <p:fltVal val="0"/>
                                          </p:val>
                                        </p:tav>
                                        <p:tav tm="100000">
                                          <p:val>
                                            <p:strVal val="#ppt_w"/>
                                          </p:val>
                                        </p:tav>
                                      </p:tavLst>
                                    </p:anim>
                                    <p:anim calcmode="lin" valueType="num">
                                      <p:cBhvr>
                                        <p:cTn id="23" dur="500" fill="hold"/>
                                        <p:tgtEl>
                                          <p:spTgt spid="27"/>
                                        </p:tgtEl>
                                        <p:attrNameLst>
                                          <p:attrName>ppt_h</p:attrName>
                                        </p:attrNameLst>
                                      </p:cBhvr>
                                      <p:tavLst>
                                        <p:tav tm="0">
                                          <p:val>
                                            <p:fltVal val="0"/>
                                          </p:val>
                                        </p:tav>
                                        <p:tav tm="100000">
                                          <p:val>
                                            <p:strVal val="#ppt_h"/>
                                          </p:val>
                                        </p:tav>
                                      </p:tavLst>
                                    </p:anim>
                                  </p:childTnLst>
                                </p:cTn>
                              </p:par>
                              <p:par>
                                <p:cTn id="24" presetID="23" presetClass="entr" presetSubtype="16" fill="hold" nodeType="withEffect">
                                  <p:stCondLst>
                                    <p:cond delay="0"/>
                                  </p:stCondLst>
                                  <p:childTnLst>
                                    <p:set>
                                      <p:cBhvr>
                                        <p:cTn id="25" dur="1" fill="hold">
                                          <p:stCondLst>
                                            <p:cond delay="0"/>
                                          </p:stCondLst>
                                        </p:cTn>
                                        <p:tgtEl>
                                          <p:spTgt spid="31"/>
                                        </p:tgtEl>
                                        <p:attrNameLst>
                                          <p:attrName>style.visibility</p:attrName>
                                        </p:attrNameLst>
                                      </p:cBhvr>
                                      <p:to>
                                        <p:strVal val="visible"/>
                                      </p:to>
                                    </p:set>
                                    <p:anim calcmode="lin" valueType="num">
                                      <p:cBhvr>
                                        <p:cTn id="26" dur="500" fill="hold"/>
                                        <p:tgtEl>
                                          <p:spTgt spid="31"/>
                                        </p:tgtEl>
                                        <p:attrNameLst>
                                          <p:attrName>ppt_w</p:attrName>
                                        </p:attrNameLst>
                                      </p:cBhvr>
                                      <p:tavLst>
                                        <p:tav tm="0">
                                          <p:val>
                                            <p:fltVal val="0"/>
                                          </p:val>
                                        </p:tav>
                                        <p:tav tm="100000">
                                          <p:val>
                                            <p:strVal val="#ppt_w"/>
                                          </p:val>
                                        </p:tav>
                                      </p:tavLst>
                                    </p:anim>
                                    <p:anim calcmode="lin" valueType="num">
                                      <p:cBhvr>
                                        <p:cTn id="27" dur="500" fill="hold"/>
                                        <p:tgtEl>
                                          <p:spTgt spid="31"/>
                                        </p:tgtEl>
                                        <p:attrNameLst>
                                          <p:attrName>ppt_h</p:attrName>
                                        </p:attrNameLst>
                                      </p:cBhvr>
                                      <p:tavLst>
                                        <p:tav tm="0">
                                          <p:val>
                                            <p:fltVal val="0"/>
                                          </p:val>
                                        </p:tav>
                                        <p:tav tm="100000">
                                          <p:val>
                                            <p:strVal val="#ppt_h"/>
                                          </p:val>
                                        </p:tav>
                                      </p:tavLst>
                                    </p:anim>
                                  </p:childTnLst>
                                </p:cTn>
                              </p:par>
                              <p:par>
                                <p:cTn id="28" presetID="23" presetClass="entr" presetSubtype="16" fill="hold" nodeType="withEffect">
                                  <p:stCondLst>
                                    <p:cond delay="0"/>
                                  </p:stCondLst>
                                  <p:childTnLst>
                                    <p:set>
                                      <p:cBhvr>
                                        <p:cTn id="29" dur="1" fill="hold">
                                          <p:stCondLst>
                                            <p:cond delay="0"/>
                                          </p:stCondLst>
                                        </p:cTn>
                                        <p:tgtEl>
                                          <p:spTgt spid="32"/>
                                        </p:tgtEl>
                                        <p:attrNameLst>
                                          <p:attrName>style.visibility</p:attrName>
                                        </p:attrNameLst>
                                      </p:cBhvr>
                                      <p:to>
                                        <p:strVal val="visible"/>
                                      </p:to>
                                    </p:set>
                                    <p:anim calcmode="lin" valueType="num">
                                      <p:cBhvr>
                                        <p:cTn id="30" dur="500" fill="hold"/>
                                        <p:tgtEl>
                                          <p:spTgt spid="32"/>
                                        </p:tgtEl>
                                        <p:attrNameLst>
                                          <p:attrName>ppt_w</p:attrName>
                                        </p:attrNameLst>
                                      </p:cBhvr>
                                      <p:tavLst>
                                        <p:tav tm="0">
                                          <p:val>
                                            <p:fltVal val="0"/>
                                          </p:val>
                                        </p:tav>
                                        <p:tav tm="100000">
                                          <p:val>
                                            <p:strVal val="#ppt_w"/>
                                          </p:val>
                                        </p:tav>
                                      </p:tavLst>
                                    </p:anim>
                                    <p:anim calcmode="lin" valueType="num">
                                      <p:cBhvr>
                                        <p:cTn id="31" dur="500" fill="hold"/>
                                        <p:tgtEl>
                                          <p:spTgt spid="32"/>
                                        </p:tgtEl>
                                        <p:attrNameLst>
                                          <p:attrName>ppt_h</p:attrName>
                                        </p:attrNameLst>
                                      </p:cBhvr>
                                      <p:tavLst>
                                        <p:tav tm="0">
                                          <p:val>
                                            <p:fltVal val="0"/>
                                          </p:val>
                                        </p:tav>
                                        <p:tav tm="100000">
                                          <p:val>
                                            <p:strVal val="#ppt_h"/>
                                          </p:val>
                                        </p:tav>
                                      </p:tavLst>
                                    </p:anim>
                                  </p:childTnLst>
                                </p:cTn>
                              </p:par>
                              <p:par>
                                <p:cTn id="32" presetID="23" presetClass="entr" presetSubtype="16" fill="hold" nodeType="withEffect">
                                  <p:stCondLst>
                                    <p:cond delay="0"/>
                                  </p:stCondLst>
                                  <p:childTnLst>
                                    <p:set>
                                      <p:cBhvr>
                                        <p:cTn id="33" dur="1" fill="hold">
                                          <p:stCondLst>
                                            <p:cond delay="0"/>
                                          </p:stCondLst>
                                        </p:cTn>
                                        <p:tgtEl>
                                          <p:spTgt spid="34"/>
                                        </p:tgtEl>
                                        <p:attrNameLst>
                                          <p:attrName>style.visibility</p:attrName>
                                        </p:attrNameLst>
                                      </p:cBhvr>
                                      <p:to>
                                        <p:strVal val="visible"/>
                                      </p:to>
                                    </p:set>
                                    <p:anim calcmode="lin" valueType="num">
                                      <p:cBhvr>
                                        <p:cTn id="34" dur="500" fill="hold"/>
                                        <p:tgtEl>
                                          <p:spTgt spid="34"/>
                                        </p:tgtEl>
                                        <p:attrNameLst>
                                          <p:attrName>ppt_w</p:attrName>
                                        </p:attrNameLst>
                                      </p:cBhvr>
                                      <p:tavLst>
                                        <p:tav tm="0">
                                          <p:val>
                                            <p:fltVal val="0"/>
                                          </p:val>
                                        </p:tav>
                                        <p:tav tm="100000">
                                          <p:val>
                                            <p:strVal val="#ppt_w"/>
                                          </p:val>
                                        </p:tav>
                                      </p:tavLst>
                                    </p:anim>
                                    <p:anim calcmode="lin" valueType="num">
                                      <p:cBhvr>
                                        <p:cTn id="35" dur="500" fill="hold"/>
                                        <p:tgtEl>
                                          <p:spTgt spid="34"/>
                                        </p:tgtEl>
                                        <p:attrNameLst>
                                          <p:attrName>ppt_h</p:attrName>
                                        </p:attrNameLst>
                                      </p:cBhvr>
                                      <p:tavLst>
                                        <p:tav tm="0">
                                          <p:val>
                                            <p:fltVal val="0"/>
                                          </p:val>
                                        </p:tav>
                                        <p:tav tm="100000">
                                          <p:val>
                                            <p:strVal val="#ppt_h"/>
                                          </p:val>
                                        </p:tav>
                                      </p:tavLst>
                                    </p:anim>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54"/>
                                        </p:tgtEl>
                                        <p:attrNameLst>
                                          <p:attrName>style.visibility</p:attrName>
                                        </p:attrNameLst>
                                      </p:cBhvr>
                                      <p:to>
                                        <p:strVal val="visible"/>
                                      </p:to>
                                    </p:set>
                                    <p:animEffect transition="in" filter="fade">
                                      <p:cBhvr>
                                        <p:cTn id="40" dur="500"/>
                                        <p:tgtEl>
                                          <p:spTgt spid="54"/>
                                        </p:tgtEl>
                                      </p:cBhvr>
                                    </p:animEffect>
                                  </p:childTnLst>
                                </p:cTn>
                              </p:par>
                            </p:childTnLst>
                          </p:cTn>
                        </p:par>
                      </p:childTnLst>
                    </p:cTn>
                  </p:par>
                  <p:par>
                    <p:cTn id="41" fill="hold">
                      <p:stCondLst>
                        <p:cond delay="indefinite"/>
                      </p:stCondLst>
                      <p:childTnLst>
                        <p:par>
                          <p:cTn id="42" fill="hold">
                            <p:stCondLst>
                              <p:cond delay="0"/>
                            </p:stCondLst>
                            <p:childTnLst>
                              <p:par>
                                <p:cTn id="43" presetID="0" presetClass="path" presetSubtype="0" accel="50000" decel="50000" fill="hold" nodeType="clickEffect">
                                  <p:stCondLst>
                                    <p:cond delay="0"/>
                                  </p:stCondLst>
                                  <p:childTnLst>
                                    <p:animMotion origin="layout" path="M 5.27778E-6 1.11111E-6 C -0.00364 -0.0007 -0.00763 -0.00023 -0.0111 -0.00186 C -0.01301 -0.00278 -0.01371 -0.00579 -0.01527 -0.00741 C -0.01701 -0.00903 -0.01926 -0.00949 -0.02083 -0.01111 C -0.04461 -0.03658 -0.01978 -0.01389 -0.03333 -0.02593 C -0.04235 -0.04398 -0.04097 -0.04329 -0.04583 -0.06297 C -0.04687 -0.07199 -0.04895 -0.0838 -0.04583 -0.0926 C -0.04131 -0.10556 -0.03576 -0.10209 -0.02916 -0.10926 C -0.0276 -0.11088 -0.02673 -0.11343 -0.02499 -0.11482 C -0.02152 -0.11783 -0.01788 -0.12037 -0.01388 -0.12223 C -0.01249 -0.12292 -0.01093 -0.12315 -0.00972 -0.12408 C -0.00676 -0.12616 -0.00138 -0.13148 -0.00138 -0.13148 C 0.00643 -0.14699 5.27778E-6 -0.16945 -0.00138 -0.18704 C 5.27778E-6 -0.21922 5.27778E-6 -0.20811 5.27778E-6 -0.22037 " pathEditMode="relative" ptsTypes="fffffffffffffA">
                                      <p:cBhvr>
                                        <p:cTn id="44" dur="2000" fill="hold"/>
                                        <p:tgtEl>
                                          <p:spTgt spid="20482"/>
                                        </p:tgtEl>
                                        <p:attrNameLst>
                                          <p:attrName>ppt_x</p:attrName>
                                          <p:attrName>ppt_y</p:attrName>
                                        </p:attrNameLst>
                                      </p:cBhvr>
                                    </p:animMotion>
                                  </p:childTnLst>
                                </p:cTn>
                              </p:par>
                            </p:childTnLst>
                          </p:cTn>
                        </p:par>
                      </p:childTnLst>
                    </p:cTn>
                  </p:par>
                  <p:par>
                    <p:cTn id="45" fill="hold">
                      <p:stCondLst>
                        <p:cond delay="indefinite"/>
                      </p:stCondLst>
                      <p:childTnLst>
                        <p:par>
                          <p:cTn id="46" fill="hold">
                            <p:stCondLst>
                              <p:cond delay="0"/>
                            </p:stCondLst>
                            <p:childTnLst>
                              <p:par>
                                <p:cTn id="47" presetID="0" presetClass="path" presetSubtype="0" accel="50000" decel="50000" fill="hold" nodeType="clickEffect">
                                  <p:stCondLst>
                                    <p:cond delay="0"/>
                                  </p:stCondLst>
                                  <p:childTnLst>
                                    <p:animMotion origin="layout" path="M 4.16667E-6 -0.22038 C -0.00122 -0.20788 -0.00122 -0.18936 -0.00556 -0.17778 C -0.01302 -0.15788 -0.03438 -0.14237 -0.05 -0.13704 C -0.06667 -0.12223 -0.08108 -0.10278 -0.08611 -0.07593 C -0.08837 -0.06389 -0.08872 -0.05116 -0.09028 -0.03889 C -0.08976 -0.03079 -0.08976 -0.02269 -0.08889 -0.01482 C -0.08716 -0.00093 -0.08681 -0.00741 -0.08334 0.00185 C -0.0783 0.01504 -0.07396 0.02638 -0.0625 0.03148 C -0.05781 0.04097 -0.04219 0.05069 -0.03334 0.0537 C -0.02639 0.053 -0.01945 0.05277 -0.0125 0.05185 C -0.0059 0.05092 -0.00035 0.04328 0.00555 0.04074 C 0.01041 0.03865 0.01354 0.03888 0.01805 0.03888 " pathEditMode="relative" ptsTypes="fffffffffffA">
                                      <p:cBhvr>
                                        <p:cTn id="48" dur="2000" fill="hold"/>
                                        <p:tgtEl>
                                          <p:spTgt spid="20482"/>
                                        </p:tgtEl>
                                        <p:attrNameLst>
                                          <p:attrName>ppt_x</p:attrName>
                                          <p:attrName>ppt_y</p:attrName>
                                        </p:attrNameLst>
                                      </p:cBhvr>
                                    </p:animMotion>
                                  </p:childTnLst>
                                </p:cTn>
                              </p:par>
                            </p:childTnLst>
                          </p:cTn>
                        </p:par>
                      </p:childTnLst>
                    </p:cTn>
                  </p:par>
                  <p:par>
                    <p:cTn id="49" fill="hold">
                      <p:stCondLst>
                        <p:cond delay="indefinite"/>
                      </p:stCondLst>
                      <p:childTnLst>
                        <p:par>
                          <p:cTn id="50" fill="hold">
                            <p:stCondLst>
                              <p:cond delay="0"/>
                            </p:stCondLst>
                            <p:childTnLst>
                              <p:par>
                                <p:cTn id="51" presetID="0" presetClass="path" presetSubtype="0" accel="50000" decel="50000" fill="hold" nodeType="clickEffect">
                                  <p:stCondLst>
                                    <p:cond delay="0"/>
                                  </p:stCondLst>
                                  <p:childTnLst>
                                    <p:animMotion origin="layout" path="M -3.33333E-6 -2.34568E-6 C -0.0026 -0.00926 -0.01076 -0.01605 -0.0177 -0.02068 C -0.02031 -0.02284 -0.02361 -0.02191 -0.02604 -0.02345 C -0.03507 -0.02808 -0.0243 -0.02376 -0.03316 -0.02716 C -0.04114 -0.04012 -0.0283 -0.02068 -0.0401 -0.03364 C -0.04218 -0.0358 -0.0434 -0.03858 -0.04479 -0.04105 C -0.04687 -0.04382 -0.0493 -0.05092 -0.0493 -0.05061 C -0.04913 -0.06142 -0.05086 -0.07747 -0.03906 -0.08148 C -0.01857 -0.10339 0.00643 -0.10987 0.0342 -0.1142 C 0.04653 -0.11882 0.06025 -0.11882 0.07309 -0.12037 C 0.1448 -0.12006 0.21528 -0.12006 0.28681 -0.11543 C 0.33056 -0.11574 0.37414 -0.11574 0.41789 -0.11666 C 0.43473 -0.11697 0.45799 -0.12006 0.47431 -0.12716 C 0.48785 -0.13271 0.50174 -0.14043 0.5158 -0.14352 C 0.52518 -0.15 0.53611 -0.15494 0.54653 -0.15987 C 0.54792 -0.16049 0.54966 -0.16111 0.55122 -0.16265 C 0.55243 -0.16296 0.5533 -0.1642 0.55469 -0.1645 C 0.55712 -0.16605 0.55955 -0.16605 0.56181 -0.16697 C 0.56841 -0.17068 0.57327 -0.17531 0.58073 -0.17747 C 0.58664 -0.18148 0.59236 -0.18549 0.59948 -0.18734 C 0.60955 -0.19845 0.6191 -0.19907 0.63282 -0.20031 C 0.63976 -0.20247 0.64532 -0.20432 0.65139 -0.20864 C 0.654 -0.21265 0.65243 -0.21265 0.65539 -0.21265 " pathEditMode="relative" rAng="0" ptsTypes="AAAAAAAAAAAAAAAAAAAAAAA">
                                      <p:cBhvr>
                                        <p:cTn id="52" dur="2000" fill="hold"/>
                                        <p:tgtEl>
                                          <p:spTgt spid="20482"/>
                                        </p:tgtEl>
                                        <p:attrNameLst>
                                          <p:attrName>ppt_x</p:attrName>
                                          <p:attrName>ppt_y</p:attrName>
                                        </p:attrNameLst>
                                      </p:cBhvr>
                                      <p:rCtr x="30295" y="-10648"/>
                                    </p:animMotion>
                                  </p:childTnLst>
                                </p:cTn>
                              </p:par>
                            </p:childTnLst>
                          </p:cTn>
                        </p:par>
                      </p:childTnLst>
                    </p:cTn>
                  </p:par>
                  <p:par>
                    <p:cTn id="53" fill="hold">
                      <p:stCondLst>
                        <p:cond delay="indefinite"/>
                      </p:stCondLst>
                      <p:childTnLst>
                        <p:par>
                          <p:cTn id="54" fill="hold">
                            <p:stCondLst>
                              <p:cond delay="0"/>
                            </p:stCondLst>
                            <p:childTnLst>
                              <p:par>
                                <p:cTn id="55" presetID="0" presetClass="path" presetSubtype="0" accel="50000" decel="50000" fill="hold" nodeType="clickEffect">
                                  <p:stCondLst>
                                    <p:cond delay="0"/>
                                  </p:stCondLst>
                                  <p:childTnLst>
                                    <p:animMotion origin="layout" path="M 0.65539 -0.21266 C 0.65261 -0.20433 0.65625 -0.2142 0.6507 -0.2071 C 0.64757 -0.20309 0.64705 -0.19846 0.64289 -0.19507 C 0.6224 -0.17809 0.59375 -0.1747 0.56893 -0.17223 C 0.54427 -0.16698 0.52101 -0.16914 0.49462 -0.16883 C 0.47587 -0.16513 0.45712 -0.16482 0.43768 -0.16389 C 0.4165 -0.16173 0.39497 -0.15649 0.37361 -0.15556 C 0.35643 -0.15494 0.33855 -0.15494 0.32101 -0.15433 C 0.26736 -0.14877 0.21598 -0.15031 0.16094 -0.14939 C 0.15191 -0.14815 0.14289 -0.14661 0.13386 -0.14476 C 0.12934 -0.14167 0.12587 -0.13982 0.12032 -0.13889 C 0.11441 -0.13426 0.10834 -0.13396 0.10157 -0.13149 C 0.0842 -0.12562 0.06667 -0.12377 0.04879 -0.12099 C 0.03785 -0.11729 0.04445 -0.11852 0.02848 -0.11729 C 0.01476 -0.1142 0.00087 -0.11173 -0.01284 -0.10896 C -0.01961 -0.10741 -0.03611 -0.10587 -0.04201 -0.10062 C -0.05139 -0.0926 -0.05607 -0.08149 -0.05868 -0.06945 C -0.0585 -0.0642 -0.05833 -0.05926 -0.05781 -0.05371 C -0.05711 -0.0497 -0.05607 -0.05093 -0.05434 -0.04692 C -0.05347 -0.04445 -0.05034 -0.03056 -0.04878 -0.02871 C -0.04027 -0.01976 -0.03368 -0.01019 -0.02187 -0.00587 C -0.01892 -0.00649 -0.01284 -0.00741 -0.01284 -0.0071 " pathEditMode="relative" rAng="0" ptsTypes="AAAAAAAAAAAAAAAAAAAAAA">
                                      <p:cBhvr>
                                        <p:cTn id="56" dur="2000" fill="hold"/>
                                        <p:tgtEl>
                                          <p:spTgt spid="20482"/>
                                        </p:tgtEl>
                                        <p:attrNameLst>
                                          <p:attrName>ppt_x</p:attrName>
                                          <p:attrName>ppt_y</p:attrName>
                                        </p:attrNameLst>
                                      </p:cBhvr>
                                      <p:rCtr x="-35712" y="1034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3941181" y="-68922"/>
            <a:ext cx="1620180" cy="1620180"/>
          </a:xfrm>
          <a:prstGeom prst="rect">
            <a:avLst/>
          </a:prstGeom>
          <a:noFill/>
        </p:spPr>
      </p:pic>
      <p:pic>
        <p:nvPicPr>
          <p:cNvPr id="4" name="Picture 20" descr="https://encrypted-tbn2.gstatic.com/images?q=tbn:ANd9GcQMUmxjThBv5XYUttgo1sES5xa5imXqXPbyn9fsZNJskocl34aI"/>
          <p:cNvPicPr>
            <a:picLocks noChangeAspect="1" noChangeArrowheads="1"/>
          </p:cNvPicPr>
          <p:nvPr/>
        </p:nvPicPr>
        <p:blipFill>
          <a:blip r:embed="rId4" cstate="print">
            <a:clrChange>
              <a:clrFrom>
                <a:srgbClr val="E0E0E0"/>
              </a:clrFrom>
              <a:clrTo>
                <a:srgbClr val="E0E0E0">
                  <a:alpha val="0"/>
                </a:srgbClr>
              </a:clrTo>
            </a:clrChange>
          </a:blip>
          <a:srcRect/>
          <a:stretch>
            <a:fillRect/>
          </a:stretch>
        </p:blipFill>
        <p:spPr bwMode="auto">
          <a:xfrm>
            <a:off x="1929598" y="3873431"/>
            <a:ext cx="726625" cy="728252"/>
          </a:xfrm>
          <a:prstGeom prst="rect">
            <a:avLst/>
          </a:prstGeom>
          <a:noFill/>
        </p:spPr>
      </p:pic>
      <p:pic>
        <p:nvPicPr>
          <p:cNvPr id="13" name="Picture 20" descr="https://encrypted-tbn2.gstatic.com/images?q=tbn:ANd9GcQMUmxjThBv5XYUttgo1sES5xa5imXqXPbyn9fsZNJskocl34aI"/>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718597" y="3977467"/>
            <a:ext cx="726625" cy="728252"/>
          </a:xfrm>
          <a:prstGeom prst="rect">
            <a:avLst/>
          </a:prstGeom>
          <a:noFill/>
        </p:spPr>
      </p:pic>
      <p:pic>
        <p:nvPicPr>
          <p:cNvPr id="35" name="Picture 20" descr="https://encrypted-tbn2.gstatic.com/images?q=tbn:ANd9GcQMUmxjThBv5XYUttgo1sES5xa5imXqXPbyn9fsZNJskocl34aI"/>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6979197" y="3873432"/>
            <a:ext cx="726625" cy="728252"/>
          </a:xfrm>
          <a:prstGeom prst="rect">
            <a:avLst/>
          </a:prstGeom>
          <a:noFill/>
        </p:spPr>
      </p:pic>
      <p:pic>
        <p:nvPicPr>
          <p:cNvPr id="50" name="Picture 20" descr="https://encrypted-tbn2.gstatic.com/images?q=tbn:ANd9GcQMUmxjThBv5XYUttgo1sES5xa5imXqXPbyn9fsZNJskocl34aI"/>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295996" y="3975907"/>
            <a:ext cx="726625" cy="728252"/>
          </a:xfrm>
          <a:prstGeom prst="rect">
            <a:avLst/>
          </a:prstGeom>
          <a:noFill/>
        </p:spPr>
      </p:pic>
      <p:sp>
        <p:nvSpPr>
          <p:cNvPr id="52" name="Rectangle 51"/>
          <p:cNvSpPr/>
          <p:nvPr/>
        </p:nvSpPr>
        <p:spPr>
          <a:xfrm>
            <a:off x="4192723" y="1042360"/>
            <a:ext cx="283883" cy="484748"/>
          </a:xfrm>
          <a:prstGeom prst="rect">
            <a:avLst/>
          </a:prstGeom>
          <a:noFill/>
        </p:spPr>
        <p:txBody>
          <a:bodyPr wrap="square" lIns="68580" tIns="34290" rIns="68580" bIns="3429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700" b="1" dirty="0">
                <a:ln w="11430"/>
                <a:solidFill>
                  <a:srgbClr val="00B050"/>
                </a:solidFill>
                <a:effectLst>
                  <a:outerShdw blurRad="50800" dist="39000" dir="5460000" algn="tl">
                    <a:srgbClr val="000000">
                      <a:alpha val="38000"/>
                    </a:srgbClr>
                  </a:outerShdw>
                </a:effectLst>
              </a:rPr>
              <a:t>C</a:t>
            </a:r>
          </a:p>
        </p:txBody>
      </p:sp>
      <p:sp>
        <p:nvSpPr>
          <p:cNvPr id="54" name="Rounded Rectangle 53"/>
          <p:cNvSpPr/>
          <p:nvPr/>
        </p:nvSpPr>
        <p:spPr>
          <a:xfrm>
            <a:off x="3869921" y="2355726"/>
            <a:ext cx="2152699" cy="398580"/>
          </a:xfrm>
          <a:prstGeom prst="roundRect">
            <a:avLst>
              <a:gd name="adj" fmla="val 6646"/>
            </a:avLst>
          </a:prstGeom>
        </p:spPr>
        <p:style>
          <a:lnRef idx="1">
            <a:schemeClr val="accent1"/>
          </a:lnRef>
          <a:fillRef idx="3">
            <a:schemeClr val="accent1"/>
          </a:fillRef>
          <a:effectRef idx="2">
            <a:schemeClr val="accent1"/>
          </a:effectRef>
          <a:fontRef idx="minor">
            <a:schemeClr val="lt1"/>
          </a:fontRef>
        </p:style>
        <p:txBody>
          <a:bodyPr rtlCol="0" anchor="ctr"/>
          <a:lstStyle/>
          <a:p>
            <a:pPr lvl="0" algn="ctr" fontAlgn="base">
              <a:spcBef>
                <a:spcPct val="0"/>
              </a:spcBef>
              <a:spcAft>
                <a:spcPct val="0"/>
              </a:spcAft>
            </a:pPr>
            <a:r>
              <a:rPr lang="el-GR" sz="1050" b="1" dirty="0">
                <a:solidFill>
                  <a:schemeClr val="bg1"/>
                </a:solidFill>
                <a:latin typeface="Calibri" pitchFamily="34" charset="0"/>
                <a:ea typeface="Calibri" pitchFamily="34" charset="0"/>
                <a:cs typeface="Tahoma" pitchFamily="34" charset="0"/>
              </a:rPr>
              <a:t>περίπτωση </a:t>
            </a:r>
            <a:r>
              <a:rPr lang="en-US" sz="1050" b="1" dirty="0">
                <a:solidFill>
                  <a:schemeClr val="bg1"/>
                </a:solidFill>
                <a:latin typeface="Calibri" pitchFamily="34" charset="0"/>
                <a:ea typeface="Calibri" pitchFamily="34" charset="0"/>
                <a:cs typeface="Tahoma" pitchFamily="34" charset="0"/>
              </a:rPr>
              <a:t> 3: </a:t>
            </a:r>
          </a:p>
          <a:p>
            <a:pPr lvl="0" algn="ctr" fontAlgn="base">
              <a:spcBef>
                <a:spcPct val="0"/>
              </a:spcBef>
              <a:spcAft>
                <a:spcPct val="0"/>
              </a:spcAft>
            </a:pPr>
            <a:r>
              <a:rPr lang="el-GR" sz="1050" b="1" dirty="0">
                <a:solidFill>
                  <a:schemeClr val="bg1"/>
                </a:solidFill>
                <a:latin typeface="Calibri" pitchFamily="34" charset="0"/>
                <a:ea typeface="Calibri" pitchFamily="34" charset="0"/>
                <a:cs typeface="Tahoma" pitchFamily="34" charset="0"/>
              </a:rPr>
              <a:t>σωματική παραμέληση</a:t>
            </a:r>
            <a:endParaRPr lang="en-US" sz="1050" b="1" i="1" dirty="0">
              <a:solidFill>
                <a:schemeClr val="bg1"/>
              </a:solidFill>
              <a:latin typeface="Calibri" pitchFamily="34" charset="0"/>
              <a:ea typeface="Calibri" pitchFamily="34" charset="0"/>
              <a:cs typeface="Tahoma" pitchFamily="34" charset="0"/>
            </a:endParaRPr>
          </a:p>
        </p:txBody>
      </p:sp>
      <p:sp>
        <p:nvSpPr>
          <p:cNvPr id="34" name="Rounded Rectangle 33"/>
          <p:cNvSpPr/>
          <p:nvPr/>
        </p:nvSpPr>
        <p:spPr>
          <a:xfrm>
            <a:off x="153929" y="87474"/>
            <a:ext cx="2311837" cy="972108"/>
          </a:xfrm>
          <a:prstGeom prst="roundRect">
            <a:avLst>
              <a:gd name="adj" fmla="val 6646"/>
            </a:avLst>
          </a:prstGeom>
        </p:spPr>
        <p:style>
          <a:lnRef idx="2">
            <a:schemeClr val="accent1"/>
          </a:lnRef>
          <a:fillRef idx="1">
            <a:schemeClr val="lt1"/>
          </a:fillRef>
          <a:effectRef idx="0">
            <a:schemeClr val="accent1"/>
          </a:effectRef>
          <a:fontRef idx="minor">
            <a:schemeClr val="dk1"/>
          </a:fontRef>
        </p:style>
        <p:txBody>
          <a:bodyPr rtlCol="0" anchor="t" anchorCtr="0"/>
          <a:lstStyle/>
          <a:p>
            <a:pPr lvl="0" algn="ctr" fontAlgn="base">
              <a:spcBef>
                <a:spcPct val="0"/>
              </a:spcBef>
              <a:spcAft>
                <a:spcPct val="0"/>
              </a:spcAft>
            </a:pPr>
            <a:r>
              <a:rPr lang="el-GR" sz="1050" b="1" dirty="0">
                <a:solidFill>
                  <a:schemeClr val="accent1">
                    <a:lumMod val="75000"/>
                  </a:schemeClr>
                </a:solidFill>
                <a:latin typeface="Calibri" pitchFamily="34" charset="0"/>
                <a:ea typeface="Calibri" pitchFamily="34" charset="0"/>
                <a:cs typeface="Tahoma" pitchFamily="34" charset="0"/>
              </a:rPr>
              <a:t>Πιθανές πρακτικές διαχείρισης περίπτωσης ΚαΠα-Π</a:t>
            </a:r>
            <a:endParaRPr lang="en-US" sz="1050" b="1" i="1" dirty="0">
              <a:solidFill>
                <a:schemeClr val="accent1">
                  <a:lumMod val="75000"/>
                </a:schemeClr>
              </a:solidFill>
              <a:latin typeface="Calibri" pitchFamily="34" charset="0"/>
              <a:ea typeface="Calibri" pitchFamily="34" charset="0"/>
              <a:cs typeface="Tahoma" pitchFamily="34" charset="0"/>
            </a:endParaRPr>
          </a:p>
        </p:txBody>
      </p:sp>
      <p:sp>
        <p:nvSpPr>
          <p:cNvPr id="48" name="Rounded Rectangle 47"/>
          <p:cNvSpPr/>
          <p:nvPr/>
        </p:nvSpPr>
        <p:spPr>
          <a:xfrm>
            <a:off x="732206" y="602103"/>
            <a:ext cx="1134126" cy="398580"/>
          </a:xfrm>
          <a:prstGeom prst="roundRect">
            <a:avLst>
              <a:gd name="adj" fmla="val 6646"/>
            </a:avLst>
          </a:prstGeom>
        </p:spPr>
        <p:style>
          <a:lnRef idx="1">
            <a:schemeClr val="accent1"/>
          </a:lnRef>
          <a:fillRef idx="3">
            <a:schemeClr val="accent1"/>
          </a:fillRef>
          <a:effectRef idx="2">
            <a:schemeClr val="accent1"/>
          </a:effectRef>
          <a:fontRef idx="minor">
            <a:schemeClr val="lt1"/>
          </a:fontRef>
        </p:style>
        <p:txBody>
          <a:bodyPr rtlCol="0" anchor="ctr"/>
          <a:lstStyle/>
          <a:p>
            <a:pPr lvl="0" algn="ctr" fontAlgn="base">
              <a:spcBef>
                <a:spcPct val="0"/>
              </a:spcBef>
              <a:spcAft>
                <a:spcPct val="0"/>
              </a:spcAft>
            </a:pPr>
            <a:r>
              <a:rPr lang="el-GR" sz="1050" b="1" dirty="0">
                <a:solidFill>
                  <a:schemeClr val="bg1"/>
                </a:solidFill>
                <a:latin typeface="Calibri" pitchFamily="34" charset="0"/>
                <a:ea typeface="Calibri" pitchFamily="34" charset="0"/>
                <a:cs typeface="Tahoma" pitchFamily="34" charset="0"/>
              </a:rPr>
              <a:t>παραδείγματα</a:t>
            </a:r>
            <a:endParaRPr lang="en-US" sz="1050" b="1" i="1" dirty="0">
              <a:solidFill>
                <a:schemeClr val="bg1"/>
              </a:solidFill>
              <a:latin typeface="Calibri" pitchFamily="34" charset="0"/>
              <a:ea typeface="Calibri" pitchFamily="34" charset="0"/>
              <a:cs typeface="Tahoma" pitchFamily="34" charset="0"/>
            </a:endParaRPr>
          </a:p>
        </p:txBody>
      </p:sp>
      <p:pic>
        <p:nvPicPr>
          <p:cNvPr id="49"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1176567" y="2156836"/>
            <a:ext cx="1578000" cy="1560540"/>
          </a:xfrm>
          <a:prstGeom prst="rect">
            <a:avLst/>
          </a:prstGeom>
          <a:noFill/>
        </p:spPr>
      </p:pic>
      <p:pic>
        <p:nvPicPr>
          <p:cNvPr id="51"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1501885" y="1062126"/>
            <a:ext cx="1578000" cy="1560540"/>
          </a:xfrm>
          <a:prstGeom prst="rect">
            <a:avLst/>
          </a:prstGeom>
          <a:noFill/>
        </p:spPr>
      </p:pic>
      <p:pic>
        <p:nvPicPr>
          <p:cNvPr id="53"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2468445" y="204744"/>
            <a:ext cx="1578000" cy="1560540"/>
          </a:xfrm>
          <a:prstGeom prst="rect">
            <a:avLst/>
          </a:prstGeom>
          <a:noFill/>
        </p:spPr>
      </p:pic>
      <p:pic>
        <p:nvPicPr>
          <p:cNvPr id="55"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5498126" y="229404"/>
            <a:ext cx="1578000" cy="1560540"/>
          </a:xfrm>
          <a:prstGeom prst="rect">
            <a:avLst/>
          </a:prstGeom>
          <a:noFill/>
        </p:spPr>
      </p:pic>
      <p:pic>
        <p:nvPicPr>
          <p:cNvPr id="56"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6752906" y="855376"/>
            <a:ext cx="1578000" cy="1560540"/>
          </a:xfrm>
          <a:prstGeom prst="rect">
            <a:avLst/>
          </a:prstGeom>
          <a:noFill/>
        </p:spPr>
      </p:pic>
      <p:pic>
        <p:nvPicPr>
          <p:cNvPr id="57" name="Picture 2" descr="http://thumbs.dreamstime.com/x/sketch-old-building-your-design-file-eps-vector-includes-transparency-effects-30352028.jpg"/>
          <p:cNvPicPr>
            <a:picLocks noChangeAspect="1" noChangeArrowheads="1"/>
          </p:cNvPicPr>
          <p:nvPr/>
        </p:nvPicPr>
        <p:blipFill>
          <a:blip r:embed="rId3" cstate="print">
            <a:clrChange>
              <a:clrFrom>
                <a:srgbClr val="FFFFFF"/>
              </a:clrFrom>
              <a:clrTo>
                <a:srgbClr val="FFFFFF">
                  <a:alpha val="0"/>
                </a:srgbClr>
              </a:clrTo>
            </a:clrChange>
            <a:grayscl/>
          </a:blip>
          <a:srcRect/>
          <a:stretch>
            <a:fillRect/>
          </a:stretch>
        </p:blipFill>
        <p:spPr bwMode="auto">
          <a:xfrm>
            <a:off x="7194867" y="2159792"/>
            <a:ext cx="1578000" cy="1560540"/>
          </a:xfrm>
          <a:prstGeom prst="rect">
            <a:avLst/>
          </a:prstGeom>
          <a:noFill/>
        </p:spPr>
      </p:pic>
      <p:sp>
        <p:nvSpPr>
          <p:cNvPr id="58" name="Round Same Side Corner Rectangle 57"/>
          <p:cNvSpPr/>
          <p:nvPr/>
        </p:nvSpPr>
        <p:spPr>
          <a:xfrm>
            <a:off x="1482833" y="2774830"/>
            <a:ext cx="966560" cy="18000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dirty="0">
                <a:solidFill>
                  <a:schemeClr val="bg1"/>
                </a:solidFill>
              </a:rPr>
              <a:t>νοσοκομείο</a:t>
            </a:r>
          </a:p>
        </p:txBody>
      </p:sp>
      <p:sp>
        <p:nvSpPr>
          <p:cNvPr id="59" name="Round Same Side Corner Rectangle 58"/>
          <p:cNvSpPr/>
          <p:nvPr/>
        </p:nvSpPr>
        <p:spPr>
          <a:xfrm>
            <a:off x="1827952" y="1635604"/>
            <a:ext cx="926615" cy="18000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dirty="0">
                <a:solidFill>
                  <a:schemeClr val="bg1"/>
                </a:solidFill>
              </a:rPr>
              <a:t>ΜΚΟ</a:t>
            </a:r>
          </a:p>
        </p:txBody>
      </p:sp>
      <p:sp>
        <p:nvSpPr>
          <p:cNvPr id="60" name="Round Same Side Corner Rectangle 59"/>
          <p:cNvSpPr/>
          <p:nvPr/>
        </p:nvSpPr>
        <p:spPr>
          <a:xfrm>
            <a:off x="2794512" y="807423"/>
            <a:ext cx="914724" cy="18000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dirty="0">
                <a:solidFill>
                  <a:schemeClr val="bg1"/>
                </a:solidFill>
              </a:rPr>
              <a:t>αστυνομία</a:t>
            </a:r>
          </a:p>
        </p:txBody>
      </p:sp>
      <p:sp>
        <p:nvSpPr>
          <p:cNvPr id="61" name="Round Same Side Corner Rectangle 60"/>
          <p:cNvSpPr/>
          <p:nvPr/>
        </p:nvSpPr>
        <p:spPr>
          <a:xfrm>
            <a:off x="4019379" y="565149"/>
            <a:ext cx="1476000" cy="18000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dirty="0">
                <a:solidFill>
                  <a:schemeClr val="bg1"/>
                </a:solidFill>
              </a:rPr>
              <a:t>κοινωνική υπηρεσία</a:t>
            </a:r>
          </a:p>
        </p:txBody>
      </p:sp>
      <p:sp>
        <p:nvSpPr>
          <p:cNvPr id="62" name="Round Same Side Corner Rectangle 61"/>
          <p:cNvSpPr/>
          <p:nvPr/>
        </p:nvSpPr>
        <p:spPr>
          <a:xfrm>
            <a:off x="5816756" y="826218"/>
            <a:ext cx="936150" cy="18000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dirty="0">
                <a:solidFill>
                  <a:schemeClr val="bg1"/>
                </a:solidFill>
              </a:rPr>
              <a:t>εισαγγελία</a:t>
            </a:r>
          </a:p>
        </p:txBody>
      </p:sp>
      <p:sp>
        <p:nvSpPr>
          <p:cNvPr id="63" name="Round Same Side Corner Rectangle 62"/>
          <p:cNvSpPr/>
          <p:nvPr/>
        </p:nvSpPr>
        <p:spPr>
          <a:xfrm>
            <a:off x="7076125" y="1450434"/>
            <a:ext cx="936151" cy="18000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dirty="0">
                <a:solidFill>
                  <a:schemeClr val="bg1"/>
                </a:solidFill>
              </a:rPr>
              <a:t>σχολείο</a:t>
            </a:r>
          </a:p>
        </p:txBody>
      </p:sp>
      <p:sp>
        <p:nvSpPr>
          <p:cNvPr id="64" name="Round Same Side Corner Rectangle 63"/>
          <p:cNvSpPr/>
          <p:nvPr/>
        </p:nvSpPr>
        <p:spPr>
          <a:xfrm>
            <a:off x="7446211" y="2730873"/>
            <a:ext cx="1054100" cy="180000"/>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dirty="0">
                <a:solidFill>
                  <a:schemeClr val="bg1"/>
                </a:solidFill>
              </a:rPr>
              <a:t>νοσοκομείο </a:t>
            </a:r>
            <a:r>
              <a:rPr lang="en-US" sz="1200" dirty="0">
                <a:solidFill>
                  <a:schemeClr val="bg1"/>
                </a:solidFill>
              </a:rPr>
              <a:t>II</a:t>
            </a:r>
            <a:endParaRPr lang="el-GR" sz="1200" dirty="0">
              <a:solidFill>
                <a:schemeClr val="bg1"/>
              </a:solidFill>
            </a:endParaRPr>
          </a:p>
        </p:txBody>
      </p:sp>
      <p:grpSp>
        <p:nvGrpSpPr>
          <p:cNvPr id="2" name="Group 35"/>
          <p:cNvGrpSpPr/>
          <p:nvPr/>
        </p:nvGrpSpPr>
        <p:grpSpPr>
          <a:xfrm>
            <a:off x="6716196" y="4237557"/>
            <a:ext cx="315600" cy="520180"/>
            <a:chOff x="3203848" y="4293096"/>
            <a:chExt cx="1512168" cy="2201281"/>
          </a:xfrm>
        </p:grpSpPr>
        <p:grpSp>
          <p:nvGrpSpPr>
            <p:cNvPr id="3" name="Group 93"/>
            <p:cNvGrpSpPr/>
            <p:nvPr/>
          </p:nvGrpSpPr>
          <p:grpSpPr>
            <a:xfrm>
              <a:off x="3203848" y="4293096"/>
              <a:ext cx="1512168" cy="2201281"/>
              <a:chOff x="3203848" y="4293096"/>
              <a:chExt cx="1512168" cy="2201281"/>
            </a:xfrm>
          </p:grpSpPr>
          <p:sp>
            <p:nvSpPr>
              <p:cNvPr id="43" name="Freeform 42"/>
              <p:cNvSpPr/>
              <p:nvPr/>
            </p:nvSpPr>
            <p:spPr>
              <a:xfrm>
                <a:off x="3419872" y="5949280"/>
                <a:ext cx="362857" cy="529771"/>
              </a:xfrm>
              <a:custGeom>
                <a:avLst/>
                <a:gdLst>
                  <a:gd name="connsiteX0" fmla="*/ 362857 w 362857"/>
                  <a:gd name="connsiteY0" fmla="*/ 0 h 529771"/>
                  <a:gd name="connsiteX1" fmla="*/ 290286 w 362857"/>
                  <a:gd name="connsiteY1" fmla="*/ 319315 h 529771"/>
                  <a:gd name="connsiteX2" fmla="*/ 174172 w 362857"/>
                  <a:gd name="connsiteY2" fmla="*/ 508000 h 529771"/>
                  <a:gd name="connsiteX3" fmla="*/ 14514 w 362857"/>
                  <a:gd name="connsiteY3" fmla="*/ 449943 h 529771"/>
                  <a:gd name="connsiteX4" fmla="*/ 87086 w 362857"/>
                  <a:gd name="connsiteY4" fmla="*/ 377372 h 529771"/>
                  <a:gd name="connsiteX5" fmla="*/ 203200 w 362857"/>
                  <a:gd name="connsiteY5" fmla="*/ 464457 h 529771"/>
                  <a:gd name="connsiteX6" fmla="*/ 217714 w 362857"/>
                  <a:gd name="connsiteY6" fmla="*/ 478972 h 529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2857" h="529771">
                    <a:moveTo>
                      <a:pt x="362857" y="0"/>
                    </a:moveTo>
                    <a:cubicBezTo>
                      <a:pt x="342295" y="117324"/>
                      <a:pt x="321733" y="234648"/>
                      <a:pt x="290286" y="319315"/>
                    </a:cubicBezTo>
                    <a:cubicBezTo>
                      <a:pt x="258839" y="403982"/>
                      <a:pt x="220134" y="486229"/>
                      <a:pt x="174172" y="508000"/>
                    </a:cubicBezTo>
                    <a:cubicBezTo>
                      <a:pt x="128210" y="529771"/>
                      <a:pt x="29028" y="471714"/>
                      <a:pt x="14514" y="449943"/>
                    </a:cubicBezTo>
                    <a:cubicBezTo>
                      <a:pt x="0" y="428172"/>
                      <a:pt x="55638" y="374953"/>
                      <a:pt x="87086" y="377372"/>
                    </a:cubicBezTo>
                    <a:cubicBezTo>
                      <a:pt x="118534" y="379791"/>
                      <a:pt x="181429" y="447524"/>
                      <a:pt x="203200" y="464457"/>
                    </a:cubicBezTo>
                    <a:cubicBezTo>
                      <a:pt x="224971" y="481390"/>
                      <a:pt x="221342" y="480181"/>
                      <a:pt x="217714" y="478972"/>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el-GR" sz="1013"/>
              </a:p>
            </p:txBody>
          </p:sp>
          <p:sp>
            <p:nvSpPr>
              <p:cNvPr id="44" name="Freeform 43"/>
              <p:cNvSpPr/>
              <p:nvPr/>
            </p:nvSpPr>
            <p:spPr>
              <a:xfrm flipH="1">
                <a:off x="4001007" y="5964606"/>
                <a:ext cx="362857" cy="529771"/>
              </a:xfrm>
              <a:custGeom>
                <a:avLst/>
                <a:gdLst>
                  <a:gd name="connsiteX0" fmla="*/ 362857 w 362857"/>
                  <a:gd name="connsiteY0" fmla="*/ 0 h 529771"/>
                  <a:gd name="connsiteX1" fmla="*/ 290286 w 362857"/>
                  <a:gd name="connsiteY1" fmla="*/ 319315 h 529771"/>
                  <a:gd name="connsiteX2" fmla="*/ 174172 w 362857"/>
                  <a:gd name="connsiteY2" fmla="*/ 508000 h 529771"/>
                  <a:gd name="connsiteX3" fmla="*/ 14514 w 362857"/>
                  <a:gd name="connsiteY3" fmla="*/ 449943 h 529771"/>
                  <a:gd name="connsiteX4" fmla="*/ 87086 w 362857"/>
                  <a:gd name="connsiteY4" fmla="*/ 377372 h 529771"/>
                  <a:gd name="connsiteX5" fmla="*/ 203200 w 362857"/>
                  <a:gd name="connsiteY5" fmla="*/ 464457 h 529771"/>
                  <a:gd name="connsiteX6" fmla="*/ 217714 w 362857"/>
                  <a:gd name="connsiteY6" fmla="*/ 478972 h 529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2857" h="529771">
                    <a:moveTo>
                      <a:pt x="362857" y="0"/>
                    </a:moveTo>
                    <a:cubicBezTo>
                      <a:pt x="342295" y="117324"/>
                      <a:pt x="321733" y="234648"/>
                      <a:pt x="290286" y="319315"/>
                    </a:cubicBezTo>
                    <a:cubicBezTo>
                      <a:pt x="258839" y="403982"/>
                      <a:pt x="220134" y="486229"/>
                      <a:pt x="174172" y="508000"/>
                    </a:cubicBezTo>
                    <a:cubicBezTo>
                      <a:pt x="128210" y="529771"/>
                      <a:pt x="29028" y="471714"/>
                      <a:pt x="14514" y="449943"/>
                    </a:cubicBezTo>
                    <a:cubicBezTo>
                      <a:pt x="0" y="428172"/>
                      <a:pt x="55638" y="374953"/>
                      <a:pt x="87086" y="377372"/>
                    </a:cubicBezTo>
                    <a:cubicBezTo>
                      <a:pt x="118534" y="379791"/>
                      <a:pt x="181429" y="447524"/>
                      <a:pt x="203200" y="464457"/>
                    </a:cubicBezTo>
                    <a:cubicBezTo>
                      <a:pt x="224971" y="481390"/>
                      <a:pt x="221342" y="480181"/>
                      <a:pt x="217714" y="478972"/>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el-GR" sz="1013"/>
              </a:p>
            </p:txBody>
          </p:sp>
          <p:pic>
            <p:nvPicPr>
              <p:cNvPr id="45" name="Picture 2" descr="http://freedesignfile.com/upload/2013/08/School-child-3.jpg"/>
              <p:cNvPicPr>
                <a:picLocks noChangeAspect="1" noChangeArrowheads="1"/>
              </p:cNvPicPr>
              <p:nvPr/>
            </p:nvPicPr>
            <p:blipFill>
              <a:blip r:embed="rId5" cstate="print">
                <a:clrChange>
                  <a:clrFrom>
                    <a:srgbClr val="FFFFFE"/>
                  </a:clrFrom>
                  <a:clrTo>
                    <a:srgbClr val="FFFFFE">
                      <a:alpha val="0"/>
                    </a:srgbClr>
                  </a:clrTo>
                </a:clrChange>
              </a:blip>
              <a:srcRect l="61991" t="19274" r="6257" b="22902"/>
              <a:stretch>
                <a:fillRect/>
              </a:stretch>
            </p:blipFill>
            <p:spPr bwMode="auto">
              <a:xfrm>
                <a:off x="3203848" y="4293096"/>
                <a:ext cx="1512168" cy="1944216"/>
              </a:xfrm>
              <a:prstGeom prst="rect">
                <a:avLst/>
              </a:prstGeom>
              <a:noFill/>
            </p:spPr>
          </p:pic>
          <p:sp>
            <p:nvSpPr>
              <p:cNvPr id="46" name="Oval 45"/>
              <p:cNvSpPr/>
              <p:nvPr/>
            </p:nvSpPr>
            <p:spPr>
              <a:xfrm>
                <a:off x="3635896" y="5229200"/>
                <a:ext cx="432048" cy="216024"/>
              </a:xfrm>
              <a:prstGeom prst="ellipse">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l-GR" sz="1013"/>
              </a:p>
            </p:txBody>
          </p:sp>
        </p:grpSp>
        <p:sp>
          <p:nvSpPr>
            <p:cNvPr id="42" name="Arc 41"/>
            <p:cNvSpPr/>
            <p:nvPr/>
          </p:nvSpPr>
          <p:spPr>
            <a:xfrm>
              <a:off x="3491880" y="5271492"/>
              <a:ext cx="576064" cy="288032"/>
            </a:xfrm>
            <a:prstGeom prst="arc">
              <a:avLst>
                <a:gd name="adj1" fmla="val 16200000"/>
                <a:gd name="adj2" fmla="val 20570841"/>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l-GR" sz="1013"/>
            </a:p>
          </p:txBody>
        </p:sp>
      </p:grpSp>
    </p:spTree>
    <p:extLst>
      <p:ext uri="{BB962C8B-B14F-4D97-AF65-F5344CB8AC3E}">
        <p14:creationId xmlns="" xmlns:p14="http://schemas.microsoft.com/office/powerpoint/2010/main" val="2287112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51"/>
                                        </p:tgtEl>
                                        <p:attrNameLst>
                                          <p:attrName>style.visibility</p:attrName>
                                        </p:attrNameLst>
                                      </p:cBhvr>
                                      <p:to>
                                        <p:strVal val="visible"/>
                                      </p:to>
                                    </p:set>
                                    <p:anim calcmode="lin" valueType="num">
                                      <p:cBhvr>
                                        <p:cTn id="11" dur="500" fill="hold"/>
                                        <p:tgtEl>
                                          <p:spTgt spid="51"/>
                                        </p:tgtEl>
                                        <p:attrNameLst>
                                          <p:attrName>ppt_w</p:attrName>
                                        </p:attrNameLst>
                                      </p:cBhvr>
                                      <p:tavLst>
                                        <p:tav tm="0">
                                          <p:val>
                                            <p:fltVal val="0"/>
                                          </p:val>
                                        </p:tav>
                                        <p:tav tm="100000">
                                          <p:val>
                                            <p:strVal val="#ppt_w"/>
                                          </p:val>
                                        </p:tav>
                                      </p:tavLst>
                                    </p:anim>
                                    <p:anim calcmode="lin" valueType="num">
                                      <p:cBhvr>
                                        <p:cTn id="12" dur="500" fill="hold"/>
                                        <p:tgtEl>
                                          <p:spTgt spid="51"/>
                                        </p:tgtEl>
                                        <p:attrNameLst>
                                          <p:attrName>ppt_h</p:attrName>
                                        </p:attrNameLst>
                                      </p:cBhvr>
                                      <p:tavLst>
                                        <p:tav tm="0">
                                          <p:val>
                                            <p:fltVal val="0"/>
                                          </p:val>
                                        </p:tav>
                                        <p:tav tm="100000">
                                          <p:val>
                                            <p:strVal val="#ppt_h"/>
                                          </p:val>
                                        </p:tav>
                                      </p:tavLst>
                                    </p:anim>
                                  </p:childTnLst>
                                </p:cTn>
                              </p:par>
                              <p:par>
                                <p:cTn id="13" presetID="23" presetClass="entr" presetSubtype="16" fill="hold" nodeType="withEffect">
                                  <p:stCondLst>
                                    <p:cond delay="0"/>
                                  </p:stCondLst>
                                  <p:childTnLst>
                                    <p:set>
                                      <p:cBhvr>
                                        <p:cTn id="14" dur="1" fill="hold">
                                          <p:stCondLst>
                                            <p:cond delay="0"/>
                                          </p:stCondLst>
                                        </p:cTn>
                                        <p:tgtEl>
                                          <p:spTgt spid="53"/>
                                        </p:tgtEl>
                                        <p:attrNameLst>
                                          <p:attrName>style.visibility</p:attrName>
                                        </p:attrNameLst>
                                      </p:cBhvr>
                                      <p:to>
                                        <p:strVal val="visible"/>
                                      </p:to>
                                    </p:set>
                                    <p:anim calcmode="lin" valueType="num">
                                      <p:cBhvr>
                                        <p:cTn id="15" dur="500" fill="hold"/>
                                        <p:tgtEl>
                                          <p:spTgt spid="53"/>
                                        </p:tgtEl>
                                        <p:attrNameLst>
                                          <p:attrName>ppt_w</p:attrName>
                                        </p:attrNameLst>
                                      </p:cBhvr>
                                      <p:tavLst>
                                        <p:tav tm="0">
                                          <p:val>
                                            <p:fltVal val="0"/>
                                          </p:val>
                                        </p:tav>
                                        <p:tav tm="100000">
                                          <p:val>
                                            <p:strVal val="#ppt_w"/>
                                          </p:val>
                                        </p:tav>
                                      </p:tavLst>
                                    </p:anim>
                                    <p:anim calcmode="lin" valueType="num">
                                      <p:cBhvr>
                                        <p:cTn id="16" dur="500" fill="hold"/>
                                        <p:tgtEl>
                                          <p:spTgt spid="53"/>
                                        </p:tgtEl>
                                        <p:attrNameLst>
                                          <p:attrName>ppt_h</p:attrName>
                                        </p:attrNameLst>
                                      </p:cBhvr>
                                      <p:tavLst>
                                        <p:tav tm="0">
                                          <p:val>
                                            <p:fltVal val="0"/>
                                          </p:val>
                                        </p:tav>
                                        <p:tav tm="100000">
                                          <p:val>
                                            <p:strVal val="#ppt_h"/>
                                          </p:val>
                                        </p:tav>
                                      </p:tavLst>
                                    </p:anim>
                                  </p:childTnLst>
                                </p:cTn>
                              </p:par>
                              <p:par>
                                <p:cTn id="17" presetID="23" presetClass="entr" presetSubtype="16" fill="hold" nodeType="withEffect">
                                  <p:stCondLst>
                                    <p:cond delay="0"/>
                                  </p:stCondLst>
                                  <p:childTnLst>
                                    <p:set>
                                      <p:cBhvr>
                                        <p:cTn id="18" dur="1" fill="hold">
                                          <p:stCondLst>
                                            <p:cond delay="0"/>
                                          </p:stCondLst>
                                        </p:cTn>
                                        <p:tgtEl>
                                          <p:spTgt spid="55"/>
                                        </p:tgtEl>
                                        <p:attrNameLst>
                                          <p:attrName>style.visibility</p:attrName>
                                        </p:attrNameLst>
                                      </p:cBhvr>
                                      <p:to>
                                        <p:strVal val="visible"/>
                                      </p:to>
                                    </p:set>
                                    <p:anim calcmode="lin" valueType="num">
                                      <p:cBhvr>
                                        <p:cTn id="19" dur="500" fill="hold"/>
                                        <p:tgtEl>
                                          <p:spTgt spid="55"/>
                                        </p:tgtEl>
                                        <p:attrNameLst>
                                          <p:attrName>ppt_w</p:attrName>
                                        </p:attrNameLst>
                                      </p:cBhvr>
                                      <p:tavLst>
                                        <p:tav tm="0">
                                          <p:val>
                                            <p:fltVal val="0"/>
                                          </p:val>
                                        </p:tav>
                                        <p:tav tm="100000">
                                          <p:val>
                                            <p:strVal val="#ppt_w"/>
                                          </p:val>
                                        </p:tav>
                                      </p:tavLst>
                                    </p:anim>
                                    <p:anim calcmode="lin" valueType="num">
                                      <p:cBhvr>
                                        <p:cTn id="20" dur="500" fill="hold"/>
                                        <p:tgtEl>
                                          <p:spTgt spid="55"/>
                                        </p:tgtEl>
                                        <p:attrNameLst>
                                          <p:attrName>ppt_h</p:attrName>
                                        </p:attrNameLst>
                                      </p:cBhvr>
                                      <p:tavLst>
                                        <p:tav tm="0">
                                          <p:val>
                                            <p:fltVal val="0"/>
                                          </p:val>
                                        </p:tav>
                                        <p:tav tm="100000">
                                          <p:val>
                                            <p:strVal val="#ppt_h"/>
                                          </p:val>
                                        </p:tav>
                                      </p:tavLst>
                                    </p:anim>
                                  </p:childTnLst>
                                </p:cTn>
                              </p:par>
                              <p:par>
                                <p:cTn id="21" presetID="23" presetClass="entr" presetSubtype="16" fill="hold" nodeType="withEffect">
                                  <p:stCondLst>
                                    <p:cond delay="0"/>
                                  </p:stCondLst>
                                  <p:childTnLst>
                                    <p:set>
                                      <p:cBhvr>
                                        <p:cTn id="22" dur="1" fill="hold">
                                          <p:stCondLst>
                                            <p:cond delay="0"/>
                                          </p:stCondLst>
                                        </p:cTn>
                                        <p:tgtEl>
                                          <p:spTgt spid="56"/>
                                        </p:tgtEl>
                                        <p:attrNameLst>
                                          <p:attrName>style.visibility</p:attrName>
                                        </p:attrNameLst>
                                      </p:cBhvr>
                                      <p:to>
                                        <p:strVal val="visible"/>
                                      </p:to>
                                    </p:set>
                                    <p:anim calcmode="lin" valueType="num">
                                      <p:cBhvr>
                                        <p:cTn id="23" dur="500" fill="hold"/>
                                        <p:tgtEl>
                                          <p:spTgt spid="56"/>
                                        </p:tgtEl>
                                        <p:attrNameLst>
                                          <p:attrName>ppt_w</p:attrName>
                                        </p:attrNameLst>
                                      </p:cBhvr>
                                      <p:tavLst>
                                        <p:tav tm="0">
                                          <p:val>
                                            <p:fltVal val="0"/>
                                          </p:val>
                                        </p:tav>
                                        <p:tav tm="100000">
                                          <p:val>
                                            <p:strVal val="#ppt_w"/>
                                          </p:val>
                                        </p:tav>
                                      </p:tavLst>
                                    </p:anim>
                                    <p:anim calcmode="lin" valueType="num">
                                      <p:cBhvr>
                                        <p:cTn id="24" dur="500" fill="hold"/>
                                        <p:tgtEl>
                                          <p:spTgt spid="56"/>
                                        </p:tgtEl>
                                        <p:attrNameLst>
                                          <p:attrName>ppt_h</p:attrName>
                                        </p:attrNameLst>
                                      </p:cBhvr>
                                      <p:tavLst>
                                        <p:tav tm="0">
                                          <p:val>
                                            <p:fltVal val="0"/>
                                          </p:val>
                                        </p:tav>
                                        <p:tav tm="100000">
                                          <p:val>
                                            <p:strVal val="#ppt_h"/>
                                          </p:val>
                                        </p:tav>
                                      </p:tavLst>
                                    </p:anim>
                                  </p:childTnLst>
                                </p:cTn>
                              </p:par>
                              <p:par>
                                <p:cTn id="25" presetID="23" presetClass="entr" presetSubtype="16" fill="hold" nodeType="withEffect">
                                  <p:stCondLst>
                                    <p:cond delay="0"/>
                                  </p:stCondLst>
                                  <p:childTnLst>
                                    <p:set>
                                      <p:cBhvr>
                                        <p:cTn id="26" dur="1" fill="hold">
                                          <p:stCondLst>
                                            <p:cond delay="0"/>
                                          </p:stCondLst>
                                        </p:cTn>
                                        <p:tgtEl>
                                          <p:spTgt spid="57"/>
                                        </p:tgtEl>
                                        <p:attrNameLst>
                                          <p:attrName>style.visibility</p:attrName>
                                        </p:attrNameLst>
                                      </p:cBhvr>
                                      <p:to>
                                        <p:strVal val="visible"/>
                                      </p:to>
                                    </p:set>
                                    <p:anim calcmode="lin" valueType="num">
                                      <p:cBhvr>
                                        <p:cTn id="27" dur="500" fill="hold"/>
                                        <p:tgtEl>
                                          <p:spTgt spid="57"/>
                                        </p:tgtEl>
                                        <p:attrNameLst>
                                          <p:attrName>ppt_w</p:attrName>
                                        </p:attrNameLst>
                                      </p:cBhvr>
                                      <p:tavLst>
                                        <p:tav tm="0">
                                          <p:val>
                                            <p:fltVal val="0"/>
                                          </p:val>
                                        </p:tav>
                                        <p:tav tm="100000">
                                          <p:val>
                                            <p:strVal val="#ppt_w"/>
                                          </p:val>
                                        </p:tav>
                                      </p:tavLst>
                                    </p:anim>
                                    <p:anim calcmode="lin" valueType="num">
                                      <p:cBhvr>
                                        <p:cTn id="28" dur="500" fill="hold"/>
                                        <p:tgtEl>
                                          <p:spTgt spid="57"/>
                                        </p:tgtEl>
                                        <p:attrNameLst>
                                          <p:attrName>ppt_h</p:attrName>
                                        </p:attrNameLst>
                                      </p:cBhvr>
                                      <p:tavLst>
                                        <p:tav tm="0">
                                          <p:val>
                                            <p:fltVal val="0"/>
                                          </p:val>
                                        </p:tav>
                                        <p:tav tm="100000">
                                          <p:val>
                                            <p:strVal val="#ppt_h"/>
                                          </p:val>
                                        </p:tav>
                                      </p:tavLst>
                                    </p:anim>
                                  </p:childTnLst>
                                </p:cTn>
                              </p:par>
                              <p:par>
                                <p:cTn id="29" presetID="23" presetClass="entr" presetSubtype="16" fill="hold" nodeType="withEffect">
                                  <p:stCondLst>
                                    <p:cond delay="0"/>
                                  </p:stCondLst>
                                  <p:childTnLst>
                                    <p:set>
                                      <p:cBhvr>
                                        <p:cTn id="30" dur="1" fill="hold">
                                          <p:stCondLst>
                                            <p:cond delay="0"/>
                                          </p:stCondLst>
                                        </p:cTn>
                                        <p:tgtEl>
                                          <p:spTgt spid="65"/>
                                        </p:tgtEl>
                                        <p:attrNameLst>
                                          <p:attrName>style.visibility</p:attrName>
                                        </p:attrNameLst>
                                      </p:cBhvr>
                                      <p:to>
                                        <p:strVal val="visible"/>
                                      </p:to>
                                    </p:set>
                                    <p:anim calcmode="lin" valueType="num">
                                      <p:cBhvr>
                                        <p:cTn id="31" dur="500" fill="hold"/>
                                        <p:tgtEl>
                                          <p:spTgt spid="65"/>
                                        </p:tgtEl>
                                        <p:attrNameLst>
                                          <p:attrName>ppt_w</p:attrName>
                                        </p:attrNameLst>
                                      </p:cBhvr>
                                      <p:tavLst>
                                        <p:tav tm="0">
                                          <p:val>
                                            <p:fltVal val="0"/>
                                          </p:val>
                                        </p:tav>
                                        <p:tav tm="100000">
                                          <p:val>
                                            <p:strVal val="#ppt_w"/>
                                          </p:val>
                                        </p:tav>
                                      </p:tavLst>
                                    </p:anim>
                                    <p:anim calcmode="lin" valueType="num">
                                      <p:cBhvr>
                                        <p:cTn id="32" dur="500" fill="hold"/>
                                        <p:tgtEl>
                                          <p:spTgt spid="65"/>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54"/>
                                        </p:tgtEl>
                                        <p:attrNameLst>
                                          <p:attrName>style.visibility</p:attrName>
                                        </p:attrNameLst>
                                      </p:cBhvr>
                                      <p:to>
                                        <p:strVal val="visible"/>
                                      </p:to>
                                    </p:set>
                                    <p:animEffect transition="in" filter="fade">
                                      <p:cBhvr>
                                        <p:cTn id="37" dur="500"/>
                                        <p:tgtEl>
                                          <p:spTgt spid="54"/>
                                        </p:tgtEl>
                                      </p:cBhvr>
                                    </p:animEffect>
                                  </p:childTnLst>
                                </p:cTn>
                              </p:par>
                              <p:par>
                                <p:cTn id="38" presetID="10" presetClass="entr" presetSubtype="0" fill="hold" nodeType="withEffect">
                                  <p:stCondLst>
                                    <p:cond delay="0"/>
                                  </p:stCondLst>
                                  <p:childTnLst>
                                    <p:set>
                                      <p:cBhvr>
                                        <p:cTn id="39" dur="1" fill="hold">
                                          <p:stCondLst>
                                            <p:cond delay="0"/>
                                          </p:stCondLst>
                                        </p:cTn>
                                        <p:tgtEl>
                                          <p:spTgt spid="2"/>
                                        </p:tgtEl>
                                        <p:attrNameLst>
                                          <p:attrName>style.visibility</p:attrName>
                                        </p:attrNameLst>
                                      </p:cBhvr>
                                      <p:to>
                                        <p:strVal val="visible"/>
                                      </p:to>
                                    </p:set>
                                    <p:animEffect transition="in" filter="fade">
                                      <p:cBhvr>
                                        <p:cTn id="40" dur="500"/>
                                        <p:tgtEl>
                                          <p:spTgt spid="2"/>
                                        </p:tgtEl>
                                      </p:cBhvr>
                                    </p:animEffect>
                                  </p:childTnLst>
                                </p:cTn>
                              </p:par>
                            </p:childTnLst>
                          </p:cTn>
                        </p:par>
                      </p:childTnLst>
                    </p:cTn>
                  </p:par>
                  <p:par>
                    <p:cTn id="41" fill="hold">
                      <p:stCondLst>
                        <p:cond delay="indefinite"/>
                      </p:stCondLst>
                      <p:childTnLst>
                        <p:par>
                          <p:cTn id="42" fill="hold">
                            <p:stCondLst>
                              <p:cond delay="0"/>
                            </p:stCondLst>
                            <p:childTnLst>
                              <p:par>
                                <p:cTn id="43" presetID="0" presetClass="path" presetSubtype="0" accel="50000" decel="50000" fill="hold" nodeType="clickEffect">
                                  <p:stCondLst>
                                    <p:cond delay="0"/>
                                  </p:stCondLst>
                                  <p:childTnLst>
                                    <p:animMotion origin="layout" path="M 4.44444E-6 1.23457E-7 C -0.01216 -0.00154 -0.02223 -0.00401 -0.03386 -0.00679 C -0.04063 -0.01296 -0.04948 -0.01698 -0.05469 -0.02531 C -0.05955 -0.03272 -0.06216 -0.03951 -0.06754 -0.04568 C -0.06997 -0.05432 -0.07344 -0.06173 -0.07587 -0.07068 C -0.07674 -0.07377 -0.07865 -0.08056 -0.07865 -0.08025 C -0.08299 -0.11543 -0.08698 -0.14969 -0.08993 -0.18426 C -0.08924 -0.23673 -0.09532 -0.32963 -0.06615 -0.3821 C -0.06303 -0.39599 -0.05886 -0.40988 -0.05209 -0.42222 C -0.05018 -0.43179 -0.04566 -0.43889 -0.04219 -0.44753 C -0.03421 -0.46636 -0.02934 -0.47716 -0.01129 -0.48426 C 0.00034 -0.48889 0.01319 -0.48519 0.02517 -0.4858 C 0.03385 -0.48827 0.04166 -0.48981 0.05052 -0.49074 C 0.05555 -0.49228 0.06059 -0.49444 0.06597 -0.49599 C 0.06736 -0.49753 0.06892 -0.49907 0.07013 -0.50093 C 0.07118 -0.50247 0.07309 -0.50556 0.07309 -0.50556 " pathEditMode="relative" rAng="0" ptsTypes="AAAAAAAAAAAAAAAA">
                                      <p:cBhvr>
                                        <p:cTn id="44" dur="2000" fill="hold"/>
                                        <p:tgtEl>
                                          <p:spTgt spid="2"/>
                                        </p:tgtEl>
                                        <p:attrNameLst>
                                          <p:attrName>ppt_x</p:attrName>
                                          <p:attrName>ppt_y</p:attrName>
                                        </p:attrNameLst>
                                      </p:cBhvr>
                                      <p:rCtr x="-851" y="-25278"/>
                                    </p:animMotion>
                                  </p:childTnLst>
                                </p:cTn>
                              </p:par>
                            </p:childTnLst>
                          </p:cTn>
                        </p:par>
                      </p:childTnLst>
                    </p:cTn>
                  </p:par>
                  <p:par>
                    <p:cTn id="45" fill="hold">
                      <p:stCondLst>
                        <p:cond delay="indefinite"/>
                      </p:stCondLst>
                      <p:childTnLst>
                        <p:par>
                          <p:cTn id="46" fill="hold">
                            <p:stCondLst>
                              <p:cond delay="0"/>
                            </p:stCondLst>
                            <p:childTnLst>
                              <p:par>
                                <p:cTn id="47" presetID="0" presetClass="path" presetSubtype="0" accel="50000" decel="50000" fill="hold" nodeType="clickEffect">
                                  <p:stCondLst>
                                    <p:cond delay="0"/>
                                  </p:stCondLst>
                                  <p:childTnLst>
                                    <p:animMotion origin="layout" path="M 0.06736 -0.5608 C 0.0552 -0.55216 0.0427 -0.55092 0.03038 -0.54938 C 0.01562 -0.54105 0.00086 -0.5324 -0.01389 -0.52531 C -0.02014 -0.52222 -0.02622 -0.51636 -0.0323 -0.51296 C -0.04375 -0.5071 -0.05539 -0.50185 -0.06719 -0.49907 C -0.08455 -0.48827 -0.10261 -0.48302 -0.12049 -0.47963 C -0.13091 -0.47315 -0.14167 -0.47098 -0.15226 -0.46728 C -0.17188 -0.4608 -0.18976 -0.45494 -0.20973 -0.45278 C -0.2441 -0.45494 -0.27709 -0.45802 -0.31129 -0.45278 C -0.32084 -0.44876 -0.33039 -0.44691 -0.33993 -0.44321 C -0.34723 -0.43734 -0.33993 -0.4429 -0.35434 -0.43858 C -0.36181 -0.43642 -0.3691 -0.43117 -0.37691 -0.4287 C -0.38941 -0.41944 -0.40296 -0.41481 -0.4158 -0.40926 C -0.43108 -0.41111 -0.44011 -0.41358 -0.45382 -0.41697 C -0.45799 -0.41944 -0.46198 -0.42222 -0.46615 -0.42407 C -0.47032 -0.4287 -0.47431 -0.42994 -0.47848 -0.43395 C -0.48403 -0.43981 -0.48993 -0.44753 -0.49584 -0.45031 C -0.49966 -0.45679 -0.50087 -0.46389 -0.50087 -0.47438 " pathEditMode="relative" rAng="0" ptsTypes="AAAAAAAAAAAAAAAAAA">
                                      <p:cBhvr>
                                        <p:cTn id="48" dur="2000" fill="hold"/>
                                        <p:tgtEl>
                                          <p:spTgt spid="2"/>
                                        </p:tgtEl>
                                        <p:attrNameLst>
                                          <p:attrName>ppt_x</p:attrName>
                                          <p:attrName>ppt_y</p:attrName>
                                        </p:attrNameLst>
                                      </p:cBhvr>
                                      <p:rCtr x="-28420" y="7562"/>
                                    </p:animMotion>
                                  </p:childTnLst>
                                </p:cTn>
                              </p:par>
                            </p:childTnLst>
                          </p:cTn>
                        </p:par>
                      </p:childTnLst>
                    </p:cTn>
                  </p:par>
                  <p:par>
                    <p:cTn id="49" fill="hold">
                      <p:stCondLst>
                        <p:cond delay="indefinite"/>
                      </p:stCondLst>
                      <p:childTnLst>
                        <p:par>
                          <p:cTn id="50" fill="hold">
                            <p:stCondLst>
                              <p:cond delay="0"/>
                            </p:stCondLst>
                            <p:childTnLst>
                              <p:par>
                                <p:cTn id="51" presetID="0" presetClass="path" presetSubtype="0" accel="50000" decel="50000" fill="hold" nodeType="clickEffect">
                                  <p:stCondLst>
                                    <p:cond delay="0"/>
                                  </p:stCondLst>
                                  <p:childTnLst>
                                    <p:animMotion origin="layout" path="M -0.50087 -0.47438 C -0.49271 -0.47253 -0.48525 -0.47068 -0.47605 -0.46914 C -0.46198 -0.46327 -0.4441 -0.46296 -0.43004 -0.4608 C -0.40556 -0.46235 -0.38073 -0.4608 -0.35625 -0.46914 C -0.34497 -0.47253 -0.33507 -0.48303 -0.32431 -0.48766 C -0.32223 -0.49074 -0.32014 -0.49321 -0.31806 -0.49537 C -0.30434 -0.51111 -0.31684 -0.49013 -0.30695 -0.50309 C -0.30521 -0.50525 -0.304 -0.50864 -0.30278 -0.5108 C -0.30105 -0.51296 -0.29948 -0.51451 -0.29827 -0.51667 C -0.29532 -0.52099 -0.29028 -0.52994 -0.29028 -0.52963 C -0.28872 -0.54074 -0.29028 -0.53426 -0.28282 -0.54692 C -0.2783 -0.55432 -0.27448 -0.57068 -0.26962 -0.57747 C -0.26216 -0.58766 -0.25712 -0.60062 -0.25209 -0.61358 C -0.25052 -0.61759 -0.24844 -0.62099 -0.24757 -0.625 C -0.24549 -0.63457 -0.24219 -0.64229 -0.23976 -0.65185 C -0.23855 -0.65772 -0.23802 -0.66574 -0.23507 -0.67037 " pathEditMode="relative" rAng="0" ptsTypes="AAAAAAAAAAAAAAAA">
                                      <p:cBhvr>
                                        <p:cTn id="52" dur="2000" fill="hold"/>
                                        <p:tgtEl>
                                          <p:spTgt spid="2"/>
                                        </p:tgtEl>
                                        <p:attrNameLst>
                                          <p:attrName>ppt_x</p:attrName>
                                          <p:attrName>ppt_y</p:attrName>
                                        </p:attrNameLst>
                                      </p:cBhvr>
                                      <p:rCtr x="13281" y="-9136"/>
                                    </p:animMotion>
                                  </p:childTnLst>
                                </p:cTn>
                              </p:par>
                            </p:childTnLst>
                          </p:cTn>
                        </p:par>
                        <p:par>
                          <p:cTn id="53" fill="hold">
                            <p:stCondLst>
                              <p:cond delay="2000"/>
                            </p:stCondLst>
                            <p:childTnLst>
                              <p:par>
                                <p:cTn id="54" presetID="23" presetClass="entr" presetSubtype="16" fill="hold" grpId="0" nodeType="afterEffect">
                                  <p:stCondLst>
                                    <p:cond delay="0"/>
                                  </p:stCondLst>
                                  <p:childTnLst>
                                    <p:set>
                                      <p:cBhvr>
                                        <p:cTn id="55" dur="1" fill="hold">
                                          <p:stCondLst>
                                            <p:cond delay="0"/>
                                          </p:stCondLst>
                                        </p:cTn>
                                        <p:tgtEl>
                                          <p:spTgt spid="52"/>
                                        </p:tgtEl>
                                        <p:attrNameLst>
                                          <p:attrName>style.visibility</p:attrName>
                                        </p:attrNameLst>
                                      </p:cBhvr>
                                      <p:to>
                                        <p:strVal val="visible"/>
                                      </p:to>
                                    </p:set>
                                    <p:anim calcmode="lin" valueType="num">
                                      <p:cBhvr>
                                        <p:cTn id="56" dur="500" fill="hold"/>
                                        <p:tgtEl>
                                          <p:spTgt spid="52"/>
                                        </p:tgtEl>
                                        <p:attrNameLst>
                                          <p:attrName>ppt_w</p:attrName>
                                        </p:attrNameLst>
                                      </p:cBhvr>
                                      <p:tavLst>
                                        <p:tav tm="0">
                                          <p:val>
                                            <p:fltVal val="0"/>
                                          </p:val>
                                        </p:tav>
                                        <p:tav tm="100000">
                                          <p:val>
                                            <p:strVal val="#ppt_w"/>
                                          </p:val>
                                        </p:tav>
                                      </p:tavLst>
                                    </p:anim>
                                    <p:anim calcmode="lin" valueType="num">
                                      <p:cBhvr>
                                        <p:cTn id="57" dur="500" fill="hold"/>
                                        <p:tgtEl>
                                          <p:spTgt spid="52"/>
                                        </p:tgtEl>
                                        <p:attrNameLst>
                                          <p:attrName>ppt_h</p:attrName>
                                        </p:attrNameLst>
                                      </p:cBhvr>
                                      <p:tavLst>
                                        <p:tav tm="0">
                                          <p:val>
                                            <p:fltVal val="0"/>
                                          </p:val>
                                        </p:tav>
                                        <p:tav tm="100000">
                                          <p:val>
                                            <p:strVal val="#ppt_h"/>
                                          </p:val>
                                        </p:tav>
                                      </p:tavLst>
                                    </p:anim>
                                  </p:childTnLst>
                                </p:cTn>
                              </p:par>
                            </p:childTnLst>
                          </p:cTn>
                        </p:par>
                      </p:childTnLst>
                    </p:cTn>
                  </p:par>
                  <p:par>
                    <p:cTn id="58" fill="hold">
                      <p:stCondLst>
                        <p:cond delay="indefinite"/>
                      </p:stCondLst>
                      <p:childTnLst>
                        <p:par>
                          <p:cTn id="59" fill="hold">
                            <p:stCondLst>
                              <p:cond delay="0"/>
                            </p:stCondLst>
                            <p:childTnLst>
                              <p:par>
                                <p:cTn id="60" presetID="0" presetClass="path" presetSubtype="0" accel="50000" decel="50000" fill="hold" nodeType="clickEffect">
                                  <p:stCondLst>
                                    <p:cond delay="0"/>
                                  </p:stCondLst>
                                  <p:childTnLst>
                                    <p:animMotion origin="layout" path="M -0.24097 -0.6497 C -0.24045 -0.61976 -0.24149 -0.57778 -0.22639 -0.55834 C -0.22343 -0.55031 -0.2184 -0.54723 -0.21441 -0.54075 C -0.21128 -0.53612 -0.21232 -0.5355 -0.20885 -0.53179 C -0.20468 -0.52809 -0.20712 -0.53303 -0.2033 -0.52655 C -0.20243 -0.525 -0.20156 -0.52254 -0.20069 -0.5213 C -0.19861 -0.51883 -0.19618 -0.51852 -0.19409 -0.51575 C -0.19062 -0.51235 -0.18646 -0.50988 -0.18298 -0.50525 C -0.18177 -0.50371 -0.18073 -0.50155 -0.17934 -0.5 C -0.1776 -0.49846 -0.17396 -0.4963 -0.17396 -0.49599 C -0.17135 -0.48951 -0.16701 -0.48797 -0.16284 -0.48241 C -0.15833 -0.47686 -0.16163 -0.47871 -0.15816 -0.47192 C -0.15712 -0.47007 -0.15555 -0.46914 -0.15451 -0.46636 C -0.15295 -0.46358 -0.15208 -0.45957 -0.15087 -0.45587 C -0.15017 -0.45433 -0.14878 -0.45278 -0.14791 -0.45093 C -0.14479 -0.44321 -0.14166 -0.43457 -0.13889 -0.42593 C -0.13715 -0.41358 -0.13854 -0.4213 -0.13333 -0.40494 C -0.13177 -0.40031 -0.1276 -0.3784 -0.12691 -0.37315 C -0.12361 -0.35278 -0.12326 -0.33087 -0.12135 -0.30957 C -0.12048 -0.28673 -0.11962 -0.26328 -0.11666 -0.24075 C -0.11475 -0.20371 -0.10972 -0.16667 -0.10104 -0.13303 C -0.09948 -0.12747 -0.10069 -0.12809 -0.0993 -0.12068 C -0.09791 -0.11451 -0.09479 -0.10124 -0.09271 -0.09414 C -0.09166 -0.09075 -0.08975 -0.08797 -0.08906 -0.08365 C -0.08663 -0.07037 -0.08472 -0.06636 -0.07986 -0.05402 C -0.07552 -0.04291 -0.07396 -0.03735 -0.06892 -0.02747 C -0.06805 -0.02624 -0.06771 -0.02346 -0.06701 -0.02254 C -0.05087 0.00463 -0.02534 0.01882 -0.00416 0.01882 " pathEditMode="relative" rAng="0" ptsTypes="AAAAAAAAAAAAAAAAAAAAAAAAAAAA">
                                      <p:cBhvr>
                                        <p:cTn id="61" dur="2000" fill="hold"/>
                                        <p:tgtEl>
                                          <p:spTgt spid="2"/>
                                        </p:tgtEl>
                                        <p:attrNameLst>
                                          <p:attrName>ppt_x</p:attrName>
                                          <p:attrName>ppt_y</p:attrName>
                                        </p:attrNameLst>
                                      </p:cBhvr>
                                      <p:rCtr x="11840" y="3342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0" descr="https://encrypted-tbn2.gstatic.com/images?q=tbn:ANd9GcQMUmxjThBv5XYUttgo1sES5xa5imXqXPbyn9fsZNJskocl34aI"/>
          <p:cNvPicPr>
            <a:picLocks noChangeAspect="1" noChangeArrowheads="1"/>
          </p:cNvPicPr>
          <p:nvPr/>
        </p:nvPicPr>
        <p:blipFill>
          <a:blip r:embed="rId3" cstate="print">
            <a:clrChange>
              <a:clrFrom>
                <a:srgbClr val="E0E0E0"/>
              </a:clrFrom>
              <a:clrTo>
                <a:srgbClr val="E0E0E0">
                  <a:alpha val="0"/>
                </a:srgbClr>
              </a:clrTo>
            </a:clrChange>
          </a:blip>
          <a:srcRect/>
          <a:stretch>
            <a:fillRect/>
          </a:stretch>
        </p:blipFill>
        <p:spPr bwMode="auto">
          <a:xfrm>
            <a:off x="1817695" y="4083918"/>
            <a:ext cx="746048" cy="756084"/>
          </a:xfrm>
          <a:prstGeom prst="rect">
            <a:avLst/>
          </a:prstGeom>
          <a:noFill/>
        </p:spPr>
      </p:pic>
      <p:pic>
        <p:nvPicPr>
          <p:cNvPr id="13" name="Picture 20" descr="https://encrypted-tbn2.gstatic.com/images?q=tbn:ANd9GcQMUmxjThBv5XYUttgo1sES5xa5imXqXPbyn9fsZNJskocl34aI"/>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627784" y="4191930"/>
            <a:ext cx="746048" cy="756084"/>
          </a:xfrm>
          <a:prstGeom prst="rect">
            <a:avLst/>
          </a:prstGeom>
          <a:noFill/>
        </p:spPr>
      </p:pic>
      <p:pic>
        <p:nvPicPr>
          <p:cNvPr id="18434" name="Picture 2" descr="http://thumbs.dreamstime.com/x/sketch-old-building-your-design-file-eps-vector-includes-transparency-effects-30352028.jpg"/>
          <p:cNvPicPr>
            <a:picLocks noChangeAspect="1" noChangeArrowheads="1"/>
          </p:cNvPicPr>
          <p:nvPr/>
        </p:nvPicPr>
        <p:blipFill>
          <a:blip r:embed="rId4" cstate="print">
            <a:clrChange>
              <a:clrFrom>
                <a:srgbClr val="FFFFFF"/>
              </a:clrFrom>
              <a:clrTo>
                <a:srgbClr val="FFFFFF">
                  <a:alpha val="0"/>
                </a:srgbClr>
              </a:clrTo>
            </a:clrChange>
            <a:grayscl/>
          </a:blip>
          <a:srcRect/>
          <a:stretch>
            <a:fillRect/>
          </a:stretch>
        </p:blipFill>
        <p:spPr bwMode="auto">
          <a:xfrm>
            <a:off x="899592" y="2301720"/>
            <a:ext cx="1620180" cy="1620180"/>
          </a:xfrm>
          <a:prstGeom prst="rect">
            <a:avLst/>
          </a:prstGeom>
          <a:noFill/>
        </p:spPr>
      </p:pic>
      <p:pic>
        <p:nvPicPr>
          <p:cNvPr id="22" name="Picture 2" descr="http://thumbs.dreamstime.com/x/sketch-old-building-your-design-file-eps-vector-includes-transparency-effects-30352028.jpg"/>
          <p:cNvPicPr>
            <a:picLocks noChangeAspect="1" noChangeArrowheads="1"/>
          </p:cNvPicPr>
          <p:nvPr/>
        </p:nvPicPr>
        <p:blipFill>
          <a:blip r:embed="rId4" cstate="print">
            <a:clrChange>
              <a:clrFrom>
                <a:srgbClr val="FFFFFF"/>
              </a:clrFrom>
              <a:clrTo>
                <a:srgbClr val="FFFFFF">
                  <a:alpha val="0"/>
                </a:srgbClr>
              </a:clrTo>
            </a:clrChange>
            <a:grayscl/>
          </a:blip>
          <a:srcRect/>
          <a:stretch>
            <a:fillRect/>
          </a:stretch>
        </p:blipFill>
        <p:spPr bwMode="auto">
          <a:xfrm>
            <a:off x="1385646" y="951570"/>
            <a:ext cx="1620180" cy="1620180"/>
          </a:xfrm>
          <a:prstGeom prst="rect">
            <a:avLst/>
          </a:prstGeom>
          <a:noFill/>
        </p:spPr>
      </p:pic>
      <p:pic>
        <p:nvPicPr>
          <p:cNvPr id="23" name="Picture 2" descr="http://thumbs.dreamstime.com/x/sketch-old-building-your-design-file-eps-vector-includes-transparency-effects-30352028.jpg"/>
          <p:cNvPicPr>
            <a:picLocks noChangeAspect="1" noChangeArrowheads="1"/>
          </p:cNvPicPr>
          <p:nvPr/>
        </p:nvPicPr>
        <p:blipFill>
          <a:blip r:embed="rId4" cstate="print">
            <a:clrChange>
              <a:clrFrom>
                <a:srgbClr val="FFFFFF"/>
              </a:clrFrom>
              <a:clrTo>
                <a:srgbClr val="FFFFFF">
                  <a:alpha val="0"/>
                </a:srgbClr>
              </a:clrTo>
            </a:clrChange>
            <a:grayscl/>
          </a:blip>
          <a:srcRect/>
          <a:stretch>
            <a:fillRect/>
          </a:stretch>
        </p:blipFill>
        <p:spPr bwMode="auto">
          <a:xfrm>
            <a:off x="2303748" y="-182556"/>
            <a:ext cx="1620180" cy="1620180"/>
          </a:xfrm>
          <a:prstGeom prst="rect">
            <a:avLst/>
          </a:prstGeom>
          <a:noFill/>
        </p:spPr>
      </p:pic>
      <p:pic>
        <p:nvPicPr>
          <p:cNvPr id="24" name="Picture 2" descr="http://thumbs.dreamstime.com/x/sketch-old-building-your-design-file-eps-vector-includes-transparency-effects-30352028.jpg"/>
          <p:cNvPicPr>
            <a:picLocks noChangeAspect="1" noChangeArrowheads="1"/>
          </p:cNvPicPr>
          <p:nvPr/>
        </p:nvPicPr>
        <p:blipFill>
          <a:blip r:embed="rId4" cstate="print">
            <a:clrChange>
              <a:clrFrom>
                <a:srgbClr val="FFFFFF"/>
              </a:clrFrom>
              <a:clrTo>
                <a:srgbClr val="FFFFFF">
                  <a:alpha val="0"/>
                </a:srgbClr>
              </a:clrTo>
            </a:clrChange>
            <a:grayscl/>
          </a:blip>
          <a:srcRect/>
          <a:stretch>
            <a:fillRect/>
          </a:stretch>
        </p:blipFill>
        <p:spPr bwMode="auto">
          <a:xfrm>
            <a:off x="3761910" y="-236562"/>
            <a:ext cx="1620180" cy="1620180"/>
          </a:xfrm>
          <a:prstGeom prst="rect">
            <a:avLst/>
          </a:prstGeom>
          <a:noFill/>
        </p:spPr>
      </p:pic>
      <p:pic>
        <p:nvPicPr>
          <p:cNvPr id="25" name="Picture 2" descr="http://thumbs.dreamstime.com/x/sketch-old-building-your-design-file-eps-vector-includes-transparency-effects-30352028.jpg"/>
          <p:cNvPicPr>
            <a:picLocks noChangeAspect="1" noChangeArrowheads="1"/>
          </p:cNvPicPr>
          <p:nvPr/>
        </p:nvPicPr>
        <p:blipFill>
          <a:blip r:embed="rId4" cstate="print">
            <a:clrChange>
              <a:clrFrom>
                <a:srgbClr val="FFFFFF"/>
              </a:clrFrom>
              <a:clrTo>
                <a:srgbClr val="FFFFFF">
                  <a:alpha val="0"/>
                </a:srgbClr>
              </a:clrTo>
            </a:clrChange>
            <a:grayscl/>
          </a:blip>
          <a:srcRect/>
          <a:stretch>
            <a:fillRect/>
          </a:stretch>
        </p:blipFill>
        <p:spPr bwMode="auto">
          <a:xfrm>
            <a:off x="5274078" y="0"/>
            <a:ext cx="1620180" cy="1620180"/>
          </a:xfrm>
          <a:prstGeom prst="rect">
            <a:avLst/>
          </a:prstGeom>
          <a:noFill/>
        </p:spPr>
      </p:pic>
      <p:pic>
        <p:nvPicPr>
          <p:cNvPr id="26" name="Picture 2" descr="http://thumbs.dreamstime.com/x/sketch-old-building-your-design-file-eps-vector-includes-transparency-effects-30352028.jpg"/>
          <p:cNvPicPr>
            <a:picLocks noChangeAspect="1" noChangeArrowheads="1"/>
          </p:cNvPicPr>
          <p:nvPr/>
        </p:nvPicPr>
        <p:blipFill>
          <a:blip r:embed="rId4" cstate="print">
            <a:clrChange>
              <a:clrFrom>
                <a:srgbClr val="FFFFFF"/>
              </a:clrFrom>
              <a:clrTo>
                <a:srgbClr val="FFFFFF">
                  <a:alpha val="0"/>
                </a:srgbClr>
              </a:clrTo>
            </a:clrChange>
            <a:grayscl/>
          </a:blip>
          <a:srcRect/>
          <a:stretch>
            <a:fillRect/>
          </a:stretch>
        </p:blipFill>
        <p:spPr bwMode="auto">
          <a:xfrm>
            <a:off x="6570222" y="681540"/>
            <a:ext cx="1620180" cy="1620180"/>
          </a:xfrm>
          <a:prstGeom prst="rect">
            <a:avLst/>
          </a:prstGeom>
          <a:noFill/>
        </p:spPr>
      </p:pic>
      <p:pic>
        <p:nvPicPr>
          <p:cNvPr id="33" name="Picture 2" descr="http://thumbs.dreamstime.com/x/sketch-old-building-your-design-file-eps-vector-includes-transparency-effects-30352028.jpg"/>
          <p:cNvPicPr>
            <a:picLocks noChangeAspect="1" noChangeArrowheads="1"/>
          </p:cNvPicPr>
          <p:nvPr/>
        </p:nvPicPr>
        <p:blipFill>
          <a:blip r:embed="rId4" cstate="print">
            <a:clrChange>
              <a:clrFrom>
                <a:srgbClr val="FFFFFF"/>
              </a:clrFrom>
              <a:clrTo>
                <a:srgbClr val="FFFFFF">
                  <a:alpha val="0"/>
                </a:srgbClr>
              </a:clrTo>
            </a:clrChange>
            <a:grayscl/>
          </a:blip>
          <a:srcRect/>
          <a:stretch>
            <a:fillRect/>
          </a:stretch>
        </p:blipFill>
        <p:spPr bwMode="auto">
          <a:xfrm>
            <a:off x="6570222" y="1869672"/>
            <a:ext cx="1620180" cy="1620180"/>
          </a:xfrm>
          <a:prstGeom prst="rect">
            <a:avLst/>
          </a:prstGeom>
          <a:noFill/>
        </p:spPr>
      </p:pic>
      <p:pic>
        <p:nvPicPr>
          <p:cNvPr id="35" name="Picture 20" descr="https://encrypted-tbn2.gstatic.com/images?q=tbn:ANd9GcQMUmxjThBv5XYUttgo1sES5xa5imXqXPbyn9fsZNJskocl34aI"/>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002270" y="4083918"/>
            <a:ext cx="746048" cy="756084"/>
          </a:xfrm>
          <a:prstGeom prst="rect">
            <a:avLst/>
          </a:prstGeom>
          <a:noFill/>
        </p:spPr>
      </p:pic>
      <p:pic>
        <p:nvPicPr>
          <p:cNvPr id="50" name="Picture 20" descr="https://encrypted-tbn2.gstatic.com/images?q=tbn:ANd9GcQMUmxjThBv5XYUttgo1sES5xa5imXqXPbyn9fsZNJskocl34aI"/>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274078" y="3975906"/>
            <a:ext cx="746048" cy="756084"/>
          </a:xfrm>
          <a:prstGeom prst="rect">
            <a:avLst/>
          </a:prstGeom>
          <a:noFill/>
        </p:spPr>
      </p:pic>
      <p:sp>
        <p:nvSpPr>
          <p:cNvPr id="51" name="Round Same Side Corner Rectangle 50"/>
          <p:cNvSpPr/>
          <p:nvPr/>
        </p:nvSpPr>
        <p:spPr>
          <a:xfrm>
            <a:off x="4900863" y="4657446"/>
            <a:ext cx="1411705" cy="236562"/>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100" b="1" dirty="0" smtClean="0">
                <a:solidFill>
                  <a:schemeClr val="bg1"/>
                </a:solidFill>
              </a:rPr>
              <a:t>ανάδοχη φροντίδα</a:t>
            </a:r>
            <a:endParaRPr lang="el-GR" sz="1100" b="1" dirty="0">
              <a:solidFill>
                <a:schemeClr val="bg1"/>
              </a:solidFill>
            </a:endParaRPr>
          </a:p>
        </p:txBody>
      </p:sp>
      <p:cxnSp>
        <p:nvCxnSpPr>
          <p:cNvPr id="41" name="Straight Arrow Connector 40"/>
          <p:cNvCxnSpPr/>
          <p:nvPr/>
        </p:nvCxnSpPr>
        <p:spPr>
          <a:xfrm flipH="1">
            <a:off x="2303748" y="1545636"/>
            <a:ext cx="4536504" cy="189021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flipH="1" flipV="1">
            <a:off x="4572000" y="1059582"/>
            <a:ext cx="2268252" cy="48605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flipH="1">
            <a:off x="2789802" y="1545636"/>
            <a:ext cx="4104456" cy="5940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flipH="1" flipV="1">
            <a:off x="6084168" y="1275606"/>
            <a:ext cx="810090" cy="2700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a:off x="6894258" y="1545636"/>
            <a:ext cx="432048"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flipH="1" flipV="1">
            <a:off x="3059832" y="1113588"/>
            <a:ext cx="3834426" cy="432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p:nvPr/>
        </p:nvCxnSpPr>
        <p:spPr>
          <a:xfrm flipH="1">
            <a:off x="3275856" y="1545636"/>
            <a:ext cx="3618402" cy="286231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a:xfrm>
            <a:off x="2843149" y="1909968"/>
            <a:ext cx="3997103" cy="769795"/>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81" name="Straight Arrow Connector 80"/>
          <p:cNvCxnSpPr/>
          <p:nvPr/>
        </p:nvCxnSpPr>
        <p:spPr>
          <a:xfrm flipH="1">
            <a:off x="2735798" y="1923678"/>
            <a:ext cx="54005" cy="2376264"/>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82" name="Straight Arrow Connector 81"/>
          <p:cNvCxnSpPr/>
          <p:nvPr/>
        </p:nvCxnSpPr>
        <p:spPr>
          <a:xfrm>
            <a:off x="2794350" y="1886832"/>
            <a:ext cx="4207920" cy="2467116"/>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83" name="Straight Arrow Connector 82"/>
          <p:cNvCxnSpPr/>
          <p:nvPr/>
        </p:nvCxnSpPr>
        <p:spPr>
          <a:xfrm flipV="1">
            <a:off x="2794350" y="1329612"/>
            <a:ext cx="3235812" cy="557220"/>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84" name="Straight Arrow Connector 83"/>
          <p:cNvCxnSpPr/>
          <p:nvPr/>
        </p:nvCxnSpPr>
        <p:spPr>
          <a:xfrm flipV="1">
            <a:off x="2794350" y="1113588"/>
            <a:ext cx="211477" cy="773244"/>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85" name="Straight Arrow Connector 84"/>
          <p:cNvCxnSpPr/>
          <p:nvPr/>
        </p:nvCxnSpPr>
        <p:spPr>
          <a:xfrm flipH="1">
            <a:off x="2303748" y="1886832"/>
            <a:ext cx="490602" cy="1441002"/>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86" name="Straight Arrow Connector 85"/>
          <p:cNvCxnSpPr/>
          <p:nvPr/>
        </p:nvCxnSpPr>
        <p:spPr>
          <a:xfrm flipV="1">
            <a:off x="2794350" y="1059582"/>
            <a:ext cx="1723645" cy="827250"/>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96" name="Straight Arrow Connector 95"/>
          <p:cNvCxnSpPr>
            <a:endCxn id="13" idx="3"/>
          </p:cNvCxnSpPr>
          <p:nvPr/>
        </p:nvCxnSpPr>
        <p:spPr>
          <a:xfrm flipH="1">
            <a:off x="3373831" y="2949792"/>
            <a:ext cx="3466421" cy="162018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97" name="Straight Arrow Connector 96"/>
          <p:cNvCxnSpPr/>
          <p:nvPr/>
        </p:nvCxnSpPr>
        <p:spPr>
          <a:xfrm flipH="1" flipV="1">
            <a:off x="3113838" y="1221600"/>
            <a:ext cx="3726414" cy="172819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98" name="Straight Arrow Connector 97"/>
          <p:cNvCxnSpPr/>
          <p:nvPr/>
        </p:nvCxnSpPr>
        <p:spPr>
          <a:xfrm flipH="1" flipV="1">
            <a:off x="6084168" y="1329612"/>
            <a:ext cx="756084" cy="162018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99" name="Straight Arrow Connector 98"/>
          <p:cNvCxnSpPr/>
          <p:nvPr/>
        </p:nvCxnSpPr>
        <p:spPr>
          <a:xfrm flipH="1" flipV="1">
            <a:off x="4572000" y="1113588"/>
            <a:ext cx="2268252" cy="183620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16" name="Curved Connector 115"/>
          <p:cNvCxnSpPr/>
          <p:nvPr/>
        </p:nvCxnSpPr>
        <p:spPr>
          <a:xfrm rot="16200000" flipH="1">
            <a:off x="4529075" y="-300837"/>
            <a:ext cx="182556" cy="2970330"/>
          </a:xfrm>
          <a:prstGeom prst="curvedConnector3">
            <a:avLst>
              <a:gd name="adj1" fmla="val 521878"/>
            </a:avLst>
          </a:prstGeom>
          <a:ln>
            <a:tailEnd type="arrow"/>
          </a:ln>
        </p:spPr>
        <p:style>
          <a:lnRef idx="2">
            <a:schemeClr val="accent3"/>
          </a:lnRef>
          <a:fillRef idx="0">
            <a:schemeClr val="accent3"/>
          </a:fillRef>
          <a:effectRef idx="1">
            <a:schemeClr val="accent3"/>
          </a:effectRef>
          <a:fontRef idx="minor">
            <a:schemeClr val="tx1"/>
          </a:fontRef>
        </p:style>
      </p:cxnSp>
      <p:cxnSp>
        <p:nvCxnSpPr>
          <p:cNvPr id="118" name="Curved Connector 117"/>
          <p:cNvCxnSpPr/>
          <p:nvPr/>
        </p:nvCxnSpPr>
        <p:spPr>
          <a:xfrm>
            <a:off x="4626006" y="1059582"/>
            <a:ext cx="1458162" cy="270030"/>
          </a:xfrm>
          <a:prstGeom prst="curvedConnector3">
            <a:avLst>
              <a:gd name="adj1" fmla="val 50000"/>
            </a:avLst>
          </a:prstGeom>
          <a:ln>
            <a:tailEnd type="arrow"/>
          </a:ln>
        </p:spPr>
        <p:style>
          <a:lnRef idx="2">
            <a:schemeClr val="accent6"/>
          </a:lnRef>
          <a:fillRef idx="0">
            <a:schemeClr val="accent6"/>
          </a:fillRef>
          <a:effectRef idx="1">
            <a:schemeClr val="accent6"/>
          </a:effectRef>
          <a:fontRef idx="minor">
            <a:schemeClr val="tx1"/>
          </a:fontRef>
        </p:style>
      </p:cxnSp>
      <p:cxnSp>
        <p:nvCxnSpPr>
          <p:cNvPr id="131" name="Curved Connector 130"/>
          <p:cNvCxnSpPr>
            <a:endCxn id="13" idx="0"/>
          </p:cNvCxnSpPr>
          <p:nvPr/>
        </p:nvCxnSpPr>
        <p:spPr>
          <a:xfrm rot="5400000">
            <a:off x="2220230" y="1840162"/>
            <a:ext cx="3132348" cy="1571192"/>
          </a:xfrm>
          <a:prstGeom prst="curvedConnector3">
            <a:avLst>
              <a:gd name="adj1" fmla="val 50000"/>
            </a:avLst>
          </a:prstGeom>
          <a:ln>
            <a:tailEnd type="arrow"/>
          </a:ln>
        </p:spPr>
        <p:style>
          <a:lnRef idx="2">
            <a:schemeClr val="accent6"/>
          </a:lnRef>
          <a:fillRef idx="0">
            <a:schemeClr val="accent6"/>
          </a:fillRef>
          <a:effectRef idx="1">
            <a:schemeClr val="accent6"/>
          </a:effectRef>
          <a:fontRef idx="minor">
            <a:schemeClr val="tx1"/>
          </a:fontRef>
        </p:style>
      </p:cxnSp>
      <p:cxnSp>
        <p:nvCxnSpPr>
          <p:cNvPr id="136" name="Curved Connector 135"/>
          <p:cNvCxnSpPr>
            <a:endCxn id="50" idx="0"/>
          </p:cNvCxnSpPr>
          <p:nvPr/>
        </p:nvCxnSpPr>
        <p:spPr>
          <a:xfrm rot="5400000">
            <a:off x="4380471" y="2272210"/>
            <a:ext cx="2970329" cy="437066"/>
          </a:xfrm>
          <a:prstGeom prst="curvedConnector3">
            <a:avLst>
              <a:gd name="adj1" fmla="val 50000"/>
            </a:avLst>
          </a:prstGeom>
          <a:ln>
            <a:tailEnd type="arrow"/>
          </a:ln>
        </p:spPr>
        <p:style>
          <a:lnRef idx="3">
            <a:schemeClr val="accent5"/>
          </a:lnRef>
          <a:fillRef idx="0">
            <a:schemeClr val="accent5"/>
          </a:fillRef>
          <a:effectRef idx="2">
            <a:schemeClr val="accent5"/>
          </a:effectRef>
          <a:fontRef idx="minor">
            <a:schemeClr val="tx1"/>
          </a:fontRef>
        </p:style>
      </p:cxnSp>
      <p:cxnSp>
        <p:nvCxnSpPr>
          <p:cNvPr id="138" name="Curved Connector 137"/>
          <p:cNvCxnSpPr/>
          <p:nvPr/>
        </p:nvCxnSpPr>
        <p:spPr>
          <a:xfrm rot="5400000">
            <a:off x="3140843" y="1302611"/>
            <a:ext cx="2970331" cy="2916325"/>
          </a:xfrm>
          <a:prstGeom prst="curvedConnector3">
            <a:avLst>
              <a:gd name="adj1" fmla="val 50000"/>
            </a:avLst>
          </a:prstGeom>
          <a:ln>
            <a:tailEnd type="arrow"/>
          </a:ln>
        </p:spPr>
        <p:style>
          <a:lnRef idx="3">
            <a:schemeClr val="accent5"/>
          </a:lnRef>
          <a:fillRef idx="0">
            <a:schemeClr val="accent5"/>
          </a:fillRef>
          <a:effectRef idx="2">
            <a:schemeClr val="accent5"/>
          </a:effectRef>
          <a:fontRef idx="minor">
            <a:schemeClr val="tx1"/>
          </a:fontRef>
        </p:style>
      </p:cxnSp>
      <p:cxnSp>
        <p:nvCxnSpPr>
          <p:cNvPr id="141" name="Curved Connector 140"/>
          <p:cNvCxnSpPr/>
          <p:nvPr/>
        </p:nvCxnSpPr>
        <p:spPr>
          <a:xfrm rot="10800000">
            <a:off x="4626006" y="1113590"/>
            <a:ext cx="1458164" cy="216023"/>
          </a:xfrm>
          <a:prstGeom prst="curvedConnector3">
            <a:avLst>
              <a:gd name="adj1" fmla="val 50000"/>
            </a:avLst>
          </a:prstGeom>
          <a:ln>
            <a:tailEnd type="arrow"/>
          </a:ln>
        </p:spPr>
        <p:style>
          <a:lnRef idx="3">
            <a:schemeClr val="accent5"/>
          </a:lnRef>
          <a:fillRef idx="0">
            <a:schemeClr val="accent5"/>
          </a:fillRef>
          <a:effectRef idx="2">
            <a:schemeClr val="accent5"/>
          </a:effectRef>
          <a:fontRef idx="minor">
            <a:schemeClr val="tx1"/>
          </a:fontRef>
        </p:style>
      </p:cxnSp>
      <p:sp>
        <p:nvSpPr>
          <p:cNvPr id="45" name="Rounded Rectangle 44"/>
          <p:cNvSpPr/>
          <p:nvPr/>
        </p:nvSpPr>
        <p:spPr>
          <a:xfrm>
            <a:off x="89502" y="87474"/>
            <a:ext cx="2376264" cy="972108"/>
          </a:xfrm>
          <a:prstGeom prst="roundRect">
            <a:avLst>
              <a:gd name="adj" fmla="val 6646"/>
            </a:avLst>
          </a:prstGeom>
        </p:spPr>
        <p:style>
          <a:lnRef idx="2">
            <a:schemeClr val="accent1"/>
          </a:lnRef>
          <a:fillRef idx="1">
            <a:schemeClr val="lt1"/>
          </a:fillRef>
          <a:effectRef idx="0">
            <a:schemeClr val="accent1"/>
          </a:effectRef>
          <a:fontRef idx="minor">
            <a:schemeClr val="dk1"/>
          </a:fontRef>
        </p:style>
        <p:txBody>
          <a:bodyPr rtlCol="0" anchor="ctr"/>
          <a:lstStyle/>
          <a:p>
            <a:pPr lvl="0" fontAlgn="base">
              <a:spcBef>
                <a:spcPct val="0"/>
              </a:spcBef>
              <a:spcAft>
                <a:spcPct val="0"/>
              </a:spcAft>
            </a:pPr>
            <a:r>
              <a:rPr lang="el-GR" sz="1050" b="1" dirty="0">
                <a:solidFill>
                  <a:schemeClr val="accent1">
                    <a:lumMod val="75000"/>
                  </a:schemeClr>
                </a:solidFill>
                <a:latin typeface="Calibri" pitchFamily="34" charset="0"/>
                <a:ea typeface="Calibri" pitchFamily="34" charset="0"/>
                <a:cs typeface="Tahoma" pitchFamily="34" charset="0"/>
              </a:rPr>
              <a:t>ΔΙΑΣΥΝΔΕΣΗ ΥΠΗΡΕΣΙΩΝ &amp; ΤΟΜΕΩΝ</a:t>
            </a:r>
            <a:endParaRPr lang="en-US" sz="1050" b="1" dirty="0">
              <a:solidFill>
                <a:schemeClr val="accent1">
                  <a:lumMod val="75000"/>
                </a:schemeClr>
              </a:solidFill>
              <a:latin typeface="Calibri" pitchFamily="34" charset="0"/>
              <a:ea typeface="Calibri" pitchFamily="34" charset="0"/>
              <a:cs typeface="Tahoma" pitchFamily="34" charset="0"/>
            </a:endParaRPr>
          </a:p>
        </p:txBody>
      </p:sp>
      <p:sp>
        <p:nvSpPr>
          <p:cNvPr id="46" name="Round Same Side Corner Rectangle 45"/>
          <p:cNvSpPr/>
          <p:nvPr/>
        </p:nvSpPr>
        <p:spPr>
          <a:xfrm>
            <a:off x="1202198" y="2895786"/>
            <a:ext cx="999400" cy="156054"/>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013" b="1" dirty="0">
                <a:solidFill>
                  <a:schemeClr val="bg1"/>
                </a:solidFill>
              </a:rPr>
              <a:t>νοσοκομείο</a:t>
            </a:r>
          </a:p>
        </p:txBody>
      </p:sp>
      <p:sp>
        <p:nvSpPr>
          <p:cNvPr id="47" name="Round Same Side Corner Rectangle 46"/>
          <p:cNvSpPr/>
          <p:nvPr/>
        </p:nvSpPr>
        <p:spPr>
          <a:xfrm>
            <a:off x="1682391" y="1562744"/>
            <a:ext cx="999400" cy="156054"/>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013" b="1" dirty="0">
                <a:solidFill>
                  <a:schemeClr val="bg1"/>
                </a:solidFill>
              </a:rPr>
              <a:t>ΜΚΟ</a:t>
            </a:r>
          </a:p>
        </p:txBody>
      </p:sp>
      <p:sp>
        <p:nvSpPr>
          <p:cNvPr id="49" name="Round Same Side Corner Rectangle 48"/>
          <p:cNvSpPr/>
          <p:nvPr/>
        </p:nvSpPr>
        <p:spPr>
          <a:xfrm>
            <a:off x="2620755" y="449283"/>
            <a:ext cx="999400" cy="156054"/>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013" b="1" dirty="0">
                <a:solidFill>
                  <a:schemeClr val="bg1"/>
                </a:solidFill>
              </a:rPr>
              <a:t>αστυνομία</a:t>
            </a:r>
          </a:p>
        </p:txBody>
      </p:sp>
      <p:sp>
        <p:nvSpPr>
          <p:cNvPr id="52" name="Round Same Side Corner Rectangle 51"/>
          <p:cNvSpPr/>
          <p:nvPr/>
        </p:nvSpPr>
        <p:spPr>
          <a:xfrm>
            <a:off x="3923928" y="367029"/>
            <a:ext cx="1242138" cy="152493"/>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900" b="1" dirty="0">
                <a:solidFill>
                  <a:schemeClr val="bg1"/>
                </a:solidFill>
              </a:rPr>
              <a:t>κοινωνική υπηρεσία</a:t>
            </a:r>
          </a:p>
        </p:txBody>
      </p:sp>
      <p:sp>
        <p:nvSpPr>
          <p:cNvPr id="53" name="Round Same Side Corner Rectangle 52"/>
          <p:cNvSpPr/>
          <p:nvPr/>
        </p:nvSpPr>
        <p:spPr>
          <a:xfrm>
            <a:off x="5580201" y="544278"/>
            <a:ext cx="999400" cy="156054"/>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b="1" dirty="0">
                <a:solidFill>
                  <a:schemeClr val="bg1"/>
                </a:solidFill>
              </a:rPr>
              <a:t>εισαγγελία</a:t>
            </a:r>
          </a:p>
        </p:txBody>
      </p:sp>
      <p:sp>
        <p:nvSpPr>
          <p:cNvPr id="55" name="Round Same Side Corner Rectangle 54"/>
          <p:cNvSpPr/>
          <p:nvPr/>
        </p:nvSpPr>
        <p:spPr>
          <a:xfrm>
            <a:off x="6892197" y="1282794"/>
            <a:ext cx="999400" cy="156054"/>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b="1" dirty="0">
                <a:solidFill>
                  <a:schemeClr val="bg1"/>
                </a:solidFill>
              </a:rPr>
              <a:t>σχολείο</a:t>
            </a:r>
          </a:p>
        </p:txBody>
      </p:sp>
      <p:sp>
        <p:nvSpPr>
          <p:cNvPr id="56" name="Round Same Side Corner Rectangle 55"/>
          <p:cNvSpPr/>
          <p:nvPr/>
        </p:nvSpPr>
        <p:spPr>
          <a:xfrm>
            <a:off x="6829782" y="2483990"/>
            <a:ext cx="1091451" cy="158926"/>
          </a:xfrm>
          <a:prstGeom prst="round2Same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200" b="1" dirty="0">
                <a:solidFill>
                  <a:schemeClr val="bg1"/>
                </a:solidFill>
              </a:rPr>
              <a:t>νοσοκομείο </a:t>
            </a:r>
            <a:r>
              <a:rPr lang="en-US" sz="1200" b="1" dirty="0">
                <a:solidFill>
                  <a:schemeClr val="bg1"/>
                </a:solidFill>
              </a:rPr>
              <a:t>II</a:t>
            </a:r>
            <a:endParaRPr lang="el-GR" sz="1200" b="1" dirty="0">
              <a:solidFill>
                <a:schemeClr val="bg1"/>
              </a:solidFill>
            </a:endParaRPr>
          </a:p>
        </p:txBody>
      </p:sp>
    </p:spTree>
    <p:extLst>
      <p:ext uri="{BB962C8B-B14F-4D97-AF65-F5344CB8AC3E}">
        <p14:creationId xmlns="" xmlns:p14="http://schemas.microsoft.com/office/powerpoint/2010/main" val="1223006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dissolve">
                                      <p:cBhvr>
                                        <p:cTn id="7" dur="500"/>
                                        <p:tgtEl>
                                          <p:spTgt spid="57"/>
                                        </p:tgtEl>
                                      </p:cBhvr>
                                    </p:animEffect>
                                  </p:childTnLst>
                                </p:cTn>
                              </p:par>
                              <p:par>
                                <p:cTn id="8" presetID="9" presetClass="entr" presetSubtype="0" fill="hold" nodeType="withEffect">
                                  <p:stCondLst>
                                    <p:cond delay="0"/>
                                  </p:stCondLst>
                                  <p:childTnLst>
                                    <p:set>
                                      <p:cBhvr>
                                        <p:cTn id="9" dur="1" fill="hold">
                                          <p:stCondLst>
                                            <p:cond delay="0"/>
                                          </p:stCondLst>
                                        </p:cTn>
                                        <p:tgtEl>
                                          <p:spTgt spid="70"/>
                                        </p:tgtEl>
                                        <p:attrNameLst>
                                          <p:attrName>style.visibility</p:attrName>
                                        </p:attrNameLst>
                                      </p:cBhvr>
                                      <p:to>
                                        <p:strVal val="visible"/>
                                      </p:to>
                                    </p:set>
                                    <p:animEffect transition="in" filter="dissolve">
                                      <p:cBhvr>
                                        <p:cTn id="10" dur="500"/>
                                        <p:tgtEl>
                                          <p:spTgt spid="70"/>
                                        </p:tgtEl>
                                      </p:cBhvr>
                                    </p:animEffect>
                                  </p:childTnLst>
                                </p:cTn>
                              </p:par>
                              <p:par>
                                <p:cTn id="11" presetID="9" presetClass="entr" presetSubtype="0" fill="hold" nodeType="withEffect">
                                  <p:stCondLst>
                                    <p:cond delay="0"/>
                                  </p:stCondLst>
                                  <p:childTnLst>
                                    <p:set>
                                      <p:cBhvr>
                                        <p:cTn id="12" dur="1" fill="hold">
                                          <p:stCondLst>
                                            <p:cond delay="0"/>
                                          </p:stCondLst>
                                        </p:cTn>
                                        <p:tgtEl>
                                          <p:spTgt spid="77"/>
                                        </p:tgtEl>
                                        <p:attrNameLst>
                                          <p:attrName>style.visibility</p:attrName>
                                        </p:attrNameLst>
                                      </p:cBhvr>
                                      <p:to>
                                        <p:strVal val="visible"/>
                                      </p:to>
                                    </p:set>
                                    <p:animEffect transition="in" filter="dissolve">
                                      <p:cBhvr>
                                        <p:cTn id="13" dur="500"/>
                                        <p:tgtEl>
                                          <p:spTgt spid="77"/>
                                        </p:tgtEl>
                                      </p:cBhvr>
                                    </p:animEffect>
                                  </p:childTnLst>
                                </p:cTn>
                              </p:par>
                              <p:par>
                                <p:cTn id="14" presetID="9" presetClass="entr" presetSubtype="0" fill="hold" nodeType="with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dissolve">
                                      <p:cBhvr>
                                        <p:cTn id="16" dur="500"/>
                                        <p:tgtEl>
                                          <p:spTgt spid="41"/>
                                        </p:tgtEl>
                                      </p:cBhvr>
                                    </p:animEffect>
                                  </p:childTnLst>
                                </p:cTn>
                              </p:par>
                              <p:par>
                                <p:cTn id="17" presetID="9" presetClass="entr" presetSubtype="0" fill="hold" nodeType="with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dissolve">
                                      <p:cBhvr>
                                        <p:cTn id="19" dur="500"/>
                                        <p:tgtEl>
                                          <p:spTgt spid="54"/>
                                        </p:tgtEl>
                                      </p:cBhvr>
                                    </p:animEffect>
                                  </p:childTnLst>
                                </p:cTn>
                              </p:par>
                              <p:par>
                                <p:cTn id="20" presetID="9" presetClass="entr" presetSubtype="0" fill="hold" nodeType="withEffect">
                                  <p:stCondLst>
                                    <p:cond delay="0"/>
                                  </p:stCondLst>
                                  <p:childTnLst>
                                    <p:set>
                                      <p:cBhvr>
                                        <p:cTn id="21" dur="1" fill="hold">
                                          <p:stCondLst>
                                            <p:cond delay="0"/>
                                          </p:stCondLst>
                                        </p:cTn>
                                        <p:tgtEl>
                                          <p:spTgt spid="48"/>
                                        </p:tgtEl>
                                        <p:attrNameLst>
                                          <p:attrName>style.visibility</p:attrName>
                                        </p:attrNameLst>
                                      </p:cBhvr>
                                      <p:to>
                                        <p:strVal val="visible"/>
                                      </p:to>
                                    </p:set>
                                    <p:animEffect transition="in" filter="dissolve">
                                      <p:cBhvr>
                                        <p:cTn id="22" dur="500"/>
                                        <p:tgtEl>
                                          <p:spTgt spid="48"/>
                                        </p:tgtEl>
                                      </p:cBhvr>
                                    </p:animEffect>
                                  </p:childTnLst>
                                </p:cTn>
                              </p:par>
                              <p:par>
                                <p:cTn id="23" presetID="9" presetClass="entr" presetSubtype="0" fill="hold" nodeType="withEffect">
                                  <p:stCondLst>
                                    <p:cond delay="0"/>
                                  </p:stCondLst>
                                  <p:childTnLst>
                                    <p:set>
                                      <p:cBhvr>
                                        <p:cTn id="24" dur="1" fill="hold">
                                          <p:stCondLst>
                                            <p:cond delay="0"/>
                                          </p:stCondLst>
                                        </p:cTn>
                                        <p:tgtEl>
                                          <p:spTgt spid="73"/>
                                        </p:tgtEl>
                                        <p:attrNameLst>
                                          <p:attrName>style.visibility</p:attrName>
                                        </p:attrNameLst>
                                      </p:cBhvr>
                                      <p:to>
                                        <p:strVal val="visible"/>
                                      </p:to>
                                    </p:set>
                                    <p:animEffect transition="in" filter="dissolve">
                                      <p:cBhvr>
                                        <p:cTn id="25" dur="500"/>
                                        <p:tgtEl>
                                          <p:spTgt spid="73"/>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nodeType="clickEffect">
                                  <p:stCondLst>
                                    <p:cond delay="0"/>
                                  </p:stCondLst>
                                  <p:childTnLst>
                                    <p:set>
                                      <p:cBhvr>
                                        <p:cTn id="29" dur="1" fill="hold">
                                          <p:stCondLst>
                                            <p:cond delay="0"/>
                                          </p:stCondLst>
                                        </p:cTn>
                                        <p:tgtEl>
                                          <p:spTgt spid="85"/>
                                        </p:tgtEl>
                                        <p:attrNameLst>
                                          <p:attrName>style.visibility</p:attrName>
                                        </p:attrNameLst>
                                      </p:cBhvr>
                                      <p:to>
                                        <p:strVal val="visible"/>
                                      </p:to>
                                    </p:set>
                                    <p:animEffect transition="in" filter="dissolve">
                                      <p:cBhvr>
                                        <p:cTn id="30" dur="500"/>
                                        <p:tgtEl>
                                          <p:spTgt spid="85"/>
                                        </p:tgtEl>
                                      </p:cBhvr>
                                    </p:animEffect>
                                  </p:childTnLst>
                                </p:cTn>
                              </p:par>
                              <p:par>
                                <p:cTn id="31" presetID="9" presetClass="entr" presetSubtype="0" fill="hold" nodeType="withEffect">
                                  <p:stCondLst>
                                    <p:cond delay="0"/>
                                  </p:stCondLst>
                                  <p:childTnLst>
                                    <p:set>
                                      <p:cBhvr>
                                        <p:cTn id="32" dur="1" fill="hold">
                                          <p:stCondLst>
                                            <p:cond delay="0"/>
                                          </p:stCondLst>
                                        </p:cTn>
                                        <p:tgtEl>
                                          <p:spTgt spid="81"/>
                                        </p:tgtEl>
                                        <p:attrNameLst>
                                          <p:attrName>style.visibility</p:attrName>
                                        </p:attrNameLst>
                                      </p:cBhvr>
                                      <p:to>
                                        <p:strVal val="visible"/>
                                      </p:to>
                                    </p:set>
                                    <p:animEffect transition="in" filter="dissolve">
                                      <p:cBhvr>
                                        <p:cTn id="33" dur="500"/>
                                        <p:tgtEl>
                                          <p:spTgt spid="81"/>
                                        </p:tgtEl>
                                      </p:cBhvr>
                                    </p:animEffect>
                                  </p:childTnLst>
                                </p:cTn>
                              </p:par>
                              <p:par>
                                <p:cTn id="34" presetID="9" presetClass="entr" presetSubtype="0" fill="hold" nodeType="withEffect">
                                  <p:stCondLst>
                                    <p:cond delay="0"/>
                                  </p:stCondLst>
                                  <p:childTnLst>
                                    <p:set>
                                      <p:cBhvr>
                                        <p:cTn id="35" dur="1" fill="hold">
                                          <p:stCondLst>
                                            <p:cond delay="0"/>
                                          </p:stCondLst>
                                        </p:cTn>
                                        <p:tgtEl>
                                          <p:spTgt spid="82"/>
                                        </p:tgtEl>
                                        <p:attrNameLst>
                                          <p:attrName>style.visibility</p:attrName>
                                        </p:attrNameLst>
                                      </p:cBhvr>
                                      <p:to>
                                        <p:strVal val="visible"/>
                                      </p:to>
                                    </p:set>
                                    <p:animEffect transition="in" filter="dissolve">
                                      <p:cBhvr>
                                        <p:cTn id="36" dur="500"/>
                                        <p:tgtEl>
                                          <p:spTgt spid="82"/>
                                        </p:tgtEl>
                                      </p:cBhvr>
                                    </p:animEffect>
                                  </p:childTnLst>
                                </p:cTn>
                              </p:par>
                              <p:par>
                                <p:cTn id="37" presetID="9" presetClass="entr" presetSubtype="0" fill="hold" nodeType="withEffect">
                                  <p:stCondLst>
                                    <p:cond delay="0"/>
                                  </p:stCondLst>
                                  <p:childTnLst>
                                    <p:set>
                                      <p:cBhvr>
                                        <p:cTn id="38" dur="1" fill="hold">
                                          <p:stCondLst>
                                            <p:cond delay="0"/>
                                          </p:stCondLst>
                                        </p:cTn>
                                        <p:tgtEl>
                                          <p:spTgt spid="80"/>
                                        </p:tgtEl>
                                        <p:attrNameLst>
                                          <p:attrName>style.visibility</p:attrName>
                                        </p:attrNameLst>
                                      </p:cBhvr>
                                      <p:to>
                                        <p:strVal val="visible"/>
                                      </p:to>
                                    </p:set>
                                    <p:animEffect transition="in" filter="dissolve">
                                      <p:cBhvr>
                                        <p:cTn id="39" dur="500"/>
                                        <p:tgtEl>
                                          <p:spTgt spid="80"/>
                                        </p:tgtEl>
                                      </p:cBhvr>
                                    </p:animEffect>
                                  </p:childTnLst>
                                </p:cTn>
                              </p:par>
                              <p:par>
                                <p:cTn id="40" presetID="9" presetClass="entr" presetSubtype="0" fill="hold" nodeType="withEffect">
                                  <p:stCondLst>
                                    <p:cond delay="0"/>
                                  </p:stCondLst>
                                  <p:childTnLst>
                                    <p:set>
                                      <p:cBhvr>
                                        <p:cTn id="41" dur="1" fill="hold">
                                          <p:stCondLst>
                                            <p:cond delay="0"/>
                                          </p:stCondLst>
                                        </p:cTn>
                                        <p:tgtEl>
                                          <p:spTgt spid="83"/>
                                        </p:tgtEl>
                                        <p:attrNameLst>
                                          <p:attrName>style.visibility</p:attrName>
                                        </p:attrNameLst>
                                      </p:cBhvr>
                                      <p:to>
                                        <p:strVal val="visible"/>
                                      </p:to>
                                    </p:set>
                                    <p:animEffect transition="in" filter="dissolve">
                                      <p:cBhvr>
                                        <p:cTn id="42" dur="500"/>
                                        <p:tgtEl>
                                          <p:spTgt spid="83"/>
                                        </p:tgtEl>
                                      </p:cBhvr>
                                    </p:animEffect>
                                  </p:childTnLst>
                                </p:cTn>
                              </p:par>
                              <p:par>
                                <p:cTn id="43" presetID="9" presetClass="entr" presetSubtype="0" fill="hold" nodeType="withEffect">
                                  <p:stCondLst>
                                    <p:cond delay="0"/>
                                  </p:stCondLst>
                                  <p:childTnLst>
                                    <p:set>
                                      <p:cBhvr>
                                        <p:cTn id="44" dur="1" fill="hold">
                                          <p:stCondLst>
                                            <p:cond delay="0"/>
                                          </p:stCondLst>
                                        </p:cTn>
                                        <p:tgtEl>
                                          <p:spTgt spid="86"/>
                                        </p:tgtEl>
                                        <p:attrNameLst>
                                          <p:attrName>style.visibility</p:attrName>
                                        </p:attrNameLst>
                                      </p:cBhvr>
                                      <p:to>
                                        <p:strVal val="visible"/>
                                      </p:to>
                                    </p:set>
                                    <p:animEffect transition="in" filter="dissolve">
                                      <p:cBhvr>
                                        <p:cTn id="45" dur="500"/>
                                        <p:tgtEl>
                                          <p:spTgt spid="86"/>
                                        </p:tgtEl>
                                      </p:cBhvr>
                                    </p:animEffect>
                                  </p:childTnLst>
                                </p:cTn>
                              </p:par>
                              <p:par>
                                <p:cTn id="46" presetID="9" presetClass="entr" presetSubtype="0" fill="hold" nodeType="withEffect">
                                  <p:stCondLst>
                                    <p:cond delay="0"/>
                                  </p:stCondLst>
                                  <p:childTnLst>
                                    <p:set>
                                      <p:cBhvr>
                                        <p:cTn id="47" dur="1" fill="hold">
                                          <p:stCondLst>
                                            <p:cond delay="0"/>
                                          </p:stCondLst>
                                        </p:cTn>
                                        <p:tgtEl>
                                          <p:spTgt spid="84"/>
                                        </p:tgtEl>
                                        <p:attrNameLst>
                                          <p:attrName>style.visibility</p:attrName>
                                        </p:attrNameLst>
                                      </p:cBhvr>
                                      <p:to>
                                        <p:strVal val="visible"/>
                                      </p:to>
                                    </p:set>
                                    <p:animEffect transition="in" filter="dissolve">
                                      <p:cBhvr>
                                        <p:cTn id="48" dur="500"/>
                                        <p:tgtEl>
                                          <p:spTgt spid="84"/>
                                        </p:tgtEl>
                                      </p:cBhvr>
                                    </p:animEffect>
                                  </p:childTnLst>
                                </p:cTn>
                              </p:par>
                            </p:childTnLst>
                          </p:cTn>
                        </p:par>
                      </p:childTnLst>
                    </p:cTn>
                  </p:par>
                  <p:par>
                    <p:cTn id="49" fill="hold">
                      <p:stCondLst>
                        <p:cond delay="indefinite"/>
                      </p:stCondLst>
                      <p:childTnLst>
                        <p:par>
                          <p:cTn id="50" fill="hold">
                            <p:stCondLst>
                              <p:cond delay="0"/>
                            </p:stCondLst>
                            <p:childTnLst>
                              <p:par>
                                <p:cTn id="51" presetID="9" presetClass="entr" presetSubtype="0" fill="hold" nodeType="clickEffect">
                                  <p:stCondLst>
                                    <p:cond delay="0"/>
                                  </p:stCondLst>
                                  <p:childTnLst>
                                    <p:set>
                                      <p:cBhvr>
                                        <p:cTn id="52" dur="1" fill="hold">
                                          <p:stCondLst>
                                            <p:cond delay="0"/>
                                          </p:stCondLst>
                                        </p:cTn>
                                        <p:tgtEl>
                                          <p:spTgt spid="96"/>
                                        </p:tgtEl>
                                        <p:attrNameLst>
                                          <p:attrName>style.visibility</p:attrName>
                                        </p:attrNameLst>
                                      </p:cBhvr>
                                      <p:to>
                                        <p:strVal val="visible"/>
                                      </p:to>
                                    </p:set>
                                    <p:animEffect transition="in" filter="dissolve">
                                      <p:cBhvr>
                                        <p:cTn id="53" dur="500"/>
                                        <p:tgtEl>
                                          <p:spTgt spid="96"/>
                                        </p:tgtEl>
                                      </p:cBhvr>
                                    </p:animEffect>
                                  </p:childTnLst>
                                </p:cTn>
                              </p:par>
                              <p:par>
                                <p:cTn id="54" presetID="9" presetClass="entr" presetSubtype="0" fill="hold" nodeType="withEffect">
                                  <p:stCondLst>
                                    <p:cond delay="0"/>
                                  </p:stCondLst>
                                  <p:childTnLst>
                                    <p:set>
                                      <p:cBhvr>
                                        <p:cTn id="55" dur="1" fill="hold">
                                          <p:stCondLst>
                                            <p:cond delay="0"/>
                                          </p:stCondLst>
                                        </p:cTn>
                                        <p:tgtEl>
                                          <p:spTgt spid="97"/>
                                        </p:tgtEl>
                                        <p:attrNameLst>
                                          <p:attrName>style.visibility</p:attrName>
                                        </p:attrNameLst>
                                      </p:cBhvr>
                                      <p:to>
                                        <p:strVal val="visible"/>
                                      </p:to>
                                    </p:set>
                                    <p:animEffect transition="in" filter="dissolve">
                                      <p:cBhvr>
                                        <p:cTn id="56" dur="500"/>
                                        <p:tgtEl>
                                          <p:spTgt spid="97"/>
                                        </p:tgtEl>
                                      </p:cBhvr>
                                    </p:animEffect>
                                  </p:childTnLst>
                                </p:cTn>
                              </p:par>
                              <p:par>
                                <p:cTn id="57" presetID="9" presetClass="entr" presetSubtype="0" fill="hold" nodeType="withEffect">
                                  <p:stCondLst>
                                    <p:cond delay="0"/>
                                  </p:stCondLst>
                                  <p:childTnLst>
                                    <p:set>
                                      <p:cBhvr>
                                        <p:cTn id="58" dur="1" fill="hold">
                                          <p:stCondLst>
                                            <p:cond delay="0"/>
                                          </p:stCondLst>
                                        </p:cTn>
                                        <p:tgtEl>
                                          <p:spTgt spid="99"/>
                                        </p:tgtEl>
                                        <p:attrNameLst>
                                          <p:attrName>style.visibility</p:attrName>
                                        </p:attrNameLst>
                                      </p:cBhvr>
                                      <p:to>
                                        <p:strVal val="visible"/>
                                      </p:to>
                                    </p:set>
                                    <p:animEffect transition="in" filter="dissolve">
                                      <p:cBhvr>
                                        <p:cTn id="59" dur="500"/>
                                        <p:tgtEl>
                                          <p:spTgt spid="99"/>
                                        </p:tgtEl>
                                      </p:cBhvr>
                                    </p:animEffect>
                                  </p:childTnLst>
                                </p:cTn>
                              </p:par>
                              <p:par>
                                <p:cTn id="60" presetID="9" presetClass="entr" presetSubtype="0" fill="hold" nodeType="withEffect">
                                  <p:stCondLst>
                                    <p:cond delay="0"/>
                                  </p:stCondLst>
                                  <p:childTnLst>
                                    <p:set>
                                      <p:cBhvr>
                                        <p:cTn id="61" dur="1" fill="hold">
                                          <p:stCondLst>
                                            <p:cond delay="0"/>
                                          </p:stCondLst>
                                        </p:cTn>
                                        <p:tgtEl>
                                          <p:spTgt spid="98"/>
                                        </p:tgtEl>
                                        <p:attrNameLst>
                                          <p:attrName>style.visibility</p:attrName>
                                        </p:attrNameLst>
                                      </p:cBhvr>
                                      <p:to>
                                        <p:strVal val="visible"/>
                                      </p:to>
                                    </p:set>
                                    <p:animEffect transition="in" filter="dissolve">
                                      <p:cBhvr>
                                        <p:cTn id="62" dur="500"/>
                                        <p:tgtEl>
                                          <p:spTgt spid="98"/>
                                        </p:tgtEl>
                                      </p:cBhvr>
                                    </p:animEffect>
                                  </p:childTnLst>
                                </p:cTn>
                              </p:par>
                            </p:childTnLst>
                          </p:cTn>
                        </p:par>
                      </p:childTnLst>
                    </p:cTn>
                  </p:par>
                  <p:par>
                    <p:cTn id="63" fill="hold">
                      <p:stCondLst>
                        <p:cond delay="indefinite"/>
                      </p:stCondLst>
                      <p:childTnLst>
                        <p:par>
                          <p:cTn id="64" fill="hold">
                            <p:stCondLst>
                              <p:cond delay="0"/>
                            </p:stCondLst>
                            <p:childTnLst>
                              <p:par>
                                <p:cTn id="65" presetID="9" presetClass="entr" presetSubtype="0" fill="hold" nodeType="clickEffect">
                                  <p:stCondLst>
                                    <p:cond delay="0"/>
                                  </p:stCondLst>
                                  <p:childTnLst>
                                    <p:set>
                                      <p:cBhvr>
                                        <p:cTn id="66" dur="1" fill="hold">
                                          <p:stCondLst>
                                            <p:cond delay="0"/>
                                          </p:stCondLst>
                                        </p:cTn>
                                        <p:tgtEl>
                                          <p:spTgt spid="116"/>
                                        </p:tgtEl>
                                        <p:attrNameLst>
                                          <p:attrName>style.visibility</p:attrName>
                                        </p:attrNameLst>
                                      </p:cBhvr>
                                      <p:to>
                                        <p:strVal val="visible"/>
                                      </p:to>
                                    </p:set>
                                    <p:animEffect transition="in" filter="dissolve">
                                      <p:cBhvr>
                                        <p:cTn id="67" dur="500"/>
                                        <p:tgtEl>
                                          <p:spTgt spid="116"/>
                                        </p:tgtEl>
                                      </p:cBhvr>
                                    </p:animEffect>
                                  </p:childTnLst>
                                </p:cTn>
                              </p:par>
                            </p:childTnLst>
                          </p:cTn>
                        </p:par>
                      </p:childTnLst>
                    </p:cTn>
                  </p:par>
                  <p:par>
                    <p:cTn id="68" fill="hold">
                      <p:stCondLst>
                        <p:cond delay="indefinite"/>
                      </p:stCondLst>
                      <p:childTnLst>
                        <p:par>
                          <p:cTn id="69" fill="hold">
                            <p:stCondLst>
                              <p:cond delay="0"/>
                            </p:stCondLst>
                            <p:childTnLst>
                              <p:par>
                                <p:cTn id="70" presetID="9" presetClass="entr" presetSubtype="0" fill="hold" nodeType="clickEffect">
                                  <p:stCondLst>
                                    <p:cond delay="0"/>
                                  </p:stCondLst>
                                  <p:childTnLst>
                                    <p:set>
                                      <p:cBhvr>
                                        <p:cTn id="71" dur="1" fill="hold">
                                          <p:stCondLst>
                                            <p:cond delay="0"/>
                                          </p:stCondLst>
                                        </p:cTn>
                                        <p:tgtEl>
                                          <p:spTgt spid="118"/>
                                        </p:tgtEl>
                                        <p:attrNameLst>
                                          <p:attrName>style.visibility</p:attrName>
                                        </p:attrNameLst>
                                      </p:cBhvr>
                                      <p:to>
                                        <p:strVal val="visible"/>
                                      </p:to>
                                    </p:set>
                                    <p:animEffect transition="in" filter="dissolve">
                                      <p:cBhvr>
                                        <p:cTn id="72" dur="500"/>
                                        <p:tgtEl>
                                          <p:spTgt spid="118"/>
                                        </p:tgtEl>
                                      </p:cBhvr>
                                    </p:animEffect>
                                  </p:childTnLst>
                                </p:cTn>
                              </p:par>
                              <p:par>
                                <p:cTn id="73" presetID="9" presetClass="entr" presetSubtype="0" fill="hold" nodeType="withEffect">
                                  <p:stCondLst>
                                    <p:cond delay="0"/>
                                  </p:stCondLst>
                                  <p:childTnLst>
                                    <p:set>
                                      <p:cBhvr>
                                        <p:cTn id="74" dur="1" fill="hold">
                                          <p:stCondLst>
                                            <p:cond delay="0"/>
                                          </p:stCondLst>
                                        </p:cTn>
                                        <p:tgtEl>
                                          <p:spTgt spid="131"/>
                                        </p:tgtEl>
                                        <p:attrNameLst>
                                          <p:attrName>style.visibility</p:attrName>
                                        </p:attrNameLst>
                                      </p:cBhvr>
                                      <p:to>
                                        <p:strVal val="visible"/>
                                      </p:to>
                                    </p:set>
                                    <p:animEffect transition="in" filter="dissolve">
                                      <p:cBhvr>
                                        <p:cTn id="75" dur="500"/>
                                        <p:tgtEl>
                                          <p:spTgt spid="131"/>
                                        </p:tgtEl>
                                      </p:cBhvr>
                                    </p:animEffect>
                                  </p:childTnLst>
                                </p:cTn>
                              </p:par>
                            </p:childTnLst>
                          </p:cTn>
                        </p:par>
                      </p:childTnLst>
                    </p:cTn>
                  </p:par>
                  <p:par>
                    <p:cTn id="76" fill="hold">
                      <p:stCondLst>
                        <p:cond delay="indefinite"/>
                      </p:stCondLst>
                      <p:childTnLst>
                        <p:par>
                          <p:cTn id="77" fill="hold">
                            <p:stCondLst>
                              <p:cond delay="0"/>
                            </p:stCondLst>
                            <p:childTnLst>
                              <p:par>
                                <p:cTn id="78" presetID="9" presetClass="entr" presetSubtype="0" fill="hold" nodeType="clickEffect">
                                  <p:stCondLst>
                                    <p:cond delay="0"/>
                                  </p:stCondLst>
                                  <p:childTnLst>
                                    <p:set>
                                      <p:cBhvr>
                                        <p:cTn id="79" dur="1" fill="hold">
                                          <p:stCondLst>
                                            <p:cond delay="0"/>
                                          </p:stCondLst>
                                        </p:cTn>
                                        <p:tgtEl>
                                          <p:spTgt spid="141"/>
                                        </p:tgtEl>
                                        <p:attrNameLst>
                                          <p:attrName>style.visibility</p:attrName>
                                        </p:attrNameLst>
                                      </p:cBhvr>
                                      <p:to>
                                        <p:strVal val="visible"/>
                                      </p:to>
                                    </p:set>
                                    <p:animEffect transition="in" filter="dissolve">
                                      <p:cBhvr>
                                        <p:cTn id="80" dur="500"/>
                                        <p:tgtEl>
                                          <p:spTgt spid="141"/>
                                        </p:tgtEl>
                                      </p:cBhvr>
                                    </p:animEffect>
                                  </p:childTnLst>
                                </p:cTn>
                              </p:par>
                              <p:par>
                                <p:cTn id="81" presetID="9" presetClass="entr" presetSubtype="0" fill="hold" nodeType="withEffect">
                                  <p:stCondLst>
                                    <p:cond delay="0"/>
                                  </p:stCondLst>
                                  <p:childTnLst>
                                    <p:set>
                                      <p:cBhvr>
                                        <p:cTn id="82" dur="1" fill="hold">
                                          <p:stCondLst>
                                            <p:cond delay="0"/>
                                          </p:stCondLst>
                                        </p:cTn>
                                        <p:tgtEl>
                                          <p:spTgt spid="138"/>
                                        </p:tgtEl>
                                        <p:attrNameLst>
                                          <p:attrName>style.visibility</p:attrName>
                                        </p:attrNameLst>
                                      </p:cBhvr>
                                      <p:to>
                                        <p:strVal val="visible"/>
                                      </p:to>
                                    </p:set>
                                    <p:animEffect transition="in" filter="dissolve">
                                      <p:cBhvr>
                                        <p:cTn id="83" dur="500"/>
                                        <p:tgtEl>
                                          <p:spTgt spid="138"/>
                                        </p:tgtEl>
                                      </p:cBhvr>
                                    </p:animEffect>
                                  </p:childTnLst>
                                </p:cTn>
                              </p:par>
                              <p:par>
                                <p:cTn id="84" presetID="9" presetClass="entr" presetSubtype="0" fill="hold" nodeType="withEffect">
                                  <p:stCondLst>
                                    <p:cond delay="0"/>
                                  </p:stCondLst>
                                  <p:childTnLst>
                                    <p:set>
                                      <p:cBhvr>
                                        <p:cTn id="85" dur="1" fill="hold">
                                          <p:stCondLst>
                                            <p:cond delay="0"/>
                                          </p:stCondLst>
                                        </p:cTn>
                                        <p:tgtEl>
                                          <p:spTgt spid="136"/>
                                        </p:tgtEl>
                                        <p:attrNameLst>
                                          <p:attrName>style.visibility</p:attrName>
                                        </p:attrNameLst>
                                      </p:cBhvr>
                                      <p:to>
                                        <p:strVal val="visible"/>
                                      </p:to>
                                    </p:set>
                                    <p:animEffect transition="in" filter="dissolve">
                                      <p:cBhvr>
                                        <p:cTn id="86" dur="500"/>
                                        <p:tgtEl>
                                          <p:spTgt spid="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340</TotalTime>
  <Words>3955</Words>
  <Application>Microsoft Office PowerPoint</Application>
  <PresentationFormat>On-screen Show (16:9)</PresentationFormat>
  <Paragraphs>583</Paragraphs>
  <Slides>31</Slides>
  <Notes>29</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Η λογική του Συστήματος CAN-MDS </vt:lpstr>
      <vt:lpstr>Slide 2</vt:lpstr>
      <vt:lpstr>περίγραμμα</vt:lpstr>
      <vt:lpstr>Ελλάδα: η ευρύτερη εικόνα  [CAN surveillance in Greece: current policies and practices - Country Profile report (2016)]</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διαφορετικές αρμοδιότητες  διαφορετικό ενδιαφέρον  διαφορετικά στοιχεία</vt:lpstr>
      <vt:lpstr>CAN-MDS: όλοι οι Τομείς μπορούν να συνεισφέρουν πληροφορίες για τα ίδια στοιχεία</vt:lpstr>
      <vt:lpstr>CAN-MDS: όλοι οι Τομείς μπορούν να συνεισφέρουν πληροφορίες για τα ίδια στοιχεία</vt:lpstr>
      <vt:lpstr>ΣΤΟΧΟΣ 2: Πληροφορία για χρήση που συνδέεται με την παρακολούθηση της πορείας μεμονωμένων περιπτώσεων ΚαΠα-Π</vt:lpstr>
      <vt:lpstr>έτοιμο-προς-χρήση εργαλείο για τη διευκόλυνση διαχείρισης μεμονωμένων περιπτώσεων</vt:lpstr>
      <vt:lpstr>όλοι οι Τομείς μπορούν να συνεισφέρουν πληροφορίες για τα ίδια στοιχεία</vt:lpstr>
      <vt:lpstr>όλοι οι Τομείς μπορούν να συνεισφέρουν πληροφορίες για τα ίδια στοιχεία</vt:lpstr>
      <vt:lpstr>Slide 30</vt:lpstr>
      <vt:lpstr>Slide 31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iyplaptop1</cp:lastModifiedBy>
  <cp:revision>30</cp:revision>
  <dcterms:created xsi:type="dcterms:W3CDTF">2020-09-04T10:16:52Z</dcterms:created>
  <dcterms:modified xsi:type="dcterms:W3CDTF">2022-02-01T18:03:11Z</dcterms:modified>
</cp:coreProperties>
</file>