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302" r:id="rId3"/>
    <p:sldId id="301" r:id="rId4"/>
    <p:sldId id="299" r:id="rId5"/>
    <p:sldId id="258" r:id="rId6"/>
    <p:sldId id="260" r:id="rId7"/>
    <p:sldId id="262" r:id="rId8"/>
    <p:sldId id="291" r:id="rId9"/>
    <p:sldId id="293" r:id="rId10"/>
    <p:sldId id="294" r:id="rId11"/>
    <p:sldId id="275" r:id="rId12"/>
    <p:sldId id="277" r:id="rId13"/>
    <p:sldId id="296" r:id="rId14"/>
    <p:sldId id="280" r:id="rId15"/>
    <p:sldId id="282" r:id="rId16"/>
    <p:sldId id="297" r:id="rId17"/>
    <p:sldId id="300" r:id="rId18"/>
    <p:sldId id="257" r:id="rId19"/>
    <p:sldId id="298" r:id="rId20"/>
  </p:sldIdLst>
  <p:sldSz cx="9144000" cy="5143500" type="screen16x9"/>
  <p:notesSz cx="6858000" cy="9144000"/>
  <p:defaultText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162" autoAdjust="0"/>
    <p:restoredTop sz="83971" autoAdjust="0"/>
  </p:normalViewPr>
  <p:slideViewPr>
    <p:cSldViewPr snapToGrid="0">
      <p:cViewPr varScale="1">
        <p:scale>
          <a:sx n="76" d="100"/>
          <a:sy n="76" d="100"/>
        </p:scale>
        <p:origin x="-1014" y="-90"/>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[Note: The document most useful for this phase of practice is the CAN-MDS Data Collection Protocol]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to go to page 6 of the national version of the Data Collection Protocol; use this slide as an example of what information is included in this document –namely screen shots and explanations]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 xmlns:p14="http://schemas.microsoft.com/office/powerpoint/2010/main" val="313960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Open the CAN-MDS application for showing the inter-relation between the CAN-MDS operators’ interface and the respective description in the Data Collection Protocol. Please use your own username and password in order for the application to open in your national language]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extLst>
      <p:ext uri="{BB962C8B-B14F-4D97-AF65-F5344CB8AC3E}">
        <p14:creationId xmlns="" xmlns:p14="http://schemas.microsoft.com/office/powerpoint/2010/main" val="3911895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2789896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 xmlns:p14="http://schemas.microsoft.com/office/powerpoint/2010/main" val="928466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 xmlns:p14="http://schemas.microsoft.com/office/powerpoint/2010/main" val="221234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 xmlns:p14="http://schemas.microsoft.com/office/powerpoint/2010/main" val="3774701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[Next you are going to proceed with the demonstration of the system through making a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 xmlns:p14="http://schemas.microsoft.com/office/powerpoint/2010/main" val="42268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During this session the demonstration of CAN-MDS System will take place. First the data collection protocol will be presented; next a demonstration of using the system will take place and lastly a simulation of CAN incident recording will be conducted on the bases of some vignettes with the participation of all trainees. </a:t>
            </a:r>
          </a:p>
          <a:p>
            <a:r>
              <a:rPr lang="en-US" sz="1200" kern="1200" dirty="0" smtClean="0">
                <a:solidFill>
                  <a:schemeClr val="tx1"/>
                </a:solidFill>
                <a:latin typeface="+mn-lt"/>
                <a:ea typeface="+mn-ea"/>
                <a:cs typeface="+mn-cs"/>
              </a:rPr>
              <a:t>The first part will start with a presentation of CAN-MDS Data collection protocol as well as of the following issues:</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1421058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the main aim of the data collection protocol: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387683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least for the piloting phase and possibly afterwards please bear in mind that: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880006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a reminder about who could be using the CAN-MDS System; you have been invited to this training because you are belong in at least one of the above categories (you are namely an eligible professional to become CAN-MDS Operator).</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 xmlns:p14="http://schemas.microsoft.com/office/powerpoint/2010/main" val="2997643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CAN incident can be identified by each one of you through three different routes:</a:t>
            </a:r>
          </a:p>
          <a:p>
            <a:pPr lvl="0">
              <a:buFont typeface="Arial" pitchFamily="34" charset="0"/>
              <a:buChar char="•"/>
            </a:pPr>
            <a:r>
              <a:rPr lang="en-US" sz="1200" kern="1200" dirty="0" smtClean="0">
                <a:solidFill>
                  <a:schemeClr val="tx1"/>
                </a:solidFill>
                <a:latin typeface="+mn-lt"/>
                <a:ea typeface="+mn-ea"/>
                <a:cs typeface="+mn-cs"/>
              </a:rPr>
              <a:t>after the disclosure of abuse by a child-victim</a:t>
            </a:r>
          </a:p>
          <a:p>
            <a:pPr lvl="0">
              <a:buFont typeface="Arial" pitchFamily="34" charset="0"/>
              <a:buChar char="•"/>
            </a:pPr>
            <a:r>
              <a:rPr lang="en-US" sz="1200" kern="1200" dirty="0" smtClean="0">
                <a:solidFill>
                  <a:schemeClr val="tx1"/>
                </a:solidFill>
                <a:latin typeface="+mn-lt"/>
                <a:ea typeface="+mn-ea"/>
                <a:cs typeface="+mn-cs"/>
              </a:rPr>
              <a:t>by a third person (“source of information”) that can be a child’s relative, neighbor, fried, another professional, a citizen or even through anonymous information</a:t>
            </a:r>
          </a:p>
          <a:p>
            <a:pPr lvl="0">
              <a:buFont typeface="Arial" pitchFamily="34" charset="0"/>
              <a:buChar char="•"/>
            </a:pPr>
            <a:r>
              <a:rPr lang="en-US" sz="1200" kern="1200" dirty="0" smtClean="0">
                <a:solidFill>
                  <a:schemeClr val="tx1"/>
                </a:solidFill>
                <a:latin typeface="+mn-lt"/>
                <a:ea typeface="+mn-ea"/>
                <a:cs typeface="+mn-cs"/>
              </a:rPr>
              <a:t>you may recognize a suspected case of CAN through warning signs during your everyday work with children OR as a result of routine screening process (where applied)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l-GR" sz="1200" kern="1200" dirty="0" smtClean="0">
              <a:solidFill>
                <a:schemeClr val="tx1"/>
              </a:solidFill>
              <a:latin typeface="+mn-lt"/>
              <a:ea typeface="+mn-ea"/>
              <a:cs typeface="+mn-cs"/>
            </a:endParaRPr>
          </a:p>
          <a:p>
            <a:endParaRPr lang="el-GR" sz="12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The information about a CAN incident may reach the CAN-MDS Operator</a:t>
            </a:r>
          </a:p>
          <a:p>
            <a:pPr lvl="0">
              <a:buFont typeface="Arial" pitchFamily="34" charset="0"/>
              <a:buChar char="•"/>
            </a:pPr>
            <a:r>
              <a:rPr lang="en-US" sz="900" kern="1200" dirty="0" smtClean="0">
                <a:solidFill>
                  <a:schemeClr val="tx1"/>
                </a:solidFill>
                <a:latin typeface="+mn-lt"/>
                <a:ea typeface="+mn-ea"/>
                <a:cs typeface="+mn-cs"/>
              </a:rPr>
              <a:t>face to face (disclosure by the child or provision of information by other third person)</a:t>
            </a:r>
          </a:p>
          <a:p>
            <a:pPr lvl="0">
              <a:buFont typeface="Arial" pitchFamily="34" charset="0"/>
              <a:buChar char="•"/>
            </a:pPr>
            <a:r>
              <a:rPr lang="en-US" sz="900" kern="1200" dirty="0" smtClean="0">
                <a:solidFill>
                  <a:schemeClr val="tx1"/>
                </a:solidFill>
                <a:latin typeface="+mn-lt"/>
                <a:ea typeface="+mn-ea"/>
                <a:cs typeface="+mn-cs"/>
              </a:rPr>
              <a:t>via telephone, SOS line, e-mail or other e-communication mean (disclosure by the child or provision of information by other third person)</a:t>
            </a:r>
          </a:p>
          <a:p>
            <a:pPr lvl="0">
              <a:buFont typeface="Arial" pitchFamily="34" charset="0"/>
              <a:buChar char="•"/>
            </a:pPr>
            <a:r>
              <a:rPr lang="en-US" sz="900" kern="1200" dirty="0" smtClean="0">
                <a:solidFill>
                  <a:schemeClr val="tx1"/>
                </a:solidFill>
                <a:latin typeface="+mn-lt"/>
                <a:ea typeface="+mn-ea"/>
                <a:cs typeface="+mn-cs"/>
              </a:rPr>
              <a:t>real time witnessing of warning signs by the Operator him/herself (the information is not provided by other person) OR as a result of routine screening process (where applied)  </a:t>
            </a:r>
          </a:p>
          <a:p>
            <a:pPr lvl="0"/>
            <a:endParaRPr lang="en-US" sz="900" kern="1200" dirty="0" smtClean="0">
              <a:solidFill>
                <a:schemeClr val="tx1"/>
              </a:solidFill>
              <a:latin typeface="+mn-lt"/>
              <a:ea typeface="+mn-ea"/>
              <a:cs typeface="+mn-cs"/>
            </a:endParaRPr>
          </a:p>
          <a:p>
            <a:pPr lvl="0"/>
            <a:r>
              <a:rPr lang="en-US" sz="900" kern="1200" dirty="0" smtClean="0">
                <a:solidFill>
                  <a:schemeClr val="tx1"/>
                </a:solidFill>
                <a:latin typeface="+mn-lt"/>
                <a:ea typeface="+mn-ea"/>
                <a:cs typeface="+mn-cs"/>
              </a:rPr>
              <a:t>&lt;see slide&gt;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 xmlns:p14="http://schemas.microsoft.com/office/powerpoint/2010/main" val="307113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there is no available identifier of child’s identity, then the incident cannot be recorded in the CAN-MDS. If, for example, a civilian inform the Operator that s/he saw an adult slapping and yelling against a child five days ago in a bus and has no further information about the identity of the involved persons, then the incident is not eligible to be recorded in the system. On the other hand, if a third person provide the Operator with information on the identity of a child but s/he has absolutely no information for a suspected violence act against the child or an omission in child’s care, then the incident is not eligible to be recorded in the CAN-MDS. If you are not sure about some violent acts and omissions in child’s care, you can find relevant information in the Operator’s Manual.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extLst>
      <p:ext uri="{BB962C8B-B14F-4D97-AF65-F5344CB8AC3E}">
        <p14:creationId xmlns="" xmlns:p14="http://schemas.microsoft.com/office/powerpoint/2010/main" val="1926789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a CAN incident –suspected or identified- is eligible to be recorded in the CAN-MDS system, then the Operator will proceed by keeping the necessary information (intake). Each operator can follow his/her usual practice for the intake; however, in order to be sure that you have collected all necessary pieces of information for the CAN-MDS it strongly recommended to use the short checklists (annexed in Data Collection Protocol). When you communicate with the National CAN-MDS Administrator to acquire the Child’s ID (given that no identifiers are recorded in the system) these information will be necessary.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l-GR"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The process of data entering will be presented below; the description, however, of this process is included in the Data Collection Protocol in full detail. In the phase of recording you can check terms and other information (e.g. legal issues) in the Operator’s Manual.</a:t>
            </a:r>
          </a:p>
          <a:p>
            <a:r>
              <a:rPr lang="en-US" sz="9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 xmlns:p14="http://schemas.microsoft.com/office/powerpoint/2010/main" val="399346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whether everything is clear - if there are questions be sure that you provide replies before proceeding in the following parts.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 xmlns:p14="http://schemas.microsoft.com/office/powerpoint/2010/main" val="3665435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667274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289343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114056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171450" indent="-171450">
              <a:buClr>
                <a:schemeClr val="accent1"/>
              </a:buClr>
              <a:buFont typeface="Wingdings 3" panose="05040102010807070707" pitchFamily="18" charset="2"/>
              <a:buChar char="´"/>
              <a:defRPr/>
            </a:lvl1pPr>
            <a:lvl2pPr marL="514350" indent="-171450">
              <a:buClr>
                <a:schemeClr val="accent1"/>
              </a:buClr>
              <a:buFont typeface="Wingdings 3" panose="05040102010807070707" pitchFamily="18" charset="2"/>
              <a:buChar char="´"/>
              <a:defRPr/>
            </a:lvl2pPr>
            <a:lvl3pPr marL="857250" indent="-171450">
              <a:buClr>
                <a:schemeClr val="accent1"/>
              </a:buClr>
              <a:buFont typeface="Wingdings 3" panose="05040102010807070707" pitchFamily="18" charset="2"/>
              <a:buChar char="´"/>
              <a:defRPr/>
            </a:lvl3pPr>
            <a:lvl4pPr marL="1200150" indent="-171450">
              <a:buClr>
                <a:schemeClr val="accent1"/>
              </a:buClr>
              <a:buFont typeface="Wingdings 3" panose="05040102010807070707" pitchFamily="18" charset="2"/>
              <a:buChar char="´"/>
              <a:defRPr/>
            </a:lvl4pPr>
            <a:lvl5pPr marL="1543050" indent="-171450">
              <a:buClr>
                <a:schemeClr val="accent1"/>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cxnSp>
        <p:nvCxnSpPr>
          <p:cNvPr id="7" name="Straight Connector 6"/>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380138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430662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85146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0957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612457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1663851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443752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pPr/>
              <a:t>2/1/2022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pPr/>
              <a:t>‹#›</a:t>
            </a:fld>
            <a:endParaRPr lang="en-US" dirty="0"/>
          </a:p>
        </p:txBody>
      </p:sp>
    </p:spTree>
    <p:extLst>
      <p:ext uri="{BB962C8B-B14F-4D97-AF65-F5344CB8AC3E}">
        <p14:creationId xmlns="" xmlns:p14="http://schemas.microsoft.com/office/powerpoint/2010/main" val="2865072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pPr/>
              <a:t>2/1/2022</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pPr/>
              <a:t>‹#›</a:t>
            </a:fld>
            <a:endParaRPr lang="en-US" dirty="0"/>
          </a:p>
        </p:txBody>
      </p:sp>
      <p:cxnSp>
        <p:nvCxnSpPr>
          <p:cNvPr id="8"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userDrawn="1"/>
        </p:nvPicPr>
        <p:blipFill>
          <a:blip r:embed="rId13" cstate="print"/>
          <a:srcRect/>
          <a:stretch>
            <a:fillRect/>
          </a:stretch>
        </p:blipFill>
        <p:spPr bwMode="auto">
          <a:xfrm>
            <a:off x="6084168" y="4675606"/>
            <a:ext cx="2915940" cy="508405"/>
          </a:xfrm>
          <a:prstGeom prst="rect">
            <a:avLst/>
          </a:prstGeom>
          <a:noFill/>
          <a:ln w="9525">
            <a:noFill/>
            <a:miter lim="800000"/>
            <a:headEnd/>
            <a:tailEnd/>
          </a:ln>
        </p:spPr>
      </p:pic>
      <p:pic>
        <p:nvPicPr>
          <p:cNvPr id="18" name="Picture 17"/>
          <p:cNvPicPr>
            <a:picLocks noChangeAspect="1"/>
          </p:cNvPicPr>
          <p:nvPr userDrawn="1"/>
        </p:nvPicPr>
        <p:blipFill>
          <a:blip r:embed="rId14" cstate="print"/>
          <a:stretch>
            <a:fillRect/>
          </a:stretch>
        </p:blipFill>
        <p:spPr>
          <a:xfrm>
            <a:off x="107504" y="4782342"/>
            <a:ext cx="471335" cy="312397"/>
          </a:xfrm>
          <a:prstGeom prst="rect">
            <a:avLst/>
          </a:prstGeom>
        </p:spPr>
      </p:pic>
      <p:sp>
        <p:nvSpPr>
          <p:cNvPr id="19" name="Rectangle 3"/>
          <p:cNvSpPr>
            <a:spLocks noChangeArrowheads="1"/>
          </p:cNvSpPr>
          <p:nvPr userDrawn="1"/>
        </p:nvSpPr>
        <p:spPr bwMode="auto">
          <a:xfrm>
            <a:off x="1244385" y="4660860"/>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spTree>
    <p:extLst>
      <p:ext uri="{BB962C8B-B14F-4D97-AF65-F5344CB8AC3E}">
        <p14:creationId xmlns="" xmlns:p14="http://schemas.microsoft.com/office/powerpoint/2010/main" val="2533767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3000" dirty="0">
                <a:latin typeface="Segoe UI Light" pitchFamily="34" charset="0"/>
                <a:cs typeface="Segoe UI Light" pitchFamily="34" charset="0"/>
              </a:rPr>
              <a:t>Παρουσίαση του</a:t>
            </a:r>
            <a:r>
              <a:rPr lang="en-US" sz="3000" dirty="0">
                <a:latin typeface="Segoe UI Light" pitchFamily="34" charset="0"/>
                <a:cs typeface="Segoe UI Light" pitchFamily="34" charset="0"/>
              </a:rPr>
              <a:t> </a:t>
            </a:r>
            <a:r>
              <a:rPr lang="el-GR" sz="3000" dirty="0" smtClean="0">
                <a:latin typeface="Segoe UI Light" pitchFamily="34" charset="0"/>
                <a:cs typeface="Segoe UI Light" pitchFamily="34" charset="0"/>
              </a:rPr>
              <a:t>Συστήματος </a:t>
            </a:r>
            <a:r>
              <a:rPr lang="el-GR" sz="3000" dirty="0">
                <a:latin typeface="Segoe UI Light" pitchFamily="34" charset="0"/>
                <a:cs typeface="Segoe UI Light" pitchFamily="34" charset="0"/>
              </a:rPr>
              <a:t/>
            </a:r>
            <a:br>
              <a:rPr lang="el-GR" sz="3000" dirty="0">
                <a:latin typeface="Segoe UI Light" pitchFamily="34" charset="0"/>
                <a:cs typeface="Segoe UI Light" pitchFamily="34" charset="0"/>
              </a:rPr>
            </a:br>
            <a:r>
              <a:rPr lang="en-US" sz="3000" dirty="0">
                <a:latin typeface="Segoe UI Light" pitchFamily="34" charset="0"/>
                <a:cs typeface="Segoe UI Light" pitchFamily="34" charset="0"/>
              </a:rPr>
              <a:t>CAN-MDS </a:t>
            </a:r>
            <a:endParaRPr lang="el-GR" sz="30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pPr defTabSz="914377">
              <a:spcBef>
                <a:spcPts val="1000"/>
              </a:spcBef>
            </a:pPr>
            <a:r>
              <a:rPr lang="el-GR" sz="2400" i="1"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Πρωτόκολλο Συλλογής Δεδομένων </a:t>
            </a:r>
            <a:endParaRPr lang="en-US" sz="2400" i="1"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22" name="Rectangle 21"/>
          <p:cNvSpPr/>
          <p:nvPr/>
        </p:nvSpPr>
        <p:spPr>
          <a:xfrm>
            <a:off x="-19814" y="4526740"/>
            <a:ext cx="9153056" cy="606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23" name="Picture 2"/>
          <p:cNvPicPr>
            <a:picLocks noChangeAspect="1" noChangeArrowheads="1"/>
          </p:cNvPicPr>
          <p:nvPr/>
        </p:nvPicPr>
        <p:blipFill>
          <a:blip r:embed="rId3" cstate="print"/>
          <a:srcRect/>
          <a:stretch>
            <a:fillRect/>
          </a:stretch>
        </p:blipFill>
        <p:spPr bwMode="auto">
          <a:xfrm>
            <a:off x="6073410" y="4602720"/>
            <a:ext cx="2915940" cy="508405"/>
          </a:xfrm>
          <a:prstGeom prst="rect">
            <a:avLst/>
          </a:prstGeom>
          <a:noFill/>
          <a:ln w="9525">
            <a:noFill/>
            <a:miter lim="800000"/>
            <a:headEnd/>
            <a:tailEnd/>
          </a:ln>
        </p:spPr>
      </p:pic>
      <p:pic>
        <p:nvPicPr>
          <p:cNvPr id="24" name="Picture 23"/>
          <p:cNvPicPr>
            <a:picLocks noChangeAspect="1"/>
          </p:cNvPicPr>
          <p:nvPr/>
        </p:nvPicPr>
        <p:blipFill>
          <a:blip r:embed="rId4" cstate="print"/>
          <a:stretch>
            <a:fillRect/>
          </a:stretch>
        </p:blipFill>
        <p:spPr>
          <a:xfrm>
            <a:off x="96746" y="4709456"/>
            <a:ext cx="471335" cy="312397"/>
          </a:xfrm>
          <a:prstGeom prst="rect">
            <a:avLst/>
          </a:prstGeom>
        </p:spPr>
      </p:pic>
      <p:pic>
        <p:nvPicPr>
          <p:cNvPr id="25" name="Picture 24"/>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31829" y="219534"/>
            <a:ext cx="455963" cy="356259"/>
          </a:xfrm>
          <a:prstGeom prst="rect">
            <a:avLst/>
          </a:prstGeom>
          <a:noFill/>
          <a:ln w="9525" algn="in">
            <a:noFill/>
            <a:miter lim="800000"/>
            <a:headEnd/>
            <a:tailEnd/>
          </a:ln>
          <a:effectLst/>
        </p:spPr>
      </p:pic>
      <p:sp>
        <p:nvSpPr>
          <p:cNvPr id="26" name="Text Box 2"/>
          <p:cNvSpPr txBox="1">
            <a:spLocks noChangeArrowheads="1"/>
          </p:cNvSpPr>
          <p:nvPr/>
        </p:nvSpPr>
        <p:spPr bwMode="auto">
          <a:xfrm>
            <a:off x="675042"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
          <p:cNvSpPr>
            <a:spLocks noChangeArrowheads="1"/>
          </p:cNvSpPr>
          <p:nvPr/>
        </p:nvSpPr>
        <p:spPr bwMode="auto">
          <a:xfrm>
            <a:off x="1233627"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28" name="Straight Connector 27"/>
          <p:cNvCxnSpPr/>
          <p:nvPr/>
        </p:nvCxnSpPr>
        <p:spPr>
          <a:xfrm>
            <a:off x="-22331"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2000"/>
                                        <p:tgtEl>
                                          <p:spTgt spid="26"/>
                                        </p:tgtEl>
                                      </p:cBhvr>
                                    </p:animEffect>
                                  </p:childTnLst>
                                </p:cTn>
                              </p:par>
                              <p:par>
                                <p:cTn id="11" presetID="21" presetClass="entr" presetSubtype="1"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2000"/>
                                        <p:tgtEl>
                                          <p:spTgt spid="23"/>
                                        </p:tgtEl>
                                      </p:cBhvr>
                                    </p:animEffect>
                                  </p:childTnLst>
                                </p:cTn>
                              </p:par>
                              <p:par>
                                <p:cTn id="14" presetID="21" presetClass="entr" presetSubtype="1"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heel(1)">
                                      <p:cBhvr>
                                        <p:cTn id="16" dur="2000"/>
                                        <p:tgtEl>
                                          <p:spTgt spid="24"/>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heel(1)">
                                      <p:cBhvr>
                                        <p:cTn id="19" dur="2000"/>
                                        <p:tgtEl>
                                          <p:spTgt spid="27"/>
                                        </p:tgtEl>
                                      </p:cBhvr>
                                    </p:animEffect>
                                  </p:childTnLst>
                                </p:cTn>
                              </p:par>
                              <p:par>
                                <p:cTn id="20" presetID="21" presetClass="entr" presetSubtype="1"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heel(1)">
                                      <p:cBhvr>
                                        <p:cTn id="22"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793" y="267891"/>
            <a:ext cx="8490030" cy="850262"/>
          </a:xfrm>
          <a:prstGeom prst="rect">
            <a:avLst/>
          </a:prstGeom>
        </p:spPr>
        <p:txBody>
          <a:bodyPr wrap="none" lIns="133946" tIns="0" rIns="133946" bIns="0" anchor="t"/>
          <a:lstStyle/>
          <a:p>
            <a:pPr algn="ctr"/>
            <a:r>
              <a:rPr lang="el-GR" sz="2400" dirty="0">
                <a:latin typeface="Segoe UI Black" panose="020B0A02040204020203" pitchFamily="34" charset="0"/>
                <a:ea typeface="Segoe UI Black" panose="020B0A02040204020203" pitchFamily="34" charset="0"/>
              </a:rPr>
              <a:t>Όταν </a:t>
            </a:r>
            <a:r>
              <a:rPr lang="el-GR" sz="2400" dirty="0" smtClean="0">
                <a:latin typeface="Segoe UI Black" panose="020B0A02040204020203" pitchFamily="34" charset="0"/>
                <a:ea typeface="Segoe UI Black" panose="020B0A02040204020203" pitchFamily="34" charset="0"/>
              </a:rPr>
              <a:t>ένα περιστατικό ΚαΠα-π είναι επιβεβαιωμένο ή </a:t>
            </a:r>
          </a:p>
          <a:p>
            <a:pPr algn="ctr"/>
            <a:r>
              <a:rPr lang="el-GR" sz="2400" dirty="0" smtClean="0">
                <a:latin typeface="Segoe UI Black" panose="020B0A02040204020203" pitchFamily="34" charset="0"/>
                <a:ea typeface="Segoe UI Black" panose="020B0A02040204020203" pitchFamily="34" charset="0"/>
              </a:rPr>
              <a:t>υπάρχει βάσιμη υποψία</a:t>
            </a:r>
            <a:endParaRPr lang="en-US" sz="2400" dirty="0">
              <a:latin typeface="Segoe UI Black" panose="020B0A02040204020203" pitchFamily="34" charset="0"/>
              <a:ea typeface="Segoe UI Black" panose="020B0A02040204020203" pitchFamily="34" charset="0"/>
            </a:endParaRPr>
          </a:p>
        </p:txBody>
      </p:sp>
      <p:sp>
        <p:nvSpPr>
          <p:cNvPr id="5" name="TextBox 4"/>
          <p:cNvSpPr txBox="1"/>
          <p:nvPr/>
        </p:nvSpPr>
        <p:spPr>
          <a:xfrm>
            <a:off x="277793" y="1127343"/>
            <a:ext cx="8490030" cy="3525680"/>
          </a:xfrm>
          <a:prstGeom prst="rect">
            <a:avLst/>
          </a:prstGeom>
        </p:spPr>
        <p:txBody>
          <a:bodyPr wrap="square">
            <a:noAutofit/>
          </a:bodyPr>
          <a:lstStyle/>
          <a:p>
            <a:pPr marL="338138" indent="-338138" algn="just">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ο/η επαγγελματίας χρήστης/-τρια του συστήματος καταγράφει τις σχετικές πληροφορίες σύμφωνα </a:t>
            </a:r>
            <a:r>
              <a:rPr lang="el-GR" sz="1600" dirty="0">
                <a:latin typeface="Segoe UI Light" panose="020B0502040204020203" pitchFamily="34" charset="0"/>
                <a:cs typeface="Segoe UI Light" panose="020B0502040204020203" pitchFamily="34" charset="0"/>
              </a:rPr>
              <a:t>με τη συνήθη πρακτική </a:t>
            </a:r>
            <a:r>
              <a:rPr lang="el-GR" sz="1600" dirty="0" smtClean="0">
                <a:latin typeface="Segoe UI Light" panose="020B0502040204020203" pitchFamily="34" charset="0"/>
                <a:cs typeface="Segoe UI Light" panose="020B0502040204020203" pitchFamily="34" charset="0"/>
              </a:rPr>
              <a:t>του/της (οι οποίες συχνά είναι περισσότερες από αυτές που απαιτούνται για το </a:t>
            </a:r>
            <a:r>
              <a:rPr lang="en-US" sz="1600" dirty="0" smtClean="0">
                <a:latin typeface="Segoe UI Light" panose="020B0502040204020203" pitchFamily="34" charset="0"/>
                <a:cs typeface="Segoe UI Light" panose="020B0502040204020203" pitchFamily="34" charset="0"/>
              </a:rPr>
              <a:t>CAN-MDS)</a:t>
            </a:r>
            <a:endParaRPr lang="el-GR" sz="1600" dirty="0" smtClean="0">
              <a:latin typeface="Segoe UI Light" panose="020B0502040204020203" pitchFamily="34" charset="0"/>
              <a:cs typeface="Segoe UI Light" panose="020B0502040204020203" pitchFamily="34" charset="0"/>
            </a:endParaRPr>
          </a:p>
          <a:p>
            <a:pPr marL="338138" indent="-338138" algn="just">
              <a:lnSpc>
                <a:spcPct val="100800"/>
              </a:lnSpc>
              <a:buClr>
                <a:schemeClr val="tx2"/>
              </a:buClr>
              <a:buFont typeface="Wingdings 3" panose="05040102010807070707" pitchFamily="18" charset="2"/>
              <a:buChar char="´"/>
            </a:pPr>
            <a:r>
              <a:rPr lang="el-GR" sz="1600" b="1" dirty="0" smtClean="0">
                <a:solidFill>
                  <a:schemeClr val="accent1"/>
                </a:solidFill>
                <a:latin typeface="Segoe UI Light" panose="020B0502040204020203" pitchFamily="34" charset="0"/>
                <a:cs typeface="Segoe UI Light" panose="020B0502040204020203" pitchFamily="34" charset="0"/>
              </a:rPr>
              <a:t>Όσον αφορά τις απαιτούμενες πληροφορίες για το Σύστημα, οι σχετικές οδηγίες είναι διαθέσιμες στο πρωτόκολλο συλλογής δεδομένων, όπως και η βήμα-προς-βήμα διαδικασία καταγραφής</a:t>
            </a:r>
          </a:p>
          <a:p>
            <a:pPr algn="just">
              <a:lnSpc>
                <a:spcPct val="100800"/>
              </a:lnSpc>
              <a:buClr>
                <a:schemeClr val="tx2"/>
              </a:buClr>
            </a:pPr>
            <a:r>
              <a:rPr lang="el-GR" sz="1600" dirty="0" smtClean="0">
                <a:latin typeface="Segoe UI Black" panose="020B0A02040204020203" pitchFamily="34" charset="0"/>
                <a:ea typeface="Segoe UI Black" panose="020B0A02040204020203" pitchFamily="34" charset="0"/>
              </a:rPr>
              <a:t>Σημείωση:</a:t>
            </a:r>
            <a:endParaRPr lang="en-US" sz="1600" dirty="0">
              <a:solidFill>
                <a:schemeClr val="tx1">
                  <a:lumMod val="50000"/>
                  <a:lumOff val="50000"/>
                </a:schemeClr>
              </a:solidFill>
              <a:latin typeface="Segoe UI Light" panose="020B0502040204020203" pitchFamily="34" charset="0"/>
              <a:cs typeface="Segoe UI Light" panose="020B0502040204020203" pitchFamily="34" charset="0"/>
            </a:endParaRPr>
          </a:p>
          <a:p>
            <a:pPr marL="338138" indent="-338138" algn="just">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Για την καταγραφή ενός περιστατικού στο Σύστημα, συστήνεται η χρήση της «λίστας ελέγχου» (που είναι διαθέσιμη στο Παράρτημα Ι του Πρωτοκόλλου Συλλογής Δεδομένων) προκειμένου ο/η χρήστης/-</a:t>
            </a:r>
            <a:r>
              <a:rPr lang="el-GR" sz="1600" dirty="0" err="1" smtClean="0">
                <a:latin typeface="Segoe UI Light" panose="020B0502040204020203" pitchFamily="34" charset="0"/>
                <a:cs typeface="Segoe UI Light" panose="020B0502040204020203" pitchFamily="34" charset="0"/>
              </a:rPr>
              <a:t>τρια</a:t>
            </a:r>
            <a:r>
              <a:rPr lang="el-GR" sz="1600" dirty="0" smtClean="0">
                <a:latin typeface="Segoe UI Light" panose="020B0502040204020203" pitchFamily="34" charset="0"/>
                <a:cs typeface="Segoe UI Light" panose="020B0502040204020203" pitchFamily="34" charset="0"/>
              </a:rPr>
              <a:t> να ελέγχει εύκολα και γρήγορα αν λείπουν βασικές πληροφορίες (πληρότητα καταγραφής).</a:t>
            </a:r>
            <a:endParaRPr lang="el-GR" sz="1600" dirty="0">
              <a:latin typeface="Segoe UI Light" panose="020B0502040204020203" pitchFamily="34" charset="0"/>
              <a:cs typeface="Segoe UI Light" panose="020B0502040204020203" pitchFamily="34" charset="0"/>
            </a:endParaRPr>
          </a:p>
          <a:p>
            <a:pPr marL="338138" indent="-338138" algn="just">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Για την οριστικοποίηση της καταγραφής ενός περιστατικού, ο/η χρήστης/-</a:t>
            </a:r>
            <a:r>
              <a:rPr lang="el-GR" sz="1600" dirty="0" err="1" smtClean="0">
                <a:latin typeface="Segoe UI Light" panose="020B0502040204020203" pitchFamily="34" charset="0"/>
                <a:cs typeface="Segoe UI Light" panose="020B0502040204020203" pitchFamily="34" charset="0"/>
              </a:rPr>
              <a:t>τρια</a:t>
            </a:r>
            <a:r>
              <a:rPr lang="el-GR" sz="1600" dirty="0" smtClean="0">
                <a:latin typeface="Segoe UI Light" panose="020B0502040204020203" pitchFamily="34" charset="0"/>
                <a:cs typeface="Segoe UI Light" panose="020B0502040204020203" pitchFamily="34" charset="0"/>
              </a:rPr>
              <a:t> επικοινωνεί </a:t>
            </a:r>
            <a:r>
              <a:rPr lang="el-GR" sz="1600" dirty="0">
                <a:latin typeface="Segoe UI Light" panose="020B0502040204020203" pitchFamily="34" charset="0"/>
                <a:cs typeface="Segoe UI Light" panose="020B0502040204020203" pitchFamily="34" charset="0"/>
              </a:rPr>
              <a:t>με </a:t>
            </a:r>
            <a:r>
              <a:rPr lang="el-GR" sz="1600" dirty="0" smtClean="0">
                <a:latin typeface="Segoe UI Light" panose="020B0502040204020203" pitchFamily="34" charset="0"/>
                <a:cs typeface="Segoe UI Light" panose="020B0502040204020203" pitchFamily="34" charset="0"/>
              </a:rPr>
              <a:t>τον/την Διαχειριστή/</a:t>
            </a:r>
            <a:r>
              <a:rPr lang="el-GR" sz="1600" dirty="0" err="1" smtClean="0">
                <a:latin typeface="Segoe UI Light" panose="020B0502040204020203" pitchFamily="34" charset="0"/>
                <a:cs typeface="Segoe UI Light" panose="020B0502040204020203" pitchFamily="34" charset="0"/>
              </a:rPr>
              <a:t>τρια</a:t>
            </a:r>
            <a:r>
              <a:rPr lang="el-GR" sz="1600" dirty="0" smtClean="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του </a:t>
            </a:r>
            <a:r>
              <a:rPr lang="el-GR" sz="1600" dirty="0" smtClean="0">
                <a:latin typeface="Segoe UI Light" panose="020B0502040204020203" pitchFamily="34" charset="0"/>
                <a:cs typeface="Segoe UI Light" panose="020B0502040204020203" pitchFamily="34" charset="0"/>
              </a:rPr>
              <a:t>Συστήματος </a:t>
            </a:r>
            <a:r>
              <a:rPr lang="en-GB" sz="1600" dirty="0" smtClean="0">
                <a:latin typeface="Segoe UI Light" panose="020B0502040204020203" pitchFamily="34" charset="0"/>
                <a:cs typeface="Segoe UI Light" panose="020B0502040204020203" pitchFamily="34" charset="0"/>
              </a:rPr>
              <a:t>CAN-MDS </a:t>
            </a:r>
            <a:r>
              <a:rPr lang="el-GR" sz="1600" dirty="0">
                <a:latin typeface="Segoe UI Light" panose="020B0502040204020203" pitchFamily="34" charset="0"/>
                <a:cs typeface="Segoe UI Light" panose="020B0502040204020203" pitchFamily="34" charset="0"/>
              </a:rPr>
              <a:t>για να </a:t>
            </a:r>
            <a:r>
              <a:rPr lang="el-GR" sz="1600" dirty="0" smtClean="0">
                <a:latin typeface="Segoe UI Light" panose="020B0502040204020203" pitchFamily="34" charset="0"/>
                <a:cs typeface="Segoe UI Light" panose="020B0502040204020203" pitchFamily="34" charset="0"/>
              </a:rPr>
              <a:t>λάβει το </a:t>
            </a:r>
            <a:r>
              <a:rPr lang="el-GR" sz="1600" dirty="0">
                <a:latin typeface="Segoe UI Light" panose="020B0502040204020203" pitchFamily="34" charset="0"/>
                <a:cs typeface="Segoe UI Light" panose="020B0502040204020203" pitchFamily="34" charset="0"/>
              </a:rPr>
              <a:t>ψευδώνυμο </a:t>
            </a:r>
            <a:r>
              <a:rPr lang="el-GR" sz="1600" dirty="0" smtClean="0">
                <a:latin typeface="Segoe UI Light" panose="020B0502040204020203" pitchFamily="34" charset="0"/>
                <a:cs typeface="Segoe UI Light" panose="020B0502040204020203" pitchFamily="34" charset="0"/>
              </a:rPr>
              <a:t>για το συγκεκριμένο παιδί.  </a:t>
            </a:r>
            <a:endParaRPr lang="en-US" sz="1600" b="1"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02443631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82907" y="1605988"/>
            <a:ext cx="3429000" cy="1655360"/>
          </a:xfrm>
          <a:prstGeom prst="rect">
            <a:avLst/>
          </a:prstGeom>
        </p:spPr>
      </p:pic>
      <p:sp>
        <p:nvSpPr>
          <p:cNvPr id="4" name="TextBox 3"/>
          <p:cNvSpPr txBox="1"/>
          <p:nvPr/>
        </p:nvSpPr>
        <p:spPr>
          <a:xfrm>
            <a:off x="682907" y="1484454"/>
            <a:ext cx="3310360" cy="1776895"/>
          </a:xfrm>
          <a:prstGeom prst="rect">
            <a:avLst/>
          </a:prstGeom>
        </p:spPr>
        <p:txBody>
          <a:bodyPr wrap="square" lIns="133946" tIns="133946" rIns="133946" bIns="133946" anchor="ctr">
            <a:normAutofit/>
          </a:bodyPr>
          <a:lstStyle/>
          <a:p>
            <a:pPr algn="ctr"/>
            <a:r>
              <a:rPr lang="el-GR" sz="3797" dirty="0">
                <a:solidFill>
                  <a:srgbClr val="FFFFFF"/>
                </a:solidFill>
                <a:effectLst>
                  <a:outerShdw blurRad="20000" dist="25000" dir="2700000">
                    <a:srgbClr val="000000">
                      <a:alpha val="30000"/>
                    </a:srgbClr>
                  </a:outerShdw>
                </a:effectLst>
                <a:latin typeface="Raleway-Light"/>
              </a:rPr>
              <a:t>Έχετε ερωτήσεις; </a:t>
            </a:r>
            <a:endParaRPr lang="en-US" sz="3797" dirty="0">
              <a:solidFill>
                <a:srgbClr val="FFFFFF"/>
              </a:solidFill>
              <a:effectLst>
                <a:outerShdw blurRad="20000" dist="25000" dir="2700000">
                  <a:srgbClr val="000000">
                    <a:alpha val="30000"/>
                  </a:srgbClr>
                </a:outerShdw>
              </a:effectLst>
              <a:latin typeface="Raleway-Light"/>
            </a:endParaRPr>
          </a:p>
        </p:txBody>
      </p:sp>
      <p:sp>
        <p:nvSpPr>
          <p:cNvPr id="5" name="TextBox 4"/>
          <p:cNvSpPr txBox="1"/>
          <p:nvPr/>
        </p:nvSpPr>
        <p:spPr>
          <a:xfrm>
            <a:off x="1143000" y="5076528"/>
            <a:ext cx="6858000" cy="64294"/>
          </a:xfrm>
          <a:prstGeom prst="rect">
            <a:avLst/>
          </a:prstGeom>
        </p:spPr>
        <p:txBody>
          <a:bodyPr wrap="none" lIns="133946" tIns="0" rIns="133946" bIns="0" anchor="t"/>
          <a:lstStyle/>
          <a:p>
            <a:pPr algn="l"/>
            <a:r>
              <a:rPr lang="en-US" sz="422" b="1">
                <a:solidFill>
                  <a:srgbClr val="FFFFFF"/>
                </a:solidFill>
                <a:latin typeface="Calibri"/>
              </a:rPr>
              <a:t>cc: Eleaf - https://www.flickr.com/photos/12348847@N00</a:t>
            </a:r>
          </a:p>
        </p:txBody>
      </p:sp>
      <p:sp>
        <p:nvSpPr>
          <p:cNvPr id="7" name="TextBox 6"/>
          <p:cNvSpPr txBox="1"/>
          <p:nvPr/>
        </p:nvSpPr>
        <p:spPr>
          <a:xfrm>
            <a:off x="4598044" y="217025"/>
            <a:ext cx="3429000" cy="4188589"/>
          </a:xfrm>
          <a:prstGeom prst="rect">
            <a:avLst/>
          </a:prstGeom>
        </p:spPr>
        <p:txBody>
          <a:bodyPr wrap="square" lIns="133946" tIns="133946" rIns="133946" bIns="133946" anchor="b">
            <a:normAutofit/>
          </a:bodyPr>
          <a:lstStyle/>
          <a:p>
            <a:pPr algn="ctr"/>
            <a:endParaRPr lang="en-US" sz="3600" dirty="0">
              <a:solidFill>
                <a:schemeClr val="tx1">
                  <a:lumMod val="50000"/>
                  <a:lumOff val="50000"/>
                </a:schemeClr>
              </a:solidFill>
              <a:effectLst>
                <a:outerShdw blurRad="20000" dist="25000" dir="2700000">
                  <a:srgbClr val="000000">
                    <a:alpha val="30000"/>
                  </a:srgbClr>
                </a:outerShdw>
              </a:effectLst>
              <a:latin typeface="Raleway-Light"/>
            </a:endParaRPr>
          </a:p>
        </p:txBody>
      </p:sp>
    </p:spTree>
    <p:extLst>
      <p:ext uri="{BB962C8B-B14F-4D97-AF65-F5344CB8AC3E}">
        <p14:creationId xmlns="" xmlns:p14="http://schemas.microsoft.com/office/powerpoint/2010/main" val="335469007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5076528"/>
            <a:ext cx="6858000" cy="64294"/>
          </a:xfrm>
          <a:prstGeom prst="rect">
            <a:avLst/>
          </a:prstGeom>
        </p:spPr>
        <p:txBody>
          <a:bodyPr wrap="none" lIns="133946" tIns="0" rIns="133946" bIns="0" anchor="t"/>
          <a:lstStyle/>
          <a:p>
            <a:pPr algn="l"/>
            <a:r>
              <a:rPr lang="en-US" sz="422" b="1">
                <a:solidFill>
                  <a:srgbClr val="FFFFFF"/>
                </a:solidFill>
                <a:latin typeface="Calibri"/>
              </a:rPr>
              <a:t>cc: benben - https://www.flickr.com/photos/86956052@N00</a:t>
            </a:r>
          </a:p>
        </p:txBody>
      </p:sp>
      <p:pic>
        <p:nvPicPr>
          <p:cNvPr id="6" name="Picture 5"/>
          <p:cNvPicPr>
            <a:picLocks noChangeAspect="1"/>
          </p:cNvPicPr>
          <p:nvPr/>
        </p:nvPicPr>
        <p:blipFill rotWithShape="1">
          <a:blip r:embed="rId3"/>
          <a:srcRect l="17001" t="18397" r="16728" b="3797"/>
          <a:stretch/>
        </p:blipFill>
        <p:spPr>
          <a:xfrm>
            <a:off x="3113590" y="570776"/>
            <a:ext cx="5625296" cy="4001948"/>
          </a:xfrm>
          <a:prstGeom prst="rect">
            <a:avLst/>
          </a:prstGeom>
          <a:ln>
            <a:noFill/>
          </a:ln>
          <a:effectLst>
            <a:outerShdw blurRad="190500" algn="tl" rotWithShape="0">
              <a:srgbClr val="000000">
                <a:alpha val="70000"/>
              </a:srgbClr>
            </a:outerShdw>
          </a:effectLst>
        </p:spPr>
      </p:pic>
      <p:sp>
        <p:nvSpPr>
          <p:cNvPr id="7" name="Rectangle 6"/>
          <p:cNvSpPr/>
          <p:nvPr/>
        </p:nvSpPr>
        <p:spPr>
          <a:xfrm>
            <a:off x="311088" y="570776"/>
            <a:ext cx="2683862" cy="3000821"/>
          </a:xfrm>
          <a:prstGeom prst="rect">
            <a:avLst/>
          </a:prstGeom>
        </p:spPr>
        <p:txBody>
          <a:bodyPr wrap="square">
            <a:spAutoFit/>
          </a:bodyPr>
          <a:lstStyle/>
          <a:p>
            <a:pPr algn="ctr"/>
            <a:r>
              <a:rPr lang="el-GR" sz="2700" b="1"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Παραδείγματα</a:t>
            </a:r>
            <a:r>
              <a:rPr lang="el-GR" sz="27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t>
            </a:r>
          </a:p>
          <a:p>
            <a:pPr algn="ctr"/>
            <a:endParaRPr lang="el-GR" sz="27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a:p>
            <a:pPr algn="ctr"/>
            <a:r>
              <a:rPr lang="el-GR" sz="27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Ανοίξτε το Πρωτόκολλο Συλλογής Δεδομένων </a:t>
            </a:r>
          </a:p>
          <a:p>
            <a:pPr algn="ctr"/>
            <a:r>
              <a:rPr lang="el-GR" sz="27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στη σελίδα 8 </a:t>
            </a:r>
            <a:endParaRPr lang="en-US" sz="27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978297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5076528"/>
            <a:ext cx="6858000" cy="64294"/>
          </a:xfrm>
          <a:prstGeom prst="rect">
            <a:avLst/>
          </a:prstGeom>
        </p:spPr>
        <p:txBody>
          <a:bodyPr wrap="none" lIns="133946" tIns="0" rIns="133946" bIns="0" anchor="t"/>
          <a:lstStyle/>
          <a:p>
            <a:pPr algn="l"/>
            <a:r>
              <a:rPr lang="en-US" sz="422" b="1">
                <a:solidFill>
                  <a:srgbClr val="FFFFFF"/>
                </a:solidFill>
                <a:latin typeface="Calibri"/>
              </a:rPr>
              <a:t>cc: benben - https://www.flickr.com/photos/86956052@N00</a:t>
            </a:r>
          </a:p>
        </p:txBody>
      </p:sp>
      <p:sp>
        <p:nvSpPr>
          <p:cNvPr id="7" name="Rectangle 6"/>
          <p:cNvSpPr/>
          <p:nvPr/>
        </p:nvSpPr>
        <p:spPr>
          <a:xfrm>
            <a:off x="311088" y="570777"/>
            <a:ext cx="2683862" cy="507831"/>
          </a:xfrm>
          <a:prstGeom prst="rect">
            <a:avLst/>
          </a:prstGeom>
        </p:spPr>
        <p:txBody>
          <a:bodyPr wrap="square">
            <a:spAutoFit/>
          </a:bodyPr>
          <a:lstStyle/>
          <a:p>
            <a:pPr algn="ctr"/>
            <a:r>
              <a:rPr lang="el-GR" sz="27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Και </a:t>
            </a:r>
            <a:endParaRPr lang="en-US" sz="27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8" name="Picture 7"/>
          <p:cNvPicPr/>
          <p:nvPr/>
        </p:nvPicPr>
        <p:blipFill>
          <a:blip r:embed="rId3" cstate="print"/>
          <a:stretch>
            <a:fillRect/>
          </a:stretch>
        </p:blipFill>
        <p:spPr>
          <a:xfrm>
            <a:off x="3098854" y="709640"/>
            <a:ext cx="5556116" cy="3622186"/>
          </a:xfrm>
          <a:prstGeom prst="rect">
            <a:avLst/>
          </a:prstGeom>
          <a:ln>
            <a:noFill/>
          </a:ln>
          <a:effectLst>
            <a:outerShdw blurRad="190500" algn="tl" rotWithShape="0">
              <a:srgbClr val="000000">
                <a:alpha val="70000"/>
              </a:srgbClr>
            </a:outerShdw>
          </a:effectLst>
        </p:spPr>
      </p:pic>
      <p:sp>
        <p:nvSpPr>
          <p:cNvPr id="2" name="Rectangle 1"/>
          <p:cNvSpPr/>
          <p:nvPr/>
        </p:nvSpPr>
        <p:spPr>
          <a:xfrm>
            <a:off x="1399783" y="2696228"/>
            <a:ext cx="6122096" cy="189769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2400" b="1" dirty="0" smtClean="0">
                <a:latin typeface="Segoe "/>
                <a:ea typeface="Segoe UI Black" panose="020B0A02040204020203" pitchFamily="34" charset="0"/>
              </a:rPr>
              <a:t>Μπείτε στην </a:t>
            </a:r>
            <a:r>
              <a:rPr lang="el-GR" sz="2400" b="1" dirty="0">
                <a:latin typeface="Segoe "/>
                <a:ea typeface="Segoe UI Black" panose="020B0A02040204020203" pitchFamily="34" charset="0"/>
              </a:rPr>
              <a:t>εφαρμογή</a:t>
            </a:r>
            <a:r>
              <a:rPr lang="en-GB" sz="2400" b="1" dirty="0">
                <a:latin typeface="Segoe "/>
                <a:ea typeface="Segoe UI Black" panose="020B0A02040204020203" pitchFamily="34" charset="0"/>
              </a:rPr>
              <a:t> CAN-MDS </a:t>
            </a:r>
            <a:r>
              <a:rPr lang="el-GR" sz="2400" b="1" dirty="0">
                <a:latin typeface="Segoe "/>
                <a:ea typeface="Segoe UI Black" panose="020B0A02040204020203" pitchFamily="34" charset="0"/>
              </a:rPr>
              <a:t> </a:t>
            </a:r>
          </a:p>
          <a:p>
            <a:pPr algn="ctr"/>
            <a:r>
              <a:rPr lang="el-GR" sz="2400" dirty="0">
                <a:latin typeface="Segoe "/>
                <a:ea typeface="Segoe UI Black" panose="020B0A02040204020203" pitchFamily="34" charset="0"/>
              </a:rPr>
              <a:t>χ</a:t>
            </a:r>
            <a:r>
              <a:rPr lang="el-GR" sz="2400" dirty="0" smtClean="0">
                <a:latin typeface="Segoe "/>
                <a:ea typeface="Segoe UI Black" panose="020B0A02040204020203" pitchFamily="34" charset="0"/>
              </a:rPr>
              <a:t>ρησιμοποιήστε </a:t>
            </a:r>
            <a:r>
              <a:rPr lang="el-GR" sz="2400" dirty="0">
                <a:latin typeface="Segoe "/>
                <a:ea typeface="Segoe UI Black" panose="020B0A02040204020203" pitchFamily="34" charset="0"/>
              </a:rPr>
              <a:t>το όνομα </a:t>
            </a:r>
            <a:r>
              <a:rPr lang="el-GR" sz="2400" dirty="0" smtClean="0">
                <a:latin typeface="Segoe "/>
                <a:ea typeface="Segoe UI Black" panose="020B0A02040204020203" pitchFamily="34" charset="0"/>
              </a:rPr>
              <a:t>χρήστη/-τριας </a:t>
            </a:r>
            <a:r>
              <a:rPr lang="el-GR" sz="2400" dirty="0">
                <a:latin typeface="Segoe "/>
                <a:ea typeface="Segoe UI Black" panose="020B0A02040204020203" pitchFamily="34" charset="0"/>
              </a:rPr>
              <a:t>και τον κωδικό </a:t>
            </a:r>
            <a:r>
              <a:rPr lang="el-GR" sz="2400" dirty="0" smtClean="0">
                <a:latin typeface="Segoe "/>
                <a:ea typeface="Segoe UI Black" panose="020B0A02040204020203" pitchFamily="34" charset="0"/>
              </a:rPr>
              <a:t>πρόσβασης που σας δόθηκε</a:t>
            </a:r>
            <a:endParaRPr lang="el-GR" sz="2400" dirty="0">
              <a:latin typeface="Segoe "/>
              <a:ea typeface="Segoe UI Black" panose="020B0A02040204020203" pitchFamily="34" charset="0"/>
            </a:endParaRPr>
          </a:p>
        </p:txBody>
      </p:sp>
    </p:spTree>
    <p:extLst>
      <p:ext uri="{BB962C8B-B14F-4D97-AF65-F5344CB8AC3E}">
        <p14:creationId xmlns="" xmlns:p14="http://schemas.microsoft.com/office/powerpoint/2010/main" val="132269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77724" y="1730807"/>
            <a:ext cx="6858000" cy="1543050"/>
          </a:xfrm>
          <a:prstGeom prst="rect">
            <a:avLst/>
          </a:prstGeom>
          <a:solidFill>
            <a:srgbClr val="026287"/>
          </a:solidFill>
        </p:spPr>
        <p:txBody>
          <a:bodyPr wrap="square" lIns="133946" tIns="133946" rIns="133946" bIns="133946" anchor="ctr">
            <a:normAutofit fontScale="92500" lnSpcReduction="10000"/>
          </a:bodyPr>
          <a:lstStyle/>
          <a:p>
            <a:pPr algn="ctr"/>
            <a:r>
              <a:rPr lang="el-GR" sz="1898" dirty="0" smtClean="0">
                <a:solidFill>
                  <a:srgbClr val="FFFFFF"/>
                </a:solidFill>
                <a:effectLst>
                  <a:outerShdw blurRad="20000" dist="25000" dir="2700000">
                    <a:srgbClr val="000000">
                      <a:alpha val="30000"/>
                    </a:srgbClr>
                  </a:outerShdw>
                </a:effectLst>
                <a:latin typeface="Raleway-Light"/>
              </a:rPr>
              <a:t>Στη συνέχεια περιγράφεται βήμα-προς-βήμα η διαδικασία εισαγωγής </a:t>
            </a:r>
            <a:r>
              <a:rPr lang="el-GR" sz="1898" dirty="0">
                <a:solidFill>
                  <a:srgbClr val="FFFFFF"/>
                </a:solidFill>
                <a:effectLst>
                  <a:outerShdw blurRad="20000" dist="25000" dir="2700000">
                    <a:srgbClr val="000000">
                      <a:alpha val="30000"/>
                    </a:srgbClr>
                  </a:outerShdw>
                </a:effectLst>
                <a:latin typeface="Raleway-Light"/>
              </a:rPr>
              <a:t>δεδομένων στο </a:t>
            </a:r>
            <a:r>
              <a:rPr lang="el-GR" sz="1898" dirty="0" smtClean="0">
                <a:solidFill>
                  <a:srgbClr val="FFFFFF"/>
                </a:solidFill>
                <a:effectLst>
                  <a:outerShdw blurRad="20000" dist="25000" dir="2700000">
                    <a:srgbClr val="000000">
                      <a:alpha val="30000"/>
                    </a:srgbClr>
                  </a:outerShdw>
                </a:effectLst>
                <a:latin typeface="Raleway-Light"/>
              </a:rPr>
              <a:t>Σύστημα </a:t>
            </a:r>
            <a:r>
              <a:rPr lang="en-GB" sz="1898" dirty="0" smtClean="0">
                <a:solidFill>
                  <a:srgbClr val="FFFFFF"/>
                </a:solidFill>
                <a:effectLst>
                  <a:outerShdw blurRad="20000" dist="25000" dir="2700000">
                    <a:srgbClr val="000000">
                      <a:alpha val="30000"/>
                    </a:srgbClr>
                  </a:outerShdw>
                </a:effectLst>
                <a:latin typeface="Raleway-Light"/>
              </a:rPr>
              <a:t>CAN-MDS</a:t>
            </a:r>
            <a:r>
              <a:rPr lang="en-GB" sz="1898" dirty="0">
                <a:solidFill>
                  <a:srgbClr val="FFFFFF"/>
                </a:solidFill>
                <a:effectLst>
                  <a:outerShdw blurRad="20000" dist="25000" dir="2700000">
                    <a:srgbClr val="000000">
                      <a:alpha val="30000"/>
                    </a:srgbClr>
                  </a:outerShdw>
                </a:effectLst>
                <a:latin typeface="Raleway-Light"/>
              </a:rPr>
              <a:t>. </a:t>
            </a:r>
          </a:p>
          <a:p>
            <a:pPr algn="ctr"/>
            <a:r>
              <a:rPr lang="el-GR" sz="1898" dirty="0" smtClean="0">
                <a:solidFill>
                  <a:srgbClr val="FFFFFF"/>
                </a:solidFill>
                <a:effectLst>
                  <a:outerShdw blurRad="20000" dist="25000" dir="2700000">
                    <a:srgbClr val="000000">
                      <a:alpha val="30000"/>
                    </a:srgbClr>
                  </a:outerShdw>
                </a:effectLst>
                <a:latin typeface="Raleway-Light"/>
              </a:rPr>
              <a:t>Η λεπτομερής περιγραφή είναι διαθέσιμη </a:t>
            </a:r>
          </a:p>
          <a:p>
            <a:pPr algn="ctr"/>
            <a:r>
              <a:rPr lang="el-GR" sz="1898" dirty="0" smtClean="0">
                <a:solidFill>
                  <a:srgbClr val="FFFFFF"/>
                </a:solidFill>
                <a:effectLst>
                  <a:outerShdw blurRad="20000" dist="25000" dir="2700000">
                    <a:srgbClr val="000000">
                      <a:alpha val="30000"/>
                    </a:srgbClr>
                  </a:outerShdw>
                </a:effectLst>
                <a:latin typeface="Raleway-Light"/>
              </a:rPr>
              <a:t>στο Πρωτόκολλο Συλλογής Δεδομένων και </a:t>
            </a:r>
          </a:p>
          <a:p>
            <a:pPr algn="ctr"/>
            <a:r>
              <a:rPr lang="el-GR" sz="1898" dirty="0" smtClean="0">
                <a:solidFill>
                  <a:srgbClr val="FFFFFF"/>
                </a:solidFill>
                <a:effectLst>
                  <a:outerShdw blurRad="20000" dist="25000" dir="2700000">
                    <a:srgbClr val="000000">
                      <a:alpha val="30000"/>
                    </a:srgbClr>
                  </a:outerShdw>
                </a:effectLst>
                <a:latin typeface="Raleway-Light"/>
              </a:rPr>
              <a:t>στο Εγχειρίδιο Χρήσης του Συστήματος. </a:t>
            </a:r>
            <a:endParaRPr lang="en-US" sz="1898"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 xmlns:p14="http://schemas.microsoft.com/office/powerpoint/2010/main" val="2605970651"/>
      </p:ext>
    </p:extLst>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98" y="-6698"/>
            <a:ext cx="0" cy="0"/>
          </a:xfrm>
          <a:prstGeom prst="rect">
            <a:avLst/>
          </a:prstGeom>
        </p:spPr>
      </p:pic>
      <p:sp>
        <p:nvSpPr>
          <p:cNvPr id="4" name="TextBox 3"/>
          <p:cNvSpPr txBox="1"/>
          <p:nvPr/>
        </p:nvSpPr>
        <p:spPr>
          <a:xfrm>
            <a:off x="6700603" y="701458"/>
            <a:ext cx="2171254" cy="3895594"/>
          </a:xfrm>
          <a:prstGeom prst="rect">
            <a:avLst/>
          </a:prstGeom>
          <a:solidFill>
            <a:srgbClr val="026287"/>
          </a:solidFill>
        </p:spPr>
        <p:txBody>
          <a:bodyPr wrap="square" lIns="133946" tIns="133946" rIns="133946" bIns="133946" anchor="ctr">
            <a:normAutofit/>
          </a:bodyPr>
          <a:lstStyle/>
          <a:p>
            <a:pPr algn="ctr"/>
            <a:r>
              <a:rPr lang="el-GR" sz="1800" dirty="0" smtClean="0">
                <a:solidFill>
                  <a:srgbClr val="FFFFFF"/>
                </a:solidFill>
                <a:effectLst>
                  <a:outerShdw blurRad="20000" dist="25000" dir="2700000">
                    <a:srgbClr val="000000">
                      <a:alpha val="30000"/>
                    </a:srgbClr>
                  </a:outerShdw>
                </a:effectLst>
                <a:latin typeface="Raleway-Light"/>
              </a:rPr>
              <a:t>Στο υπόμνημα που εμφανίζεται στην αρχική σελίδα παρέχονται επεξηγήσεις για τα σύμβολα και τα χρώματα της εφαρμογής, οι οποίες μπορεί να είναι χρήσιμες ιδίως σε νέους/-ες  χρήστες/-τριες</a:t>
            </a:r>
            <a:endParaRPr lang="en-US" sz="1800" dirty="0">
              <a:solidFill>
                <a:srgbClr val="FFFFFF"/>
              </a:solidFill>
              <a:effectLst>
                <a:outerShdw blurRad="20000" dist="25000" dir="2700000">
                  <a:srgbClr val="000000">
                    <a:alpha val="30000"/>
                  </a:srgbClr>
                </a:outerShdw>
              </a:effectLst>
              <a:latin typeface="Raleway-Light"/>
            </a:endParaRPr>
          </a:p>
        </p:txBody>
      </p:sp>
      <p:pic>
        <p:nvPicPr>
          <p:cNvPr id="5" name="Picture 4"/>
          <p:cNvPicPr>
            <a:picLocks noChangeAspect="1"/>
          </p:cNvPicPr>
          <p:nvPr/>
        </p:nvPicPr>
        <p:blipFill>
          <a:blip r:embed="rId4"/>
          <a:stretch>
            <a:fillRect/>
          </a:stretch>
        </p:blipFill>
        <p:spPr>
          <a:xfrm>
            <a:off x="221885" y="747166"/>
            <a:ext cx="6373789" cy="3831780"/>
          </a:xfrm>
          <a:prstGeom prst="rect">
            <a:avLst/>
          </a:prstGeom>
          <a:ln>
            <a:noFill/>
          </a:ln>
          <a:effectLst>
            <a:outerShdw blurRad="190500" algn="tl" rotWithShape="0">
              <a:srgbClr val="000000">
                <a:alpha val="70000"/>
              </a:srgbClr>
            </a:outerShdw>
          </a:effectLst>
        </p:spPr>
      </p:pic>
      <p:graphicFrame>
        <p:nvGraphicFramePr>
          <p:cNvPr id="6" name="Table 5"/>
          <p:cNvGraphicFramePr>
            <a:graphicFrameLocks noGrp="1"/>
          </p:cNvGraphicFramePr>
          <p:nvPr>
            <p:extLst>
              <p:ext uri="{D42A27DB-BD31-4B8C-83A1-F6EECF244321}">
                <p14:modId xmlns="" xmlns:p14="http://schemas.microsoft.com/office/powerpoint/2010/main" val="4220020427"/>
              </p:ext>
            </p:extLst>
          </p:nvPr>
        </p:nvGraphicFramePr>
        <p:xfrm>
          <a:off x="206829" y="344984"/>
          <a:ext cx="6393079" cy="342456"/>
        </p:xfrm>
        <a:graphic>
          <a:graphicData uri="http://schemas.openxmlformats.org/drawingml/2006/table">
            <a:tbl>
              <a:tblPr firstRow="1" firstCol="1" bandRow="1">
                <a:tableStyleId>{5C22544A-7EE6-4342-B048-85BDC9FD1C3A}</a:tableStyleId>
              </a:tblPr>
              <a:tblGrid>
                <a:gridCol w="6393079">
                  <a:extLst>
                    <a:ext uri="{9D8B030D-6E8A-4147-A177-3AD203B41FA5}">
                      <a16:colId xmlns:a16="http://schemas.microsoft.com/office/drawing/2014/main" xmlns="" val="20000"/>
                    </a:ext>
                  </a:extLst>
                </a:gridCol>
              </a:tblGrid>
              <a:tr h="342424">
                <a:tc>
                  <a:txBody>
                    <a:bodyPr/>
                    <a:lstStyle/>
                    <a:p>
                      <a:pPr>
                        <a:lnSpc>
                          <a:spcPct val="107000"/>
                        </a:lnSpc>
                        <a:spcAft>
                          <a:spcPts val="0"/>
                        </a:spcAft>
                      </a:pPr>
                      <a:r>
                        <a:rPr lang="en-US" sz="2100" dirty="0">
                          <a:effectLst/>
                        </a:rPr>
                        <a:t>e-CAN-MDS </a:t>
                      </a:r>
                      <a:r>
                        <a:rPr lang="en-US" sz="2100" dirty="0" smtClean="0">
                          <a:effectLst/>
                        </a:rPr>
                        <a:t>– </a:t>
                      </a:r>
                      <a:r>
                        <a:rPr lang="el-GR" sz="2100" dirty="0" smtClean="0">
                          <a:effectLst/>
                        </a:rPr>
                        <a:t>αρχική οθόνη</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10000"/>
                  </a:ext>
                </a:extLst>
              </a:tr>
            </a:tbl>
          </a:graphicData>
        </a:graphic>
      </p:graphicFrame>
      <p:graphicFrame>
        <p:nvGraphicFramePr>
          <p:cNvPr id="7" name="Table 6"/>
          <p:cNvGraphicFramePr>
            <a:graphicFrameLocks noGrp="1"/>
          </p:cNvGraphicFramePr>
          <p:nvPr>
            <p:extLst>
              <p:ext uri="{D42A27DB-BD31-4B8C-83A1-F6EECF244321}">
                <p14:modId xmlns="" xmlns:p14="http://schemas.microsoft.com/office/powerpoint/2010/main" val="747828914"/>
              </p:ext>
            </p:extLst>
          </p:nvPr>
        </p:nvGraphicFramePr>
        <p:xfrm>
          <a:off x="206829" y="717185"/>
          <a:ext cx="5144660" cy="3825240"/>
        </p:xfrm>
        <a:graphic>
          <a:graphicData uri="http://schemas.openxmlformats.org/drawingml/2006/table">
            <a:tbl>
              <a:tblPr firstRow="1" firstCol="1" bandRow="1">
                <a:tableStyleId>{5C22544A-7EE6-4342-B048-85BDC9FD1C3A}</a:tableStyleId>
              </a:tblPr>
              <a:tblGrid>
                <a:gridCol w="5144660">
                  <a:extLst>
                    <a:ext uri="{9D8B030D-6E8A-4147-A177-3AD203B41FA5}">
                      <a16:colId xmlns:a16="http://schemas.microsoft.com/office/drawing/2014/main" xmlns="" val="20000"/>
                    </a:ext>
                  </a:extLst>
                </a:gridCol>
              </a:tblGrid>
              <a:tr h="3426036">
                <a:tc>
                  <a:txBody>
                    <a:bodyPr/>
                    <a:lstStyle/>
                    <a:p>
                      <a:r>
                        <a:rPr lang="el-GR" sz="1350" b="0" kern="1200" dirty="0" smtClean="0">
                          <a:solidFill>
                            <a:schemeClr val="tx1"/>
                          </a:solidFill>
                          <a:latin typeface="Segoe UI Light" pitchFamily="34" charset="0"/>
                          <a:ea typeface="+mn-ea"/>
                          <a:cs typeface="Segoe UI Light" pitchFamily="34" charset="0"/>
                        </a:rPr>
                        <a:t>Στη </a:t>
                      </a:r>
                      <a:r>
                        <a:rPr lang="el-GR" sz="1350" b="1" kern="1200" dirty="0" smtClean="0">
                          <a:solidFill>
                            <a:schemeClr val="tx1"/>
                          </a:solidFill>
                          <a:latin typeface="Segoe UI Light" pitchFamily="34" charset="0"/>
                          <a:ea typeface="+mn-ea"/>
                          <a:cs typeface="Segoe UI Light" pitchFamily="34" charset="0"/>
                        </a:rPr>
                        <a:t>δεξιά πλευρά της οθόνης </a:t>
                      </a:r>
                      <a:r>
                        <a:rPr lang="el-GR" sz="1350" b="0" kern="1200" dirty="0" smtClean="0">
                          <a:solidFill>
                            <a:schemeClr val="tx1"/>
                          </a:solidFill>
                          <a:latin typeface="Segoe UI Light" pitchFamily="34" charset="0"/>
                          <a:ea typeface="+mn-ea"/>
                          <a:cs typeface="Segoe UI Light" pitchFamily="34" charset="0"/>
                        </a:rPr>
                        <a:t>θα βρείτε εργαλεία σχετικά με τη λειτουργία της εφαρμογής (στα οποία περιλαμβάνονται το μενού επιλογής γλώσσας, εργαλεία συστήματος, επιλογές εκτύπωσης και αποσύνδεσης και το πλαίσιο </a:t>
                      </a:r>
                      <a:r>
                        <a:rPr lang="el-GR" sz="1350" b="0" i="1" kern="1200" dirty="0" smtClean="0">
                          <a:solidFill>
                            <a:schemeClr val="tx1"/>
                          </a:solidFill>
                          <a:latin typeface="Segoe UI Light" pitchFamily="34" charset="0"/>
                          <a:ea typeface="+mn-ea"/>
                          <a:cs typeface="Segoe UI Light" pitchFamily="34" charset="0"/>
                        </a:rPr>
                        <a:t>προόδου καταγραφής</a:t>
                      </a:r>
                      <a:r>
                        <a:rPr lang="el-GR" sz="1350" b="0" kern="1200" dirty="0" smtClean="0">
                          <a:solidFill>
                            <a:schemeClr val="tx1"/>
                          </a:solidFill>
                          <a:latin typeface="Segoe UI Light" pitchFamily="34" charset="0"/>
                          <a:ea typeface="+mn-ea"/>
                          <a:cs typeface="Segoe UI Light" pitchFamily="34" charset="0"/>
                        </a:rPr>
                        <a:t>). </a:t>
                      </a:r>
                      <a:endParaRPr lang="en-US" sz="1350" b="0" kern="1200" dirty="0" smtClean="0">
                        <a:solidFill>
                          <a:schemeClr val="tx1"/>
                        </a:solidFill>
                        <a:latin typeface="Segoe UI Light" pitchFamily="34" charset="0"/>
                        <a:ea typeface="+mn-ea"/>
                        <a:cs typeface="Segoe UI Light" pitchFamily="34" charset="0"/>
                      </a:endParaRPr>
                    </a:p>
                    <a:p>
                      <a:endParaRPr lang="el-GR" sz="800" b="1" kern="1200" dirty="0" smtClean="0">
                        <a:solidFill>
                          <a:schemeClr val="tx1"/>
                        </a:solidFill>
                        <a:latin typeface="Segoe UI Light" pitchFamily="34" charset="0"/>
                        <a:ea typeface="+mn-ea"/>
                        <a:cs typeface="Segoe UI Light" pitchFamily="34" charset="0"/>
                      </a:endParaRPr>
                    </a:p>
                    <a:p>
                      <a:r>
                        <a:rPr lang="el-GR" sz="1350" b="1" kern="1200" dirty="0" smtClean="0">
                          <a:solidFill>
                            <a:schemeClr val="tx1"/>
                          </a:solidFill>
                          <a:latin typeface="Segoe UI Light" pitchFamily="34" charset="0"/>
                          <a:ea typeface="+mn-ea"/>
                          <a:cs typeface="Segoe UI Light" pitchFamily="34" charset="0"/>
                        </a:rPr>
                        <a:t>Σημείωση</a:t>
                      </a:r>
                      <a:r>
                        <a:rPr lang="el-GR" sz="1350" b="0" kern="1200" dirty="0" smtClean="0">
                          <a:solidFill>
                            <a:schemeClr val="tx1"/>
                          </a:solidFill>
                          <a:latin typeface="Segoe UI Light" pitchFamily="34" charset="0"/>
                          <a:ea typeface="+mn-ea"/>
                          <a:cs typeface="Segoe UI Light" pitchFamily="34" charset="0"/>
                        </a:rPr>
                        <a:t>:</a:t>
                      </a:r>
                      <a:r>
                        <a:rPr lang="el-GR" sz="1350" b="0" i="1" kern="1200" dirty="0" smtClean="0">
                          <a:solidFill>
                            <a:schemeClr val="tx1"/>
                          </a:solidFill>
                          <a:latin typeface="Segoe UI Light" pitchFamily="34" charset="0"/>
                          <a:ea typeface="+mn-ea"/>
                          <a:cs typeface="Segoe UI Light" pitchFamily="34" charset="0"/>
                        </a:rPr>
                        <a:t> Το πλαίσιο ‘</a:t>
                      </a:r>
                      <a:r>
                        <a:rPr lang="el-GR" sz="1350" b="1" i="1" kern="1200" dirty="0" smtClean="0">
                          <a:solidFill>
                            <a:schemeClr val="tx1"/>
                          </a:solidFill>
                          <a:latin typeface="Segoe UI Light" pitchFamily="34" charset="0"/>
                          <a:ea typeface="+mn-ea"/>
                          <a:cs typeface="Segoe UI Light" pitchFamily="34" charset="0"/>
                        </a:rPr>
                        <a:t>πρόοδος καταγραφής</a:t>
                      </a:r>
                      <a:r>
                        <a:rPr lang="el-GR" sz="1350" b="0" i="1" kern="1200" dirty="0" smtClean="0">
                          <a:solidFill>
                            <a:schemeClr val="tx1"/>
                          </a:solidFill>
                          <a:latin typeface="Segoe UI Light" pitchFamily="34" charset="0"/>
                          <a:ea typeface="+mn-ea"/>
                          <a:cs typeface="Segoe UI Light" pitchFamily="34" charset="0"/>
                        </a:rPr>
                        <a:t>’ περιλαμβάνει ουσιαστικά την πλήρη λίστα των 18 στοιχείων του ελάχιστου συνόλου δεδομένων (</a:t>
                      </a:r>
                      <a:r>
                        <a:rPr lang="en-US" sz="1350" b="0" i="1" kern="1200" dirty="0" smtClean="0">
                          <a:solidFill>
                            <a:schemeClr val="tx1"/>
                          </a:solidFill>
                          <a:latin typeface="Segoe UI Light" pitchFamily="34" charset="0"/>
                          <a:ea typeface="+mn-ea"/>
                          <a:cs typeface="Segoe UI Light" pitchFamily="34" charset="0"/>
                        </a:rPr>
                        <a:t>CAN</a:t>
                      </a:r>
                      <a:r>
                        <a:rPr lang="el-GR" sz="1350" b="0" i="1" kern="1200" dirty="0" smtClean="0">
                          <a:solidFill>
                            <a:schemeClr val="tx1"/>
                          </a:solidFill>
                          <a:latin typeface="Segoe UI Light" pitchFamily="34" charset="0"/>
                          <a:ea typeface="+mn-ea"/>
                          <a:cs typeface="Segoe UI Light" pitchFamily="34" charset="0"/>
                        </a:rPr>
                        <a:t>-</a:t>
                      </a:r>
                      <a:r>
                        <a:rPr lang="en-US" sz="1350" b="0" i="1" kern="1200" dirty="0" smtClean="0">
                          <a:solidFill>
                            <a:schemeClr val="tx1"/>
                          </a:solidFill>
                          <a:latin typeface="Segoe UI Light" pitchFamily="34" charset="0"/>
                          <a:ea typeface="+mn-ea"/>
                          <a:cs typeface="Segoe UI Light" pitchFamily="34" charset="0"/>
                        </a:rPr>
                        <a:t>MDS</a:t>
                      </a:r>
                      <a:r>
                        <a:rPr lang="el-GR" sz="1350" b="0" i="1" kern="1200" dirty="0" smtClean="0">
                          <a:solidFill>
                            <a:schemeClr val="tx1"/>
                          </a:solidFill>
                          <a:latin typeface="Segoe UI Light" pitchFamily="34" charset="0"/>
                          <a:ea typeface="+mn-ea"/>
                          <a:cs typeface="Segoe UI Light" pitchFamily="34" charset="0"/>
                        </a:rPr>
                        <a:t>) και εξυπηρετεί με τους ακόλουθους τρόπους: </a:t>
                      </a:r>
                      <a:endParaRPr lang="en-US" sz="1350" b="0" kern="1200" dirty="0" smtClean="0">
                        <a:solidFill>
                          <a:schemeClr val="tx1"/>
                        </a:solidFill>
                        <a:latin typeface="Segoe UI Light" pitchFamily="34" charset="0"/>
                        <a:ea typeface="+mn-ea"/>
                        <a:cs typeface="Segoe UI Light" pitchFamily="34" charset="0"/>
                      </a:endParaRPr>
                    </a:p>
                    <a:p>
                      <a:pPr marL="87313" lvl="0" indent="-87313">
                        <a:buFont typeface="Segoe UI Light" pitchFamily="34" charset="0"/>
                        <a:buChar char="-"/>
                      </a:pPr>
                      <a:r>
                        <a:rPr lang="el-GR" sz="1350" b="0" i="1" kern="1200" dirty="0" smtClean="0">
                          <a:solidFill>
                            <a:schemeClr val="tx1"/>
                          </a:solidFill>
                          <a:latin typeface="Segoe UI Light" pitchFamily="34" charset="0"/>
                          <a:ea typeface="+mn-ea"/>
                          <a:cs typeface="Segoe UI Light" pitchFamily="34" charset="0"/>
                        </a:rPr>
                        <a:t>δείχνει την ενδεδειγμένη σειρά εισαγωγής των δεδομένων </a:t>
                      </a:r>
                      <a:endParaRPr lang="en-US" sz="1350" b="0" kern="1200" dirty="0" smtClean="0">
                        <a:solidFill>
                          <a:schemeClr val="tx1"/>
                        </a:solidFill>
                        <a:latin typeface="Segoe UI Light" pitchFamily="34" charset="0"/>
                        <a:ea typeface="+mn-ea"/>
                        <a:cs typeface="Segoe UI Light" pitchFamily="34" charset="0"/>
                      </a:endParaRPr>
                    </a:p>
                    <a:p>
                      <a:pPr marL="87313" lvl="0" indent="-87313">
                        <a:buFont typeface="Segoe UI Light" pitchFamily="34" charset="0"/>
                        <a:buChar char="-"/>
                      </a:pPr>
                      <a:r>
                        <a:rPr lang="el-GR" sz="1350" b="0" i="1" kern="1200" dirty="0" smtClean="0">
                          <a:solidFill>
                            <a:schemeClr val="tx1"/>
                          </a:solidFill>
                          <a:latin typeface="Segoe UI Light" pitchFamily="34" charset="0"/>
                          <a:ea typeface="+mn-ea"/>
                          <a:cs typeface="Segoe UI Light" pitchFamily="34" charset="0"/>
                        </a:rPr>
                        <a:t>δείχνει ποιος εισάγει την πληροφορία για κάθε στοιχείο, το ίδιο το σύστημα (πορτοκαλί πλαίσια) ή ο/η χρήστης/-τρια (πράσινα πλαίσια) </a:t>
                      </a:r>
                      <a:endParaRPr lang="en-US" sz="1350" b="0" kern="1200" dirty="0" smtClean="0">
                        <a:solidFill>
                          <a:schemeClr val="tx1"/>
                        </a:solidFill>
                        <a:latin typeface="Segoe UI Light" pitchFamily="34" charset="0"/>
                        <a:ea typeface="+mn-ea"/>
                        <a:cs typeface="Segoe UI Light" pitchFamily="34" charset="0"/>
                      </a:endParaRPr>
                    </a:p>
                    <a:p>
                      <a:pPr marL="87313" lvl="0" indent="-87313">
                        <a:buFont typeface="Segoe UI Light" pitchFamily="34" charset="0"/>
                        <a:buChar char="-"/>
                      </a:pPr>
                      <a:r>
                        <a:rPr lang="el-GR" sz="1350" b="0" i="1" kern="1200" dirty="0" smtClean="0">
                          <a:solidFill>
                            <a:schemeClr val="tx1"/>
                          </a:solidFill>
                          <a:latin typeface="Segoe UI Light" pitchFamily="34" charset="0"/>
                          <a:ea typeface="+mn-ea"/>
                          <a:cs typeface="Segoe UI Light" pitchFamily="34" charset="0"/>
                        </a:rPr>
                        <a:t>παρέχει σε πραγματικό χρόνο στον/στην χρήστη/-τρια μια σύνοψη των πληροφοριών που έχουν ήδη εισαχθεί και ειδοποιήσεις για πιθανές διπλοεγγραφές </a:t>
                      </a:r>
                      <a:endParaRPr lang="en-US" sz="1350" b="0" kern="1200" dirty="0" smtClean="0">
                        <a:solidFill>
                          <a:schemeClr val="tx1"/>
                        </a:solidFill>
                        <a:latin typeface="Segoe UI Light" pitchFamily="34" charset="0"/>
                        <a:ea typeface="+mn-ea"/>
                        <a:cs typeface="Segoe UI Light" pitchFamily="34" charset="0"/>
                      </a:endParaRPr>
                    </a:p>
                    <a:p>
                      <a:pPr marL="87313" lvl="0" indent="-87313">
                        <a:buFont typeface="Segoe UI Light" pitchFamily="34" charset="0"/>
                        <a:buChar char="-"/>
                      </a:pPr>
                      <a:r>
                        <a:rPr lang="el-GR" sz="1350" b="0" i="1" kern="1200" dirty="0" smtClean="0">
                          <a:solidFill>
                            <a:schemeClr val="tx1"/>
                          </a:solidFill>
                          <a:latin typeface="Segoe UI Light" pitchFamily="34" charset="0"/>
                          <a:ea typeface="+mn-ea"/>
                          <a:cs typeface="Segoe UI Light" pitchFamily="34" charset="0"/>
                        </a:rPr>
                        <a:t>εξυπηρετεί ως εργαλείο πλοήγησης μέσω του οποίου ο/η χρήστης/-τρια μπορεί πατώντας πάνω στα στοιχεία να δει τις καταγεγραμμένες πληροφορίες</a:t>
                      </a:r>
                      <a:endParaRPr lang="en-US" sz="1350" b="0" kern="1200" dirty="0" smtClean="0">
                        <a:solidFill>
                          <a:schemeClr val="tx1"/>
                        </a:solidFill>
                        <a:latin typeface="Segoe UI Light" pitchFamily="34" charset="0"/>
                        <a:ea typeface="+mn-ea"/>
                        <a:cs typeface="Segoe UI Light" pitchFamily="34" charset="0"/>
                      </a:endParaRPr>
                    </a:p>
                  </a:txBody>
                  <a:tcPr marL="46397" marR="46397" marT="0" marB="0">
                    <a:solidFill>
                      <a:schemeClr val="bg1"/>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 xmlns:p14="http://schemas.microsoft.com/office/powerpoint/2010/main" val="39531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202478844"/>
              </p:ext>
            </p:extLst>
          </p:nvPr>
        </p:nvGraphicFramePr>
        <p:xfrm>
          <a:off x="498877" y="643791"/>
          <a:ext cx="8169133" cy="587026"/>
        </p:xfrm>
        <a:graphic>
          <a:graphicData uri="http://schemas.openxmlformats.org/drawingml/2006/table">
            <a:tbl>
              <a:tblPr firstRow="1" firstCol="1" bandRow="1">
                <a:tableStyleId>{5C22544A-7EE6-4342-B048-85BDC9FD1C3A}</a:tableStyleId>
              </a:tblPr>
              <a:tblGrid>
                <a:gridCol w="8169133">
                  <a:extLst>
                    <a:ext uri="{9D8B030D-6E8A-4147-A177-3AD203B41FA5}">
                      <a16:colId xmlns:a16="http://schemas.microsoft.com/office/drawing/2014/main" xmlns="" val="20000"/>
                    </a:ext>
                  </a:extLst>
                </a:gridCol>
              </a:tblGrid>
              <a:tr h="587026">
                <a:tc>
                  <a:txBody>
                    <a:bodyPr/>
                    <a:lstStyle/>
                    <a:p>
                      <a:pPr>
                        <a:lnSpc>
                          <a:spcPct val="107000"/>
                        </a:lnSpc>
                        <a:spcAft>
                          <a:spcPts val="0"/>
                        </a:spcAft>
                      </a:pPr>
                      <a:r>
                        <a:rPr lang="el-GR" sz="2100" b="0" dirty="0" smtClean="0">
                          <a:effectLst/>
                        </a:rPr>
                        <a:t>Εργαλεία Διαχείρισης</a:t>
                      </a:r>
                      <a:r>
                        <a:rPr lang="el-GR" sz="2100" b="0" baseline="0" dirty="0" smtClean="0">
                          <a:effectLst/>
                        </a:rPr>
                        <a:t> </a:t>
                      </a:r>
                      <a:r>
                        <a:rPr lang="el-GR" sz="2100" b="0" dirty="0" smtClean="0">
                          <a:effectLst/>
                          <a:sym typeface="Wingdings" panose="05000000000000000000" pitchFamily="2" charset="2"/>
                        </a:rPr>
                        <a:t></a:t>
                      </a:r>
                      <a:r>
                        <a:rPr lang="el-GR" sz="2100" b="0" dirty="0" smtClean="0">
                          <a:effectLst/>
                        </a:rPr>
                        <a:t> Νέο</a:t>
                      </a:r>
                      <a:r>
                        <a:rPr lang="el-GR" sz="2100" b="0" baseline="0" dirty="0" smtClean="0">
                          <a:effectLst/>
                        </a:rPr>
                        <a:t> περιστατικό </a:t>
                      </a:r>
                      <a:r>
                        <a:rPr lang="en-US" sz="2100" b="0" dirty="0" smtClean="0">
                          <a:effectLst/>
                        </a:rPr>
                        <a:t> </a:t>
                      </a:r>
                      <a:r>
                        <a:rPr lang="en-US" sz="2100" dirty="0" smtClean="0">
                          <a:effectLst/>
                          <a:sym typeface="Wingdings" panose="05000000000000000000" pitchFamily="2" charset="2"/>
                        </a:rPr>
                        <a:t></a:t>
                      </a:r>
                      <a:r>
                        <a:rPr lang="en-US" sz="2100" dirty="0" smtClean="0">
                          <a:effectLst/>
                        </a:rPr>
                        <a:t> ID</a:t>
                      </a:r>
                      <a:r>
                        <a:rPr lang="el-GR" sz="2100" dirty="0" smtClean="0">
                          <a:effectLst/>
                        </a:rPr>
                        <a:t> Φορέα &amp; Χρήστη/-τριας</a:t>
                      </a:r>
                      <a:endParaRPr lang="el-G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10000"/>
                  </a:ext>
                </a:extLst>
              </a:tr>
            </a:tbl>
          </a:graphicData>
        </a:graphic>
      </p:graphicFrame>
      <p:pic>
        <p:nvPicPr>
          <p:cNvPr id="3" name="Picture 2"/>
          <p:cNvPicPr/>
          <p:nvPr/>
        </p:nvPicPr>
        <p:blipFill rotWithShape="1">
          <a:blip r:embed="rId3" cstate="print">
            <a:extLst>
              <a:ext uri="{28A0092B-C50C-407E-A947-70E740481C1C}">
                <a14:useLocalDpi xmlns="" xmlns:a14="http://schemas.microsoft.com/office/drawing/2010/main" val="0"/>
              </a:ext>
            </a:extLst>
          </a:blip>
          <a:srcRect l="78830"/>
          <a:stretch/>
        </p:blipFill>
        <p:spPr bwMode="auto">
          <a:xfrm>
            <a:off x="582657" y="1505550"/>
            <a:ext cx="950119" cy="2700338"/>
          </a:xfrm>
          <a:prstGeom prst="rect">
            <a:avLst/>
          </a:prstGeom>
          <a:ln>
            <a:noFill/>
          </a:ln>
          <a:effectLst>
            <a:outerShdw blurRad="190500" algn="tl" rotWithShape="0">
              <a:srgbClr val="000000">
                <a:alpha val="70000"/>
              </a:srgbClr>
            </a:outerShdw>
          </a:effectLst>
          <a:extLst>
            <a:ext uri="{53640926-AAD7-44D8-BBD7-CCE9431645EC}">
              <a14:shadowObscured xmlns="" xmlns:a14="http://schemas.microsoft.com/office/drawing/2010/main"/>
            </a:ext>
          </a:extLst>
        </p:spPr>
      </p:pic>
      <p:pic>
        <p:nvPicPr>
          <p:cNvPr id="4" name="Picture 3"/>
          <p:cNvPicPr/>
          <p:nvPr/>
        </p:nvPicPr>
        <p:blipFill rotWithShape="1">
          <a:blip r:embed="rId4">
            <a:extLst>
              <a:ext uri="{28A0092B-C50C-407E-A947-70E740481C1C}">
                <a14:useLocalDpi xmlns="" xmlns:a14="http://schemas.microsoft.com/office/drawing/2010/main" val="0"/>
              </a:ext>
            </a:extLst>
          </a:blip>
          <a:srcRect l="79625" t="23231" b="67109"/>
          <a:stretch/>
        </p:blipFill>
        <p:spPr>
          <a:xfrm>
            <a:off x="1857556" y="1526468"/>
            <a:ext cx="2842022" cy="809625"/>
          </a:xfrm>
          <a:prstGeom prst="rect">
            <a:avLst/>
          </a:prstGeom>
          <a:ln>
            <a:noFill/>
          </a:ln>
          <a:effectLst>
            <a:outerShdw blurRad="190500" algn="tl" rotWithShape="0">
              <a:srgbClr val="000000">
                <a:alpha val="70000"/>
              </a:srgbClr>
            </a:outerShdw>
          </a:effectLst>
        </p:spPr>
      </p:pic>
      <p:sp>
        <p:nvSpPr>
          <p:cNvPr id="5" name="TextBox 4"/>
          <p:cNvSpPr txBox="1"/>
          <p:nvPr/>
        </p:nvSpPr>
        <p:spPr>
          <a:xfrm>
            <a:off x="1857556" y="2667829"/>
            <a:ext cx="6858000" cy="1543050"/>
          </a:xfrm>
          <a:prstGeom prst="rect">
            <a:avLst/>
          </a:prstGeom>
          <a:solidFill>
            <a:srgbClr val="026287"/>
          </a:solidFill>
        </p:spPr>
        <p:txBody>
          <a:bodyPr wrap="square" lIns="133946" tIns="133946" rIns="133946" bIns="133946" anchor="ctr">
            <a:normAutofit lnSpcReduction="10000"/>
          </a:bodyPr>
          <a:lstStyle/>
          <a:p>
            <a:pPr algn="ctr"/>
            <a:r>
              <a:rPr lang="el-GR" sz="2109" b="1" dirty="0">
                <a:solidFill>
                  <a:srgbClr val="FFFFFF"/>
                </a:solidFill>
                <a:effectLst>
                  <a:outerShdw blurRad="20000" dist="25000" dir="2700000">
                    <a:srgbClr val="000000">
                      <a:alpha val="30000"/>
                    </a:srgbClr>
                  </a:outerShdw>
                </a:effectLst>
                <a:latin typeface="Raleway-Light"/>
              </a:rPr>
              <a:t>Σημείωση</a:t>
            </a:r>
            <a:r>
              <a:rPr lang="el-GR" sz="2109" dirty="0">
                <a:solidFill>
                  <a:srgbClr val="FFFFFF"/>
                </a:solidFill>
                <a:effectLst>
                  <a:outerShdw blurRad="20000" dist="25000" dir="2700000">
                    <a:srgbClr val="000000">
                      <a:alpha val="30000"/>
                    </a:srgbClr>
                  </a:outerShdw>
                </a:effectLst>
                <a:latin typeface="Raleway-Light"/>
              </a:rPr>
              <a:t>: </a:t>
            </a:r>
            <a:r>
              <a:rPr lang="el-GR" sz="2109" dirty="0" smtClean="0">
                <a:solidFill>
                  <a:srgbClr val="FFFFFF"/>
                </a:solidFill>
                <a:effectLst>
                  <a:outerShdw blurRad="20000" dist="25000" dir="2700000">
                    <a:srgbClr val="000000">
                      <a:alpha val="30000"/>
                    </a:srgbClr>
                  </a:outerShdw>
                </a:effectLst>
                <a:latin typeface="Raleway-Light"/>
              </a:rPr>
              <a:t>Το Αναγνωριστικό (ID) του Φορέα [DE-R1] και το Αναγνωριστικό Χρήστη/-τριας [DE-R2] (όπως και η Ημερομηνία Καταγραφής [DE-R3]) </a:t>
            </a:r>
          </a:p>
          <a:p>
            <a:pPr algn="ctr"/>
            <a:r>
              <a:rPr lang="el-GR" sz="2109" dirty="0" smtClean="0">
                <a:solidFill>
                  <a:srgbClr val="FFFFFF"/>
                </a:solidFill>
                <a:effectLst>
                  <a:outerShdw blurRad="20000" dist="25000" dir="2700000">
                    <a:srgbClr val="000000">
                      <a:alpha val="30000"/>
                    </a:srgbClr>
                  </a:outerShdw>
                </a:effectLst>
                <a:latin typeface="Raleway-Light"/>
              </a:rPr>
              <a:t>συμπληρώνονται από το σύστημα</a:t>
            </a:r>
            <a:endParaRPr lang="en-US" sz="2109"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 xmlns:p14="http://schemas.microsoft.com/office/powerpoint/2010/main" val="1116440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63047" y="254773"/>
          <a:ext cx="8705588" cy="4502785"/>
        </p:xfrm>
        <a:graphic>
          <a:graphicData uri="http://schemas.openxmlformats.org/drawingml/2006/table">
            <a:tbl>
              <a:tblPr/>
              <a:tblGrid>
                <a:gridCol w="4221271"/>
                <a:gridCol w="4484317"/>
              </a:tblGrid>
              <a:tr h="210498">
                <a:tc>
                  <a:txBody>
                    <a:bodyPr/>
                    <a:lstStyle/>
                    <a:p>
                      <a:pPr>
                        <a:lnSpc>
                          <a:spcPct val="107000"/>
                        </a:lnSpc>
                        <a:spcAft>
                          <a:spcPts val="0"/>
                        </a:spcAft>
                      </a:pPr>
                      <a:r>
                        <a:rPr lang="el-GR" sz="2400" b="1" dirty="0">
                          <a:solidFill>
                            <a:srgbClr val="FFFFFF"/>
                          </a:solidFill>
                          <a:latin typeface="Segoe UI Light" pitchFamily="34" charset="0"/>
                          <a:ea typeface="Calibri"/>
                          <a:cs typeface="Segoe UI Light" pitchFamily="34" charset="0"/>
                        </a:rPr>
                        <a:t>Εργαλεία Διαχείρισης</a:t>
                      </a:r>
                      <a:endParaRPr lang="en-US" sz="2400" dirty="0">
                        <a:latin typeface="Segoe UI Light" pitchFamily="34" charset="0"/>
                        <a:ea typeface="Calibri"/>
                        <a:cs typeface="Segoe UI Light" pitchFamily="34" charset="0"/>
                      </a:endParaRPr>
                    </a:p>
                  </a:txBody>
                  <a:tcPr marL="43812" marR="43812" marT="0" marB="0">
                    <a:lnL w="12700" cap="flat" cmpd="sng" algn="ctr">
                      <a:solidFill>
                        <a:srgbClr val="5B9BD5"/>
                      </a:solidFill>
                      <a:prstDash val="solid"/>
                      <a:round/>
                      <a:headEnd type="none" w="med" len="med"/>
                      <a:tailEnd type="none" w="med" len="med"/>
                    </a:lnL>
                    <a:lnR>
                      <a:noFill/>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c>
                  <a:txBody>
                    <a:bodyPr/>
                    <a:lstStyle/>
                    <a:p>
                      <a:pPr algn="just">
                        <a:lnSpc>
                          <a:spcPct val="107000"/>
                        </a:lnSpc>
                        <a:spcAft>
                          <a:spcPts val="0"/>
                        </a:spcAft>
                      </a:pPr>
                      <a:r>
                        <a:rPr lang="el-GR" sz="2400" dirty="0">
                          <a:solidFill>
                            <a:srgbClr val="FFFFFF"/>
                          </a:solidFill>
                          <a:latin typeface="Segoe UI Light" pitchFamily="34" charset="0"/>
                          <a:ea typeface="Calibri"/>
                          <a:cs typeface="Segoe UI Light" pitchFamily="34" charset="0"/>
                        </a:rPr>
                        <a:t>Σημειώσεις</a:t>
                      </a:r>
                      <a:endParaRPr lang="en-US" sz="2400" dirty="0">
                        <a:latin typeface="Segoe UI Light" pitchFamily="34" charset="0"/>
                        <a:ea typeface="Calibri"/>
                        <a:cs typeface="Segoe UI Light" pitchFamily="34" charset="0"/>
                      </a:endParaRPr>
                    </a:p>
                  </a:txBody>
                  <a:tcPr marL="43812" marR="43812" marT="0" marB="0">
                    <a:lnL>
                      <a:noFill/>
                    </a:lnL>
                    <a:lnR w="12700" cap="flat" cmpd="sng" algn="ctr">
                      <a:solidFill>
                        <a:srgbClr val="5B9BD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5B9BD5"/>
                      </a:solidFill>
                      <a:prstDash val="solid"/>
                      <a:round/>
                      <a:headEnd type="none" w="med" len="med"/>
                      <a:tailEnd type="none" w="med" len="med"/>
                    </a:lnB>
                    <a:solidFill>
                      <a:srgbClr val="5B9BD5"/>
                    </a:solidFill>
                  </a:tcPr>
                </a:tc>
              </a:tr>
              <a:tr h="2540976">
                <a:tc>
                  <a:txBody>
                    <a:bodyPr/>
                    <a:lstStyle/>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l-GR" sz="1500" dirty="0" smtClean="0">
                        <a:latin typeface="Segoe UI Light" pitchFamily="34" charset="0"/>
                        <a:ea typeface="Calibri"/>
                        <a:cs typeface="Segoe UI Light" pitchFamily="34" charset="0"/>
                      </a:endParaRPr>
                    </a:p>
                    <a:p>
                      <a:pPr>
                        <a:lnSpc>
                          <a:spcPct val="107000"/>
                        </a:lnSpc>
                        <a:spcAft>
                          <a:spcPts val="0"/>
                        </a:spcAft>
                      </a:pPr>
                      <a:endParaRPr lang="en-US" sz="1500" dirty="0">
                        <a:latin typeface="Segoe UI Light" pitchFamily="34" charset="0"/>
                        <a:ea typeface="Calibri"/>
                        <a:cs typeface="Segoe UI Light" pitchFamily="34" charset="0"/>
                      </a:endParaRPr>
                    </a:p>
                  </a:txBody>
                  <a:tcPr marL="43812" marR="43812"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a:txBody>
                    <a:bodyPr/>
                    <a:lstStyle/>
                    <a:p>
                      <a:pPr>
                        <a:lnSpc>
                          <a:spcPct val="107000"/>
                        </a:lnSpc>
                        <a:spcAft>
                          <a:spcPts val="0"/>
                        </a:spcAft>
                      </a:pPr>
                      <a:r>
                        <a:rPr lang="el-GR" sz="1500" b="1" dirty="0" smtClean="0">
                          <a:latin typeface="Segoe UI Light" pitchFamily="34" charset="0"/>
                          <a:ea typeface="Calibri"/>
                          <a:cs typeface="Segoe UI Light" pitchFamily="34" charset="0"/>
                        </a:rPr>
                        <a:t>Εργαλεία </a:t>
                      </a:r>
                      <a:r>
                        <a:rPr lang="el-GR" sz="1500" b="1" dirty="0">
                          <a:latin typeface="Segoe UI Light" pitchFamily="34" charset="0"/>
                          <a:ea typeface="Calibri"/>
                          <a:cs typeface="Segoe UI Light" pitchFamily="34" charset="0"/>
                        </a:rPr>
                        <a:t>Διαχείρισης</a:t>
                      </a:r>
                      <a:endParaRPr lang="en-US" sz="1500" dirty="0">
                        <a:latin typeface="Segoe UI Light" pitchFamily="34" charset="0"/>
                        <a:ea typeface="Calibri"/>
                        <a:cs typeface="Segoe UI Light" pitchFamily="34" charset="0"/>
                      </a:endParaRPr>
                    </a:p>
                    <a:p>
                      <a:pPr>
                        <a:lnSpc>
                          <a:spcPct val="107000"/>
                        </a:lnSpc>
                        <a:spcAft>
                          <a:spcPts val="0"/>
                        </a:spcAft>
                      </a:pPr>
                      <a:r>
                        <a:rPr lang="el-GR" sz="1500" dirty="0">
                          <a:latin typeface="Segoe UI Light" pitchFamily="34" charset="0"/>
                          <a:ea typeface="Calibri"/>
                          <a:cs typeface="Segoe UI Light" pitchFamily="34" charset="0"/>
                        </a:rPr>
                        <a:t>Τα εργαλεία για την διευκόλυνση του/της χρήστη/-τριας για τη  διαχείριση των περιστατικών, τα οποία  είναι διαθέσιμα στη λειτουργία “</a:t>
                      </a:r>
                      <a:r>
                        <a:rPr lang="el-GR" sz="1500" i="1" dirty="0">
                          <a:latin typeface="Segoe UI Light" pitchFamily="34" charset="0"/>
                          <a:ea typeface="Calibri"/>
                          <a:cs typeface="Segoe UI Light" pitchFamily="34" charset="0"/>
                        </a:rPr>
                        <a:t>Εργαλεία Διαχείρισης</a:t>
                      </a:r>
                      <a:r>
                        <a:rPr lang="el-GR" sz="1500" dirty="0">
                          <a:latin typeface="Segoe UI Light" pitchFamily="34" charset="0"/>
                          <a:ea typeface="Calibri"/>
                          <a:cs typeface="Segoe UI Light" pitchFamily="34" charset="0"/>
                        </a:rPr>
                        <a:t>”, χωρίζονται σε 3 κατηγορίες: </a:t>
                      </a:r>
                      <a:endParaRPr lang="en-US" sz="1500" dirty="0">
                        <a:latin typeface="Segoe UI Light" pitchFamily="34" charset="0"/>
                        <a:ea typeface="Calibri"/>
                        <a:cs typeface="Segoe UI Light" pitchFamily="34" charset="0"/>
                      </a:endParaRPr>
                    </a:p>
                    <a:p>
                      <a:pPr marL="174625" lvl="0" indent="-174625">
                        <a:spcAft>
                          <a:spcPts val="0"/>
                        </a:spcAft>
                        <a:buClr>
                          <a:srgbClr val="ED7D31"/>
                        </a:buClr>
                        <a:buFont typeface="Wingdings 3"/>
                        <a:buChar char=""/>
                      </a:pPr>
                      <a:r>
                        <a:rPr lang="el-GR" sz="1500" b="1" dirty="0">
                          <a:latin typeface="Segoe UI Light" pitchFamily="34" charset="0"/>
                          <a:ea typeface="Times New Roman"/>
                          <a:cs typeface="Segoe UI Light" pitchFamily="34" charset="0"/>
                        </a:rPr>
                        <a:t>‘ο λογαριασμός μου’</a:t>
                      </a:r>
                      <a:r>
                        <a:rPr lang="el-GR" sz="1500" dirty="0">
                          <a:latin typeface="Segoe UI Light" pitchFamily="34" charset="0"/>
                          <a:ea typeface="Times New Roman"/>
                          <a:cs typeface="Segoe UI Light" pitchFamily="34" charset="0"/>
                        </a:rPr>
                        <a:t>: εργαλεία σχετικά με τον λογαριασμό Χρήστη/-τριας [ενημέρωση ή/και επιβεβαίωση στοιχείων επικοινωνίας, αλλαγή συνθηματικού (</a:t>
                      </a:r>
                      <a:r>
                        <a:rPr lang="en-US" sz="1500" dirty="0">
                          <a:latin typeface="Segoe UI Light" pitchFamily="34" charset="0"/>
                          <a:ea typeface="Times New Roman"/>
                          <a:cs typeface="Segoe UI Light" pitchFamily="34" charset="0"/>
                        </a:rPr>
                        <a:t>password</a:t>
                      </a:r>
                      <a:r>
                        <a:rPr lang="el-GR" sz="1500" dirty="0">
                          <a:latin typeface="Segoe UI Light" pitchFamily="34" charset="0"/>
                          <a:ea typeface="Times New Roman"/>
                          <a:cs typeface="Segoe UI Light" pitchFamily="34" charset="0"/>
                        </a:rPr>
                        <a:t>)]</a:t>
                      </a:r>
                      <a:endParaRPr lang="en-US" sz="1500" dirty="0">
                        <a:latin typeface="Segoe UI Light" pitchFamily="34" charset="0"/>
                        <a:ea typeface="Times New Roman"/>
                        <a:cs typeface="Segoe UI Light" pitchFamily="34" charset="0"/>
                      </a:endParaRPr>
                    </a:p>
                    <a:p>
                      <a:pPr marL="174625" lvl="0" indent="-174625">
                        <a:spcAft>
                          <a:spcPts val="0"/>
                        </a:spcAft>
                        <a:buClr>
                          <a:srgbClr val="ED7D31"/>
                        </a:buClr>
                        <a:buFont typeface="Wingdings 3"/>
                        <a:buChar char=""/>
                      </a:pPr>
                      <a:r>
                        <a:rPr lang="el-GR" sz="1500" b="1" dirty="0">
                          <a:latin typeface="Segoe UI Light" pitchFamily="34" charset="0"/>
                          <a:ea typeface="Times New Roman"/>
                          <a:cs typeface="Segoe UI Light" pitchFamily="34" charset="0"/>
                        </a:rPr>
                        <a:t>‘παλαιότερα περιστατικά’</a:t>
                      </a:r>
                      <a:r>
                        <a:rPr lang="el-GR" sz="1500" dirty="0">
                          <a:latin typeface="Segoe UI Light" pitchFamily="34" charset="0"/>
                          <a:ea typeface="Times New Roman"/>
                          <a:cs typeface="Segoe UI Light" pitchFamily="34" charset="0"/>
                        </a:rPr>
                        <a:t>: εργαλεία σχετικά με ήδη καταχωρημένα περιστατικά [λίστες με αναγνωριστικά (</a:t>
                      </a:r>
                      <a:r>
                        <a:rPr lang="en-US" sz="1500" dirty="0">
                          <a:latin typeface="Segoe UI Light" pitchFamily="34" charset="0"/>
                          <a:ea typeface="Times New Roman"/>
                          <a:cs typeface="Segoe UI Light" pitchFamily="34" charset="0"/>
                        </a:rPr>
                        <a:t>IDs</a:t>
                      </a:r>
                      <a:r>
                        <a:rPr lang="el-GR" sz="1500" dirty="0">
                          <a:latin typeface="Segoe UI Light" pitchFamily="34" charset="0"/>
                          <a:ea typeface="Times New Roman"/>
                          <a:cs typeface="Segoe UI Light" pitchFamily="34" charset="0"/>
                        </a:rPr>
                        <a:t>) περιστατικών και αναγνωριστικά ψευδώνυμα (</a:t>
                      </a:r>
                      <a:r>
                        <a:rPr lang="en-US" sz="1500" dirty="0">
                          <a:latin typeface="Segoe UI Light" pitchFamily="34" charset="0"/>
                          <a:ea typeface="Times New Roman"/>
                          <a:cs typeface="Segoe UI Light" pitchFamily="34" charset="0"/>
                        </a:rPr>
                        <a:t>IDs</a:t>
                      </a:r>
                      <a:r>
                        <a:rPr lang="el-GR" sz="1500" dirty="0">
                          <a:latin typeface="Segoe UI Light" pitchFamily="34" charset="0"/>
                          <a:ea typeface="Times New Roman"/>
                          <a:cs typeface="Segoe UI Light" pitchFamily="34" charset="0"/>
                        </a:rPr>
                        <a:t>) παιδιών]</a:t>
                      </a:r>
                      <a:endParaRPr lang="en-US" sz="1500" dirty="0">
                        <a:latin typeface="Segoe UI Light" pitchFamily="34" charset="0"/>
                        <a:ea typeface="Times New Roman"/>
                        <a:cs typeface="Segoe UI Light" pitchFamily="34" charset="0"/>
                      </a:endParaRPr>
                    </a:p>
                    <a:p>
                      <a:pPr marL="174625" lvl="0" indent="-174625">
                        <a:spcAft>
                          <a:spcPts val="0"/>
                        </a:spcAft>
                        <a:buClr>
                          <a:srgbClr val="ED7D31"/>
                        </a:buClr>
                        <a:buFont typeface="Wingdings 3"/>
                        <a:buChar char=""/>
                      </a:pPr>
                      <a:r>
                        <a:rPr lang="el-GR" sz="1500" b="1" dirty="0">
                          <a:latin typeface="Segoe UI Light" pitchFamily="34" charset="0"/>
                          <a:ea typeface="Times New Roman"/>
                          <a:cs typeface="Segoe UI Light" pitchFamily="34" charset="0"/>
                        </a:rPr>
                        <a:t>‘τρέχοντα περιστατικά’</a:t>
                      </a:r>
                      <a:r>
                        <a:rPr lang="el-GR" sz="1500" dirty="0">
                          <a:latin typeface="Segoe UI Light" pitchFamily="34" charset="0"/>
                          <a:ea typeface="Times New Roman"/>
                          <a:cs typeface="Segoe UI Light" pitchFamily="34" charset="0"/>
                        </a:rPr>
                        <a:t>: εργαλεία σχετικά με τα περιστατικά σε εξέλιξη του/της Χρήστη/-τριας [λίστα με προσωρινά αναγνωριστικά παιδιών (</a:t>
                      </a:r>
                      <a:r>
                        <a:rPr lang="en-US" sz="1500" dirty="0">
                          <a:latin typeface="Segoe UI Light" pitchFamily="34" charset="0"/>
                          <a:ea typeface="Times New Roman"/>
                          <a:cs typeface="Segoe UI Light" pitchFamily="34" charset="0"/>
                        </a:rPr>
                        <a:t>TEMP IDs</a:t>
                      </a:r>
                      <a:r>
                        <a:rPr lang="el-GR" sz="1500" dirty="0">
                          <a:latin typeface="Segoe UI Light" pitchFamily="34" charset="0"/>
                          <a:ea typeface="Times New Roman"/>
                          <a:cs typeface="Segoe UI Light" pitchFamily="34" charset="0"/>
                        </a:rPr>
                        <a:t>) και εισερχόμενες ειδοποιήσεις</a:t>
                      </a:r>
                      <a:r>
                        <a:rPr lang="el-GR" sz="1500" dirty="0" smtClean="0">
                          <a:latin typeface="Segoe UI Light" pitchFamily="34" charset="0"/>
                          <a:ea typeface="Times New Roman"/>
                          <a:cs typeface="Segoe UI Light" pitchFamily="34" charset="0"/>
                        </a:rPr>
                        <a:t>]</a:t>
                      </a:r>
                      <a:endParaRPr lang="en-US" sz="1500" dirty="0">
                        <a:latin typeface="Segoe UI Light" pitchFamily="34" charset="0"/>
                        <a:ea typeface="Times New Roman"/>
                        <a:cs typeface="Segoe UI Light" pitchFamily="34" charset="0"/>
                      </a:endParaRPr>
                    </a:p>
                  </a:txBody>
                  <a:tcPr marL="43812" marR="43812" marT="0" marB="0">
                    <a:lnL w="12700" cap="flat" cmpd="sng" algn="ctr">
                      <a:solidFill>
                        <a:srgbClr val="9CC2E5"/>
                      </a:solidFill>
                      <a:prstDash val="solid"/>
                      <a:round/>
                      <a:headEnd type="none" w="med" len="med"/>
                      <a:tailEnd type="none" w="med" len="med"/>
                    </a:lnL>
                    <a:lnR w="12700" cap="flat" cmpd="sng" algn="ctr">
                      <a:solidFill>
                        <a:srgbClr val="9CC2E5"/>
                      </a:solidFill>
                      <a:prstDash val="solid"/>
                      <a:round/>
                      <a:headEnd type="none" w="med" len="med"/>
                      <a:tailEnd type="none" w="med" len="med"/>
                    </a:lnR>
                    <a:lnT w="12700" cap="flat" cmpd="sng" algn="ctr">
                      <a:solidFill>
                        <a:srgbClr val="5B9BD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r>
            </a:tbl>
          </a:graphicData>
        </a:graphic>
      </p:graphicFrame>
      <p:pic>
        <p:nvPicPr>
          <p:cNvPr id="3" name="Εικόνα 36"/>
          <p:cNvPicPr>
            <a:picLocks noChangeAspect="1"/>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88099" y="688931"/>
            <a:ext cx="2057435" cy="3960000"/>
          </a:xfrm>
          <a:prstGeom prst="rect">
            <a:avLst/>
          </a:prstGeom>
          <a:ln>
            <a:noFill/>
          </a:ln>
          <a:effectLst>
            <a:outerShdw blurRad="190500" algn="tl" rotWithShape="0">
              <a:srgbClr val="000000">
                <a:alpha val="70000"/>
              </a:srgbClr>
            </a:outerShdw>
          </a:effectLst>
        </p:spPr>
      </p:pic>
      <p:pic>
        <p:nvPicPr>
          <p:cNvPr id="4" name="Εικόνα 37"/>
          <p:cNvPicPr>
            <a:picLocks noChangeAspect="1"/>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p:blipFill>
        <p:spPr bwMode="auto">
          <a:xfrm>
            <a:off x="2317316" y="776614"/>
            <a:ext cx="2026285" cy="1645920"/>
          </a:xfrm>
          <a:prstGeom prst="rect">
            <a:avLst/>
          </a:prstGeom>
          <a:ln>
            <a:noFill/>
          </a:ln>
          <a:effectLst>
            <a:outerShdw blurRad="190500" algn="tl" rotWithShape="0">
              <a:srgbClr val="000000">
                <a:alpha val="70000"/>
              </a:srgbClr>
            </a:outerShdw>
          </a:effectLst>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
        <p:nvSpPr>
          <p:cNvPr id="5" name="TextBox 4"/>
          <p:cNvSpPr txBox="1"/>
          <p:nvPr/>
        </p:nvSpPr>
        <p:spPr>
          <a:xfrm>
            <a:off x="4546948" y="666122"/>
            <a:ext cx="4409162" cy="3841771"/>
          </a:xfrm>
          <a:prstGeom prst="rect">
            <a:avLst/>
          </a:prstGeom>
          <a:solidFill>
            <a:srgbClr val="026287"/>
          </a:solidFill>
        </p:spPr>
        <p:txBody>
          <a:bodyPr wrap="square" lIns="133946" tIns="133946" rIns="133946" bIns="133946" anchor="ctr">
            <a:normAutofit/>
          </a:bodyPr>
          <a:lstStyle/>
          <a:p>
            <a:r>
              <a:rPr lang="el-GR" sz="2109" dirty="0" smtClean="0">
                <a:solidFill>
                  <a:srgbClr val="FFFFFF"/>
                </a:solidFill>
                <a:effectLst>
                  <a:outerShdw blurRad="20000" dist="25000" dir="2700000">
                    <a:srgbClr val="000000">
                      <a:alpha val="30000"/>
                    </a:srgbClr>
                  </a:outerShdw>
                </a:effectLst>
                <a:latin typeface="Raleway-Light"/>
              </a:rPr>
              <a:t>Αναλυτικές πληροφορίες </a:t>
            </a:r>
            <a:r>
              <a:rPr lang="el-GR" sz="2109" dirty="0">
                <a:solidFill>
                  <a:srgbClr val="FFFFFF"/>
                </a:solidFill>
                <a:effectLst>
                  <a:outerShdw blurRad="20000" dist="25000" dir="2700000">
                    <a:srgbClr val="000000">
                      <a:alpha val="30000"/>
                    </a:srgbClr>
                  </a:outerShdw>
                </a:effectLst>
                <a:latin typeface="Raleway-Light"/>
              </a:rPr>
              <a:t>σχετικά με τα διαθέσιμα </a:t>
            </a:r>
            <a:r>
              <a:rPr lang="el-GR" sz="2109" dirty="0" smtClean="0">
                <a:solidFill>
                  <a:srgbClr val="FFFFFF"/>
                </a:solidFill>
                <a:effectLst>
                  <a:outerShdw blurRad="20000" dist="25000" dir="2700000">
                    <a:srgbClr val="000000">
                      <a:alpha val="30000"/>
                    </a:srgbClr>
                  </a:outerShdw>
                </a:effectLst>
                <a:latin typeface="Raleway-Light"/>
              </a:rPr>
              <a:t>Εργαλεία Διαχείρισης: σελίδες 12-19</a:t>
            </a:r>
            <a:endParaRPr lang="en-US" sz="2109" dirty="0">
              <a:solidFill>
                <a:srgbClr val="FFFFFF"/>
              </a:solidFill>
              <a:effectLst>
                <a:outerShdw blurRad="20000" dist="25000" dir="2700000">
                  <a:srgbClr val="000000">
                    <a:alpha val="30000"/>
                  </a:srgbClr>
                </a:outerShdw>
              </a:effectLst>
              <a:latin typeface="Raleway-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440" y="498695"/>
            <a:ext cx="8713541" cy="1095374"/>
          </a:xfrm>
        </p:spPr>
        <p:txBody>
          <a:bodyPr>
            <a:normAutofit fontScale="90000"/>
          </a:bodyPr>
          <a:lstStyle/>
          <a:p>
            <a:r>
              <a:rPr lang="el-GR" dirty="0" smtClean="0"/>
              <a:t>όταν ένα περιστατικό ΚαΠα-π εντοπίζεται από τον/την επαγγελματία-χρήστη/-τρια του Συστήματος</a:t>
            </a:r>
            <a:br>
              <a:rPr lang="el-GR" dirty="0" smtClean="0"/>
            </a:br>
            <a:r>
              <a:rPr lang="en-US" sz="1000" dirty="0"/>
              <a:t/>
            </a:r>
            <a:br>
              <a:rPr lang="en-US" sz="1000" dirty="0"/>
            </a:br>
            <a:r>
              <a:rPr lang="en-US" sz="2325" i="1" dirty="0">
                <a:latin typeface="Segoe UI Light" panose="020B0502040204020203" pitchFamily="34" charset="0"/>
                <a:cs typeface="Segoe UI Light" panose="020B0502040204020203" pitchFamily="34" charset="0"/>
              </a:rPr>
              <a:t>(</a:t>
            </a:r>
            <a:r>
              <a:rPr lang="el-GR" sz="2325" i="1" dirty="0">
                <a:latin typeface="Segoe UI Light" panose="020B0502040204020203" pitchFamily="34" charset="0"/>
                <a:cs typeface="Segoe UI Light" panose="020B0502040204020203" pitchFamily="34" charset="0"/>
              </a:rPr>
              <a:t>εφαρμογή </a:t>
            </a:r>
            <a:r>
              <a:rPr lang="el-GR" sz="2325" i="1" dirty="0" smtClean="0">
                <a:latin typeface="Segoe UI Light" panose="020B0502040204020203" pitchFamily="34" charset="0"/>
                <a:cs typeface="Segoe UI Light" panose="020B0502040204020203" pitchFamily="34" charset="0"/>
              </a:rPr>
              <a:t>πολιτικής συστηματικής ανίχνευσης για ΚαΠα-π: εξαρτάται από τις ιδιαιτερότητες του εργασιακού πλαισίου) </a:t>
            </a:r>
            <a:endParaRPr lang="el-GR" sz="2325"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104931" y="2053651"/>
            <a:ext cx="8832241" cy="2579071"/>
          </a:xfrm>
        </p:spPr>
        <p:txBody>
          <a:bodyPr>
            <a:noAutofit/>
          </a:bodyPr>
          <a:lstStyle/>
          <a:p>
            <a:pPr marL="1258888" indent="-1258888">
              <a:lnSpc>
                <a:spcPct val="150000"/>
              </a:lnSpc>
              <a:buNone/>
            </a:pPr>
            <a:r>
              <a:rPr lang="el-GR" sz="1600" b="1" dirty="0" smtClean="0">
                <a:latin typeface="Segoe UI Light" panose="020B0502040204020203" pitchFamily="34" charset="0"/>
                <a:cs typeface="Segoe UI Light" panose="020B0502040204020203" pitchFamily="34" charset="0"/>
              </a:rPr>
              <a:t>Σελίδες</a:t>
            </a:r>
            <a:r>
              <a:rPr lang="en-US" sz="1600" b="1" dirty="0" smtClean="0">
                <a:latin typeface="Segoe UI Light" panose="020B0502040204020203" pitchFamily="34" charset="0"/>
                <a:cs typeface="Segoe UI Light" panose="020B0502040204020203" pitchFamily="34" charset="0"/>
              </a:rPr>
              <a:t> 17-45: </a:t>
            </a:r>
            <a:r>
              <a:rPr lang="el-GR" sz="1600" b="1" dirty="0" smtClean="0">
                <a:latin typeface="Segoe UI Light" panose="020B0502040204020203" pitchFamily="34" charset="0"/>
                <a:cs typeface="Segoe UI Light" panose="020B0502040204020203" pitchFamily="34" charset="0"/>
              </a:rPr>
              <a:t> 	Βήμα προς βήμα η διαδικασία καταγραφής περιστατικού</a:t>
            </a:r>
            <a:endParaRPr lang="en-US" sz="1600" b="1" dirty="0" smtClean="0">
              <a:latin typeface="Segoe UI Light" panose="020B0502040204020203" pitchFamily="34" charset="0"/>
              <a:cs typeface="Segoe UI Light" panose="020B0502040204020203" pitchFamily="34" charset="0"/>
            </a:endParaRPr>
          </a:p>
          <a:p>
            <a:pPr marL="1258888" indent="-1258888">
              <a:lnSpc>
                <a:spcPct val="150000"/>
              </a:lnSpc>
              <a:buNone/>
            </a:pPr>
            <a:r>
              <a:rPr lang="el-GR" sz="1600" b="1" dirty="0" smtClean="0">
                <a:latin typeface="Segoe UI Light" panose="020B0502040204020203" pitchFamily="34" charset="0"/>
                <a:cs typeface="Segoe UI Light" panose="020B0502040204020203" pitchFamily="34" charset="0"/>
              </a:rPr>
              <a:t>Σελίδα</a:t>
            </a:r>
            <a:r>
              <a:rPr lang="en-US" sz="1600" b="1" dirty="0" smtClean="0">
                <a:latin typeface="Segoe UI Light" panose="020B0502040204020203" pitchFamily="34" charset="0"/>
                <a:cs typeface="Segoe UI Light" panose="020B0502040204020203" pitchFamily="34" charset="0"/>
              </a:rPr>
              <a:t> 18</a:t>
            </a:r>
            <a:r>
              <a:rPr lang="en-US" sz="1600" dirty="0" smtClean="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χρήση ψευδώνυμου </a:t>
            </a:r>
            <a:r>
              <a:rPr lang="en-US" sz="1600" dirty="0" smtClean="0">
                <a:latin typeface="Segoe UI Light" panose="020B0502040204020203" pitchFamily="34" charset="0"/>
                <a:cs typeface="Segoe UI Light" panose="020B0502040204020203" pitchFamily="34" charset="0"/>
              </a:rPr>
              <a:t>(Child’s ID-Pseudonym) </a:t>
            </a:r>
            <a:r>
              <a:rPr lang="el-GR" sz="1600" dirty="0" smtClean="0">
                <a:latin typeface="Segoe UI Light" panose="020B0502040204020203" pitchFamily="34" charset="0"/>
                <a:cs typeface="Segoe UI Light" panose="020B0502040204020203" pitchFamily="34" charset="0"/>
              </a:rPr>
              <a:t>ή προσωρινού ψευδωνύμου (</a:t>
            </a:r>
            <a:r>
              <a:rPr lang="en-US" sz="1600" dirty="0" smtClean="0">
                <a:latin typeface="Segoe UI Light" panose="020B0502040204020203" pitchFamily="34" charset="0"/>
                <a:cs typeface="Segoe UI Light" panose="020B0502040204020203" pitchFamily="34" charset="0"/>
              </a:rPr>
              <a:t>TEMP ID)</a:t>
            </a:r>
          </a:p>
          <a:p>
            <a:pPr marL="1258888" indent="-1258888">
              <a:lnSpc>
                <a:spcPct val="150000"/>
              </a:lnSpc>
              <a:buNone/>
            </a:pPr>
            <a:r>
              <a:rPr lang="el-GR" sz="1600" b="1" dirty="0" smtClean="0">
                <a:latin typeface="Segoe UI Light" panose="020B0502040204020203" pitchFamily="34" charset="0"/>
                <a:cs typeface="Segoe UI Light" panose="020B0502040204020203" pitchFamily="34" charset="0"/>
              </a:rPr>
              <a:t>Σελίδα</a:t>
            </a:r>
            <a:r>
              <a:rPr lang="en-US" sz="1600" b="1" dirty="0" smtClean="0">
                <a:latin typeface="Segoe UI Light" panose="020B0502040204020203" pitchFamily="34" charset="0"/>
                <a:cs typeface="Segoe UI Light" panose="020B0502040204020203" pitchFamily="34" charset="0"/>
              </a:rPr>
              <a:t> 19</a:t>
            </a:r>
            <a:r>
              <a:rPr lang="en-US" sz="1600" dirty="0" smtClean="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Καταγραφή </a:t>
            </a:r>
            <a:r>
              <a:rPr lang="en-US" sz="1600" dirty="0" smtClean="0">
                <a:latin typeface="Segoe UI Light" panose="020B0502040204020203" pitchFamily="34" charset="0"/>
                <a:cs typeface="Segoe UI Light" panose="020B0502040204020203" pitchFamily="34" charset="0"/>
              </a:rPr>
              <a:t>NEOY </a:t>
            </a:r>
            <a:r>
              <a:rPr lang="el-GR" sz="1600" dirty="0" smtClean="0">
                <a:latin typeface="Segoe UI Light" panose="020B0502040204020203" pitchFamily="34" charset="0"/>
                <a:cs typeface="Segoe UI Light" panose="020B0502040204020203" pitchFamily="34" charset="0"/>
              </a:rPr>
              <a:t>περιστατικού για ΓΝΩΣΤΟ και για ΑΓΝΩΣΤΟ παιδί στο σύστημα </a:t>
            </a:r>
            <a:endParaRPr lang="en-US" sz="1600" dirty="0" smtClean="0">
              <a:latin typeface="Segoe UI Light" panose="020B0502040204020203" pitchFamily="34" charset="0"/>
              <a:cs typeface="Segoe UI Light" panose="020B0502040204020203" pitchFamily="34" charset="0"/>
            </a:endParaRPr>
          </a:p>
          <a:p>
            <a:pPr marL="1258888" indent="-1258888">
              <a:lnSpc>
                <a:spcPct val="150000"/>
              </a:lnSpc>
              <a:buNone/>
            </a:pPr>
            <a:r>
              <a:rPr lang="el-GR" sz="1600" b="1" dirty="0" smtClean="0">
                <a:latin typeface="Segoe UI Light" panose="020B0502040204020203" pitchFamily="34" charset="0"/>
                <a:cs typeface="Segoe UI Light" panose="020B0502040204020203" pitchFamily="34" charset="0"/>
              </a:rPr>
              <a:t>Σελίδες</a:t>
            </a:r>
            <a:r>
              <a:rPr lang="en-US" sz="1600" b="1" dirty="0" smtClean="0">
                <a:latin typeface="Segoe UI Light" panose="020B0502040204020203" pitchFamily="34" charset="0"/>
                <a:cs typeface="Segoe UI Light" panose="020B0502040204020203" pitchFamily="34" charset="0"/>
              </a:rPr>
              <a:t> 20-37</a:t>
            </a:r>
            <a:r>
              <a:rPr lang="en-US" sz="1600" dirty="0" smtClean="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	Βήμα προς βήμα καταγραφή ΝΕΟΥ περιστατικού για ΑΓΝΩΣΤΟ παιδί </a:t>
            </a:r>
            <a:endParaRPr lang="en-US" sz="1600" dirty="0" smtClean="0">
              <a:latin typeface="Segoe UI Light" panose="020B0502040204020203" pitchFamily="34" charset="0"/>
              <a:cs typeface="Segoe UI Light" panose="020B0502040204020203" pitchFamily="34" charset="0"/>
            </a:endParaRPr>
          </a:p>
          <a:p>
            <a:pPr marL="1258888" indent="-1258888">
              <a:lnSpc>
                <a:spcPct val="150000"/>
              </a:lnSpc>
              <a:buNone/>
            </a:pPr>
            <a:r>
              <a:rPr lang="el-GR" sz="1600" b="1" dirty="0" smtClean="0">
                <a:latin typeface="Segoe UI Light" panose="020B0502040204020203" pitchFamily="34" charset="0"/>
                <a:cs typeface="Segoe UI Light" panose="020B0502040204020203" pitchFamily="34" charset="0"/>
              </a:rPr>
              <a:t>Σελίδες</a:t>
            </a:r>
            <a:r>
              <a:rPr lang="en-US" sz="1600" b="1" dirty="0" smtClean="0">
                <a:latin typeface="Segoe UI Light" panose="020B0502040204020203" pitchFamily="34" charset="0"/>
                <a:cs typeface="Segoe UI Light" panose="020B0502040204020203" pitchFamily="34" charset="0"/>
              </a:rPr>
              <a:t> 38-45</a:t>
            </a:r>
            <a:r>
              <a:rPr lang="en-US" sz="1600" dirty="0" smtClean="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 Βήμα προς βήμα καταγραφή ΝΕΟΥ περιστατικού για </a:t>
            </a:r>
            <a:r>
              <a:rPr lang="el-GR" sz="1600" dirty="0" smtClean="0">
                <a:latin typeface="Segoe UI Light" panose="020B0502040204020203" pitchFamily="34" charset="0"/>
                <a:cs typeface="Segoe UI Light" panose="020B0502040204020203" pitchFamily="34" charset="0"/>
              </a:rPr>
              <a:t>ΓΝΩΣΤΟ </a:t>
            </a:r>
            <a:r>
              <a:rPr lang="el-GR" sz="1600" dirty="0">
                <a:latin typeface="Segoe UI Light" panose="020B0502040204020203" pitchFamily="34" charset="0"/>
                <a:cs typeface="Segoe UI Light" panose="020B0502040204020203" pitchFamily="34" charset="0"/>
              </a:rPr>
              <a:t>παιδί </a:t>
            </a:r>
            <a:endParaRPr lang="en-US"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701563758"/>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8" y="273844"/>
            <a:ext cx="8327461" cy="994172"/>
          </a:xfrm>
        </p:spPr>
        <p:txBody>
          <a:bodyPr>
            <a:normAutofit fontScale="90000"/>
          </a:bodyPr>
          <a:lstStyle/>
          <a:p>
            <a:r>
              <a:rPr lang="el-GR" sz="3100" dirty="0" smtClean="0"/>
              <a:t>όταν ένα περιστατικό ΚαΠα-π αναφέρεται σε έναν Φορέα/ Υπηρεσία από μια εξωτερική πηγή πληροφορίας</a:t>
            </a:r>
            <a:r>
              <a:rPr lang="el-GR" dirty="0" smtClean="0"/>
              <a:t> </a:t>
            </a:r>
            <a:endParaRPr lang="el-GR" dirty="0"/>
          </a:p>
        </p:txBody>
      </p:sp>
      <p:sp>
        <p:nvSpPr>
          <p:cNvPr id="3" name="Content Placeholder 2"/>
          <p:cNvSpPr>
            <a:spLocks noGrp="1"/>
          </p:cNvSpPr>
          <p:nvPr>
            <p:ph idx="1"/>
          </p:nvPr>
        </p:nvSpPr>
        <p:spPr>
          <a:xfrm>
            <a:off x="628650" y="1369219"/>
            <a:ext cx="8308522" cy="3263504"/>
          </a:xfrm>
        </p:spPr>
        <p:txBody>
          <a:bodyPr>
            <a:normAutofit/>
          </a:bodyPr>
          <a:lstStyle/>
          <a:p>
            <a:pPr marL="1610916" indent="-1610916">
              <a:lnSpc>
                <a:spcPct val="150000"/>
              </a:lnSpc>
              <a:buNone/>
            </a:pPr>
            <a:r>
              <a:rPr lang="el-GR" sz="1800" b="1" dirty="0">
                <a:latin typeface="Segoe UI Light" panose="020B0502040204020203" pitchFamily="34" charset="0"/>
                <a:cs typeface="Segoe UI Light" panose="020B0502040204020203" pitchFamily="34" charset="0"/>
              </a:rPr>
              <a:t>Σελίδα</a:t>
            </a:r>
            <a:r>
              <a:rPr lang="en-US" sz="1800" b="1" dirty="0" smtClean="0">
                <a:latin typeface="Segoe UI Light" panose="020B0502040204020203" pitchFamily="34" charset="0"/>
                <a:cs typeface="Segoe UI Light" panose="020B0502040204020203" pitchFamily="34" charset="0"/>
              </a:rPr>
              <a:t> 46</a:t>
            </a:r>
            <a:r>
              <a:rPr lang="en-US" sz="1800" dirty="0" smtClean="0">
                <a:latin typeface="Segoe UI Light" panose="020B0502040204020203" pitchFamily="34" charset="0"/>
                <a:cs typeface="Segoe UI Light" panose="020B0502040204020203" pitchFamily="34" charset="0"/>
              </a:rPr>
              <a:t>: 	</a:t>
            </a:r>
            <a:r>
              <a:rPr lang="el-GR" sz="1800" dirty="0" smtClean="0">
                <a:latin typeface="Segoe UI Light" panose="020B0502040204020203" pitchFamily="34" charset="0"/>
                <a:cs typeface="Segoe UI Light" panose="020B0502040204020203" pitchFamily="34" charset="0"/>
              </a:rPr>
              <a:t>τι αναμένεται από τον/την χρήστη/-</a:t>
            </a:r>
            <a:r>
              <a:rPr lang="el-GR" sz="1800" dirty="0" err="1" smtClean="0">
                <a:latin typeface="Segoe UI Light" panose="020B0502040204020203" pitchFamily="34" charset="0"/>
                <a:cs typeface="Segoe UI Light" panose="020B0502040204020203" pitchFamily="34" charset="0"/>
              </a:rPr>
              <a:t>τρια</a:t>
            </a:r>
            <a:endParaRPr lang="en-US" sz="1800" dirty="0" smtClean="0">
              <a:latin typeface="Segoe UI Light" panose="020B0502040204020203" pitchFamily="34" charset="0"/>
              <a:cs typeface="Segoe UI Light" panose="020B0502040204020203" pitchFamily="34" charset="0"/>
            </a:endParaRPr>
          </a:p>
          <a:p>
            <a:pPr marL="1610916" indent="-1610916">
              <a:lnSpc>
                <a:spcPct val="150000"/>
              </a:lnSpc>
              <a:buNone/>
            </a:pPr>
            <a:r>
              <a:rPr lang="en-US" sz="1800" dirty="0">
                <a:latin typeface="Segoe UI Light" panose="020B0502040204020203" pitchFamily="34" charset="0"/>
                <a:cs typeface="Segoe UI Light" panose="020B0502040204020203" pitchFamily="34" charset="0"/>
              </a:rPr>
              <a:t>	</a:t>
            </a:r>
            <a:r>
              <a:rPr lang="el-GR" sz="1800" dirty="0" smtClean="0">
                <a:latin typeface="Segoe UI Light" panose="020B0502040204020203" pitchFamily="34" charset="0"/>
                <a:cs typeface="Segoe UI Light" panose="020B0502040204020203" pitchFamily="34" charset="0"/>
              </a:rPr>
              <a:t>Χρήση λιστών</a:t>
            </a:r>
            <a:r>
              <a:rPr lang="el-GR" sz="1800" i="1" dirty="0" smtClean="0">
                <a:latin typeface="Segoe UI Light" panose="020B0502040204020203" pitchFamily="34" charset="0"/>
                <a:cs typeface="Segoe UI Light" panose="020B0502040204020203" pitchFamily="34" charset="0"/>
              </a:rPr>
              <a:t> </a:t>
            </a:r>
            <a:r>
              <a:rPr lang="el-GR" sz="1800" dirty="0" smtClean="0">
                <a:latin typeface="Segoe UI Light" panose="020B0502040204020203" pitchFamily="34" charset="0"/>
                <a:cs typeface="Segoe UI Light" panose="020B0502040204020203" pitchFamily="34" charset="0"/>
              </a:rPr>
              <a:t>στα Παραρτήματα Ι &amp; ΙΙ για τον έλεγχο της πληρότητας των απαιτούμενων πληροφοριών </a:t>
            </a:r>
            <a:endParaRPr lang="en-US" sz="1800" i="1" dirty="0" smtClean="0">
              <a:latin typeface="Segoe UI Light" panose="020B0502040204020203" pitchFamily="34" charset="0"/>
              <a:cs typeface="Segoe UI Light" panose="020B0502040204020203" pitchFamily="34" charset="0"/>
            </a:endParaRPr>
          </a:p>
          <a:p>
            <a:pPr marL="1610916" indent="-1610916">
              <a:lnSpc>
                <a:spcPct val="150000"/>
              </a:lnSpc>
              <a:buNone/>
            </a:pPr>
            <a:r>
              <a:rPr lang="el-GR" sz="1800" b="1" dirty="0" smtClean="0">
                <a:latin typeface="Segoe UI Light" panose="020B0502040204020203" pitchFamily="34" charset="0"/>
                <a:cs typeface="Segoe UI Light" panose="020B0502040204020203" pitchFamily="34" charset="0"/>
              </a:rPr>
              <a:t>Σελίδες </a:t>
            </a:r>
            <a:r>
              <a:rPr lang="en-US" sz="1800" b="1" dirty="0" smtClean="0">
                <a:latin typeface="Segoe UI Light" panose="020B0502040204020203" pitchFamily="34" charset="0"/>
                <a:cs typeface="Segoe UI Light" panose="020B0502040204020203" pitchFamily="34" charset="0"/>
              </a:rPr>
              <a:t>47-48</a:t>
            </a:r>
            <a:r>
              <a:rPr lang="en-US" sz="1800" dirty="0" smtClean="0">
                <a:latin typeface="Segoe UI Light" panose="020B0502040204020203" pitchFamily="34" charset="0"/>
                <a:cs typeface="Segoe UI Light" panose="020B0502040204020203" pitchFamily="34" charset="0"/>
              </a:rPr>
              <a:t>: </a:t>
            </a:r>
            <a:r>
              <a:rPr lang="en-US" sz="1800" dirty="0">
                <a:latin typeface="Segoe UI Light" panose="020B0502040204020203" pitchFamily="34" charset="0"/>
                <a:cs typeface="Segoe UI Light" panose="020B0502040204020203" pitchFamily="34" charset="0"/>
              </a:rPr>
              <a:t>	</a:t>
            </a:r>
            <a:r>
              <a:rPr lang="el-GR" sz="1800" dirty="0" smtClean="0">
                <a:latin typeface="Segoe UI Light" panose="020B0502040204020203" pitchFamily="34" charset="0"/>
                <a:cs typeface="Segoe UI Light" panose="020B0502040204020203" pitchFamily="34" charset="0"/>
              </a:rPr>
              <a:t>Προτεινόμενες ερωτήσεις και προτροπές για τη συλλογή των απαιτούμενων πληροφοριών για το Σύστημα </a:t>
            </a:r>
            <a:r>
              <a:rPr lang="en-US" sz="1800" dirty="0" smtClean="0">
                <a:latin typeface="Segoe UI Light" panose="020B0502040204020203" pitchFamily="34" charset="0"/>
                <a:cs typeface="Segoe UI Light" panose="020B0502040204020203" pitchFamily="34" charset="0"/>
              </a:rPr>
              <a:t>CAN-MDS</a:t>
            </a:r>
            <a:r>
              <a:rPr lang="el-GR" sz="1800" dirty="0" smtClean="0">
                <a:latin typeface="Segoe UI Light" panose="020B0502040204020203" pitchFamily="34" charset="0"/>
                <a:cs typeface="Segoe UI Light" panose="020B0502040204020203" pitchFamily="34" charset="0"/>
              </a:rPr>
              <a:t> (ελάχιστο σύνολο δεδομένων)</a:t>
            </a:r>
            <a:endParaRPr lang="en-US" sz="1800" dirty="0" smtClean="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894422475"/>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a:latin typeface="Segoe UI Black" panose="020B0A02040204020203" pitchFamily="34" charset="0"/>
                <a:ea typeface="Segoe UI Black" panose="020B0A02040204020203" pitchFamily="34" charset="0"/>
              </a:rPr>
              <a:t>περίγραμμα</a:t>
            </a:r>
            <a:endParaRPr lang="en-US" sz="3600" dirty="0">
              <a:latin typeface="Segoe UI Black" panose="020B0A02040204020203" pitchFamily="34" charset="0"/>
              <a:ea typeface="Segoe UI Black" panose="020B0A02040204020203" pitchFamily="34" charset="0"/>
            </a:endParaRPr>
          </a:p>
        </p:txBody>
      </p:sp>
      <p:sp>
        <p:nvSpPr>
          <p:cNvPr id="3" name="Content Placeholder 2"/>
          <p:cNvSpPr>
            <a:spLocks noGrp="1"/>
          </p:cNvSpPr>
          <p:nvPr>
            <p:ph idx="1"/>
          </p:nvPr>
        </p:nvSpPr>
        <p:spPr/>
        <p:txBody>
          <a:bodyPr>
            <a:normAutofit lnSpcReduction="10000"/>
          </a:bodyPr>
          <a:lstStyle/>
          <a:p>
            <a:pPr>
              <a:lnSpc>
                <a:spcPct val="100000"/>
              </a:lnSpc>
              <a:spcBef>
                <a:spcPts val="600"/>
              </a:spcBef>
              <a:spcAft>
                <a:spcPts val="600"/>
              </a:spcAft>
            </a:pPr>
            <a:r>
              <a:rPr lang="el-GR" sz="1600" i="1" dirty="0" smtClean="0">
                <a:latin typeface="Segoe UI Light" panose="020B0502040204020203" pitchFamily="34" charset="0"/>
                <a:cs typeface="Segoe UI Light" panose="020B0502040204020203" pitchFamily="34" charset="0"/>
              </a:rPr>
              <a:t>Πρωτόκολλο Συλλογής Δεδομένων </a:t>
            </a:r>
            <a:r>
              <a:rPr lang="en-US" sz="1600" i="1" dirty="0" smtClean="0">
                <a:latin typeface="Segoe UI Light" panose="020B0502040204020203" pitchFamily="34" charset="0"/>
                <a:cs typeface="Segoe UI Light" panose="020B0502040204020203" pitchFamily="34" charset="0"/>
              </a:rPr>
              <a:t>CAN-MDS</a:t>
            </a:r>
          </a:p>
          <a:p>
            <a:pPr lvl="1">
              <a:lnSpc>
                <a:spcPct val="100000"/>
              </a:lnSpc>
              <a:spcBef>
                <a:spcPts val="600"/>
              </a:spcBef>
              <a:spcAft>
                <a:spcPts val="600"/>
              </a:spcAft>
            </a:pPr>
            <a:r>
              <a:rPr lang="el-GR" sz="1600" dirty="0" smtClean="0">
                <a:latin typeface="Segoe UI Light" panose="020B0502040204020203" pitchFamily="34" charset="0"/>
                <a:cs typeface="Segoe UI Light" panose="020B0502040204020203" pitchFamily="34" charset="0"/>
              </a:rPr>
              <a:t>Ποιος/α θα μπορούσε να χρησιμοποιεί το Σύστημα </a:t>
            </a:r>
            <a:r>
              <a:rPr lang="en-GB" sz="1600" dirty="0" smtClean="0">
                <a:latin typeface="Segoe UI Light" panose="020B0502040204020203" pitchFamily="34" charset="0"/>
                <a:cs typeface="Segoe UI Light" panose="020B0502040204020203" pitchFamily="34" charset="0"/>
              </a:rPr>
              <a:t>CAN-MDS </a:t>
            </a:r>
            <a:r>
              <a:rPr lang="el-GR" sz="1600" dirty="0" smtClean="0">
                <a:latin typeface="Segoe UI Light" panose="020B0502040204020203" pitchFamily="34" charset="0"/>
                <a:cs typeface="Segoe UI Light" panose="020B0502040204020203" pitchFamily="34" charset="0"/>
              </a:rPr>
              <a:t>για αναφορά περιστατικού ΚαΠα-π; </a:t>
            </a:r>
            <a:endParaRPr lang="en-US" sz="1600" dirty="0" smtClean="0">
              <a:latin typeface="Segoe UI Light" panose="020B0502040204020203" pitchFamily="34" charset="0"/>
              <a:cs typeface="Segoe UI Light" panose="020B0502040204020203" pitchFamily="34" charset="0"/>
            </a:endParaRPr>
          </a:p>
          <a:p>
            <a:pPr lvl="1">
              <a:lnSpc>
                <a:spcPct val="100000"/>
              </a:lnSpc>
              <a:spcBef>
                <a:spcPts val="600"/>
              </a:spcBef>
              <a:spcAft>
                <a:spcPts val="600"/>
              </a:spcAft>
            </a:pPr>
            <a:r>
              <a:rPr lang="el-GR" sz="1600" dirty="0" smtClean="0">
                <a:latin typeface="Segoe UI Light" panose="020B0502040204020203" pitchFamily="34" charset="0"/>
                <a:cs typeface="Segoe UI Light" panose="020B0502040204020203" pitchFamily="34" charset="0"/>
              </a:rPr>
              <a:t>Από που προέρχονται οι πληροφορίες για τα περιστατικά ΚαΠα-π και πώς φτάνουν στον/στην επαγγελματία;</a:t>
            </a:r>
          </a:p>
          <a:p>
            <a:pPr lvl="1">
              <a:lnSpc>
                <a:spcPct val="100000"/>
              </a:lnSpc>
              <a:spcBef>
                <a:spcPts val="600"/>
              </a:spcBef>
              <a:spcAft>
                <a:spcPts val="600"/>
              </a:spcAft>
            </a:pPr>
            <a:r>
              <a:rPr lang="el-GR" sz="1600" dirty="0" smtClean="0">
                <a:latin typeface="Segoe UI Light" panose="020B0502040204020203" pitchFamily="34" charset="0"/>
                <a:cs typeface="Segoe UI Light" panose="020B0502040204020203" pitchFamily="34" charset="0"/>
              </a:rPr>
              <a:t>Βήμα προς βήμα καταγραφή</a:t>
            </a:r>
            <a:endParaRPr lang="en-US" sz="1600" dirty="0" smtClean="0">
              <a:latin typeface="Segoe UI Light" panose="020B0502040204020203" pitchFamily="34" charset="0"/>
              <a:cs typeface="Segoe UI Light" panose="020B0502040204020203" pitchFamily="34" charset="0"/>
            </a:endParaRPr>
          </a:p>
          <a:p>
            <a:pPr lvl="2">
              <a:lnSpc>
                <a:spcPct val="100000"/>
              </a:lnSpc>
              <a:spcBef>
                <a:spcPts val="600"/>
              </a:spcBef>
              <a:spcAft>
                <a:spcPts val="600"/>
              </a:spcAft>
            </a:pPr>
            <a:r>
              <a:rPr lang="el-GR" sz="1600" dirty="0" smtClean="0">
                <a:latin typeface="Segoe UI Light" panose="020B0502040204020203" pitchFamily="34" charset="0"/>
                <a:cs typeface="Segoe UI Light" panose="020B0502040204020203" pitchFamily="34" charset="0"/>
              </a:rPr>
              <a:t>Όταν ο/η επαγγελματίας υποψιάζεται ΚαΠα-π ή είναι βέβαιος/-η ή μετά από αποκάλυψη από το ίδιο το παιδί</a:t>
            </a:r>
            <a:endParaRPr lang="en-US" sz="1600" dirty="0" smtClean="0">
              <a:latin typeface="Segoe UI Light" panose="020B0502040204020203" pitchFamily="34" charset="0"/>
              <a:ea typeface="Segoe UI Black" panose="020B0A02040204020203" pitchFamily="34" charset="0"/>
              <a:cs typeface="Segoe UI Light" panose="020B0502040204020203" pitchFamily="34" charset="0"/>
            </a:endParaRPr>
          </a:p>
          <a:p>
            <a:pPr lvl="2">
              <a:lnSpc>
                <a:spcPct val="100000"/>
              </a:lnSpc>
              <a:spcBef>
                <a:spcPts val="600"/>
              </a:spcBef>
              <a:spcAft>
                <a:spcPts val="600"/>
              </a:spcAft>
            </a:pPr>
            <a:r>
              <a:rPr lang="el-GR" sz="1600" dirty="0" smtClean="0">
                <a:latin typeface="Segoe UI Light" panose="020B0502040204020203" pitchFamily="34" charset="0"/>
                <a:cs typeface="Segoe UI Light" panose="020B0502040204020203" pitchFamily="34" charset="0"/>
              </a:rPr>
              <a:t>Όταν το περιστατικό αναφέρεται στον/στην επαγγελματία από τρίτο άτομο (</a:t>
            </a:r>
            <a:r>
              <a:rPr lang="el-GR" sz="1600" i="1" dirty="0" smtClean="0">
                <a:latin typeface="Segoe UI Light" panose="020B0502040204020203" pitchFamily="34" charset="0"/>
                <a:cs typeface="Segoe UI Light" panose="020B0502040204020203" pitchFamily="34" charset="0"/>
              </a:rPr>
              <a:t>πηγή πληροφορίας</a:t>
            </a:r>
            <a:r>
              <a:rPr lang="el-GR" sz="1600" dirty="0" smtClean="0">
                <a:latin typeface="Segoe UI Light" panose="020B0502040204020203" pitchFamily="34" charset="0"/>
                <a:cs typeface="Segoe UI Light" panose="020B0502040204020203" pitchFamily="34" charset="0"/>
              </a:rPr>
              <a:t>)</a:t>
            </a:r>
            <a:endParaRPr lang="en-US" sz="1600" dirty="0">
              <a:latin typeface="Segoe UI Light" panose="020B0502040204020203" pitchFamily="34" charset="0"/>
              <a:cs typeface="Segoe UI Light" panose="020B0502040204020203" pitchFamily="34" charset="0"/>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98" y="-6698"/>
            <a:ext cx="0" cy="0"/>
          </a:xfrm>
          <a:prstGeom prst="rect">
            <a:avLst/>
          </a:prstGeom>
        </p:spPr>
      </p:pic>
      <p:sp>
        <p:nvSpPr>
          <p:cNvPr id="4" name="TextBox 3"/>
          <p:cNvSpPr txBox="1"/>
          <p:nvPr/>
        </p:nvSpPr>
        <p:spPr>
          <a:xfrm>
            <a:off x="607670" y="451413"/>
            <a:ext cx="4848750" cy="3837008"/>
          </a:xfrm>
          <a:prstGeom prst="rect">
            <a:avLst/>
          </a:prstGeom>
          <a:solidFill>
            <a:srgbClr val="026287"/>
          </a:solidFill>
        </p:spPr>
        <p:txBody>
          <a:bodyPr wrap="square" lIns="133946" tIns="133946" rIns="133946" bIns="133946" anchor="ctr">
            <a:normAutofit/>
          </a:bodyPr>
          <a:lstStyle/>
          <a:p>
            <a:pPr algn="ct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Το Πρωτόκολλο Συλλογής Δεδομένων έχει </a:t>
            </a:r>
            <a:r>
              <a:rPr lang="el-GR" sz="1688" b="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σχεδιαστεί για να χρησιμοποιηθεί από </a:t>
            </a: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τους/τις επαγγελματίες χρήστες/-</a:t>
            </a:r>
            <a:r>
              <a:rPr lang="el-GR" sz="1688" b="1" dirty="0" err="1"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τριες</a:t>
            </a: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του Συστήματος </a:t>
            </a:r>
            <a:r>
              <a:rPr lang="en-GB"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CAN-MDS</a:t>
            </a: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a:t>
            </a:r>
            <a:r>
              <a:rPr lang="el-GR" sz="1688"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στων οποίων τις αρμοδιότητες περιλαμβάνονται η αναφορά, η διερεύνηση ή/και η διαχείριση περιπτώσεων ΚαΠα-π </a:t>
            </a: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για </a:t>
            </a:r>
            <a:r>
              <a:rPr lang="el-GR" sz="1688" b="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την καταγραφή και </a:t>
            </a:r>
            <a:r>
              <a:rPr lang="el-GR" sz="1688" b="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την διαχείριση μεμονωμένων περιστατικών</a:t>
            </a:r>
            <a:r>
              <a:rPr lang="en-GB" sz="1688"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t>
            </a:r>
            <a:endParaRPr lang="en-US" sz="1688"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7" name="Picture 6"/>
          <p:cNvPicPr>
            <a:picLocks/>
          </p:cNvPicPr>
          <p:nvPr/>
        </p:nvPicPr>
        <p:blipFill rotWithShape="1">
          <a:blip r:embed="rId4"/>
          <a:srcRect l="16925" t="19305" r="50168" b="3472"/>
          <a:stretch/>
        </p:blipFill>
        <p:spPr>
          <a:xfrm>
            <a:off x="6336376" y="451413"/>
            <a:ext cx="2413322" cy="38370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192254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98" y="-6698"/>
            <a:ext cx="0" cy="0"/>
          </a:xfrm>
          <a:prstGeom prst="rect">
            <a:avLst/>
          </a:prstGeom>
        </p:spPr>
      </p:pic>
      <p:sp>
        <p:nvSpPr>
          <p:cNvPr id="4" name="TextBox 3"/>
          <p:cNvSpPr txBox="1"/>
          <p:nvPr/>
        </p:nvSpPr>
        <p:spPr>
          <a:xfrm>
            <a:off x="537701" y="1195811"/>
            <a:ext cx="8301941" cy="1543050"/>
          </a:xfrm>
          <a:prstGeom prst="rect">
            <a:avLst/>
          </a:prstGeom>
          <a:solidFill>
            <a:srgbClr val="026287"/>
          </a:solidFill>
        </p:spPr>
        <p:txBody>
          <a:bodyPr wrap="square" lIns="133946" tIns="133946" rIns="133946" bIns="133946" anchor="ctr">
            <a:normAutofit/>
          </a:bodyPr>
          <a:lstStyle/>
          <a:p>
            <a:pPr marL="179388" indent="-179388" algn="just"/>
            <a:r>
              <a:rPr lang="en-US" sz="1600" dirty="0">
                <a:solidFill>
                  <a:srgbClr val="FFFFFF"/>
                </a:solidFill>
                <a:latin typeface="Segoe UI Light" panose="020B0502040204020203" pitchFamily="34" charset="0"/>
                <a:cs typeface="Segoe UI Light" panose="020B0502040204020203" pitchFamily="34" charset="0"/>
              </a:rPr>
              <a:t>1. </a:t>
            </a:r>
            <a:r>
              <a:rPr lang="el-GR" sz="1600" dirty="0" smtClean="0">
                <a:solidFill>
                  <a:srgbClr val="FFFFFF"/>
                </a:solidFill>
                <a:latin typeface="Segoe UI Light" panose="020B0502040204020203" pitchFamily="34" charset="0"/>
                <a:cs typeface="Segoe UI Light" panose="020B0502040204020203" pitchFamily="34" charset="0"/>
              </a:rPr>
              <a:t>Το Πρωτόκολλο, όπως και το Σύστημα  </a:t>
            </a:r>
            <a:r>
              <a:rPr lang="en-US" sz="1600" dirty="0" smtClean="0">
                <a:solidFill>
                  <a:srgbClr val="FFFFFF"/>
                </a:solidFill>
                <a:latin typeface="Segoe UI Light" panose="020B0502040204020203" pitchFamily="34" charset="0"/>
                <a:cs typeface="Segoe UI Light" panose="020B0502040204020203" pitchFamily="34" charset="0"/>
              </a:rPr>
              <a:t>CAN-MDS </a:t>
            </a:r>
            <a:r>
              <a:rPr lang="el-GR" sz="1600" dirty="0" smtClean="0">
                <a:solidFill>
                  <a:srgbClr val="FFFFFF"/>
                </a:solidFill>
                <a:latin typeface="Segoe UI Light" panose="020B0502040204020203" pitchFamily="34" charset="0"/>
                <a:cs typeface="Segoe UI Light" panose="020B0502040204020203" pitchFamily="34" charset="0"/>
              </a:rPr>
              <a:t>συνολικά, ΔΕΝ ΕΧΕΙ ΣΤΟΧΟ να αποτρέψει </a:t>
            </a:r>
            <a:r>
              <a:rPr lang="el-GR" sz="1600" dirty="0">
                <a:solidFill>
                  <a:srgbClr val="FFFFFF"/>
                </a:solidFill>
                <a:latin typeface="Segoe UI Light" panose="020B0502040204020203" pitchFamily="34" charset="0"/>
                <a:cs typeface="Segoe UI Light" panose="020B0502040204020203" pitchFamily="34" charset="0"/>
              </a:rPr>
              <a:t>τις </a:t>
            </a:r>
            <a:r>
              <a:rPr lang="el-GR" sz="1600" dirty="0" smtClean="0">
                <a:solidFill>
                  <a:srgbClr val="FFFFFF"/>
                </a:solidFill>
                <a:latin typeface="Segoe UI Light" panose="020B0502040204020203" pitchFamily="34" charset="0"/>
                <a:cs typeface="Segoe UI Light" panose="020B0502040204020203" pitchFamily="34" charset="0"/>
              </a:rPr>
              <a:t>σχετικές Υπηρεσίες από το να </a:t>
            </a:r>
            <a:r>
              <a:rPr lang="el-GR" sz="1600" dirty="0">
                <a:solidFill>
                  <a:srgbClr val="FFFFFF"/>
                </a:solidFill>
                <a:latin typeface="Segoe UI Light" panose="020B0502040204020203" pitchFamily="34" charset="0"/>
                <a:cs typeface="Segoe UI Light" panose="020B0502040204020203" pitchFamily="34" charset="0"/>
              </a:rPr>
              <a:t>υιοθετούν πρόσθετες στρατηγικές </a:t>
            </a:r>
            <a:r>
              <a:rPr lang="el-GR" sz="1600" dirty="0" smtClean="0">
                <a:solidFill>
                  <a:srgbClr val="FFFFFF"/>
                </a:solidFill>
                <a:latin typeface="Segoe UI Light" panose="020B0502040204020203" pitchFamily="34" charset="0"/>
                <a:cs typeface="Segoe UI Light" panose="020B0502040204020203" pitchFamily="34" charset="0"/>
              </a:rPr>
              <a:t>για </a:t>
            </a:r>
            <a:r>
              <a:rPr lang="el-GR" sz="1600" dirty="0">
                <a:solidFill>
                  <a:srgbClr val="FFFFFF"/>
                </a:solidFill>
                <a:latin typeface="Segoe UI Light" panose="020B0502040204020203" pitchFamily="34" charset="0"/>
                <a:cs typeface="Segoe UI Light" panose="020B0502040204020203" pitchFamily="34" charset="0"/>
              </a:rPr>
              <a:t>την </a:t>
            </a:r>
            <a:r>
              <a:rPr lang="el-GR" sz="1600" dirty="0" smtClean="0">
                <a:solidFill>
                  <a:srgbClr val="FFFFFF"/>
                </a:solidFill>
                <a:latin typeface="Segoe UI Light" panose="020B0502040204020203" pitchFamily="34" charset="0"/>
                <a:cs typeface="Segoe UI Light" panose="020B0502040204020203" pitchFamily="34" charset="0"/>
              </a:rPr>
              <a:t>καταγραφή </a:t>
            </a:r>
            <a:r>
              <a:rPr lang="el-GR" sz="1600" dirty="0">
                <a:solidFill>
                  <a:srgbClr val="FFFFFF"/>
                </a:solidFill>
                <a:latin typeface="Segoe UI Light" panose="020B0502040204020203" pitchFamily="34" charset="0"/>
                <a:cs typeface="Segoe UI Light" panose="020B0502040204020203" pitchFamily="34" charset="0"/>
              </a:rPr>
              <a:t>δεδομένων </a:t>
            </a:r>
            <a:r>
              <a:rPr lang="el-GR" sz="1600" dirty="0" smtClean="0">
                <a:solidFill>
                  <a:srgbClr val="FFFFFF"/>
                </a:solidFill>
                <a:latin typeface="Segoe UI Light" panose="020B0502040204020203" pitchFamily="34" charset="0"/>
                <a:cs typeface="Segoe UI Light" panose="020B0502040204020203" pitchFamily="34" charset="0"/>
              </a:rPr>
              <a:t>ΚαΠα-π.</a:t>
            </a:r>
            <a:endParaRPr lang="en-US" sz="1600" dirty="0">
              <a:solidFill>
                <a:srgbClr val="FFFFFF"/>
              </a:solidFill>
              <a:latin typeface="Segoe UI Light" panose="020B0502040204020203" pitchFamily="34" charset="0"/>
              <a:cs typeface="Segoe UI Light" panose="020B0502040204020203" pitchFamily="34" charset="0"/>
            </a:endParaRPr>
          </a:p>
        </p:txBody>
      </p:sp>
      <p:sp>
        <p:nvSpPr>
          <p:cNvPr id="5" name="TextBox 4"/>
          <p:cNvSpPr txBox="1"/>
          <p:nvPr/>
        </p:nvSpPr>
        <p:spPr>
          <a:xfrm>
            <a:off x="1143000" y="5076528"/>
            <a:ext cx="6858000" cy="64294"/>
          </a:xfrm>
          <a:prstGeom prst="rect">
            <a:avLst/>
          </a:prstGeom>
        </p:spPr>
        <p:txBody>
          <a:bodyPr wrap="none" lIns="133946" tIns="0" rIns="133946" bIns="0" anchor="t"/>
          <a:lstStyle/>
          <a:p>
            <a:pPr algn="l"/>
            <a:r>
              <a:rPr lang="en-US" sz="422" b="1">
                <a:solidFill>
                  <a:srgbClr val="FFFFFF"/>
                </a:solidFill>
                <a:latin typeface="Calibri"/>
              </a:rPr>
              <a:t>cc: photonburst - https://www.flickr.com/photos/22038283@N02</a:t>
            </a:r>
          </a:p>
        </p:txBody>
      </p:sp>
      <p:sp>
        <p:nvSpPr>
          <p:cNvPr id="6" name="TextBox 5"/>
          <p:cNvSpPr txBox="1"/>
          <p:nvPr/>
        </p:nvSpPr>
        <p:spPr>
          <a:xfrm>
            <a:off x="537701" y="2819159"/>
            <a:ext cx="8301941" cy="1543050"/>
          </a:xfrm>
          <a:prstGeom prst="rect">
            <a:avLst/>
          </a:prstGeom>
          <a:solidFill>
            <a:srgbClr val="026287"/>
          </a:solidFill>
        </p:spPr>
        <p:txBody>
          <a:bodyPr wrap="square" lIns="133946" tIns="133946" rIns="133946" bIns="133946" anchor="ctr">
            <a:normAutofit/>
          </a:bodyPr>
          <a:lstStyle/>
          <a:p>
            <a:pPr marL="179388" indent="-179388" algn="just"/>
            <a:r>
              <a:rPr lang="en-US" sz="1600" dirty="0">
                <a:solidFill>
                  <a:srgbClr val="FFFFFF"/>
                </a:solidFill>
                <a:latin typeface="Segoe UI Light" panose="020B0502040204020203" pitchFamily="34" charset="0"/>
                <a:cs typeface="Segoe UI Light" panose="020B0502040204020203" pitchFamily="34" charset="0"/>
              </a:rPr>
              <a:t>2. </a:t>
            </a:r>
            <a:r>
              <a:rPr lang="el-GR" sz="1600" dirty="0">
                <a:solidFill>
                  <a:srgbClr val="FFFFFF"/>
                </a:solidFill>
                <a:latin typeface="Segoe UI Light" panose="020B0502040204020203" pitchFamily="34" charset="0"/>
                <a:cs typeface="Segoe UI Light" panose="020B0502040204020203" pitchFamily="34" charset="0"/>
              </a:rPr>
              <a:t>Το Πρωτόκολλο Συλλογής Δεδομένων είναι ένα από τα </a:t>
            </a:r>
            <a:r>
              <a:rPr lang="el-GR" sz="1600" dirty="0" smtClean="0">
                <a:solidFill>
                  <a:srgbClr val="FFFFFF"/>
                </a:solidFill>
                <a:latin typeface="Segoe UI Light" panose="020B0502040204020203" pitchFamily="34" charset="0"/>
                <a:cs typeface="Segoe UI Light" panose="020B0502040204020203" pitchFamily="34" charset="0"/>
              </a:rPr>
              <a:t>εργαλεία </a:t>
            </a:r>
            <a:r>
              <a:rPr lang="el-GR" sz="1600" dirty="0">
                <a:solidFill>
                  <a:srgbClr val="FFFFFF"/>
                </a:solidFill>
                <a:latin typeface="Segoe UI Light" panose="020B0502040204020203" pitchFamily="34" charset="0"/>
                <a:cs typeface="Segoe UI Light" panose="020B0502040204020203" pitchFamily="34" charset="0"/>
              </a:rPr>
              <a:t>της Εργαλειοθήκης </a:t>
            </a:r>
            <a:r>
              <a:rPr lang="en-GB" sz="1600" dirty="0">
                <a:solidFill>
                  <a:srgbClr val="FFFFFF"/>
                </a:solidFill>
                <a:latin typeface="Segoe UI Light" panose="020B0502040204020203" pitchFamily="34" charset="0"/>
                <a:cs typeface="Segoe UI Light" panose="020B0502040204020203" pitchFamily="34" charset="0"/>
              </a:rPr>
              <a:t>CAN-MDS</a:t>
            </a:r>
            <a:r>
              <a:rPr lang="el-GR" sz="1600" dirty="0">
                <a:solidFill>
                  <a:srgbClr val="FFFFFF"/>
                </a:solidFill>
                <a:latin typeface="Segoe UI Light" panose="020B0502040204020203" pitchFamily="34" charset="0"/>
                <a:cs typeface="Segoe UI Light" panose="020B0502040204020203" pitchFamily="34" charset="0"/>
              </a:rPr>
              <a:t>. Η χρήση του </a:t>
            </a:r>
            <a:r>
              <a:rPr lang="el-GR" sz="1600" dirty="0" smtClean="0">
                <a:solidFill>
                  <a:srgbClr val="FFFFFF"/>
                </a:solidFill>
                <a:latin typeface="Segoe UI Light" panose="020B0502040204020203" pitchFamily="34" charset="0"/>
                <a:cs typeface="Segoe UI Light" panose="020B0502040204020203" pitchFamily="34" charset="0"/>
              </a:rPr>
              <a:t>ΔΕΝ ΘΑ ΠΡΕΠΕΙ να έρχεται σε </a:t>
            </a:r>
            <a:r>
              <a:rPr lang="el-GR" sz="1600" dirty="0">
                <a:solidFill>
                  <a:srgbClr val="FFFFFF"/>
                </a:solidFill>
                <a:latin typeface="Segoe UI Light" panose="020B0502040204020203" pitchFamily="34" charset="0"/>
                <a:cs typeface="Segoe UI Light" panose="020B0502040204020203" pitchFamily="34" charset="0"/>
              </a:rPr>
              <a:t>αντίθεση με τις συνήθεις πρακτικές των </a:t>
            </a:r>
            <a:r>
              <a:rPr lang="el-GR" sz="1600" dirty="0" smtClean="0">
                <a:solidFill>
                  <a:srgbClr val="FFFFFF"/>
                </a:solidFill>
                <a:latin typeface="Segoe UI Light" panose="020B0502040204020203" pitchFamily="34" charset="0"/>
                <a:cs typeface="Segoe UI Light" panose="020B0502040204020203" pitchFamily="34" charset="0"/>
              </a:rPr>
              <a:t>Υπηρεσιών/Οργανισμών που εργάζονται με ή/και για παιδιά. </a:t>
            </a:r>
            <a:endParaRPr lang="en-US" sz="1600" dirty="0">
              <a:solidFill>
                <a:srgbClr val="FFFFFF"/>
              </a:solidFill>
              <a:latin typeface="Segoe UI Light" panose="020B0502040204020203" pitchFamily="34" charset="0"/>
              <a:cs typeface="Segoe UI Light" panose="020B0502040204020203" pitchFamily="34" charset="0"/>
            </a:endParaRPr>
          </a:p>
        </p:txBody>
      </p:sp>
      <p:sp>
        <p:nvSpPr>
          <p:cNvPr id="7" name="Rectangle 6"/>
          <p:cNvSpPr/>
          <p:nvPr/>
        </p:nvSpPr>
        <p:spPr>
          <a:xfrm>
            <a:off x="520714" y="388581"/>
            <a:ext cx="4078361" cy="507831"/>
          </a:xfrm>
          <a:prstGeom prst="rect">
            <a:avLst/>
          </a:prstGeom>
        </p:spPr>
        <p:txBody>
          <a:bodyPr wrap="none">
            <a:spAutoFit/>
          </a:bodyPr>
          <a:lstStyle/>
          <a:p>
            <a:r>
              <a:rPr lang="el-GR" sz="2700" dirty="0" smtClean="0">
                <a:latin typeface="Segoe UI Black" panose="020B0A02040204020203" pitchFamily="34" charset="0"/>
                <a:ea typeface="Segoe UI Black" panose="020B0A02040204020203" pitchFamily="34" charset="0"/>
              </a:rPr>
              <a:t>Έχετε υπόψη σας ότι: </a:t>
            </a:r>
            <a:endParaRPr lang="el-GR" sz="2700" dirty="0">
              <a:latin typeface="Segoe UI Black" panose="020B0A02040204020203" pitchFamily="34" charset="0"/>
              <a:ea typeface="Segoe UI Black" panose="020B0A02040204020203" pitchFamily="34" charset="0"/>
            </a:endParaRPr>
          </a:p>
        </p:txBody>
      </p:sp>
    </p:spTree>
    <p:extLst>
      <p:ext uri="{BB962C8B-B14F-4D97-AF65-F5344CB8AC3E}">
        <p14:creationId xmlns="" xmlns:p14="http://schemas.microsoft.com/office/powerpoint/2010/main" val="1264682945"/>
      </p:ext>
    </p:extLst>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792" y="267890"/>
            <a:ext cx="8772836" cy="964814"/>
          </a:xfrm>
          <a:prstGeom prst="rect">
            <a:avLst/>
          </a:prstGeom>
        </p:spPr>
        <p:txBody>
          <a:bodyPr wrap="none" lIns="133946" tIns="0" rIns="133946" bIns="0" anchor="t"/>
          <a:lstStyle/>
          <a:p>
            <a:pPr algn="ctr"/>
            <a:r>
              <a:rPr lang="el-GR" sz="2700" b="1" dirty="0">
                <a:latin typeface="Segoe UI Black" panose="020B0A02040204020203" pitchFamily="34" charset="0"/>
                <a:ea typeface="Segoe UI Black" panose="020B0A02040204020203" pitchFamily="34" charset="0"/>
              </a:rPr>
              <a:t>Ποιος</a:t>
            </a:r>
            <a:r>
              <a:rPr lang="el-GR" sz="2700" b="1" dirty="0" smtClean="0">
                <a:latin typeface="Segoe UI Black" panose="020B0A02040204020203" pitchFamily="34" charset="0"/>
                <a:ea typeface="Segoe UI Black" panose="020B0A02040204020203" pitchFamily="34" charset="0"/>
              </a:rPr>
              <a:t>/-α </a:t>
            </a:r>
            <a:r>
              <a:rPr lang="el-GR" sz="2700" b="1" dirty="0">
                <a:latin typeface="Segoe UI Black" panose="020B0A02040204020203" pitchFamily="34" charset="0"/>
                <a:ea typeface="Segoe UI Black" panose="020B0A02040204020203" pitchFamily="34" charset="0"/>
              </a:rPr>
              <a:t>θα μπορούσε να χρησιμοποιεί </a:t>
            </a:r>
            <a:r>
              <a:rPr lang="el-GR" sz="2700" b="1" dirty="0" smtClean="0">
                <a:latin typeface="Segoe UI Black" panose="020B0A02040204020203" pitchFamily="34" charset="0"/>
                <a:ea typeface="Segoe UI Black" panose="020B0A02040204020203" pitchFamily="34" charset="0"/>
              </a:rPr>
              <a:t>το </a:t>
            </a:r>
          </a:p>
          <a:p>
            <a:pPr algn="ctr"/>
            <a:r>
              <a:rPr lang="el-GR" sz="2700" b="1" dirty="0" smtClean="0">
                <a:latin typeface="Segoe UI Black" panose="020B0A02040204020203" pitchFamily="34" charset="0"/>
                <a:ea typeface="Segoe UI Black" panose="020B0A02040204020203" pitchFamily="34" charset="0"/>
              </a:rPr>
              <a:t>Σύστημα  </a:t>
            </a:r>
            <a:r>
              <a:rPr lang="en-GB" sz="2700" b="1" dirty="0">
                <a:latin typeface="Segoe UI Black" panose="020B0A02040204020203" pitchFamily="34" charset="0"/>
                <a:ea typeface="Segoe UI Black" panose="020B0A02040204020203" pitchFamily="34" charset="0"/>
              </a:rPr>
              <a:t>CAN-MDS </a:t>
            </a:r>
            <a:r>
              <a:rPr lang="el-GR" sz="2700" b="1" dirty="0" smtClean="0">
                <a:latin typeface="Segoe UI Black" panose="020B0A02040204020203" pitchFamily="34" charset="0"/>
                <a:ea typeface="Segoe UI Black" panose="020B0A02040204020203" pitchFamily="34" charset="0"/>
              </a:rPr>
              <a:t>για </a:t>
            </a:r>
            <a:r>
              <a:rPr lang="el-GR" sz="2700" b="1" dirty="0">
                <a:latin typeface="Segoe UI Black" panose="020B0A02040204020203" pitchFamily="34" charset="0"/>
                <a:ea typeface="Segoe UI Black" panose="020B0A02040204020203" pitchFamily="34" charset="0"/>
              </a:rPr>
              <a:t>να αναφέρει </a:t>
            </a:r>
            <a:r>
              <a:rPr lang="el-GR" sz="2700" dirty="0" smtClean="0">
                <a:latin typeface="Segoe UI Black" panose="020B0A02040204020203" pitchFamily="34" charset="0"/>
                <a:ea typeface="Segoe UI Black" panose="020B0A02040204020203" pitchFamily="34" charset="0"/>
              </a:rPr>
              <a:t>ΚαΠα-Π;</a:t>
            </a:r>
            <a:endParaRPr lang="en-US" sz="2700" b="1" dirty="0">
              <a:latin typeface="Segoe UI Black" panose="020B0A02040204020203" pitchFamily="34" charset="0"/>
              <a:ea typeface="Segoe UI Black" panose="020B0A02040204020203" pitchFamily="34" charset="0"/>
            </a:endParaRPr>
          </a:p>
        </p:txBody>
      </p:sp>
      <p:sp>
        <p:nvSpPr>
          <p:cNvPr id="5" name="TextBox 4"/>
          <p:cNvSpPr txBox="1"/>
          <p:nvPr/>
        </p:nvSpPr>
        <p:spPr>
          <a:xfrm>
            <a:off x="277793" y="1409074"/>
            <a:ext cx="8596384" cy="3132945"/>
          </a:xfrm>
          <a:prstGeom prst="rect">
            <a:avLst/>
          </a:prstGeom>
        </p:spPr>
        <p:txBody>
          <a:bodyPr wrap="square">
            <a:noAutofit/>
          </a:bodyPr>
          <a:lstStyle/>
          <a:p>
            <a:pPr marL="338138" indent="-338138">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Επαγγελματίες </a:t>
            </a:r>
            <a:r>
              <a:rPr lang="el-GR" sz="1600" dirty="0">
                <a:latin typeface="Segoe UI Light" panose="020B0502040204020203" pitchFamily="34" charset="0"/>
                <a:cs typeface="Segoe UI Light" panose="020B0502040204020203" pitchFamily="34" charset="0"/>
              </a:rPr>
              <a:t>που εργάζονται σε </a:t>
            </a:r>
            <a:r>
              <a:rPr lang="el-GR" sz="1600" dirty="0" smtClean="0">
                <a:latin typeface="Segoe UI Light" panose="020B0502040204020203" pitchFamily="34" charset="0"/>
                <a:cs typeface="Segoe UI Light" panose="020B0502040204020203" pitchFamily="34" charset="0"/>
              </a:rPr>
              <a:t>Υπηρεσίες/Φορείς που παρέχουν υπηρεσίες σε παιδιά, δέχονται αναφορές περιστατικών ΚαΠα-π ή/και που στις αρμοδιότητές τους περιλαμβάνονται -πέραν της αναφοράς- η διερεύνηση και διαχείριση  των περιπτώσεων. </a:t>
            </a:r>
            <a:endParaRPr lang="en-US" sz="1600"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endParaRPr lang="en-US" sz="1600"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Τέτοιες Υπηρεσίες/Φορείς μπορεί να δραστηριοποιούνται σε τομείς, όπως: </a:t>
            </a:r>
            <a:r>
              <a:rPr lang="el-GR" sz="1600" dirty="0">
                <a:latin typeface="Segoe UI Light" panose="020B0502040204020203" pitchFamily="34" charset="0"/>
                <a:cs typeface="Segoe UI Light" panose="020B0502040204020203" pitchFamily="34" charset="0"/>
              </a:rPr>
              <a:t>δικαιοσύνης και επιβολής του </a:t>
            </a:r>
            <a:r>
              <a:rPr lang="el-GR" sz="1600" dirty="0" smtClean="0">
                <a:latin typeface="Segoe UI Light" panose="020B0502040204020203" pitchFamily="34" charset="0"/>
                <a:cs typeface="Segoe UI Light" panose="020B0502040204020203" pitchFamily="34" charset="0"/>
              </a:rPr>
              <a:t>νόμου, εκπαίδευσης, υγείας </a:t>
            </a:r>
            <a:r>
              <a:rPr lang="el-GR" sz="1600" dirty="0">
                <a:latin typeface="Segoe UI Light" panose="020B0502040204020203" pitchFamily="34" charset="0"/>
                <a:cs typeface="Segoe UI Light" panose="020B0502040204020203" pitchFamily="34" charset="0"/>
              </a:rPr>
              <a:t>και </a:t>
            </a:r>
            <a:r>
              <a:rPr lang="el-GR" sz="1600" dirty="0" smtClean="0">
                <a:latin typeface="Segoe UI Light" panose="020B0502040204020203" pitchFamily="34" charset="0"/>
                <a:cs typeface="Segoe UI Light" panose="020B0502040204020203" pitchFamily="34" charset="0"/>
              </a:rPr>
              <a:t>ψυχικής υγείας, κοινωνικής εργασίας και πρόνοιας, προστασίας του παιδιού, περιλαμβανομένων κυβερνητικών και μη φορέων</a:t>
            </a:r>
            <a:endParaRPr lang="en-US" sz="1600"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endParaRPr lang="en-US" sz="1600"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Οι επαγγελματίες θα μπορούσαν να είναι: Διευθυντές σχολείων, Εκπαιδευτικοί, </a:t>
            </a:r>
            <a:r>
              <a:rPr lang="el-GR" sz="1600" dirty="0" smtClean="0">
                <a:latin typeface="Segoe UI Light" panose="020B0502040204020203" pitchFamily="34" charset="0"/>
                <a:cs typeface="Segoe UI Light" panose="020B0502040204020203" pitchFamily="34" charset="0"/>
              </a:rPr>
              <a:t>Επαγγελματίες ΚΕΣΥ, Παιδίατροι </a:t>
            </a:r>
            <a:r>
              <a:rPr lang="el-GR" sz="1600" dirty="0">
                <a:latin typeface="Segoe UI Light" panose="020B0502040204020203" pitchFamily="34" charset="0"/>
                <a:cs typeface="Segoe UI Light" panose="020B0502040204020203" pitchFamily="34" charset="0"/>
              </a:rPr>
              <a:t>και ιατροί διαφόρων ειδικοτήτων, Νοσηλευτές, Παιδοψυχίατροι, Ψυχολόγοι που έρχονται σε επαφή με </a:t>
            </a:r>
            <a:r>
              <a:rPr lang="el-GR" sz="1600" dirty="0" smtClean="0">
                <a:latin typeface="Segoe UI Light" panose="020B0502040204020203" pitchFamily="34" charset="0"/>
                <a:cs typeface="Segoe UI Light" panose="020B0502040204020203" pitchFamily="34" charset="0"/>
              </a:rPr>
              <a:t>παιδιά, Κοινωνικοί/-</a:t>
            </a:r>
            <a:r>
              <a:rPr lang="el-GR" sz="1600" dirty="0" err="1" smtClean="0">
                <a:latin typeface="Segoe UI Light" panose="020B0502040204020203" pitchFamily="34" charset="0"/>
                <a:cs typeface="Segoe UI Light" panose="020B0502040204020203" pitchFamily="34" charset="0"/>
              </a:rPr>
              <a:t>ές</a:t>
            </a:r>
            <a:r>
              <a:rPr lang="el-GR" sz="1600" dirty="0" smtClean="0">
                <a:latin typeface="Segoe UI Light" panose="020B0502040204020203" pitchFamily="34" charset="0"/>
                <a:cs typeface="Segoe UI Light" panose="020B0502040204020203" pitchFamily="34" charset="0"/>
              </a:rPr>
              <a:t> </a:t>
            </a:r>
            <a:r>
              <a:rPr lang="el-GR" sz="1600" dirty="0">
                <a:latin typeface="Segoe UI Light" panose="020B0502040204020203" pitchFamily="34" charset="0"/>
                <a:cs typeface="Segoe UI Light" panose="020B0502040204020203" pitchFamily="34" charset="0"/>
              </a:rPr>
              <a:t>Λειτουργοί, Αστυνομικοί, Εισαγγελείς. </a:t>
            </a:r>
            <a:endParaRPr lang="en-US"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9857834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791" y="267890"/>
            <a:ext cx="8626365" cy="601539"/>
          </a:xfrm>
          <a:prstGeom prst="rect">
            <a:avLst/>
          </a:prstGeom>
        </p:spPr>
        <p:txBody>
          <a:bodyPr wrap="none" lIns="133946" tIns="0" rIns="133946" bIns="0" anchor="t"/>
          <a:lstStyle/>
          <a:p>
            <a:pPr algn="ctr"/>
            <a:r>
              <a:rPr lang="el-GR" sz="2400" dirty="0">
                <a:latin typeface="Segoe UI Black" panose="020B0A02040204020203" pitchFamily="34" charset="0"/>
                <a:ea typeface="Segoe UI Black" panose="020B0A02040204020203" pitchFamily="34" charset="0"/>
              </a:rPr>
              <a:t>Από που προέρχονται οι πληροφορίες </a:t>
            </a:r>
            <a:r>
              <a:rPr lang="el-GR" sz="2400" dirty="0" smtClean="0">
                <a:latin typeface="Segoe UI Black" panose="020B0A02040204020203" pitchFamily="34" charset="0"/>
                <a:ea typeface="Segoe UI Black" panose="020B0A02040204020203" pitchFamily="34" charset="0"/>
              </a:rPr>
              <a:t>για περιστατικά </a:t>
            </a:r>
          </a:p>
          <a:p>
            <a:pPr algn="ctr"/>
            <a:r>
              <a:rPr lang="el-GR" sz="2400" dirty="0" smtClean="0">
                <a:latin typeface="Segoe UI Black" panose="020B0A02040204020203" pitchFamily="34" charset="0"/>
                <a:ea typeface="Segoe UI Black" panose="020B0A02040204020203" pitchFamily="34" charset="0"/>
              </a:rPr>
              <a:t>ΚαΠα-π και πώς </a:t>
            </a:r>
            <a:r>
              <a:rPr lang="el-GR" sz="2400" dirty="0">
                <a:latin typeface="Segoe UI Black" panose="020B0A02040204020203" pitchFamily="34" charset="0"/>
                <a:ea typeface="Segoe UI Black" panose="020B0A02040204020203" pitchFamily="34" charset="0"/>
              </a:rPr>
              <a:t>φτάνουν στον/στην επαγγελματία;</a:t>
            </a:r>
            <a:endParaRPr lang="en-US" sz="2400" b="1" dirty="0">
              <a:latin typeface="Segoe UI Black" panose="020B0A02040204020203" pitchFamily="34" charset="0"/>
              <a:ea typeface="Segoe UI Black" panose="020B0A02040204020203" pitchFamily="34" charset="0"/>
            </a:endParaRPr>
          </a:p>
          <a:p>
            <a:pPr algn="ctr"/>
            <a:r>
              <a:rPr lang="el-GR" sz="2400" dirty="0">
                <a:latin typeface="Segoe UI Black" panose="020B0A02040204020203" pitchFamily="34" charset="0"/>
                <a:ea typeface="Segoe UI Black" panose="020B0A02040204020203" pitchFamily="34" charset="0"/>
              </a:rPr>
              <a:t> </a:t>
            </a:r>
            <a:endParaRPr lang="en-US" sz="2400" dirty="0">
              <a:latin typeface="Segoe UI Black" panose="020B0A02040204020203" pitchFamily="34" charset="0"/>
              <a:ea typeface="Segoe UI Black" panose="020B0A02040204020203" pitchFamily="34" charset="0"/>
            </a:endParaRPr>
          </a:p>
        </p:txBody>
      </p:sp>
      <p:sp>
        <p:nvSpPr>
          <p:cNvPr id="5" name="TextBox 4"/>
          <p:cNvSpPr txBox="1"/>
          <p:nvPr/>
        </p:nvSpPr>
        <p:spPr>
          <a:xfrm>
            <a:off x="277792" y="1232704"/>
            <a:ext cx="8626363" cy="3369276"/>
          </a:xfrm>
          <a:prstGeom prst="rect">
            <a:avLst/>
          </a:prstGeom>
        </p:spPr>
        <p:txBody>
          <a:bodyPr wrap="square">
            <a:noAutofit/>
          </a:bodyPr>
          <a:lstStyle/>
          <a:p>
            <a:pPr marL="338138" indent="-338138">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Οι πληροφορίες για ένα (πιθανό) περιστατικό ΚαΠα-π μπορεί να προέρχονται</a:t>
            </a:r>
          </a:p>
          <a:p>
            <a:pPr marL="539750" lvl="1" indent="-196850">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από τον/την επαγγελματία στο πλαίσιο της αλληλεπίδρασής του με το παιδί (βάσει ενδείξεων) ή στο πλαίσιο ελέγχου ρουτίνας σε χώρους όπως το σχολείο ή σε ένα νοσοκομείο. Σε </a:t>
            </a:r>
            <a:r>
              <a:rPr lang="el-GR" sz="1600" dirty="0">
                <a:latin typeface="Segoe UI Light" panose="020B0502040204020203" pitchFamily="34" charset="0"/>
                <a:cs typeface="Segoe UI Light" panose="020B0502040204020203" pitchFamily="34" charset="0"/>
              </a:rPr>
              <a:t>τέτοιες περιπτώσεις, δεν </a:t>
            </a:r>
            <a:r>
              <a:rPr lang="el-GR" sz="1600" dirty="0" smtClean="0">
                <a:latin typeface="Segoe UI Light" panose="020B0502040204020203" pitchFamily="34" charset="0"/>
                <a:cs typeface="Segoe UI Light" panose="020B0502040204020203" pitchFamily="34" charset="0"/>
              </a:rPr>
              <a:t>υφίσταται τρίτο μέρος ( εξωτερική πηγή πληροφορίας) </a:t>
            </a:r>
            <a:endParaRPr lang="el-GR" sz="1600" dirty="0">
              <a:latin typeface="Segoe UI Light" panose="020B0502040204020203" pitchFamily="34" charset="0"/>
              <a:cs typeface="Segoe UI Light" panose="020B0502040204020203" pitchFamily="34" charset="0"/>
            </a:endParaRPr>
          </a:p>
          <a:p>
            <a:pPr marL="539750" lvl="1" indent="-196850">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από τρίτα μέρη (εξωτερικές πηγές πληροφορίες) όπως συγγενής </a:t>
            </a:r>
            <a:r>
              <a:rPr lang="el-GR" sz="1600" dirty="0">
                <a:latin typeface="Segoe UI Light" panose="020B0502040204020203" pitchFamily="34" charset="0"/>
                <a:cs typeface="Segoe UI Light" panose="020B0502040204020203" pitchFamily="34" charset="0"/>
              </a:rPr>
              <a:t>του παιδιού, </a:t>
            </a:r>
            <a:r>
              <a:rPr lang="el-GR" sz="1600" dirty="0" smtClean="0">
                <a:latin typeface="Segoe UI Light" panose="020B0502040204020203" pitchFamily="34" charset="0"/>
                <a:cs typeface="Segoe UI Light" panose="020B0502040204020203" pitchFamily="34" charset="0"/>
              </a:rPr>
              <a:t>φιλικό πρόσωπο ή </a:t>
            </a:r>
            <a:r>
              <a:rPr lang="el-GR" sz="1600" dirty="0">
                <a:latin typeface="Segoe UI Light" panose="020B0502040204020203" pitchFamily="34" charset="0"/>
                <a:cs typeface="Segoe UI Light" panose="020B0502040204020203" pitchFamily="34" charset="0"/>
              </a:rPr>
              <a:t>γείτονας, επαγγελματίες που </a:t>
            </a:r>
            <a:r>
              <a:rPr lang="el-GR" sz="1600" dirty="0" smtClean="0">
                <a:latin typeface="Segoe UI Light" panose="020B0502040204020203" pitchFamily="34" charset="0"/>
                <a:cs typeface="Segoe UI Light" panose="020B0502040204020203" pitchFamily="34" charset="0"/>
              </a:rPr>
              <a:t>υποχρεούται από το νόμο να αναφέρει ΚαΠα-π ή από οποιονδήποτε πολίτη</a:t>
            </a:r>
            <a:r>
              <a:rPr lang="el-GR" sz="1600" dirty="0">
                <a:latin typeface="Segoe UI Light" panose="020B0502040204020203" pitchFamily="34" charset="0"/>
                <a:cs typeface="Segoe UI Light" panose="020B0502040204020203" pitchFamily="34" charset="0"/>
              </a:rPr>
              <a:t>. </a:t>
            </a:r>
            <a:endParaRPr lang="el-GR" sz="1600" dirty="0" smtClean="0">
              <a:latin typeface="Segoe UI Light" panose="020B0502040204020203" pitchFamily="34" charset="0"/>
              <a:cs typeface="Segoe UI Light" panose="020B0502040204020203" pitchFamily="34" charset="0"/>
            </a:endParaRPr>
          </a:p>
          <a:p>
            <a:pPr marL="539750" lvl="1" indent="-196850">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από το ίδιο </a:t>
            </a:r>
            <a:r>
              <a:rPr lang="el-GR" sz="1600" dirty="0">
                <a:latin typeface="Segoe UI Light" panose="020B0502040204020203" pitchFamily="34" charset="0"/>
                <a:cs typeface="Segoe UI Light" panose="020B0502040204020203" pitchFamily="34" charset="0"/>
              </a:rPr>
              <a:t>το </a:t>
            </a:r>
            <a:r>
              <a:rPr lang="el-GR" sz="1600" dirty="0" smtClean="0">
                <a:latin typeface="Segoe UI Light" panose="020B0502040204020203" pitchFamily="34" charset="0"/>
                <a:cs typeface="Segoe UI Light" panose="020B0502040204020203" pitchFamily="34" charset="0"/>
              </a:rPr>
              <a:t>θύμα-παιδί (αποκάλυψη ΚαΠα-π) </a:t>
            </a:r>
          </a:p>
          <a:p>
            <a:pPr marL="338138" indent="-338138">
              <a:lnSpc>
                <a:spcPct val="100800"/>
              </a:lnSpc>
              <a:buClr>
                <a:schemeClr val="tx2"/>
              </a:buClr>
              <a:buFont typeface="Wingdings 3" panose="05040102010807070707" pitchFamily="18" charset="2"/>
              <a:buChar char="´"/>
            </a:pPr>
            <a:r>
              <a:rPr lang="el-GR" sz="1600" dirty="0">
                <a:latin typeface="Segoe UI Light" panose="020B0502040204020203" pitchFamily="34" charset="0"/>
                <a:cs typeface="Segoe UI Light" panose="020B0502040204020203" pitchFamily="34" charset="0"/>
              </a:rPr>
              <a:t>Οι </a:t>
            </a:r>
            <a:r>
              <a:rPr lang="el-GR" sz="1600" dirty="0" smtClean="0">
                <a:latin typeface="Segoe UI Light" panose="020B0502040204020203" pitchFamily="34" charset="0"/>
                <a:cs typeface="Segoe UI Light" panose="020B0502040204020203" pitchFamily="34" charset="0"/>
              </a:rPr>
              <a:t>πληροφορίες </a:t>
            </a:r>
            <a:r>
              <a:rPr lang="el-GR" sz="1600" dirty="0">
                <a:latin typeface="Segoe UI Light" panose="020B0502040204020203" pitchFamily="34" charset="0"/>
                <a:cs typeface="Segoe UI Light" panose="020B0502040204020203" pitchFamily="34" charset="0"/>
              </a:rPr>
              <a:t>σχετικά με </a:t>
            </a:r>
            <a:r>
              <a:rPr lang="el-GR" sz="1600" dirty="0" smtClean="0">
                <a:latin typeface="Segoe UI Light" panose="020B0502040204020203" pitchFamily="34" charset="0"/>
                <a:cs typeface="Segoe UI Light" panose="020B0502040204020203" pitchFamily="34" charset="0"/>
              </a:rPr>
              <a:t>μια περίπτωση ΚαΠα-π μπορούν </a:t>
            </a:r>
            <a:r>
              <a:rPr lang="el-GR" sz="1600" dirty="0">
                <a:latin typeface="Segoe UI Light" panose="020B0502040204020203" pitchFamily="34" charset="0"/>
                <a:cs typeface="Segoe UI Light" panose="020B0502040204020203" pitchFamily="34" charset="0"/>
              </a:rPr>
              <a:t>να </a:t>
            </a:r>
            <a:r>
              <a:rPr lang="el-GR" sz="1600" dirty="0" smtClean="0">
                <a:latin typeface="Segoe UI Light" panose="020B0502040204020203" pitchFamily="34" charset="0"/>
                <a:cs typeface="Segoe UI Light" panose="020B0502040204020203" pitchFamily="34" charset="0"/>
              </a:rPr>
              <a:t>φτάσουν στον/στην αρμόδιο/-α επαγγελματία από μια </a:t>
            </a:r>
            <a:r>
              <a:rPr lang="el-GR" sz="1600" dirty="0">
                <a:latin typeface="Segoe UI Light" panose="020B0502040204020203" pitchFamily="34" charset="0"/>
                <a:cs typeface="Segoe UI Light" panose="020B0502040204020203" pitchFamily="34" charset="0"/>
              </a:rPr>
              <a:t>«εξωτερική πηγή πληροφορίας»</a:t>
            </a:r>
            <a:endParaRPr lang="el-GR" sz="1600" dirty="0" smtClean="0">
              <a:latin typeface="Segoe UI Light" panose="020B0502040204020203" pitchFamily="34" charset="0"/>
              <a:cs typeface="Segoe UI Light" panose="020B0502040204020203" pitchFamily="34" charset="0"/>
            </a:endParaRPr>
          </a:p>
          <a:p>
            <a:pPr marL="539750" lvl="1" indent="-196850">
              <a:lnSpc>
                <a:spcPct val="100800"/>
              </a:lnSpc>
              <a:buClr>
                <a:schemeClr val="tx2"/>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rPr>
              <a:t>μέσω αναφοράς σε δια ζώσης συνάντηση, μέσω τηλεφώνου, γραπτώς (όπως μέσω </a:t>
            </a:r>
            <a:r>
              <a:rPr lang="el-GR" sz="1600" dirty="0">
                <a:latin typeface="Segoe UI Light" panose="020B0502040204020203" pitchFamily="34" charset="0"/>
                <a:cs typeface="Segoe UI Light" panose="020B0502040204020203" pitchFamily="34" charset="0"/>
              </a:rPr>
              <a:t>ηλεκτρονικού </a:t>
            </a:r>
            <a:r>
              <a:rPr lang="el-GR" sz="1600" dirty="0" smtClean="0">
                <a:latin typeface="Segoe UI Light" panose="020B0502040204020203" pitchFamily="34" charset="0"/>
                <a:cs typeface="Segoe UI Light" panose="020B0502040204020203" pitchFamily="34" charset="0"/>
              </a:rPr>
              <a:t>μηνύματος) ή με άλλο τρόπο (όπως σε κάποια </a:t>
            </a:r>
            <a:r>
              <a:rPr lang="en-US" sz="1600" dirty="0" smtClean="0">
                <a:latin typeface="Segoe UI Light" panose="020B0502040204020203" pitchFamily="34" charset="0"/>
                <a:cs typeface="Segoe UI Light" panose="020B0502040204020203" pitchFamily="34" charset="0"/>
              </a:rPr>
              <a:t>SOS </a:t>
            </a:r>
            <a:r>
              <a:rPr lang="el-GR" sz="1600" dirty="0" smtClean="0">
                <a:latin typeface="Segoe UI Light" panose="020B0502040204020203" pitchFamily="34" charset="0"/>
                <a:cs typeface="Segoe UI Light" panose="020B0502040204020203" pitchFamily="34" charset="0"/>
              </a:rPr>
              <a:t>γραμμή)</a:t>
            </a:r>
            <a:endParaRPr lang="el-GR" sz="16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68895158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793" y="432782"/>
            <a:ext cx="8490030" cy="964814"/>
          </a:xfrm>
          <a:prstGeom prst="rect">
            <a:avLst/>
          </a:prstGeom>
        </p:spPr>
        <p:txBody>
          <a:bodyPr wrap="none" lIns="133946" tIns="0" rIns="133946" bIns="0" anchor="t"/>
          <a:lstStyle/>
          <a:p>
            <a:r>
              <a:rPr lang="el-GR" sz="2400" dirty="0" smtClean="0">
                <a:latin typeface="Segoe UI Black" panose="020B0A02040204020203" pitchFamily="34" charset="0"/>
                <a:ea typeface="Segoe UI Black" panose="020B0A02040204020203" pitchFamily="34" charset="0"/>
              </a:rPr>
              <a:t>Σύστημα </a:t>
            </a:r>
            <a:r>
              <a:rPr lang="en-US" sz="2400" dirty="0" smtClean="0">
                <a:latin typeface="Segoe UI Black" panose="020B0A02040204020203" pitchFamily="34" charset="0"/>
                <a:ea typeface="Segoe UI Black" panose="020B0A02040204020203" pitchFamily="34" charset="0"/>
              </a:rPr>
              <a:t>CAN-MDS: </a:t>
            </a:r>
            <a:r>
              <a:rPr lang="el-GR" sz="2000" dirty="0" smtClean="0">
                <a:latin typeface="Segoe UI Black" panose="020B0A02040204020203" pitchFamily="34" charset="0"/>
                <a:ea typeface="Segoe UI Black" panose="020B0A02040204020203" pitchFamily="34" charset="0"/>
              </a:rPr>
              <a:t>κριτήρια επιλεξιμότητας περιστατικών</a:t>
            </a:r>
            <a:endParaRPr lang="en-US" sz="2400" dirty="0">
              <a:latin typeface="Segoe UI Black" panose="020B0A02040204020203" pitchFamily="34" charset="0"/>
              <a:ea typeface="Segoe UI Black" panose="020B0A02040204020203" pitchFamily="34" charset="0"/>
            </a:endParaRPr>
          </a:p>
        </p:txBody>
      </p:sp>
      <p:sp>
        <p:nvSpPr>
          <p:cNvPr id="5" name="TextBox 4"/>
          <p:cNvSpPr txBox="1"/>
          <p:nvPr/>
        </p:nvSpPr>
        <p:spPr>
          <a:xfrm>
            <a:off x="277793" y="1232704"/>
            <a:ext cx="8490030" cy="3294326"/>
          </a:xfrm>
          <a:prstGeom prst="rect">
            <a:avLst/>
          </a:prstGeom>
        </p:spPr>
        <p:txBody>
          <a:bodyPr wrap="square">
            <a:normAutofit fontScale="92500"/>
          </a:bodyPr>
          <a:lstStyle/>
          <a:p>
            <a:pPr marL="338138" indent="-338138">
              <a:lnSpc>
                <a:spcPct val="100800"/>
              </a:lnSpc>
              <a:buClr>
                <a:schemeClr val="tx2"/>
              </a:buClr>
              <a:buFont typeface="Wingdings 3" panose="05040102010807070707" pitchFamily="18" charset="2"/>
              <a:buChar char="´"/>
            </a:pPr>
            <a:r>
              <a:rPr lang="el-GR" sz="2100" b="1" dirty="0" smtClean="0">
                <a:latin typeface="Segoe UI Light" panose="020B0502040204020203" pitchFamily="34" charset="0"/>
                <a:cs typeface="Segoe UI Light" panose="020B0502040204020203" pitchFamily="34" charset="0"/>
              </a:rPr>
              <a:t>Οι ελάχιστες </a:t>
            </a:r>
            <a:r>
              <a:rPr lang="el-GR" sz="2100" b="1" dirty="0">
                <a:latin typeface="Segoe UI Light" panose="020B0502040204020203" pitchFamily="34" charset="0"/>
                <a:cs typeface="Segoe UI Light" panose="020B0502040204020203" pitchFamily="34" charset="0"/>
              </a:rPr>
              <a:t>απαιτούμενες πληροφορίες για </a:t>
            </a:r>
            <a:r>
              <a:rPr lang="el-GR" sz="2100" b="1" dirty="0" smtClean="0">
                <a:latin typeface="Segoe UI Light" panose="020B0502040204020203" pitchFamily="34" charset="0"/>
                <a:cs typeface="Segoe UI Light" panose="020B0502040204020203" pitchFamily="34" charset="0"/>
              </a:rPr>
              <a:t>καταγραφή </a:t>
            </a:r>
            <a:r>
              <a:rPr lang="el-GR" sz="2100" b="1" dirty="0">
                <a:latin typeface="Segoe UI Light" panose="020B0502040204020203" pitchFamily="34" charset="0"/>
                <a:cs typeface="Segoe UI Light" panose="020B0502040204020203" pitchFamily="34" charset="0"/>
              </a:rPr>
              <a:t>περιστατικού  </a:t>
            </a:r>
            <a:r>
              <a:rPr lang="el-GR" sz="2100" b="1" dirty="0" smtClean="0">
                <a:latin typeface="Segoe UI Light" panose="020B0502040204020203" pitchFamily="34" charset="0"/>
                <a:cs typeface="Segoe UI Light" panose="020B0502040204020203" pitchFamily="34" charset="0"/>
              </a:rPr>
              <a:t>ΚαΠα-π</a:t>
            </a:r>
            <a:endParaRPr lang="en-US" sz="2100" b="1" dirty="0">
              <a:latin typeface="Segoe UI Light" panose="020B0502040204020203" pitchFamily="34" charset="0"/>
              <a:cs typeface="Segoe UI Light" panose="020B0502040204020203" pitchFamily="34" charset="0"/>
            </a:endParaRPr>
          </a:p>
          <a:p>
            <a:pPr marL="539750" indent="-179388">
              <a:lnSpc>
                <a:spcPct val="110800"/>
              </a:lnSpc>
              <a:buClr>
                <a:schemeClr val="tx2"/>
              </a:buClr>
            </a:pPr>
            <a:r>
              <a:rPr lang="en-US" sz="1800" dirty="0" err="1" smtClean="0">
                <a:latin typeface="Segoe UI Light" panose="020B0502040204020203" pitchFamily="34" charset="0"/>
                <a:cs typeface="Segoe UI Light" panose="020B0502040204020203" pitchFamily="34" charset="0"/>
              </a:rPr>
              <a:t>i</a:t>
            </a:r>
            <a:r>
              <a:rPr lang="en-US" sz="1800" dirty="0">
                <a:latin typeface="Segoe UI Light" panose="020B0502040204020203" pitchFamily="34" charset="0"/>
                <a:cs typeface="Segoe UI Light" panose="020B0502040204020203" pitchFamily="34" charset="0"/>
              </a:rPr>
              <a:t>.  </a:t>
            </a:r>
            <a:r>
              <a:rPr lang="el-GR" sz="1800" dirty="0">
                <a:latin typeface="Segoe UI Light" panose="020B0502040204020203" pitchFamily="34" charset="0"/>
                <a:cs typeface="Segoe UI Light" panose="020B0502040204020203" pitchFamily="34" charset="0"/>
              </a:rPr>
              <a:t>Το όνομα (ή άλλο στοιχείο ταυτότητας) του παιδιού </a:t>
            </a:r>
            <a:endParaRPr lang="en-US" sz="1800" dirty="0">
              <a:latin typeface="Segoe UI Light" panose="020B0502040204020203" pitchFamily="34" charset="0"/>
              <a:cs typeface="Segoe UI Light" panose="020B0502040204020203" pitchFamily="34" charset="0"/>
            </a:endParaRPr>
          </a:p>
          <a:p>
            <a:pPr marL="539750" indent="-179388">
              <a:lnSpc>
                <a:spcPct val="110800"/>
              </a:lnSpc>
              <a:buClr>
                <a:schemeClr val="tx2"/>
              </a:buClr>
            </a:pPr>
            <a:r>
              <a:rPr lang="en-US" sz="1800" dirty="0" smtClean="0">
                <a:latin typeface="Segoe UI Light" panose="020B0502040204020203" pitchFamily="34" charset="0"/>
                <a:cs typeface="Segoe UI Light" panose="020B0502040204020203" pitchFamily="34" charset="0"/>
              </a:rPr>
              <a:t>ii</a:t>
            </a:r>
            <a:r>
              <a:rPr lang="en-US" sz="1800" dirty="0">
                <a:latin typeface="Segoe UI Light" panose="020B0502040204020203" pitchFamily="34" charset="0"/>
                <a:cs typeface="Segoe UI Light" panose="020B0502040204020203" pitchFamily="34" charset="0"/>
              </a:rPr>
              <a:t>. </a:t>
            </a:r>
            <a:r>
              <a:rPr lang="el-GR" sz="1800" dirty="0">
                <a:latin typeface="Segoe UI Light" panose="020B0502040204020203" pitchFamily="34" charset="0"/>
                <a:cs typeface="Segoe UI Light" panose="020B0502040204020203" pitchFamily="34" charset="0"/>
              </a:rPr>
              <a:t>Τουλάχιστο μια αναφερόμενη πράξη/παράλειψη ΚαΠα-π (επιβεβαιωμένη ή υποψία)</a:t>
            </a:r>
            <a:endParaRPr lang="en-US" sz="1800"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endParaRPr lang="en-US" sz="2100" b="1" dirty="0">
              <a:latin typeface="Segoe UI Light" panose="020B0502040204020203" pitchFamily="34" charset="0"/>
              <a:cs typeface="Segoe UI Light" panose="020B0502040204020203" pitchFamily="34" charset="0"/>
            </a:endParaRPr>
          </a:p>
          <a:p>
            <a:pPr marL="338138" indent="-338138">
              <a:lnSpc>
                <a:spcPct val="100800"/>
              </a:lnSpc>
              <a:buClr>
                <a:schemeClr val="tx2"/>
              </a:buClr>
              <a:buFont typeface="Wingdings 3" panose="05040102010807070707" pitchFamily="18" charset="2"/>
              <a:buChar char="´"/>
            </a:pPr>
            <a:r>
              <a:rPr lang="el-GR" sz="2100" b="1" dirty="0">
                <a:latin typeface="Segoe UI Light" panose="020B0502040204020203" pitchFamily="34" charset="0"/>
                <a:cs typeface="Segoe UI Light" panose="020B0502040204020203" pitchFamily="34" charset="0"/>
              </a:rPr>
              <a:t>Κριτήρια </a:t>
            </a:r>
            <a:r>
              <a:rPr lang="el-GR" sz="2100" b="1" dirty="0" smtClean="0">
                <a:latin typeface="Segoe UI Light" panose="020B0502040204020203" pitchFamily="34" charset="0"/>
                <a:cs typeface="Segoe UI Light" panose="020B0502040204020203" pitchFamily="34" charset="0"/>
              </a:rPr>
              <a:t>αποκλεισμού (μη επιλέξιμο περιστατικό)</a:t>
            </a:r>
            <a:endParaRPr lang="en-US" sz="2100" b="1" dirty="0">
              <a:latin typeface="Segoe UI Light" panose="020B0502040204020203" pitchFamily="34" charset="0"/>
              <a:cs typeface="Segoe UI Light" panose="020B0502040204020203" pitchFamily="34" charset="0"/>
            </a:endParaRPr>
          </a:p>
          <a:p>
            <a:pPr marL="539750" indent="-179388">
              <a:lnSpc>
                <a:spcPct val="110800"/>
              </a:lnSpc>
              <a:buClr>
                <a:schemeClr val="tx2"/>
              </a:buClr>
            </a:pPr>
            <a:r>
              <a:rPr lang="en-US" sz="1800" dirty="0" err="1">
                <a:latin typeface="Segoe UI Light" panose="020B0502040204020203" pitchFamily="34" charset="0"/>
                <a:cs typeface="Segoe UI Light" panose="020B0502040204020203" pitchFamily="34" charset="0"/>
              </a:rPr>
              <a:t>i</a:t>
            </a:r>
            <a:r>
              <a:rPr lang="en-US" sz="1800" dirty="0">
                <a:latin typeface="Segoe UI Light" panose="020B0502040204020203" pitchFamily="34" charset="0"/>
                <a:cs typeface="Segoe UI Light" panose="020B0502040204020203" pitchFamily="34" charset="0"/>
              </a:rPr>
              <a:t>. </a:t>
            </a:r>
            <a:r>
              <a:rPr lang="el-GR" sz="1800" dirty="0">
                <a:latin typeface="Segoe UI Light" panose="020B0502040204020203" pitchFamily="34" charset="0"/>
                <a:cs typeface="Segoe UI Light" panose="020B0502040204020203" pitchFamily="34" charset="0"/>
              </a:rPr>
              <a:t>Όταν το όνομα (ή άλλο στοιχείο ταυτότητας) του παιδιού δεν είναι διαθέσιμο </a:t>
            </a:r>
            <a:r>
              <a:rPr lang="el-GR" sz="1800" dirty="0" smtClean="0">
                <a:latin typeface="Segoe UI Light" panose="020B0502040204020203" pitchFamily="34" charset="0"/>
                <a:cs typeface="Segoe UI Light" panose="020B0502040204020203" pitchFamily="34" charset="0"/>
                <a:sym typeface="Wingdings" panose="05000000000000000000" pitchFamily="2" charset="2"/>
              </a:rPr>
              <a:t></a:t>
            </a:r>
            <a:r>
              <a:rPr lang="el-GR" sz="18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επειδή πρακτικά το περιστατικό ΔΕΝ μπορεί να εντοπιστεί</a:t>
            </a:r>
            <a:endParaRPr lang="en-US" sz="1800" dirty="0">
              <a:solidFill>
                <a:schemeClr val="accent1"/>
              </a:solidFill>
              <a:latin typeface="Segoe UI Light" panose="020B0502040204020203" pitchFamily="34" charset="0"/>
              <a:cs typeface="Segoe UI Light" panose="020B0502040204020203" pitchFamily="34" charset="0"/>
            </a:endParaRPr>
          </a:p>
          <a:p>
            <a:pPr marL="539750" indent="-179388">
              <a:lnSpc>
                <a:spcPct val="110800"/>
              </a:lnSpc>
              <a:buClr>
                <a:schemeClr val="tx2"/>
              </a:buClr>
            </a:pPr>
            <a:r>
              <a:rPr lang="en-US" sz="1800" dirty="0" smtClean="0">
                <a:latin typeface="Segoe UI Light" panose="020B0502040204020203" pitchFamily="34" charset="0"/>
                <a:cs typeface="Segoe UI Light" panose="020B0502040204020203" pitchFamily="34" charset="0"/>
              </a:rPr>
              <a:t>ii. </a:t>
            </a:r>
            <a:r>
              <a:rPr lang="el-GR" sz="1800" dirty="0" smtClean="0">
                <a:latin typeface="Segoe UI Light" panose="020B0502040204020203" pitchFamily="34" charset="0"/>
                <a:cs typeface="Segoe UI Light" panose="020B0502040204020203" pitchFamily="34" charset="0"/>
              </a:rPr>
              <a:t>Όταν </a:t>
            </a:r>
            <a:r>
              <a:rPr lang="el-GR" sz="1800" dirty="0">
                <a:latin typeface="Segoe UI Light" panose="020B0502040204020203" pitchFamily="34" charset="0"/>
                <a:cs typeface="Segoe UI Light" panose="020B0502040204020203" pitchFamily="34" charset="0"/>
              </a:rPr>
              <a:t>δεν υπάρχει αναφορά για καμία </a:t>
            </a:r>
            <a:r>
              <a:rPr lang="el-GR" sz="1800" dirty="0" smtClean="0">
                <a:latin typeface="Segoe UI Light" panose="020B0502040204020203" pitchFamily="34" charset="0"/>
                <a:cs typeface="Segoe UI Light" panose="020B0502040204020203" pitchFamily="34" charset="0"/>
              </a:rPr>
              <a:t>πράξη/παράλειψη </a:t>
            </a:r>
            <a:r>
              <a:rPr lang="el-GR" sz="1800" dirty="0">
                <a:latin typeface="Segoe UI Light" panose="020B0502040204020203" pitchFamily="34" charset="0"/>
                <a:cs typeface="Segoe UI Light" panose="020B0502040204020203" pitchFamily="34" charset="0"/>
              </a:rPr>
              <a:t>ΚαΠα-π (επιβεβαιωμένη ή υποψία) </a:t>
            </a:r>
            <a:r>
              <a:rPr lang="el-GR" sz="1800" dirty="0" smtClean="0">
                <a:latin typeface="Segoe UI Light" panose="020B0502040204020203" pitchFamily="34" charset="0"/>
                <a:cs typeface="Segoe UI Light" panose="020B0502040204020203" pitchFamily="34" charset="0"/>
                <a:sym typeface="Wingdings" panose="05000000000000000000" pitchFamily="2" charset="2"/>
              </a:rPr>
              <a:t> </a:t>
            </a:r>
            <a:r>
              <a:rPr lang="el-GR" sz="18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επειδή εάν δεν πρόκειται για ΚαΠα-π δεν ανήκει στο </a:t>
            </a:r>
            <a:r>
              <a:rPr lang="en-US" sz="1800" dirty="0" smtClean="0">
                <a:solidFill>
                  <a:schemeClr val="accent1"/>
                </a:solidFill>
                <a:latin typeface="Segoe UI Light" panose="020B0502040204020203" pitchFamily="34" charset="0"/>
                <a:cs typeface="Segoe UI Light" panose="020B0502040204020203" pitchFamily="34" charset="0"/>
                <a:sym typeface="Wingdings" panose="05000000000000000000" pitchFamily="2" charset="2"/>
              </a:rPr>
              <a:t>CAN-MDS</a:t>
            </a:r>
            <a:endParaRPr lang="en-US" sz="18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19860149"/>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19082</TotalTime>
  <Words>2163</Words>
  <Application>Microsoft Office PowerPoint</Application>
  <PresentationFormat>On-screen Show (16:9)</PresentationFormat>
  <Paragraphs>173</Paragraphs>
  <Slides>19</Slides>
  <Notes>16</Notes>
  <HiddenSlides>1</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Παρουσίαση του Συστήματος  CAN-MDS </vt:lpstr>
      <vt:lpstr>Slide 2</vt:lpstr>
      <vt:lpstr>Slide 3</vt:lpstr>
      <vt:lpstr>περίγραμμα</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όταν ένα περιστατικό ΚαΠα-π εντοπίζεται από τον/την επαγγελματία-χρήστη/-τρια του Συστήματος  (εφαρμογή πολιτικής συστηματικής ανίχνευσης για ΚαΠα-π: εξαρτάται από τις ιδιαιτερότητες του εργασιακού πλαισίου) </vt:lpstr>
      <vt:lpstr>όταν ένα περιστατικό ΚαΠα-π αναφέρεται σε έναν Φορέα/ Υπηρεσία από μια εξωτερική πηγή πληροφορίας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159</cp:revision>
  <dcterms:created xsi:type="dcterms:W3CDTF">2018-11-08T14:12:16Z</dcterms:created>
  <dcterms:modified xsi:type="dcterms:W3CDTF">2022-02-01T18:02:37Z</dcterms:modified>
</cp:coreProperties>
</file>