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changesInfos/changesInfo1.xml" ContentType="application/vnd.ms-powerpoint.changesinfo+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1.xml" ContentType="application/vnd.openxmlformats-officedocument.drawingml.diagramStyl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5"/>
  </p:notesMasterIdLst>
  <p:sldIdLst>
    <p:sldId id="256" r:id="rId2"/>
    <p:sldId id="558" r:id="rId3"/>
    <p:sldId id="462" r:id="rId4"/>
    <p:sldId id="506" r:id="rId5"/>
    <p:sldId id="498" r:id="rId6"/>
    <p:sldId id="463" r:id="rId7"/>
    <p:sldId id="467" r:id="rId8"/>
    <p:sldId id="536" r:id="rId9"/>
    <p:sldId id="547" r:id="rId10"/>
    <p:sldId id="548" r:id="rId11"/>
    <p:sldId id="476" r:id="rId12"/>
    <p:sldId id="477" r:id="rId13"/>
    <p:sldId id="478" r:id="rId14"/>
    <p:sldId id="479" r:id="rId15"/>
    <p:sldId id="468" r:id="rId16"/>
    <p:sldId id="456" r:id="rId17"/>
    <p:sldId id="537" r:id="rId18"/>
    <p:sldId id="538" r:id="rId19"/>
    <p:sldId id="539" r:id="rId20"/>
    <p:sldId id="540" r:id="rId21"/>
    <p:sldId id="542" r:id="rId22"/>
    <p:sldId id="543" r:id="rId23"/>
    <p:sldId id="544" r:id="rId24"/>
    <p:sldId id="549" r:id="rId25"/>
    <p:sldId id="550" r:id="rId26"/>
    <p:sldId id="491" r:id="rId27"/>
    <p:sldId id="490" r:id="rId28"/>
    <p:sldId id="493" r:id="rId29"/>
    <p:sldId id="494" r:id="rId30"/>
    <p:sldId id="496" r:id="rId31"/>
    <p:sldId id="497" r:id="rId32"/>
    <p:sldId id="511" r:id="rId33"/>
    <p:sldId id="507" r:id="rId34"/>
    <p:sldId id="522" r:id="rId35"/>
    <p:sldId id="508" r:id="rId36"/>
    <p:sldId id="513" r:id="rId37"/>
    <p:sldId id="551" r:id="rId38"/>
    <p:sldId id="552" r:id="rId39"/>
    <p:sldId id="553" r:id="rId40"/>
    <p:sldId id="554" r:id="rId41"/>
    <p:sldId id="555" r:id="rId42"/>
    <p:sldId id="556" r:id="rId43"/>
    <p:sldId id="557" r:id="rId44"/>
  </p:sldIdLst>
  <p:sldSz cx="9144000" cy="5143500" type="screen16x9"/>
  <p:notesSz cx="6858000" cy="9144000"/>
  <p:defaultText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AABAD7"/>
    <a:srgbClr val="1C2E4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A7C281-1019-2141-8AD3-B9322600DB5A}" v="6741" dt="2020-06-18T12:40:24.4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1899" autoAdjust="0"/>
    <p:restoredTop sz="89511" autoAdjust="0"/>
  </p:normalViewPr>
  <p:slideViewPr>
    <p:cSldViewPr snapToGrid="0">
      <p:cViewPr varScale="1">
        <p:scale>
          <a:sx n="82" d="100"/>
          <a:sy n="82" d="100"/>
        </p:scale>
        <p:origin x="-1092" y="-7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6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64"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eti Chouchourelou" userId="09759555be95b33e" providerId="LiveId" clId="{3DA7C281-1019-2141-8AD3-B9322600DB5A}"/>
    <pc:docChg chg="undo custSel addSld delSld modSld sldOrd">
      <pc:chgData name="Areti Chouchourelou" userId="09759555be95b33e" providerId="LiveId" clId="{3DA7C281-1019-2141-8AD3-B9322600DB5A}" dt="2020-06-18T12:40:46.665" v="24848" actId="1036"/>
      <pc:docMkLst>
        <pc:docMk/>
      </pc:docMkLst>
      <pc:sldChg chg="modSp">
        <pc:chgData name="Areti Chouchourelou" userId="09759555be95b33e" providerId="LiveId" clId="{3DA7C281-1019-2141-8AD3-B9322600DB5A}" dt="2020-06-17T09:36:45.613" v="236" actId="20577"/>
        <pc:sldMkLst>
          <pc:docMk/>
          <pc:sldMk cId="2950040157" sldId="256"/>
        </pc:sldMkLst>
        <pc:spChg chg="mod">
          <ac:chgData name="Areti Chouchourelou" userId="09759555be95b33e" providerId="LiveId" clId="{3DA7C281-1019-2141-8AD3-B9322600DB5A}" dt="2020-06-17T09:36:43.608" v="235" actId="20577"/>
          <ac:spMkLst>
            <pc:docMk/>
            <pc:sldMk cId="2950040157" sldId="256"/>
            <ac:spMk id="2" creationId="{00000000-0000-0000-0000-000000000000}"/>
          </ac:spMkLst>
        </pc:spChg>
        <pc:spChg chg="mod">
          <ac:chgData name="Areti Chouchourelou" userId="09759555be95b33e" providerId="LiveId" clId="{3DA7C281-1019-2141-8AD3-B9322600DB5A}" dt="2020-06-17T09:36:45.613" v="236" actId="20577"/>
          <ac:spMkLst>
            <pc:docMk/>
            <pc:sldMk cId="2950040157" sldId="256"/>
            <ac:spMk id="3" creationId="{00000000-0000-0000-0000-000000000000}"/>
          </ac:spMkLst>
        </pc:spChg>
      </pc:sldChg>
      <pc:sldChg chg="modSp">
        <pc:chgData name="Areti Chouchourelou" userId="09759555be95b33e" providerId="LiveId" clId="{3DA7C281-1019-2141-8AD3-B9322600DB5A}" dt="2020-06-17T09:35:00.684" v="16" actId="27636"/>
        <pc:sldMkLst>
          <pc:docMk/>
          <pc:sldMk cId="2951403421" sldId="329"/>
        </pc:sldMkLst>
        <pc:spChg chg="mod">
          <ac:chgData name="Areti Chouchourelou" userId="09759555be95b33e" providerId="LiveId" clId="{3DA7C281-1019-2141-8AD3-B9322600DB5A}" dt="2020-06-17T09:35:00.684" v="16" actId="27636"/>
          <ac:spMkLst>
            <pc:docMk/>
            <pc:sldMk cId="2951403421" sldId="329"/>
            <ac:spMk id="7" creationId="{00000000-0000-0000-0000-000000000000}"/>
          </ac:spMkLst>
        </pc:spChg>
      </pc:sldChg>
      <pc:sldChg chg="addSp delSp modSp modTransition">
        <pc:chgData name="Areti Chouchourelou" userId="09759555be95b33e" providerId="LiveId" clId="{3DA7C281-1019-2141-8AD3-B9322600DB5A}" dt="2020-06-18T11:11:24.288" v="23560"/>
        <pc:sldMkLst>
          <pc:docMk/>
          <pc:sldMk cId="1997691869" sldId="332"/>
        </pc:sldMkLst>
        <pc:spChg chg="mod">
          <ac:chgData name="Areti Chouchourelou" userId="09759555be95b33e" providerId="LiveId" clId="{3DA7C281-1019-2141-8AD3-B9322600DB5A}" dt="2020-06-18T10:51:36.612" v="22874" actId="113"/>
          <ac:spMkLst>
            <pc:docMk/>
            <pc:sldMk cId="1997691869" sldId="332"/>
            <ac:spMk id="6" creationId="{00000000-0000-0000-0000-000000000000}"/>
          </ac:spMkLst>
        </pc:spChg>
        <pc:spChg chg="mod">
          <ac:chgData name="Areti Chouchourelou" userId="09759555be95b33e" providerId="LiveId" clId="{3DA7C281-1019-2141-8AD3-B9322600DB5A}" dt="2020-06-18T11:09:56.144" v="23559" actId="27636"/>
          <ac:spMkLst>
            <pc:docMk/>
            <pc:sldMk cId="1997691869" sldId="332"/>
            <ac:spMk id="11" creationId="{00000000-0000-0000-0000-000000000000}"/>
          </ac:spMkLst>
        </pc:spChg>
        <pc:picChg chg="add mod">
          <ac:chgData name="Areti Chouchourelou" userId="09759555be95b33e" providerId="LiveId" clId="{3DA7C281-1019-2141-8AD3-B9322600DB5A}" dt="2020-06-18T10:50:55.382" v="22829" actId="14100"/>
          <ac:picMkLst>
            <pc:docMk/>
            <pc:sldMk cId="1997691869" sldId="332"/>
            <ac:picMk id="3" creationId="{DA6763EA-2025-B04D-BDB5-04513B13CAE2}"/>
          </ac:picMkLst>
        </pc:picChg>
        <pc:picChg chg="del">
          <ac:chgData name="Areti Chouchourelou" userId="09759555be95b33e" providerId="LiveId" clId="{3DA7C281-1019-2141-8AD3-B9322600DB5A}" dt="2020-06-18T10:50:00.559" v="22729" actId="478"/>
          <ac:picMkLst>
            <pc:docMk/>
            <pc:sldMk cId="1997691869" sldId="332"/>
            <ac:picMk id="5" creationId="{00000000-0000-0000-0000-000000000000}"/>
          </ac:picMkLst>
        </pc:picChg>
      </pc:sldChg>
      <pc:sldChg chg="modSp">
        <pc:chgData name="Areti Chouchourelou" userId="09759555be95b33e" providerId="LiveId" clId="{3DA7C281-1019-2141-8AD3-B9322600DB5A}" dt="2020-06-18T10:39:33.319" v="22617" actId="207"/>
        <pc:sldMkLst>
          <pc:docMk/>
          <pc:sldMk cId="1871881323" sldId="333"/>
        </pc:sldMkLst>
        <pc:spChg chg="mod">
          <ac:chgData name="Areti Chouchourelou" userId="09759555be95b33e" providerId="LiveId" clId="{3DA7C281-1019-2141-8AD3-B9322600DB5A}" dt="2020-06-18T10:28:57.580" v="22100" actId="20577"/>
          <ac:spMkLst>
            <pc:docMk/>
            <pc:sldMk cId="1871881323" sldId="333"/>
            <ac:spMk id="2" creationId="{FB5AC06F-BCB5-A94D-ABC0-AA95C2E0EDEA}"/>
          </ac:spMkLst>
        </pc:spChg>
        <pc:spChg chg="mod">
          <ac:chgData name="Areti Chouchourelou" userId="09759555be95b33e" providerId="LiveId" clId="{3DA7C281-1019-2141-8AD3-B9322600DB5A}" dt="2020-06-18T10:39:33.319" v="22617" actId="207"/>
          <ac:spMkLst>
            <pc:docMk/>
            <pc:sldMk cId="1871881323" sldId="333"/>
            <ac:spMk id="3" creationId="{89D7410E-2918-2D4F-8F20-04D39D4B7445}"/>
          </ac:spMkLst>
        </pc:spChg>
      </pc:sldChg>
      <pc:sldChg chg="modSp">
        <pc:chgData name="Areti Chouchourelou" userId="09759555be95b33e" providerId="LiveId" clId="{3DA7C281-1019-2141-8AD3-B9322600DB5A}" dt="2020-06-17T11:26:12.332" v="8713" actId="20577"/>
        <pc:sldMkLst>
          <pc:docMk/>
          <pc:sldMk cId="3011376630" sldId="456"/>
        </pc:sldMkLst>
        <pc:spChg chg="mod">
          <ac:chgData name="Areti Chouchourelou" userId="09759555be95b33e" providerId="LiveId" clId="{3DA7C281-1019-2141-8AD3-B9322600DB5A}" dt="2020-06-17T10:52:03.637" v="7798" actId="255"/>
          <ac:spMkLst>
            <pc:docMk/>
            <pc:sldMk cId="3011376630" sldId="456"/>
            <ac:spMk id="3" creationId="{00000000-0000-0000-0000-000000000000}"/>
          </ac:spMkLst>
        </pc:spChg>
        <pc:spChg chg="mod">
          <ac:chgData name="Areti Chouchourelou" userId="09759555be95b33e" providerId="LiveId" clId="{3DA7C281-1019-2141-8AD3-B9322600DB5A}" dt="2020-06-17T11:26:12.332" v="8713" actId="20577"/>
          <ac:spMkLst>
            <pc:docMk/>
            <pc:sldMk cId="3011376630" sldId="456"/>
            <ac:spMk id="4" creationId="{00000000-0000-0000-0000-000000000000}"/>
          </ac:spMkLst>
        </pc:spChg>
      </pc:sldChg>
      <pc:sldChg chg="modSp del">
        <pc:chgData name="Areti Chouchourelou" userId="09759555be95b33e" providerId="LiveId" clId="{3DA7C281-1019-2141-8AD3-B9322600DB5A}" dt="2020-06-18T10:58:30.368" v="23038" actId="2696"/>
        <pc:sldMkLst>
          <pc:docMk/>
          <pc:sldMk cId="2299772461" sldId="457"/>
        </pc:sldMkLst>
        <pc:spChg chg="mod">
          <ac:chgData name="Areti Chouchourelou" userId="09759555be95b33e" providerId="LiveId" clId="{3DA7C281-1019-2141-8AD3-B9322600DB5A}" dt="2020-06-17T09:35:00.663" v="15" actId="27636"/>
          <ac:spMkLst>
            <pc:docMk/>
            <pc:sldMk cId="2299772461" sldId="457"/>
            <ac:spMk id="2" creationId="{FB5AC06F-BCB5-A94D-ABC0-AA95C2E0EDEA}"/>
          </ac:spMkLst>
        </pc:spChg>
      </pc:sldChg>
      <pc:sldChg chg="modSp">
        <pc:chgData name="Areti Chouchourelou" userId="09759555be95b33e" providerId="LiveId" clId="{3DA7C281-1019-2141-8AD3-B9322600DB5A}" dt="2020-06-17T09:39:20.091" v="741" actId="20577"/>
        <pc:sldMkLst>
          <pc:docMk/>
          <pc:sldMk cId="1576989860" sldId="462"/>
        </pc:sldMkLst>
        <pc:spChg chg="mod">
          <ac:chgData name="Areti Chouchourelou" userId="09759555be95b33e" providerId="LiveId" clId="{3DA7C281-1019-2141-8AD3-B9322600DB5A}" dt="2020-06-17T09:36:54.879" v="261" actId="20577"/>
          <ac:spMkLst>
            <pc:docMk/>
            <pc:sldMk cId="1576989860" sldId="462"/>
            <ac:spMk id="2" creationId="{00000000-0000-0000-0000-000000000000}"/>
          </ac:spMkLst>
        </pc:spChg>
        <pc:spChg chg="mod">
          <ac:chgData name="Areti Chouchourelou" userId="09759555be95b33e" providerId="LiveId" clId="{3DA7C281-1019-2141-8AD3-B9322600DB5A}" dt="2020-06-17T09:39:20.091" v="741" actId="20577"/>
          <ac:spMkLst>
            <pc:docMk/>
            <pc:sldMk cId="1576989860" sldId="462"/>
            <ac:spMk id="3" creationId="{00000000-0000-0000-0000-000000000000}"/>
          </ac:spMkLst>
        </pc:spChg>
      </pc:sldChg>
      <pc:sldChg chg="modSp">
        <pc:chgData name="Areti Chouchourelou" userId="09759555be95b33e" providerId="LiveId" clId="{3DA7C281-1019-2141-8AD3-B9322600DB5A}" dt="2020-06-18T10:19:52.515" v="22065" actId="20577"/>
        <pc:sldMkLst>
          <pc:docMk/>
          <pc:sldMk cId="3142635891" sldId="463"/>
        </pc:sldMkLst>
        <pc:spChg chg="mod">
          <ac:chgData name="Areti Chouchourelou" userId="09759555be95b33e" providerId="LiveId" clId="{3DA7C281-1019-2141-8AD3-B9322600DB5A}" dt="2020-06-18T10:07:56.734" v="20775" actId="20577"/>
          <ac:spMkLst>
            <pc:docMk/>
            <pc:sldMk cId="3142635891" sldId="463"/>
            <ac:spMk id="2" creationId="{00000000-0000-0000-0000-000000000000}"/>
          </ac:spMkLst>
        </pc:spChg>
        <pc:spChg chg="mod">
          <ac:chgData name="Areti Chouchourelou" userId="09759555be95b33e" providerId="LiveId" clId="{3DA7C281-1019-2141-8AD3-B9322600DB5A}" dt="2020-06-18T10:19:52.515" v="22065" actId="20577"/>
          <ac:spMkLst>
            <pc:docMk/>
            <pc:sldMk cId="3142635891" sldId="463"/>
            <ac:spMk id="3" creationId="{00000000-0000-0000-0000-000000000000}"/>
          </ac:spMkLst>
        </pc:spChg>
      </pc:sldChg>
      <pc:sldChg chg="modSp">
        <pc:chgData name="Areti Chouchourelou" userId="09759555be95b33e" providerId="LiveId" clId="{3DA7C281-1019-2141-8AD3-B9322600DB5A}" dt="2020-06-17T09:43:37.767" v="1491" actId="20577"/>
        <pc:sldMkLst>
          <pc:docMk/>
          <pc:sldMk cId="2284080201" sldId="467"/>
        </pc:sldMkLst>
        <pc:spChg chg="mod">
          <ac:chgData name="Areti Chouchourelou" userId="09759555be95b33e" providerId="LiveId" clId="{3DA7C281-1019-2141-8AD3-B9322600DB5A}" dt="2020-06-17T09:40:59.931" v="1009" actId="20577"/>
          <ac:spMkLst>
            <pc:docMk/>
            <pc:sldMk cId="2284080201" sldId="467"/>
            <ac:spMk id="2" creationId="{00000000-0000-0000-0000-000000000000}"/>
          </ac:spMkLst>
        </pc:spChg>
        <pc:spChg chg="mod">
          <ac:chgData name="Areti Chouchourelou" userId="09759555be95b33e" providerId="LiveId" clId="{3DA7C281-1019-2141-8AD3-B9322600DB5A}" dt="2020-06-17T09:43:37.767" v="1491" actId="20577"/>
          <ac:spMkLst>
            <pc:docMk/>
            <pc:sldMk cId="2284080201" sldId="467"/>
            <ac:spMk id="3" creationId="{00000000-0000-0000-0000-000000000000}"/>
          </ac:spMkLst>
        </pc:spChg>
      </pc:sldChg>
      <pc:sldChg chg="modSp modNotesTx">
        <pc:chgData name="Areti Chouchourelou" userId="09759555be95b33e" providerId="LiveId" clId="{3DA7C281-1019-2141-8AD3-B9322600DB5A}" dt="2020-06-17T10:49:19.259" v="7668" actId="1036"/>
        <pc:sldMkLst>
          <pc:docMk/>
          <pc:sldMk cId="2856207712" sldId="468"/>
        </pc:sldMkLst>
        <pc:spChg chg="mod">
          <ac:chgData name="Areti Chouchourelou" userId="09759555be95b33e" providerId="LiveId" clId="{3DA7C281-1019-2141-8AD3-B9322600DB5A}" dt="2020-06-17T10:25:00.642" v="5851" actId="20577"/>
          <ac:spMkLst>
            <pc:docMk/>
            <pc:sldMk cId="2856207712" sldId="468"/>
            <ac:spMk id="2" creationId="{00000000-0000-0000-0000-000000000000}"/>
          </ac:spMkLst>
        </pc:spChg>
        <pc:spChg chg="mod">
          <ac:chgData name="Areti Chouchourelou" userId="09759555be95b33e" providerId="LiveId" clId="{3DA7C281-1019-2141-8AD3-B9322600DB5A}" dt="2020-06-17T10:33:33.726" v="6705" actId="14100"/>
          <ac:spMkLst>
            <pc:docMk/>
            <pc:sldMk cId="2856207712" sldId="468"/>
            <ac:spMk id="3" creationId="{00000000-0000-0000-0000-000000000000}"/>
          </ac:spMkLst>
        </pc:spChg>
        <pc:spChg chg="mod">
          <ac:chgData name="Areti Chouchourelou" userId="09759555be95b33e" providerId="LiveId" clId="{3DA7C281-1019-2141-8AD3-B9322600DB5A}" dt="2020-06-17T10:49:19.259" v="7668" actId="1036"/>
          <ac:spMkLst>
            <pc:docMk/>
            <pc:sldMk cId="2856207712" sldId="468"/>
            <ac:spMk id="4" creationId="{00000000-0000-0000-0000-000000000000}"/>
          </ac:spMkLst>
        </pc:spChg>
      </pc:sldChg>
      <pc:sldChg chg="modSp">
        <pc:chgData name="Areti Chouchourelou" userId="09759555be95b33e" providerId="LiveId" clId="{3DA7C281-1019-2141-8AD3-B9322600DB5A}" dt="2020-06-17T09:54:06.090" v="2965" actId="20577"/>
        <pc:sldMkLst>
          <pc:docMk/>
          <pc:sldMk cId="808694519" sldId="476"/>
        </pc:sldMkLst>
        <pc:spChg chg="mod">
          <ac:chgData name="Areti Chouchourelou" userId="09759555be95b33e" providerId="LiveId" clId="{3DA7C281-1019-2141-8AD3-B9322600DB5A}" dt="2020-06-17T09:49:36.226" v="2308" actId="20577"/>
          <ac:spMkLst>
            <pc:docMk/>
            <pc:sldMk cId="808694519" sldId="476"/>
            <ac:spMk id="2" creationId="{00000000-0000-0000-0000-000000000000}"/>
          </ac:spMkLst>
        </pc:spChg>
        <pc:spChg chg="mod">
          <ac:chgData name="Areti Chouchourelou" userId="09759555be95b33e" providerId="LiveId" clId="{3DA7C281-1019-2141-8AD3-B9322600DB5A}" dt="2020-06-17T09:54:06.090" v="2965" actId="20577"/>
          <ac:spMkLst>
            <pc:docMk/>
            <pc:sldMk cId="808694519" sldId="476"/>
            <ac:spMk id="3" creationId="{00000000-0000-0000-0000-000000000000}"/>
          </ac:spMkLst>
        </pc:spChg>
        <pc:spChg chg="mod">
          <ac:chgData name="Areti Chouchourelou" userId="09759555be95b33e" providerId="LiveId" clId="{3DA7C281-1019-2141-8AD3-B9322600DB5A}" dt="2020-06-17T09:51:47.959" v="2547" actId="1037"/>
          <ac:spMkLst>
            <pc:docMk/>
            <pc:sldMk cId="808694519" sldId="476"/>
            <ac:spMk id="6" creationId="{00000000-0000-0000-0000-000000000000}"/>
          </ac:spMkLst>
        </pc:spChg>
        <pc:spChg chg="mod">
          <ac:chgData name="Areti Chouchourelou" userId="09759555be95b33e" providerId="LiveId" clId="{3DA7C281-1019-2141-8AD3-B9322600DB5A}" dt="2020-06-17T09:51:56.367" v="2580" actId="1037"/>
          <ac:spMkLst>
            <pc:docMk/>
            <pc:sldMk cId="808694519" sldId="476"/>
            <ac:spMk id="7" creationId="{00000000-0000-0000-0000-000000000000}"/>
          </ac:spMkLst>
        </pc:spChg>
      </pc:sldChg>
      <pc:sldChg chg="modSp modAnim modNotesTx">
        <pc:chgData name="Areti Chouchourelou" userId="09759555be95b33e" providerId="LiveId" clId="{3DA7C281-1019-2141-8AD3-B9322600DB5A}" dt="2020-06-17T10:06:43.993" v="4447" actId="20577"/>
        <pc:sldMkLst>
          <pc:docMk/>
          <pc:sldMk cId="2277916825" sldId="477"/>
        </pc:sldMkLst>
        <pc:spChg chg="mod">
          <ac:chgData name="Areti Chouchourelou" userId="09759555be95b33e" providerId="LiveId" clId="{3DA7C281-1019-2141-8AD3-B9322600DB5A}" dt="2020-06-17T09:59:24.339" v="3138" actId="20577"/>
          <ac:spMkLst>
            <pc:docMk/>
            <pc:sldMk cId="2277916825" sldId="477"/>
            <ac:spMk id="2" creationId="{00000000-0000-0000-0000-000000000000}"/>
          </ac:spMkLst>
        </pc:spChg>
        <pc:spChg chg="mod">
          <ac:chgData name="Areti Chouchourelou" userId="09759555be95b33e" providerId="LiveId" clId="{3DA7C281-1019-2141-8AD3-B9322600DB5A}" dt="2020-06-17T10:06:36.731" v="4442" actId="20577"/>
          <ac:spMkLst>
            <pc:docMk/>
            <pc:sldMk cId="2277916825" sldId="477"/>
            <ac:spMk id="3" creationId="{00000000-0000-0000-0000-000000000000}"/>
          </ac:spMkLst>
        </pc:spChg>
      </pc:sldChg>
      <pc:sldChg chg="modSp">
        <pc:chgData name="Areti Chouchourelou" userId="09759555be95b33e" providerId="LiveId" clId="{3DA7C281-1019-2141-8AD3-B9322600DB5A}" dt="2020-06-17T10:15:38.597" v="5569" actId="27636"/>
        <pc:sldMkLst>
          <pc:docMk/>
          <pc:sldMk cId="1178226711" sldId="478"/>
        </pc:sldMkLst>
        <pc:spChg chg="mod">
          <ac:chgData name="Areti Chouchourelou" userId="09759555be95b33e" providerId="LiveId" clId="{3DA7C281-1019-2141-8AD3-B9322600DB5A}" dt="2020-06-17T10:07:55.418" v="4663" actId="20577"/>
          <ac:spMkLst>
            <pc:docMk/>
            <pc:sldMk cId="1178226711" sldId="478"/>
            <ac:spMk id="2" creationId="{00000000-0000-0000-0000-000000000000}"/>
          </ac:spMkLst>
        </pc:spChg>
        <pc:spChg chg="mod">
          <ac:chgData name="Areti Chouchourelou" userId="09759555be95b33e" providerId="LiveId" clId="{3DA7C281-1019-2141-8AD3-B9322600DB5A}" dt="2020-06-17T10:15:38.597" v="5569" actId="27636"/>
          <ac:spMkLst>
            <pc:docMk/>
            <pc:sldMk cId="1178226711" sldId="478"/>
            <ac:spMk id="3" creationId="{00000000-0000-0000-0000-000000000000}"/>
          </ac:spMkLst>
        </pc:spChg>
      </pc:sldChg>
      <pc:sldChg chg="modSp">
        <pc:chgData name="Areti Chouchourelou" userId="09759555be95b33e" providerId="LiveId" clId="{3DA7C281-1019-2141-8AD3-B9322600DB5A}" dt="2020-06-17T09:48:36.610" v="2145" actId="20577"/>
        <pc:sldMkLst>
          <pc:docMk/>
          <pc:sldMk cId="180531878" sldId="479"/>
        </pc:sldMkLst>
        <pc:spChg chg="mod">
          <ac:chgData name="Areti Chouchourelou" userId="09759555be95b33e" providerId="LiveId" clId="{3DA7C281-1019-2141-8AD3-B9322600DB5A}" dt="2020-06-17T09:44:40.755" v="1647" actId="20577"/>
          <ac:spMkLst>
            <pc:docMk/>
            <pc:sldMk cId="180531878" sldId="479"/>
            <ac:spMk id="2" creationId="{00000000-0000-0000-0000-000000000000}"/>
          </ac:spMkLst>
        </pc:spChg>
        <pc:spChg chg="mod">
          <ac:chgData name="Areti Chouchourelou" userId="09759555be95b33e" providerId="LiveId" clId="{3DA7C281-1019-2141-8AD3-B9322600DB5A}" dt="2020-06-17T09:48:36.610" v="2145" actId="20577"/>
          <ac:spMkLst>
            <pc:docMk/>
            <pc:sldMk cId="180531878" sldId="479"/>
            <ac:spMk id="3" creationId="{00000000-0000-0000-0000-000000000000}"/>
          </ac:spMkLst>
        </pc:spChg>
      </pc:sldChg>
      <pc:sldChg chg="modSp">
        <pc:chgData name="Areti Chouchourelou" userId="09759555be95b33e" providerId="LiveId" clId="{3DA7C281-1019-2141-8AD3-B9322600DB5A}" dt="2020-06-18T11:09:19.775" v="23556" actId="5793"/>
        <pc:sldMkLst>
          <pc:docMk/>
          <pc:sldMk cId="0" sldId="480"/>
        </pc:sldMkLst>
        <pc:spChg chg="mod">
          <ac:chgData name="Areti Chouchourelou" userId="09759555be95b33e" providerId="LiveId" clId="{3DA7C281-1019-2141-8AD3-B9322600DB5A}" dt="2020-06-17T10:22:55.314" v="5766" actId="20577"/>
          <ac:spMkLst>
            <pc:docMk/>
            <pc:sldMk cId="0" sldId="480"/>
            <ac:spMk id="2" creationId="{00000000-0000-0000-0000-000000000000}"/>
          </ac:spMkLst>
        </pc:spChg>
        <pc:spChg chg="mod">
          <ac:chgData name="Areti Chouchourelou" userId="09759555be95b33e" providerId="LiveId" clId="{3DA7C281-1019-2141-8AD3-B9322600DB5A}" dt="2020-06-18T11:09:19.775" v="23556" actId="5793"/>
          <ac:spMkLst>
            <pc:docMk/>
            <pc:sldMk cId="0" sldId="480"/>
            <ac:spMk id="3" creationId="{00000000-0000-0000-0000-000000000000}"/>
          </ac:spMkLst>
        </pc:spChg>
      </pc:sldChg>
      <pc:sldChg chg="modSp modNotes modNotesTx">
        <pc:chgData name="Areti Chouchourelou" userId="09759555be95b33e" providerId="LiveId" clId="{3DA7C281-1019-2141-8AD3-B9322600DB5A}" dt="2020-06-17T12:39:37.539" v="14856" actId="20577"/>
        <pc:sldMkLst>
          <pc:docMk/>
          <pc:sldMk cId="0" sldId="490"/>
        </pc:sldMkLst>
        <pc:spChg chg="mod">
          <ac:chgData name="Areti Chouchourelou" userId="09759555be95b33e" providerId="LiveId" clId="{3DA7C281-1019-2141-8AD3-B9322600DB5A}" dt="2020-06-17T12:34:31.458" v="14827" actId="20577"/>
          <ac:spMkLst>
            <pc:docMk/>
            <pc:sldMk cId="0" sldId="490"/>
            <ac:spMk id="2" creationId="{00000000-0000-0000-0000-000000000000}"/>
          </ac:spMkLst>
        </pc:spChg>
        <pc:spChg chg="mod">
          <ac:chgData name="Areti Chouchourelou" userId="09759555be95b33e" providerId="LiveId" clId="{3DA7C281-1019-2141-8AD3-B9322600DB5A}" dt="2020-06-17T12:36:23.551" v="14844" actId="20577"/>
          <ac:spMkLst>
            <pc:docMk/>
            <pc:sldMk cId="0" sldId="490"/>
            <ac:spMk id="3" creationId="{00000000-0000-0000-0000-000000000000}"/>
          </ac:spMkLst>
        </pc:spChg>
      </pc:sldChg>
      <pc:sldChg chg="modSp modNotesTx">
        <pc:chgData name="Areti Chouchourelou" userId="09759555be95b33e" providerId="LiveId" clId="{3DA7C281-1019-2141-8AD3-B9322600DB5A}" dt="2020-06-17T12:34:10.349" v="14785" actId="27636"/>
        <pc:sldMkLst>
          <pc:docMk/>
          <pc:sldMk cId="0" sldId="491"/>
        </pc:sldMkLst>
        <pc:spChg chg="mod">
          <ac:chgData name="Areti Chouchourelou" userId="09759555be95b33e" providerId="LiveId" clId="{3DA7C281-1019-2141-8AD3-B9322600DB5A}" dt="2020-06-17T12:24:48.783" v="14063" actId="20577"/>
          <ac:spMkLst>
            <pc:docMk/>
            <pc:sldMk cId="0" sldId="491"/>
            <ac:spMk id="2" creationId="{00000000-0000-0000-0000-000000000000}"/>
          </ac:spMkLst>
        </pc:spChg>
        <pc:spChg chg="mod">
          <ac:chgData name="Areti Chouchourelou" userId="09759555be95b33e" providerId="LiveId" clId="{3DA7C281-1019-2141-8AD3-B9322600DB5A}" dt="2020-06-17T12:34:10.349" v="14785" actId="27636"/>
          <ac:spMkLst>
            <pc:docMk/>
            <pc:sldMk cId="0" sldId="491"/>
            <ac:spMk id="3" creationId="{00000000-0000-0000-0000-000000000000}"/>
          </ac:spMkLst>
        </pc:spChg>
      </pc:sldChg>
      <pc:sldChg chg="modSp">
        <pc:chgData name="Areti Chouchourelou" userId="09759555be95b33e" providerId="LiveId" clId="{3DA7C281-1019-2141-8AD3-B9322600DB5A}" dt="2020-06-17T12:23:49.787" v="14047" actId="255"/>
        <pc:sldMkLst>
          <pc:docMk/>
          <pc:sldMk cId="0" sldId="492"/>
        </pc:sldMkLst>
        <pc:spChg chg="mod">
          <ac:chgData name="Areti Chouchourelou" userId="09759555be95b33e" providerId="LiveId" clId="{3DA7C281-1019-2141-8AD3-B9322600DB5A}" dt="2020-06-17T12:17:22.703" v="13803" actId="114"/>
          <ac:spMkLst>
            <pc:docMk/>
            <pc:sldMk cId="0" sldId="492"/>
            <ac:spMk id="2" creationId="{00000000-0000-0000-0000-000000000000}"/>
          </ac:spMkLst>
        </pc:spChg>
        <pc:spChg chg="mod">
          <ac:chgData name="Areti Chouchourelou" userId="09759555be95b33e" providerId="LiveId" clId="{3DA7C281-1019-2141-8AD3-B9322600DB5A}" dt="2020-06-17T12:23:33.486" v="14039" actId="27636"/>
          <ac:spMkLst>
            <pc:docMk/>
            <pc:sldMk cId="0" sldId="492"/>
            <ac:spMk id="3" creationId="{00000000-0000-0000-0000-000000000000}"/>
          </ac:spMkLst>
        </pc:spChg>
        <pc:spChg chg="mod">
          <ac:chgData name="Areti Chouchourelou" userId="09759555be95b33e" providerId="LiveId" clId="{3DA7C281-1019-2141-8AD3-B9322600DB5A}" dt="2020-06-17T12:23:49.787" v="14047" actId="255"/>
          <ac:spMkLst>
            <pc:docMk/>
            <pc:sldMk cId="0" sldId="492"/>
            <ac:spMk id="4" creationId="{00000000-0000-0000-0000-000000000000}"/>
          </ac:spMkLst>
        </pc:spChg>
      </pc:sldChg>
      <pc:sldChg chg="modSp">
        <pc:chgData name="Areti Chouchourelou" userId="09759555be95b33e" providerId="LiveId" clId="{3DA7C281-1019-2141-8AD3-B9322600DB5A}" dt="2020-06-17T13:46:46.165" v="15268" actId="20577"/>
        <pc:sldMkLst>
          <pc:docMk/>
          <pc:sldMk cId="0" sldId="493"/>
        </pc:sldMkLst>
        <pc:spChg chg="mod">
          <ac:chgData name="Areti Chouchourelou" userId="09759555be95b33e" providerId="LiveId" clId="{3DA7C281-1019-2141-8AD3-B9322600DB5A}" dt="2020-06-17T12:54:36.206" v="14940" actId="20577"/>
          <ac:spMkLst>
            <pc:docMk/>
            <pc:sldMk cId="0" sldId="493"/>
            <ac:spMk id="2" creationId="{00000000-0000-0000-0000-000000000000}"/>
          </ac:spMkLst>
        </pc:spChg>
        <pc:spChg chg="mod">
          <ac:chgData name="Areti Chouchourelou" userId="09759555be95b33e" providerId="LiveId" clId="{3DA7C281-1019-2141-8AD3-B9322600DB5A}" dt="2020-06-17T12:56:57.443" v="15059" actId="20577"/>
          <ac:spMkLst>
            <pc:docMk/>
            <pc:sldMk cId="0" sldId="493"/>
            <ac:spMk id="3" creationId="{00000000-0000-0000-0000-000000000000}"/>
          </ac:spMkLst>
        </pc:spChg>
        <pc:spChg chg="mod">
          <ac:chgData name="Areti Chouchourelou" userId="09759555be95b33e" providerId="LiveId" clId="{3DA7C281-1019-2141-8AD3-B9322600DB5A}" dt="2020-06-17T13:46:46.165" v="15268" actId="20577"/>
          <ac:spMkLst>
            <pc:docMk/>
            <pc:sldMk cId="0" sldId="493"/>
            <ac:spMk id="4" creationId="{00000000-0000-0000-0000-000000000000}"/>
          </ac:spMkLst>
        </pc:spChg>
      </pc:sldChg>
      <pc:sldChg chg="modSp">
        <pc:chgData name="Areti Chouchourelou" userId="09759555be95b33e" providerId="LiveId" clId="{3DA7C281-1019-2141-8AD3-B9322600DB5A}" dt="2020-06-17T13:50:13.236" v="15430" actId="14100"/>
        <pc:sldMkLst>
          <pc:docMk/>
          <pc:sldMk cId="0" sldId="494"/>
        </pc:sldMkLst>
        <pc:spChg chg="mod">
          <ac:chgData name="Areti Chouchourelou" userId="09759555be95b33e" providerId="LiveId" clId="{3DA7C281-1019-2141-8AD3-B9322600DB5A}" dt="2020-06-17T13:47:02.089" v="15269"/>
          <ac:spMkLst>
            <pc:docMk/>
            <pc:sldMk cId="0" sldId="494"/>
            <ac:spMk id="2" creationId="{00000000-0000-0000-0000-000000000000}"/>
          </ac:spMkLst>
        </pc:spChg>
        <pc:spChg chg="mod">
          <ac:chgData name="Areti Chouchourelou" userId="09759555be95b33e" providerId="LiveId" clId="{3DA7C281-1019-2141-8AD3-B9322600DB5A}" dt="2020-06-17T13:50:13.236" v="15430" actId="14100"/>
          <ac:spMkLst>
            <pc:docMk/>
            <pc:sldMk cId="0" sldId="494"/>
            <ac:spMk id="3" creationId="{00000000-0000-0000-0000-000000000000}"/>
          </ac:spMkLst>
        </pc:spChg>
      </pc:sldChg>
      <pc:sldChg chg="modSp">
        <pc:chgData name="Areti Chouchourelou" userId="09759555be95b33e" providerId="LiveId" clId="{3DA7C281-1019-2141-8AD3-B9322600DB5A}" dt="2020-06-17T13:58:37.450" v="16441" actId="20577"/>
        <pc:sldMkLst>
          <pc:docMk/>
          <pc:sldMk cId="0" sldId="496"/>
        </pc:sldMkLst>
        <pc:spChg chg="mod">
          <ac:chgData name="Areti Chouchourelou" userId="09759555be95b33e" providerId="LiveId" clId="{3DA7C281-1019-2141-8AD3-B9322600DB5A}" dt="2020-06-17T13:50:28.220" v="15431"/>
          <ac:spMkLst>
            <pc:docMk/>
            <pc:sldMk cId="0" sldId="496"/>
            <ac:spMk id="2" creationId="{00000000-0000-0000-0000-000000000000}"/>
          </ac:spMkLst>
        </pc:spChg>
        <pc:spChg chg="mod">
          <ac:chgData name="Areti Chouchourelou" userId="09759555be95b33e" providerId="LiveId" clId="{3DA7C281-1019-2141-8AD3-B9322600DB5A}" dt="2020-06-17T13:55:46.468" v="15952" actId="14100"/>
          <ac:spMkLst>
            <pc:docMk/>
            <pc:sldMk cId="0" sldId="496"/>
            <ac:spMk id="3" creationId="{00000000-0000-0000-0000-000000000000}"/>
          </ac:spMkLst>
        </pc:spChg>
        <pc:spChg chg="mod">
          <ac:chgData name="Areti Chouchourelou" userId="09759555be95b33e" providerId="LiveId" clId="{3DA7C281-1019-2141-8AD3-B9322600DB5A}" dt="2020-06-17T13:58:37.450" v="16441" actId="20577"/>
          <ac:spMkLst>
            <pc:docMk/>
            <pc:sldMk cId="0" sldId="496"/>
            <ac:spMk id="4" creationId="{00000000-0000-0000-0000-000000000000}"/>
          </ac:spMkLst>
        </pc:spChg>
      </pc:sldChg>
      <pc:sldChg chg="modSp">
        <pc:chgData name="Areti Chouchourelou" userId="09759555be95b33e" providerId="LiveId" clId="{3DA7C281-1019-2141-8AD3-B9322600DB5A}" dt="2020-06-17T14:02:12.179" v="16913" actId="20577"/>
        <pc:sldMkLst>
          <pc:docMk/>
          <pc:sldMk cId="0" sldId="497"/>
        </pc:sldMkLst>
        <pc:spChg chg="mod">
          <ac:chgData name="Areti Chouchourelou" userId="09759555be95b33e" providerId="LiveId" clId="{3DA7C281-1019-2141-8AD3-B9322600DB5A}" dt="2020-06-17T13:58:49.117" v="16442"/>
          <ac:spMkLst>
            <pc:docMk/>
            <pc:sldMk cId="0" sldId="497"/>
            <ac:spMk id="2" creationId="{00000000-0000-0000-0000-000000000000}"/>
          </ac:spMkLst>
        </pc:spChg>
        <pc:spChg chg="mod">
          <ac:chgData name="Areti Chouchourelou" userId="09759555be95b33e" providerId="LiveId" clId="{3DA7C281-1019-2141-8AD3-B9322600DB5A}" dt="2020-06-17T14:02:12.179" v="16913" actId="20577"/>
          <ac:spMkLst>
            <pc:docMk/>
            <pc:sldMk cId="0" sldId="497"/>
            <ac:spMk id="3" creationId="{00000000-0000-0000-0000-000000000000}"/>
          </ac:spMkLst>
        </pc:spChg>
      </pc:sldChg>
      <pc:sldChg chg="modSp">
        <pc:chgData name="Areti Chouchourelou" userId="09759555be95b33e" providerId="LiveId" clId="{3DA7C281-1019-2141-8AD3-B9322600DB5A}" dt="2020-06-17T15:24:13.702" v="20613" actId="20577"/>
        <pc:sldMkLst>
          <pc:docMk/>
          <pc:sldMk cId="2778547799" sldId="498"/>
        </pc:sldMkLst>
        <pc:spChg chg="mod">
          <ac:chgData name="Areti Chouchourelou" userId="09759555be95b33e" providerId="LiveId" clId="{3DA7C281-1019-2141-8AD3-B9322600DB5A}" dt="2020-06-17T15:21:34.476" v="20596" actId="14100"/>
          <ac:spMkLst>
            <pc:docMk/>
            <pc:sldMk cId="2778547799" sldId="498"/>
            <ac:spMk id="2" creationId="{00000000-0000-0000-0000-000000000000}"/>
          </ac:spMkLst>
        </pc:spChg>
        <pc:spChg chg="mod">
          <ac:chgData name="Areti Chouchourelou" userId="09759555be95b33e" providerId="LiveId" clId="{3DA7C281-1019-2141-8AD3-B9322600DB5A}" dt="2020-06-17T15:21:48.772" v="20598" actId="27636"/>
          <ac:spMkLst>
            <pc:docMk/>
            <pc:sldMk cId="2778547799" sldId="498"/>
            <ac:spMk id="3" creationId="{00000000-0000-0000-0000-000000000000}"/>
          </ac:spMkLst>
        </pc:spChg>
        <pc:spChg chg="mod">
          <ac:chgData name="Areti Chouchourelou" userId="09759555be95b33e" providerId="LiveId" clId="{3DA7C281-1019-2141-8AD3-B9322600DB5A}" dt="2020-06-17T15:24:13.702" v="20613" actId="20577"/>
          <ac:spMkLst>
            <pc:docMk/>
            <pc:sldMk cId="2778547799" sldId="498"/>
            <ac:spMk id="9" creationId="{00000000-0000-0000-0000-000000000000}"/>
          </ac:spMkLst>
        </pc:spChg>
      </pc:sldChg>
      <pc:sldChg chg="modSp">
        <pc:chgData name="Areti Chouchourelou" userId="09759555be95b33e" providerId="LiveId" clId="{3DA7C281-1019-2141-8AD3-B9322600DB5A}" dt="2020-06-17T14:59:48.372" v="19930"/>
        <pc:sldMkLst>
          <pc:docMk/>
          <pc:sldMk cId="1662657271" sldId="500"/>
        </pc:sldMkLst>
        <pc:spChg chg="mod">
          <ac:chgData name="Areti Chouchourelou" userId="09759555be95b33e" providerId="LiveId" clId="{3DA7C281-1019-2141-8AD3-B9322600DB5A}" dt="2020-06-17T14:58:43.160" v="19915" actId="20577"/>
          <ac:spMkLst>
            <pc:docMk/>
            <pc:sldMk cId="1662657271" sldId="500"/>
            <ac:spMk id="2" creationId="{00000000-0000-0000-0000-000000000000}"/>
          </ac:spMkLst>
        </pc:spChg>
        <pc:spChg chg="mod">
          <ac:chgData name="Areti Chouchourelou" userId="09759555be95b33e" providerId="LiveId" clId="{3DA7C281-1019-2141-8AD3-B9322600DB5A}" dt="2020-06-17T14:59:48.372" v="19930"/>
          <ac:spMkLst>
            <pc:docMk/>
            <pc:sldMk cId="1662657271" sldId="500"/>
            <ac:spMk id="3" creationId="{00000000-0000-0000-0000-000000000000}"/>
          </ac:spMkLst>
        </pc:spChg>
      </pc:sldChg>
      <pc:sldChg chg="modSp">
        <pc:chgData name="Areti Chouchourelou" userId="09759555be95b33e" providerId="LiveId" clId="{3DA7C281-1019-2141-8AD3-B9322600DB5A}" dt="2020-06-17T15:00:52.342" v="19940"/>
        <pc:sldMkLst>
          <pc:docMk/>
          <pc:sldMk cId="262975574" sldId="501"/>
        </pc:sldMkLst>
        <pc:spChg chg="mod">
          <ac:chgData name="Areti Chouchourelou" userId="09759555be95b33e" providerId="LiveId" clId="{3DA7C281-1019-2141-8AD3-B9322600DB5A}" dt="2020-06-17T15:00:52.342" v="19940"/>
          <ac:spMkLst>
            <pc:docMk/>
            <pc:sldMk cId="262975574" sldId="501"/>
            <ac:spMk id="2" creationId="{00000000-0000-0000-0000-000000000000}"/>
          </ac:spMkLst>
        </pc:spChg>
        <pc:spChg chg="mod">
          <ac:chgData name="Areti Chouchourelou" userId="09759555be95b33e" providerId="LiveId" clId="{3DA7C281-1019-2141-8AD3-B9322600DB5A}" dt="2020-06-17T15:00:41.626" v="19939"/>
          <ac:spMkLst>
            <pc:docMk/>
            <pc:sldMk cId="262975574" sldId="501"/>
            <ac:spMk id="3" creationId="{00000000-0000-0000-0000-000000000000}"/>
          </ac:spMkLst>
        </pc:spChg>
      </pc:sldChg>
      <pc:sldChg chg="modSp">
        <pc:chgData name="Areti Chouchourelou" userId="09759555be95b33e" providerId="LiveId" clId="{3DA7C281-1019-2141-8AD3-B9322600DB5A}" dt="2020-06-17T15:01:58.859" v="19948"/>
        <pc:sldMkLst>
          <pc:docMk/>
          <pc:sldMk cId="178234872" sldId="502"/>
        </pc:sldMkLst>
        <pc:spChg chg="mod">
          <ac:chgData name="Areti Chouchourelou" userId="09759555be95b33e" providerId="LiveId" clId="{3DA7C281-1019-2141-8AD3-B9322600DB5A}" dt="2020-06-17T15:01:13.649" v="19941"/>
          <ac:spMkLst>
            <pc:docMk/>
            <pc:sldMk cId="178234872" sldId="502"/>
            <ac:spMk id="5" creationId="{00000000-0000-0000-0000-000000000000}"/>
          </ac:spMkLst>
        </pc:spChg>
        <pc:graphicFrameChg chg="mod">
          <ac:chgData name="Areti Chouchourelou" userId="09759555be95b33e" providerId="LiveId" clId="{3DA7C281-1019-2141-8AD3-B9322600DB5A}" dt="2020-06-17T15:01:58.859" v="19948"/>
          <ac:graphicFrameMkLst>
            <pc:docMk/>
            <pc:sldMk cId="178234872" sldId="502"/>
            <ac:graphicFrameMk id="4" creationId="{00000000-0000-0000-0000-000000000000}"/>
          </ac:graphicFrameMkLst>
        </pc:graphicFrameChg>
      </pc:sldChg>
      <pc:sldChg chg="modSp">
        <pc:chgData name="Areti Chouchourelou" userId="09759555be95b33e" providerId="LiveId" clId="{3DA7C281-1019-2141-8AD3-B9322600DB5A}" dt="2020-06-17T15:03:43.059" v="19967"/>
        <pc:sldMkLst>
          <pc:docMk/>
          <pc:sldMk cId="2480828026" sldId="503"/>
        </pc:sldMkLst>
        <pc:spChg chg="mod">
          <ac:chgData name="Areti Chouchourelou" userId="09759555be95b33e" providerId="LiveId" clId="{3DA7C281-1019-2141-8AD3-B9322600DB5A}" dt="2020-06-17T15:02:14.226" v="19949"/>
          <ac:spMkLst>
            <pc:docMk/>
            <pc:sldMk cId="2480828026" sldId="503"/>
            <ac:spMk id="7" creationId="{00000000-0000-0000-0000-000000000000}"/>
          </ac:spMkLst>
        </pc:spChg>
        <pc:spChg chg="mod">
          <ac:chgData name="Areti Chouchourelou" userId="09759555be95b33e" providerId="LiveId" clId="{3DA7C281-1019-2141-8AD3-B9322600DB5A}" dt="2020-06-17T15:03:43.059" v="19967"/>
          <ac:spMkLst>
            <pc:docMk/>
            <pc:sldMk cId="2480828026" sldId="503"/>
            <ac:spMk id="8" creationId="{00000000-0000-0000-0000-000000000000}"/>
          </ac:spMkLst>
        </pc:spChg>
      </pc:sldChg>
      <pc:sldChg chg="addSp delSp modSp">
        <pc:chgData name="Areti Chouchourelou" userId="09759555be95b33e" providerId="LiveId" clId="{3DA7C281-1019-2141-8AD3-B9322600DB5A}" dt="2020-06-17T15:06:16.787" v="20010" actId="120"/>
        <pc:sldMkLst>
          <pc:docMk/>
          <pc:sldMk cId="248235007" sldId="504"/>
        </pc:sldMkLst>
        <pc:spChg chg="add del mod">
          <ac:chgData name="Areti Chouchourelou" userId="09759555be95b33e" providerId="LiveId" clId="{3DA7C281-1019-2141-8AD3-B9322600DB5A}" dt="2020-06-17T15:06:16.787" v="20010" actId="120"/>
          <ac:spMkLst>
            <pc:docMk/>
            <pc:sldMk cId="248235007" sldId="504"/>
            <ac:spMk id="6" creationId="{00000000-0000-0000-0000-000000000000}"/>
          </ac:spMkLst>
        </pc:spChg>
        <pc:spChg chg="mod">
          <ac:chgData name="Areti Chouchourelou" userId="09759555be95b33e" providerId="LiveId" clId="{3DA7C281-1019-2141-8AD3-B9322600DB5A}" dt="2020-06-17T15:05:52.742" v="19998" actId="20577"/>
          <ac:spMkLst>
            <pc:docMk/>
            <pc:sldMk cId="248235007" sldId="504"/>
            <ac:spMk id="7" creationId="{00000000-0000-0000-0000-000000000000}"/>
          </ac:spMkLst>
        </pc:spChg>
      </pc:sldChg>
      <pc:sldChg chg="modSp">
        <pc:chgData name="Areti Chouchourelou" userId="09759555be95b33e" providerId="LiveId" clId="{3DA7C281-1019-2141-8AD3-B9322600DB5A}" dt="2020-06-17T09:40:21.108" v="946" actId="20577"/>
        <pc:sldMkLst>
          <pc:docMk/>
          <pc:sldMk cId="1009759275" sldId="506"/>
        </pc:sldMkLst>
        <pc:spChg chg="mod">
          <ac:chgData name="Areti Chouchourelou" userId="09759555be95b33e" providerId="LiveId" clId="{3DA7C281-1019-2141-8AD3-B9322600DB5A}" dt="2020-06-17T09:40:21.108" v="946" actId="20577"/>
          <ac:spMkLst>
            <pc:docMk/>
            <pc:sldMk cId="1009759275" sldId="506"/>
            <ac:spMk id="3" creationId="{00000000-0000-0000-0000-000000000000}"/>
          </ac:spMkLst>
        </pc:spChg>
      </pc:sldChg>
      <pc:sldChg chg="modSp">
        <pc:chgData name="Areti Chouchourelou" userId="09759555be95b33e" providerId="LiveId" clId="{3DA7C281-1019-2141-8AD3-B9322600DB5A}" dt="2020-06-18T12:38:54.825" v="24585" actId="1035"/>
        <pc:sldMkLst>
          <pc:docMk/>
          <pc:sldMk cId="3983504932" sldId="507"/>
        </pc:sldMkLst>
        <pc:spChg chg="mod">
          <ac:chgData name="Areti Chouchourelou" userId="09759555be95b33e" providerId="LiveId" clId="{3DA7C281-1019-2141-8AD3-B9322600DB5A}" dt="2020-06-17T14:09:21.384" v="17054" actId="20577"/>
          <ac:spMkLst>
            <pc:docMk/>
            <pc:sldMk cId="3983504932" sldId="507"/>
            <ac:spMk id="2" creationId="{00000000-0000-0000-0000-000000000000}"/>
          </ac:spMkLst>
        </pc:spChg>
        <pc:spChg chg="mod">
          <ac:chgData name="Areti Chouchourelou" userId="09759555be95b33e" providerId="LiveId" clId="{3DA7C281-1019-2141-8AD3-B9322600DB5A}" dt="2020-06-18T12:38:47.685" v="24568" actId="20577"/>
          <ac:spMkLst>
            <pc:docMk/>
            <pc:sldMk cId="3983504932" sldId="507"/>
            <ac:spMk id="3" creationId="{00000000-0000-0000-0000-000000000000}"/>
          </ac:spMkLst>
        </pc:spChg>
        <pc:spChg chg="mod">
          <ac:chgData name="Areti Chouchourelou" userId="09759555be95b33e" providerId="LiveId" clId="{3DA7C281-1019-2141-8AD3-B9322600DB5A}" dt="2020-06-18T12:38:54.825" v="24585" actId="1035"/>
          <ac:spMkLst>
            <pc:docMk/>
            <pc:sldMk cId="3983504932" sldId="507"/>
            <ac:spMk id="6" creationId="{00000000-0000-0000-0000-000000000000}"/>
          </ac:spMkLst>
        </pc:spChg>
      </pc:sldChg>
      <pc:sldChg chg="modSp modNotesTx">
        <pc:chgData name="Areti Chouchourelou" userId="09759555be95b33e" providerId="LiveId" clId="{3DA7C281-1019-2141-8AD3-B9322600DB5A}" dt="2020-06-17T14:48:27.140" v="19381" actId="20577"/>
        <pc:sldMkLst>
          <pc:docMk/>
          <pc:sldMk cId="704409420" sldId="508"/>
        </pc:sldMkLst>
        <pc:spChg chg="mod">
          <ac:chgData name="Areti Chouchourelou" userId="09759555be95b33e" providerId="LiveId" clId="{3DA7C281-1019-2141-8AD3-B9322600DB5A}" dt="2020-06-17T14:43:29.873" v="18652" actId="20577"/>
          <ac:spMkLst>
            <pc:docMk/>
            <pc:sldMk cId="704409420" sldId="508"/>
            <ac:spMk id="2" creationId="{00000000-0000-0000-0000-000000000000}"/>
          </ac:spMkLst>
        </pc:spChg>
        <pc:spChg chg="mod">
          <ac:chgData name="Areti Chouchourelou" userId="09759555be95b33e" providerId="LiveId" clId="{3DA7C281-1019-2141-8AD3-B9322600DB5A}" dt="2020-06-17T14:48:19.416" v="19376" actId="20577"/>
          <ac:spMkLst>
            <pc:docMk/>
            <pc:sldMk cId="704409420" sldId="508"/>
            <ac:spMk id="3" creationId="{00000000-0000-0000-0000-000000000000}"/>
          </ac:spMkLst>
        </pc:spChg>
      </pc:sldChg>
      <pc:sldChg chg="addSp delSp modSp delAnim">
        <pc:chgData name="Areti Chouchourelou" userId="09759555be95b33e" providerId="LiveId" clId="{3DA7C281-1019-2141-8AD3-B9322600DB5A}" dt="2020-06-18T12:40:46.665" v="24848" actId="1036"/>
        <pc:sldMkLst>
          <pc:docMk/>
          <pc:sldMk cId="2632743741" sldId="510"/>
        </pc:sldMkLst>
        <pc:spChg chg="mod">
          <ac:chgData name="Areti Chouchourelou" userId="09759555be95b33e" providerId="LiveId" clId="{3DA7C281-1019-2141-8AD3-B9322600DB5A}" dt="2020-06-17T15:19:37.360" v="20581" actId="20577"/>
          <ac:spMkLst>
            <pc:docMk/>
            <pc:sldMk cId="2632743741" sldId="510"/>
            <ac:spMk id="2" creationId="{00000000-0000-0000-0000-000000000000}"/>
          </ac:spMkLst>
        </pc:spChg>
        <pc:spChg chg="mod">
          <ac:chgData name="Areti Chouchourelou" userId="09759555be95b33e" providerId="LiveId" clId="{3DA7C281-1019-2141-8AD3-B9322600DB5A}" dt="2020-06-18T11:14:51.403" v="23942" actId="20577"/>
          <ac:spMkLst>
            <pc:docMk/>
            <pc:sldMk cId="2632743741" sldId="510"/>
            <ac:spMk id="3" creationId="{00000000-0000-0000-0000-000000000000}"/>
          </ac:spMkLst>
        </pc:spChg>
        <pc:spChg chg="mod">
          <ac:chgData name="Areti Chouchourelou" userId="09759555be95b33e" providerId="LiveId" clId="{3DA7C281-1019-2141-8AD3-B9322600DB5A}" dt="2020-06-18T12:40:46.665" v="24848" actId="1036"/>
          <ac:spMkLst>
            <pc:docMk/>
            <pc:sldMk cId="2632743741" sldId="510"/>
            <ac:spMk id="5" creationId="{00000000-0000-0000-0000-000000000000}"/>
          </ac:spMkLst>
        </pc:spChg>
        <pc:spChg chg="mod">
          <ac:chgData name="Areti Chouchourelou" userId="09759555be95b33e" providerId="LiveId" clId="{3DA7C281-1019-2141-8AD3-B9322600DB5A}" dt="2020-06-18T11:16:48.674" v="24207" actId="20577"/>
          <ac:spMkLst>
            <pc:docMk/>
            <pc:sldMk cId="2632743741" sldId="510"/>
            <ac:spMk id="6" creationId="{00000000-0000-0000-0000-000000000000}"/>
          </ac:spMkLst>
        </pc:spChg>
        <pc:spChg chg="mod">
          <ac:chgData name="Areti Chouchourelou" userId="09759555be95b33e" providerId="LiveId" clId="{3DA7C281-1019-2141-8AD3-B9322600DB5A}" dt="2020-06-18T11:18:16.930" v="24422" actId="255"/>
          <ac:spMkLst>
            <pc:docMk/>
            <pc:sldMk cId="2632743741" sldId="510"/>
            <ac:spMk id="7" creationId="{00000000-0000-0000-0000-000000000000}"/>
          </ac:spMkLst>
        </pc:spChg>
        <pc:spChg chg="mod">
          <ac:chgData name="Areti Chouchourelou" userId="09759555be95b33e" providerId="LiveId" clId="{3DA7C281-1019-2141-8AD3-B9322600DB5A}" dt="2020-06-18T12:39:09.431" v="24587"/>
          <ac:spMkLst>
            <pc:docMk/>
            <pc:sldMk cId="2632743741" sldId="510"/>
            <ac:spMk id="11" creationId="{A56B5145-F117-714B-9E5D-111AC7030279}"/>
          </ac:spMkLst>
        </pc:spChg>
        <pc:spChg chg="mod">
          <ac:chgData name="Areti Chouchourelou" userId="09759555be95b33e" providerId="LiveId" clId="{3DA7C281-1019-2141-8AD3-B9322600DB5A}" dt="2020-06-18T12:39:09.431" v="24587"/>
          <ac:spMkLst>
            <pc:docMk/>
            <pc:sldMk cId="2632743741" sldId="510"/>
            <ac:spMk id="12" creationId="{4E3D2DCD-3AD4-7642-A00E-56FBF58875D8}"/>
          </ac:spMkLst>
        </pc:spChg>
        <pc:spChg chg="mod">
          <ac:chgData name="Areti Chouchourelou" userId="09759555be95b33e" providerId="LiveId" clId="{3DA7C281-1019-2141-8AD3-B9322600DB5A}" dt="2020-06-18T12:39:09.431" v="24587"/>
          <ac:spMkLst>
            <pc:docMk/>
            <pc:sldMk cId="2632743741" sldId="510"/>
            <ac:spMk id="13" creationId="{42768F1D-2AA2-234C-B692-8FC621C728F9}"/>
          </ac:spMkLst>
        </pc:spChg>
        <pc:spChg chg="mod">
          <ac:chgData name="Areti Chouchourelou" userId="09759555be95b33e" providerId="LiveId" clId="{3DA7C281-1019-2141-8AD3-B9322600DB5A}" dt="2020-06-18T12:39:09.431" v="24587"/>
          <ac:spMkLst>
            <pc:docMk/>
            <pc:sldMk cId="2632743741" sldId="510"/>
            <ac:spMk id="14" creationId="{FA45E36B-8312-5347-A4E2-CF0E22E3ADA7}"/>
          </ac:spMkLst>
        </pc:spChg>
        <pc:spChg chg="mod">
          <ac:chgData name="Areti Chouchourelou" userId="09759555be95b33e" providerId="LiveId" clId="{3DA7C281-1019-2141-8AD3-B9322600DB5A}" dt="2020-06-18T12:39:09.431" v="24587"/>
          <ac:spMkLst>
            <pc:docMk/>
            <pc:sldMk cId="2632743741" sldId="510"/>
            <ac:spMk id="15" creationId="{6F63B009-C41C-8F4E-AC3D-483F104AF2CA}"/>
          </ac:spMkLst>
        </pc:spChg>
        <pc:spChg chg="mod">
          <ac:chgData name="Areti Chouchourelou" userId="09759555be95b33e" providerId="LiveId" clId="{3DA7C281-1019-2141-8AD3-B9322600DB5A}" dt="2020-06-18T12:39:09.431" v="24587"/>
          <ac:spMkLst>
            <pc:docMk/>
            <pc:sldMk cId="2632743741" sldId="510"/>
            <ac:spMk id="16" creationId="{C1F3B6B3-16CA-7047-8AEE-FBFA070F9F50}"/>
          </ac:spMkLst>
        </pc:spChg>
        <pc:spChg chg="mod">
          <ac:chgData name="Areti Chouchourelou" userId="09759555be95b33e" providerId="LiveId" clId="{3DA7C281-1019-2141-8AD3-B9322600DB5A}" dt="2020-06-18T12:39:09.431" v="24587"/>
          <ac:spMkLst>
            <pc:docMk/>
            <pc:sldMk cId="2632743741" sldId="510"/>
            <ac:spMk id="17" creationId="{9369B982-941A-9249-8EC9-0ADC6EC5BFEE}"/>
          </ac:spMkLst>
        </pc:spChg>
        <pc:spChg chg="mod">
          <ac:chgData name="Areti Chouchourelou" userId="09759555be95b33e" providerId="LiveId" clId="{3DA7C281-1019-2141-8AD3-B9322600DB5A}" dt="2020-06-18T12:39:09.431" v="24587"/>
          <ac:spMkLst>
            <pc:docMk/>
            <pc:sldMk cId="2632743741" sldId="510"/>
            <ac:spMk id="18" creationId="{19E95CC3-D782-9842-94C3-7160DF472939}"/>
          </ac:spMkLst>
        </pc:spChg>
        <pc:spChg chg="mod">
          <ac:chgData name="Areti Chouchourelou" userId="09759555be95b33e" providerId="LiveId" clId="{3DA7C281-1019-2141-8AD3-B9322600DB5A}" dt="2020-06-18T12:39:09.431" v="24587"/>
          <ac:spMkLst>
            <pc:docMk/>
            <pc:sldMk cId="2632743741" sldId="510"/>
            <ac:spMk id="19" creationId="{C6942E28-C279-B043-9108-891D849D2A34}"/>
          </ac:spMkLst>
        </pc:spChg>
        <pc:spChg chg="mod">
          <ac:chgData name="Areti Chouchourelou" userId="09759555be95b33e" providerId="LiveId" clId="{3DA7C281-1019-2141-8AD3-B9322600DB5A}" dt="2020-06-18T12:39:09.431" v="24587"/>
          <ac:spMkLst>
            <pc:docMk/>
            <pc:sldMk cId="2632743741" sldId="510"/>
            <ac:spMk id="20" creationId="{11B139C8-18B7-E24E-B5F4-536C1CB23539}"/>
          </ac:spMkLst>
        </pc:spChg>
        <pc:spChg chg="mod">
          <ac:chgData name="Areti Chouchourelou" userId="09759555be95b33e" providerId="LiveId" clId="{3DA7C281-1019-2141-8AD3-B9322600DB5A}" dt="2020-06-18T12:39:09.431" v="24587"/>
          <ac:spMkLst>
            <pc:docMk/>
            <pc:sldMk cId="2632743741" sldId="510"/>
            <ac:spMk id="21" creationId="{0416FE1C-5A67-B245-96B7-517CCC2D0138}"/>
          </ac:spMkLst>
        </pc:spChg>
        <pc:spChg chg="mod">
          <ac:chgData name="Areti Chouchourelou" userId="09759555be95b33e" providerId="LiveId" clId="{3DA7C281-1019-2141-8AD3-B9322600DB5A}" dt="2020-06-18T12:39:09.431" v="24587"/>
          <ac:spMkLst>
            <pc:docMk/>
            <pc:sldMk cId="2632743741" sldId="510"/>
            <ac:spMk id="22" creationId="{E6BF7DAD-6B44-3744-8C12-F272E84600EF}"/>
          </ac:spMkLst>
        </pc:spChg>
        <pc:spChg chg="mod">
          <ac:chgData name="Areti Chouchourelou" userId="09759555be95b33e" providerId="LiveId" clId="{3DA7C281-1019-2141-8AD3-B9322600DB5A}" dt="2020-06-18T12:39:09.431" v="24587"/>
          <ac:spMkLst>
            <pc:docMk/>
            <pc:sldMk cId="2632743741" sldId="510"/>
            <ac:spMk id="23" creationId="{6D3AC045-8203-8247-BAE5-EF1F01478FFB}"/>
          </ac:spMkLst>
        </pc:spChg>
        <pc:spChg chg="mod">
          <ac:chgData name="Areti Chouchourelou" userId="09759555be95b33e" providerId="LiveId" clId="{3DA7C281-1019-2141-8AD3-B9322600DB5A}" dt="2020-06-18T12:39:09.431" v="24587"/>
          <ac:spMkLst>
            <pc:docMk/>
            <pc:sldMk cId="2632743741" sldId="510"/>
            <ac:spMk id="24" creationId="{39BE8080-E7E8-6541-AB5B-F26AC00DC3A3}"/>
          </ac:spMkLst>
        </pc:spChg>
        <pc:spChg chg="mod">
          <ac:chgData name="Areti Chouchourelou" userId="09759555be95b33e" providerId="LiveId" clId="{3DA7C281-1019-2141-8AD3-B9322600DB5A}" dt="2020-06-18T12:39:09.431" v="24587"/>
          <ac:spMkLst>
            <pc:docMk/>
            <pc:sldMk cId="2632743741" sldId="510"/>
            <ac:spMk id="25" creationId="{B8836E48-A3A8-0D41-864C-700006661D2F}"/>
          </ac:spMkLst>
        </pc:spChg>
        <pc:spChg chg="mod">
          <ac:chgData name="Areti Chouchourelou" userId="09759555be95b33e" providerId="LiveId" clId="{3DA7C281-1019-2141-8AD3-B9322600DB5A}" dt="2020-06-18T12:39:09.431" v="24587"/>
          <ac:spMkLst>
            <pc:docMk/>
            <pc:sldMk cId="2632743741" sldId="510"/>
            <ac:spMk id="26" creationId="{2F7545CF-997B-9442-8DC7-6F241BFFDF3B}"/>
          </ac:spMkLst>
        </pc:spChg>
        <pc:spChg chg="mod">
          <ac:chgData name="Areti Chouchourelou" userId="09759555be95b33e" providerId="LiveId" clId="{3DA7C281-1019-2141-8AD3-B9322600DB5A}" dt="2020-06-18T12:39:09.431" v="24587"/>
          <ac:spMkLst>
            <pc:docMk/>
            <pc:sldMk cId="2632743741" sldId="510"/>
            <ac:spMk id="27" creationId="{3B1E2F7D-A29D-114C-A1E3-F0FA718BA9A9}"/>
          </ac:spMkLst>
        </pc:spChg>
        <pc:spChg chg="mod">
          <ac:chgData name="Areti Chouchourelou" userId="09759555be95b33e" providerId="LiveId" clId="{3DA7C281-1019-2141-8AD3-B9322600DB5A}" dt="2020-06-18T12:39:09.431" v="24587"/>
          <ac:spMkLst>
            <pc:docMk/>
            <pc:sldMk cId="2632743741" sldId="510"/>
            <ac:spMk id="28" creationId="{606B094D-CCC8-224C-9C73-56165867E832}"/>
          </ac:spMkLst>
        </pc:spChg>
        <pc:spChg chg="mod">
          <ac:chgData name="Areti Chouchourelou" userId="09759555be95b33e" providerId="LiveId" clId="{3DA7C281-1019-2141-8AD3-B9322600DB5A}" dt="2020-06-18T12:39:09.431" v="24587"/>
          <ac:spMkLst>
            <pc:docMk/>
            <pc:sldMk cId="2632743741" sldId="510"/>
            <ac:spMk id="29" creationId="{1D230B24-DAC9-824D-8953-5CFA32C10DEC}"/>
          </ac:spMkLst>
        </pc:spChg>
        <pc:spChg chg="mod">
          <ac:chgData name="Areti Chouchourelou" userId="09759555be95b33e" providerId="LiveId" clId="{3DA7C281-1019-2141-8AD3-B9322600DB5A}" dt="2020-06-18T12:39:09.431" v="24587"/>
          <ac:spMkLst>
            <pc:docMk/>
            <pc:sldMk cId="2632743741" sldId="510"/>
            <ac:spMk id="30" creationId="{F150830D-6B24-1641-B021-013237B4B218}"/>
          </ac:spMkLst>
        </pc:spChg>
        <pc:spChg chg="mod">
          <ac:chgData name="Areti Chouchourelou" userId="09759555be95b33e" providerId="LiveId" clId="{3DA7C281-1019-2141-8AD3-B9322600DB5A}" dt="2020-06-18T12:39:09.431" v="24587"/>
          <ac:spMkLst>
            <pc:docMk/>
            <pc:sldMk cId="2632743741" sldId="510"/>
            <ac:spMk id="31" creationId="{DA61A418-DCAD-E845-B0E5-69C3C22B0051}"/>
          </ac:spMkLst>
        </pc:spChg>
        <pc:spChg chg="mod">
          <ac:chgData name="Areti Chouchourelou" userId="09759555be95b33e" providerId="LiveId" clId="{3DA7C281-1019-2141-8AD3-B9322600DB5A}" dt="2020-06-18T12:39:09.431" v="24587"/>
          <ac:spMkLst>
            <pc:docMk/>
            <pc:sldMk cId="2632743741" sldId="510"/>
            <ac:spMk id="32" creationId="{053EE6B4-EECE-614F-85E9-F79D3D3F48FE}"/>
          </ac:spMkLst>
        </pc:spChg>
        <pc:spChg chg="mod">
          <ac:chgData name="Areti Chouchourelou" userId="09759555be95b33e" providerId="LiveId" clId="{3DA7C281-1019-2141-8AD3-B9322600DB5A}" dt="2020-06-18T12:39:09.431" v="24587"/>
          <ac:spMkLst>
            <pc:docMk/>
            <pc:sldMk cId="2632743741" sldId="510"/>
            <ac:spMk id="33" creationId="{5FB6FC95-82E3-7943-A16B-B38C450FE4A1}"/>
          </ac:spMkLst>
        </pc:spChg>
        <pc:spChg chg="mod">
          <ac:chgData name="Areti Chouchourelou" userId="09759555be95b33e" providerId="LiveId" clId="{3DA7C281-1019-2141-8AD3-B9322600DB5A}" dt="2020-06-18T12:39:09.431" v="24587"/>
          <ac:spMkLst>
            <pc:docMk/>
            <pc:sldMk cId="2632743741" sldId="510"/>
            <ac:spMk id="34" creationId="{EDDD4CF8-F790-3941-95AD-D3A449261474}"/>
          </ac:spMkLst>
        </pc:spChg>
        <pc:spChg chg="mod">
          <ac:chgData name="Areti Chouchourelou" userId="09759555be95b33e" providerId="LiveId" clId="{3DA7C281-1019-2141-8AD3-B9322600DB5A}" dt="2020-06-18T12:39:09.431" v="24587"/>
          <ac:spMkLst>
            <pc:docMk/>
            <pc:sldMk cId="2632743741" sldId="510"/>
            <ac:spMk id="35" creationId="{6363940C-A24D-CF49-AE3E-B1EF0FC0AAA7}"/>
          </ac:spMkLst>
        </pc:spChg>
        <pc:spChg chg="mod">
          <ac:chgData name="Areti Chouchourelou" userId="09759555be95b33e" providerId="LiveId" clId="{3DA7C281-1019-2141-8AD3-B9322600DB5A}" dt="2020-06-18T12:39:09.431" v="24587"/>
          <ac:spMkLst>
            <pc:docMk/>
            <pc:sldMk cId="2632743741" sldId="510"/>
            <ac:spMk id="36" creationId="{0E1742C6-B20A-1D43-B27E-0BEA7EA9F9D8}"/>
          </ac:spMkLst>
        </pc:spChg>
        <pc:spChg chg="mod">
          <ac:chgData name="Areti Chouchourelou" userId="09759555be95b33e" providerId="LiveId" clId="{3DA7C281-1019-2141-8AD3-B9322600DB5A}" dt="2020-06-18T12:39:09.431" v="24587"/>
          <ac:spMkLst>
            <pc:docMk/>
            <pc:sldMk cId="2632743741" sldId="510"/>
            <ac:spMk id="37" creationId="{0FCD951D-4C5A-F345-9FDC-A8AB6E609BCF}"/>
          </ac:spMkLst>
        </pc:spChg>
        <pc:spChg chg="mod">
          <ac:chgData name="Areti Chouchourelou" userId="09759555be95b33e" providerId="LiveId" clId="{3DA7C281-1019-2141-8AD3-B9322600DB5A}" dt="2020-06-18T12:39:09.431" v="24587"/>
          <ac:spMkLst>
            <pc:docMk/>
            <pc:sldMk cId="2632743741" sldId="510"/>
            <ac:spMk id="38" creationId="{A71AEE5D-C65F-3343-9FBB-BE6079E9D9E5}"/>
          </ac:spMkLst>
        </pc:spChg>
        <pc:spChg chg="mod">
          <ac:chgData name="Areti Chouchourelou" userId="09759555be95b33e" providerId="LiveId" clId="{3DA7C281-1019-2141-8AD3-B9322600DB5A}" dt="2020-06-18T12:39:09.431" v="24587"/>
          <ac:spMkLst>
            <pc:docMk/>
            <pc:sldMk cId="2632743741" sldId="510"/>
            <ac:spMk id="39" creationId="{154EFFAD-A789-B342-99C4-AD8FE68532A9}"/>
          </ac:spMkLst>
        </pc:spChg>
        <pc:spChg chg="mod">
          <ac:chgData name="Areti Chouchourelou" userId="09759555be95b33e" providerId="LiveId" clId="{3DA7C281-1019-2141-8AD3-B9322600DB5A}" dt="2020-06-18T12:39:09.431" v="24587"/>
          <ac:spMkLst>
            <pc:docMk/>
            <pc:sldMk cId="2632743741" sldId="510"/>
            <ac:spMk id="40" creationId="{8BFD9BEB-73D9-B04A-B39C-A5B4CF41CEF5}"/>
          </ac:spMkLst>
        </pc:spChg>
        <pc:spChg chg="mod">
          <ac:chgData name="Areti Chouchourelou" userId="09759555be95b33e" providerId="LiveId" clId="{3DA7C281-1019-2141-8AD3-B9322600DB5A}" dt="2020-06-18T12:39:09.431" v="24587"/>
          <ac:spMkLst>
            <pc:docMk/>
            <pc:sldMk cId="2632743741" sldId="510"/>
            <ac:spMk id="41" creationId="{58E9EA07-DD3A-4B41-BF44-712907229F12}"/>
          </ac:spMkLst>
        </pc:spChg>
        <pc:spChg chg="mod">
          <ac:chgData name="Areti Chouchourelou" userId="09759555be95b33e" providerId="LiveId" clId="{3DA7C281-1019-2141-8AD3-B9322600DB5A}" dt="2020-06-18T12:39:09.431" v="24587"/>
          <ac:spMkLst>
            <pc:docMk/>
            <pc:sldMk cId="2632743741" sldId="510"/>
            <ac:spMk id="42" creationId="{61136B9C-103A-314E-BD85-9830653F2311}"/>
          </ac:spMkLst>
        </pc:spChg>
        <pc:grpChg chg="add mod">
          <ac:chgData name="Areti Chouchourelou" userId="09759555be95b33e" providerId="LiveId" clId="{3DA7C281-1019-2141-8AD3-B9322600DB5A}" dt="2020-06-18T12:40:19.478" v="24775" actId="171"/>
          <ac:grpSpMkLst>
            <pc:docMk/>
            <pc:sldMk cId="2632743741" sldId="510"/>
            <ac:grpSpMk id="10" creationId="{FBA92886-A346-194A-9857-BFEC0895451D}"/>
          </ac:grpSpMkLst>
        </pc:grpChg>
        <pc:picChg chg="del">
          <ac:chgData name="Areti Chouchourelou" userId="09759555be95b33e" providerId="LiveId" clId="{3DA7C281-1019-2141-8AD3-B9322600DB5A}" dt="2020-06-18T12:39:06.537" v="24586" actId="478"/>
          <ac:picMkLst>
            <pc:docMk/>
            <pc:sldMk cId="2632743741" sldId="510"/>
            <ac:picMk id="4" creationId="{00000000-0000-0000-0000-000000000000}"/>
          </ac:picMkLst>
        </pc:picChg>
      </pc:sldChg>
      <pc:sldChg chg="modSp">
        <pc:chgData name="Areti Chouchourelou" userId="09759555be95b33e" providerId="LiveId" clId="{3DA7C281-1019-2141-8AD3-B9322600DB5A}" dt="2020-06-17T14:02:30.277" v="16946" actId="20577"/>
        <pc:sldMkLst>
          <pc:docMk/>
          <pc:sldMk cId="1735817613" sldId="511"/>
        </pc:sldMkLst>
        <pc:spChg chg="mod">
          <ac:chgData name="Areti Chouchourelou" userId="09759555be95b33e" providerId="LiveId" clId="{3DA7C281-1019-2141-8AD3-B9322600DB5A}" dt="2020-06-17T14:02:30.277" v="16946" actId="20577"/>
          <ac:spMkLst>
            <pc:docMk/>
            <pc:sldMk cId="1735817613" sldId="511"/>
            <ac:spMk id="4" creationId="{00000000-0000-0000-0000-000000000000}"/>
          </ac:spMkLst>
        </pc:spChg>
      </pc:sldChg>
      <pc:sldChg chg="modSp">
        <pc:chgData name="Areti Chouchourelou" userId="09759555be95b33e" providerId="LiveId" clId="{3DA7C281-1019-2141-8AD3-B9322600DB5A}" dt="2020-06-17T15:18:18.713" v="20505" actId="20577"/>
        <pc:sldMkLst>
          <pc:docMk/>
          <pc:sldMk cId="1375926310" sldId="513"/>
        </pc:sldMkLst>
        <pc:spChg chg="mod">
          <ac:chgData name="Areti Chouchourelou" userId="09759555be95b33e" providerId="LiveId" clId="{3DA7C281-1019-2141-8AD3-B9322600DB5A}" dt="2020-06-17T15:13:56.974" v="20015"/>
          <ac:spMkLst>
            <pc:docMk/>
            <pc:sldMk cId="1375926310" sldId="513"/>
            <ac:spMk id="2" creationId="{00000000-0000-0000-0000-000000000000}"/>
          </ac:spMkLst>
        </pc:spChg>
        <pc:spChg chg="mod">
          <ac:chgData name="Areti Chouchourelou" userId="09759555be95b33e" providerId="LiveId" clId="{3DA7C281-1019-2141-8AD3-B9322600DB5A}" dt="2020-06-17T15:18:18.713" v="20505" actId="20577"/>
          <ac:spMkLst>
            <pc:docMk/>
            <pc:sldMk cId="1375926310" sldId="513"/>
            <ac:spMk id="3" creationId="{00000000-0000-0000-0000-000000000000}"/>
          </ac:spMkLst>
        </pc:spChg>
      </pc:sldChg>
      <pc:sldChg chg="modSp">
        <pc:chgData name="Areti Chouchourelou" userId="09759555be95b33e" providerId="LiveId" clId="{3DA7C281-1019-2141-8AD3-B9322600DB5A}" dt="2020-06-17T15:13:10.795" v="20014"/>
        <pc:sldMkLst>
          <pc:docMk/>
          <pc:sldMk cId="858000332" sldId="522"/>
        </pc:sldMkLst>
        <pc:spChg chg="mod">
          <ac:chgData name="Areti Chouchourelou" userId="09759555be95b33e" providerId="LiveId" clId="{3DA7C281-1019-2141-8AD3-B9322600DB5A}" dt="2020-06-17T15:13:10.795" v="20014"/>
          <ac:spMkLst>
            <pc:docMk/>
            <pc:sldMk cId="858000332" sldId="522"/>
            <ac:spMk id="2" creationId="{00000000-0000-0000-0000-000000000000}"/>
          </ac:spMkLst>
        </pc:spChg>
        <pc:spChg chg="mod">
          <ac:chgData name="Areti Chouchourelou" userId="09759555be95b33e" providerId="LiveId" clId="{3DA7C281-1019-2141-8AD3-B9322600DB5A}" dt="2020-06-17T14:41:19.589" v="18592" actId="20577"/>
          <ac:spMkLst>
            <pc:docMk/>
            <pc:sldMk cId="858000332" sldId="522"/>
            <ac:spMk id="3" creationId="{00000000-0000-0000-0000-000000000000}"/>
          </ac:spMkLst>
        </pc:spChg>
      </pc:sldChg>
      <pc:sldChg chg="modSp">
        <pc:chgData name="Areti Chouchourelou" userId="09759555be95b33e" providerId="LiveId" clId="{3DA7C281-1019-2141-8AD3-B9322600DB5A}" dt="2020-06-17T14:57:58.345" v="19873" actId="20577"/>
        <pc:sldMkLst>
          <pc:docMk/>
          <pc:sldMk cId="4128789342" sldId="523"/>
        </pc:sldMkLst>
        <pc:spChg chg="mod">
          <ac:chgData name="Areti Chouchourelou" userId="09759555be95b33e" providerId="LiveId" clId="{3DA7C281-1019-2141-8AD3-B9322600DB5A}" dt="2020-06-17T14:55:32.808" v="19541" actId="1035"/>
          <ac:spMkLst>
            <pc:docMk/>
            <pc:sldMk cId="4128789342" sldId="523"/>
            <ac:spMk id="2" creationId="{00000000-0000-0000-0000-000000000000}"/>
          </ac:spMkLst>
        </pc:spChg>
        <pc:spChg chg="mod">
          <ac:chgData name="Areti Chouchourelou" userId="09759555be95b33e" providerId="LiveId" clId="{3DA7C281-1019-2141-8AD3-B9322600DB5A}" dt="2020-06-17T14:57:58.345" v="19873" actId="20577"/>
          <ac:spMkLst>
            <pc:docMk/>
            <pc:sldMk cId="4128789342" sldId="523"/>
            <ac:spMk id="3" creationId="{00000000-0000-0000-0000-000000000000}"/>
          </ac:spMkLst>
        </pc:spChg>
      </pc:sldChg>
      <pc:sldChg chg="modSp">
        <pc:chgData name="Areti Chouchourelou" userId="09759555be95b33e" providerId="LiveId" clId="{3DA7C281-1019-2141-8AD3-B9322600DB5A}" dt="2020-06-18T10:58:09.495" v="23037" actId="20577"/>
        <pc:sldMkLst>
          <pc:docMk/>
          <pc:sldMk cId="1160166481" sldId="536"/>
        </pc:sldMkLst>
        <pc:spChg chg="mod">
          <ac:chgData name="Areti Chouchourelou" userId="09759555be95b33e" providerId="LiveId" clId="{3DA7C281-1019-2141-8AD3-B9322600DB5A}" dt="2020-06-17T09:43:55.958" v="1535" actId="20577"/>
          <ac:spMkLst>
            <pc:docMk/>
            <pc:sldMk cId="1160166481" sldId="536"/>
            <ac:spMk id="2" creationId="{00000000-0000-0000-0000-000000000000}"/>
          </ac:spMkLst>
        </pc:spChg>
        <pc:spChg chg="mod">
          <ac:chgData name="Areti Chouchourelou" userId="09759555be95b33e" providerId="LiveId" clId="{3DA7C281-1019-2141-8AD3-B9322600DB5A}" dt="2020-06-18T10:58:09.495" v="23037" actId="20577"/>
          <ac:spMkLst>
            <pc:docMk/>
            <pc:sldMk cId="1160166481" sldId="536"/>
            <ac:spMk id="3" creationId="{00000000-0000-0000-0000-000000000000}"/>
          </ac:spMkLst>
        </pc:spChg>
      </pc:sldChg>
      <pc:sldChg chg="modSp">
        <pc:chgData name="Areti Chouchourelou" userId="09759555be95b33e" providerId="LiveId" clId="{3DA7C281-1019-2141-8AD3-B9322600DB5A}" dt="2020-06-17T11:26:39.542" v="8797" actId="20577"/>
        <pc:sldMkLst>
          <pc:docMk/>
          <pc:sldMk cId="1399183530" sldId="537"/>
        </pc:sldMkLst>
        <pc:spChg chg="mod">
          <ac:chgData name="Areti Chouchourelou" userId="09759555be95b33e" providerId="LiveId" clId="{3DA7C281-1019-2141-8AD3-B9322600DB5A}" dt="2020-06-17T11:26:39.542" v="8797" actId="20577"/>
          <ac:spMkLst>
            <pc:docMk/>
            <pc:sldMk cId="1399183530" sldId="537"/>
            <ac:spMk id="2" creationId="{00000000-0000-0000-0000-000000000000}"/>
          </ac:spMkLst>
        </pc:spChg>
      </pc:sldChg>
      <pc:sldChg chg="modSp ord modAnim modNotesTx">
        <pc:chgData name="Areti Chouchourelou" userId="09759555be95b33e" providerId="LiveId" clId="{3DA7C281-1019-2141-8AD3-B9322600DB5A}" dt="2020-06-17T11:40:00.964" v="10011" actId="20577"/>
        <pc:sldMkLst>
          <pc:docMk/>
          <pc:sldMk cId="168799727" sldId="538"/>
        </pc:sldMkLst>
        <pc:spChg chg="mod">
          <ac:chgData name="Areti Chouchourelou" userId="09759555be95b33e" providerId="LiveId" clId="{3DA7C281-1019-2141-8AD3-B9322600DB5A}" dt="2020-06-17T11:26:52.763" v="8809" actId="20577"/>
          <ac:spMkLst>
            <pc:docMk/>
            <pc:sldMk cId="168799727" sldId="538"/>
            <ac:spMk id="3" creationId="{00000000-0000-0000-0000-000000000000}"/>
          </ac:spMkLst>
        </pc:spChg>
        <pc:spChg chg="mod">
          <ac:chgData name="Areti Chouchourelou" userId="09759555be95b33e" providerId="LiveId" clId="{3DA7C281-1019-2141-8AD3-B9322600DB5A}" dt="2020-06-17T11:39:50.202" v="9999" actId="14100"/>
          <ac:spMkLst>
            <pc:docMk/>
            <pc:sldMk cId="168799727" sldId="538"/>
            <ac:spMk id="4" creationId="{00000000-0000-0000-0000-000000000000}"/>
          </ac:spMkLst>
        </pc:spChg>
        <pc:spChg chg="mod">
          <ac:chgData name="Areti Chouchourelou" userId="09759555be95b33e" providerId="LiveId" clId="{3DA7C281-1019-2141-8AD3-B9322600DB5A}" dt="2020-06-17T11:31:16.195" v="9041" actId="20577"/>
          <ac:spMkLst>
            <pc:docMk/>
            <pc:sldMk cId="168799727" sldId="538"/>
            <ac:spMk id="7" creationId="{00000000-0000-0000-0000-000000000000}"/>
          </ac:spMkLst>
        </pc:spChg>
      </pc:sldChg>
      <pc:sldChg chg="modSp modNotesTx">
        <pc:chgData name="Areti Chouchourelou" userId="09759555be95b33e" providerId="LiveId" clId="{3DA7C281-1019-2141-8AD3-B9322600DB5A}" dt="2020-06-17T11:41:23.268" v="10259" actId="20577"/>
        <pc:sldMkLst>
          <pc:docMk/>
          <pc:sldMk cId="2051379807" sldId="539"/>
        </pc:sldMkLst>
        <pc:spChg chg="mod">
          <ac:chgData name="Areti Chouchourelou" userId="09759555be95b33e" providerId="LiveId" clId="{3DA7C281-1019-2141-8AD3-B9322600DB5A}" dt="2020-06-17T11:40:11.821" v="10017" actId="20577"/>
          <ac:spMkLst>
            <pc:docMk/>
            <pc:sldMk cId="2051379807" sldId="539"/>
            <ac:spMk id="3" creationId="{00000000-0000-0000-0000-000000000000}"/>
          </ac:spMkLst>
        </pc:spChg>
        <pc:spChg chg="mod">
          <ac:chgData name="Areti Chouchourelou" userId="09759555be95b33e" providerId="LiveId" clId="{3DA7C281-1019-2141-8AD3-B9322600DB5A}" dt="2020-06-17T11:41:23.268" v="10259" actId="20577"/>
          <ac:spMkLst>
            <pc:docMk/>
            <pc:sldMk cId="2051379807" sldId="539"/>
            <ac:spMk id="4" creationId="{00000000-0000-0000-0000-000000000000}"/>
          </ac:spMkLst>
        </pc:spChg>
        <pc:spChg chg="mod">
          <ac:chgData name="Areti Chouchourelou" userId="09759555be95b33e" providerId="LiveId" clId="{3DA7C281-1019-2141-8AD3-B9322600DB5A}" dt="2020-06-17T11:40:28.764" v="10074" actId="14100"/>
          <ac:spMkLst>
            <pc:docMk/>
            <pc:sldMk cId="2051379807" sldId="539"/>
            <ac:spMk id="7" creationId="{00000000-0000-0000-0000-000000000000}"/>
          </ac:spMkLst>
        </pc:spChg>
      </pc:sldChg>
      <pc:sldChg chg="modSp modAnim modNotesTx">
        <pc:chgData name="Areti Chouchourelou" userId="09759555be95b33e" providerId="LiveId" clId="{3DA7C281-1019-2141-8AD3-B9322600DB5A}" dt="2020-06-17T11:45:55.046" v="11089" actId="1036"/>
        <pc:sldMkLst>
          <pc:docMk/>
          <pc:sldMk cId="535308018" sldId="540"/>
        </pc:sldMkLst>
        <pc:spChg chg="mod">
          <ac:chgData name="Areti Chouchourelou" userId="09759555be95b33e" providerId="LiveId" clId="{3DA7C281-1019-2141-8AD3-B9322600DB5A}" dt="2020-06-17T11:41:34.757" v="10269" actId="20577"/>
          <ac:spMkLst>
            <pc:docMk/>
            <pc:sldMk cId="535308018" sldId="540"/>
            <ac:spMk id="3" creationId="{00000000-0000-0000-0000-000000000000}"/>
          </ac:spMkLst>
        </pc:spChg>
        <pc:spChg chg="mod">
          <ac:chgData name="Areti Chouchourelou" userId="09759555be95b33e" providerId="LiveId" clId="{3DA7C281-1019-2141-8AD3-B9322600DB5A}" dt="2020-06-17T11:45:55.046" v="11089" actId="1036"/>
          <ac:spMkLst>
            <pc:docMk/>
            <pc:sldMk cId="535308018" sldId="540"/>
            <ac:spMk id="4" creationId="{00000000-0000-0000-0000-000000000000}"/>
          </ac:spMkLst>
        </pc:spChg>
        <pc:spChg chg="mod">
          <ac:chgData name="Areti Chouchourelou" userId="09759555be95b33e" providerId="LiveId" clId="{3DA7C281-1019-2141-8AD3-B9322600DB5A}" dt="2020-06-17T11:42:13.847" v="10424" actId="20577"/>
          <ac:spMkLst>
            <pc:docMk/>
            <pc:sldMk cId="535308018" sldId="540"/>
            <ac:spMk id="7" creationId="{00000000-0000-0000-0000-000000000000}"/>
          </ac:spMkLst>
        </pc:spChg>
      </pc:sldChg>
      <pc:sldChg chg="del">
        <pc:chgData name="Areti Chouchourelou" userId="09759555be95b33e" providerId="LiveId" clId="{3DA7C281-1019-2141-8AD3-B9322600DB5A}" dt="2020-06-17T11:46:16.194" v="11090" actId="2696"/>
        <pc:sldMkLst>
          <pc:docMk/>
          <pc:sldMk cId="2028707174" sldId="541"/>
        </pc:sldMkLst>
      </pc:sldChg>
      <pc:sldChg chg="modSp modAnim modNotesTx">
        <pc:chgData name="Areti Chouchourelou" userId="09759555be95b33e" providerId="LiveId" clId="{3DA7C281-1019-2141-8AD3-B9322600DB5A}" dt="2020-06-17T11:56:58.263" v="12619" actId="20577"/>
        <pc:sldMkLst>
          <pc:docMk/>
          <pc:sldMk cId="1008609269" sldId="542"/>
        </pc:sldMkLst>
        <pc:spChg chg="mod">
          <ac:chgData name="Areti Chouchourelou" userId="09759555be95b33e" providerId="LiveId" clId="{3DA7C281-1019-2141-8AD3-B9322600DB5A}" dt="2020-06-17T11:46:26.436" v="11102" actId="20577"/>
          <ac:spMkLst>
            <pc:docMk/>
            <pc:sldMk cId="1008609269" sldId="542"/>
            <ac:spMk id="3" creationId="{00000000-0000-0000-0000-000000000000}"/>
          </ac:spMkLst>
        </pc:spChg>
        <pc:spChg chg="mod">
          <ac:chgData name="Areti Chouchourelou" userId="09759555be95b33e" providerId="LiveId" clId="{3DA7C281-1019-2141-8AD3-B9322600DB5A}" dt="2020-06-17T11:50:00.663" v="11778" actId="20577"/>
          <ac:spMkLst>
            <pc:docMk/>
            <pc:sldMk cId="1008609269" sldId="542"/>
            <ac:spMk id="4" creationId="{00000000-0000-0000-0000-000000000000}"/>
          </ac:spMkLst>
        </pc:spChg>
        <pc:spChg chg="mod">
          <ac:chgData name="Areti Chouchourelou" userId="09759555be95b33e" providerId="LiveId" clId="{3DA7C281-1019-2141-8AD3-B9322600DB5A}" dt="2020-06-17T11:46:52.163" v="11208" actId="20577"/>
          <ac:spMkLst>
            <pc:docMk/>
            <pc:sldMk cId="1008609269" sldId="542"/>
            <ac:spMk id="7" creationId="{00000000-0000-0000-0000-000000000000}"/>
          </ac:spMkLst>
        </pc:spChg>
      </pc:sldChg>
      <pc:sldChg chg="modSp modAnim modNotesTx">
        <pc:chgData name="Areti Chouchourelou" userId="09759555be95b33e" providerId="LiveId" clId="{3DA7C281-1019-2141-8AD3-B9322600DB5A}" dt="2020-06-17T11:57:04.268" v="12631" actId="20577"/>
        <pc:sldMkLst>
          <pc:docMk/>
          <pc:sldMk cId="1981049819" sldId="543"/>
        </pc:sldMkLst>
        <pc:spChg chg="mod">
          <ac:chgData name="Areti Chouchourelou" userId="09759555be95b33e" providerId="LiveId" clId="{3DA7C281-1019-2141-8AD3-B9322600DB5A}" dt="2020-06-17T11:51:18.499" v="11961" actId="1035"/>
          <ac:spMkLst>
            <pc:docMk/>
            <pc:sldMk cId="1981049819" sldId="543"/>
            <ac:spMk id="3" creationId="{00000000-0000-0000-0000-000000000000}"/>
          </ac:spMkLst>
        </pc:spChg>
        <pc:spChg chg="mod">
          <ac:chgData name="Areti Chouchourelou" userId="09759555be95b33e" providerId="LiveId" clId="{3DA7C281-1019-2141-8AD3-B9322600DB5A}" dt="2020-06-17T11:56:16.376" v="12613" actId="14100"/>
          <ac:spMkLst>
            <pc:docMk/>
            <pc:sldMk cId="1981049819" sldId="543"/>
            <ac:spMk id="4" creationId="{00000000-0000-0000-0000-000000000000}"/>
          </ac:spMkLst>
        </pc:spChg>
        <pc:spChg chg="mod">
          <ac:chgData name="Areti Chouchourelou" userId="09759555be95b33e" providerId="LiveId" clId="{3DA7C281-1019-2141-8AD3-B9322600DB5A}" dt="2020-06-17T11:51:14.351" v="11956" actId="1035"/>
          <ac:spMkLst>
            <pc:docMk/>
            <pc:sldMk cId="1981049819" sldId="543"/>
            <ac:spMk id="7" creationId="{00000000-0000-0000-0000-000000000000}"/>
          </ac:spMkLst>
        </pc:spChg>
      </pc:sldChg>
      <pc:sldChg chg="delSp modSp modAnim modNotesTx">
        <pc:chgData name="Areti Chouchourelou" userId="09759555be95b33e" providerId="LiveId" clId="{3DA7C281-1019-2141-8AD3-B9322600DB5A}" dt="2020-06-17T12:12:19.561" v="13716" actId="20577"/>
        <pc:sldMkLst>
          <pc:docMk/>
          <pc:sldMk cId="2382692756" sldId="544"/>
        </pc:sldMkLst>
        <pc:spChg chg="del">
          <ac:chgData name="Areti Chouchourelou" userId="09759555be95b33e" providerId="LiveId" clId="{3DA7C281-1019-2141-8AD3-B9322600DB5A}" dt="2020-06-17T11:56:39.450" v="12614" actId="478"/>
          <ac:spMkLst>
            <pc:docMk/>
            <pc:sldMk cId="2382692756" sldId="544"/>
            <ac:spMk id="2" creationId="{00000000-0000-0000-0000-000000000000}"/>
          </ac:spMkLst>
        </pc:spChg>
        <pc:spChg chg="mod">
          <ac:chgData name="Areti Chouchourelou" userId="09759555be95b33e" providerId="LiveId" clId="{3DA7C281-1019-2141-8AD3-B9322600DB5A}" dt="2020-06-17T11:57:25.371" v="12643" actId="20577"/>
          <ac:spMkLst>
            <pc:docMk/>
            <pc:sldMk cId="2382692756" sldId="544"/>
            <ac:spMk id="3" creationId="{00000000-0000-0000-0000-000000000000}"/>
          </ac:spMkLst>
        </pc:spChg>
        <pc:spChg chg="mod">
          <ac:chgData name="Areti Chouchourelou" userId="09759555be95b33e" providerId="LiveId" clId="{3DA7C281-1019-2141-8AD3-B9322600DB5A}" dt="2020-06-17T12:12:19.561" v="13716" actId="20577"/>
          <ac:spMkLst>
            <pc:docMk/>
            <pc:sldMk cId="2382692756" sldId="544"/>
            <ac:spMk id="4" creationId="{00000000-0000-0000-0000-000000000000}"/>
          </ac:spMkLst>
        </pc:spChg>
        <pc:spChg chg="mod">
          <ac:chgData name="Areti Chouchourelou" userId="09759555be95b33e" providerId="LiveId" clId="{3DA7C281-1019-2141-8AD3-B9322600DB5A}" dt="2020-06-17T11:58:56.523" v="12761" actId="20577"/>
          <ac:spMkLst>
            <pc:docMk/>
            <pc:sldMk cId="2382692756" sldId="544"/>
            <ac:spMk id="7" creationId="{00000000-0000-0000-0000-000000000000}"/>
          </ac:spMkLst>
        </pc:spChg>
      </pc:sldChg>
      <pc:sldChg chg="addSp delSp modSp add">
        <pc:chgData name="Areti Chouchourelou" userId="09759555be95b33e" providerId="LiveId" clId="{3DA7C281-1019-2141-8AD3-B9322600DB5A}" dt="2020-06-18T10:40:35.471" v="22628" actId="1035"/>
        <pc:sldMkLst>
          <pc:docMk/>
          <pc:sldMk cId="4229993450" sldId="545"/>
        </pc:sldMkLst>
        <pc:spChg chg="mod">
          <ac:chgData name="Areti Chouchourelou" userId="09759555be95b33e" providerId="LiveId" clId="{3DA7C281-1019-2141-8AD3-B9322600DB5A}" dt="2020-06-18T10:40:35.471" v="22628" actId="1035"/>
          <ac:spMkLst>
            <pc:docMk/>
            <pc:sldMk cId="4229993450" sldId="545"/>
            <ac:spMk id="3" creationId="{89D7410E-2918-2D4F-8F20-04D39D4B7445}"/>
          </ac:spMkLst>
        </pc:spChg>
        <pc:spChg chg="add del mod">
          <ac:chgData name="Areti Chouchourelou" userId="09759555be95b33e" providerId="LiveId" clId="{3DA7C281-1019-2141-8AD3-B9322600DB5A}" dt="2020-06-18T10:37:38.910" v="22470"/>
          <ac:spMkLst>
            <pc:docMk/>
            <pc:sldMk cId="4229993450" sldId="545"/>
            <ac:spMk id="4" creationId="{09997440-F888-254B-8403-C16D256DC4FD}"/>
          </ac:spMkLst>
        </pc:spChg>
        <pc:spChg chg="add mod">
          <ac:chgData name="Areti Chouchourelou" userId="09759555be95b33e" providerId="LiveId" clId="{3DA7C281-1019-2141-8AD3-B9322600DB5A}" dt="2020-06-18T10:40:29.660" v="22625"/>
          <ac:spMkLst>
            <pc:docMk/>
            <pc:sldMk cId="4229993450" sldId="545"/>
            <ac:spMk id="5" creationId="{2AA56C4F-5273-0C47-8FBC-63863A3F6C3F}"/>
          </ac:spMkLst>
        </pc:spChg>
        <pc:spChg chg="add mod">
          <ac:chgData name="Areti Chouchourelou" userId="09759555be95b33e" providerId="LiveId" clId="{3DA7C281-1019-2141-8AD3-B9322600DB5A}" dt="2020-06-18T10:39:01.156" v="22614" actId="14100"/>
          <ac:spMkLst>
            <pc:docMk/>
            <pc:sldMk cId="4229993450" sldId="545"/>
            <ac:spMk id="6" creationId="{AEA13DCE-C574-8A4E-9755-67B34436199C}"/>
          </ac:spMkLst>
        </pc:spChg>
        <pc:spChg chg="add mod">
          <ac:chgData name="Areti Chouchourelou" userId="09759555be95b33e" providerId="LiveId" clId="{3DA7C281-1019-2141-8AD3-B9322600DB5A}" dt="2020-06-18T10:40:15.612" v="22624" actId="20577"/>
          <ac:spMkLst>
            <pc:docMk/>
            <pc:sldMk cId="4229993450" sldId="545"/>
            <ac:spMk id="8" creationId="{D920A932-1436-6B4B-BA8D-D7B40DC00473}"/>
          </ac:spMkLst>
        </pc:spChg>
        <pc:picChg chg="add mod">
          <ac:chgData name="Areti Chouchourelou" userId="09759555be95b33e" providerId="LiveId" clId="{3DA7C281-1019-2141-8AD3-B9322600DB5A}" dt="2020-06-18T10:35:11.081" v="22216" actId="14100"/>
          <ac:picMkLst>
            <pc:docMk/>
            <pc:sldMk cId="4229993450" sldId="545"/>
            <ac:picMk id="1025" creationId="{2AB9392B-1363-944D-911C-FF047EDA6B5C}"/>
          </ac:picMkLst>
        </pc:picChg>
        <pc:picChg chg="add mod">
          <ac:chgData name="Areti Chouchourelou" userId="09759555be95b33e" providerId="LiveId" clId="{3DA7C281-1019-2141-8AD3-B9322600DB5A}" dt="2020-06-18T10:36:03.263" v="22370" actId="1038"/>
          <ac:picMkLst>
            <pc:docMk/>
            <pc:sldMk cId="4229993450" sldId="545"/>
            <ac:picMk id="1026" creationId="{EB52F42D-C0A6-BC48-98B2-3E24A771C79B}"/>
          </ac:picMkLst>
        </pc:picChg>
        <pc:picChg chg="add del">
          <ac:chgData name="Areti Chouchourelou" userId="09759555be95b33e" providerId="LiveId" clId="{3DA7C281-1019-2141-8AD3-B9322600DB5A}" dt="2020-06-18T10:36:41.636" v="22372"/>
          <ac:picMkLst>
            <pc:docMk/>
            <pc:sldMk cId="4229993450" sldId="545"/>
            <ac:picMk id="1027" creationId="{5EB6FA51-F665-D74B-A994-FCC9C7BDC566}"/>
          </ac:picMkLst>
        </pc:picChg>
      </pc:sldChg>
      <pc:sldChg chg="addSp delSp modSp add">
        <pc:chgData name="Areti Chouchourelou" userId="09759555be95b33e" providerId="LiveId" clId="{3DA7C281-1019-2141-8AD3-B9322600DB5A}" dt="2020-06-18T10:42:47.737" v="22726" actId="20577"/>
        <pc:sldMkLst>
          <pc:docMk/>
          <pc:sldMk cId="4092401898" sldId="546"/>
        </pc:sldMkLst>
        <pc:spChg chg="mod">
          <ac:chgData name="Areti Chouchourelou" userId="09759555be95b33e" providerId="LiveId" clId="{3DA7C281-1019-2141-8AD3-B9322600DB5A}" dt="2020-06-18T10:41:49.362" v="22647" actId="14100"/>
          <ac:spMkLst>
            <pc:docMk/>
            <pc:sldMk cId="4092401898" sldId="546"/>
            <ac:spMk id="3" creationId="{89D7410E-2918-2D4F-8F20-04D39D4B7445}"/>
          </ac:spMkLst>
        </pc:spChg>
        <pc:spChg chg="del">
          <ac:chgData name="Areti Chouchourelou" userId="09759555be95b33e" providerId="LiveId" clId="{3DA7C281-1019-2141-8AD3-B9322600DB5A}" dt="2020-06-18T10:41:15.793" v="22631" actId="478"/>
          <ac:spMkLst>
            <pc:docMk/>
            <pc:sldMk cId="4092401898" sldId="546"/>
            <ac:spMk id="5" creationId="{2AA56C4F-5273-0C47-8FBC-63863A3F6C3F}"/>
          </ac:spMkLst>
        </pc:spChg>
        <pc:spChg chg="del">
          <ac:chgData name="Areti Chouchourelou" userId="09759555be95b33e" providerId="LiveId" clId="{3DA7C281-1019-2141-8AD3-B9322600DB5A}" dt="2020-06-18T10:41:12.413" v="22630" actId="478"/>
          <ac:spMkLst>
            <pc:docMk/>
            <pc:sldMk cId="4092401898" sldId="546"/>
            <ac:spMk id="6" creationId="{AEA13DCE-C574-8A4E-9755-67B34436199C}"/>
          </ac:spMkLst>
        </pc:spChg>
        <pc:spChg chg="del">
          <ac:chgData name="Areti Chouchourelou" userId="09759555be95b33e" providerId="LiveId" clId="{3DA7C281-1019-2141-8AD3-B9322600DB5A}" dt="2020-06-18T10:41:18.158" v="22632" actId="478"/>
          <ac:spMkLst>
            <pc:docMk/>
            <pc:sldMk cId="4092401898" sldId="546"/>
            <ac:spMk id="8" creationId="{D920A932-1436-6B4B-BA8D-D7B40DC00473}"/>
          </ac:spMkLst>
        </pc:spChg>
        <pc:spChg chg="add mod">
          <ac:chgData name="Areti Chouchourelou" userId="09759555be95b33e" providerId="LiveId" clId="{3DA7C281-1019-2141-8AD3-B9322600DB5A}" dt="2020-06-18T10:42:47.737" v="22726" actId="20577"/>
          <ac:spMkLst>
            <pc:docMk/>
            <pc:sldMk cId="4092401898" sldId="546"/>
            <ac:spMk id="9" creationId="{E12C0D81-ACC8-0C4A-92A1-E8913145A542}"/>
          </ac:spMkLst>
        </pc:spChg>
        <pc:picChg chg="del">
          <ac:chgData name="Areti Chouchourelou" userId="09759555be95b33e" providerId="LiveId" clId="{3DA7C281-1019-2141-8AD3-B9322600DB5A}" dt="2020-06-18T10:41:12.413" v="22630" actId="478"/>
          <ac:picMkLst>
            <pc:docMk/>
            <pc:sldMk cId="4092401898" sldId="546"/>
            <ac:picMk id="1025" creationId="{2AB9392B-1363-944D-911C-FF047EDA6B5C}"/>
          </ac:picMkLst>
        </pc:picChg>
        <pc:picChg chg="del">
          <ac:chgData name="Areti Chouchourelou" userId="09759555be95b33e" providerId="LiveId" clId="{3DA7C281-1019-2141-8AD3-B9322600DB5A}" dt="2020-06-18T10:41:12.413" v="22630" actId="478"/>
          <ac:picMkLst>
            <pc:docMk/>
            <pc:sldMk cId="4092401898" sldId="546"/>
            <ac:picMk id="1026" creationId="{EB52F42D-C0A6-BC48-98B2-3E24A771C79B}"/>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640C91-C9F7-4CEA-A94E-DE54811A8B7E}"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l-GR"/>
        </a:p>
      </dgm:t>
    </dgm:pt>
    <dgm:pt modelId="{DAFBEC95-56B8-4008-A1A2-15B348B84BE3}">
      <dgm:prSet phldrT="[Text]" custT="1"/>
      <dgm:spPr/>
      <dgm:t>
        <a:bodyPr/>
        <a:lstStyle/>
        <a:p>
          <a:r>
            <a:rPr lang="el-GR" sz="1300" dirty="0" smtClean="0">
              <a:latin typeface="Segoe UI Light" panose="020B0502040204020203" pitchFamily="34" charset="0"/>
              <a:cs typeface="Segoe UI Light" panose="020B0502040204020203" pitchFamily="34" charset="0"/>
            </a:rPr>
            <a:t>χρονοβόρες </a:t>
          </a:r>
          <a:r>
            <a:rPr lang="el-GR" sz="1300" dirty="0">
              <a:latin typeface="Segoe UI Light" panose="020B0502040204020203" pitchFamily="34" charset="0"/>
              <a:cs typeface="Segoe UI Light" panose="020B0502040204020203" pitchFamily="34" charset="0"/>
            </a:rPr>
            <a:t>διαδικασίες, </a:t>
          </a:r>
          <a:r>
            <a:rPr lang="el-GR" sz="1300" dirty="0" smtClean="0">
              <a:latin typeface="Segoe UI Light" panose="020B0502040204020203" pitchFamily="34" charset="0"/>
              <a:cs typeface="Segoe UI Light" panose="020B0502040204020203" pitchFamily="34" charset="0"/>
            </a:rPr>
            <a:t>ανεπαρκής ενημέρωση σε θέματα όπως η υποχρεωτική αναφορά, πολλαπλοί ορισμοί και συστήματα ανά τομέα, καταγραφή μόνο από συγκεκριμένες επαγγελματικές ομάδες, </a:t>
          </a:r>
          <a:r>
            <a:rPr lang="el-GR" sz="1300" dirty="0">
              <a:latin typeface="Segoe UI Light" panose="020B0502040204020203" pitchFamily="34" charset="0"/>
              <a:cs typeface="Segoe UI Light" panose="020B0502040204020203" pitchFamily="34" charset="0"/>
            </a:rPr>
            <a:t>αβεβαιότητα για το ποια περιστατικά </a:t>
          </a:r>
          <a:r>
            <a:rPr lang="el-GR" sz="1300" dirty="0" smtClean="0">
              <a:latin typeface="Segoe UI Light" panose="020B0502040204020203" pitchFamily="34" charset="0"/>
              <a:cs typeface="Segoe UI Light" panose="020B0502040204020203" pitchFamily="34" charset="0"/>
            </a:rPr>
            <a:t>πρέπει να αναφέρονται, ανησυχίες σχετικά με θέματα </a:t>
          </a:r>
          <a:r>
            <a:rPr lang="el-GR" sz="1300" dirty="0">
              <a:latin typeface="Segoe UI Light" panose="020B0502040204020203" pitchFamily="34" charset="0"/>
              <a:cs typeface="Segoe UI Light" panose="020B0502040204020203" pitchFamily="34" charset="0"/>
            </a:rPr>
            <a:t>εμπιστευτικότητας, αντίληψη ότι δεν υπάρχει παρακολούθηση του περιστατικού ή συνέχεια στις απαιτούμενες ενέργειες</a:t>
          </a:r>
          <a:r>
            <a:rPr lang="el-GR" sz="900" dirty="0">
              <a:latin typeface="Segoe UI Light" panose="020B0502040204020203" pitchFamily="34" charset="0"/>
              <a:cs typeface="Segoe UI Light" panose="020B0502040204020203" pitchFamily="34" charset="0"/>
            </a:rPr>
            <a:t> </a:t>
          </a:r>
          <a:endParaRPr lang="en-US" sz="900" dirty="0">
            <a:latin typeface="Segoe UI Light" panose="020B0502040204020203" pitchFamily="34" charset="0"/>
            <a:cs typeface="Segoe UI Light" panose="020B0502040204020203" pitchFamily="34" charset="0"/>
          </a:endParaRPr>
        </a:p>
      </dgm:t>
    </dgm:pt>
    <dgm:pt modelId="{A44E9802-98D3-4C5D-9A90-88B0C5573BAA}" type="parTrans" cxnId="{D175AB75-06E8-4A73-8AD6-696883822571}">
      <dgm:prSet/>
      <dgm:spPr/>
      <dgm:t>
        <a:bodyPr/>
        <a:lstStyle/>
        <a:p>
          <a:endParaRPr lang="el-GR">
            <a:latin typeface="Segoe UI Light" panose="020B0502040204020203" pitchFamily="34" charset="0"/>
            <a:cs typeface="Segoe UI Light" panose="020B0502040204020203" pitchFamily="34" charset="0"/>
          </a:endParaRPr>
        </a:p>
      </dgm:t>
    </dgm:pt>
    <dgm:pt modelId="{F0184BAB-9FE4-4BF2-8FCB-A6BE380AA82B}" type="sibTrans" cxnId="{D175AB75-06E8-4A73-8AD6-696883822571}">
      <dgm:prSet/>
      <dgm:spPr/>
      <dgm:t>
        <a:bodyPr/>
        <a:lstStyle/>
        <a:p>
          <a:endParaRPr lang="el-GR">
            <a:latin typeface="Segoe UI Light" panose="020B0502040204020203" pitchFamily="34" charset="0"/>
            <a:cs typeface="Segoe UI Light" panose="020B0502040204020203" pitchFamily="34" charset="0"/>
          </a:endParaRPr>
        </a:p>
      </dgm:t>
    </dgm:pt>
    <dgm:pt modelId="{A9F8B9AE-353C-4DD9-9BDE-C0A28BF56671}">
      <dgm:prSet phldrT="[Text]"/>
      <dgm:spPr/>
      <dgm:t>
        <a:bodyPr/>
        <a:lstStyle/>
        <a:p>
          <a:r>
            <a:rPr lang="el-GR" dirty="0">
              <a:latin typeface="Segoe UI Light" panose="020B0502040204020203" pitchFamily="34" charset="0"/>
              <a:cs typeface="Segoe UI Light" panose="020B0502040204020203" pitchFamily="34" charset="0"/>
            </a:rPr>
            <a:t>εύκολη πρόσβαση, σύντομη διαδικασία,  </a:t>
          </a:r>
          <a:r>
            <a:rPr lang="el-GR" dirty="0" smtClean="0">
              <a:latin typeface="Segoe UI Light" panose="020B0502040204020203" pitchFamily="34" charset="0"/>
              <a:cs typeface="Segoe UI Light" panose="020B0502040204020203" pitchFamily="34" charset="0"/>
            </a:rPr>
            <a:t>εκπαιδευμένοι/-</a:t>
          </a:r>
          <a:r>
            <a:rPr lang="el-GR" dirty="0" err="1" smtClean="0">
              <a:latin typeface="Segoe UI Light" panose="020B0502040204020203" pitchFamily="34" charset="0"/>
              <a:cs typeface="Segoe UI Light" panose="020B0502040204020203" pitchFamily="34" charset="0"/>
            </a:rPr>
            <a:t>ες</a:t>
          </a:r>
          <a:r>
            <a:rPr lang="el-GR" dirty="0" smtClean="0">
              <a:latin typeface="Segoe UI Light" panose="020B0502040204020203" pitchFamily="34" charset="0"/>
              <a:cs typeface="Segoe UI Light" panose="020B0502040204020203" pitchFamily="34" charset="0"/>
            </a:rPr>
            <a:t> </a:t>
          </a:r>
          <a:r>
            <a:rPr lang="el-GR" dirty="0">
              <a:latin typeface="Segoe UI Light" panose="020B0502040204020203" pitchFamily="34" charset="0"/>
              <a:cs typeface="Segoe UI Light" panose="020B0502040204020203" pitchFamily="34" charset="0"/>
            </a:rPr>
            <a:t>επαγγελματίες, κοινοί ορισμοί, ανατροφοδότηση σε διάφορα επίπεδα (χρήστες, φορείς, περιοχή), </a:t>
          </a:r>
          <a:r>
            <a:rPr lang="el-GR" dirty="0" err="1">
              <a:latin typeface="Segoe UI Light" panose="020B0502040204020203" pitchFamily="34" charset="0"/>
              <a:cs typeface="Segoe UI Light" panose="020B0502040204020203" pitchFamily="34" charset="0"/>
            </a:rPr>
            <a:t>ψευδωνυμοποίηση</a:t>
          </a:r>
          <a:r>
            <a:rPr lang="el-GR" dirty="0">
              <a:latin typeface="Segoe UI Light" panose="020B0502040204020203" pitchFamily="34" charset="0"/>
              <a:cs typeface="Segoe UI Light" panose="020B0502040204020203" pitchFamily="34" charset="0"/>
            </a:rPr>
            <a:t>, διάφορα επίπεδα πρόσβασης,  επιδημιολογικά δεδομένα (σε επίπεδο εθνικό, τοπικό, ανά τύπο κακοποίησης, κτλ.)</a:t>
          </a:r>
          <a:endParaRPr lang="en-US" dirty="0">
            <a:latin typeface="Segoe UI Light" panose="020B0502040204020203" pitchFamily="34" charset="0"/>
            <a:cs typeface="Segoe UI Light" panose="020B0502040204020203" pitchFamily="34" charset="0"/>
          </a:endParaRPr>
        </a:p>
        <a:p>
          <a:endParaRPr lang="el-GR" dirty="0">
            <a:latin typeface="Segoe UI Light" panose="020B0502040204020203" pitchFamily="34" charset="0"/>
            <a:cs typeface="Segoe UI Light" panose="020B0502040204020203" pitchFamily="34" charset="0"/>
          </a:endParaRPr>
        </a:p>
      </dgm:t>
    </dgm:pt>
    <dgm:pt modelId="{57BD8B1E-AAD8-41FF-9470-4FB5BAF7996E}" type="parTrans" cxnId="{85D4A290-DE8B-4CDE-AA8B-22230EAAAEE5}">
      <dgm:prSet/>
      <dgm:spPr/>
      <dgm:t>
        <a:bodyPr/>
        <a:lstStyle/>
        <a:p>
          <a:endParaRPr lang="el-GR">
            <a:latin typeface="Segoe UI Light" panose="020B0502040204020203" pitchFamily="34" charset="0"/>
            <a:cs typeface="Segoe UI Light" panose="020B0502040204020203" pitchFamily="34" charset="0"/>
          </a:endParaRPr>
        </a:p>
      </dgm:t>
    </dgm:pt>
    <dgm:pt modelId="{A7C6DEAA-F659-4BFF-B812-860023D7B0E1}" type="sibTrans" cxnId="{85D4A290-DE8B-4CDE-AA8B-22230EAAAEE5}">
      <dgm:prSet/>
      <dgm:spPr/>
      <dgm:t>
        <a:bodyPr/>
        <a:lstStyle/>
        <a:p>
          <a:endParaRPr lang="el-GR">
            <a:latin typeface="Segoe UI Light" panose="020B0502040204020203" pitchFamily="34" charset="0"/>
            <a:cs typeface="Segoe UI Light" panose="020B0502040204020203" pitchFamily="34" charset="0"/>
          </a:endParaRPr>
        </a:p>
      </dgm:t>
    </dgm:pt>
    <dgm:pt modelId="{E4222874-2B22-46FE-B2E9-A99B6CD02083}" type="pres">
      <dgm:prSet presAssocID="{01640C91-C9F7-4CEA-A94E-DE54811A8B7E}" presName="compositeShape" presStyleCnt="0">
        <dgm:presLayoutVars>
          <dgm:chMax val="2"/>
          <dgm:dir/>
          <dgm:resizeHandles val="exact"/>
        </dgm:presLayoutVars>
      </dgm:prSet>
      <dgm:spPr/>
      <dgm:t>
        <a:bodyPr/>
        <a:lstStyle/>
        <a:p>
          <a:endParaRPr lang="el-GR"/>
        </a:p>
      </dgm:t>
    </dgm:pt>
    <dgm:pt modelId="{4A358E9D-EF7F-467B-A537-18E712B24492}" type="pres">
      <dgm:prSet presAssocID="{01640C91-C9F7-4CEA-A94E-DE54811A8B7E}" presName="divider" presStyleLbl="fgShp" presStyleIdx="0" presStyleCnt="1"/>
      <dgm:spPr/>
    </dgm:pt>
    <dgm:pt modelId="{C9EE6D8F-BA13-4F36-8CA7-6BB2FFE7CBEC}" type="pres">
      <dgm:prSet presAssocID="{DAFBEC95-56B8-4008-A1A2-15B348B84BE3}" presName="downArrow" presStyleLbl="node1" presStyleIdx="0" presStyleCnt="2"/>
      <dgm:spPr/>
    </dgm:pt>
    <dgm:pt modelId="{1131B3E0-B85B-4B1B-9EB9-AFF1D9C2C3F2}" type="pres">
      <dgm:prSet presAssocID="{DAFBEC95-56B8-4008-A1A2-15B348B84BE3}" presName="downArrowText" presStyleLbl="revTx" presStyleIdx="0" presStyleCnt="2" custScaleX="183854" custLinFactNeighborY="9680">
        <dgm:presLayoutVars>
          <dgm:bulletEnabled val="1"/>
        </dgm:presLayoutVars>
      </dgm:prSet>
      <dgm:spPr/>
      <dgm:t>
        <a:bodyPr/>
        <a:lstStyle/>
        <a:p>
          <a:endParaRPr lang="el-GR"/>
        </a:p>
      </dgm:t>
    </dgm:pt>
    <dgm:pt modelId="{1988B4E9-6FB0-4472-BA88-0D25598FC4A1}" type="pres">
      <dgm:prSet presAssocID="{A9F8B9AE-353C-4DD9-9BDE-C0A28BF56671}" presName="upArrow" presStyleLbl="node1" presStyleIdx="1" presStyleCnt="2"/>
      <dgm:spPr/>
    </dgm:pt>
    <dgm:pt modelId="{DC0B74A8-F610-4420-A6D5-8941E425C413}" type="pres">
      <dgm:prSet presAssocID="{A9F8B9AE-353C-4DD9-9BDE-C0A28BF56671}" presName="upArrowText" presStyleLbl="revTx" presStyleIdx="1" presStyleCnt="2" custScaleX="172890">
        <dgm:presLayoutVars>
          <dgm:bulletEnabled val="1"/>
        </dgm:presLayoutVars>
      </dgm:prSet>
      <dgm:spPr/>
      <dgm:t>
        <a:bodyPr/>
        <a:lstStyle/>
        <a:p>
          <a:endParaRPr lang="el-GR"/>
        </a:p>
      </dgm:t>
    </dgm:pt>
  </dgm:ptLst>
  <dgm:cxnLst>
    <dgm:cxn modelId="{D03BBFA0-06CB-4C37-8AD6-E8C247370428}" type="presOf" srcId="{A9F8B9AE-353C-4DD9-9BDE-C0A28BF56671}" destId="{DC0B74A8-F610-4420-A6D5-8941E425C413}" srcOrd="0" destOrd="0" presId="urn:microsoft.com/office/officeart/2005/8/layout/arrow3"/>
    <dgm:cxn modelId="{85D4A290-DE8B-4CDE-AA8B-22230EAAAEE5}" srcId="{01640C91-C9F7-4CEA-A94E-DE54811A8B7E}" destId="{A9F8B9AE-353C-4DD9-9BDE-C0A28BF56671}" srcOrd="1" destOrd="0" parTransId="{57BD8B1E-AAD8-41FF-9470-4FB5BAF7996E}" sibTransId="{A7C6DEAA-F659-4BFF-B812-860023D7B0E1}"/>
    <dgm:cxn modelId="{D175AB75-06E8-4A73-8AD6-696883822571}" srcId="{01640C91-C9F7-4CEA-A94E-DE54811A8B7E}" destId="{DAFBEC95-56B8-4008-A1A2-15B348B84BE3}" srcOrd="0" destOrd="0" parTransId="{A44E9802-98D3-4C5D-9A90-88B0C5573BAA}" sibTransId="{F0184BAB-9FE4-4BF2-8FCB-A6BE380AA82B}"/>
    <dgm:cxn modelId="{B4D9DEAB-2D86-4F65-BF0F-C8A3E582905F}" type="presOf" srcId="{01640C91-C9F7-4CEA-A94E-DE54811A8B7E}" destId="{E4222874-2B22-46FE-B2E9-A99B6CD02083}" srcOrd="0" destOrd="0" presId="urn:microsoft.com/office/officeart/2005/8/layout/arrow3"/>
    <dgm:cxn modelId="{D4F8CE9E-3CC1-4C33-82D3-C67860C53734}" type="presOf" srcId="{DAFBEC95-56B8-4008-A1A2-15B348B84BE3}" destId="{1131B3E0-B85B-4B1B-9EB9-AFF1D9C2C3F2}" srcOrd="0" destOrd="0" presId="urn:microsoft.com/office/officeart/2005/8/layout/arrow3"/>
    <dgm:cxn modelId="{306EE3AD-BFA4-407E-8C12-68784C38BFD6}" type="presParOf" srcId="{E4222874-2B22-46FE-B2E9-A99B6CD02083}" destId="{4A358E9D-EF7F-467B-A537-18E712B24492}" srcOrd="0" destOrd="0" presId="urn:microsoft.com/office/officeart/2005/8/layout/arrow3"/>
    <dgm:cxn modelId="{477CB85C-A78A-43C1-AE01-94D2B59C3AEE}" type="presParOf" srcId="{E4222874-2B22-46FE-B2E9-A99B6CD02083}" destId="{C9EE6D8F-BA13-4F36-8CA7-6BB2FFE7CBEC}" srcOrd="1" destOrd="0" presId="urn:microsoft.com/office/officeart/2005/8/layout/arrow3"/>
    <dgm:cxn modelId="{0ADFC987-D5A3-4090-991A-8116075D6AF4}" type="presParOf" srcId="{E4222874-2B22-46FE-B2E9-A99B6CD02083}" destId="{1131B3E0-B85B-4B1B-9EB9-AFF1D9C2C3F2}" srcOrd="2" destOrd="0" presId="urn:microsoft.com/office/officeart/2005/8/layout/arrow3"/>
    <dgm:cxn modelId="{64E725BE-4A13-4A8E-9547-52B5A092F27E}" type="presParOf" srcId="{E4222874-2B22-46FE-B2E9-A99B6CD02083}" destId="{1988B4E9-6FB0-4472-BA88-0D25598FC4A1}" srcOrd="3" destOrd="0" presId="urn:microsoft.com/office/officeart/2005/8/layout/arrow3"/>
    <dgm:cxn modelId="{9CCC4A1C-38F3-447F-B0A2-6BB89017D5DE}" type="presParOf" srcId="{E4222874-2B22-46FE-B2E9-A99B6CD02083}" destId="{DC0B74A8-F610-4420-A6D5-8941E425C413}" srcOrd="4" destOrd="0" presId="urn:microsoft.com/office/officeart/2005/8/layout/arrow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euro.who.int/__data/assets/pdf_file/0017/381140/wh12-ecm-rep-eng.pdf?ua=1"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euro.who.int/__data/assets/pdf_file/0017/381140/wh12-ecm-rep-eng.pdf?ua=1"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www.euro.who.int/__data/assets/pdf_file/0017/381140/wh12-ecm-rep-eng.pdf?ua=1"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refworld.org/docid/4e6da4922.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fra.europa.eu/en/publication/2015/mapping-child-protection-systems-eu/reporting-1"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fra.europa.eu/en/publication/2015/mapping-child-protection-systems-eu/reporting-1"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fra.europa.eu/en/publication/2015/mapping-child-protection-systems-eu/reporting2"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extLst>
      <p:ext uri="{BB962C8B-B14F-4D97-AF65-F5344CB8AC3E}">
        <p14:creationId xmlns="" xmlns:p14="http://schemas.microsoft.com/office/powerpoint/2010/main" val="1920152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Πηγή</a:t>
            </a:r>
            <a:r>
              <a:rPr lang="en-US" dirty="0"/>
              <a:t>: </a:t>
            </a:r>
            <a:r>
              <a:rPr lang="en-GB" dirty="0">
                <a:hlinkClick r:id="rId3"/>
              </a:rPr>
              <a:t>http://www.euro.who.int/__data/assets/pdf_file/0017/381140/wh12-ecm-rep-eng.pdf?ua=1</a:t>
            </a:r>
            <a:endParaRPr lang="en-GB" dirty="0"/>
          </a:p>
          <a:p>
            <a:endParaRPr lang="en-GB" dirty="0"/>
          </a:p>
          <a:p>
            <a:r>
              <a:rPr lang="en-US" dirty="0"/>
              <a:t>&lt;see slide&gt;</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extLst>
      <p:ext uri="{BB962C8B-B14F-4D97-AF65-F5344CB8AC3E}">
        <p14:creationId xmlns="" xmlns:p14="http://schemas.microsoft.com/office/powerpoint/2010/main" val="27941992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Finkelhor</a:t>
            </a:r>
            <a:r>
              <a:rPr lang="en-US" dirty="0"/>
              <a:t>, D. (2005). The main problem is underreporting child abuse and neglect. </a:t>
            </a:r>
            <a:r>
              <a:rPr lang="en-US" i="1" dirty="0"/>
              <a:t>Current controversies on family violence</a:t>
            </a:r>
            <a:r>
              <a:rPr lang="en-US" dirty="0"/>
              <a:t>, </a:t>
            </a:r>
            <a:r>
              <a:rPr lang="en-US" i="1" dirty="0"/>
              <a:t>2</a:t>
            </a:r>
            <a:r>
              <a:rPr lang="en-US" dirty="0"/>
              <a:t>, 299-310.</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extLst>
      <p:ext uri="{BB962C8B-B14F-4D97-AF65-F5344CB8AC3E}">
        <p14:creationId xmlns="" xmlns:p14="http://schemas.microsoft.com/office/powerpoint/2010/main" val="2748173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17</a:t>
            </a:fld>
            <a:endParaRPr lang="el-GR"/>
          </a:p>
        </p:txBody>
      </p:sp>
    </p:spTree>
    <p:extLst>
      <p:ext uri="{BB962C8B-B14F-4D97-AF65-F5344CB8AC3E}">
        <p14:creationId xmlns="" xmlns:p14="http://schemas.microsoft.com/office/powerpoint/2010/main" val="10664378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err="1"/>
              <a:t>Πηγ</a:t>
            </a:r>
            <a:r>
              <a:rPr lang="en-US" dirty="0" err="1"/>
              <a:t>ή</a:t>
            </a:r>
            <a:r>
              <a:rPr lang="en-US" dirty="0"/>
              <a:t>: </a:t>
            </a:r>
            <a:r>
              <a:rPr lang="en-GB" dirty="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18</a:t>
            </a:fld>
            <a:endParaRPr lang="el-GR"/>
          </a:p>
        </p:txBody>
      </p:sp>
    </p:spTree>
    <p:extLst>
      <p:ext uri="{BB962C8B-B14F-4D97-AF65-F5344CB8AC3E}">
        <p14:creationId xmlns="" xmlns:p14="http://schemas.microsoft.com/office/powerpoint/2010/main" val="34690051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err="1"/>
              <a:t>Πηγ</a:t>
            </a:r>
            <a:r>
              <a:rPr lang="en-US" dirty="0" err="1"/>
              <a:t>ή</a:t>
            </a:r>
            <a:r>
              <a:rPr lang="en-US" dirty="0"/>
              <a:t>: </a:t>
            </a:r>
            <a:r>
              <a:rPr lang="en-GB" dirty="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19</a:t>
            </a:fld>
            <a:endParaRPr lang="el-GR"/>
          </a:p>
        </p:txBody>
      </p:sp>
    </p:spTree>
    <p:extLst>
      <p:ext uri="{BB962C8B-B14F-4D97-AF65-F5344CB8AC3E}">
        <p14:creationId xmlns="" xmlns:p14="http://schemas.microsoft.com/office/powerpoint/2010/main" val="14827904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Πηγή</a:t>
            </a:r>
            <a:r>
              <a:rPr lang="en-US" dirty="0"/>
              <a:t>: </a:t>
            </a:r>
            <a:r>
              <a:rPr lang="en-GB" dirty="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20</a:t>
            </a:fld>
            <a:endParaRPr lang="el-GR"/>
          </a:p>
        </p:txBody>
      </p:sp>
    </p:spTree>
    <p:extLst>
      <p:ext uri="{BB962C8B-B14F-4D97-AF65-F5344CB8AC3E}">
        <p14:creationId xmlns="" xmlns:p14="http://schemas.microsoft.com/office/powerpoint/2010/main" val="2421381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Πηγή</a:t>
            </a:r>
            <a:r>
              <a:rPr lang="en-US" dirty="0"/>
              <a:t>: </a:t>
            </a:r>
            <a:r>
              <a:rPr lang="en-GB" dirty="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21</a:t>
            </a:fld>
            <a:endParaRPr lang="el-GR"/>
          </a:p>
        </p:txBody>
      </p:sp>
    </p:spTree>
    <p:extLst>
      <p:ext uri="{BB962C8B-B14F-4D97-AF65-F5344CB8AC3E}">
        <p14:creationId xmlns="" xmlns:p14="http://schemas.microsoft.com/office/powerpoint/2010/main" val="39625028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Πηγή</a:t>
            </a:r>
            <a:r>
              <a:rPr lang="en-US" dirty="0"/>
              <a:t>: </a:t>
            </a:r>
            <a:r>
              <a:rPr lang="en-GB" dirty="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22</a:t>
            </a:fld>
            <a:endParaRPr lang="el-GR"/>
          </a:p>
        </p:txBody>
      </p:sp>
    </p:spTree>
    <p:extLst>
      <p:ext uri="{BB962C8B-B14F-4D97-AF65-F5344CB8AC3E}">
        <p14:creationId xmlns="" xmlns:p14="http://schemas.microsoft.com/office/powerpoint/2010/main" val="2322074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Πηγή</a:t>
            </a:r>
            <a:r>
              <a:rPr lang="en-US" dirty="0"/>
              <a:t>: </a:t>
            </a:r>
            <a:r>
              <a:rPr lang="en-GB" dirty="0">
                <a:hlinkClick r:id="rId3"/>
              </a:rPr>
              <a:t>https://www.bromley.gov.uk/info/200127/safeguarding_children/163/reporting_child_abuse/3</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23</a:t>
            </a:fld>
            <a:endParaRPr lang="el-GR"/>
          </a:p>
        </p:txBody>
      </p:sp>
    </p:spTree>
    <p:extLst>
      <p:ext uri="{BB962C8B-B14F-4D97-AF65-F5344CB8AC3E}">
        <p14:creationId xmlns="" xmlns:p14="http://schemas.microsoft.com/office/powerpoint/2010/main" val="482706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"The UN Convention on the Rights of the Child established that government is the main body responsible for preventing and responding to violence against children, considering children as rightful participants, with particular attention to ensuring that children are recipients of the safeguard mechanisms supporting human rights (</a:t>
            </a:r>
            <a:r>
              <a:rPr lang="en-US" sz="1200" b="0" i="0" u="none" strike="noStrike" kern="1200" dirty="0" err="1">
                <a:solidFill>
                  <a:schemeClr val="tx1"/>
                </a:solidFill>
                <a:effectLst/>
                <a:latin typeface="+mn-lt"/>
                <a:ea typeface="+mn-ea"/>
                <a:cs typeface="+mn-cs"/>
              </a:rPr>
              <a:t>Pinheiro</a:t>
            </a:r>
            <a:r>
              <a:rPr lang="en-US" sz="1200" b="0" i="0" u="none" strike="noStrike" kern="1200" dirty="0">
                <a:solidFill>
                  <a:schemeClr val="tx1"/>
                </a:solidFill>
                <a:effectLst/>
                <a:latin typeface="+mn-lt"/>
                <a:ea typeface="+mn-ea"/>
                <a:cs typeface="+mn-cs"/>
              </a:rPr>
              <a:t>, 2006).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The Convention on the Rights of the Child requires all signatory nations to establish </a:t>
            </a:r>
            <a:r>
              <a:rPr lang="en-US" sz="1200" b="1" i="0" u="sng" strike="noStrike" kern="1200" dirty="0">
                <a:solidFill>
                  <a:schemeClr val="tx1"/>
                </a:solidFill>
                <a:effectLst/>
                <a:latin typeface="+mn-lt"/>
                <a:ea typeface="+mn-ea"/>
                <a:cs typeface="+mn-cs"/>
              </a:rPr>
              <a:t>integrated child protection systems </a:t>
            </a:r>
            <a:r>
              <a:rPr lang="en-US" sz="1200" b="0" i="0" u="none" strike="noStrike" kern="1200" dirty="0">
                <a:solidFill>
                  <a:schemeClr val="tx1"/>
                </a:solidFill>
                <a:effectLst/>
                <a:latin typeface="+mn-lt"/>
                <a:ea typeface="+mn-ea"/>
                <a:cs typeface="+mn-cs"/>
              </a:rPr>
              <a:t>to ensure a coordinated response to child abuse and neglect (</a:t>
            </a:r>
            <a:r>
              <a:rPr lang="en-US" sz="1200" b="0" i="0" u="none" strike="noStrike" kern="1200" dirty="0" err="1">
                <a:solidFill>
                  <a:schemeClr val="tx1"/>
                </a:solidFill>
                <a:effectLst/>
                <a:latin typeface="+mn-lt"/>
                <a:ea typeface="+mn-ea"/>
                <a:cs typeface="+mn-cs"/>
              </a:rPr>
              <a:t>Svevo-Cianci</a:t>
            </a:r>
            <a:r>
              <a:rPr lang="en-US" sz="1200" b="0" i="0" u="none" strike="noStrike" kern="1200" dirty="0">
                <a:solidFill>
                  <a:schemeClr val="tx1"/>
                </a:solidFill>
                <a:effectLst/>
                <a:latin typeface="+mn-lt"/>
                <a:ea typeface="+mn-ea"/>
                <a:cs typeface="+mn-cs"/>
              </a:rPr>
              <a:t>, Hart, &amp; </a:t>
            </a:r>
            <a:r>
              <a:rPr lang="en-US" sz="1200" b="0" i="0" u="none" strike="noStrike" kern="1200" dirty="0" err="1">
                <a:solidFill>
                  <a:schemeClr val="tx1"/>
                </a:solidFill>
                <a:effectLst/>
                <a:latin typeface="+mn-lt"/>
                <a:ea typeface="+mn-ea"/>
                <a:cs typeface="+mn-cs"/>
              </a:rPr>
              <a:t>Rubinson</a:t>
            </a:r>
            <a:r>
              <a:rPr lang="en-US" sz="1200" b="0" i="0" u="none" strike="noStrike" kern="1200" dirty="0">
                <a:solidFill>
                  <a:schemeClr val="tx1"/>
                </a:solidFill>
                <a:effectLst/>
                <a:latin typeface="+mn-lt"/>
                <a:ea typeface="+mn-ea"/>
                <a:cs typeface="+mn-cs"/>
              </a:rPr>
              <a:t>, 2010).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These integrated systems are commonly divided into three main areas:</a:t>
            </a:r>
            <a:r>
              <a:rPr lang="en-US" sz="1200" b="1" i="0" u="none" strike="noStrike" kern="1200" dirty="0">
                <a:solidFill>
                  <a:schemeClr val="tx1"/>
                </a:solidFill>
                <a:effectLst/>
                <a:latin typeface="+mn-lt"/>
                <a:ea typeface="+mn-ea"/>
                <a:cs typeface="+mn-cs"/>
              </a:rPr>
              <a:t> (1) mandates (laws, regulations, and policies); (2) mechanisms/interventions (</a:t>
            </a:r>
            <a:r>
              <a:rPr lang="en-US" sz="1200" b="1" i="0" u="sng" strike="noStrike" kern="1200" dirty="0">
                <a:solidFill>
                  <a:schemeClr val="tx1"/>
                </a:solidFill>
                <a:effectLst/>
                <a:latin typeface="+mn-lt"/>
                <a:ea typeface="+mn-ea"/>
                <a:cs typeface="+mn-cs"/>
              </a:rPr>
              <a:t>education,</a:t>
            </a:r>
            <a:r>
              <a:rPr lang="en-US" sz="1200" b="1" i="0" u="none" strike="noStrike" kern="1200" dirty="0">
                <a:solidFill>
                  <a:schemeClr val="tx1"/>
                </a:solidFill>
                <a:effectLst/>
                <a:latin typeface="+mn-lt"/>
                <a:ea typeface="+mn-ea"/>
                <a:cs typeface="+mn-cs"/>
              </a:rPr>
              <a:t> service programs, </a:t>
            </a:r>
            <a:r>
              <a:rPr lang="en-US" sz="1200" b="1" i="0" u="sng" strike="noStrike" kern="1200" dirty="0">
                <a:solidFill>
                  <a:schemeClr val="tx1"/>
                </a:solidFill>
                <a:effectLst/>
                <a:latin typeface="+mn-lt"/>
                <a:ea typeface="+mn-ea"/>
                <a:cs typeface="+mn-cs"/>
              </a:rPr>
              <a:t>and data management</a:t>
            </a:r>
            <a:r>
              <a:rPr lang="en-US" sz="1200" b="1" i="0" u="none" strike="noStrike" kern="1200" dirty="0">
                <a:solidFill>
                  <a:schemeClr val="tx1"/>
                </a:solidFill>
                <a:effectLst/>
                <a:latin typeface="+mn-lt"/>
                <a:ea typeface="+mn-ea"/>
                <a:cs typeface="+mn-cs"/>
              </a:rPr>
              <a:t>); and (3) child outcomes (performance measures of the child’s health, development, and well-being) (</a:t>
            </a:r>
            <a:r>
              <a:rPr lang="en-US" sz="1200" b="1" i="0" u="none" strike="noStrike" kern="1200" dirty="0" err="1">
                <a:solidFill>
                  <a:schemeClr val="tx1"/>
                </a:solidFill>
                <a:effectLst/>
                <a:latin typeface="+mn-lt"/>
                <a:ea typeface="+mn-ea"/>
                <a:cs typeface="+mn-cs"/>
              </a:rPr>
              <a:t>Svevo-Cianci</a:t>
            </a:r>
            <a:r>
              <a:rPr lang="en-US" sz="1200" b="1" i="0" u="none" strike="noStrike" kern="1200" dirty="0">
                <a:solidFill>
                  <a:schemeClr val="tx1"/>
                </a:solidFill>
                <a:effectLst/>
                <a:latin typeface="+mn-lt"/>
                <a:ea typeface="+mn-ea"/>
                <a:cs typeface="+mn-cs"/>
              </a:rPr>
              <a:t> et al., 2010)</a:t>
            </a:r>
            <a:r>
              <a:rPr lang="en-US" sz="1200" b="0" i="0" u="none" strike="noStrike" kern="1200" dirty="0">
                <a:solidFill>
                  <a:schemeClr val="tx1"/>
                </a:solidFill>
                <a:effectLst/>
                <a:latin typeface="+mn-lt"/>
                <a:ea typeface="+mn-ea"/>
                <a:cs typeface="+mn-cs"/>
              </a:rPr>
              <a:t>. An additional consideration is the resource provision to support recovery following exposure to violence, where mandatory reporting is conceptualized as a key element in the resilience-in-the-context-of- maltreatment process (</a:t>
            </a:r>
            <a:r>
              <a:rPr lang="en-US" sz="1200" b="0" i="0" u="none" strike="noStrike" kern="1200" dirty="0" err="1">
                <a:solidFill>
                  <a:schemeClr val="tx1"/>
                </a:solidFill>
                <a:effectLst/>
                <a:latin typeface="+mn-lt"/>
                <a:ea typeface="+mn-ea"/>
                <a:cs typeface="+mn-cs"/>
              </a:rPr>
              <a:t>Wekerle</a:t>
            </a:r>
            <a:r>
              <a:rPr lang="en-US" sz="1200" b="0" i="0" u="none" strike="noStrike" kern="1200" dirty="0">
                <a:solidFill>
                  <a:schemeClr val="tx1"/>
                </a:solidFill>
                <a:effectLst/>
                <a:latin typeface="+mn-lt"/>
                <a:ea typeface="+mn-ea"/>
                <a:cs typeface="+mn-cs"/>
              </a:rPr>
              <a:t>, 2013).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Mandatory reporting of suspected or confirmed CAN represents one common, key strategy to address violence against children. Legally requiring certain individuals to report child abuse is justified with the assumption that early detection of abuse helps prevent serious injuries and relieves the victims of the responsibility to seek help for themselves, thus enhancing coordination between legal, medical, and service responses (Krug et al., 2002).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Legislation mandating health professionals to report concerns for CAN is available in many countries across the world (US, Canada, Australia, Argentina, Israel, Poland, Sri Lanka, etc.). However, a number of countries (United Kingdom, New Zealand, etc.) have not always mandated health professionals to report concerns for CAN (Krug et al., 2002).</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Additionally, mandatory reporting of CAN varies between jurisdictions. Differences exist regarding the type of maltreatment that is required to be reported and in some cases the source of the maltreatment.”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Suggested reading: https://www.macpeds.com/documents/LCCSession42ResidentFull.pdf</a:t>
            </a:r>
            <a:endParaRPr lang="en-US" dirty="0"/>
          </a:p>
        </p:txBody>
      </p:sp>
      <p:sp>
        <p:nvSpPr>
          <p:cNvPr id="4" name="Slide Number Placeholder 3"/>
          <p:cNvSpPr>
            <a:spLocks noGrp="1"/>
          </p:cNvSpPr>
          <p:nvPr>
            <p:ph type="sldNum" sz="quarter" idx="10"/>
          </p:nvPr>
        </p:nvSpPr>
        <p:spPr/>
        <p:txBody>
          <a:bodyPr/>
          <a:lstStyle/>
          <a:p>
            <a:fld id="{451164F1-9960-41AA-B1B3-EB707D8C7D2C}" type="slidenum">
              <a:rPr lang="el-GR" smtClean="0"/>
              <a:pPr/>
              <a:t>4</a:t>
            </a:fld>
            <a:endParaRPr lang="el-GR"/>
          </a:p>
        </p:txBody>
      </p:sp>
    </p:spTree>
    <p:extLst>
      <p:ext uri="{BB962C8B-B14F-4D97-AF65-F5344CB8AC3E}">
        <p14:creationId xmlns="" xmlns:p14="http://schemas.microsoft.com/office/powerpoint/2010/main" val="13286784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solidFill>
                  <a:schemeClr val="accent2">
                    <a:lumMod val="75000"/>
                  </a:schemeClr>
                </a:solidFill>
              </a:rPr>
              <a:t>To be completed at national level – you may use some of the data available in page 2 of your national policy brief</a:t>
            </a:r>
          </a:p>
          <a:p>
            <a:pPr marL="0" indent="0">
              <a:buNone/>
            </a:pPr>
            <a:r>
              <a:rPr lang="en-US" dirty="0" smtClean="0">
                <a:solidFill>
                  <a:schemeClr val="accent2">
                    <a:lumMod val="75000"/>
                  </a:schemeClr>
                </a:solidFill>
              </a:rPr>
              <a:t>See examples in the next slides</a:t>
            </a:r>
            <a:endParaRPr lang="el-GR" dirty="0" smtClean="0">
              <a:solidFill>
                <a:schemeClr val="accent2">
                  <a:lumMod val="75000"/>
                </a:schemeClr>
              </a:solidFill>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Example from Greek Policy Brief</a:t>
            </a:r>
          </a:p>
          <a:p>
            <a:pPr marL="0" indent="0">
              <a:buNone/>
            </a:pPr>
            <a:endParaRPr lang="en-US" dirty="0" smtClean="0">
              <a:solidFill>
                <a:schemeClr val="accent2">
                  <a:lumMod val="75000"/>
                </a:schemeClr>
              </a:solidFill>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l-GR" altLang="el-GR" sz="900" b="0" i="0" u="none" strike="noStrike" cap="none" normalizeH="0" baseline="0" dirty="0" smtClean="0">
                <a:ln>
                  <a:noFill/>
                </a:ln>
                <a:solidFill>
                  <a:srgbClr val="000000"/>
                </a:solidFill>
                <a:effectLst/>
                <a:latin typeface="Calibri Light" panose="020F0302020204030204" pitchFamily="34" charset="0"/>
              </a:rPr>
              <a:t>Στην τελευταία στήλη παρουσιάζεται ανά τύπο ΚαΠα ο λόγος των περιστατικών που έφτασαν σε κάποια υπηρεσία προς τα </a:t>
            </a:r>
            <a:r>
              <a:rPr kumimoji="0" lang="el-GR" altLang="el-GR" sz="900" b="0" i="0" u="none" strike="noStrike" cap="none" normalizeH="0" baseline="0" dirty="0" err="1" smtClean="0">
                <a:ln>
                  <a:noFill/>
                </a:ln>
                <a:solidFill>
                  <a:srgbClr val="000000"/>
                </a:solidFill>
                <a:effectLst/>
                <a:latin typeface="Calibri Light" panose="020F0302020204030204" pitchFamily="34" charset="0"/>
              </a:rPr>
              <a:t>αυτο</a:t>
            </a:r>
            <a:r>
              <a:rPr kumimoji="0" lang="el-GR" altLang="el-GR" sz="900" b="0" i="0" u="none" strike="noStrike" cap="none" normalizeH="0" baseline="0" dirty="0" smtClean="0">
                <a:ln>
                  <a:noFill/>
                </a:ln>
                <a:solidFill>
                  <a:srgbClr val="000000"/>
                </a:solidFill>
                <a:effectLst/>
                <a:latin typeface="Calibri Light" panose="020F0302020204030204" pitchFamily="34" charset="0"/>
              </a:rPr>
              <a:t>-αναφερόμενα περιστατικά βίας (σε κάθε περίπτωση &lt;1%). Οι παρατηρούμενες διαφορές μαρτυρούν το πόσο λίγα είναι τα περιστατικά που τελικά φτάνουν σε μια υπηρεσία, όπου και καταγράφονται, συγκριτικά με τα </a:t>
            </a:r>
            <a:r>
              <a:rPr kumimoji="0" lang="el-GR" altLang="el-GR" sz="900" b="0" i="0" u="none" strike="noStrike" cap="none" normalizeH="0" baseline="0" dirty="0" err="1" smtClean="0">
                <a:ln>
                  <a:noFill/>
                </a:ln>
                <a:solidFill>
                  <a:srgbClr val="000000"/>
                </a:solidFill>
                <a:effectLst/>
                <a:latin typeface="Calibri Light" panose="020F0302020204030204" pitchFamily="34" charset="0"/>
              </a:rPr>
              <a:t>αυτο</a:t>
            </a:r>
            <a:r>
              <a:rPr kumimoji="0" lang="el-GR" altLang="el-GR" sz="900" b="0" i="0" u="none" strike="noStrike" cap="none" normalizeH="0" baseline="0" dirty="0" smtClean="0">
                <a:ln>
                  <a:noFill/>
                </a:ln>
                <a:solidFill>
                  <a:srgbClr val="000000"/>
                </a:solidFill>
                <a:effectLst/>
                <a:latin typeface="Calibri Light" panose="020F0302020204030204" pitchFamily="34" charset="0"/>
              </a:rPr>
              <a:t>-αναφερόμενα περιστατικά, επιβεβαιώνοντας για άλλη μια φορά το φαινόμενο του παγόβουνου. </a:t>
            </a:r>
            <a:endParaRPr kumimoji="0" lang="el-GR" altLang="el-GR" sz="1800" b="0" i="0" u="none" strike="noStrike" cap="none" normalizeH="0" baseline="0" dirty="0" smtClean="0">
              <a:ln>
                <a:noFill/>
              </a:ln>
              <a:solidFill>
                <a:schemeClr val="tx1"/>
              </a:solidFill>
              <a:effectLst/>
              <a:latin typeface="Arial" panose="020B0604020202020204" pitchFamily="34" charset="0"/>
            </a:endParaRPr>
          </a:p>
          <a:p>
            <a:pPr marL="0" indent="0">
              <a:buNone/>
            </a:pPr>
            <a:endParaRPr lang="en-US" dirty="0" smtClean="0">
              <a:solidFill>
                <a:schemeClr val="accent2">
                  <a:lumMod val="75000"/>
                </a:schemeClr>
              </a:solidFill>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24</a:t>
            </a:fld>
            <a:endParaRPr lang="el-GR"/>
          </a:p>
        </p:txBody>
      </p:sp>
    </p:spTree>
    <p:extLst>
      <p:ext uri="{BB962C8B-B14F-4D97-AF65-F5344CB8AC3E}">
        <p14:creationId xmlns="" xmlns:p14="http://schemas.microsoft.com/office/powerpoint/2010/main" val="16583108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 1999, the World Health Organization issued a press release announcing that: “RECOGNIZES CHILD ABUSE AS A MAJOR PUBLIC HEALTH PROBLEM’; it is stated among others that “abused children suffer from multiple physical, emotional and developmental problems, which can hamper their ability to live healthy and productive lives”; First among the main recommendations to the international community was "the development of </a:t>
            </a:r>
            <a:r>
              <a:rPr lang="en-US" sz="900" kern="1200" dirty="0" smtClean="0">
                <a:solidFill>
                  <a:schemeClr val="tx1"/>
                </a:solidFill>
                <a:highlight>
                  <a:srgbClr val="FFFF00"/>
                </a:highlight>
                <a:latin typeface="+mn-lt"/>
                <a:ea typeface="+mn-ea"/>
                <a:cs typeface="+mn-cs"/>
              </a:rPr>
              <a:t>worldwide </a:t>
            </a:r>
            <a:r>
              <a:rPr lang="en-US" sz="900" b="1" u="sng" kern="1200" dirty="0" smtClean="0">
                <a:solidFill>
                  <a:schemeClr val="tx1"/>
                </a:solidFill>
                <a:latin typeface="+mn-lt"/>
                <a:ea typeface="+mn-ea"/>
                <a:cs typeface="+mn-cs"/>
              </a:rPr>
              <a:t>data collection on child abuse and neglect</a:t>
            </a:r>
            <a:r>
              <a:rPr lang="en-US" sz="900" kern="1200" dirty="0" smtClean="0">
                <a:solidFill>
                  <a:schemeClr val="tx1"/>
                </a:solidFill>
                <a:latin typeface="+mn-lt"/>
                <a:ea typeface="+mn-ea"/>
                <a:cs typeface="+mn-cs"/>
              </a:rPr>
              <a:t>, the estimation of the impact on public health and also the associated economic cost”</a:t>
            </a:r>
          </a:p>
          <a:p>
            <a:endParaRPr lang="en-US" sz="9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Sixteen years later and despite the seriousness of the problem, accurate estimates of CAN extent and its characteristics in the general population are not available</a:t>
            </a:r>
            <a:r>
              <a:rPr lang="en-US" sz="900" kern="1200" baseline="0" dirty="0" smtClean="0">
                <a:solidFill>
                  <a:schemeClr val="tx1"/>
                </a:solidFill>
                <a:latin typeface="+mn-lt"/>
                <a:ea typeface="+mn-ea"/>
                <a:cs typeface="+mn-cs"/>
              </a:rPr>
              <a:t> for various reasons: underreporting </a:t>
            </a:r>
            <a:r>
              <a:rPr lang="en-US" sz="900" kern="1200" dirty="0" smtClean="0">
                <a:solidFill>
                  <a:schemeClr val="tx1"/>
                </a:solidFill>
                <a:latin typeface="+mn-lt"/>
                <a:ea typeface="+mn-ea"/>
                <a:cs typeface="+mn-cs"/>
              </a:rPr>
              <a:t>due to the silence that surrounds maltreatment cases because of shame, social stigma and the consequent criminal liability but also under-recording due to the lack of coordinated national CAN monitoring mechanisms. All leading to underestimation of the magnitude of the problem</a:t>
            </a:r>
            <a:endParaRPr lang="el-GR" sz="900" kern="1200" dirty="0" smtClean="0">
              <a:solidFill>
                <a:schemeClr val="tx1"/>
              </a:solidFill>
              <a:latin typeface="+mn-lt"/>
              <a:ea typeface="+mn-ea"/>
              <a:cs typeface="+mn-cs"/>
            </a:endParaRPr>
          </a:p>
          <a:p>
            <a:endParaRPr lang="el-GR" sz="900" kern="1200" dirty="0" smtClean="0">
              <a:solidFill>
                <a:schemeClr val="tx1"/>
              </a:solidFill>
              <a:latin typeface="+mn-lt"/>
              <a:ea typeface="+mn-ea"/>
              <a:cs typeface="+mn-cs"/>
            </a:endParaRPr>
          </a:p>
          <a:p>
            <a:endParaRPr lang="en-US"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 xmlns:p14="http://schemas.microsoft.com/office/powerpoint/2010/main" val="27199284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dirty="0"/>
              <a:t>Πηγή</a:t>
            </a:r>
            <a:r>
              <a:rPr lang="en-US" dirty="0"/>
              <a:t>: </a:t>
            </a:r>
            <a:r>
              <a:rPr lang="en-GB" dirty="0">
                <a:hlinkClick r:id="rId3"/>
              </a:rPr>
              <a:t>http://www.euro.who.int/__data/assets/pdf_file/0017/381140/wh12-ecm-rep-eng.pdf?ua=1</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a:latin typeface="Segoe UI Light" panose="020B0502040204020203" pitchFamily="34" charset="0"/>
              <a:cs typeface="Segoe UI Light"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latin typeface="Segoe UI Light" panose="020B0502040204020203" pitchFamily="34" charset="0"/>
                <a:cs typeface="Segoe UI Light" panose="020B0502040204020203" pitchFamily="34" charset="0"/>
              </a:rPr>
              <a:t>HOWEVER, for a variety of reasons such as</a:t>
            </a:r>
            <a:r>
              <a:rPr lang="en-US" sz="1200" dirty="0">
                <a:latin typeface="Segoe UI Light" panose="020B0502040204020203" pitchFamily="34" charset="0"/>
                <a:cs typeface="Segoe UI Light" panose="020B0502040204020203" pitchFamily="34" charset="0"/>
              </a:rPr>
              <a:t> inadequate training and lack of understanding of the signs, symptoms, and outcomes of child maltreatment, fears of damaging professional–client relationships, and perception that reporting may do more harm than good lead to under-reporting</a:t>
            </a:r>
            <a:endParaRPr lang="el-GR" sz="1200" kern="1200" dirty="0">
              <a:solidFill>
                <a:schemeClr val="tx1"/>
              </a:solidFill>
              <a:latin typeface="+mn-lt"/>
              <a:ea typeface="+mn-ea"/>
              <a:cs typeface="+mn-cs"/>
            </a:endParaRP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A cluster of four main factors seems to summarize the findings:</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26</a:t>
            </a:fld>
            <a:endParaRPr lang="el-GR"/>
          </a:p>
        </p:txBody>
      </p:sp>
    </p:spTree>
    <p:extLst>
      <p:ext uri="{BB962C8B-B14F-4D97-AF65-F5344CB8AC3E}">
        <p14:creationId xmlns="" xmlns:p14="http://schemas.microsoft.com/office/powerpoint/2010/main" val="27823570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en-US" sz="1200" dirty="0" err="1"/>
              <a:t>Ανε</a:t>
            </a:r>
            <a:r>
              <a:rPr lang="en-US" sz="1200" dirty="0"/>
              <a:t>πα</a:t>
            </a:r>
            <a:r>
              <a:rPr lang="en-US" sz="1200" dirty="0" err="1"/>
              <a:t>ρκής</a:t>
            </a:r>
            <a:r>
              <a:rPr lang="en-US" sz="1200" dirty="0"/>
              <a:t> </a:t>
            </a:r>
            <a:r>
              <a:rPr lang="en-US" sz="1200" dirty="0" err="1"/>
              <a:t>εκ</a:t>
            </a:r>
            <a:r>
              <a:rPr lang="en-US" sz="1200" dirty="0"/>
              <a:t>πα</a:t>
            </a:r>
            <a:r>
              <a:rPr lang="en-US" sz="1200" dirty="0" err="1"/>
              <a:t>ίδευση</a:t>
            </a:r>
            <a:r>
              <a:rPr lang="en-US" sz="1200" dirty="0"/>
              <a:t> </a:t>
            </a:r>
            <a:r>
              <a:rPr lang="en-US" sz="1200" dirty="0" err="1"/>
              <a:t>κ</a:t>
            </a:r>
            <a:r>
              <a:rPr lang="en-US" sz="1200" dirty="0"/>
              <a:t>α</a:t>
            </a:r>
            <a:r>
              <a:rPr lang="en-US" sz="1200" dirty="0" err="1"/>
              <a:t>ι</a:t>
            </a:r>
            <a:r>
              <a:rPr lang="en-US" sz="1200" dirty="0"/>
              <a:t>/</a:t>
            </a:r>
            <a:r>
              <a:rPr lang="en-US" sz="1200" dirty="0" err="1"/>
              <a:t>ή</a:t>
            </a:r>
            <a:r>
              <a:rPr lang="en-US" sz="1200" dirty="0"/>
              <a:t> </a:t>
            </a:r>
            <a:r>
              <a:rPr lang="en-US" sz="1200" dirty="0" err="1"/>
              <a:t>γνώση</a:t>
            </a:r>
            <a:r>
              <a:rPr lang="en-US" sz="1200" dirty="0"/>
              <a:t> </a:t>
            </a:r>
            <a:r>
              <a:rPr lang="en-US" sz="1200" dirty="0" err="1"/>
              <a:t>στις</a:t>
            </a:r>
            <a:r>
              <a:rPr lang="en-US" sz="1200" dirty="0"/>
              <a:t> </a:t>
            </a:r>
            <a:r>
              <a:rPr lang="en-US" sz="1200" dirty="0" err="1"/>
              <a:t>κοινότητες</a:t>
            </a:r>
            <a:r>
              <a:rPr lang="en-US" sz="1200" dirty="0"/>
              <a:t> </a:t>
            </a:r>
            <a:r>
              <a:rPr lang="en-US" sz="1200" dirty="0" err="1"/>
              <a:t>των</a:t>
            </a:r>
            <a:r>
              <a:rPr lang="en-US" sz="1200" dirty="0"/>
              <a:t> </a:t>
            </a:r>
            <a:r>
              <a:rPr lang="en-US" sz="1200" dirty="0" err="1"/>
              <a:t>ε</a:t>
            </a:r>
            <a:r>
              <a:rPr lang="en-US" sz="1200" dirty="0"/>
              <a:t>πα</a:t>
            </a:r>
            <a:r>
              <a:rPr lang="en-US" sz="1200" dirty="0" err="1"/>
              <a:t>γγελμ</a:t>
            </a:r>
            <a:r>
              <a:rPr lang="en-US" sz="1200" dirty="0"/>
              <a:t>α</a:t>
            </a:r>
            <a:r>
              <a:rPr lang="en-US" sz="1200" dirty="0" err="1"/>
              <a:t>τιών</a:t>
            </a:r>
            <a:r>
              <a:rPr lang="en-US" sz="1200" dirty="0"/>
              <a:t> </a:t>
            </a:r>
            <a:r>
              <a:rPr lang="en-US" sz="1200" dirty="0" err="1"/>
              <a:t>γι</a:t>
            </a:r>
            <a:r>
              <a:rPr lang="en-US" sz="1200" dirty="0"/>
              <a:t>α </a:t>
            </a:r>
            <a:r>
              <a:rPr lang="en-US" sz="1200" dirty="0" err="1"/>
              <a:t>τ</a:t>
            </a:r>
            <a:r>
              <a:rPr lang="en-US" sz="1200" dirty="0"/>
              <a:t>α </a:t>
            </a:r>
            <a:r>
              <a:rPr lang="en-US" sz="1200" dirty="0" err="1"/>
              <a:t>σχήμ</a:t>
            </a:r>
            <a:r>
              <a:rPr lang="en-US" sz="1200" dirty="0"/>
              <a:t>α</a:t>
            </a:r>
            <a:r>
              <a:rPr lang="en-US" sz="1200" dirty="0" err="1"/>
              <a:t>τ</a:t>
            </a:r>
            <a:r>
              <a:rPr lang="en-US" sz="1200" dirty="0"/>
              <a:t>α </a:t>
            </a:r>
            <a:r>
              <a:rPr lang="en-US" sz="1200" dirty="0" err="1"/>
              <a:t>συμ</a:t>
            </a:r>
            <a:r>
              <a:rPr lang="en-US" sz="1200" dirty="0"/>
              <a:t>π</a:t>
            </a:r>
            <a:r>
              <a:rPr lang="en-US" sz="1200" dirty="0" err="1"/>
              <a:t>τωμάτων</a:t>
            </a:r>
            <a:r>
              <a:rPr lang="en-US" sz="1200" dirty="0"/>
              <a:t> π</a:t>
            </a:r>
            <a:r>
              <a:rPr lang="en-US" sz="1200" dirty="0" err="1"/>
              <a:t>ου</a:t>
            </a:r>
            <a:r>
              <a:rPr lang="en-US" sz="1200" dirty="0"/>
              <a:t> </a:t>
            </a:r>
            <a:r>
              <a:rPr lang="en-US" sz="1200" dirty="0" err="1"/>
              <a:t>εμφ</a:t>
            </a:r>
            <a:r>
              <a:rPr lang="en-US" sz="1200" dirty="0"/>
              <a:t>α</a:t>
            </a:r>
            <a:r>
              <a:rPr lang="en-US" sz="1200" dirty="0" err="1"/>
              <a:t>νίζοντ</a:t>
            </a:r>
            <a:r>
              <a:rPr lang="en-US" sz="1200" dirty="0"/>
              <a:t>α</a:t>
            </a:r>
            <a:r>
              <a:rPr lang="en-US" sz="1200" dirty="0" err="1"/>
              <a:t>ι</a:t>
            </a:r>
            <a:r>
              <a:rPr lang="en-US" sz="1200" dirty="0"/>
              <a:t> </a:t>
            </a:r>
            <a:r>
              <a:rPr lang="en-US" sz="1200" dirty="0" err="1"/>
              <a:t>στην</a:t>
            </a:r>
            <a:r>
              <a:rPr lang="en-US" sz="1200" dirty="0"/>
              <a:t> </a:t>
            </a:r>
            <a:r>
              <a:rPr lang="en-US" sz="1200" dirty="0" err="1"/>
              <a:t>υγεί</a:t>
            </a:r>
            <a:r>
              <a:rPr lang="en-US" sz="1200" dirty="0"/>
              <a:t>α </a:t>
            </a:r>
            <a:r>
              <a:rPr lang="en-US" sz="1200" dirty="0" err="1"/>
              <a:t>κ</a:t>
            </a:r>
            <a:r>
              <a:rPr lang="en-US" sz="1200" dirty="0"/>
              <a:t>α</a:t>
            </a:r>
            <a:r>
              <a:rPr lang="en-US" sz="1200" dirty="0" err="1"/>
              <a:t>ι</a:t>
            </a:r>
            <a:r>
              <a:rPr lang="en-US" sz="1200" dirty="0"/>
              <a:t> </a:t>
            </a:r>
            <a:r>
              <a:rPr lang="en-US" sz="1200" dirty="0" err="1"/>
              <a:t>συμ</a:t>
            </a:r>
            <a:r>
              <a:rPr lang="en-US" sz="1200" dirty="0"/>
              <a:t>π</a:t>
            </a:r>
            <a:r>
              <a:rPr lang="en-US" sz="1200" dirty="0" err="1"/>
              <a:t>εριφορά</a:t>
            </a:r>
            <a:r>
              <a:rPr lang="en-US" sz="1200" dirty="0"/>
              <a:t> </a:t>
            </a:r>
            <a:r>
              <a:rPr lang="en-US" sz="1200" dirty="0" err="1"/>
              <a:t>του</a:t>
            </a:r>
            <a:r>
              <a:rPr lang="en-US" sz="1200" dirty="0"/>
              <a:t> πα</a:t>
            </a:r>
            <a:r>
              <a:rPr lang="en-US" sz="1200" dirty="0" err="1"/>
              <a:t>ιδιού</a:t>
            </a:r>
            <a:r>
              <a:rPr lang="en-US" sz="1200" dirty="0"/>
              <a:t> </a:t>
            </a:r>
            <a:r>
              <a:rPr lang="en-US" sz="1200" dirty="0" err="1"/>
              <a:t>κ</a:t>
            </a:r>
            <a:r>
              <a:rPr lang="en-US" sz="1200" dirty="0"/>
              <a:t>α</a:t>
            </a:r>
            <a:r>
              <a:rPr lang="en-US" sz="1200" dirty="0" err="1"/>
              <a:t>ι</a:t>
            </a:r>
            <a:r>
              <a:rPr lang="en-US" sz="1200" dirty="0"/>
              <a:t> </a:t>
            </a:r>
            <a:r>
              <a:rPr lang="en-US" sz="1200" dirty="0" err="1"/>
              <a:t>τ</a:t>
            </a:r>
            <a:r>
              <a:rPr lang="en-US" sz="1200" dirty="0"/>
              <a:t>α </a:t>
            </a:r>
            <a:r>
              <a:rPr lang="en-US" sz="1200" dirty="0" err="1"/>
              <a:t>ο</a:t>
            </a:r>
            <a:r>
              <a:rPr lang="en-US" sz="1200" dirty="0"/>
              <a:t>π</a:t>
            </a:r>
            <a:r>
              <a:rPr lang="en-US" sz="1200" dirty="0" err="1"/>
              <a:t>οί</a:t>
            </a:r>
            <a:r>
              <a:rPr lang="en-US" sz="1200" dirty="0"/>
              <a:t>α (</a:t>
            </a:r>
            <a:r>
              <a:rPr lang="en-US" sz="1200" dirty="0" err="1"/>
              <a:t>ισχυρά</a:t>
            </a:r>
            <a:r>
              <a:rPr lang="en-US" sz="1200" dirty="0"/>
              <a:t>, </a:t>
            </a:r>
            <a:r>
              <a:rPr lang="en-US" sz="1200" dirty="0" err="1"/>
              <a:t>συχνά</a:t>
            </a:r>
            <a:r>
              <a:rPr lang="en-US" sz="1200" dirty="0"/>
              <a:t>)</a:t>
            </a:r>
            <a:r>
              <a:rPr lang="en-US" sz="1600" dirty="0"/>
              <a:t> </a:t>
            </a:r>
            <a:r>
              <a:rPr lang="en-US" sz="1400" dirty="0" err="1"/>
              <a:t>κ</a:t>
            </a:r>
            <a:r>
              <a:rPr lang="en-US" sz="1400" dirty="0"/>
              <a:t>α</a:t>
            </a:r>
            <a:r>
              <a:rPr lang="en-US" sz="1400" dirty="0" err="1"/>
              <a:t>τ</a:t>
            </a:r>
            <a:r>
              <a:rPr lang="en-US" sz="1400" dirty="0"/>
              <a:t>α</a:t>
            </a:r>
            <a:r>
              <a:rPr lang="en-US" sz="1400" dirty="0" err="1"/>
              <a:t>δεικνύουν</a:t>
            </a:r>
            <a:r>
              <a:rPr lang="en-US" sz="1400" dirty="0"/>
              <a:t> </a:t>
            </a:r>
            <a:r>
              <a:rPr lang="en-US" sz="1400" dirty="0" err="1"/>
              <a:t>κ</a:t>
            </a:r>
            <a:r>
              <a:rPr lang="en-US" sz="1400" dirty="0"/>
              <a:t>α</a:t>
            </a:r>
            <a:r>
              <a:rPr lang="en-US" sz="1400" dirty="0" err="1"/>
              <a:t>κο</a:t>
            </a:r>
            <a:r>
              <a:rPr lang="en-US" sz="1400" dirty="0"/>
              <a:t>π</a:t>
            </a:r>
            <a:r>
              <a:rPr lang="en-US" sz="1400" dirty="0" err="1"/>
              <a:t>οίηση</a:t>
            </a:r>
            <a:r>
              <a:rPr lang="en-US" sz="1400" dirty="0"/>
              <a:t> </a:t>
            </a:r>
            <a:r>
              <a:rPr lang="en-US" sz="1400" dirty="0" err="1"/>
              <a:t>κ</a:t>
            </a:r>
            <a:r>
              <a:rPr lang="en-US" sz="1400" dirty="0"/>
              <a:t>α</a:t>
            </a:r>
            <a:r>
              <a:rPr lang="en-US" sz="1400" dirty="0" err="1"/>
              <a:t>ι</a:t>
            </a:r>
            <a:r>
              <a:rPr lang="en-US" sz="1400" dirty="0"/>
              <a:t>/</a:t>
            </a:r>
            <a:r>
              <a:rPr lang="en-US" sz="1400" dirty="0" err="1"/>
              <a:t>ή</a:t>
            </a:r>
            <a:r>
              <a:rPr lang="en-US" sz="1400" dirty="0"/>
              <a:t> πα</a:t>
            </a:r>
            <a:r>
              <a:rPr lang="en-US" sz="1400" dirty="0" err="1"/>
              <a:t>ρ</a:t>
            </a:r>
            <a:r>
              <a:rPr lang="en-US" sz="1400" dirty="0"/>
              <a:t>α</a:t>
            </a:r>
            <a:r>
              <a:rPr lang="en-US" sz="1400" dirty="0" err="1"/>
              <a:t>μέληση</a:t>
            </a:r>
            <a:r>
              <a:rPr lang="en-US" sz="1400" dirty="0"/>
              <a:t>.</a:t>
            </a:r>
            <a:r>
              <a:rPr lang="en-US" sz="1600" dirty="0"/>
              <a:t>  </a:t>
            </a:r>
            <a:r>
              <a:rPr lang="en-US" sz="1600" dirty="0" err="1"/>
              <a:t>Η</a:t>
            </a:r>
            <a:r>
              <a:rPr lang="en-US" sz="1600" dirty="0"/>
              <a:t> </a:t>
            </a:r>
            <a:r>
              <a:rPr lang="en-US" sz="1200" dirty="0"/>
              <a:t>α</a:t>
            </a:r>
            <a:r>
              <a:rPr lang="en-US" sz="1200" dirty="0" err="1"/>
              <a:t>σάφει</a:t>
            </a:r>
            <a:r>
              <a:rPr lang="en-US" sz="1200" dirty="0"/>
              <a:t>α </a:t>
            </a:r>
            <a:r>
              <a:rPr lang="en-US" sz="1200" dirty="0" err="1"/>
              <a:t>κ</a:t>
            </a:r>
            <a:r>
              <a:rPr lang="en-US" sz="1200" dirty="0"/>
              <a:t>α</a:t>
            </a:r>
            <a:r>
              <a:rPr lang="en-US" sz="1200" dirty="0" err="1"/>
              <a:t>ι</a:t>
            </a:r>
            <a:r>
              <a:rPr lang="en-US" sz="1200" dirty="0"/>
              <a:t> π</a:t>
            </a:r>
            <a:r>
              <a:rPr lang="en-US" sz="1200" dirty="0" err="1"/>
              <a:t>ολυφωνί</a:t>
            </a:r>
            <a:r>
              <a:rPr lang="en-US" sz="1200" dirty="0"/>
              <a:t>α </a:t>
            </a:r>
            <a:r>
              <a:rPr lang="en-US" sz="1200" dirty="0" err="1"/>
              <a:t>γι</a:t>
            </a:r>
            <a:r>
              <a:rPr lang="en-US" sz="1200" dirty="0"/>
              <a:t>α </a:t>
            </a:r>
            <a:r>
              <a:rPr lang="en-US" sz="1200" dirty="0" err="1"/>
              <a:t>τους</a:t>
            </a:r>
            <a:r>
              <a:rPr lang="en-US" sz="1200" dirty="0"/>
              <a:t> </a:t>
            </a:r>
            <a:r>
              <a:rPr lang="en-US" sz="1200" dirty="0" err="1"/>
              <a:t>ορισμούς</a:t>
            </a:r>
            <a:r>
              <a:rPr lang="en-US" sz="1200" dirty="0"/>
              <a:t> </a:t>
            </a:r>
            <a:r>
              <a:rPr lang="en-US" sz="1200" dirty="0" err="1"/>
              <a:t>των</a:t>
            </a:r>
            <a:r>
              <a:rPr lang="en-US" sz="1200" dirty="0"/>
              <a:t> </a:t>
            </a:r>
            <a:r>
              <a:rPr lang="en-US" sz="1200" dirty="0" err="1"/>
              <a:t>τύ</a:t>
            </a:r>
            <a:r>
              <a:rPr lang="en-US" sz="1200" dirty="0"/>
              <a:t>π</a:t>
            </a:r>
            <a:r>
              <a:rPr lang="en-US" sz="1200" dirty="0" err="1"/>
              <a:t>ων</a:t>
            </a:r>
            <a:r>
              <a:rPr lang="en-US" sz="1200" dirty="0"/>
              <a:t> </a:t>
            </a:r>
            <a:r>
              <a:rPr lang="en-US" sz="1200" dirty="0" err="1"/>
              <a:t>κ</a:t>
            </a:r>
            <a:r>
              <a:rPr lang="en-US" sz="1200" dirty="0"/>
              <a:t>α</a:t>
            </a:r>
            <a:r>
              <a:rPr lang="en-US" sz="1200" dirty="0" err="1"/>
              <a:t>κο</a:t>
            </a:r>
            <a:r>
              <a:rPr lang="en-US" sz="1200" dirty="0"/>
              <a:t>π</a:t>
            </a:r>
            <a:r>
              <a:rPr lang="en-US" sz="1200" dirty="0" err="1"/>
              <a:t>οίησης</a:t>
            </a:r>
            <a:r>
              <a:rPr lang="en-US" sz="1200" dirty="0"/>
              <a:t> , </a:t>
            </a:r>
            <a:r>
              <a:rPr lang="en-US" sz="1200" dirty="0" err="1"/>
              <a:t>κ</a:t>
            </a:r>
            <a:r>
              <a:rPr lang="en-US" sz="1200" dirty="0"/>
              <a:t>α</a:t>
            </a:r>
            <a:r>
              <a:rPr lang="en-US" sz="1200" dirty="0" err="1"/>
              <a:t>θώς</a:t>
            </a:r>
            <a:r>
              <a:rPr lang="en-US" sz="1200" dirty="0"/>
              <a:t> </a:t>
            </a:r>
            <a:r>
              <a:rPr lang="en-US" sz="1200" dirty="0" err="1"/>
              <a:t>κ</a:t>
            </a:r>
            <a:r>
              <a:rPr lang="en-US" sz="1200" dirty="0"/>
              <a:t>α</a:t>
            </a:r>
            <a:r>
              <a:rPr lang="en-US" sz="1200" dirty="0" err="1"/>
              <a:t>ι</a:t>
            </a:r>
            <a:r>
              <a:rPr lang="en-US" sz="1200" dirty="0"/>
              <a:t> </a:t>
            </a:r>
            <a:r>
              <a:rPr lang="en-US" sz="1200" dirty="0" err="1"/>
              <a:t>γι</a:t>
            </a:r>
            <a:r>
              <a:rPr lang="en-US" sz="1200" dirty="0"/>
              <a:t>α </a:t>
            </a:r>
            <a:r>
              <a:rPr lang="en-US" sz="1200" dirty="0" err="1"/>
              <a:t>το</a:t>
            </a:r>
            <a:r>
              <a:rPr lang="en-US" sz="1200" dirty="0"/>
              <a:t> π</a:t>
            </a:r>
            <a:r>
              <a:rPr lang="en-US" sz="1200" dirty="0" err="1"/>
              <a:t>οιες</a:t>
            </a:r>
            <a:r>
              <a:rPr lang="en-US" sz="1200" dirty="0"/>
              <a:t> </a:t>
            </a:r>
            <a:r>
              <a:rPr lang="en-US" sz="1200" dirty="0" err="1"/>
              <a:t>συνθήκες</a:t>
            </a:r>
            <a:r>
              <a:rPr lang="en-US" sz="1200" dirty="0"/>
              <a:t> </a:t>
            </a:r>
            <a:r>
              <a:rPr lang="en-US" sz="1200" dirty="0" err="1"/>
              <a:t>είν</a:t>
            </a:r>
            <a:r>
              <a:rPr lang="en-US" sz="1200" dirty="0"/>
              <a:t>α</a:t>
            </a:r>
            <a:r>
              <a:rPr lang="en-US" sz="1200" dirty="0" err="1"/>
              <a:t>ι</a:t>
            </a:r>
            <a:r>
              <a:rPr lang="en-US" sz="1200" dirty="0"/>
              <a:t> </a:t>
            </a:r>
            <a:r>
              <a:rPr lang="en-US" sz="1200" dirty="0" err="1"/>
              <a:t>ικ</a:t>
            </a:r>
            <a:r>
              <a:rPr lang="en-US" sz="1200" dirty="0"/>
              <a:t>α</a:t>
            </a:r>
            <a:r>
              <a:rPr lang="en-US" sz="1200" dirty="0" err="1"/>
              <a:t>νές</a:t>
            </a:r>
            <a:r>
              <a:rPr lang="en-US" sz="1600" dirty="0"/>
              <a:t> </a:t>
            </a:r>
            <a:r>
              <a:rPr lang="en-US" sz="1200" dirty="0" err="1"/>
              <a:t>ώστε</a:t>
            </a:r>
            <a:r>
              <a:rPr lang="en-US" sz="1200" dirty="0"/>
              <a:t> </a:t>
            </a:r>
            <a:r>
              <a:rPr lang="en-US" sz="1200" dirty="0" err="1"/>
              <a:t>ν</a:t>
            </a:r>
            <a:r>
              <a:rPr lang="en-US" sz="1200" dirty="0"/>
              <a:t>α </a:t>
            </a:r>
            <a:r>
              <a:rPr lang="en-US" sz="1200" dirty="0" err="1"/>
              <a:t>δι</a:t>
            </a:r>
            <a:r>
              <a:rPr lang="en-US" sz="1200" dirty="0"/>
              <a:t>α</a:t>
            </a:r>
            <a:r>
              <a:rPr lang="en-US" sz="1200" dirty="0" err="1"/>
              <a:t>μορφωθεί</a:t>
            </a:r>
            <a:r>
              <a:rPr lang="en-US" sz="1200" dirty="0"/>
              <a:t> </a:t>
            </a:r>
            <a:r>
              <a:rPr lang="en-US" sz="1200" dirty="0" err="1"/>
              <a:t>εύλογη</a:t>
            </a:r>
            <a:r>
              <a:rPr lang="en-US" sz="1200" dirty="0"/>
              <a:t> </a:t>
            </a:r>
            <a:r>
              <a:rPr lang="en-US" sz="1200" dirty="0" err="1"/>
              <a:t>υ</a:t>
            </a:r>
            <a:r>
              <a:rPr lang="en-US" sz="1200" dirty="0"/>
              <a:t>π</a:t>
            </a:r>
            <a:r>
              <a:rPr lang="en-US" sz="1200" dirty="0" err="1"/>
              <a:t>οψί</a:t>
            </a:r>
            <a:r>
              <a:rPr lang="en-US" sz="1200" dirty="0"/>
              <a:t>α α</a:t>
            </a:r>
            <a:r>
              <a:rPr lang="en-US" sz="1200" dirty="0" err="1"/>
              <a:t>νήκουν</a:t>
            </a:r>
            <a:r>
              <a:rPr lang="en-US" sz="1200" dirty="0"/>
              <a:t> </a:t>
            </a:r>
            <a:r>
              <a:rPr lang="en-US" sz="1200" dirty="0" err="1"/>
              <a:t>σε</a:t>
            </a:r>
            <a:r>
              <a:rPr lang="en-US" sz="1200" dirty="0"/>
              <a:t> α</a:t>
            </a:r>
            <a:r>
              <a:rPr lang="en-US" sz="1200" dirty="0" err="1"/>
              <a:t>υτήν</a:t>
            </a:r>
            <a:r>
              <a:rPr lang="en-US" sz="1200" dirty="0"/>
              <a:t> </a:t>
            </a:r>
            <a:r>
              <a:rPr lang="en-US" sz="1200" dirty="0" err="1"/>
              <a:t>την</a:t>
            </a:r>
            <a:r>
              <a:rPr lang="en-US" sz="1200" dirty="0"/>
              <a:t> </a:t>
            </a:r>
            <a:r>
              <a:rPr lang="en-US" sz="1200" dirty="0" err="1"/>
              <a:t>κ</a:t>
            </a:r>
            <a:r>
              <a:rPr lang="en-US" sz="1200" dirty="0"/>
              <a:t>α</a:t>
            </a:r>
            <a:r>
              <a:rPr lang="en-US" sz="1200" dirty="0" err="1"/>
              <a:t>τηγορί</a:t>
            </a:r>
            <a:r>
              <a:rPr lang="en-US" sz="1200" dirty="0"/>
              <a:t>α </a:t>
            </a:r>
            <a:r>
              <a:rPr lang="en-US" sz="1200" dirty="0" err="1"/>
              <a:t>ε</a:t>
            </a:r>
            <a:r>
              <a:rPr lang="en-US" sz="1200" dirty="0"/>
              <a:t>π</a:t>
            </a:r>
            <a:r>
              <a:rPr lang="en-US" sz="1200" dirty="0" err="1"/>
              <a:t>ίσης</a:t>
            </a:r>
            <a:r>
              <a:rPr lang="en-US" sz="1200" dirty="0"/>
              <a:t>.</a:t>
            </a:r>
            <a:endParaRPr lang="el-GR" sz="1200" dirty="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2.</a:t>
            </a:r>
            <a:r>
              <a:rPr lang="en-US" sz="1200" b="1" dirty="0"/>
              <a:t> </a:t>
            </a:r>
            <a:r>
              <a:rPr lang="en-US" sz="1200" dirty="0" err="1">
                <a:solidFill>
                  <a:schemeClr val="dk1"/>
                </a:solidFill>
                <a:latin typeface="Quattrocento Sans"/>
                <a:ea typeface="Quattrocento Sans"/>
                <a:cs typeface="Quattrocento Sans"/>
                <a:sym typeface="Quattrocento Sans"/>
              </a:rPr>
              <a:t>Φό</a:t>
            </a:r>
            <a:r>
              <a:rPr lang="en-US" sz="1200" dirty="0">
                <a:solidFill>
                  <a:schemeClr val="dk1"/>
                </a:solidFill>
                <a:latin typeface="Quattrocento Sans"/>
                <a:ea typeface="Quattrocento Sans"/>
                <a:cs typeface="Quattrocento Sans"/>
                <a:sym typeface="Quattrocento Sans"/>
              </a:rPr>
              <a:t>β</a:t>
            </a:r>
            <a:r>
              <a:rPr lang="en-US" sz="1200" dirty="0" err="1">
                <a:solidFill>
                  <a:schemeClr val="dk1"/>
                </a:solidFill>
                <a:latin typeface="Quattrocento Sans"/>
                <a:ea typeface="Quattrocento Sans"/>
                <a:cs typeface="Quattrocento Sans"/>
                <a:sym typeface="Quattrocento Sans"/>
              </a:rPr>
              <a:t>οι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σφάλει</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γι</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την</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σφάλει</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των</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φορών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των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γρ</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φών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ύ</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των</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εριστ</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τικών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κο</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οίησης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Ειδικότερ</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οι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a:t>
            </a:r>
            <a:r>
              <a:rPr lang="en-US" sz="1200" dirty="0">
                <a:solidFill>
                  <a:schemeClr val="dk1"/>
                </a:solidFill>
                <a:latin typeface="Quattrocento Sans"/>
                <a:ea typeface="Quattrocento Sans"/>
                <a:cs typeface="Quattrocento Sans"/>
                <a:sym typeface="Quattrocento Sans"/>
              </a:rPr>
              <a:t>πα</a:t>
            </a:r>
            <a:r>
              <a:rPr lang="en-US" sz="1200" dirty="0" err="1">
                <a:solidFill>
                  <a:schemeClr val="dk1"/>
                </a:solidFill>
                <a:latin typeface="Quattrocento Sans"/>
                <a:ea typeface="Quattrocento Sans"/>
                <a:cs typeface="Quattrocento Sans"/>
                <a:sym typeface="Quattrocento Sans"/>
              </a:rPr>
              <a:t>γγελμ</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τίες</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νησυχούν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γι</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το</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θ</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χάσουν</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ελάτες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γι</a:t>
            </a:r>
            <a:r>
              <a:rPr lang="en-US" sz="1200" dirty="0">
                <a:solidFill>
                  <a:schemeClr val="dk1"/>
                </a:solidFill>
                <a:latin typeface="Quattrocento Sans"/>
                <a:ea typeface="Quattrocento Sans"/>
                <a:cs typeface="Quattrocento Sans"/>
                <a:sym typeface="Quattrocento Sans"/>
              </a:rPr>
              <a:t>α π</a:t>
            </a:r>
            <a:r>
              <a:rPr lang="en-US" sz="1200" dirty="0" err="1">
                <a:solidFill>
                  <a:schemeClr val="dk1"/>
                </a:solidFill>
                <a:latin typeface="Quattrocento Sans"/>
                <a:ea typeface="Quattrocento Sans"/>
                <a:cs typeface="Quattrocento Sans"/>
                <a:sym typeface="Quattrocento Sans"/>
              </a:rPr>
              <a:t>ράξεις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εκδίκησης</a:t>
            </a:r>
            <a:r>
              <a:rPr lang="en-US" sz="1200" dirty="0">
                <a:solidFill>
                  <a:schemeClr val="dk1"/>
                </a:solidFill>
                <a:latin typeface="Quattrocento Sans"/>
                <a:ea typeface="Quattrocento Sans"/>
                <a:cs typeface="Quattrocento Sans"/>
                <a:sym typeface="Quattrocento Sans"/>
              </a:rPr>
              <a:t> απ</a:t>
            </a:r>
            <a:r>
              <a:rPr lang="en-US" sz="1200" dirty="0" err="1">
                <a:solidFill>
                  <a:schemeClr val="dk1"/>
                </a:solidFill>
                <a:latin typeface="Quattrocento Sans"/>
                <a:ea typeface="Quattrocento Sans"/>
                <a:cs typeface="Quattrocento Sans"/>
                <a:sym typeface="Quattrocento Sans"/>
              </a:rPr>
              <a:t>ό</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τους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γονείς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τώσεις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στο</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σε</a:t>
            </a:r>
            <a:r>
              <a:rPr lang="en-US" sz="1200" dirty="0">
                <a:solidFill>
                  <a:schemeClr val="dk1"/>
                </a:solidFill>
                <a:latin typeface="Quattrocento Sans"/>
                <a:ea typeface="Quattrocento Sans"/>
                <a:cs typeface="Quattrocento Sans"/>
                <a:sym typeface="Quattrocento Sans"/>
              </a:rPr>
              <a:t>βα</a:t>
            </a:r>
            <a:r>
              <a:rPr lang="en-US" sz="1200" dirty="0" err="1">
                <a:solidFill>
                  <a:schemeClr val="dk1"/>
                </a:solidFill>
                <a:latin typeface="Quattrocento Sans"/>
                <a:ea typeface="Quattrocento Sans"/>
                <a:cs typeface="Quattrocento Sans"/>
                <a:sym typeface="Quattrocento Sans"/>
              </a:rPr>
              <a:t>σμό</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της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κοινότητ</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γι</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το</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ρόσω</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θέση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τους</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υτο</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οιηθούν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ως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εκείνοι</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ου</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υ</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έ</a:t>
            </a:r>
            <a:r>
              <a:rPr lang="en-US" sz="1200" dirty="0">
                <a:solidFill>
                  <a:schemeClr val="dk1"/>
                </a:solidFill>
                <a:latin typeface="Quattrocento Sans"/>
                <a:ea typeface="Quattrocento Sans"/>
                <a:cs typeface="Quattrocento Sans"/>
                <a:sym typeface="Quattrocento Sans"/>
              </a:rPr>
              <a:t>βα</a:t>
            </a:r>
            <a:r>
              <a:rPr lang="en-US" sz="1200" dirty="0" err="1">
                <a:solidFill>
                  <a:schemeClr val="dk1"/>
                </a:solidFill>
                <a:latin typeface="Quattrocento Sans"/>
                <a:ea typeface="Quattrocento Sans"/>
                <a:cs typeface="Quattrocento Sans"/>
                <a:sym typeface="Quattrocento Sans"/>
              </a:rPr>
              <a:t>λ</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την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γγελί</a:t>
            </a:r>
            <a:r>
              <a:rPr lang="en-US" sz="1200" dirty="0">
                <a:solidFill>
                  <a:schemeClr val="dk1"/>
                </a:solidFill>
                <a:latin typeface="Quattrocento Sans"/>
                <a:ea typeface="Quattrocento Sans"/>
                <a:cs typeface="Quattrocento Sans"/>
                <a:sym typeface="Quattrocento Sans"/>
              </a:rPr>
              <a:t>α.</a:t>
            </a:r>
            <a:endParaRPr lang="el-GR" sz="1200" dirty="0">
              <a:solidFill>
                <a:schemeClr val="dk1"/>
              </a:solidFill>
              <a:latin typeface="Quattrocento Sans"/>
              <a:ea typeface="Quattrocento Sans"/>
              <a:cs typeface="Quattrocento Sans"/>
              <a:sym typeface="Quattrocento San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n-US" sz="1200" dirty="0"/>
              <a:t>3. </a:t>
            </a:r>
            <a:r>
              <a:rPr lang="en-US" sz="1200" b="1" dirty="0" err="1">
                <a:solidFill>
                  <a:schemeClr val="dk1"/>
                </a:solidFill>
                <a:latin typeface="Quattrocento Sans"/>
                <a:ea typeface="Quattrocento Sans"/>
                <a:cs typeface="Quattrocento Sans"/>
                <a:sym typeface="Quattrocento Sans"/>
              </a:rPr>
              <a:t>Πολιτισμικές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θρησκευτικές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κ</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ι</a:t>
            </a:r>
            <a:r>
              <a:rPr lang="en-US" sz="1200" b="1" dirty="0">
                <a:solidFill>
                  <a:schemeClr val="dk1"/>
                </a:solidFill>
                <a:latin typeface="Quattrocento Sans"/>
                <a:ea typeface="Quattrocento Sans"/>
                <a:cs typeface="Quattrocento Sans"/>
                <a:sym typeface="Quattrocento Sans"/>
              </a:rPr>
              <a:t> π</a:t>
            </a:r>
            <a:r>
              <a:rPr lang="en-US" sz="1200" b="1" dirty="0" err="1">
                <a:solidFill>
                  <a:schemeClr val="dk1"/>
                </a:solidFill>
                <a:latin typeface="Quattrocento Sans"/>
                <a:ea typeface="Quattrocento Sans"/>
                <a:cs typeface="Quattrocento Sans"/>
                <a:sym typeface="Quattrocento Sans"/>
              </a:rPr>
              <a:t>ροσω</a:t>
            </a:r>
            <a:r>
              <a:rPr lang="en-US" sz="1200" b="1" dirty="0">
                <a:solidFill>
                  <a:schemeClr val="dk1"/>
                </a:solidFill>
                <a:latin typeface="Quattrocento Sans"/>
                <a:ea typeface="Quattrocento Sans"/>
                <a:cs typeface="Quattrocento Sans"/>
                <a:sym typeface="Quattrocento Sans"/>
              </a:rPr>
              <a:t>π</a:t>
            </a:r>
            <a:r>
              <a:rPr lang="en-US" sz="1200" b="1" dirty="0" err="1">
                <a:solidFill>
                  <a:schemeClr val="dk1"/>
                </a:solidFill>
                <a:latin typeface="Quattrocento Sans"/>
                <a:ea typeface="Quattrocento Sans"/>
                <a:cs typeface="Quattrocento Sans"/>
                <a:sym typeface="Quattrocento Sans"/>
              </a:rPr>
              <a:t>ικές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ιδέες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γι</a:t>
            </a:r>
            <a:r>
              <a:rPr lang="en-US" sz="1200" b="1" dirty="0">
                <a:solidFill>
                  <a:schemeClr val="dk1"/>
                </a:solidFill>
                <a:latin typeface="Quattrocento Sans"/>
                <a:ea typeface="Quattrocento Sans"/>
                <a:cs typeface="Quattrocento Sans"/>
                <a:sym typeface="Quattrocento Sans"/>
              </a:rPr>
              <a:t>α </a:t>
            </a:r>
            <a:r>
              <a:rPr lang="en-US" sz="1200" b="1" dirty="0" err="1">
                <a:solidFill>
                  <a:schemeClr val="dk1"/>
                </a:solidFill>
                <a:latin typeface="Quattrocento Sans"/>
                <a:ea typeface="Quattrocento Sans"/>
                <a:cs typeface="Quattrocento Sans"/>
                <a:sym typeface="Quattrocento Sans"/>
              </a:rPr>
              <a:t>την</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ιερότητ</a:t>
            </a:r>
            <a:r>
              <a:rPr lang="en-US" sz="1200" b="1" dirty="0">
                <a:solidFill>
                  <a:schemeClr val="dk1"/>
                </a:solidFill>
                <a:latin typeface="Quattrocento Sans"/>
                <a:ea typeface="Quattrocento Sans"/>
                <a:cs typeface="Quattrocento Sans"/>
                <a:sym typeface="Quattrocento Sans"/>
              </a:rPr>
              <a:t>α </a:t>
            </a:r>
            <a:r>
              <a:rPr lang="en-US" sz="1200" b="1" dirty="0" err="1">
                <a:solidFill>
                  <a:schemeClr val="dk1"/>
                </a:solidFill>
                <a:latin typeface="Quattrocento Sans"/>
                <a:ea typeface="Quattrocento Sans"/>
                <a:cs typeface="Quattrocento Sans"/>
                <a:sym typeface="Quattrocento Sans"/>
              </a:rPr>
              <a:t>κ</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ι</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τ</a:t>
            </a:r>
            <a:r>
              <a:rPr lang="en-US" sz="1200" b="1" dirty="0">
                <a:solidFill>
                  <a:schemeClr val="dk1"/>
                </a:solidFill>
                <a:latin typeface="Quattrocento Sans"/>
                <a:ea typeface="Quattrocento Sans"/>
                <a:cs typeface="Quattrocento Sans"/>
                <a:sym typeface="Quattrocento Sans"/>
              </a:rPr>
              <a:t>α </a:t>
            </a:r>
            <a:r>
              <a:rPr lang="en-US" sz="1200" b="1" dirty="0" err="1">
                <a:solidFill>
                  <a:schemeClr val="dk1"/>
                </a:solidFill>
                <a:latin typeface="Quattrocento Sans"/>
                <a:ea typeface="Quattrocento Sans"/>
                <a:cs typeface="Quattrocento Sans"/>
                <a:sym typeface="Quattrocento Sans"/>
              </a:rPr>
              <a:t>κυρι</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ρχικά</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δικ</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ιώμ</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τ</a:t>
            </a:r>
            <a:r>
              <a:rPr lang="en-US" sz="1200" b="1" dirty="0">
                <a:solidFill>
                  <a:schemeClr val="dk1"/>
                </a:solidFill>
                <a:latin typeface="Quattrocento Sans"/>
                <a:ea typeface="Quattrocento Sans"/>
                <a:cs typeface="Quattrocento Sans"/>
                <a:sym typeface="Quattrocento Sans"/>
              </a:rPr>
              <a:t>α </a:t>
            </a:r>
            <a:r>
              <a:rPr lang="en-US" sz="1200" b="1" dirty="0" err="1">
                <a:solidFill>
                  <a:schemeClr val="dk1"/>
                </a:solidFill>
                <a:latin typeface="Quattrocento Sans"/>
                <a:ea typeface="Quattrocento Sans"/>
                <a:cs typeface="Quattrocento Sans"/>
                <a:sym typeface="Quattrocento Sans"/>
              </a:rPr>
              <a:t>της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οικογένει</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ως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μορφής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κοινωνικής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οργάνωσης</a:t>
            </a:r>
            <a:r>
              <a:rPr lang="en-US" sz="1200" b="1" dirty="0">
                <a:solidFill>
                  <a:schemeClr val="dk1"/>
                </a:solidFill>
                <a:latin typeface="Quattrocento Sans"/>
                <a:ea typeface="Quattrocento Sans"/>
                <a:cs typeface="Quattrocento Sans"/>
                <a:sym typeface="Quattrocento Sans"/>
              </a:rPr>
              <a:t>:</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υτό</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δείχνει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α απ</a:t>
            </a:r>
            <a:r>
              <a:rPr lang="en-US" sz="1200" dirty="0" err="1">
                <a:solidFill>
                  <a:schemeClr val="dk1"/>
                </a:solidFill>
                <a:latin typeface="Quattrocento Sans"/>
                <a:ea typeface="Quattrocento Sans"/>
                <a:cs typeface="Quattrocento Sans"/>
                <a:sym typeface="Quattrocento Sans"/>
              </a:rPr>
              <a:t>οτελεί</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ισχυρό</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όχι</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άντ</a:t>
            </a:r>
            <a:r>
              <a:rPr lang="en-US" sz="1200" dirty="0">
                <a:solidFill>
                  <a:schemeClr val="dk1"/>
                </a:solidFill>
                <a:latin typeface="Quattrocento Sans"/>
                <a:ea typeface="Quattrocento Sans"/>
                <a:cs typeface="Quattrocento Sans"/>
                <a:sym typeface="Quattrocento Sans"/>
              </a:rPr>
              <a:t>α α</a:t>
            </a:r>
            <a:r>
              <a:rPr lang="en-US" sz="1200" dirty="0" err="1">
                <a:solidFill>
                  <a:schemeClr val="dk1"/>
                </a:solidFill>
                <a:latin typeface="Quattrocento Sans"/>
                <a:ea typeface="Quattrocento Sans"/>
                <a:cs typeface="Quattrocento Sans"/>
                <a:sym typeface="Quattrocento Sans"/>
              </a:rPr>
              <a:t>ρθρωμένο</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εμ</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όδιο</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στην</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λλ</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γή</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στάσης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σε</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σχέση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με</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συστημ</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τική</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φορά</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κόμη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με</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ελάχιστη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υ</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οψί</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Οι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a:t>
            </a:r>
            <a:r>
              <a:rPr lang="en-US" sz="1200" dirty="0">
                <a:solidFill>
                  <a:schemeClr val="dk1"/>
                </a:solidFill>
                <a:latin typeface="Quattrocento Sans"/>
                <a:ea typeface="Quattrocento Sans"/>
                <a:cs typeface="Quattrocento Sans"/>
                <a:sym typeface="Quattrocento Sans"/>
              </a:rPr>
              <a:t>πα</a:t>
            </a:r>
            <a:r>
              <a:rPr lang="en-US" sz="1200" dirty="0" err="1">
                <a:solidFill>
                  <a:schemeClr val="dk1"/>
                </a:solidFill>
                <a:latin typeface="Quattrocento Sans"/>
                <a:ea typeface="Quattrocento Sans"/>
                <a:cs typeface="Quattrocento Sans"/>
                <a:sym typeface="Quattrocento Sans"/>
              </a:rPr>
              <a:t>γγελμ</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τίες</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ου</a:t>
            </a:r>
            <a:r>
              <a:rPr lang="en-US" sz="1200" dirty="0">
                <a:solidFill>
                  <a:schemeClr val="dk1"/>
                </a:solidFill>
                <a:latin typeface="Quattrocento Sans"/>
                <a:ea typeface="Quattrocento Sans"/>
                <a:cs typeface="Quattrocento Sans"/>
                <a:sym typeface="Quattrocento Sans"/>
              </a:rPr>
              <a:t>, πα</a:t>
            </a:r>
            <a:r>
              <a:rPr lang="en-US" sz="1200" dirty="0" err="1">
                <a:solidFill>
                  <a:schemeClr val="dk1"/>
                </a:solidFill>
                <a:latin typeface="Quattrocento Sans"/>
                <a:ea typeface="Quattrocento Sans"/>
                <a:cs typeface="Quattrocento Sans"/>
                <a:sym typeface="Quattrocento Sans"/>
              </a:rPr>
              <a:t>ρ</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δοσι</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κά</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λόγω</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θέσης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τομέ</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είν</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ιο</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ιθ</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νό</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εντο</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ίσουν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σημάδι</a:t>
            </a:r>
            <a:r>
              <a:rPr lang="en-US" sz="1200" dirty="0">
                <a:solidFill>
                  <a:schemeClr val="dk1"/>
                </a:solidFill>
                <a:latin typeface="Quattrocento Sans"/>
                <a:ea typeface="Quattrocento Sans"/>
                <a:cs typeface="Quattrocento Sans"/>
                <a:sym typeface="Quattrocento Sans"/>
              </a:rPr>
              <a:t>α πα</a:t>
            </a:r>
            <a:r>
              <a:rPr lang="en-US" sz="1200" dirty="0" err="1">
                <a:solidFill>
                  <a:schemeClr val="dk1"/>
                </a:solidFill>
                <a:latin typeface="Quattrocento Sans"/>
                <a:ea typeface="Quattrocento Sans"/>
                <a:cs typeface="Quattrocento Sans"/>
                <a:sym typeface="Quattrocento Sans"/>
              </a:rPr>
              <a:t>ιδικής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κο</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οίησης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σε</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όλο</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τον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κόσμο</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έχουν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την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τάση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θέλουν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α π</a:t>
            </a:r>
            <a:r>
              <a:rPr lang="en-US" sz="1200" dirty="0" err="1">
                <a:solidFill>
                  <a:schemeClr val="dk1"/>
                </a:solidFill>
                <a:latin typeface="Quattrocento Sans"/>
                <a:ea typeface="Quattrocento Sans"/>
                <a:cs typeface="Quattrocento Sans"/>
                <a:sym typeface="Quattrocento Sans"/>
              </a:rPr>
              <a:t>ροστ</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τεύσουν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a:t>
            </a:r>
            <a:r>
              <a:rPr lang="en-US" sz="1200" dirty="0">
                <a:solidFill>
                  <a:schemeClr val="dk1"/>
                </a:solidFill>
                <a:latin typeface="Quattrocento Sans"/>
                <a:ea typeface="Quattrocento Sans"/>
                <a:cs typeface="Quattrocento Sans"/>
                <a:sym typeface="Quattrocento Sans"/>
              </a:rPr>
              <a:t>α α</a:t>
            </a:r>
            <a:r>
              <a:rPr lang="en-US" sz="1200" dirty="0" err="1">
                <a:solidFill>
                  <a:schemeClr val="dk1"/>
                </a:solidFill>
                <a:latin typeface="Quattrocento Sans"/>
                <a:ea typeface="Quattrocento Sans"/>
                <a:cs typeface="Quattrocento Sans"/>
                <a:sym typeface="Quattrocento Sans"/>
              </a:rPr>
              <a:t>ισθήμ</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των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φροντιστών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συχνά</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δρ</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στών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διστάζουν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εκκινήσουν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δι</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δικ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σίες</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ου</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θ</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τέληγ</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στην</a:t>
            </a:r>
            <a:r>
              <a:rPr lang="en-US" sz="1200" dirty="0">
                <a:solidFill>
                  <a:schemeClr val="dk1"/>
                </a:solidFill>
                <a:latin typeface="Quattrocento Sans"/>
                <a:ea typeface="Quattrocento Sans"/>
                <a:cs typeface="Quattrocento Sans"/>
                <a:sym typeface="Quattrocento Sans"/>
              </a:rPr>
              <a:t> απ</a:t>
            </a:r>
            <a:r>
              <a:rPr lang="en-US" sz="1200" dirty="0" err="1">
                <a:solidFill>
                  <a:schemeClr val="dk1"/>
                </a:solidFill>
                <a:latin typeface="Quattrocento Sans"/>
                <a:ea typeface="Quattrocento Sans"/>
                <a:cs typeface="Quattrocento Sans"/>
                <a:sym typeface="Quattrocento Sans"/>
              </a:rPr>
              <a:t>ομάκρυνση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του</a:t>
            </a:r>
            <a:r>
              <a:rPr lang="en-US" sz="1200" dirty="0">
                <a:solidFill>
                  <a:schemeClr val="dk1"/>
                </a:solidFill>
                <a:latin typeface="Quattrocento Sans"/>
                <a:ea typeface="Quattrocento Sans"/>
                <a:cs typeface="Quattrocento Sans"/>
                <a:sym typeface="Quattrocento Sans"/>
              </a:rPr>
              <a:t> πα</a:t>
            </a:r>
            <a:r>
              <a:rPr lang="en-US" sz="1200" dirty="0" err="1">
                <a:solidFill>
                  <a:schemeClr val="dk1"/>
                </a:solidFill>
                <a:latin typeface="Quattrocento Sans"/>
                <a:ea typeface="Quattrocento Sans"/>
                <a:cs typeface="Quattrocento Sans"/>
                <a:sym typeface="Quattrocento Sans"/>
              </a:rPr>
              <a:t>ιδιού</a:t>
            </a:r>
            <a:r>
              <a:rPr lang="en-US" sz="1200" dirty="0">
                <a:solidFill>
                  <a:schemeClr val="dk1"/>
                </a:solidFill>
                <a:latin typeface="Quattrocento Sans"/>
                <a:ea typeface="Quattrocento Sans"/>
                <a:cs typeface="Quattrocento Sans"/>
                <a:sym typeface="Quattrocento Sans"/>
              </a:rPr>
              <a:t> απ</a:t>
            </a:r>
            <a:r>
              <a:rPr lang="en-US" sz="1200" dirty="0" err="1">
                <a:solidFill>
                  <a:schemeClr val="dk1"/>
                </a:solidFill>
                <a:latin typeface="Quattrocento Sans"/>
                <a:ea typeface="Quattrocento Sans"/>
                <a:cs typeface="Quattrocento Sans"/>
                <a:sym typeface="Quattrocento Sans"/>
              </a:rPr>
              <a:t>ό</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το</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ίτι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της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οικογένει</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κόμη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όλ</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τ</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στοιχεί</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μιλούν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γι</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σο</a:t>
            </a:r>
            <a:r>
              <a:rPr lang="en-US" sz="1200" dirty="0">
                <a:solidFill>
                  <a:schemeClr val="dk1"/>
                </a:solidFill>
                <a:latin typeface="Quattrocento Sans"/>
                <a:ea typeface="Quattrocento Sans"/>
                <a:cs typeface="Quattrocento Sans"/>
                <a:sym typeface="Quattrocento Sans"/>
              </a:rPr>
              <a:t>βα</a:t>
            </a:r>
            <a:r>
              <a:rPr lang="en-US" sz="1200" dirty="0" err="1">
                <a:solidFill>
                  <a:schemeClr val="dk1"/>
                </a:solidFill>
                <a:latin typeface="Quattrocento Sans"/>
                <a:ea typeface="Quattrocento Sans"/>
                <a:cs typeface="Quattrocento Sans"/>
                <a:sym typeface="Quattrocento Sans"/>
              </a:rPr>
              <a:t>ρή</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κο</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οίηση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άδηλ</a:t>
            </a:r>
            <a:r>
              <a:rPr lang="en-US" sz="1200" dirty="0">
                <a:solidFill>
                  <a:schemeClr val="dk1"/>
                </a:solidFill>
                <a:latin typeface="Quattrocento Sans"/>
                <a:ea typeface="Quattrocento Sans"/>
                <a:cs typeface="Quattrocento Sans"/>
                <a:sym typeface="Quattrocento Sans"/>
              </a:rPr>
              <a:t>α π</a:t>
            </a:r>
            <a:r>
              <a:rPr lang="en-US" sz="1200" dirty="0" err="1">
                <a:solidFill>
                  <a:schemeClr val="dk1"/>
                </a:solidFill>
                <a:latin typeface="Quattrocento Sans"/>
                <a:ea typeface="Quattrocento Sans"/>
                <a:cs typeface="Quattrocento Sans"/>
                <a:sym typeface="Quattrocento Sans"/>
              </a:rPr>
              <a:t>ιστεύουν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ότι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το</a:t>
            </a:r>
            <a:r>
              <a:rPr lang="en-US" sz="1200" dirty="0">
                <a:solidFill>
                  <a:schemeClr val="dk1"/>
                </a:solidFill>
                <a:latin typeface="Quattrocento Sans"/>
                <a:ea typeface="Quattrocento Sans"/>
                <a:cs typeface="Quattrocento Sans"/>
                <a:sym typeface="Quattrocento Sans"/>
              </a:rPr>
              <a:t> β</a:t>
            </a:r>
            <a:r>
              <a:rPr lang="en-US" sz="1200" dirty="0" err="1">
                <a:solidFill>
                  <a:schemeClr val="dk1"/>
                </a:solidFill>
                <a:latin typeface="Quattrocento Sans"/>
                <a:ea typeface="Quattrocento Sans"/>
                <a:cs typeface="Quattrocento Sans"/>
                <a:sym typeface="Quattrocento Sans"/>
              </a:rPr>
              <a:t>έλτιστο</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συμφέρον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του</a:t>
            </a:r>
            <a:r>
              <a:rPr lang="en-US" sz="1200" dirty="0">
                <a:solidFill>
                  <a:schemeClr val="dk1"/>
                </a:solidFill>
                <a:latin typeface="Quattrocento Sans"/>
                <a:ea typeface="Quattrocento Sans"/>
                <a:cs typeface="Quattrocento Sans"/>
                <a:sym typeface="Quattrocento Sans"/>
              </a:rPr>
              <a:t> πα</a:t>
            </a:r>
            <a:r>
              <a:rPr lang="en-US" sz="1200" dirty="0" err="1">
                <a:solidFill>
                  <a:schemeClr val="dk1"/>
                </a:solidFill>
                <a:latin typeface="Quattrocento Sans"/>
                <a:ea typeface="Quattrocento Sans"/>
                <a:cs typeface="Quattrocento Sans"/>
                <a:sym typeface="Quattrocento Sans"/>
              </a:rPr>
              <a:t>ιδιού</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είν</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ν</a:t>
            </a:r>
            <a:r>
              <a:rPr lang="en-US" sz="1200" dirty="0">
                <a:solidFill>
                  <a:schemeClr val="dk1"/>
                </a:solidFill>
                <a:latin typeface="Quattrocento Sans"/>
                <a:ea typeface="Quattrocento Sans"/>
                <a:cs typeface="Quattrocento Sans"/>
                <a:sym typeface="Quattrocento Sans"/>
              </a:rPr>
              <a:t>α πα</a:t>
            </a:r>
            <a:r>
              <a:rPr lang="en-US" sz="1200" dirty="0" err="1">
                <a:solidFill>
                  <a:schemeClr val="dk1"/>
                </a:solidFill>
                <a:latin typeface="Quattrocento Sans"/>
                <a:ea typeface="Quattrocento Sans"/>
                <a:cs typeface="Quattrocento Sans"/>
                <a:sym typeface="Quattrocento Sans"/>
              </a:rPr>
              <a:t>ρ</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μείνει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με</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τον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κο</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οιητή</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φροντιστή</a:t>
            </a:r>
            <a:r>
              <a:rPr lang="en-US" sz="1200" dirty="0">
                <a:solidFill>
                  <a:schemeClr val="dk1"/>
                </a:solidFill>
                <a:latin typeface="Quattrocento Sans"/>
                <a:ea typeface="Quattrocento Sans"/>
                <a:cs typeface="Quattrocento Sans"/>
                <a:sym typeface="Quattrocento Sans"/>
              </a:rPr>
              <a:t>/</a:t>
            </a:r>
            <a:r>
              <a:rPr lang="en-US" sz="1200" dirty="0" err="1">
                <a:solidFill>
                  <a:schemeClr val="dk1"/>
                </a:solidFill>
                <a:latin typeface="Quattrocento Sans"/>
                <a:ea typeface="Quattrocento Sans"/>
                <a:cs typeface="Quattrocento Sans"/>
                <a:sym typeface="Quattrocento Sans"/>
              </a:rPr>
              <a:t>γονέ</a:t>
            </a:r>
            <a:r>
              <a:rPr lang="en-US" sz="1200" dirty="0">
                <a:solidFill>
                  <a:schemeClr val="dk1"/>
                </a:solidFill>
                <a:latin typeface="Quattrocento Sans"/>
                <a:ea typeface="Quattrocento Sans"/>
                <a:cs typeface="Quattrocento Sans"/>
                <a:sym typeface="Quattrocento Sans"/>
              </a:rPr>
              <a:t>α. </a:t>
            </a:r>
            <a:endParaRPr lang="el-GR" sz="1200" dirty="0">
              <a:solidFill>
                <a:schemeClr val="dk1"/>
              </a:solidFill>
              <a:latin typeface="Quattrocento Sans"/>
              <a:ea typeface="Quattrocento Sans"/>
              <a:cs typeface="Quattrocento Sans"/>
              <a:sym typeface="Quattrocento Sans"/>
            </a:endParaRP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4. </a:t>
            </a:r>
            <a:r>
              <a:rPr lang="en-US" sz="1200" b="1" dirty="0" err="1">
                <a:solidFill>
                  <a:schemeClr val="dk1"/>
                </a:solidFill>
                <a:latin typeface="Quattrocento Sans"/>
                <a:ea typeface="Quattrocento Sans"/>
                <a:cs typeface="Quattrocento Sans"/>
                <a:sym typeface="Quattrocento Sans"/>
              </a:rPr>
              <a:t>Η</a:t>
            </a:r>
            <a:r>
              <a:rPr lang="en-US" sz="1200" b="1" dirty="0">
                <a:solidFill>
                  <a:schemeClr val="dk1"/>
                </a:solidFill>
                <a:latin typeface="Quattrocento Sans"/>
                <a:ea typeface="Quattrocento Sans"/>
                <a:cs typeface="Quattrocento Sans"/>
                <a:sym typeface="Quattrocento Sans"/>
              </a:rPr>
              <a:t> π</a:t>
            </a:r>
            <a:r>
              <a:rPr lang="en-US" sz="1200" b="1" dirty="0" err="1">
                <a:solidFill>
                  <a:schemeClr val="dk1"/>
                </a:solidFill>
                <a:latin typeface="Quattrocento Sans"/>
                <a:ea typeface="Quattrocento Sans"/>
                <a:cs typeface="Quattrocento Sans"/>
                <a:sym typeface="Quattrocento Sans"/>
              </a:rPr>
              <a:t>ροκ</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τάληψη</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σε</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σχέση</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με</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τ</a:t>
            </a:r>
            <a:r>
              <a:rPr lang="en-US" sz="1200" b="1" dirty="0">
                <a:solidFill>
                  <a:schemeClr val="dk1"/>
                </a:solidFill>
                <a:latin typeface="Quattrocento Sans"/>
                <a:ea typeface="Quattrocento Sans"/>
                <a:cs typeface="Quattrocento Sans"/>
                <a:sym typeface="Quattrocento Sans"/>
              </a:rPr>
              <a:t>α </a:t>
            </a:r>
            <a:r>
              <a:rPr lang="en-US" sz="1200" b="1" dirty="0" err="1">
                <a:solidFill>
                  <a:schemeClr val="dk1"/>
                </a:solidFill>
                <a:latin typeface="Quattrocento Sans"/>
                <a:ea typeface="Quattrocento Sans"/>
                <a:cs typeface="Quattrocento Sans"/>
                <a:sym typeface="Quattrocento Sans"/>
              </a:rPr>
              <a:t>κυρι</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ρχικά</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δικ</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ιώμ</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τ</a:t>
            </a:r>
            <a:r>
              <a:rPr lang="en-US" sz="1200" b="1" dirty="0">
                <a:solidFill>
                  <a:schemeClr val="dk1"/>
                </a:solidFill>
                <a:latin typeface="Quattrocento Sans"/>
                <a:ea typeface="Quattrocento Sans"/>
                <a:cs typeface="Quattrocento Sans"/>
                <a:sym typeface="Quattrocento Sans"/>
              </a:rPr>
              <a:t>α </a:t>
            </a:r>
            <a:r>
              <a:rPr lang="en-US" sz="1200" b="1" dirty="0" err="1">
                <a:solidFill>
                  <a:schemeClr val="dk1"/>
                </a:solidFill>
                <a:latin typeface="Quattrocento Sans"/>
                <a:ea typeface="Quattrocento Sans"/>
                <a:cs typeface="Quattrocento Sans"/>
                <a:sym typeface="Quattrocento Sans"/>
              </a:rPr>
              <a:t>της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οικογένει</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ς</a:t>
            </a:r>
            <a:r>
              <a:rPr lang="en-US" sz="1200" b="1" dirty="0">
                <a:solidFill>
                  <a:schemeClr val="dk1"/>
                </a:solidFill>
                <a:latin typeface="Quattrocento Sans"/>
                <a:ea typeface="Quattrocento Sans"/>
                <a:cs typeface="Quattrocento Sans"/>
                <a:sym typeface="Quattrocento Sans"/>
              </a:rPr>
              <a:t> π</a:t>
            </a:r>
            <a:r>
              <a:rPr lang="en-US" sz="1200" b="1" dirty="0" err="1">
                <a:solidFill>
                  <a:schemeClr val="dk1"/>
                </a:solidFill>
                <a:latin typeface="Quattrocento Sans"/>
                <a:ea typeface="Quattrocento Sans"/>
                <a:cs typeface="Quattrocento Sans"/>
                <a:sym typeface="Quattrocento Sans"/>
              </a:rPr>
              <a:t>ερι</a:t>
            </a:r>
            <a:r>
              <a:rPr lang="en-US" sz="1200" b="1" dirty="0">
                <a:solidFill>
                  <a:schemeClr val="dk1"/>
                </a:solidFill>
                <a:latin typeface="Quattrocento Sans"/>
                <a:ea typeface="Quattrocento Sans"/>
                <a:cs typeface="Quattrocento Sans"/>
                <a:sym typeface="Quattrocento Sans"/>
              </a:rPr>
              <a:t>π</a:t>
            </a:r>
            <a:r>
              <a:rPr lang="en-US" sz="1200" b="1" dirty="0" err="1">
                <a:solidFill>
                  <a:schemeClr val="dk1"/>
                </a:solidFill>
                <a:latin typeface="Quattrocento Sans"/>
                <a:ea typeface="Quattrocento Sans"/>
                <a:cs typeface="Quattrocento Sans"/>
                <a:sym typeface="Quattrocento Sans"/>
              </a:rPr>
              <a:t>λέκετ</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ι</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λόγω</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της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έλλειψης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εμ</a:t>
            </a:r>
            <a:r>
              <a:rPr lang="en-US" sz="1200" b="1" dirty="0">
                <a:solidFill>
                  <a:schemeClr val="dk1"/>
                </a:solidFill>
                <a:latin typeface="Quattrocento Sans"/>
                <a:ea typeface="Quattrocento Sans"/>
                <a:cs typeface="Quattrocento Sans"/>
                <a:sym typeface="Quattrocento Sans"/>
              </a:rPr>
              <a:t>π</a:t>
            </a:r>
            <a:r>
              <a:rPr lang="en-US" sz="1200" b="1" dirty="0" err="1">
                <a:solidFill>
                  <a:schemeClr val="dk1"/>
                </a:solidFill>
                <a:latin typeface="Quattrocento Sans"/>
                <a:ea typeface="Quattrocento Sans"/>
                <a:cs typeface="Quattrocento Sans"/>
                <a:sym typeface="Quattrocento Sans"/>
              </a:rPr>
              <a:t>ιστοσύνης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στις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δυν</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τότητες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των</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εμ</a:t>
            </a:r>
            <a:r>
              <a:rPr lang="en-US" sz="1200" b="1" dirty="0">
                <a:solidFill>
                  <a:schemeClr val="dk1"/>
                </a:solidFill>
                <a:latin typeface="Quattrocento Sans"/>
                <a:ea typeface="Quattrocento Sans"/>
                <a:cs typeface="Quattrocento Sans"/>
                <a:sym typeface="Quattrocento Sans"/>
              </a:rPr>
              <a:t>π</a:t>
            </a:r>
            <a:r>
              <a:rPr lang="en-US" sz="1200" b="1" dirty="0" err="1">
                <a:solidFill>
                  <a:schemeClr val="dk1"/>
                </a:solidFill>
                <a:latin typeface="Quattrocento Sans"/>
                <a:ea typeface="Quattrocento Sans"/>
                <a:cs typeface="Quattrocento Sans"/>
                <a:sym typeface="Quattrocento Sans"/>
              </a:rPr>
              <a:t>λεκόμενων</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υ</a:t>
            </a:r>
            <a:r>
              <a:rPr lang="en-US" sz="1200" b="1" dirty="0">
                <a:solidFill>
                  <a:schemeClr val="dk1"/>
                </a:solidFill>
                <a:latin typeface="Quattrocento Sans"/>
                <a:ea typeface="Quattrocento Sans"/>
                <a:cs typeface="Quattrocento Sans"/>
                <a:sym typeface="Quattrocento Sans"/>
              </a:rPr>
              <a:t>π</a:t>
            </a:r>
            <a:r>
              <a:rPr lang="en-US" sz="1200" b="1" dirty="0" err="1">
                <a:solidFill>
                  <a:schemeClr val="dk1"/>
                </a:solidFill>
                <a:latin typeface="Quattrocento Sans"/>
                <a:ea typeface="Quattrocento Sans"/>
                <a:cs typeface="Quattrocento Sans"/>
                <a:sym typeface="Quattrocento Sans"/>
              </a:rPr>
              <a:t>ηρεσιών</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κ</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ι</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στην</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ετοιμότητ</a:t>
            </a:r>
            <a:r>
              <a:rPr lang="en-US" sz="1200" b="1" dirty="0">
                <a:solidFill>
                  <a:schemeClr val="dk1"/>
                </a:solidFill>
                <a:latin typeface="Quattrocento Sans"/>
                <a:ea typeface="Quattrocento Sans"/>
                <a:cs typeface="Quattrocento Sans"/>
                <a:sym typeface="Quattrocento Sans"/>
              </a:rPr>
              <a:t>α </a:t>
            </a:r>
            <a:r>
              <a:rPr lang="en-US" sz="1200" b="1" dirty="0" err="1">
                <a:solidFill>
                  <a:schemeClr val="dk1"/>
                </a:solidFill>
                <a:latin typeface="Quattrocento Sans"/>
                <a:ea typeface="Quattrocento Sans"/>
                <a:cs typeface="Quattrocento Sans"/>
                <a:sym typeface="Quattrocento Sans"/>
              </a:rPr>
              <a:t>τους</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ν</a:t>
            </a:r>
            <a:r>
              <a:rPr lang="en-US" sz="1200" b="1" dirty="0">
                <a:solidFill>
                  <a:schemeClr val="dk1"/>
                </a:solidFill>
                <a:latin typeface="Quattrocento Sans"/>
                <a:ea typeface="Quattrocento Sans"/>
                <a:cs typeface="Quattrocento Sans"/>
                <a:sym typeface="Quattrocento Sans"/>
              </a:rPr>
              <a:t>α </a:t>
            </a:r>
            <a:r>
              <a:rPr lang="en-US" sz="1200" b="1" dirty="0" err="1">
                <a:solidFill>
                  <a:schemeClr val="dk1"/>
                </a:solidFill>
                <a:latin typeface="Quattrocento Sans"/>
                <a:ea typeface="Quattrocento Sans"/>
                <a:cs typeface="Quattrocento Sans"/>
                <a:sym typeface="Quattrocento Sans"/>
              </a:rPr>
              <a:t>φροντίσουν</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με</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τον</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κ</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τάλληλο</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τρό</a:t>
            </a:r>
            <a:r>
              <a:rPr lang="en-US" sz="1200" b="1" dirty="0">
                <a:solidFill>
                  <a:schemeClr val="dk1"/>
                </a:solidFill>
                <a:latin typeface="Quattrocento Sans"/>
                <a:ea typeface="Quattrocento Sans"/>
                <a:cs typeface="Quattrocento Sans"/>
                <a:sym typeface="Quattrocento Sans"/>
              </a:rPr>
              <a:t>π</a:t>
            </a:r>
            <a:r>
              <a:rPr lang="en-US" sz="1200" b="1" dirty="0" err="1">
                <a:solidFill>
                  <a:schemeClr val="dk1"/>
                </a:solidFill>
                <a:latin typeface="Quattrocento Sans"/>
                <a:ea typeface="Quattrocento Sans"/>
                <a:cs typeface="Quattrocento Sans"/>
                <a:sym typeface="Quattrocento Sans"/>
              </a:rPr>
              <a:t>ο</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το</a:t>
            </a:r>
            <a:r>
              <a:rPr lang="en-US" sz="1200" b="1" dirty="0">
                <a:solidFill>
                  <a:schemeClr val="dk1"/>
                </a:solidFill>
                <a:latin typeface="Quattrocento Sans"/>
                <a:ea typeface="Quattrocento Sans"/>
                <a:cs typeface="Quattrocento Sans"/>
                <a:sym typeface="Quattrocento Sans"/>
              </a:rPr>
              <a:t> πα</a:t>
            </a:r>
            <a:r>
              <a:rPr lang="en-US" sz="1200" b="1" dirty="0" err="1">
                <a:solidFill>
                  <a:schemeClr val="dk1"/>
                </a:solidFill>
                <a:latin typeface="Quattrocento Sans"/>
                <a:ea typeface="Quattrocento Sans"/>
                <a:cs typeface="Quattrocento Sans"/>
                <a:sym typeface="Quattrocento Sans"/>
              </a:rPr>
              <a:t>ιδί</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ώστε</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συστημ</a:t>
            </a:r>
            <a:r>
              <a:rPr lang="en-US" sz="1200" b="1" dirty="0">
                <a:solidFill>
                  <a:schemeClr val="dk1"/>
                </a:solidFill>
                <a:latin typeface="Quattrocento Sans"/>
                <a:ea typeface="Quattrocento Sans"/>
                <a:cs typeface="Quattrocento Sans"/>
                <a:sym typeface="Quattrocento Sans"/>
              </a:rPr>
              <a:t>α</a:t>
            </a:r>
            <a:r>
              <a:rPr lang="en-US" sz="1200" b="1" dirty="0" err="1">
                <a:solidFill>
                  <a:schemeClr val="dk1"/>
                </a:solidFill>
                <a:latin typeface="Quattrocento Sans"/>
                <a:ea typeface="Quattrocento Sans"/>
                <a:cs typeface="Quattrocento Sans"/>
                <a:sym typeface="Quattrocento Sans"/>
              </a:rPr>
              <a:t>τικά</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ν</a:t>
            </a:r>
            <a:r>
              <a:rPr lang="en-US" sz="1200" b="1" dirty="0">
                <a:solidFill>
                  <a:schemeClr val="dk1"/>
                </a:solidFill>
                <a:latin typeface="Quattrocento Sans"/>
                <a:ea typeface="Quattrocento Sans"/>
                <a:cs typeface="Quattrocento Sans"/>
                <a:sym typeface="Quattrocento Sans"/>
              </a:rPr>
              <a:t>α </a:t>
            </a:r>
            <a:r>
              <a:rPr lang="en-US" sz="1200" b="1" dirty="0" err="1">
                <a:solidFill>
                  <a:schemeClr val="dk1"/>
                </a:solidFill>
                <a:latin typeface="Quattrocento Sans"/>
                <a:ea typeface="Quattrocento Sans"/>
                <a:cs typeface="Quattrocento Sans"/>
                <a:sym typeface="Quattrocento Sans"/>
              </a:rPr>
              <a:t>υ</a:t>
            </a:r>
            <a:r>
              <a:rPr lang="en-US" sz="1200" b="1" dirty="0">
                <a:solidFill>
                  <a:schemeClr val="dk1"/>
                </a:solidFill>
                <a:latin typeface="Quattrocento Sans"/>
                <a:ea typeface="Quattrocento Sans"/>
                <a:cs typeface="Quattrocento Sans"/>
                <a:sym typeface="Quattrocento Sans"/>
              </a:rPr>
              <a:t>π</a:t>
            </a:r>
            <a:r>
              <a:rPr lang="en-US" sz="1200" b="1" dirty="0" err="1">
                <a:solidFill>
                  <a:schemeClr val="dk1"/>
                </a:solidFill>
                <a:latin typeface="Quattrocento Sans"/>
                <a:ea typeface="Quattrocento Sans"/>
                <a:cs typeface="Quattrocento Sans"/>
                <a:sym typeface="Quattrocento Sans"/>
              </a:rPr>
              <a:t>ηρετούν</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το</a:t>
            </a:r>
            <a:r>
              <a:rPr lang="en-US" sz="1200" b="1" dirty="0">
                <a:solidFill>
                  <a:schemeClr val="dk1"/>
                </a:solidFill>
                <a:latin typeface="Quattrocento Sans"/>
                <a:ea typeface="Quattrocento Sans"/>
                <a:cs typeface="Quattrocento Sans"/>
                <a:sym typeface="Quattrocento Sans"/>
              </a:rPr>
              <a:t> β</a:t>
            </a:r>
            <a:r>
              <a:rPr lang="en-US" sz="1200" b="1" dirty="0" err="1">
                <a:solidFill>
                  <a:schemeClr val="dk1"/>
                </a:solidFill>
                <a:latin typeface="Quattrocento Sans"/>
                <a:ea typeface="Quattrocento Sans"/>
                <a:cs typeface="Quattrocento Sans"/>
                <a:sym typeface="Quattrocento Sans"/>
              </a:rPr>
              <a:t>έλτιστο</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συμφέρον</a:t>
            </a:r>
            <a:r>
              <a:rPr lang="en-US" sz="1200" b="1" dirty="0">
                <a:solidFill>
                  <a:schemeClr val="dk1"/>
                </a:solidFill>
                <a:latin typeface="Quattrocento Sans"/>
                <a:ea typeface="Quattrocento Sans"/>
                <a:cs typeface="Quattrocento Sans"/>
                <a:sym typeface="Quattrocento Sans"/>
              </a:rPr>
              <a:t> </a:t>
            </a:r>
            <a:r>
              <a:rPr lang="en-US" sz="1200" b="1" dirty="0" err="1">
                <a:solidFill>
                  <a:schemeClr val="dk1"/>
                </a:solidFill>
                <a:latin typeface="Quattrocento Sans"/>
                <a:ea typeface="Quattrocento Sans"/>
                <a:cs typeface="Quattrocento Sans"/>
                <a:sym typeface="Quattrocento Sans"/>
              </a:rPr>
              <a:t>του</a:t>
            </a:r>
            <a:r>
              <a:rPr lang="en-US" sz="1200" b="1" dirty="0">
                <a:solidFill>
                  <a:schemeClr val="dk1"/>
                </a:solidFill>
                <a:latin typeface="Quattrocento Sans"/>
                <a:ea typeface="Quattrocento Sans"/>
                <a:cs typeface="Quattrocento Sans"/>
                <a:sym typeface="Quattrocento Sans"/>
              </a:rPr>
              <a:t>. </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Αυτή</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στάση</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είν</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ιδι</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ίτερ</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στ</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θερή</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σε</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χώρες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χ</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μηλού</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έως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μεσ</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ίου</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εισοδήμ</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τος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χώρες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με</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μοντέρνες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ιστορίες</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ολιτικής</a:t>
            </a:r>
            <a:r>
              <a:rPr lang="en-US" sz="1200" dirty="0">
                <a:solidFill>
                  <a:schemeClr val="dk1"/>
                </a:solidFill>
                <a:latin typeface="Quattrocento Sans"/>
                <a:ea typeface="Quattrocento Sans"/>
                <a:cs typeface="Quattrocento Sans"/>
                <a:sym typeface="Quattrocento Sans"/>
              </a:rPr>
              <a:t> α</a:t>
            </a:r>
            <a:r>
              <a:rPr lang="en-US" sz="1200" dirty="0" err="1">
                <a:solidFill>
                  <a:schemeClr val="dk1"/>
                </a:solidFill>
                <a:latin typeface="Quattrocento Sans"/>
                <a:ea typeface="Quattrocento Sans"/>
                <a:cs typeface="Quattrocento Sans"/>
                <a:sym typeface="Quattrocento Sans"/>
              </a:rPr>
              <a:t>στάθει</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β</a:t>
            </a:r>
            <a:r>
              <a:rPr lang="en-US" sz="1200" dirty="0" err="1">
                <a:solidFill>
                  <a:schemeClr val="dk1"/>
                </a:solidFill>
                <a:latin typeface="Quattrocento Sans"/>
                <a:ea typeface="Quattrocento Sans"/>
                <a:cs typeface="Quattrocento Sans"/>
                <a:sym typeface="Quattrocento Sans"/>
              </a:rPr>
              <a:t>ί</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ιων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συγκρούσεων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χώρες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με</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τεράστιες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δι</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φορές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στ</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εισοδήμ</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των</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ολιτών</a:t>
            </a:r>
            <a:r>
              <a:rPr lang="en-US" sz="1200" dirty="0">
                <a:solidFill>
                  <a:schemeClr val="dk1"/>
                </a:solidFill>
                <a:latin typeface="Quattrocento Sans"/>
                <a:ea typeface="Quattrocento Sans"/>
                <a:cs typeface="Quattrocento Sans"/>
                <a:sym typeface="Quattrocento Sans"/>
              </a:rPr>
              <a:t>, &amp; </a:t>
            </a:r>
            <a:r>
              <a:rPr lang="en-US" sz="1200" dirty="0" err="1">
                <a:solidFill>
                  <a:schemeClr val="dk1"/>
                </a:solidFill>
                <a:latin typeface="Quattrocento Sans"/>
                <a:ea typeface="Quattrocento Sans"/>
                <a:cs typeface="Quattrocento Sans"/>
                <a:sym typeface="Quattrocento Sans"/>
              </a:rPr>
              <a:t>χώρες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ό</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ου</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οι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μειονότητες</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εριθωριο</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οιημένες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εθνικές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μειονότητες</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ι</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ιθ</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γενείς</a:t>
            </a:r>
            <a:r>
              <a:rPr lang="en-US" sz="1200" dirty="0">
                <a:solidFill>
                  <a:schemeClr val="dk1"/>
                </a:solidFill>
                <a:latin typeface="Quattrocento Sans"/>
                <a:ea typeface="Quattrocento Sans"/>
                <a:cs typeface="Quattrocento Sans"/>
                <a:sym typeface="Quattrocento Sans"/>
              </a:rPr>
              <a:t> π</a:t>
            </a:r>
            <a:r>
              <a:rPr lang="en-US" sz="1200" dirty="0" err="1">
                <a:solidFill>
                  <a:schemeClr val="dk1"/>
                </a:solidFill>
                <a:latin typeface="Quattrocento Sans"/>
                <a:ea typeface="Quattrocento Sans"/>
                <a:cs typeface="Quattrocento Sans"/>
                <a:sym typeface="Quattrocento Sans"/>
              </a:rPr>
              <a:t>ληθυσμοί</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έχουν</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υ</a:t>
            </a:r>
            <a:r>
              <a:rPr lang="en-US" sz="1200" dirty="0">
                <a:solidFill>
                  <a:schemeClr val="dk1"/>
                </a:solidFill>
                <a:latin typeface="Quattrocento Sans"/>
                <a:ea typeface="Quattrocento Sans"/>
                <a:cs typeface="Quattrocento Sans"/>
                <a:sym typeface="Quattrocento Sans"/>
              </a:rPr>
              <a:t>π</a:t>
            </a:r>
            <a:r>
              <a:rPr lang="en-US" sz="1200" dirty="0" err="1">
                <a:solidFill>
                  <a:schemeClr val="dk1"/>
                </a:solidFill>
                <a:latin typeface="Quattrocento Sans"/>
                <a:ea typeface="Quattrocento Sans"/>
                <a:cs typeface="Quattrocento Sans"/>
                <a:sym typeface="Quattrocento Sans"/>
              </a:rPr>
              <a:t>οστεί</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χρόνι</a:t>
            </a:r>
            <a:r>
              <a:rPr lang="en-US" sz="1200" dirty="0">
                <a:solidFill>
                  <a:schemeClr val="dk1"/>
                </a:solidFill>
                <a:latin typeface="Quattrocento Sans"/>
                <a:ea typeface="Quattrocento Sans"/>
                <a:cs typeface="Quattrocento Sans"/>
                <a:sym typeface="Quattrocento Sans"/>
              </a:rPr>
              <a:t>α </a:t>
            </a:r>
            <a:r>
              <a:rPr lang="en-US" sz="1200" dirty="0" err="1">
                <a:solidFill>
                  <a:schemeClr val="dk1"/>
                </a:solidFill>
                <a:latin typeface="Quattrocento Sans"/>
                <a:ea typeface="Quattrocento Sans"/>
                <a:cs typeface="Quattrocento Sans"/>
                <a:sym typeface="Quattrocento Sans"/>
              </a:rPr>
              <a:t>συστημική</a:t>
            </a:r>
            <a:r>
              <a:rPr lang="en-US" sz="1200" dirty="0">
                <a:solidFill>
                  <a:schemeClr val="dk1"/>
                </a:solidFill>
                <a:latin typeface="Quattrocento Sans"/>
                <a:ea typeface="Quattrocento Sans"/>
                <a:cs typeface="Quattrocento Sans"/>
                <a:sym typeface="Quattrocento Sans"/>
              </a:rPr>
              <a:t> </a:t>
            </a:r>
            <a:r>
              <a:rPr lang="en-US" sz="1200" dirty="0" err="1">
                <a:solidFill>
                  <a:schemeClr val="dk1"/>
                </a:solidFill>
                <a:latin typeface="Quattrocento Sans"/>
                <a:ea typeface="Quattrocento Sans"/>
                <a:cs typeface="Quattrocento Sans"/>
                <a:sym typeface="Quattrocento Sans"/>
              </a:rPr>
              <a:t>κ</a:t>
            </a:r>
            <a:r>
              <a:rPr lang="en-US" sz="1200" dirty="0">
                <a:solidFill>
                  <a:schemeClr val="dk1"/>
                </a:solidFill>
                <a:latin typeface="Quattrocento Sans"/>
                <a:ea typeface="Quattrocento Sans"/>
                <a:cs typeface="Quattrocento Sans"/>
                <a:sym typeface="Quattrocento Sans"/>
              </a:rPr>
              <a:t>α</a:t>
            </a:r>
            <a:r>
              <a:rPr lang="en-US" sz="1200" dirty="0" err="1">
                <a:solidFill>
                  <a:schemeClr val="dk1"/>
                </a:solidFill>
                <a:latin typeface="Quattrocento Sans"/>
                <a:ea typeface="Quattrocento Sans"/>
                <a:cs typeface="Quattrocento Sans"/>
                <a:sym typeface="Quattrocento Sans"/>
              </a:rPr>
              <a:t>τ</a:t>
            </a:r>
            <a:r>
              <a:rPr lang="en-US" sz="1200" dirty="0">
                <a:solidFill>
                  <a:schemeClr val="dk1"/>
                </a:solidFill>
                <a:latin typeface="Quattrocento Sans"/>
                <a:ea typeface="Quattrocento Sans"/>
                <a:cs typeface="Quattrocento Sans"/>
                <a:sym typeface="Quattrocento Sans"/>
              </a:rPr>
              <a:t>απ</a:t>
            </a:r>
            <a:r>
              <a:rPr lang="en-US" sz="1200" dirty="0" err="1">
                <a:solidFill>
                  <a:schemeClr val="dk1"/>
                </a:solidFill>
                <a:latin typeface="Quattrocento Sans"/>
                <a:ea typeface="Quattrocento Sans"/>
                <a:cs typeface="Quattrocento Sans"/>
                <a:sym typeface="Quattrocento Sans"/>
              </a:rPr>
              <a:t>ίεση</a:t>
            </a:r>
            <a:r>
              <a:rPr lang="en-US" sz="1200" dirty="0">
                <a:solidFill>
                  <a:schemeClr val="dk1"/>
                </a:solidFill>
                <a:latin typeface="Quattrocento Sans"/>
                <a:ea typeface="Quattrocento Sans"/>
                <a:cs typeface="Quattrocento Sans"/>
                <a:sym typeface="Quattrocento Sans"/>
              </a:rPr>
              <a:t>. </a:t>
            </a:r>
            <a:endParaRPr lang="en-US" sz="1200" dirty="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27</a:t>
            </a:fld>
            <a:endParaRPr lang="el-GR"/>
          </a:p>
        </p:txBody>
      </p:sp>
    </p:spTree>
    <p:extLst>
      <p:ext uri="{BB962C8B-B14F-4D97-AF65-F5344CB8AC3E}">
        <p14:creationId xmlns="" xmlns:p14="http://schemas.microsoft.com/office/powerpoint/2010/main" val="5904298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&lt;see slide&gt;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Sources:</a:t>
            </a:r>
          </a:p>
          <a:p>
            <a:r>
              <a:rPr lang="en-US" sz="1200" kern="1200" dirty="0">
                <a:solidFill>
                  <a:schemeClr val="tx1"/>
                </a:solidFill>
                <a:effectLst/>
                <a:latin typeface="+mn-lt"/>
                <a:ea typeface="+mn-ea"/>
                <a:cs typeface="+mn-cs"/>
              </a:rPr>
              <a:t>Walsh, W., &amp; Jones, L. (2015). Factors that influence child abuse reporting: A survey of child-serving professionals. </a:t>
            </a:r>
            <a:r>
              <a:rPr lang="el-GR" sz="1200" i="1" kern="1200" dirty="0">
                <a:solidFill>
                  <a:schemeClr val="tx1"/>
                </a:solidFill>
                <a:effectLst/>
                <a:latin typeface="+mn-lt"/>
                <a:ea typeface="+mn-ea"/>
                <a:cs typeface="+mn-cs"/>
              </a:rPr>
              <a:t>Durham, NH: Crimes against Children Research Center</a:t>
            </a:r>
            <a:r>
              <a:rPr lang="el-G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Alrimawi</a:t>
            </a:r>
            <a:r>
              <a:rPr lang="en-US" sz="1200" kern="1200" dirty="0">
                <a:solidFill>
                  <a:schemeClr val="tx1"/>
                </a:solidFill>
                <a:effectLst/>
                <a:latin typeface="+mn-lt"/>
                <a:ea typeface="+mn-ea"/>
                <a:cs typeface="+mn-cs"/>
              </a:rPr>
              <a:t>, I., </a:t>
            </a:r>
            <a:r>
              <a:rPr lang="en-US" sz="1200" kern="1200" dirty="0" err="1">
                <a:solidFill>
                  <a:schemeClr val="tx1"/>
                </a:solidFill>
                <a:effectLst/>
                <a:latin typeface="+mn-lt"/>
                <a:ea typeface="+mn-ea"/>
                <a:cs typeface="+mn-cs"/>
              </a:rPr>
              <a:t>Rajeh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Saifan</a:t>
            </a:r>
            <a:r>
              <a:rPr lang="en-US" sz="1200" kern="1200" dirty="0">
                <a:solidFill>
                  <a:schemeClr val="tx1"/>
                </a:solidFill>
                <a:effectLst/>
                <a:latin typeface="+mn-lt"/>
                <a:ea typeface="+mn-ea"/>
                <a:cs typeface="+mn-cs"/>
              </a:rPr>
              <a:t>, A., &amp; Abu </a:t>
            </a:r>
            <a:r>
              <a:rPr lang="en-US" sz="1200" kern="1200" dirty="0" err="1">
                <a:solidFill>
                  <a:schemeClr val="tx1"/>
                </a:solidFill>
                <a:effectLst/>
                <a:latin typeface="+mn-lt"/>
                <a:ea typeface="+mn-ea"/>
                <a:cs typeface="+mn-cs"/>
              </a:rPr>
              <a:t>Ruz</a:t>
            </a:r>
            <a:r>
              <a:rPr lang="en-US" sz="1200" kern="1200" dirty="0">
                <a:solidFill>
                  <a:schemeClr val="tx1"/>
                </a:solidFill>
                <a:effectLst/>
                <a:latin typeface="+mn-lt"/>
                <a:ea typeface="+mn-ea"/>
                <a:cs typeface="+mn-cs"/>
              </a:rPr>
              <a:t>, M. (2014). Barriers to child abuse identification and reporting. Journal of Applied Sciences, 14: 2793-2803.</a:t>
            </a:r>
            <a:endParaRPr lang="el-G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Lynne, E. G., Gifford, E. J., Evans, K. E., &amp; </a:t>
            </a:r>
            <a:r>
              <a:rPr lang="en-US" sz="1200" kern="1200" dirty="0" err="1">
                <a:solidFill>
                  <a:schemeClr val="tx1"/>
                </a:solidFill>
                <a:effectLst/>
                <a:latin typeface="+mn-lt"/>
                <a:ea typeface="+mn-ea"/>
                <a:cs typeface="+mn-cs"/>
              </a:rPr>
              <a:t>Rosch</a:t>
            </a:r>
            <a:r>
              <a:rPr lang="en-US" sz="1200" kern="1200" dirty="0">
                <a:solidFill>
                  <a:schemeClr val="tx1"/>
                </a:solidFill>
                <a:effectLst/>
                <a:latin typeface="+mn-lt"/>
                <a:ea typeface="+mn-ea"/>
                <a:cs typeface="+mn-cs"/>
              </a:rPr>
              <a:t>, J. B. (2015). Barriers to Reporting Child Maltreatment Do Emergency Medical Services Professionals Fully Understand Their Role as Mandatory Reporters?. </a:t>
            </a:r>
            <a:r>
              <a:rPr lang="el-GR" sz="1200" i="1" kern="1200" dirty="0">
                <a:solidFill>
                  <a:schemeClr val="tx1"/>
                </a:solidFill>
                <a:effectLst/>
                <a:latin typeface="+mn-lt"/>
                <a:ea typeface="+mn-ea"/>
                <a:cs typeface="+mn-cs"/>
              </a:rPr>
              <a:t>North Carolina medical journal</a:t>
            </a:r>
            <a:r>
              <a:rPr lang="el-GR" sz="1200" kern="1200" dirty="0">
                <a:solidFill>
                  <a:schemeClr val="tx1"/>
                </a:solidFill>
                <a:effectLst/>
                <a:latin typeface="+mn-lt"/>
                <a:ea typeface="+mn-ea"/>
                <a:cs typeface="+mn-cs"/>
              </a:rPr>
              <a:t>, </a:t>
            </a:r>
            <a:r>
              <a:rPr lang="el-GR" sz="1200" i="1" kern="1200" dirty="0">
                <a:solidFill>
                  <a:schemeClr val="tx1"/>
                </a:solidFill>
                <a:effectLst/>
                <a:latin typeface="+mn-lt"/>
                <a:ea typeface="+mn-ea"/>
                <a:cs typeface="+mn-cs"/>
              </a:rPr>
              <a:t>76</a:t>
            </a:r>
            <a:r>
              <a:rPr lang="el-GR" sz="1200" kern="1200" dirty="0">
                <a:solidFill>
                  <a:schemeClr val="tx1"/>
                </a:solidFill>
                <a:effectLst/>
                <a:latin typeface="+mn-lt"/>
                <a:ea typeface="+mn-ea"/>
                <a:cs typeface="+mn-cs"/>
              </a:rPr>
              <a:t>(1), 13-18.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Azizi</a:t>
            </a:r>
            <a:r>
              <a:rPr lang="en-US" sz="1200" kern="1200" dirty="0">
                <a:solidFill>
                  <a:schemeClr val="tx1"/>
                </a:solidFill>
                <a:effectLst/>
                <a:latin typeface="+mn-lt"/>
                <a:ea typeface="+mn-ea"/>
                <a:cs typeface="+mn-cs"/>
              </a:rPr>
              <a:t>, M., &amp; </a:t>
            </a:r>
            <a:r>
              <a:rPr lang="en-US" sz="1200" kern="1200" dirty="0" err="1">
                <a:solidFill>
                  <a:schemeClr val="tx1"/>
                </a:solidFill>
                <a:effectLst/>
                <a:latin typeface="+mn-lt"/>
                <a:ea typeface="+mn-ea"/>
                <a:cs typeface="+mn-cs"/>
              </a:rPr>
              <a:t>Shahhosseini</a:t>
            </a:r>
            <a:r>
              <a:rPr lang="en-US" sz="1200" kern="1200" dirty="0">
                <a:solidFill>
                  <a:schemeClr val="tx1"/>
                </a:solidFill>
                <a:effectLst/>
                <a:latin typeface="+mn-lt"/>
                <a:ea typeface="+mn-ea"/>
                <a:cs typeface="+mn-cs"/>
              </a:rPr>
              <a:t>, Z. (2017). Challenges of reporting child abuse by healthcare professionals: A narrative review. </a:t>
            </a:r>
            <a:r>
              <a:rPr lang="el-GR" sz="1200" i="1" kern="1200" dirty="0">
                <a:solidFill>
                  <a:schemeClr val="tx1"/>
                </a:solidFill>
                <a:effectLst/>
                <a:latin typeface="+mn-lt"/>
                <a:ea typeface="+mn-ea"/>
                <a:cs typeface="+mn-cs"/>
              </a:rPr>
              <a:t>Journal of Nursing and Midwifery Sciences</a:t>
            </a:r>
            <a:r>
              <a:rPr lang="el-GR" sz="1200" kern="1200" dirty="0">
                <a:solidFill>
                  <a:schemeClr val="tx1"/>
                </a:solidFill>
                <a:effectLst/>
                <a:latin typeface="+mn-lt"/>
                <a:ea typeface="+mn-ea"/>
                <a:cs typeface="+mn-cs"/>
              </a:rPr>
              <a:t>, </a:t>
            </a:r>
            <a:r>
              <a:rPr lang="el-GR" sz="1200" i="1" kern="1200" dirty="0">
                <a:solidFill>
                  <a:schemeClr val="tx1"/>
                </a:solidFill>
                <a:effectLst/>
                <a:latin typeface="+mn-lt"/>
                <a:ea typeface="+mn-ea"/>
                <a:cs typeface="+mn-cs"/>
              </a:rPr>
              <a:t>4</a:t>
            </a:r>
            <a:r>
              <a:rPr lang="el-GR" sz="1200" kern="1200" dirty="0">
                <a:solidFill>
                  <a:schemeClr val="tx1"/>
                </a:solidFill>
                <a:effectLst/>
                <a:latin typeface="+mn-lt"/>
                <a:ea typeface="+mn-ea"/>
                <a:cs typeface="+mn-cs"/>
              </a:rPr>
              <a:t>(3), 110.</a:t>
            </a:r>
          </a:p>
          <a:p>
            <a:endParaRPr lang="el-GR" dirty="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28</a:t>
            </a:fld>
            <a:endParaRPr lang="el-GR"/>
          </a:p>
        </p:txBody>
      </p:sp>
    </p:spTree>
    <p:extLst>
      <p:ext uri="{BB962C8B-B14F-4D97-AF65-F5344CB8AC3E}">
        <p14:creationId xmlns="" xmlns:p14="http://schemas.microsoft.com/office/powerpoint/2010/main" val="32043230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&lt;see slide&gt;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Sources:</a:t>
            </a:r>
          </a:p>
          <a:p>
            <a:r>
              <a:rPr lang="en-US" sz="1200" kern="1200" dirty="0">
                <a:solidFill>
                  <a:schemeClr val="tx1"/>
                </a:solidFill>
                <a:effectLst/>
                <a:latin typeface="+mn-lt"/>
                <a:ea typeface="+mn-ea"/>
                <a:cs typeface="+mn-cs"/>
              </a:rPr>
              <a:t>Walsh, W., &amp; Jones, L. (2015). Factors that influence child abuse reporting: A survey of child-serving professionals. </a:t>
            </a:r>
            <a:r>
              <a:rPr lang="el-GR" sz="1200" i="1" kern="1200" dirty="0">
                <a:solidFill>
                  <a:schemeClr val="tx1"/>
                </a:solidFill>
                <a:effectLst/>
                <a:latin typeface="+mn-lt"/>
                <a:ea typeface="+mn-ea"/>
                <a:cs typeface="+mn-cs"/>
              </a:rPr>
              <a:t>Durham, NH: Crimes against Children Research Center</a:t>
            </a:r>
            <a:r>
              <a:rPr lang="el-G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Alrimawi</a:t>
            </a:r>
            <a:r>
              <a:rPr lang="en-US" sz="1200" kern="1200" dirty="0">
                <a:solidFill>
                  <a:schemeClr val="tx1"/>
                </a:solidFill>
                <a:effectLst/>
                <a:latin typeface="+mn-lt"/>
                <a:ea typeface="+mn-ea"/>
                <a:cs typeface="+mn-cs"/>
              </a:rPr>
              <a:t>, I., </a:t>
            </a:r>
            <a:r>
              <a:rPr lang="en-US" sz="1200" kern="1200" dirty="0" err="1">
                <a:solidFill>
                  <a:schemeClr val="tx1"/>
                </a:solidFill>
                <a:effectLst/>
                <a:latin typeface="+mn-lt"/>
                <a:ea typeface="+mn-ea"/>
                <a:cs typeface="+mn-cs"/>
              </a:rPr>
              <a:t>Rajeh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Saifan</a:t>
            </a:r>
            <a:r>
              <a:rPr lang="en-US" sz="1200" kern="1200" dirty="0">
                <a:solidFill>
                  <a:schemeClr val="tx1"/>
                </a:solidFill>
                <a:effectLst/>
                <a:latin typeface="+mn-lt"/>
                <a:ea typeface="+mn-ea"/>
                <a:cs typeface="+mn-cs"/>
              </a:rPr>
              <a:t>, A., &amp; Abu </a:t>
            </a:r>
            <a:r>
              <a:rPr lang="en-US" sz="1200" kern="1200" dirty="0" err="1">
                <a:solidFill>
                  <a:schemeClr val="tx1"/>
                </a:solidFill>
                <a:effectLst/>
                <a:latin typeface="+mn-lt"/>
                <a:ea typeface="+mn-ea"/>
                <a:cs typeface="+mn-cs"/>
              </a:rPr>
              <a:t>Ruz</a:t>
            </a:r>
            <a:r>
              <a:rPr lang="en-US" sz="1200" kern="1200" dirty="0">
                <a:solidFill>
                  <a:schemeClr val="tx1"/>
                </a:solidFill>
                <a:effectLst/>
                <a:latin typeface="+mn-lt"/>
                <a:ea typeface="+mn-ea"/>
                <a:cs typeface="+mn-cs"/>
              </a:rPr>
              <a:t>, M. (2014). Barriers to child abuse identification and reporting. Journal of Applied Sciences, 14: 2793-2803.</a:t>
            </a:r>
            <a:endParaRPr lang="el-G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Lynne, E. G., Gifford, E. J., Evans, K. E., &amp; </a:t>
            </a:r>
            <a:r>
              <a:rPr lang="en-US" sz="1200" kern="1200" dirty="0" err="1">
                <a:solidFill>
                  <a:schemeClr val="tx1"/>
                </a:solidFill>
                <a:effectLst/>
                <a:latin typeface="+mn-lt"/>
                <a:ea typeface="+mn-ea"/>
                <a:cs typeface="+mn-cs"/>
              </a:rPr>
              <a:t>Rosch</a:t>
            </a:r>
            <a:r>
              <a:rPr lang="en-US" sz="1200" kern="1200" dirty="0">
                <a:solidFill>
                  <a:schemeClr val="tx1"/>
                </a:solidFill>
                <a:effectLst/>
                <a:latin typeface="+mn-lt"/>
                <a:ea typeface="+mn-ea"/>
                <a:cs typeface="+mn-cs"/>
              </a:rPr>
              <a:t>, J. B. (2015). Barriers to Reporting Child Maltreatment Do Emergency Medical Services Professionals Fully Understand Their Role as Mandatory Reporters?. </a:t>
            </a:r>
            <a:r>
              <a:rPr lang="el-GR" sz="1200" i="1" kern="1200" dirty="0">
                <a:solidFill>
                  <a:schemeClr val="tx1"/>
                </a:solidFill>
                <a:effectLst/>
                <a:latin typeface="+mn-lt"/>
                <a:ea typeface="+mn-ea"/>
                <a:cs typeface="+mn-cs"/>
              </a:rPr>
              <a:t>North Carolina medical journal</a:t>
            </a:r>
            <a:r>
              <a:rPr lang="el-GR" sz="1200" kern="1200" dirty="0">
                <a:solidFill>
                  <a:schemeClr val="tx1"/>
                </a:solidFill>
                <a:effectLst/>
                <a:latin typeface="+mn-lt"/>
                <a:ea typeface="+mn-ea"/>
                <a:cs typeface="+mn-cs"/>
              </a:rPr>
              <a:t>, </a:t>
            </a:r>
            <a:r>
              <a:rPr lang="el-GR" sz="1200" i="1" kern="1200" dirty="0">
                <a:solidFill>
                  <a:schemeClr val="tx1"/>
                </a:solidFill>
                <a:effectLst/>
                <a:latin typeface="+mn-lt"/>
                <a:ea typeface="+mn-ea"/>
                <a:cs typeface="+mn-cs"/>
              </a:rPr>
              <a:t>76</a:t>
            </a:r>
            <a:r>
              <a:rPr lang="el-GR" sz="1200" kern="1200" dirty="0">
                <a:solidFill>
                  <a:schemeClr val="tx1"/>
                </a:solidFill>
                <a:effectLst/>
                <a:latin typeface="+mn-lt"/>
                <a:ea typeface="+mn-ea"/>
                <a:cs typeface="+mn-cs"/>
              </a:rPr>
              <a:t>(1), 13-18.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Azizi</a:t>
            </a:r>
            <a:r>
              <a:rPr lang="en-US" sz="1200" kern="1200" dirty="0">
                <a:solidFill>
                  <a:schemeClr val="tx1"/>
                </a:solidFill>
                <a:effectLst/>
                <a:latin typeface="+mn-lt"/>
                <a:ea typeface="+mn-ea"/>
                <a:cs typeface="+mn-cs"/>
              </a:rPr>
              <a:t>, M., &amp; </a:t>
            </a:r>
            <a:r>
              <a:rPr lang="en-US" sz="1200" kern="1200" dirty="0" err="1">
                <a:solidFill>
                  <a:schemeClr val="tx1"/>
                </a:solidFill>
                <a:effectLst/>
                <a:latin typeface="+mn-lt"/>
                <a:ea typeface="+mn-ea"/>
                <a:cs typeface="+mn-cs"/>
              </a:rPr>
              <a:t>Shahhosseini</a:t>
            </a:r>
            <a:r>
              <a:rPr lang="en-US" sz="1200" kern="1200" dirty="0">
                <a:solidFill>
                  <a:schemeClr val="tx1"/>
                </a:solidFill>
                <a:effectLst/>
                <a:latin typeface="+mn-lt"/>
                <a:ea typeface="+mn-ea"/>
                <a:cs typeface="+mn-cs"/>
              </a:rPr>
              <a:t>, Z. (2017). Challenges of reporting child abuse by healthcare professionals: A narrative review. </a:t>
            </a:r>
            <a:r>
              <a:rPr lang="el-GR" sz="1200" i="1" kern="1200" dirty="0">
                <a:solidFill>
                  <a:schemeClr val="tx1"/>
                </a:solidFill>
                <a:effectLst/>
                <a:latin typeface="+mn-lt"/>
                <a:ea typeface="+mn-ea"/>
                <a:cs typeface="+mn-cs"/>
              </a:rPr>
              <a:t>Journal of Nursing and Midwifery Sciences</a:t>
            </a:r>
            <a:r>
              <a:rPr lang="el-GR" sz="1200" kern="1200" dirty="0">
                <a:solidFill>
                  <a:schemeClr val="tx1"/>
                </a:solidFill>
                <a:effectLst/>
                <a:latin typeface="+mn-lt"/>
                <a:ea typeface="+mn-ea"/>
                <a:cs typeface="+mn-cs"/>
              </a:rPr>
              <a:t>, </a:t>
            </a:r>
            <a:r>
              <a:rPr lang="el-GR" sz="1200" i="1" kern="1200" dirty="0">
                <a:solidFill>
                  <a:schemeClr val="tx1"/>
                </a:solidFill>
                <a:effectLst/>
                <a:latin typeface="+mn-lt"/>
                <a:ea typeface="+mn-ea"/>
                <a:cs typeface="+mn-cs"/>
              </a:rPr>
              <a:t>4</a:t>
            </a:r>
            <a:r>
              <a:rPr lang="el-GR" sz="1200" kern="1200" dirty="0">
                <a:solidFill>
                  <a:schemeClr val="tx1"/>
                </a:solidFill>
                <a:effectLst/>
                <a:latin typeface="+mn-lt"/>
                <a:ea typeface="+mn-ea"/>
                <a:cs typeface="+mn-cs"/>
              </a:rPr>
              <a:t>(3), 110.</a:t>
            </a:r>
          </a:p>
          <a:p>
            <a:endParaRPr lang="el-GR" dirty="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29</a:t>
            </a:fld>
            <a:endParaRPr lang="el-GR"/>
          </a:p>
        </p:txBody>
      </p:sp>
    </p:spTree>
    <p:extLst>
      <p:ext uri="{BB962C8B-B14F-4D97-AF65-F5344CB8AC3E}">
        <p14:creationId xmlns="" xmlns:p14="http://schemas.microsoft.com/office/powerpoint/2010/main" val="26502606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&lt;see slide&gt;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Sources:</a:t>
            </a:r>
          </a:p>
          <a:p>
            <a:r>
              <a:rPr lang="en-US" sz="1200" kern="1200" dirty="0">
                <a:solidFill>
                  <a:schemeClr val="tx1"/>
                </a:solidFill>
                <a:effectLst/>
                <a:latin typeface="+mn-lt"/>
                <a:ea typeface="+mn-ea"/>
                <a:cs typeface="+mn-cs"/>
              </a:rPr>
              <a:t>Walsh, W., &amp; Jones, L. (2015). Factors that influence child abuse reporting: A survey of child-serving professionals. </a:t>
            </a:r>
            <a:r>
              <a:rPr lang="el-GR" sz="1200" i="1" kern="1200" dirty="0">
                <a:solidFill>
                  <a:schemeClr val="tx1"/>
                </a:solidFill>
                <a:effectLst/>
                <a:latin typeface="+mn-lt"/>
                <a:ea typeface="+mn-ea"/>
                <a:cs typeface="+mn-cs"/>
              </a:rPr>
              <a:t>Durham, NH: Crimes against Children Research Center</a:t>
            </a:r>
            <a:r>
              <a:rPr lang="el-G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Alrimawi</a:t>
            </a:r>
            <a:r>
              <a:rPr lang="en-US" sz="1200" kern="1200" dirty="0">
                <a:solidFill>
                  <a:schemeClr val="tx1"/>
                </a:solidFill>
                <a:effectLst/>
                <a:latin typeface="+mn-lt"/>
                <a:ea typeface="+mn-ea"/>
                <a:cs typeface="+mn-cs"/>
              </a:rPr>
              <a:t>, I., </a:t>
            </a:r>
            <a:r>
              <a:rPr lang="en-US" sz="1200" kern="1200" dirty="0" err="1">
                <a:solidFill>
                  <a:schemeClr val="tx1"/>
                </a:solidFill>
                <a:effectLst/>
                <a:latin typeface="+mn-lt"/>
                <a:ea typeface="+mn-ea"/>
                <a:cs typeface="+mn-cs"/>
              </a:rPr>
              <a:t>Rajeh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Saifan</a:t>
            </a:r>
            <a:r>
              <a:rPr lang="en-US" sz="1200" kern="1200" dirty="0">
                <a:solidFill>
                  <a:schemeClr val="tx1"/>
                </a:solidFill>
                <a:effectLst/>
                <a:latin typeface="+mn-lt"/>
                <a:ea typeface="+mn-ea"/>
                <a:cs typeface="+mn-cs"/>
              </a:rPr>
              <a:t>, A., &amp; Abu </a:t>
            </a:r>
            <a:r>
              <a:rPr lang="en-US" sz="1200" kern="1200" dirty="0" err="1">
                <a:solidFill>
                  <a:schemeClr val="tx1"/>
                </a:solidFill>
                <a:effectLst/>
                <a:latin typeface="+mn-lt"/>
                <a:ea typeface="+mn-ea"/>
                <a:cs typeface="+mn-cs"/>
              </a:rPr>
              <a:t>Ruz</a:t>
            </a:r>
            <a:r>
              <a:rPr lang="en-US" sz="1200" kern="1200" dirty="0">
                <a:solidFill>
                  <a:schemeClr val="tx1"/>
                </a:solidFill>
                <a:effectLst/>
                <a:latin typeface="+mn-lt"/>
                <a:ea typeface="+mn-ea"/>
                <a:cs typeface="+mn-cs"/>
              </a:rPr>
              <a:t>, M. (2014). Barriers to child abuse identification and reporting. Journal of Applied Sciences, 14: 2793-2803.</a:t>
            </a:r>
            <a:endParaRPr lang="el-G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Lynne, E. G., Gifford, E. J., Evans, K. E., &amp; </a:t>
            </a:r>
            <a:r>
              <a:rPr lang="en-US" sz="1200" kern="1200" dirty="0" err="1">
                <a:solidFill>
                  <a:schemeClr val="tx1"/>
                </a:solidFill>
                <a:effectLst/>
                <a:latin typeface="+mn-lt"/>
                <a:ea typeface="+mn-ea"/>
                <a:cs typeface="+mn-cs"/>
              </a:rPr>
              <a:t>Rosch</a:t>
            </a:r>
            <a:r>
              <a:rPr lang="en-US" sz="1200" kern="1200" dirty="0">
                <a:solidFill>
                  <a:schemeClr val="tx1"/>
                </a:solidFill>
                <a:effectLst/>
                <a:latin typeface="+mn-lt"/>
                <a:ea typeface="+mn-ea"/>
                <a:cs typeface="+mn-cs"/>
              </a:rPr>
              <a:t>, J. B. (2015). Barriers to Reporting Child Maltreatment Do Emergency Medical Services Professionals Fully Understand Their Role as Mandatory Reporters?. </a:t>
            </a:r>
            <a:r>
              <a:rPr lang="el-GR" sz="1200" i="1" kern="1200" dirty="0">
                <a:solidFill>
                  <a:schemeClr val="tx1"/>
                </a:solidFill>
                <a:effectLst/>
                <a:latin typeface="+mn-lt"/>
                <a:ea typeface="+mn-ea"/>
                <a:cs typeface="+mn-cs"/>
              </a:rPr>
              <a:t>North Carolina medical journal</a:t>
            </a:r>
            <a:r>
              <a:rPr lang="el-GR" sz="1200" kern="1200" dirty="0">
                <a:solidFill>
                  <a:schemeClr val="tx1"/>
                </a:solidFill>
                <a:effectLst/>
                <a:latin typeface="+mn-lt"/>
                <a:ea typeface="+mn-ea"/>
                <a:cs typeface="+mn-cs"/>
              </a:rPr>
              <a:t>, </a:t>
            </a:r>
            <a:r>
              <a:rPr lang="el-GR" sz="1200" i="1" kern="1200" dirty="0">
                <a:solidFill>
                  <a:schemeClr val="tx1"/>
                </a:solidFill>
                <a:effectLst/>
                <a:latin typeface="+mn-lt"/>
                <a:ea typeface="+mn-ea"/>
                <a:cs typeface="+mn-cs"/>
              </a:rPr>
              <a:t>76</a:t>
            </a:r>
            <a:r>
              <a:rPr lang="el-GR" sz="1200" kern="1200" dirty="0">
                <a:solidFill>
                  <a:schemeClr val="tx1"/>
                </a:solidFill>
                <a:effectLst/>
                <a:latin typeface="+mn-lt"/>
                <a:ea typeface="+mn-ea"/>
                <a:cs typeface="+mn-cs"/>
              </a:rPr>
              <a:t>(1), 13-18.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Azizi</a:t>
            </a:r>
            <a:r>
              <a:rPr lang="en-US" sz="1200" kern="1200" dirty="0">
                <a:solidFill>
                  <a:schemeClr val="tx1"/>
                </a:solidFill>
                <a:effectLst/>
                <a:latin typeface="+mn-lt"/>
                <a:ea typeface="+mn-ea"/>
                <a:cs typeface="+mn-cs"/>
              </a:rPr>
              <a:t>, M., &amp; </a:t>
            </a:r>
            <a:r>
              <a:rPr lang="en-US" sz="1200" kern="1200" dirty="0" err="1">
                <a:solidFill>
                  <a:schemeClr val="tx1"/>
                </a:solidFill>
                <a:effectLst/>
                <a:latin typeface="+mn-lt"/>
                <a:ea typeface="+mn-ea"/>
                <a:cs typeface="+mn-cs"/>
              </a:rPr>
              <a:t>Shahhosseini</a:t>
            </a:r>
            <a:r>
              <a:rPr lang="en-US" sz="1200" kern="1200" dirty="0">
                <a:solidFill>
                  <a:schemeClr val="tx1"/>
                </a:solidFill>
                <a:effectLst/>
                <a:latin typeface="+mn-lt"/>
                <a:ea typeface="+mn-ea"/>
                <a:cs typeface="+mn-cs"/>
              </a:rPr>
              <a:t>, Z. (2017). Challenges of reporting child abuse by healthcare professionals: A narrative review. </a:t>
            </a:r>
            <a:r>
              <a:rPr lang="el-GR" sz="1200" i="1" kern="1200" dirty="0">
                <a:solidFill>
                  <a:schemeClr val="tx1"/>
                </a:solidFill>
                <a:effectLst/>
                <a:latin typeface="+mn-lt"/>
                <a:ea typeface="+mn-ea"/>
                <a:cs typeface="+mn-cs"/>
              </a:rPr>
              <a:t>Journal of Nursing and Midwifery Sciences</a:t>
            </a:r>
            <a:r>
              <a:rPr lang="el-GR" sz="1200" kern="1200" dirty="0">
                <a:solidFill>
                  <a:schemeClr val="tx1"/>
                </a:solidFill>
                <a:effectLst/>
                <a:latin typeface="+mn-lt"/>
                <a:ea typeface="+mn-ea"/>
                <a:cs typeface="+mn-cs"/>
              </a:rPr>
              <a:t>, </a:t>
            </a:r>
            <a:r>
              <a:rPr lang="el-GR" sz="1200" i="1" kern="1200" dirty="0">
                <a:solidFill>
                  <a:schemeClr val="tx1"/>
                </a:solidFill>
                <a:effectLst/>
                <a:latin typeface="+mn-lt"/>
                <a:ea typeface="+mn-ea"/>
                <a:cs typeface="+mn-cs"/>
              </a:rPr>
              <a:t>4</a:t>
            </a:r>
            <a:r>
              <a:rPr lang="el-GR" sz="1200" kern="1200" dirty="0">
                <a:solidFill>
                  <a:schemeClr val="tx1"/>
                </a:solidFill>
                <a:effectLst/>
                <a:latin typeface="+mn-lt"/>
                <a:ea typeface="+mn-ea"/>
                <a:cs typeface="+mn-cs"/>
              </a:rPr>
              <a:t>(3), 110.</a:t>
            </a:r>
          </a:p>
          <a:p>
            <a:endParaRPr lang="el-GR" dirty="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30</a:t>
            </a:fld>
            <a:endParaRPr lang="el-GR"/>
          </a:p>
        </p:txBody>
      </p:sp>
    </p:spTree>
    <p:extLst>
      <p:ext uri="{BB962C8B-B14F-4D97-AF65-F5344CB8AC3E}">
        <p14:creationId xmlns="" xmlns:p14="http://schemas.microsoft.com/office/powerpoint/2010/main" val="30331582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&lt;see slide&gt;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Sources:</a:t>
            </a:r>
          </a:p>
          <a:p>
            <a:r>
              <a:rPr lang="en-US" sz="1200" kern="1200" dirty="0">
                <a:solidFill>
                  <a:schemeClr val="tx1"/>
                </a:solidFill>
                <a:effectLst/>
                <a:latin typeface="+mn-lt"/>
                <a:ea typeface="+mn-ea"/>
                <a:cs typeface="+mn-cs"/>
              </a:rPr>
              <a:t>Walsh, W., &amp; Jones, L. (2015). Factors that influence child abuse reporting: A survey of child-serving professionals. </a:t>
            </a:r>
            <a:r>
              <a:rPr lang="el-GR" sz="1200" i="1" kern="1200" dirty="0">
                <a:solidFill>
                  <a:schemeClr val="tx1"/>
                </a:solidFill>
                <a:effectLst/>
                <a:latin typeface="+mn-lt"/>
                <a:ea typeface="+mn-ea"/>
                <a:cs typeface="+mn-cs"/>
              </a:rPr>
              <a:t>Durham, NH: Crimes against Children Research Center</a:t>
            </a:r>
            <a:r>
              <a:rPr lang="el-GR"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Alrimawi</a:t>
            </a:r>
            <a:r>
              <a:rPr lang="en-US" sz="1200" kern="1200" dirty="0">
                <a:solidFill>
                  <a:schemeClr val="tx1"/>
                </a:solidFill>
                <a:effectLst/>
                <a:latin typeface="+mn-lt"/>
                <a:ea typeface="+mn-ea"/>
                <a:cs typeface="+mn-cs"/>
              </a:rPr>
              <a:t>, I., </a:t>
            </a:r>
            <a:r>
              <a:rPr lang="en-US" sz="1200" kern="1200" dirty="0" err="1">
                <a:solidFill>
                  <a:schemeClr val="tx1"/>
                </a:solidFill>
                <a:effectLst/>
                <a:latin typeface="+mn-lt"/>
                <a:ea typeface="+mn-ea"/>
                <a:cs typeface="+mn-cs"/>
              </a:rPr>
              <a:t>Rajeh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Saifan</a:t>
            </a:r>
            <a:r>
              <a:rPr lang="en-US" sz="1200" kern="1200" dirty="0">
                <a:solidFill>
                  <a:schemeClr val="tx1"/>
                </a:solidFill>
                <a:effectLst/>
                <a:latin typeface="+mn-lt"/>
                <a:ea typeface="+mn-ea"/>
                <a:cs typeface="+mn-cs"/>
              </a:rPr>
              <a:t>, A., &amp; Abu </a:t>
            </a:r>
            <a:r>
              <a:rPr lang="en-US" sz="1200" kern="1200" dirty="0" err="1">
                <a:solidFill>
                  <a:schemeClr val="tx1"/>
                </a:solidFill>
                <a:effectLst/>
                <a:latin typeface="+mn-lt"/>
                <a:ea typeface="+mn-ea"/>
                <a:cs typeface="+mn-cs"/>
              </a:rPr>
              <a:t>Ruz</a:t>
            </a:r>
            <a:r>
              <a:rPr lang="en-US" sz="1200" kern="1200" dirty="0">
                <a:solidFill>
                  <a:schemeClr val="tx1"/>
                </a:solidFill>
                <a:effectLst/>
                <a:latin typeface="+mn-lt"/>
                <a:ea typeface="+mn-ea"/>
                <a:cs typeface="+mn-cs"/>
              </a:rPr>
              <a:t>, M. (2014). Barriers to child abuse identification and reporting. Journal of Applied Sciences, 14: 2793-2803.</a:t>
            </a:r>
            <a:endParaRPr lang="el-G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Lynne, E. G., Gifford, E. J., Evans, K. E., &amp; </a:t>
            </a:r>
            <a:r>
              <a:rPr lang="en-US" sz="1200" kern="1200" dirty="0" err="1">
                <a:solidFill>
                  <a:schemeClr val="tx1"/>
                </a:solidFill>
                <a:effectLst/>
                <a:latin typeface="+mn-lt"/>
                <a:ea typeface="+mn-ea"/>
                <a:cs typeface="+mn-cs"/>
              </a:rPr>
              <a:t>Rosch</a:t>
            </a:r>
            <a:r>
              <a:rPr lang="en-US" sz="1200" kern="1200" dirty="0">
                <a:solidFill>
                  <a:schemeClr val="tx1"/>
                </a:solidFill>
                <a:effectLst/>
                <a:latin typeface="+mn-lt"/>
                <a:ea typeface="+mn-ea"/>
                <a:cs typeface="+mn-cs"/>
              </a:rPr>
              <a:t>, J. B. (2015). Barriers to Reporting Child Maltreatment Do Emergency Medical Services Professionals Fully Understand Their Role as Mandatory Reporters?. </a:t>
            </a:r>
            <a:r>
              <a:rPr lang="el-GR" sz="1200" i="1" kern="1200" dirty="0">
                <a:solidFill>
                  <a:schemeClr val="tx1"/>
                </a:solidFill>
                <a:effectLst/>
                <a:latin typeface="+mn-lt"/>
                <a:ea typeface="+mn-ea"/>
                <a:cs typeface="+mn-cs"/>
              </a:rPr>
              <a:t>North Carolina medical journal</a:t>
            </a:r>
            <a:r>
              <a:rPr lang="el-GR" sz="1200" kern="1200" dirty="0">
                <a:solidFill>
                  <a:schemeClr val="tx1"/>
                </a:solidFill>
                <a:effectLst/>
                <a:latin typeface="+mn-lt"/>
                <a:ea typeface="+mn-ea"/>
                <a:cs typeface="+mn-cs"/>
              </a:rPr>
              <a:t>, </a:t>
            </a:r>
            <a:r>
              <a:rPr lang="el-GR" sz="1200" i="1" kern="1200" dirty="0">
                <a:solidFill>
                  <a:schemeClr val="tx1"/>
                </a:solidFill>
                <a:effectLst/>
                <a:latin typeface="+mn-lt"/>
                <a:ea typeface="+mn-ea"/>
                <a:cs typeface="+mn-cs"/>
              </a:rPr>
              <a:t>76</a:t>
            </a:r>
            <a:r>
              <a:rPr lang="el-GR" sz="1200" kern="1200" dirty="0">
                <a:solidFill>
                  <a:schemeClr val="tx1"/>
                </a:solidFill>
                <a:effectLst/>
                <a:latin typeface="+mn-lt"/>
                <a:ea typeface="+mn-ea"/>
                <a:cs typeface="+mn-cs"/>
              </a:rPr>
              <a:t>(1), 13-18.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a:solidFill>
                  <a:schemeClr val="tx1"/>
                </a:solidFill>
                <a:effectLst/>
                <a:latin typeface="+mn-lt"/>
                <a:ea typeface="+mn-ea"/>
                <a:cs typeface="+mn-cs"/>
              </a:rPr>
              <a:t>Azizi</a:t>
            </a:r>
            <a:r>
              <a:rPr lang="en-US" sz="1200" kern="1200" dirty="0">
                <a:solidFill>
                  <a:schemeClr val="tx1"/>
                </a:solidFill>
                <a:effectLst/>
                <a:latin typeface="+mn-lt"/>
                <a:ea typeface="+mn-ea"/>
                <a:cs typeface="+mn-cs"/>
              </a:rPr>
              <a:t>, M., &amp; </a:t>
            </a:r>
            <a:r>
              <a:rPr lang="en-US" sz="1200" kern="1200" dirty="0" err="1">
                <a:solidFill>
                  <a:schemeClr val="tx1"/>
                </a:solidFill>
                <a:effectLst/>
                <a:latin typeface="+mn-lt"/>
                <a:ea typeface="+mn-ea"/>
                <a:cs typeface="+mn-cs"/>
              </a:rPr>
              <a:t>Shahhosseini</a:t>
            </a:r>
            <a:r>
              <a:rPr lang="en-US" sz="1200" kern="1200" dirty="0">
                <a:solidFill>
                  <a:schemeClr val="tx1"/>
                </a:solidFill>
                <a:effectLst/>
                <a:latin typeface="+mn-lt"/>
                <a:ea typeface="+mn-ea"/>
                <a:cs typeface="+mn-cs"/>
              </a:rPr>
              <a:t>, Z. (2017). Challenges of reporting child abuse by healthcare professionals: A narrative review. </a:t>
            </a:r>
            <a:r>
              <a:rPr lang="el-GR" sz="1200" i="1" kern="1200" dirty="0">
                <a:solidFill>
                  <a:schemeClr val="tx1"/>
                </a:solidFill>
                <a:effectLst/>
                <a:latin typeface="+mn-lt"/>
                <a:ea typeface="+mn-ea"/>
                <a:cs typeface="+mn-cs"/>
              </a:rPr>
              <a:t>Journal of Nursing and Midwifery Sciences</a:t>
            </a:r>
            <a:r>
              <a:rPr lang="el-GR" sz="1200" kern="1200" dirty="0">
                <a:solidFill>
                  <a:schemeClr val="tx1"/>
                </a:solidFill>
                <a:effectLst/>
                <a:latin typeface="+mn-lt"/>
                <a:ea typeface="+mn-ea"/>
                <a:cs typeface="+mn-cs"/>
              </a:rPr>
              <a:t>, </a:t>
            </a:r>
            <a:r>
              <a:rPr lang="el-GR" sz="1200" i="1" kern="1200" dirty="0">
                <a:solidFill>
                  <a:schemeClr val="tx1"/>
                </a:solidFill>
                <a:effectLst/>
                <a:latin typeface="+mn-lt"/>
                <a:ea typeface="+mn-ea"/>
                <a:cs typeface="+mn-cs"/>
              </a:rPr>
              <a:t>4</a:t>
            </a:r>
            <a:r>
              <a:rPr lang="el-GR" sz="1200" kern="1200" dirty="0">
                <a:solidFill>
                  <a:schemeClr val="tx1"/>
                </a:solidFill>
                <a:effectLst/>
                <a:latin typeface="+mn-lt"/>
                <a:ea typeface="+mn-ea"/>
                <a:cs typeface="+mn-cs"/>
              </a:rPr>
              <a:t>(3), 110.</a:t>
            </a:r>
          </a:p>
          <a:p>
            <a:endParaRPr lang="el-GR" dirty="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31</a:t>
            </a:fld>
            <a:endParaRPr lang="el-GR"/>
          </a:p>
        </p:txBody>
      </p:sp>
    </p:spTree>
    <p:extLst>
      <p:ext uri="{BB962C8B-B14F-4D97-AF65-F5344CB8AC3E}">
        <p14:creationId xmlns="" xmlns:p14="http://schemas.microsoft.com/office/powerpoint/2010/main" val="31147717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900" b="1" i="1" kern="1200" dirty="0" smtClean="0">
                <a:solidFill>
                  <a:schemeClr val="tx1"/>
                </a:solidFill>
                <a:effectLst/>
                <a:latin typeface="+mn-lt"/>
                <a:ea typeface="+mn-ea"/>
                <a:cs typeface="+mn-cs"/>
              </a:rPr>
              <a:t>Επαγγέλματα που σχετίζονται με παροχή υπηρεσιών κοινωνικής πρόνοιας και προστασίας του παιδιού</a:t>
            </a:r>
            <a:r>
              <a:rPr lang="el-GR" sz="900" i="1" kern="1200" dirty="0" smtClean="0">
                <a:solidFill>
                  <a:schemeClr val="tx1"/>
                </a:solidFill>
                <a:effectLst/>
                <a:latin typeface="+mn-lt"/>
                <a:ea typeface="+mn-ea"/>
                <a:cs typeface="+mn-cs"/>
              </a:rPr>
              <a:t>: Κοινωνικοί/-</a:t>
            </a:r>
            <a:r>
              <a:rPr lang="el-GR" sz="900" i="1" kern="1200" dirty="0" err="1" smtClean="0">
                <a:solidFill>
                  <a:schemeClr val="tx1"/>
                </a:solidFill>
                <a:effectLst/>
                <a:latin typeface="+mn-lt"/>
                <a:ea typeface="+mn-ea"/>
                <a:cs typeface="+mn-cs"/>
              </a:rPr>
              <a:t>ές</a:t>
            </a:r>
            <a:r>
              <a:rPr lang="el-GR" sz="900" i="1" kern="1200" dirty="0" smtClean="0">
                <a:solidFill>
                  <a:schemeClr val="tx1"/>
                </a:solidFill>
                <a:effectLst/>
                <a:latin typeface="+mn-lt"/>
                <a:ea typeface="+mn-ea"/>
                <a:cs typeface="+mn-cs"/>
              </a:rPr>
              <a:t> Λειτουργοί, Επισκέπτες/-</a:t>
            </a:r>
            <a:r>
              <a:rPr lang="el-GR" sz="900" i="1" kern="1200" dirty="0" err="1" smtClean="0">
                <a:solidFill>
                  <a:schemeClr val="tx1"/>
                </a:solidFill>
                <a:effectLst/>
                <a:latin typeface="+mn-lt"/>
                <a:ea typeface="+mn-ea"/>
                <a:cs typeface="+mn-cs"/>
              </a:rPr>
              <a:t>τριες</a:t>
            </a:r>
            <a:r>
              <a:rPr lang="el-GR" sz="900" i="1" kern="1200" dirty="0" smtClean="0">
                <a:solidFill>
                  <a:schemeClr val="tx1"/>
                </a:solidFill>
                <a:effectLst/>
                <a:latin typeface="+mn-lt"/>
                <a:ea typeface="+mn-ea"/>
                <a:cs typeface="+mn-cs"/>
              </a:rPr>
              <a:t> Υγείας, Φροντιστές/-</a:t>
            </a:r>
            <a:r>
              <a:rPr lang="el-GR" sz="900" i="1" kern="1200" dirty="0" err="1" smtClean="0">
                <a:solidFill>
                  <a:schemeClr val="tx1"/>
                </a:solidFill>
                <a:effectLst/>
                <a:latin typeface="+mn-lt"/>
                <a:ea typeface="+mn-ea"/>
                <a:cs typeface="+mn-cs"/>
              </a:rPr>
              <a:t>τριες</a:t>
            </a:r>
            <a:r>
              <a:rPr lang="el-GR" sz="900" i="1" kern="1200" dirty="0" smtClean="0">
                <a:solidFill>
                  <a:schemeClr val="tx1"/>
                </a:solidFill>
                <a:effectLst/>
                <a:latin typeface="+mn-lt"/>
                <a:ea typeface="+mn-ea"/>
                <a:cs typeface="+mn-cs"/>
              </a:rPr>
              <a:t> σε δομές κλειστής φροντίδας ή σχετικοί επαγγελματίες που εργάζονται σε φορείς </a:t>
            </a:r>
            <a:r>
              <a:rPr lang="en-US" sz="900" i="1" kern="1200" dirty="0" err="1" smtClean="0">
                <a:solidFill>
                  <a:schemeClr val="tx1"/>
                </a:solidFill>
                <a:effectLst/>
                <a:latin typeface="+mn-lt"/>
                <a:ea typeface="+mn-ea"/>
                <a:cs typeface="+mn-cs"/>
              </a:rPr>
              <a:t>antitrafficking</a:t>
            </a:r>
            <a:r>
              <a:rPr lang="el-GR" sz="900" i="1" kern="1200" dirty="0" smtClean="0">
                <a:solidFill>
                  <a:schemeClr val="tx1"/>
                </a:solidFill>
                <a:effectLst/>
                <a:latin typeface="+mn-lt"/>
                <a:ea typeface="+mn-ea"/>
                <a:cs typeface="+mn-cs"/>
              </a:rPr>
              <a:t>, φορείς για παιδιά με αναπηρίες. </a:t>
            </a:r>
            <a:endParaRPr lang="el-GR" sz="900" kern="1200" dirty="0" smtClean="0">
              <a:solidFill>
                <a:schemeClr val="tx1"/>
              </a:solidFill>
              <a:effectLst/>
              <a:latin typeface="+mn-lt"/>
              <a:ea typeface="+mn-ea"/>
              <a:cs typeface="+mn-cs"/>
            </a:endParaRPr>
          </a:p>
          <a:p>
            <a:r>
              <a:rPr lang="el-GR" sz="900" b="1" i="1" kern="1200" dirty="0" smtClean="0">
                <a:solidFill>
                  <a:schemeClr val="tx1"/>
                </a:solidFill>
                <a:effectLst/>
                <a:latin typeface="+mn-lt"/>
                <a:ea typeface="+mn-ea"/>
                <a:cs typeface="+mn-cs"/>
              </a:rPr>
              <a:t>Επαγγέλματα που σχετίζονται με το χώρο της δικαιοσύνης</a:t>
            </a:r>
            <a:r>
              <a:rPr lang="el-GR" sz="900" i="1" kern="1200" dirty="0" smtClean="0">
                <a:solidFill>
                  <a:schemeClr val="tx1"/>
                </a:solidFill>
                <a:effectLst/>
                <a:latin typeface="+mn-lt"/>
                <a:ea typeface="+mn-ea"/>
                <a:cs typeface="+mn-cs"/>
              </a:rPr>
              <a:t>: Δικαστές (αστικά δικαστήρια, ποινικά δικαστήρια, δικαστήρια ανηλίκων), Επιμελητές/-</a:t>
            </a:r>
            <a:r>
              <a:rPr lang="el-GR" sz="900" i="1" kern="1200" dirty="0" err="1" smtClean="0">
                <a:solidFill>
                  <a:schemeClr val="tx1"/>
                </a:solidFill>
                <a:effectLst/>
                <a:latin typeface="+mn-lt"/>
                <a:ea typeface="+mn-ea"/>
                <a:cs typeface="+mn-cs"/>
              </a:rPr>
              <a:t>τριες</a:t>
            </a:r>
            <a:r>
              <a:rPr lang="el-GR" sz="900" i="1" kern="1200" dirty="0" smtClean="0">
                <a:solidFill>
                  <a:schemeClr val="tx1"/>
                </a:solidFill>
                <a:effectLst/>
                <a:latin typeface="+mn-lt"/>
                <a:ea typeface="+mn-ea"/>
                <a:cs typeface="+mn-cs"/>
              </a:rPr>
              <a:t> Ανηλίκων, Εισαγγελείς, Ιατροδικαστές, Νομικοί/Δικηγόροι) </a:t>
            </a:r>
            <a:endParaRPr lang="el-GR" sz="900" kern="1200" dirty="0" smtClean="0">
              <a:solidFill>
                <a:schemeClr val="tx1"/>
              </a:solidFill>
              <a:effectLst/>
              <a:latin typeface="+mn-lt"/>
              <a:ea typeface="+mn-ea"/>
              <a:cs typeface="+mn-cs"/>
            </a:endParaRPr>
          </a:p>
          <a:p>
            <a:r>
              <a:rPr lang="el-GR" sz="900" b="1" i="1" kern="1200" dirty="0" smtClean="0">
                <a:solidFill>
                  <a:schemeClr val="tx1"/>
                </a:solidFill>
                <a:effectLst/>
                <a:latin typeface="+mn-lt"/>
                <a:ea typeface="+mn-ea"/>
                <a:cs typeface="+mn-cs"/>
              </a:rPr>
              <a:t>Επαγγέλματα που σχετίζονται με παροχή υπηρεσιών υγείας: </a:t>
            </a:r>
            <a:r>
              <a:rPr lang="el-GR" sz="900" i="1" kern="1200" dirty="0" smtClean="0">
                <a:solidFill>
                  <a:schemeClr val="tx1"/>
                </a:solidFill>
                <a:effectLst/>
                <a:latin typeface="+mn-lt"/>
                <a:ea typeface="+mn-ea"/>
                <a:cs typeface="+mn-cs"/>
              </a:rPr>
              <a:t>Ιατροί (γενικοί γιατροί, γιατροί με ειδικεύσεις όπως παιδίατροι, γυναικολόγοι, παθολόγοι, </a:t>
            </a:r>
            <a:r>
              <a:rPr lang="el-GR" sz="900" i="1" kern="1200" dirty="0" err="1" smtClean="0">
                <a:solidFill>
                  <a:schemeClr val="tx1"/>
                </a:solidFill>
                <a:effectLst/>
                <a:latin typeface="+mn-lt"/>
                <a:ea typeface="+mn-ea"/>
                <a:cs typeface="+mn-cs"/>
              </a:rPr>
              <a:t>ορθοπαιδικοί</a:t>
            </a:r>
            <a:r>
              <a:rPr lang="el-GR" sz="900" i="1" kern="1200" dirty="0" smtClean="0">
                <a:solidFill>
                  <a:schemeClr val="tx1"/>
                </a:solidFill>
                <a:effectLst/>
                <a:latin typeface="+mn-lt"/>
                <a:ea typeface="+mn-ea"/>
                <a:cs typeface="+mn-cs"/>
              </a:rPr>
              <a:t>, (</a:t>
            </a:r>
            <a:r>
              <a:rPr lang="el-GR" sz="900" i="1" kern="1200" dirty="0" err="1" smtClean="0">
                <a:solidFill>
                  <a:schemeClr val="tx1"/>
                </a:solidFill>
                <a:effectLst/>
                <a:latin typeface="+mn-lt"/>
                <a:ea typeface="+mn-ea"/>
                <a:cs typeface="+mn-cs"/>
              </a:rPr>
              <a:t>παιδο</a:t>
            </a:r>
            <a:r>
              <a:rPr lang="el-GR" sz="900" i="1" kern="1200" dirty="0" smtClean="0">
                <a:solidFill>
                  <a:schemeClr val="tx1"/>
                </a:solidFill>
                <a:effectLst/>
                <a:latin typeface="+mn-lt"/>
                <a:ea typeface="+mn-ea"/>
                <a:cs typeface="+mn-cs"/>
              </a:rPr>
              <a:t>)</a:t>
            </a:r>
            <a:r>
              <a:rPr lang="el-GR" sz="900" i="1" kern="1200" dirty="0" err="1" smtClean="0">
                <a:solidFill>
                  <a:schemeClr val="tx1"/>
                </a:solidFill>
                <a:effectLst/>
                <a:latin typeface="+mn-lt"/>
                <a:ea typeface="+mn-ea"/>
                <a:cs typeface="+mn-cs"/>
              </a:rPr>
              <a:t>ακτινοδιαγνώστες</a:t>
            </a:r>
            <a:r>
              <a:rPr lang="el-GR" sz="900" i="1" kern="1200" dirty="0" smtClean="0">
                <a:solidFill>
                  <a:schemeClr val="tx1"/>
                </a:solidFill>
                <a:effectLst/>
                <a:latin typeface="+mn-lt"/>
                <a:ea typeface="+mn-ea"/>
                <a:cs typeface="+mn-cs"/>
              </a:rPr>
              <a:t>), Μαιευτήρες/Μαίες, Νοσηλευτές/-</a:t>
            </a:r>
            <a:r>
              <a:rPr lang="el-GR" sz="900" i="1" kern="1200" dirty="0" err="1" smtClean="0">
                <a:solidFill>
                  <a:schemeClr val="tx1"/>
                </a:solidFill>
                <a:effectLst/>
                <a:latin typeface="+mn-lt"/>
                <a:ea typeface="+mn-ea"/>
                <a:cs typeface="+mn-cs"/>
              </a:rPr>
              <a:t>τριες</a:t>
            </a:r>
            <a:r>
              <a:rPr lang="el-GR" sz="900" i="1" kern="1200" dirty="0" smtClean="0">
                <a:solidFill>
                  <a:schemeClr val="tx1"/>
                </a:solidFill>
                <a:effectLst/>
                <a:latin typeface="+mn-lt"/>
                <a:ea typeface="+mn-ea"/>
                <a:cs typeface="+mn-cs"/>
              </a:rPr>
              <a:t>, Οδοντίατροι</a:t>
            </a:r>
            <a:endParaRPr lang="el-GR" sz="900" kern="1200" dirty="0" smtClean="0">
              <a:solidFill>
                <a:schemeClr val="tx1"/>
              </a:solidFill>
              <a:effectLst/>
              <a:latin typeface="+mn-lt"/>
              <a:ea typeface="+mn-ea"/>
              <a:cs typeface="+mn-cs"/>
            </a:endParaRPr>
          </a:p>
          <a:p>
            <a:r>
              <a:rPr lang="el-GR" sz="900" b="1" i="1" kern="1200" dirty="0" smtClean="0">
                <a:solidFill>
                  <a:schemeClr val="tx1"/>
                </a:solidFill>
                <a:effectLst/>
                <a:latin typeface="+mn-lt"/>
                <a:ea typeface="+mn-ea"/>
                <a:cs typeface="+mn-cs"/>
              </a:rPr>
              <a:t>Επαγγέλματα που σχετίζονται με παροχή υπηρεσιών υγείας:</a:t>
            </a:r>
            <a:r>
              <a:rPr lang="el-GR" sz="900" i="1" kern="1200" dirty="0" smtClean="0">
                <a:solidFill>
                  <a:schemeClr val="tx1"/>
                </a:solidFill>
                <a:effectLst/>
                <a:latin typeface="+mn-lt"/>
                <a:ea typeface="+mn-ea"/>
                <a:cs typeface="+mn-cs"/>
              </a:rPr>
              <a:t> Παιδοψυχίατροι, Ψυχίατροι, Ψυχολόγοι, Πιστοποιημένοι Σύμβουλοι (νέων, οικογένειας </a:t>
            </a:r>
            <a:r>
              <a:rPr lang="el-GR" sz="900" i="1" kern="1200" dirty="0" err="1" smtClean="0">
                <a:solidFill>
                  <a:schemeClr val="tx1"/>
                </a:solidFill>
                <a:effectLst/>
                <a:latin typeface="+mn-lt"/>
                <a:ea typeface="+mn-ea"/>
                <a:cs typeface="+mn-cs"/>
              </a:rPr>
              <a:t>κλπ</a:t>
            </a:r>
            <a:r>
              <a:rPr lang="el-GR" sz="900" i="1" kern="1200" dirty="0" smtClean="0">
                <a:solidFill>
                  <a:schemeClr val="tx1"/>
                </a:solidFill>
                <a:effectLst/>
                <a:latin typeface="+mn-lt"/>
                <a:ea typeface="+mn-ea"/>
                <a:cs typeface="+mn-cs"/>
              </a:rPr>
              <a:t>) </a:t>
            </a:r>
            <a:endParaRPr lang="el-GR" sz="900" kern="1200" dirty="0" smtClean="0">
              <a:solidFill>
                <a:schemeClr val="tx1"/>
              </a:solidFill>
              <a:effectLst/>
              <a:latin typeface="+mn-lt"/>
              <a:ea typeface="+mn-ea"/>
              <a:cs typeface="+mn-cs"/>
            </a:endParaRPr>
          </a:p>
          <a:p>
            <a:r>
              <a:rPr lang="el-GR" sz="900" b="1" i="1" kern="1200" dirty="0" smtClean="0">
                <a:solidFill>
                  <a:schemeClr val="tx1"/>
                </a:solidFill>
                <a:effectLst/>
                <a:latin typeface="+mn-lt"/>
                <a:ea typeface="+mn-ea"/>
                <a:cs typeface="+mn-cs"/>
              </a:rPr>
              <a:t>Επαγγέλματα που σχετίζονται με την εφαρμογή του νόμου</a:t>
            </a:r>
            <a:r>
              <a:rPr lang="el-GR" sz="900" i="1" kern="1200" dirty="0" smtClean="0">
                <a:solidFill>
                  <a:schemeClr val="tx1"/>
                </a:solidFill>
                <a:effectLst/>
                <a:latin typeface="+mn-lt"/>
                <a:ea typeface="+mn-ea"/>
                <a:cs typeface="+mn-cs"/>
              </a:rPr>
              <a:t>: Αστυνομικοί (γενικά και ειδικοί ανακριτικοί υπάλληλοι ειδικευμένοι στη διερεύνηση εγκλημάτων κατά ανηλίκων, ιατροδικαστική συνέντευξη </a:t>
            </a:r>
            <a:r>
              <a:rPr lang="el-GR" sz="900" i="1" kern="1200" dirty="0" err="1" smtClean="0">
                <a:solidFill>
                  <a:schemeClr val="tx1"/>
                </a:solidFill>
                <a:effectLst/>
                <a:latin typeface="+mn-lt"/>
                <a:ea typeface="+mn-ea"/>
                <a:cs typeface="+mn-cs"/>
              </a:rPr>
              <a:t>κλπ</a:t>
            </a:r>
            <a:r>
              <a:rPr lang="el-GR" sz="900" i="1" kern="1200" dirty="0" smtClean="0">
                <a:solidFill>
                  <a:schemeClr val="tx1"/>
                </a:solidFill>
                <a:effectLst/>
                <a:latin typeface="+mn-lt"/>
                <a:ea typeface="+mn-ea"/>
                <a:cs typeface="+mn-cs"/>
              </a:rPr>
              <a:t>) </a:t>
            </a:r>
            <a:endParaRPr lang="el-GR" sz="900" kern="1200" dirty="0" smtClean="0">
              <a:solidFill>
                <a:schemeClr val="tx1"/>
              </a:solidFill>
              <a:effectLst/>
              <a:latin typeface="+mn-lt"/>
              <a:ea typeface="+mn-ea"/>
              <a:cs typeface="+mn-cs"/>
            </a:endParaRPr>
          </a:p>
          <a:p>
            <a:r>
              <a:rPr lang="el-GR" sz="900" b="1" i="1" kern="1200" dirty="0" smtClean="0">
                <a:solidFill>
                  <a:schemeClr val="tx1"/>
                </a:solidFill>
                <a:effectLst/>
                <a:latin typeface="+mn-lt"/>
                <a:ea typeface="+mn-ea"/>
                <a:cs typeface="+mn-cs"/>
              </a:rPr>
              <a:t>Επαγγέλματα που σχετίζονται με το χώρο της εκπαίδευσης</a:t>
            </a:r>
            <a:r>
              <a:rPr lang="el-GR" sz="900" i="1" kern="1200" dirty="0" smtClean="0">
                <a:solidFill>
                  <a:schemeClr val="tx1"/>
                </a:solidFill>
                <a:effectLst/>
                <a:latin typeface="+mn-lt"/>
                <a:ea typeface="+mn-ea"/>
                <a:cs typeface="+mn-cs"/>
              </a:rPr>
              <a:t>: Εκπαιδευτικοί (προσχολικής αγωγής, νηπιαγωγείων, πρωτοβάθμιας και δευτεροβάθμιας εκπαίδευσης δημόσιας ή/και ιδιωτικής), ειδικευμένοι/-</a:t>
            </a:r>
            <a:r>
              <a:rPr lang="el-GR" sz="900" i="1" kern="1200" dirty="0" err="1" smtClean="0">
                <a:solidFill>
                  <a:schemeClr val="tx1"/>
                </a:solidFill>
                <a:effectLst/>
                <a:latin typeface="+mn-lt"/>
                <a:ea typeface="+mn-ea"/>
                <a:cs typeface="+mn-cs"/>
              </a:rPr>
              <a:t>ες</a:t>
            </a:r>
            <a:r>
              <a:rPr lang="el-GR" sz="900" i="1" kern="1200" dirty="0" smtClean="0">
                <a:solidFill>
                  <a:schemeClr val="tx1"/>
                </a:solidFill>
                <a:effectLst/>
                <a:latin typeface="+mn-lt"/>
                <a:ea typeface="+mn-ea"/>
                <a:cs typeface="+mn-cs"/>
              </a:rPr>
              <a:t> εκπαιδευτικοί για παιδιά με ειδικές εκπαιδευτικές ανάγκες ή/και αναπηρίες), Διευθυντές/-</a:t>
            </a:r>
            <a:r>
              <a:rPr lang="el-GR" sz="900" i="1" kern="1200" dirty="0" err="1" smtClean="0">
                <a:solidFill>
                  <a:schemeClr val="tx1"/>
                </a:solidFill>
                <a:effectLst/>
                <a:latin typeface="+mn-lt"/>
                <a:ea typeface="+mn-ea"/>
                <a:cs typeface="+mn-cs"/>
              </a:rPr>
              <a:t>τριες</a:t>
            </a:r>
            <a:r>
              <a:rPr lang="el-GR" sz="900" i="1" kern="1200" dirty="0" smtClean="0">
                <a:solidFill>
                  <a:schemeClr val="tx1"/>
                </a:solidFill>
                <a:effectLst/>
                <a:latin typeface="+mn-lt"/>
                <a:ea typeface="+mn-ea"/>
                <a:cs typeface="+mn-cs"/>
              </a:rPr>
              <a:t> σχολικών μονάδων όλων των τύπων, επαγγελματίες που εργάζονται στα ΚΕΣΥ</a:t>
            </a:r>
            <a:endParaRPr lang="el-GR" sz="900" kern="1200" dirty="0" smtClean="0">
              <a:solidFill>
                <a:schemeClr val="tx1"/>
              </a:solidFill>
              <a:effectLst/>
              <a:latin typeface="+mn-lt"/>
              <a:ea typeface="+mn-ea"/>
              <a:cs typeface="+mn-cs"/>
            </a:endParaRPr>
          </a:p>
          <a:p>
            <a:r>
              <a:rPr lang="el-GR" sz="900" b="1" i="1" kern="1200" dirty="0" smtClean="0">
                <a:solidFill>
                  <a:schemeClr val="tx1"/>
                </a:solidFill>
                <a:effectLst/>
                <a:latin typeface="+mn-lt"/>
                <a:ea typeface="+mn-ea"/>
                <a:cs typeface="+mn-cs"/>
              </a:rPr>
              <a:t>Άλλα Επαγγέλματα: </a:t>
            </a:r>
            <a:r>
              <a:rPr lang="el-GR" sz="900" i="1" kern="1200" dirty="0" smtClean="0">
                <a:solidFill>
                  <a:schemeClr val="tx1"/>
                </a:solidFill>
                <a:effectLst/>
                <a:latin typeface="+mn-lt"/>
                <a:ea typeface="+mn-ea"/>
                <a:cs typeface="+mn-cs"/>
              </a:rPr>
              <a:t>Επαγγελματίες που εργάζονται στο Συνήγορο του Παιδιού, Ερευνητές, Διαχειριστές Δεδομένων σχετικών βάσεων και εργαλείων </a:t>
            </a:r>
            <a:endParaRPr lang="el-GR" sz="900" kern="1200" dirty="0" smtClean="0">
              <a:solidFill>
                <a:schemeClr val="tx1"/>
              </a:solidFill>
              <a:effectLst/>
              <a:latin typeface="+mn-lt"/>
              <a:ea typeface="+mn-ea"/>
              <a:cs typeface="+mn-cs"/>
            </a:endParaRPr>
          </a:p>
          <a:p>
            <a:endParaRPr lang="el-GR"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Examples </a:t>
            </a:r>
            <a:r>
              <a:rPr lang="en-US" sz="1200" kern="1200" baseline="0" dirty="0">
                <a:solidFill>
                  <a:schemeClr val="tx1"/>
                </a:solidFill>
                <a:effectLst/>
                <a:latin typeface="+mn-lt"/>
                <a:ea typeface="+mn-ea"/>
                <a:cs typeface="+mn-cs"/>
              </a:rPr>
              <a:t>of professional backgrounds per sector</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Welfare related professions</a:t>
            </a:r>
            <a:r>
              <a:rPr lang="en-US" sz="1200" kern="1200" dirty="0">
                <a:solidFill>
                  <a:schemeClr val="tx1"/>
                </a:solidFill>
                <a:effectLst/>
                <a:latin typeface="+mn-lt"/>
                <a:ea typeface="+mn-ea"/>
                <a:cs typeface="+mn-cs"/>
              </a:rPr>
              <a:t>: Social Workers, Health Visitors, Care providers in institutions, other personnel (e.g. working in anti-trafficking agencies, directorates for disability, Child Ombudsperson) </a:t>
            </a:r>
            <a:endParaRPr lang="el-GR"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Justice-related professions</a:t>
            </a:r>
            <a:r>
              <a:rPr lang="en-US" sz="1200" kern="1200" dirty="0">
                <a:solidFill>
                  <a:schemeClr val="tx1"/>
                </a:solidFill>
                <a:effectLst/>
                <a:latin typeface="+mn-lt"/>
                <a:ea typeface="+mn-ea"/>
                <a:cs typeface="+mn-cs"/>
              </a:rPr>
              <a:t>: Judges (family courts, juvenile courts), Probation Officers, Public Prosecutors, Forensic surgeons' professionals, Lawyers, other justice related professions) </a:t>
            </a:r>
            <a:endParaRPr lang="el-GR"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Health related professions</a:t>
            </a:r>
            <a:r>
              <a:rPr lang="en-US" sz="1200" kern="1200" dirty="0">
                <a:solidFill>
                  <a:schemeClr val="tx1"/>
                </a:solidFill>
                <a:effectLst/>
                <a:latin typeface="+mn-lt"/>
                <a:ea typeface="+mn-ea"/>
                <a:cs typeface="+mn-cs"/>
              </a:rPr>
              <a:t>: Medical Doctors (general doctors and specialized doctors such as gynecologists, pediatricians, orthopedists, and radiologists), Midwives, Nurses, and Dentists </a:t>
            </a:r>
            <a:endParaRPr lang="el-GR"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Mental health professions</a:t>
            </a:r>
            <a:r>
              <a:rPr lang="en-US" sz="1200" kern="1200" dirty="0">
                <a:solidFill>
                  <a:schemeClr val="tx1"/>
                </a:solidFill>
                <a:effectLst/>
                <a:latin typeface="+mn-lt"/>
                <a:ea typeface="+mn-ea"/>
                <a:cs typeface="+mn-cs"/>
              </a:rPr>
              <a:t>: Child Psychiatrists, Psychiatrists, Psychologists, Licensed Counselors (Youth Counselors, Family Counselors, etc.) </a:t>
            </a:r>
            <a:endParaRPr lang="el-GR"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Law enforcement related professions: </a:t>
            </a:r>
            <a:r>
              <a:rPr lang="en-US" sz="1200" kern="1200" dirty="0">
                <a:solidFill>
                  <a:schemeClr val="tx1"/>
                </a:solidFill>
                <a:effectLst/>
                <a:latin typeface="+mn-lt"/>
                <a:ea typeface="+mn-ea"/>
                <a:cs typeface="+mn-cs"/>
              </a:rPr>
              <a:t>Police Officers (in general and specialized police investigators e.g. in forensic interviews, for crimes against minors etc.) </a:t>
            </a:r>
            <a:endParaRPr lang="el-GR"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Education-related professions</a:t>
            </a:r>
            <a:r>
              <a:rPr lang="en-US" sz="1200" kern="1200" dirty="0">
                <a:solidFill>
                  <a:schemeClr val="tx1"/>
                </a:solidFill>
                <a:effectLst/>
                <a:latin typeface="+mn-lt"/>
                <a:ea typeface="+mn-ea"/>
                <a:cs typeface="+mn-cs"/>
              </a:rPr>
              <a:t>: Teachers/Educators (pre-school, kindergarten, primary and secondary education, for children with special needs), School Principals </a:t>
            </a:r>
            <a:endParaRPr lang="el-GR"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Other professionals</a:t>
            </a:r>
            <a:r>
              <a:rPr lang="en-US" sz="1200" kern="1200" dirty="0">
                <a:solidFill>
                  <a:schemeClr val="tx1"/>
                </a:solidFill>
                <a:effectLst/>
                <a:latin typeface="+mn-lt"/>
                <a:ea typeface="+mn-ea"/>
                <a:cs typeface="+mn-cs"/>
              </a:rPr>
              <a:t>: Researchers, Data administrators, other school personnel (e.g. school guardians), other Public officials (e.g. ministries' employees), other NGOs personnel (e.g. volunteers, priests, sisters)</a:t>
            </a:r>
            <a:endParaRPr lang="el-GR" dirty="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33</a:t>
            </a:fld>
            <a:endParaRPr lang="el-GR"/>
          </a:p>
        </p:txBody>
      </p:sp>
    </p:spTree>
    <p:extLst>
      <p:ext uri="{BB962C8B-B14F-4D97-AF65-F5344CB8AC3E}">
        <p14:creationId xmlns="" xmlns:p14="http://schemas.microsoft.com/office/powerpoint/2010/main" val="1048364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&lt;see slide&gt;</a:t>
            </a:r>
          </a:p>
          <a:p>
            <a:endParaRPr lang="en-US" sz="1200" kern="1200" dirty="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34</a:t>
            </a:fld>
            <a:endParaRPr lang="el-GR"/>
          </a:p>
        </p:txBody>
      </p:sp>
    </p:spTree>
    <p:extLst>
      <p:ext uri="{BB962C8B-B14F-4D97-AF65-F5344CB8AC3E}">
        <p14:creationId xmlns="" xmlns:p14="http://schemas.microsoft.com/office/powerpoint/2010/main" val="2504915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Note: </a:t>
            </a:r>
            <a:r>
              <a:rPr lang="en-US" sz="1200" b="1" dirty="0">
                <a:solidFill>
                  <a:schemeClr val="accent2">
                    <a:lumMod val="75000"/>
                  </a:schemeClr>
                </a:solidFill>
              </a:rPr>
              <a:t>[we suggest using this slide in a way that underscores your key argument on how necessary CAN-MDS is for the group you are training and for the recipients of their services (children!) ]</a:t>
            </a:r>
            <a:endParaRPr lang="en-US" dirty="0"/>
          </a:p>
        </p:txBody>
      </p:sp>
      <p:sp>
        <p:nvSpPr>
          <p:cNvPr id="4" name="Slide Number Placeholder 3"/>
          <p:cNvSpPr>
            <a:spLocks noGrp="1"/>
          </p:cNvSpPr>
          <p:nvPr>
            <p:ph type="sldNum" sz="quarter" idx="10"/>
          </p:nvPr>
        </p:nvSpPr>
        <p:spPr/>
        <p:txBody>
          <a:bodyPr/>
          <a:lstStyle/>
          <a:p>
            <a:fld id="{451164F1-9960-41AA-B1B3-EB707D8C7D2C}" type="slidenum">
              <a:rPr lang="el-GR" smtClean="0"/>
              <a:pPr/>
              <a:t>5</a:t>
            </a:fld>
            <a:endParaRPr lang="el-GR"/>
          </a:p>
        </p:txBody>
      </p:sp>
    </p:spTree>
    <p:extLst>
      <p:ext uri="{BB962C8B-B14F-4D97-AF65-F5344CB8AC3E}">
        <p14:creationId xmlns="" xmlns:p14="http://schemas.microsoft.com/office/powerpoint/2010/main" val="10893662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Πηγή</a:t>
            </a:r>
            <a:r>
              <a:rPr lang="en-US" dirty="0"/>
              <a:t>: </a:t>
            </a:r>
            <a:r>
              <a:rPr lang="en-GB" dirty="0">
                <a:hlinkClick r:id="rId3"/>
              </a:rPr>
              <a:t>http://www.euro.who.int/__data/assets/pdf_file/0017/381140/wh12-ecm-rep-eng.pdf?ua=1</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35</a:t>
            </a:fld>
            <a:endParaRPr lang="el-GR"/>
          </a:p>
        </p:txBody>
      </p:sp>
    </p:spTree>
    <p:extLst>
      <p:ext uri="{BB962C8B-B14F-4D97-AF65-F5344CB8AC3E}">
        <p14:creationId xmlns="" xmlns:p14="http://schemas.microsoft.com/office/powerpoint/2010/main" val="30996346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One major challenge of the CAN-MDS is to overcome variations in the definitions of child maltreatment used by professionals, researchers and officials with different professional backgrounds, working in different jurisdictions within and between countries (see “CAN-MDS Operators”).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Deciding on whether their suspicion is ‘reasonable’ before reporting seems to be a major factor in systematic omissions to report, generally. The decision is influenced by biases related to cultural biases about who can do what for a child and under what circumstances, what is , then, ‘normal’, and what options are there for children in certain context to have reasonably good lives if a report is made. Other, less honorable variables, such as limited notions of accountability, responsibility and a desire to skip some work duties, very often get grouped under the same explanation.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algn="ctr"/>
            <a:endParaRPr lang="en-US" dirty="0"/>
          </a:p>
          <a:p>
            <a:r>
              <a:rPr lang="en-US" b="1" dirty="0"/>
              <a:t>INCIDENT</a:t>
            </a:r>
            <a:endParaRPr lang="en-US" dirty="0"/>
          </a:p>
          <a:p>
            <a:r>
              <a:rPr lang="en-US" b="1" i="1" dirty="0"/>
              <a:t>for CAN-MDS  is:</a:t>
            </a:r>
            <a:r>
              <a:rPr lang="en-US" b="1" dirty="0"/>
              <a:t>	</a:t>
            </a:r>
          </a:p>
          <a:p>
            <a:r>
              <a:rPr lang="en-US" i="1" dirty="0"/>
              <a:t>an incident documented by the child protection system, law enforcement, the medical system, or other reporting source (e.g., school) in which child maltreatment is alleged or confirmed</a:t>
            </a:r>
            <a:endParaRPr lang="en-US" dirty="0"/>
          </a:p>
          <a:p>
            <a:r>
              <a:rPr lang="en-US" i="1" dirty="0"/>
              <a:t>Notes:</a:t>
            </a:r>
            <a:r>
              <a:rPr lang="en-US" b="1" i="1" dirty="0"/>
              <a:t> </a:t>
            </a:r>
            <a:r>
              <a:rPr lang="en-US" i="1" dirty="0"/>
              <a:t>In the context of the CAN-MDS “documented” means “eligible to be entered into the CAN-MDS following a report” </a:t>
            </a:r>
          </a:p>
          <a:p>
            <a:endParaRPr lang="en-US" dirty="0"/>
          </a:p>
          <a:p>
            <a:r>
              <a:rPr lang="en-US" b="1" dirty="0"/>
              <a:t>CHILD MALTREATMENT INCIDENT REPORTING is:</a:t>
            </a:r>
            <a:endParaRPr lang="en-US" dirty="0"/>
          </a:p>
          <a:p>
            <a:r>
              <a:rPr lang="en-US" i="1" dirty="0"/>
              <a:t>reporting of a</a:t>
            </a:r>
            <a:r>
              <a:rPr lang="en-US" dirty="0"/>
              <a:t> </a:t>
            </a:r>
            <a:r>
              <a:rPr lang="en-US" i="1" dirty="0"/>
              <a:t>child maltreatment incident by a source of information that involves at least one act of maltreatment or at least one omission in a child’s care. A report can refer to a single distinct abuse and/or neglect event/episode or to continuous maltreatment including one or more distinct abuse and/or neglect events/episodes or to continuous maltreatment where no distinct abuse and/or neglect event/episode took place</a:t>
            </a:r>
          </a:p>
          <a:p>
            <a:endParaRPr lang="en-US" dirty="0"/>
          </a:p>
          <a:p>
            <a:r>
              <a:rPr lang="en-US" i="1" dirty="0"/>
              <a:t>Note:</a:t>
            </a:r>
            <a:r>
              <a:rPr lang="en-US" b="1" dirty="0"/>
              <a:t> </a:t>
            </a:r>
            <a:r>
              <a:rPr lang="en-US" i="1" dirty="0"/>
              <a:t>Acts of maltreatment against a child and omissions in a child’s care are defined on the basis of CRC/C/GC/13 (2011)</a:t>
            </a:r>
            <a:endParaRPr lang="en-US" dirty="0"/>
          </a:p>
          <a:p>
            <a:pPr algn="ct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Cases excluded (i.e. not eligible) from CAN-MDS are the ones where:</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The child’s name is not available</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There are no acts of maltreatment or no omissions in the child’s care to be recorded---IN OTHER WORDS: FOR CAN-MDS WE HAVE “NO CASE” WHEN WE EITHER HAVE NO WAY OF KNOWING WHO THE CHILD IS, OR THERE IS NO FORM  OF CAN SUSPECTED  TO BE RECORDED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36</a:t>
            </a:fld>
            <a:endParaRPr lang="el-GR"/>
          </a:p>
        </p:txBody>
      </p:sp>
    </p:spTree>
    <p:extLst>
      <p:ext uri="{BB962C8B-B14F-4D97-AF65-F5344CB8AC3E}">
        <p14:creationId xmlns="" xmlns:p14="http://schemas.microsoft.com/office/powerpoint/2010/main" val="31257270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900" kern="1200" dirty="0" smtClean="0">
                <a:solidFill>
                  <a:schemeClr val="tx1"/>
                </a:solidFill>
                <a:effectLst/>
                <a:latin typeface="+mn-lt"/>
                <a:ea typeface="+mn-ea"/>
                <a:cs typeface="+mn-cs"/>
              </a:rPr>
              <a:t>Για την καταγραφή της “Μορφής/-</a:t>
            </a:r>
            <a:r>
              <a:rPr lang="el-GR" sz="900" kern="1200" dirty="0" err="1" smtClean="0">
                <a:solidFill>
                  <a:schemeClr val="tx1"/>
                </a:solidFill>
                <a:effectLst/>
                <a:latin typeface="+mn-lt"/>
                <a:ea typeface="+mn-ea"/>
                <a:cs typeface="+mn-cs"/>
              </a:rPr>
              <a:t>ών</a:t>
            </a:r>
            <a:r>
              <a:rPr lang="el-GR" sz="900" kern="1200" dirty="0" smtClean="0">
                <a:solidFill>
                  <a:schemeClr val="tx1"/>
                </a:solidFill>
                <a:effectLst/>
                <a:latin typeface="+mn-lt"/>
                <a:ea typeface="+mn-ea"/>
                <a:cs typeface="+mn-cs"/>
              </a:rPr>
              <a:t> Κακομεταχείρισης” στο </a:t>
            </a:r>
            <a:r>
              <a:rPr lang="en-US" sz="900" kern="1200" dirty="0" smtClean="0">
                <a:solidFill>
                  <a:schemeClr val="tx1"/>
                </a:solidFill>
                <a:effectLst/>
                <a:latin typeface="+mn-lt"/>
                <a:ea typeface="+mn-ea"/>
                <a:cs typeface="+mn-cs"/>
              </a:rPr>
              <a:t>CAN</a:t>
            </a:r>
            <a:r>
              <a:rPr lang="el-GR" sz="900" kern="1200" dirty="0" smtClean="0">
                <a:solidFill>
                  <a:schemeClr val="tx1"/>
                </a:solidFill>
                <a:effectLst/>
                <a:latin typeface="+mn-lt"/>
                <a:ea typeface="+mn-ea"/>
                <a:cs typeface="+mn-cs"/>
              </a:rPr>
              <a:t>-</a:t>
            </a:r>
            <a:r>
              <a:rPr lang="en-US" sz="900" kern="1200" dirty="0" smtClean="0">
                <a:solidFill>
                  <a:schemeClr val="tx1"/>
                </a:solidFill>
                <a:effectLst/>
                <a:latin typeface="+mn-lt"/>
                <a:ea typeface="+mn-ea"/>
                <a:cs typeface="+mn-cs"/>
              </a:rPr>
              <a:t>MDS</a:t>
            </a:r>
            <a:r>
              <a:rPr lang="el-GR" sz="900" kern="1200" dirty="0" smtClean="0">
                <a:solidFill>
                  <a:schemeClr val="tx1"/>
                </a:solidFill>
                <a:effectLst/>
                <a:latin typeface="+mn-lt"/>
                <a:ea typeface="+mn-ea"/>
                <a:cs typeface="+mn-cs"/>
              </a:rPr>
              <a:t>,  κάτω από τους κύριους τύπους ΚαΠα-Π (</a:t>
            </a:r>
            <a:r>
              <a:rPr lang="en-US" sz="900" kern="1200" dirty="0" smtClean="0">
                <a:solidFill>
                  <a:schemeClr val="tx1"/>
                </a:solidFill>
                <a:effectLst/>
                <a:latin typeface="+mn-lt"/>
                <a:ea typeface="+mn-ea"/>
                <a:cs typeface="+mn-cs"/>
              </a:rPr>
              <a:t>WHO</a:t>
            </a:r>
            <a:r>
              <a:rPr lang="el-GR" sz="900" kern="1200" dirty="0" smtClean="0">
                <a:solidFill>
                  <a:schemeClr val="tx1"/>
                </a:solidFill>
                <a:effectLst/>
                <a:latin typeface="+mn-lt"/>
                <a:ea typeface="+mn-ea"/>
                <a:cs typeface="+mn-cs"/>
              </a:rPr>
              <a:t> &amp; </a:t>
            </a:r>
            <a:r>
              <a:rPr lang="en-US" sz="900" kern="1200" dirty="0" smtClean="0">
                <a:solidFill>
                  <a:schemeClr val="tx1"/>
                </a:solidFill>
                <a:effectLst/>
                <a:latin typeface="+mn-lt"/>
                <a:ea typeface="+mn-ea"/>
                <a:cs typeface="+mn-cs"/>
              </a:rPr>
              <a:t>ISPCAN</a:t>
            </a:r>
            <a:r>
              <a:rPr lang="el-GR" sz="900" kern="1200" dirty="0" smtClean="0">
                <a:solidFill>
                  <a:schemeClr val="tx1"/>
                </a:solidFill>
                <a:effectLst/>
                <a:latin typeface="+mn-lt"/>
                <a:ea typeface="+mn-ea"/>
                <a:cs typeface="+mn-cs"/>
              </a:rPr>
              <a:t>, 2006) έχουν ταξινομηθεί όλοι οι </a:t>
            </a:r>
            <a:r>
              <a:rPr lang="el-GR" sz="900" kern="1200" dirty="0" err="1" smtClean="0">
                <a:solidFill>
                  <a:schemeClr val="tx1"/>
                </a:solidFill>
                <a:effectLst/>
                <a:latin typeface="+mn-lt"/>
                <a:ea typeface="+mn-ea"/>
                <a:cs typeface="+mn-cs"/>
              </a:rPr>
              <a:t>υπο</a:t>
            </a:r>
            <a:r>
              <a:rPr lang="el-GR" sz="900" kern="1200" dirty="0" smtClean="0">
                <a:solidFill>
                  <a:schemeClr val="tx1"/>
                </a:solidFill>
                <a:effectLst/>
                <a:latin typeface="+mn-lt"/>
                <a:ea typeface="+mn-ea"/>
                <a:cs typeface="+mn-cs"/>
              </a:rPr>
              <a:t>-τύποι και κάτω από κάθε </a:t>
            </a:r>
            <a:r>
              <a:rPr lang="el-GR" sz="900" kern="1200" dirty="0" err="1" smtClean="0">
                <a:solidFill>
                  <a:schemeClr val="tx1"/>
                </a:solidFill>
                <a:effectLst/>
                <a:latin typeface="+mn-lt"/>
                <a:ea typeface="+mn-ea"/>
                <a:cs typeface="+mn-cs"/>
              </a:rPr>
              <a:t>υπο</a:t>
            </a:r>
            <a:r>
              <a:rPr lang="el-GR" sz="900" kern="1200" dirty="0" smtClean="0">
                <a:solidFill>
                  <a:schemeClr val="tx1"/>
                </a:solidFill>
                <a:effectLst/>
                <a:latin typeface="+mn-lt"/>
                <a:ea typeface="+mn-ea"/>
                <a:cs typeface="+mn-cs"/>
              </a:rPr>
              <a:t>-τύπο ΚαΠα όλες οι πιθανές μορφές κακομεταχείρισης (σύμφωνα με το </a:t>
            </a:r>
            <a:r>
              <a:rPr lang="en-US" sz="900" kern="1200" dirty="0" smtClean="0">
                <a:solidFill>
                  <a:schemeClr val="tx1"/>
                </a:solidFill>
                <a:effectLst/>
                <a:latin typeface="+mn-lt"/>
                <a:ea typeface="+mn-ea"/>
                <a:cs typeface="+mn-cs"/>
              </a:rPr>
              <a:t>CRC</a:t>
            </a:r>
            <a:r>
              <a:rPr lang="el-GR" sz="900" kern="1200" dirty="0" smtClean="0">
                <a:solidFill>
                  <a:schemeClr val="tx1"/>
                </a:solidFill>
                <a:effectLst/>
                <a:latin typeface="+mn-lt"/>
                <a:ea typeface="+mn-ea"/>
                <a:cs typeface="+mn-cs"/>
              </a:rPr>
              <a:t>/</a:t>
            </a:r>
            <a:r>
              <a:rPr lang="en-US" sz="900" kern="1200" dirty="0" smtClean="0">
                <a:solidFill>
                  <a:schemeClr val="tx1"/>
                </a:solidFill>
                <a:effectLst/>
                <a:latin typeface="+mn-lt"/>
                <a:ea typeface="+mn-ea"/>
                <a:cs typeface="+mn-cs"/>
              </a:rPr>
              <a:t>C</a:t>
            </a:r>
            <a:r>
              <a:rPr lang="el-GR" sz="900" kern="1200" dirty="0" smtClean="0">
                <a:solidFill>
                  <a:schemeClr val="tx1"/>
                </a:solidFill>
                <a:effectLst/>
                <a:latin typeface="+mn-lt"/>
                <a:ea typeface="+mn-ea"/>
                <a:cs typeface="+mn-cs"/>
              </a:rPr>
              <a:t>/</a:t>
            </a:r>
            <a:r>
              <a:rPr lang="en-US" sz="900" kern="1200" dirty="0" smtClean="0">
                <a:solidFill>
                  <a:schemeClr val="tx1"/>
                </a:solidFill>
                <a:effectLst/>
                <a:latin typeface="+mn-lt"/>
                <a:ea typeface="+mn-ea"/>
                <a:cs typeface="+mn-cs"/>
              </a:rPr>
              <a:t>GC</a:t>
            </a:r>
            <a:r>
              <a:rPr lang="el-GR" sz="900" kern="1200" dirty="0" smtClean="0">
                <a:solidFill>
                  <a:schemeClr val="tx1"/>
                </a:solidFill>
                <a:effectLst/>
                <a:latin typeface="+mn-lt"/>
                <a:ea typeface="+mn-ea"/>
                <a:cs typeface="+mn-cs"/>
              </a:rPr>
              <a:t>/13/2011 και άλλες πηγές). Οι πιθανές μορφές κακομεταχείρισης αφορούν είτε ενέργειες κατά του παιδιού ή </a:t>
            </a:r>
            <a:r>
              <a:rPr lang="el-GR" sz="900" kern="1200" dirty="0" err="1" smtClean="0">
                <a:solidFill>
                  <a:schemeClr val="tx1"/>
                </a:solidFill>
                <a:effectLst/>
                <a:latin typeface="+mn-lt"/>
                <a:ea typeface="+mn-ea"/>
                <a:cs typeface="+mn-cs"/>
              </a:rPr>
              <a:t>παραλειψεις</a:t>
            </a:r>
            <a:r>
              <a:rPr lang="el-GR" sz="900" kern="1200" dirty="0" smtClean="0">
                <a:solidFill>
                  <a:schemeClr val="tx1"/>
                </a:solidFill>
                <a:effectLst/>
                <a:latin typeface="+mn-lt"/>
                <a:ea typeface="+mn-ea"/>
                <a:cs typeface="+mn-cs"/>
              </a:rPr>
              <a:t> στη φροντίδα του παιδιού (</a:t>
            </a:r>
            <a:r>
              <a:rPr lang="en-US" sz="900" kern="1200" dirty="0" smtClean="0">
                <a:solidFill>
                  <a:schemeClr val="tx1"/>
                </a:solidFill>
                <a:effectLst/>
                <a:latin typeface="+mn-lt"/>
                <a:ea typeface="+mn-ea"/>
                <a:cs typeface="+mn-cs"/>
              </a:rPr>
              <a:t>CDC</a:t>
            </a:r>
            <a:r>
              <a:rPr lang="el-GR" sz="900" kern="1200" dirty="0" smtClean="0">
                <a:solidFill>
                  <a:schemeClr val="tx1"/>
                </a:solidFill>
                <a:effectLst/>
                <a:latin typeface="+mn-lt"/>
                <a:ea typeface="+mn-ea"/>
                <a:cs typeface="+mn-cs"/>
              </a:rPr>
              <a:t>, 2008), ενώ παρουσιάζονται και ορίζονται ακολουθώντας τη λογική διεθνών προτύπων </a:t>
            </a:r>
            <a:r>
              <a:rPr lang="el-GR" sz="900" kern="1200" dirty="0" err="1" smtClean="0">
                <a:solidFill>
                  <a:schemeClr val="tx1"/>
                </a:solidFill>
                <a:effectLst/>
                <a:latin typeface="+mn-lt"/>
                <a:ea typeface="+mn-ea"/>
                <a:cs typeface="+mn-cs"/>
              </a:rPr>
              <a:t>μεταδεδομένων</a:t>
            </a:r>
            <a:r>
              <a:rPr lang="el-GR" sz="900" kern="1200" dirty="0" smtClean="0">
                <a:solidFill>
                  <a:schemeClr val="tx1"/>
                </a:solidFill>
                <a:effectLst/>
                <a:latin typeface="+mn-lt"/>
                <a:ea typeface="+mn-ea"/>
                <a:cs typeface="+mn-cs"/>
              </a:rPr>
              <a:t>. Κάθε χρήστης/-</a:t>
            </a:r>
            <a:r>
              <a:rPr lang="el-GR" sz="900" kern="1200" dirty="0" err="1" smtClean="0">
                <a:solidFill>
                  <a:schemeClr val="tx1"/>
                </a:solidFill>
                <a:effectLst/>
                <a:latin typeface="+mn-lt"/>
                <a:ea typeface="+mn-ea"/>
                <a:cs typeface="+mn-cs"/>
              </a:rPr>
              <a:t>τρια</a:t>
            </a:r>
            <a:r>
              <a:rPr lang="el-GR" sz="900" kern="1200" dirty="0" smtClean="0">
                <a:solidFill>
                  <a:schemeClr val="tx1"/>
                </a:solidFill>
                <a:effectLst/>
                <a:latin typeface="+mn-lt"/>
                <a:ea typeface="+mn-ea"/>
                <a:cs typeface="+mn-cs"/>
              </a:rPr>
              <a:t> του συστήματος έχει τη δυνατότητα να ακολουθήσει διαφορετική προσέγγιση, ανάλογα με την εξοικείωσή του/της με θέματα  ΚαΠα-Π:</a:t>
            </a:r>
          </a:p>
          <a:p>
            <a:pPr lvl="0"/>
            <a:r>
              <a:rPr lang="el-GR" sz="900" kern="1200" dirty="0" smtClean="0">
                <a:solidFill>
                  <a:schemeClr val="tx1"/>
                </a:solidFill>
                <a:effectLst/>
                <a:latin typeface="+mn-lt"/>
                <a:ea typeface="+mn-ea"/>
                <a:cs typeface="+mn-cs"/>
              </a:rPr>
              <a:t>οι επαγγελματίες που δεν είναι εξοικειωμένοι/-</a:t>
            </a:r>
            <a:r>
              <a:rPr lang="el-GR" sz="900" kern="1200" dirty="0" err="1" smtClean="0">
                <a:solidFill>
                  <a:schemeClr val="tx1"/>
                </a:solidFill>
                <a:effectLst/>
                <a:latin typeface="+mn-lt"/>
                <a:ea typeface="+mn-ea"/>
                <a:cs typeface="+mn-cs"/>
              </a:rPr>
              <a:t>ες</a:t>
            </a:r>
            <a:r>
              <a:rPr lang="el-GR" sz="900" kern="1200" dirty="0" smtClean="0">
                <a:solidFill>
                  <a:schemeClr val="tx1"/>
                </a:solidFill>
                <a:effectLst/>
                <a:latin typeface="+mn-lt"/>
                <a:ea typeface="+mn-ea"/>
                <a:cs typeface="+mn-cs"/>
              </a:rPr>
              <a:t> με ορισμούς ή γενικότερα με περιπτώσεις ΚαΠα-Π μπορούν να ακολουθήσουν την </a:t>
            </a:r>
            <a:r>
              <a:rPr lang="el-GR" sz="900" i="1" kern="1200" dirty="0" smtClean="0">
                <a:solidFill>
                  <a:schemeClr val="tx1"/>
                </a:solidFill>
                <a:effectLst/>
                <a:latin typeface="+mn-lt"/>
                <a:ea typeface="+mn-ea"/>
                <a:cs typeface="+mn-cs"/>
              </a:rPr>
              <a:t>από-κάτω-προς-τα-πάνω</a:t>
            </a:r>
            <a:r>
              <a:rPr lang="el-GR" sz="900" kern="120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bottom up</a:t>
            </a:r>
            <a:r>
              <a:rPr lang="el-GR" sz="900" kern="1200" dirty="0" smtClean="0">
                <a:solidFill>
                  <a:schemeClr val="tx1"/>
                </a:solidFill>
                <a:effectLst/>
                <a:latin typeface="+mn-lt"/>
                <a:ea typeface="+mn-ea"/>
                <a:cs typeface="+mn-cs"/>
              </a:rPr>
              <a:t>) προσέγγιση, να επιλέξουν, δηλαδή, συγκεκριμένες μορφές κακομεταχείρισης που αφορούν βίαιες ενέργειες κατά του παιδιού ή/και παραλείψεις στη φροντίδα του. Με βάση την επιλογή ή τις επιλογές που θα γίνουν, το σύστημα θα ταξινομήσει το περιστατικό ως προς την ευρύτερη  μορφή ΚαΠα-Π</a:t>
            </a:r>
          </a:p>
          <a:p>
            <a:pPr lvl="0"/>
            <a:r>
              <a:rPr lang="el-GR" sz="900" kern="1200" dirty="0" smtClean="0">
                <a:solidFill>
                  <a:schemeClr val="tx1"/>
                </a:solidFill>
                <a:effectLst/>
                <a:latin typeface="+mn-lt"/>
                <a:ea typeface="+mn-ea"/>
                <a:cs typeface="+mn-cs"/>
              </a:rPr>
              <a:t>οι επαγγελματίες που εργάζονται σε τομείς προστασίας του παιδιού και είναι εξοικειωμένοι με τους ορισμούς ή γενικότερα με περιπτώσεις ΚαΠα-Π, μπορούν να ακολουθήσουν μία </a:t>
            </a:r>
            <a:r>
              <a:rPr lang="el-GR" sz="900" i="1" kern="1200" dirty="0" smtClean="0">
                <a:solidFill>
                  <a:schemeClr val="tx1"/>
                </a:solidFill>
                <a:effectLst/>
                <a:latin typeface="+mn-lt"/>
                <a:ea typeface="+mn-ea"/>
                <a:cs typeface="+mn-cs"/>
              </a:rPr>
              <a:t>από-πάνω-προς-τα-κάτω</a:t>
            </a:r>
            <a:r>
              <a:rPr lang="el-GR" sz="900" kern="120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top down</a:t>
            </a:r>
            <a:r>
              <a:rPr lang="el-GR" sz="900" kern="1200" dirty="0" smtClean="0">
                <a:solidFill>
                  <a:schemeClr val="tx1"/>
                </a:solidFill>
                <a:effectLst/>
                <a:latin typeface="+mn-lt"/>
                <a:ea typeface="+mn-ea"/>
                <a:cs typeface="+mn-cs"/>
              </a:rPr>
              <a:t>) προσέγγιση, να επιλέξουν, δηλαδή, με βάση την πληροφορία που έχουν τον κύριο τύπο ΚαΠα-Π κατά περίπτωση και στη συνέχεια να υποδείξουν συγκεκριμένες βίαιες ενέργειες κατά του παιδιού ή/και παραλείψεις στη φροντίδα του </a:t>
            </a:r>
          </a:p>
          <a:p>
            <a:r>
              <a:rPr lang="el-GR" sz="900" b="1" i="1" kern="1200" dirty="0" smtClean="0">
                <a:solidFill>
                  <a:schemeClr val="tx1"/>
                </a:solidFill>
                <a:effectLst/>
                <a:latin typeface="+mn-lt"/>
                <a:ea typeface="+mn-ea"/>
                <a:cs typeface="+mn-cs"/>
              </a:rPr>
              <a:t> </a:t>
            </a:r>
            <a:endParaRPr lang="el-GR" sz="900" kern="1200" dirty="0" smtClean="0">
              <a:solidFill>
                <a:schemeClr val="tx1"/>
              </a:solidFill>
              <a:effectLst/>
              <a:latin typeface="+mn-lt"/>
              <a:ea typeface="+mn-ea"/>
              <a:cs typeface="+mn-cs"/>
            </a:endParaRPr>
          </a:p>
          <a:p>
            <a:r>
              <a:rPr lang="el-GR" sz="900" b="1" i="1" kern="1200" dirty="0" smtClean="0">
                <a:solidFill>
                  <a:schemeClr val="tx1"/>
                </a:solidFill>
                <a:effectLst/>
                <a:latin typeface="+mn-lt"/>
                <a:ea typeface="+mn-ea"/>
                <a:cs typeface="+mn-cs"/>
              </a:rPr>
              <a:t>Σημείωση:</a:t>
            </a:r>
            <a:r>
              <a:rPr lang="el-GR" sz="900" i="1" kern="1200" dirty="0" smtClean="0">
                <a:solidFill>
                  <a:schemeClr val="tx1"/>
                </a:solidFill>
                <a:effectLst/>
                <a:latin typeface="+mn-lt"/>
                <a:ea typeface="+mn-ea"/>
                <a:cs typeface="+mn-cs"/>
              </a:rPr>
              <a:t> Συστήνεται σε όλους/-</a:t>
            </a:r>
            <a:r>
              <a:rPr lang="el-GR" sz="900" i="1" kern="1200" dirty="0" err="1" smtClean="0">
                <a:solidFill>
                  <a:schemeClr val="tx1"/>
                </a:solidFill>
                <a:effectLst/>
                <a:latin typeface="+mn-lt"/>
                <a:ea typeface="+mn-ea"/>
                <a:cs typeface="+mn-cs"/>
              </a:rPr>
              <a:t>ες</a:t>
            </a:r>
            <a:r>
              <a:rPr lang="el-GR" sz="900" i="1" kern="1200" dirty="0" smtClean="0">
                <a:solidFill>
                  <a:schemeClr val="tx1"/>
                </a:solidFill>
                <a:effectLst/>
                <a:latin typeface="+mn-lt"/>
                <a:ea typeface="+mn-ea"/>
                <a:cs typeface="+mn-cs"/>
              </a:rPr>
              <a:t> τους/τις επαγγελματίες, ανεξάρτητα από το βαθμό εξοικείωσής τους σε θέματα ΚαΠα-Π, να επιλέγουν την από-κάτω-προς-τα-πάνω προσέγγιση. Αναλυτικότερες πληροφορίες σχετικά με την ταξινόμηση και τους ορισμούς των Στοιχείων Δεδομένων (</a:t>
            </a:r>
            <a:r>
              <a:rPr lang="en-US" sz="900" i="1" kern="1200" dirty="0" smtClean="0">
                <a:solidFill>
                  <a:schemeClr val="tx1"/>
                </a:solidFill>
                <a:effectLst/>
                <a:latin typeface="+mn-lt"/>
                <a:ea typeface="+mn-ea"/>
                <a:cs typeface="+mn-cs"/>
              </a:rPr>
              <a:t>data elements</a:t>
            </a:r>
            <a:r>
              <a:rPr lang="el-GR" sz="900" i="1" kern="1200" dirty="0" smtClean="0">
                <a:solidFill>
                  <a:schemeClr val="tx1"/>
                </a:solidFill>
                <a:effectLst/>
                <a:latin typeface="+mn-lt"/>
                <a:ea typeface="+mn-ea"/>
                <a:cs typeface="+mn-cs"/>
              </a:rPr>
              <a:t>), τους τύπους, τους </a:t>
            </a:r>
            <a:r>
              <a:rPr lang="el-GR" sz="900" i="1" kern="1200" dirty="0" err="1" smtClean="0">
                <a:solidFill>
                  <a:schemeClr val="tx1"/>
                </a:solidFill>
                <a:effectLst/>
                <a:latin typeface="+mn-lt"/>
                <a:ea typeface="+mn-ea"/>
                <a:cs typeface="+mn-cs"/>
              </a:rPr>
              <a:t>υποτύπους</a:t>
            </a:r>
            <a:r>
              <a:rPr lang="el-GR" sz="900" i="1" kern="1200" dirty="0" smtClean="0">
                <a:solidFill>
                  <a:schemeClr val="tx1"/>
                </a:solidFill>
                <a:effectLst/>
                <a:latin typeface="+mn-lt"/>
                <a:ea typeface="+mn-ea"/>
                <a:cs typeface="+mn-cs"/>
              </a:rPr>
              <a:t> και τις επιμέρους μορφές κακομεταχείρισης (ενέργειες κατά του παιδιού και παραλείψεις στη φροντίδα του) παρέχονται στον Οδηγό για τον Χρήστη και τη </a:t>
            </a:r>
            <a:r>
              <a:rPr lang="el-GR" sz="900" i="1" kern="1200" dirty="0" err="1" smtClean="0">
                <a:solidFill>
                  <a:schemeClr val="tx1"/>
                </a:solidFill>
                <a:effectLst/>
                <a:latin typeface="+mn-lt"/>
                <a:ea typeface="+mn-ea"/>
                <a:cs typeface="+mn-cs"/>
              </a:rPr>
              <a:t>Χρήστρια</a:t>
            </a:r>
            <a:r>
              <a:rPr lang="el-GR" sz="900" i="1" kern="1200" dirty="0" smtClean="0">
                <a:solidFill>
                  <a:schemeClr val="tx1"/>
                </a:solidFill>
                <a:effectLst/>
                <a:latin typeface="+mn-lt"/>
                <a:ea typeface="+mn-ea"/>
                <a:cs typeface="+mn-cs"/>
              </a:rPr>
              <a:t> (Μέρος 2) και στο ΜΕΡΟΣ 3: Λεξικό </a:t>
            </a:r>
            <a:r>
              <a:rPr lang="en-US" sz="900" i="1" kern="1200" dirty="0" smtClean="0">
                <a:solidFill>
                  <a:schemeClr val="tx1"/>
                </a:solidFill>
                <a:effectLst/>
                <a:latin typeface="+mn-lt"/>
                <a:ea typeface="+mn-ea"/>
                <a:cs typeface="+mn-cs"/>
              </a:rPr>
              <a:t>CAN</a:t>
            </a:r>
            <a:r>
              <a:rPr lang="el-GR" sz="900" i="1" kern="1200" dirty="0" smtClean="0">
                <a:solidFill>
                  <a:schemeClr val="tx1"/>
                </a:solidFill>
                <a:effectLst/>
                <a:latin typeface="+mn-lt"/>
                <a:ea typeface="+mn-ea"/>
                <a:cs typeface="+mn-cs"/>
              </a:rPr>
              <a:t>-</a:t>
            </a:r>
            <a:r>
              <a:rPr lang="en-US" sz="900" i="1" kern="1200" dirty="0" smtClean="0">
                <a:solidFill>
                  <a:schemeClr val="tx1"/>
                </a:solidFill>
                <a:effectLst/>
                <a:latin typeface="+mn-lt"/>
                <a:ea typeface="+mn-ea"/>
                <a:cs typeface="+mn-cs"/>
              </a:rPr>
              <a:t>MDS</a:t>
            </a:r>
            <a:r>
              <a:rPr lang="el-GR" sz="900" i="1" kern="1200" dirty="0" smtClean="0">
                <a:solidFill>
                  <a:schemeClr val="tx1"/>
                </a:solidFill>
                <a:effectLst/>
                <a:latin typeface="+mn-lt"/>
                <a:ea typeface="+mn-ea"/>
                <a:cs typeface="+mn-cs"/>
              </a:rPr>
              <a:t> Δεδομένων, Όροι &amp; Ορισμοί (Μέρος 3) του Εγχειριδίου Χρήσης </a:t>
            </a:r>
            <a:r>
              <a:rPr lang="en-US" sz="900" i="1" kern="1200" dirty="0" smtClean="0">
                <a:solidFill>
                  <a:schemeClr val="tx1"/>
                </a:solidFill>
                <a:effectLst/>
                <a:latin typeface="+mn-lt"/>
                <a:ea typeface="+mn-ea"/>
                <a:cs typeface="+mn-cs"/>
              </a:rPr>
              <a:t>CAN</a:t>
            </a:r>
            <a:r>
              <a:rPr lang="el-GR" sz="900" i="1" kern="1200" dirty="0" smtClean="0">
                <a:solidFill>
                  <a:schemeClr val="tx1"/>
                </a:solidFill>
                <a:effectLst/>
                <a:latin typeface="+mn-lt"/>
                <a:ea typeface="+mn-ea"/>
                <a:cs typeface="+mn-cs"/>
              </a:rPr>
              <a:t>-</a:t>
            </a:r>
            <a:r>
              <a:rPr lang="en-US" sz="900" i="1" kern="1200" dirty="0" smtClean="0">
                <a:solidFill>
                  <a:schemeClr val="tx1"/>
                </a:solidFill>
                <a:effectLst/>
                <a:latin typeface="+mn-lt"/>
                <a:ea typeface="+mn-ea"/>
                <a:cs typeface="+mn-cs"/>
              </a:rPr>
              <a:t>MDS</a:t>
            </a:r>
            <a:r>
              <a:rPr lang="el-GR" sz="900" i="1" kern="1200" dirty="0" smtClean="0">
                <a:solidFill>
                  <a:schemeClr val="tx1"/>
                </a:solidFill>
                <a:effectLst/>
                <a:latin typeface="+mn-lt"/>
                <a:ea typeface="+mn-ea"/>
                <a:cs typeface="+mn-cs"/>
              </a:rPr>
              <a:t>.</a:t>
            </a:r>
            <a:endParaRPr lang="el-GR" sz="1200" kern="1200" dirty="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37</a:t>
            </a:fld>
            <a:endParaRPr lang="el-GR"/>
          </a:p>
        </p:txBody>
      </p:sp>
    </p:spTree>
    <p:extLst>
      <p:ext uri="{BB962C8B-B14F-4D97-AF65-F5344CB8AC3E}">
        <p14:creationId xmlns="" xmlns:p14="http://schemas.microsoft.com/office/powerpoint/2010/main" val="35616601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&lt;see slide&gt;</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38</a:t>
            </a:fld>
            <a:endParaRPr lang="el-GR"/>
          </a:p>
        </p:txBody>
      </p:sp>
    </p:spTree>
    <p:extLst>
      <p:ext uri="{BB962C8B-B14F-4D97-AF65-F5344CB8AC3E}">
        <p14:creationId xmlns="" xmlns:p14="http://schemas.microsoft.com/office/powerpoint/2010/main" val="3400410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Note </a:t>
            </a:r>
            <a:r>
              <a:rPr lang="en-US" sz="900" b="1" dirty="0" smtClean="0">
                <a:solidFill>
                  <a:schemeClr val="accent2">
                    <a:lumMod val="75000"/>
                  </a:schemeClr>
                </a:solidFill>
              </a:rPr>
              <a:t>[use as is and/or enhance with additional, country-specific content and/or arguments]</a:t>
            </a:r>
            <a:endParaRPr lang="en-US" sz="900" b="1" kern="1200" dirty="0" smtClean="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39</a:t>
            </a:fld>
            <a:endParaRPr lang="el-GR"/>
          </a:p>
        </p:txBody>
      </p:sp>
    </p:spTree>
    <p:extLst>
      <p:ext uri="{BB962C8B-B14F-4D97-AF65-F5344CB8AC3E}">
        <p14:creationId xmlns="" xmlns:p14="http://schemas.microsoft.com/office/powerpoint/2010/main" val="30614675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Note </a:t>
            </a:r>
            <a:r>
              <a:rPr lang="en-US" sz="900" b="1" dirty="0" smtClean="0">
                <a:solidFill>
                  <a:schemeClr val="accent2">
                    <a:lumMod val="75000"/>
                  </a:schemeClr>
                </a:solidFill>
              </a:rPr>
              <a:t>[use as is and/or enhance with additional, country-specific content and/or arguments]</a:t>
            </a:r>
            <a:endParaRPr lang="en-US" sz="900" b="1" kern="1200" dirty="0" smtClean="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40</a:t>
            </a:fld>
            <a:endParaRPr lang="el-GR"/>
          </a:p>
        </p:txBody>
      </p:sp>
    </p:spTree>
    <p:extLst>
      <p:ext uri="{BB962C8B-B14F-4D97-AF65-F5344CB8AC3E}">
        <p14:creationId xmlns="" xmlns:p14="http://schemas.microsoft.com/office/powerpoint/2010/main" val="12404438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Font typeface="Arial" pitchFamily="34" charset="0"/>
              <a:buChar char="•"/>
            </a:pPr>
            <a:r>
              <a:rPr lang="en-US" sz="900" kern="1200" dirty="0" smtClean="0">
                <a:solidFill>
                  <a:schemeClr val="tx1"/>
                </a:solidFill>
                <a:latin typeface="+mn-lt"/>
                <a:ea typeface="+mn-ea"/>
                <a:cs typeface="+mn-cs"/>
              </a:rPr>
              <a:t>Easy access into the system etc. are expected to operate as a counterbalance for data collection and</a:t>
            </a:r>
            <a:r>
              <a:rPr lang="en-US" sz="900" kern="1200" baseline="0" dirty="0" smtClean="0">
                <a:solidFill>
                  <a:schemeClr val="tx1"/>
                </a:solidFill>
                <a:latin typeface="+mn-lt"/>
                <a:ea typeface="+mn-ea"/>
                <a:cs typeface="+mn-cs"/>
              </a:rPr>
              <a:t> interpretation</a:t>
            </a:r>
            <a:r>
              <a:rPr lang="en-US" sz="900" kern="1200" dirty="0" smtClean="0">
                <a:solidFill>
                  <a:schemeClr val="tx1"/>
                </a:solidFill>
                <a:latin typeface="+mn-lt"/>
                <a:ea typeface="+mn-ea"/>
                <a:cs typeface="+mn-cs"/>
              </a:rPr>
              <a:t>-related limitations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b="1" dirty="0" smtClean="0">
              <a:solidFill>
                <a:schemeClr val="accent2">
                  <a:lumMod val="75000"/>
                </a:schemeClr>
              </a:solidFill>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1" dirty="0" smtClean="0">
                <a:solidFill>
                  <a:schemeClr val="accent2">
                    <a:lumMod val="75000"/>
                  </a:schemeClr>
                </a:solidFill>
              </a:rPr>
              <a:t>[use as is to show again how using CAN-MDS reverses the identified problem]</a:t>
            </a:r>
          </a:p>
          <a:p>
            <a:pPr lvl="0">
              <a:buFont typeface="Arial" pitchFamily="34" charset="0"/>
              <a:buChar char="•"/>
            </a:pPr>
            <a:endParaRPr lang="el-GR" sz="900" kern="1200" dirty="0" smtClean="0">
              <a:solidFill>
                <a:schemeClr val="tx1"/>
              </a:solidFill>
              <a:latin typeface="+mn-lt"/>
              <a:ea typeface="+mn-ea"/>
              <a:cs typeface="+mn-cs"/>
            </a:endParaRPr>
          </a:p>
          <a:p>
            <a:endParaRPr lang="el-GR"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41</a:t>
            </a:fld>
            <a:endParaRPr lang="el-GR"/>
          </a:p>
        </p:txBody>
      </p:sp>
    </p:spTree>
    <p:extLst>
      <p:ext uri="{BB962C8B-B14F-4D97-AF65-F5344CB8AC3E}">
        <p14:creationId xmlns="" xmlns:p14="http://schemas.microsoft.com/office/powerpoint/2010/main" val="13916439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smtClean="0">
                <a:solidFill>
                  <a:schemeClr val="accent2">
                    <a:lumMod val="75000"/>
                  </a:schemeClr>
                </a:solidFill>
              </a:rPr>
              <a:t>[use this slide for ideas on how to formulate  a concrete, convincing description of how CAN-MDS will enhance the professionals work without adding burden or liability. Emphasize the ultimate effects on children, the specific ways CAN-MDS helps everyone and how risk-free and hassle-free it is for the professionals]</a:t>
            </a:r>
          </a:p>
          <a:p>
            <a:endParaRPr lang="en-US" dirty="0" smtClean="0"/>
          </a:p>
          <a:p>
            <a:endParaRPr lang="en-US" dirty="0" smtClean="0"/>
          </a:p>
          <a:p>
            <a:endParaRPr lang="el-GR"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42</a:t>
            </a:fld>
            <a:endParaRPr lang="el-GR"/>
          </a:p>
        </p:txBody>
      </p:sp>
    </p:spTree>
    <p:extLst>
      <p:ext uri="{BB962C8B-B14F-4D97-AF65-F5344CB8AC3E}">
        <p14:creationId xmlns="" xmlns:p14="http://schemas.microsoft.com/office/powerpoint/2010/main" val="40928005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dirty="0" smtClean="0">
                <a:solidFill>
                  <a:schemeClr val="accent2">
                    <a:lumMod val="75000"/>
                  </a:schemeClr>
                </a:solidFill>
              </a:rPr>
              <a:t>[use this slide for ideas on how to formulate  a concrete, convincing description of how CAN-MDS will enhance the professionals work without adding burden or liability. Emphasize the ultimate effects on children, the specific ways CAN-MDS helps everyone and how risk-free and hassle-free it is for the professionals]</a:t>
            </a:r>
          </a:p>
          <a:p>
            <a:endParaRPr lang="en-US" dirty="0" smtClean="0"/>
          </a:p>
          <a:p>
            <a:endParaRPr lang="en-US" dirty="0" smtClean="0"/>
          </a:p>
          <a:p>
            <a:endParaRPr lang="el-GR"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43</a:t>
            </a:fld>
            <a:endParaRPr lang="el-GR"/>
          </a:p>
        </p:txBody>
      </p:sp>
    </p:spTree>
    <p:extLst>
      <p:ext uri="{BB962C8B-B14F-4D97-AF65-F5344CB8AC3E}">
        <p14:creationId xmlns="" xmlns:p14="http://schemas.microsoft.com/office/powerpoint/2010/main" val="2485577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t>
            </a:r>
            <a:r>
              <a:rPr lang="en-GB" dirty="0">
                <a:hlinkClick r:id="rId3"/>
              </a:rPr>
              <a:t>https://www.refworld.org/docid/4e6da4922.html</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is also noted that children’s right to be heard and to have their views taken seriously must be respected.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-Reporting mechanisms must be coupled with, and should present themselves as help-oriented services offering public health and social support, rather than as triggering responses which are primarily punitive.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establishment of reporting mechanisms includes: (a) providing appropriate information to facilitate the making of complaints; (b) participation in investigations and court proceedings; (c) developing protocols which are appropriate for different circumstances and made widely known to children and the general public; (d) establishing related support services for children and families; and (e) training and providing ongoing support for personnel to receive and advance the information received through reporting systems. </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 xmlns:p14="http://schemas.microsoft.com/office/powerpoint/2010/main" val="2457779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Please complete</a:t>
            </a:r>
            <a:r>
              <a:rPr lang="en-US" baseline="0" dirty="0"/>
              <a:t> the slide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extLst>
      <p:ext uri="{BB962C8B-B14F-4D97-AF65-F5344CB8AC3E}">
        <p14:creationId xmlns="" xmlns:p14="http://schemas.microsoft.com/office/powerpoint/2010/main" val="4255348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Please complete</a:t>
            </a:r>
            <a:r>
              <a:rPr lang="en-US" baseline="0" dirty="0"/>
              <a:t> the slide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extLst>
      <p:ext uri="{BB962C8B-B14F-4D97-AF65-F5344CB8AC3E}">
        <p14:creationId xmlns="" xmlns:p14="http://schemas.microsoft.com/office/powerpoint/2010/main" val="3095017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https://fra.europa.eu/en/publication/2015/mapping-child-protection-systems-eu/reporting-1</a:t>
            </a:r>
            <a:endParaRPr lang="en-GB" dirty="0"/>
          </a:p>
          <a:p>
            <a:endParaRPr lang="en-GB" dirty="0"/>
          </a:p>
          <a:p>
            <a:r>
              <a:rPr lang="en-US" sz="1200" dirty="0"/>
              <a:t>In the majority of EU Member States, reporting obligations exist for professionals who are in contact with children. </a:t>
            </a:r>
          </a:p>
          <a:p>
            <a:pPr>
              <a:buNone/>
            </a:pPr>
            <a:r>
              <a:rPr lang="en-US" sz="1200" dirty="0"/>
              <a:t>They do not, however, always apply to all professionals groups.</a:t>
            </a:r>
          </a:p>
          <a:p>
            <a:r>
              <a:rPr lang="en-US" dirty="0"/>
              <a:t>Specifically</a:t>
            </a:r>
          </a:p>
          <a:p>
            <a:pPr lvl="0"/>
            <a:r>
              <a:rPr lang="en-US" sz="2000" dirty="0"/>
              <a:t>-In 15 Member States (including </a:t>
            </a:r>
            <a:r>
              <a:rPr lang="en-US" sz="2000" b="1" dirty="0"/>
              <a:t>Bulgaria, France, Romania </a:t>
            </a:r>
            <a:r>
              <a:rPr lang="en-US" sz="2000" dirty="0"/>
              <a:t>and </a:t>
            </a:r>
            <a:r>
              <a:rPr lang="en-US" sz="2000" b="1" dirty="0"/>
              <a:t>Spain</a:t>
            </a:r>
            <a:r>
              <a:rPr lang="en-US" sz="2000" dirty="0"/>
              <a:t>) reporting obligations are in place for all professionals. </a:t>
            </a:r>
          </a:p>
          <a:p>
            <a:pPr lvl="0"/>
            <a:r>
              <a:rPr lang="en-US" sz="2000" dirty="0"/>
              <a:t>-In 10 Member States (including </a:t>
            </a:r>
            <a:r>
              <a:rPr lang="en-US" sz="2000" b="1" dirty="0"/>
              <a:t>Cyprus</a:t>
            </a:r>
            <a:r>
              <a:rPr lang="en-US" sz="2000" dirty="0"/>
              <a:t> and </a:t>
            </a:r>
            <a:r>
              <a:rPr lang="en-US" sz="2000" b="1" dirty="0"/>
              <a:t>Greece,</a:t>
            </a:r>
            <a:r>
              <a:rPr lang="en-US" sz="2000" dirty="0"/>
              <a:t>) existing obligations only address certain professional groups such as social workers or teachers.</a:t>
            </a:r>
          </a:p>
          <a:p>
            <a:pPr lvl="0"/>
            <a:r>
              <a:rPr lang="en-US" dirty="0"/>
              <a:t> --In many Member States, the anonymity of reporting professionals is not always guaranteed (as in </a:t>
            </a:r>
            <a:r>
              <a:rPr lang="en-US" b="1" dirty="0"/>
              <a:t>Greece)</a:t>
            </a:r>
            <a:endParaRPr lang="en-US" dirty="0"/>
          </a:p>
          <a:p>
            <a:pPr lvl="0"/>
            <a:r>
              <a:rPr lang="en-US" dirty="0"/>
              <a:t> --This lack of anonymity may sometimes discourage professionals from reporting a case of a presumed victim</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extLst>
      <p:ext uri="{BB962C8B-B14F-4D97-AF65-F5344CB8AC3E}">
        <p14:creationId xmlns="" xmlns:p14="http://schemas.microsoft.com/office/powerpoint/2010/main" val="3019450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Πηγή</a:t>
            </a:r>
            <a:r>
              <a:rPr lang="en-US" dirty="0"/>
              <a:t>: </a:t>
            </a:r>
            <a:r>
              <a:rPr lang="en-GB" dirty="0">
                <a:hlinkClick r:id="rId3"/>
              </a:rPr>
              <a:t>https://fra.europa.eu/en/publication/2015/mapping-child-protection-systems-eu/reporting-1</a:t>
            </a:r>
            <a:endParaRPr lang="en-GB" dirty="0"/>
          </a:p>
          <a:p>
            <a:endParaRPr lang="en-GB" dirty="0"/>
          </a:p>
          <a:p>
            <a:r>
              <a:rPr lang="en-US" dirty="0"/>
              <a:t>&lt;see slide&gt;</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12</a:t>
            </a:fld>
            <a:endParaRPr lang="el-GR"/>
          </a:p>
        </p:txBody>
      </p:sp>
    </p:spTree>
    <p:extLst>
      <p:ext uri="{BB962C8B-B14F-4D97-AF65-F5344CB8AC3E}">
        <p14:creationId xmlns="" xmlns:p14="http://schemas.microsoft.com/office/powerpoint/2010/main" val="960127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https://fra.europa.eu/en/publication/2015/mapping-child-protection-systems-eu/reporting2</a:t>
            </a:r>
            <a:endParaRPr lang="en-GB" dirty="0"/>
          </a:p>
          <a:p>
            <a:endParaRPr lang="en-GB" dirty="0"/>
          </a:p>
          <a:p>
            <a:r>
              <a:rPr lang="en-US" dirty="0"/>
              <a:t>-More than half of the EU Member States have specific reporting obligations addressing civilians</a:t>
            </a:r>
          </a:p>
          <a:p>
            <a:r>
              <a:rPr lang="en-US" dirty="0"/>
              <a:t>-In 15 EU Member States (including </a:t>
            </a:r>
            <a:r>
              <a:rPr lang="en-US" b="1" dirty="0"/>
              <a:t>Bulgaria </a:t>
            </a:r>
            <a:r>
              <a:rPr lang="en-US" dirty="0"/>
              <a:t>and </a:t>
            </a:r>
            <a:r>
              <a:rPr lang="en-US" b="1" dirty="0"/>
              <a:t>Cyprus</a:t>
            </a:r>
            <a:r>
              <a:rPr lang="en-US" dirty="0"/>
              <a:t>), there are provisions setting forth specific obligations for civilians to report cases of child abuse, neglect and/or exploitation, falling under the scope of national child protection systems</a:t>
            </a:r>
          </a:p>
          <a:p>
            <a:r>
              <a:rPr lang="en-US" dirty="0"/>
              <a:t>-In many Member States without specific provisions, </a:t>
            </a:r>
            <a:r>
              <a:rPr lang="en-US" b="1" dirty="0"/>
              <a:t>general provisions on the obligation for all citizens to report a criminal act under national law apply</a:t>
            </a:r>
          </a:p>
          <a:p>
            <a:r>
              <a:rPr lang="en-US" b="1" dirty="0"/>
              <a:t>  -- </a:t>
            </a:r>
            <a:r>
              <a:rPr lang="en-US" dirty="0"/>
              <a:t>in such cases there is no particular obligation to report a child at risk or presumed cases of abuse</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13</a:t>
            </a:fld>
            <a:endParaRPr lang="el-GR"/>
          </a:p>
        </p:txBody>
      </p:sp>
    </p:spTree>
    <p:extLst>
      <p:ext uri="{BB962C8B-B14F-4D97-AF65-F5344CB8AC3E}">
        <p14:creationId xmlns="" xmlns:p14="http://schemas.microsoft.com/office/powerpoint/2010/main" val="1604104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2416127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3217370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41201058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6723683" y="4733927"/>
            <a:ext cx="2186955" cy="381304"/>
          </a:xfrm>
          <a:prstGeom prst="rect">
            <a:avLst/>
          </a:prstGeom>
          <a:noFill/>
          <a:ln w="9525">
            <a:noFill/>
            <a:miter lim="800000"/>
            <a:headEnd/>
            <a:tailEnd/>
          </a:ln>
        </p:spPr>
      </p:pic>
      <p:cxnSp>
        <p:nvCxnSpPr>
          <p:cNvPr id="8"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3" cstate="print"/>
          <a:stretch>
            <a:fillRect/>
          </a:stretch>
        </p:blipFill>
        <p:spPr>
          <a:xfrm>
            <a:off x="708698" y="4848692"/>
            <a:ext cx="353501" cy="234298"/>
          </a:xfrm>
          <a:prstGeom prst="rect">
            <a:avLst/>
          </a:prstGeom>
        </p:spPr>
      </p:pic>
      <p:pic>
        <p:nvPicPr>
          <p:cNvPr id="13" name="Picture 12"/>
          <p:cNvPicPr/>
          <p:nvPr userDrawn="1"/>
        </p:nvPicPr>
        <p:blipFill>
          <a:blip r:embed="rId4" cstate="print">
            <a:clrChange>
              <a:clrFrom>
                <a:srgbClr val="FFFDFA"/>
              </a:clrFrom>
              <a:clrTo>
                <a:srgbClr val="FFFDFA">
                  <a:alpha val="0"/>
                </a:srgbClr>
              </a:clrTo>
            </a:clrChange>
            <a:lum bright="-12000" contrast="6000"/>
          </a:blip>
          <a:srcRect/>
          <a:stretch>
            <a:fillRect/>
          </a:stretch>
        </p:blipFill>
        <p:spPr bwMode="auto">
          <a:xfrm>
            <a:off x="179266" y="4822380"/>
            <a:ext cx="386478" cy="260594"/>
          </a:xfrm>
          <a:prstGeom prst="rect">
            <a:avLst/>
          </a:prstGeom>
          <a:noFill/>
          <a:ln w="9525" algn="in">
            <a:noFill/>
            <a:miter lim="800000"/>
            <a:headEnd/>
            <a:tailEnd/>
          </a:ln>
          <a:effectLst/>
        </p:spPr>
      </p:pic>
      <p:sp>
        <p:nvSpPr>
          <p:cNvPr id="14" name="Rectangle 3"/>
          <p:cNvSpPr>
            <a:spLocks noChangeArrowheads="1"/>
          </p:cNvSpPr>
          <p:nvPr userDrawn="1"/>
        </p:nvSpPr>
        <p:spPr bwMode="auto">
          <a:xfrm>
            <a:off x="1244385" y="4703149"/>
            <a:ext cx="5324721" cy="477054"/>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a:t>
            </a:r>
            <a:endParaRPr lang="el-GR" sz="800" dirty="0" smtClean="0">
              <a:solidFill>
                <a:srgbClr val="595959"/>
              </a:solidFill>
              <a:latin typeface="Agency FB" pitchFamily="34" charset="0"/>
              <a:cs typeface="Times New Roman" pitchFamily="18" charset="0"/>
            </a:endParaRPr>
          </a:p>
          <a:p>
            <a:pPr algn="ctr">
              <a:tabLst>
                <a:tab pos="2636773" algn="ctr"/>
                <a:tab pos="5273543" algn="r"/>
              </a:tabLst>
            </a:pPr>
            <a:r>
              <a:rPr lang="en-US" sz="800" dirty="0" smtClean="0">
                <a:solidFill>
                  <a:srgbClr val="595959"/>
                </a:solidFill>
                <a:latin typeface="Agency FB" pitchFamily="34" charset="0"/>
                <a:cs typeface="Times New Roman" pitchFamily="18" charset="0"/>
              </a:rPr>
              <a:t>[GA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7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800" b="1" dirty="0" smtClean="0">
                <a:solidFill>
                  <a:schemeClr val="accent1"/>
                </a:solidFill>
                <a:latin typeface="Agency FB" pitchFamily="34" charset="0"/>
                <a:cs typeface="Times New Roman" pitchFamily="18" charset="0"/>
              </a:rPr>
              <a:t> </a:t>
            </a:r>
            <a:r>
              <a:rPr lang="en-US" sz="700" b="1" dirty="0" smtClean="0">
                <a:solidFill>
                  <a:schemeClr val="accent1"/>
                </a:solidFill>
                <a:latin typeface="Agency FB" pitchFamily="34" charset="0"/>
                <a:cs typeface="Times New Roman" pitchFamily="18" charset="0"/>
              </a:rPr>
              <a:t>CAN-MDS </a:t>
            </a:r>
            <a:endParaRPr lang="en-US" sz="1100" b="1" dirty="0">
              <a:solidFill>
                <a:schemeClr val="accent1"/>
              </a:solidFill>
            </a:endParaRPr>
          </a:p>
        </p:txBody>
      </p:sp>
    </p:spTree>
    <p:extLst>
      <p:ext uri="{BB962C8B-B14F-4D97-AF65-F5344CB8AC3E}">
        <p14:creationId xmlns="" xmlns:p14="http://schemas.microsoft.com/office/powerpoint/2010/main" val="2322468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cxnSp>
        <p:nvCxnSpPr>
          <p:cNvPr id="7" name="Straight Connector 6"/>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166027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3052509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85369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207810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2634237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2634674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2756823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1137736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pPr/>
              <a:t>2/1/2022</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pPr/>
              <a:t>‹#›</a:t>
            </a:fld>
            <a:endParaRPr lang="en-US" dirty="0"/>
          </a:p>
        </p:txBody>
      </p:sp>
      <p:pic>
        <p:nvPicPr>
          <p:cNvPr id="12" name="Picture 2"/>
          <p:cNvPicPr>
            <a:picLocks noChangeAspect="1" noChangeArrowheads="1"/>
          </p:cNvPicPr>
          <p:nvPr userDrawn="1"/>
        </p:nvPicPr>
        <p:blipFill>
          <a:blip r:embed="rId14" cstate="print"/>
          <a:srcRect/>
          <a:stretch>
            <a:fillRect/>
          </a:stretch>
        </p:blipFill>
        <p:spPr bwMode="auto">
          <a:xfrm>
            <a:off x="6723683" y="4733927"/>
            <a:ext cx="2186955" cy="381304"/>
          </a:xfrm>
          <a:prstGeom prst="rect">
            <a:avLst/>
          </a:prstGeom>
          <a:noFill/>
          <a:ln w="9525">
            <a:noFill/>
            <a:miter lim="800000"/>
            <a:headEnd/>
            <a:tailEnd/>
          </a:ln>
        </p:spPr>
      </p:pic>
      <p:cxnSp>
        <p:nvCxnSpPr>
          <p:cNvPr id="13"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userDrawn="1"/>
        </p:nvPicPr>
        <p:blipFill>
          <a:blip r:embed="rId15" cstate="print"/>
          <a:stretch>
            <a:fillRect/>
          </a:stretch>
        </p:blipFill>
        <p:spPr>
          <a:xfrm>
            <a:off x="708698" y="4848692"/>
            <a:ext cx="353501" cy="234298"/>
          </a:xfrm>
          <a:prstGeom prst="rect">
            <a:avLst/>
          </a:prstGeom>
        </p:spPr>
      </p:pic>
      <p:pic>
        <p:nvPicPr>
          <p:cNvPr id="15" name="Picture 14"/>
          <p:cNvPicPr/>
          <p:nvPr userDrawn="1"/>
        </p:nvPicPr>
        <p:blipFill>
          <a:blip r:embed="rId16" cstate="print">
            <a:clrChange>
              <a:clrFrom>
                <a:srgbClr val="FFFDFA"/>
              </a:clrFrom>
              <a:clrTo>
                <a:srgbClr val="FFFDFA">
                  <a:alpha val="0"/>
                </a:srgbClr>
              </a:clrTo>
            </a:clrChange>
            <a:lum bright="-12000" contrast="6000"/>
          </a:blip>
          <a:srcRect/>
          <a:stretch>
            <a:fillRect/>
          </a:stretch>
        </p:blipFill>
        <p:spPr bwMode="auto">
          <a:xfrm>
            <a:off x="179266" y="4822380"/>
            <a:ext cx="386478" cy="260594"/>
          </a:xfrm>
          <a:prstGeom prst="rect">
            <a:avLst/>
          </a:prstGeom>
          <a:noFill/>
          <a:ln w="9525" algn="in">
            <a:noFill/>
            <a:miter lim="800000"/>
            <a:headEnd/>
            <a:tailEnd/>
          </a:ln>
          <a:effectLst/>
        </p:spPr>
      </p:pic>
      <p:sp>
        <p:nvSpPr>
          <p:cNvPr id="16" name="Rectangle 3"/>
          <p:cNvSpPr>
            <a:spLocks noChangeArrowheads="1"/>
          </p:cNvSpPr>
          <p:nvPr userDrawn="1"/>
        </p:nvSpPr>
        <p:spPr bwMode="auto">
          <a:xfrm>
            <a:off x="1244385" y="4703149"/>
            <a:ext cx="5324721" cy="477054"/>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a:t>
            </a:r>
            <a:endParaRPr lang="el-GR" sz="800" dirty="0" smtClean="0">
              <a:solidFill>
                <a:srgbClr val="595959"/>
              </a:solidFill>
              <a:latin typeface="Agency FB" pitchFamily="34" charset="0"/>
              <a:cs typeface="Times New Roman" pitchFamily="18" charset="0"/>
            </a:endParaRPr>
          </a:p>
          <a:p>
            <a:pPr algn="ctr">
              <a:tabLst>
                <a:tab pos="2636773" algn="ctr"/>
                <a:tab pos="5273543" algn="r"/>
              </a:tabLst>
            </a:pPr>
            <a:r>
              <a:rPr lang="en-US" sz="800" dirty="0" smtClean="0">
                <a:solidFill>
                  <a:srgbClr val="595959"/>
                </a:solidFill>
                <a:latin typeface="Agency FB" pitchFamily="34" charset="0"/>
                <a:cs typeface="Times New Roman" pitchFamily="18" charset="0"/>
              </a:rPr>
              <a:t>[GA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7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800" b="1" dirty="0" smtClean="0">
                <a:solidFill>
                  <a:schemeClr val="accent1"/>
                </a:solidFill>
                <a:latin typeface="Agency FB" pitchFamily="34" charset="0"/>
                <a:cs typeface="Times New Roman" pitchFamily="18" charset="0"/>
              </a:rPr>
              <a:t> </a:t>
            </a:r>
            <a:r>
              <a:rPr lang="en-US" sz="700" b="1" dirty="0" smtClean="0">
                <a:solidFill>
                  <a:schemeClr val="accent1"/>
                </a:solidFill>
                <a:latin typeface="Agency FB" pitchFamily="34" charset="0"/>
                <a:cs typeface="Times New Roman" pitchFamily="18" charset="0"/>
              </a:rPr>
              <a:t>CAN-MDS </a:t>
            </a:r>
            <a:endParaRPr lang="en-US" sz="1100" b="1" dirty="0">
              <a:solidFill>
                <a:schemeClr val="accent1"/>
              </a:solidFill>
            </a:endParaRPr>
          </a:p>
        </p:txBody>
      </p:sp>
    </p:spTree>
    <p:extLst>
      <p:ext uri="{BB962C8B-B14F-4D97-AF65-F5344CB8AC3E}">
        <p14:creationId xmlns="" xmlns:p14="http://schemas.microsoft.com/office/powerpoint/2010/main" val="223801436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euro.who.int/__data/assets/pdf_file/0017/381140/wh12-ecm-rep-eng.pdf?ua=1"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l-GR" sz="3000" dirty="0" smtClean="0">
                <a:latin typeface="Segoe UI Light" pitchFamily="34" charset="0"/>
                <a:cs typeface="Segoe UI Light" pitchFamily="34" charset="0"/>
              </a:rPr>
              <a:t>Αντιμετώπιση της </a:t>
            </a:r>
            <a:r>
              <a:rPr lang="el-GR" sz="3000" dirty="0" err="1" smtClean="0">
                <a:latin typeface="Segoe UI Light" pitchFamily="34" charset="0"/>
                <a:cs typeface="Segoe UI Light" pitchFamily="34" charset="0"/>
              </a:rPr>
              <a:t>υπο</a:t>
            </a:r>
            <a:r>
              <a:rPr lang="el-GR" sz="3000" dirty="0" smtClean="0">
                <a:latin typeface="Segoe UI Light" pitchFamily="34" charset="0"/>
                <a:cs typeface="Segoe UI Light" pitchFamily="34" charset="0"/>
              </a:rPr>
              <a:t>-αναφοράς περιστατικών ΚαΠα-π</a:t>
            </a:r>
            <a:endParaRPr lang="el-GR" sz="3000" dirty="0">
              <a:latin typeface="Segoe UI Light" pitchFamily="34" charset="0"/>
              <a:cs typeface="Segoe UI Light" pitchFamily="34" charset="0"/>
            </a:endParaRPr>
          </a:p>
        </p:txBody>
      </p:sp>
      <p:sp>
        <p:nvSpPr>
          <p:cNvPr id="3" name="Subtitle 2"/>
          <p:cNvSpPr>
            <a:spLocks noGrp="1"/>
          </p:cNvSpPr>
          <p:nvPr>
            <p:ph type="subTitle" idx="1"/>
          </p:nvPr>
        </p:nvSpPr>
        <p:spPr>
          <a:xfrm>
            <a:off x="708950" y="2701528"/>
            <a:ext cx="7737676" cy="1241822"/>
          </a:xfrm>
        </p:spPr>
        <p:txBody>
          <a:bodyPr>
            <a:noAutofit/>
          </a:bodyPr>
          <a:lstStyle/>
          <a:p>
            <a:endParaRPr lang="en-US" dirty="0">
              <a:solidFill>
                <a:schemeClr val="bg1">
                  <a:lumMod val="50000"/>
                </a:schemeClr>
              </a:solidFill>
              <a:ea typeface="Segoe UI Black" panose="020B0A02040204020203" pitchFamily="34" charset="0"/>
            </a:endParaRPr>
          </a:p>
          <a:p>
            <a:r>
              <a:rPr lang="el-GR" i="1" dirty="0" smtClean="0">
                <a:solidFill>
                  <a:schemeClr val="bg1">
                    <a:lumMod val="50000"/>
                  </a:schemeClr>
                </a:solidFill>
                <a:latin typeface="+mj-lt"/>
                <a:ea typeface="Segoe UI Black" panose="020B0A02040204020203" pitchFamily="34" charset="0"/>
              </a:rPr>
              <a:t>η αναγκαιότητα αναφοράς </a:t>
            </a:r>
            <a:r>
              <a:rPr lang="el-GR" i="1" dirty="0">
                <a:solidFill>
                  <a:schemeClr val="bg1">
                    <a:lumMod val="50000"/>
                  </a:schemeClr>
                </a:solidFill>
                <a:latin typeface="+mj-lt"/>
                <a:ea typeface="Segoe UI Black" panose="020B0A02040204020203" pitchFamily="34" charset="0"/>
              </a:rPr>
              <a:t>περιστατικών </a:t>
            </a:r>
            <a:r>
              <a:rPr lang="el-GR" i="1" dirty="0" smtClean="0">
                <a:solidFill>
                  <a:schemeClr val="bg1">
                    <a:lumMod val="50000"/>
                  </a:schemeClr>
                </a:solidFill>
                <a:latin typeface="+mj-lt"/>
                <a:ea typeface="Segoe UI Black" panose="020B0A02040204020203" pitchFamily="34" charset="0"/>
              </a:rPr>
              <a:t>ΚαΠα-π </a:t>
            </a:r>
            <a:r>
              <a:rPr lang="en-US" i="1" dirty="0" smtClean="0">
                <a:solidFill>
                  <a:schemeClr val="bg1">
                    <a:lumMod val="50000"/>
                  </a:schemeClr>
                </a:solidFill>
                <a:latin typeface="+mj-lt"/>
                <a:ea typeface="Segoe UI Black" panose="020B0A02040204020203" pitchFamily="34" charset="0"/>
              </a:rPr>
              <a:t>&amp;</a:t>
            </a:r>
            <a:endParaRPr lang="en-US" i="1" dirty="0">
              <a:solidFill>
                <a:schemeClr val="bg1">
                  <a:lumMod val="50000"/>
                </a:schemeClr>
              </a:solidFill>
              <a:latin typeface="+mj-lt"/>
              <a:ea typeface="Segoe UI Black" panose="020B0A02040204020203" pitchFamily="34" charset="0"/>
            </a:endParaRPr>
          </a:p>
          <a:p>
            <a:r>
              <a:rPr lang="el-GR" i="1" dirty="0" smtClean="0">
                <a:solidFill>
                  <a:schemeClr val="bg1">
                    <a:lumMod val="50000"/>
                  </a:schemeClr>
                </a:solidFill>
                <a:latin typeface="+mj-lt"/>
                <a:ea typeface="Segoe UI Black" panose="020B0A02040204020203" pitchFamily="34" charset="0"/>
              </a:rPr>
              <a:t>διερεύνηση των αιτιών που οδηγούν σε </a:t>
            </a:r>
            <a:r>
              <a:rPr lang="el-GR" i="1" dirty="0" err="1" smtClean="0">
                <a:solidFill>
                  <a:schemeClr val="bg1">
                    <a:lumMod val="50000"/>
                  </a:schemeClr>
                </a:solidFill>
                <a:latin typeface="+mj-lt"/>
                <a:ea typeface="Segoe UI Black" panose="020B0A02040204020203" pitchFamily="34" charset="0"/>
              </a:rPr>
              <a:t>υπο</a:t>
            </a:r>
            <a:r>
              <a:rPr lang="el-GR" i="1" dirty="0" smtClean="0">
                <a:solidFill>
                  <a:schemeClr val="bg1">
                    <a:lumMod val="50000"/>
                  </a:schemeClr>
                </a:solidFill>
                <a:latin typeface="+mj-lt"/>
                <a:ea typeface="Segoe UI Black" panose="020B0A02040204020203" pitchFamily="34" charset="0"/>
              </a:rPr>
              <a:t>-αναφορά</a:t>
            </a:r>
            <a:endParaRPr lang="en-US" i="1" dirty="0">
              <a:solidFill>
                <a:schemeClr val="bg1">
                  <a:lumMod val="50000"/>
                </a:schemeClr>
              </a:solidFill>
              <a:latin typeface="+mj-lt"/>
              <a:ea typeface="Segoe UI Black" panose="020B0A02040204020203" pitchFamily="34" charset="0"/>
            </a:endParaRPr>
          </a:p>
        </p:txBody>
      </p:sp>
      <p:sp>
        <p:nvSpPr>
          <p:cNvPr id="11" name="Rectangle 10"/>
          <p:cNvSpPr/>
          <p:nvPr/>
        </p:nvSpPr>
        <p:spPr>
          <a:xfrm>
            <a:off x="-9056" y="4526740"/>
            <a:ext cx="9153056" cy="6065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2" name="Picture 2"/>
          <p:cNvPicPr>
            <a:picLocks noChangeAspect="1" noChangeArrowheads="1"/>
          </p:cNvPicPr>
          <p:nvPr/>
        </p:nvPicPr>
        <p:blipFill>
          <a:blip r:embed="rId3" cstate="print"/>
          <a:srcRect/>
          <a:stretch>
            <a:fillRect/>
          </a:stretch>
        </p:blipFill>
        <p:spPr bwMode="auto">
          <a:xfrm>
            <a:off x="6084168" y="4602720"/>
            <a:ext cx="2915940" cy="508405"/>
          </a:xfrm>
          <a:prstGeom prst="rect">
            <a:avLst/>
          </a:prstGeom>
          <a:noFill/>
          <a:ln w="9525">
            <a:noFill/>
            <a:miter lim="800000"/>
            <a:headEnd/>
            <a:tailEnd/>
          </a:ln>
        </p:spPr>
      </p:pic>
      <p:pic>
        <p:nvPicPr>
          <p:cNvPr id="13" name="Picture 12"/>
          <p:cNvPicPr>
            <a:picLocks noChangeAspect="1"/>
          </p:cNvPicPr>
          <p:nvPr/>
        </p:nvPicPr>
        <p:blipFill>
          <a:blip r:embed="rId4" cstate="print"/>
          <a:stretch>
            <a:fillRect/>
          </a:stretch>
        </p:blipFill>
        <p:spPr>
          <a:xfrm>
            <a:off x="107504" y="4709456"/>
            <a:ext cx="471335" cy="312397"/>
          </a:xfrm>
          <a:prstGeom prst="rect">
            <a:avLst/>
          </a:prstGeom>
        </p:spPr>
      </p:pic>
      <p:pic>
        <p:nvPicPr>
          <p:cNvPr id="14" name="Picture 13"/>
          <p:cNvPicPr/>
          <p:nvPr/>
        </p:nvPicPr>
        <p:blipFill>
          <a:blip r:embed="rId5" cstate="print">
            <a:clrChange>
              <a:clrFrom>
                <a:srgbClr val="FFFDFA"/>
              </a:clrFrom>
              <a:clrTo>
                <a:srgbClr val="FFFDFA">
                  <a:alpha val="0"/>
                </a:srgbClr>
              </a:clrTo>
            </a:clrChange>
            <a:lum bright="-12000" contrast="6000"/>
          </a:blip>
          <a:srcRect/>
          <a:stretch>
            <a:fillRect/>
          </a:stretch>
        </p:blipFill>
        <p:spPr bwMode="auto">
          <a:xfrm>
            <a:off x="142587" y="219534"/>
            <a:ext cx="455963" cy="356259"/>
          </a:xfrm>
          <a:prstGeom prst="rect">
            <a:avLst/>
          </a:prstGeom>
          <a:noFill/>
          <a:ln w="9525" algn="in">
            <a:noFill/>
            <a:miter lim="800000"/>
            <a:headEnd/>
            <a:tailEnd/>
          </a:ln>
          <a:effectLst/>
        </p:spPr>
      </p:pic>
      <p:sp>
        <p:nvSpPr>
          <p:cNvPr id="15" name="Text Box 2"/>
          <p:cNvSpPr txBox="1">
            <a:spLocks noChangeArrowheads="1"/>
          </p:cNvSpPr>
          <p:nvPr/>
        </p:nvSpPr>
        <p:spPr bwMode="auto">
          <a:xfrm>
            <a:off x="685800" y="219534"/>
            <a:ext cx="3648075" cy="37147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Ινστιτούτο Υγείας του Παιδιού </a:t>
            </a:r>
            <a:endParaRPr kumimoji="0" lang="el-GR" sz="8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Διεύθυνση Ψυχικής Υγείας και Κοινωνικής Πρόνοιας</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800" b="0" i="0" u="none" strike="noStrike" cap="none" normalizeH="0" baseline="0" dirty="0" smtClean="0">
                <a:ln>
                  <a:noFill/>
                </a:ln>
                <a:solidFill>
                  <a:schemeClr val="tx1"/>
                </a:solidFill>
                <a:effectLst/>
                <a:latin typeface="Calibri" pitchFamily="34" charset="0"/>
                <a:cs typeface="Arial" pitchFamily="34" charset="0"/>
              </a:rPr>
              <a:t>Κέντρο για τη Μελέτη και την Πρόληψη της Κακοποίησης-Παραμέλησης των Παιδιών</a:t>
            </a:r>
            <a:endParaRPr kumimoji="0" lang="el-G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3"/>
          <p:cNvSpPr>
            <a:spLocks noChangeArrowheads="1"/>
          </p:cNvSpPr>
          <p:nvPr/>
        </p:nvSpPr>
        <p:spPr bwMode="auto">
          <a:xfrm>
            <a:off x="1244385" y="4587974"/>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a:t>
            </a:r>
            <a:r>
              <a:rPr lang="en-US" sz="900" baseline="0" dirty="0" err="1" smtClean="0">
                <a:solidFill>
                  <a:srgbClr val="595959"/>
                </a:solidFill>
                <a:latin typeface="Agency FB" pitchFamily="34" charset="0"/>
                <a:cs typeface="Times New Roman" pitchFamily="18" charset="0"/>
              </a:rPr>
              <a:t>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cxnSp>
        <p:nvCxnSpPr>
          <p:cNvPr id="17" name="Straight Connector 16"/>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heel(1)">
                                      <p:cBhvr>
                                        <p:cTn id="10" dur="2000"/>
                                        <p:tgtEl>
                                          <p:spTgt spid="15"/>
                                        </p:tgtEl>
                                      </p:cBhvr>
                                    </p:animEffect>
                                  </p:childTnLst>
                                </p:cTn>
                              </p:par>
                              <p:par>
                                <p:cTn id="11" presetID="21" presetClass="entr" presetSubtype="1"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heel(1)">
                                      <p:cBhvr>
                                        <p:cTn id="13" dur="2000"/>
                                        <p:tgtEl>
                                          <p:spTgt spid="12"/>
                                        </p:tgtEl>
                                      </p:cBhvr>
                                    </p:animEffect>
                                  </p:childTnLst>
                                </p:cTn>
                              </p:par>
                              <p:par>
                                <p:cTn id="14" presetID="21" presetClass="entr" presetSubtype="1"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heel(1)">
                                      <p:cBhvr>
                                        <p:cTn id="16" dur="2000"/>
                                        <p:tgtEl>
                                          <p:spTgt spid="13"/>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heel(1)">
                                      <p:cBhvr>
                                        <p:cTn id="19" dur="2000"/>
                                        <p:tgtEl>
                                          <p:spTgt spid="16"/>
                                        </p:tgtEl>
                                      </p:cBhvr>
                                    </p:animEffect>
                                  </p:childTnLst>
                                </p:cTn>
                              </p:par>
                              <p:par>
                                <p:cTn id="20" presetID="21" presetClass="entr" presetSubtype="1"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heel(1)">
                                      <p:cBhvr>
                                        <p:cTn id="22"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Πώς μπορεί να υποβληθεί μια αναφορά ΚαΠα-π;</a:t>
            </a:r>
            <a:endParaRPr lang="el-GR" dirty="0"/>
          </a:p>
        </p:txBody>
      </p:sp>
      <p:sp>
        <p:nvSpPr>
          <p:cNvPr id="3" name="Content Placeholder 2"/>
          <p:cNvSpPr>
            <a:spLocks noGrp="1"/>
          </p:cNvSpPr>
          <p:nvPr>
            <p:ph idx="1"/>
          </p:nvPr>
        </p:nvSpPr>
        <p:spPr/>
        <p:txBody>
          <a:bodyPr/>
          <a:lstStyle/>
          <a:p>
            <a:pPr>
              <a:buClr>
                <a:schemeClr val="accent1"/>
              </a:buClr>
              <a:buFont typeface="Wingdings 3" panose="05040102010807070707" pitchFamily="18" charset="2"/>
              <a:buChar char="´"/>
            </a:pPr>
            <a:r>
              <a:rPr lang="el-GR" dirty="0" smtClean="0">
                <a:latin typeface="Segoe UI Light" panose="020B0502040204020203" pitchFamily="34" charset="0"/>
                <a:cs typeface="Segoe UI Light" panose="020B0502040204020203" pitchFamily="34" charset="0"/>
              </a:rPr>
              <a:t>γραπτά ή προφορικά (τηλεφωνικά, δια ζώσης)</a:t>
            </a:r>
          </a:p>
          <a:p>
            <a:pPr>
              <a:buClr>
                <a:schemeClr val="accent1"/>
              </a:buClr>
              <a:buFont typeface="Wingdings 3" panose="05040102010807070707" pitchFamily="18" charset="2"/>
              <a:buChar char="´"/>
            </a:pPr>
            <a:r>
              <a:rPr lang="el-GR" dirty="0" smtClean="0">
                <a:latin typeface="Segoe UI Light" panose="020B0502040204020203" pitchFamily="34" charset="0"/>
                <a:cs typeface="Segoe UI Light" panose="020B0502040204020203" pitchFamily="34" charset="0"/>
              </a:rPr>
              <a:t>επώνυμα ή ανώνυμα</a:t>
            </a:r>
            <a:endParaRPr lang="el-GR"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402768154"/>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400" b="1" dirty="0"/>
              <a:t>Προβλέψεις </a:t>
            </a:r>
            <a:r>
              <a:rPr lang="el-GR" sz="2400" b="1" dirty="0">
                <a:solidFill>
                  <a:schemeClr val="accent1"/>
                </a:solidFill>
              </a:rPr>
              <a:t>για </a:t>
            </a:r>
            <a:r>
              <a:rPr lang="el-GR" sz="2400" b="1" dirty="0" smtClean="0">
                <a:solidFill>
                  <a:schemeClr val="accent1"/>
                </a:solidFill>
              </a:rPr>
              <a:t>νομική υποχρέωση των επαγγελματιών να αναφέρουν </a:t>
            </a:r>
            <a:r>
              <a:rPr lang="el-GR" sz="2400" b="1" dirty="0" smtClean="0"/>
              <a:t>περιπτώσεις ΚαΠα-π &amp; </a:t>
            </a:r>
            <a:r>
              <a:rPr lang="el-GR" sz="2400" b="1" dirty="0"/>
              <a:t>άσκησης βίας </a:t>
            </a:r>
            <a:r>
              <a:rPr lang="en-US" sz="2250" i="1" dirty="0"/>
              <a:t>(</a:t>
            </a:r>
            <a:r>
              <a:rPr lang="en-GB" sz="2250" i="1" dirty="0"/>
              <a:t>FRA, 2014)</a:t>
            </a:r>
            <a:endParaRPr lang="el-GR" sz="2250" dirty="0"/>
          </a:p>
        </p:txBody>
      </p:sp>
      <p:sp>
        <p:nvSpPr>
          <p:cNvPr id="3" name="Content Placeholder 2"/>
          <p:cNvSpPr>
            <a:spLocks noGrp="1"/>
          </p:cNvSpPr>
          <p:nvPr>
            <p:ph idx="1"/>
          </p:nvPr>
        </p:nvSpPr>
        <p:spPr>
          <a:xfrm>
            <a:off x="628651" y="1498481"/>
            <a:ext cx="4810991" cy="3408080"/>
          </a:xfrm>
        </p:spPr>
        <p:txBody>
          <a:bodyPr>
            <a:noAutofit/>
          </a:bodyPr>
          <a:lstStyle/>
          <a:p>
            <a:pPr marL="381000" lvl="1" indent="-285750">
              <a:buClr>
                <a:schemeClr val="accent5"/>
              </a:buClr>
              <a:buFont typeface="Wingdings 3" panose="05040102010807070707" pitchFamily="18" charset="2"/>
              <a:buChar char="´"/>
            </a:pPr>
            <a:r>
              <a:rPr lang="el-GR" dirty="0">
                <a:latin typeface="Segoe UI Light" panose="020B0502040204020203" pitchFamily="34" charset="0"/>
                <a:cs typeface="Segoe UI Light" panose="020B0502040204020203" pitchFamily="34" charset="0"/>
              </a:rPr>
              <a:t>Σε</a:t>
            </a:r>
            <a:r>
              <a:rPr lang="en-US" dirty="0">
                <a:latin typeface="Segoe UI Light" panose="020B0502040204020203" pitchFamily="34" charset="0"/>
                <a:cs typeface="Segoe UI Light" panose="020B0502040204020203" pitchFamily="34" charset="0"/>
              </a:rPr>
              <a:t> 15 </a:t>
            </a:r>
            <a:r>
              <a:rPr lang="el-GR" dirty="0">
                <a:latin typeface="Segoe UI Light" panose="020B0502040204020203" pitchFamily="34" charset="0"/>
                <a:cs typeface="Segoe UI Light" panose="020B0502040204020203" pitchFamily="34" charset="0"/>
              </a:rPr>
              <a:t>Κράτη-Μέλη </a:t>
            </a:r>
            <a:r>
              <a:rPr lang="el-GR" dirty="0" smtClean="0">
                <a:latin typeface="Segoe UI Light" panose="020B0502040204020203" pitchFamily="34" charset="0"/>
                <a:cs typeface="Segoe UI Light" panose="020B0502040204020203" pitchFamily="34" charset="0"/>
              </a:rPr>
              <a:t>υφίσταται υποχρέωση αναφοράς για όλους/-</a:t>
            </a:r>
            <a:r>
              <a:rPr lang="el-GR" dirty="0" err="1" smtClean="0">
                <a:latin typeface="Segoe UI Light" panose="020B0502040204020203" pitchFamily="34" charset="0"/>
                <a:cs typeface="Segoe UI Light" panose="020B0502040204020203" pitchFamily="34" charset="0"/>
              </a:rPr>
              <a:t>ες</a:t>
            </a:r>
            <a:r>
              <a:rPr lang="el-GR" dirty="0" smtClean="0">
                <a:latin typeface="Segoe UI Light" panose="020B0502040204020203" pitchFamily="34" charset="0"/>
                <a:cs typeface="Segoe UI Light" panose="020B0502040204020203" pitchFamily="34" charset="0"/>
              </a:rPr>
              <a:t> τους/τις επαγγελματίες</a:t>
            </a:r>
            <a:endParaRPr lang="en-US" dirty="0">
              <a:latin typeface="Segoe UI Light" panose="020B0502040204020203" pitchFamily="34" charset="0"/>
              <a:cs typeface="Segoe UI Light" panose="020B0502040204020203" pitchFamily="34" charset="0"/>
            </a:endParaRPr>
          </a:p>
          <a:p>
            <a:pPr lvl="1">
              <a:buClr>
                <a:schemeClr val="accent5"/>
              </a:buClr>
              <a:buFont typeface="Wingdings 3" panose="05040102010807070707" pitchFamily="18" charset="2"/>
              <a:buChar char="´"/>
            </a:pPr>
            <a:endParaRPr lang="en-US" sz="1400" dirty="0">
              <a:latin typeface="Segoe UI Light" panose="020B0502040204020203" pitchFamily="34" charset="0"/>
              <a:cs typeface="Segoe UI Light" panose="020B0502040204020203" pitchFamily="34" charset="0"/>
            </a:endParaRPr>
          </a:p>
          <a:p>
            <a:pPr marL="381000" lvl="1" indent="-285750">
              <a:buClr>
                <a:schemeClr val="accent5"/>
              </a:buClr>
              <a:buFont typeface="Wingdings 3" panose="05040102010807070707" pitchFamily="18" charset="2"/>
              <a:buChar char="´"/>
            </a:pPr>
            <a:r>
              <a:rPr lang="el-GR" dirty="0">
                <a:latin typeface="Segoe UI Light" panose="020B0502040204020203" pitchFamily="34" charset="0"/>
                <a:cs typeface="Segoe UI Light" panose="020B0502040204020203" pitchFamily="34" charset="0"/>
              </a:rPr>
              <a:t>Σε 10 Κράτη-Μέλη </a:t>
            </a:r>
            <a:r>
              <a:rPr lang="el-GR" dirty="0" smtClean="0">
                <a:latin typeface="Segoe UI Light" panose="020B0502040204020203" pitchFamily="34" charset="0"/>
                <a:cs typeface="Segoe UI Light" panose="020B0502040204020203" pitchFamily="34" charset="0"/>
              </a:rPr>
              <a:t>οι υφιστάμενες προβλέψεις </a:t>
            </a:r>
            <a:r>
              <a:rPr lang="el-GR" dirty="0">
                <a:latin typeface="Segoe UI Light" panose="020B0502040204020203" pitchFamily="34" charset="0"/>
                <a:cs typeface="Segoe UI Light" panose="020B0502040204020203" pitchFamily="34" charset="0"/>
              </a:rPr>
              <a:t>αφορούν </a:t>
            </a:r>
            <a:r>
              <a:rPr lang="el-GR" dirty="0" smtClean="0">
                <a:latin typeface="Segoe UI Light" panose="020B0502040204020203" pitchFamily="34" charset="0"/>
                <a:cs typeface="Segoe UI Light" panose="020B0502040204020203" pitchFamily="34" charset="0"/>
              </a:rPr>
              <a:t>μόνο συγκεκριμένες ομάδες, όπως κοινωνικούς/-</a:t>
            </a:r>
            <a:r>
              <a:rPr lang="el-GR" dirty="0" err="1" smtClean="0">
                <a:latin typeface="Segoe UI Light" panose="020B0502040204020203" pitchFamily="34" charset="0"/>
                <a:cs typeface="Segoe UI Light" panose="020B0502040204020203" pitchFamily="34" charset="0"/>
              </a:rPr>
              <a:t>ές</a:t>
            </a:r>
            <a:r>
              <a:rPr lang="el-GR" dirty="0" smtClean="0">
                <a:latin typeface="Segoe UI Light" panose="020B0502040204020203" pitchFamily="34" charset="0"/>
                <a:cs typeface="Segoe UI Light" panose="020B0502040204020203" pitchFamily="34" charset="0"/>
              </a:rPr>
              <a:t> λειτουργούς και εκπαιδευτικούς</a:t>
            </a:r>
            <a:endParaRPr lang="en-US" dirty="0">
              <a:latin typeface="Segoe UI Light" panose="020B0502040204020203" pitchFamily="34" charset="0"/>
              <a:cs typeface="Segoe UI Light" panose="020B0502040204020203" pitchFamily="34" charset="0"/>
            </a:endParaRPr>
          </a:p>
          <a:p>
            <a:pPr marL="641350" lvl="2" indent="-285750">
              <a:buClr>
                <a:schemeClr val="accent5"/>
              </a:buClr>
              <a:buFont typeface="Wingdings 3" panose="05040102010807070707" pitchFamily="18" charset="2"/>
              <a:buChar char="´"/>
            </a:pPr>
            <a:r>
              <a:rPr lang="el-GR" sz="1800" dirty="0">
                <a:latin typeface="Segoe UI Light" panose="020B0502040204020203" pitchFamily="34" charset="0"/>
                <a:cs typeface="Segoe UI Light" panose="020B0502040204020203" pitchFamily="34" charset="0"/>
              </a:rPr>
              <a:t>Σε πολλά Κράτη-Μέλη </a:t>
            </a:r>
            <a:r>
              <a:rPr lang="el-GR" sz="1800" dirty="0" smtClean="0">
                <a:latin typeface="Segoe UI Light" panose="020B0502040204020203" pitchFamily="34" charset="0"/>
                <a:cs typeface="Segoe UI Light" panose="020B0502040204020203" pitchFamily="34" charset="0"/>
              </a:rPr>
              <a:t>δεν υφίστανται εγγυήσεις για τη διατήρηση της ανωνυμίας των επαγγελματιών που προβαίνουν σε αναφορά ΚαΠα-π</a:t>
            </a:r>
            <a:endParaRPr lang="en-US" sz="1800" dirty="0">
              <a:latin typeface="Segoe UI Light" panose="020B0502040204020203" pitchFamily="34" charset="0"/>
              <a:cs typeface="Segoe UI Light" panose="020B0502040204020203" pitchFamily="34" charset="0"/>
            </a:endParaRPr>
          </a:p>
        </p:txBody>
      </p:sp>
      <p:pic>
        <p:nvPicPr>
          <p:cNvPr id="4" name="Picture 3"/>
          <p:cNvPicPr>
            <a:picLocks noChangeAspect="1"/>
          </p:cNvPicPr>
          <p:nvPr/>
        </p:nvPicPr>
        <p:blipFill rotWithShape="1">
          <a:blip r:embed="rId3"/>
          <a:srcRect l="20609" t="22272" r="55939" b="35758"/>
          <a:stretch/>
        </p:blipFill>
        <p:spPr>
          <a:xfrm>
            <a:off x="5361027" y="1239116"/>
            <a:ext cx="3154324" cy="3393606"/>
          </a:xfrm>
          <a:prstGeom prst="rect">
            <a:avLst/>
          </a:prstGeom>
        </p:spPr>
      </p:pic>
      <p:pic>
        <p:nvPicPr>
          <p:cNvPr id="5" name="Picture 4"/>
          <p:cNvPicPr>
            <a:picLocks noChangeAspect="1"/>
          </p:cNvPicPr>
          <p:nvPr/>
        </p:nvPicPr>
        <p:blipFill rotWithShape="1">
          <a:blip r:embed="rId4"/>
          <a:srcRect l="20938" t="37813" r="54824" b="19431"/>
          <a:stretch/>
        </p:blipFill>
        <p:spPr>
          <a:xfrm>
            <a:off x="5541397" y="1239116"/>
            <a:ext cx="3199957" cy="3393606"/>
          </a:xfrm>
          <a:prstGeom prst="rect">
            <a:avLst/>
          </a:prstGeom>
        </p:spPr>
      </p:pic>
      <p:sp>
        <p:nvSpPr>
          <p:cNvPr id="6" name="Rectangle 5"/>
          <p:cNvSpPr/>
          <p:nvPr/>
        </p:nvSpPr>
        <p:spPr>
          <a:xfrm>
            <a:off x="763967" y="1560496"/>
            <a:ext cx="233591" cy="242888"/>
          </a:xfrm>
          <a:prstGeom prst="rect">
            <a:avLst/>
          </a:prstGeom>
          <a:solidFill>
            <a:srgbClr val="1C2E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7" name="Rectangle 6"/>
          <p:cNvSpPr/>
          <p:nvPr/>
        </p:nvSpPr>
        <p:spPr>
          <a:xfrm>
            <a:off x="776634" y="2569179"/>
            <a:ext cx="233591" cy="242888"/>
          </a:xfrm>
          <a:prstGeom prst="rect">
            <a:avLst/>
          </a:prstGeom>
          <a:solidFill>
            <a:srgbClr val="AABA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Tree>
    <p:extLst>
      <p:ext uri="{BB962C8B-B14F-4D97-AF65-F5344CB8AC3E}">
        <p14:creationId xmlns="" xmlns:p14="http://schemas.microsoft.com/office/powerpoint/2010/main" val="80869451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400" b="1" dirty="0"/>
              <a:t>Προβλέψεις </a:t>
            </a:r>
            <a:r>
              <a:rPr lang="el-GR" sz="2400" b="1" dirty="0">
                <a:solidFill>
                  <a:schemeClr val="accent1"/>
                </a:solidFill>
              </a:rPr>
              <a:t>για νομική υποχρέωση των επαγγελματιών να αναφέρουν </a:t>
            </a:r>
            <a:r>
              <a:rPr lang="el-GR" sz="2400" b="1" dirty="0"/>
              <a:t>περιπτώσεις ΚαΠα-π &amp; άσκησης βίας </a:t>
            </a:r>
            <a:r>
              <a:rPr lang="en-US" sz="2250" i="1" dirty="0"/>
              <a:t>(</a:t>
            </a:r>
            <a:r>
              <a:rPr lang="en-GB" sz="2250" i="1" dirty="0"/>
              <a:t>FRA, 2014)</a:t>
            </a:r>
            <a:endParaRPr lang="el-GR" sz="2250" dirty="0"/>
          </a:p>
        </p:txBody>
      </p:sp>
      <p:sp>
        <p:nvSpPr>
          <p:cNvPr id="3" name="Content Placeholder 2"/>
          <p:cNvSpPr>
            <a:spLocks noGrp="1"/>
          </p:cNvSpPr>
          <p:nvPr>
            <p:ph idx="1"/>
          </p:nvPr>
        </p:nvSpPr>
        <p:spPr>
          <a:xfrm>
            <a:off x="628650" y="1227324"/>
            <a:ext cx="8146860" cy="3481153"/>
          </a:xfrm>
          <a:solidFill>
            <a:schemeClr val="bg1"/>
          </a:solidFill>
        </p:spPr>
        <p:txBody>
          <a:bodyPr>
            <a:noAutofit/>
          </a:bodyPr>
          <a:lstStyle/>
          <a:p>
            <a:pPr algn="just">
              <a:buClr>
                <a:schemeClr val="accent1"/>
              </a:buClr>
              <a:buFont typeface="Wingdings 3" panose="05040102010807070707" pitchFamily="18" charset="2"/>
              <a:buChar char="´"/>
            </a:pPr>
            <a:r>
              <a:rPr lang="el-GR" sz="1600" dirty="0">
                <a:latin typeface="Segoe UI Light" panose="020B0502040204020203" pitchFamily="34" charset="0"/>
                <a:cs typeface="Segoe UI Light" panose="020B0502040204020203" pitchFamily="34" charset="0"/>
              </a:rPr>
              <a:t>Σε κάποια Κράτη-Μέλη </a:t>
            </a:r>
            <a:r>
              <a:rPr lang="el-GR" sz="1600" dirty="0" smtClean="0">
                <a:latin typeface="Segoe UI Light" panose="020B0502040204020203" pitchFamily="34" charset="0"/>
                <a:cs typeface="Segoe UI Light" panose="020B0502040204020203" pitchFamily="34" charset="0"/>
              </a:rPr>
              <a:t>υφίσταται άρτια οργανωμένος μηχανισμός αναφοράς ΚαΠα-π</a:t>
            </a:r>
            <a:endParaRPr lang="en-US" sz="1600" dirty="0">
              <a:latin typeface="Segoe UI Light" panose="020B0502040204020203" pitchFamily="34" charset="0"/>
              <a:cs typeface="Segoe UI Light" panose="020B0502040204020203" pitchFamily="34" charset="0"/>
            </a:endParaRPr>
          </a:p>
          <a:p>
            <a:pPr lvl="1" algn="just">
              <a:buClr>
                <a:schemeClr val="accent1"/>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σε </a:t>
            </a:r>
            <a:r>
              <a:rPr lang="el-GR" sz="1600" dirty="0">
                <a:latin typeface="Segoe UI Light" panose="020B0502040204020203" pitchFamily="34" charset="0"/>
                <a:cs typeface="Segoe UI Light" panose="020B0502040204020203" pitchFamily="34" charset="0"/>
              </a:rPr>
              <a:t>πολλά </a:t>
            </a:r>
            <a:r>
              <a:rPr lang="el-GR" sz="1600" dirty="0" smtClean="0">
                <a:latin typeface="Segoe UI Light" panose="020B0502040204020203" pitchFamily="34" charset="0"/>
                <a:cs typeface="Segoe UI Light" panose="020B0502040204020203" pitchFamily="34" charset="0"/>
              </a:rPr>
              <a:t>χώρες, </a:t>
            </a:r>
            <a:r>
              <a:rPr lang="el-GR" sz="1600" dirty="0">
                <a:latin typeface="Segoe UI Light" panose="020B0502040204020203" pitchFamily="34" charset="0"/>
                <a:cs typeface="Segoe UI Light" panose="020B0502040204020203" pitchFamily="34" charset="0"/>
              </a:rPr>
              <a:t>ωστόσο</a:t>
            </a:r>
            <a:r>
              <a:rPr lang="en-US" sz="1600" dirty="0">
                <a:latin typeface="Segoe UI Light" panose="020B0502040204020203" pitchFamily="34" charset="0"/>
                <a:cs typeface="Segoe UI Light" panose="020B0502040204020203" pitchFamily="34" charset="0"/>
              </a:rPr>
              <a:t>, </a:t>
            </a:r>
            <a:r>
              <a:rPr lang="el-GR" sz="1600" dirty="0">
                <a:latin typeface="Segoe UI Light" panose="020B0502040204020203" pitchFamily="34" charset="0"/>
                <a:cs typeface="Segoe UI Light" panose="020B0502040204020203" pitchFamily="34" charset="0"/>
              </a:rPr>
              <a:t>η έλλειψη </a:t>
            </a:r>
            <a:r>
              <a:rPr lang="el-GR" sz="1600" dirty="0" smtClean="0">
                <a:latin typeface="Segoe UI Light" panose="020B0502040204020203" pitchFamily="34" charset="0"/>
                <a:cs typeface="Segoe UI Light" panose="020B0502040204020203" pitchFamily="34" charset="0"/>
              </a:rPr>
              <a:t>σαφών </a:t>
            </a:r>
            <a:r>
              <a:rPr lang="el-GR" sz="1600" dirty="0">
                <a:latin typeface="Segoe UI Light" panose="020B0502040204020203" pitchFamily="34" charset="0"/>
                <a:cs typeface="Segoe UI Light" panose="020B0502040204020203" pitchFamily="34" charset="0"/>
              </a:rPr>
              <a:t>διαδικασιών και πρωτοκόλλων δημιουργεί επιπλέον καθυστερήσεις ή οδηγεί σε </a:t>
            </a:r>
            <a:r>
              <a:rPr lang="el-GR" sz="1600" dirty="0" err="1" smtClean="0">
                <a:latin typeface="Segoe UI Light" panose="020B0502040204020203" pitchFamily="34" charset="0"/>
                <a:cs typeface="Segoe UI Light" panose="020B0502040204020203" pitchFamily="34" charset="0"/>
              </a:rPr>
              <a:t>υπο</a:t>
            </a:r>
            <a:r>
              <a:rPr lang="el-GR" sz="1600" dirty="0" smtClean="0">
                <a:latin typeface="Segoe UI Light" panose="020B0502040204020203" pitchFamily="34" charset="0"/>
                <a:cs typeface="Segoe UI Light" panose="020B0502040204020203" pitchFamily="34" charset="0"/>
              </a:rPr>
              <a:t>-αναφορά περιστατικών</a:t>
            </a:r>
            <a:endParaRPr lang="el-GR" sz="1600" dirty="0">
              <a:latin typeface="Segoe UI Light" panose="020B0502040204020203" pitchFamily="34" charset="0"/>
              <a:cs typeface="Segoe UI Light" panose="020B0502040204020203" pitchFamily="34" charset="0"/>
            </a:endParaRPr>
          </a:p>
          <a:p>
            <a:pPr algn="just">
              <a:buClr>
                <a:schemeClr val="accent1"/>
              </a:buClr>
              <a:buFont typeface="Wingdings 3" panose="05040102010807070707" pitchFamily="18" charset="2"/>
              <a:buChar char="´"/>
            </a:pPr>
            <a:endParaRPr lang="el-GR" sz="100" dirty="0" smtClean="0">
              <a:latin typeface="Segoe UI Light" panose="020B0502040204020203" pitchFamily="34" charset="0"/>
              <a:cs typeface="Segoe UI Light" panose="020B0502040204020203" pitchFamily="34" charset="0"/>
            </a:endParaRPr>
          </a:p>
          <a:p>
            <a:pPr algn="just">
              <a:buClr>
                <a:schemeClr val="accent1"/>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Η </a:t>
            </a:r>
            <a:r>
              <a:rPr lang="el-GR" sz="1600" dirty="0">
                <a:latin typeface="Segoe UI Light" panose="020B0502040204020203" pitchFamily="34" charset="0"/>
                <a:cs typeface="Segoe UI Light" panose="020B0502040204020203" pitchFamily="34" charset="0"/>
              </a:rPr>
              <a:t>απουσία ενός ολοκληρωμένου κειμένου που να περιγράφει τον υφιστάμενο μηχανισμό αναφοράς καθώς και τις αρμοδιότητες καθενός από τα σχετιζόμενα μέρη έχει ως αποτέλεσμα την μη-αποτελεσματική συνεργασία μεταξύ των </a:t>
            </a:r>
            <a:r>
              <a:rPr lang="el-GR" sz="1600" dirty="0" smtClean="0">
                <a:latin typeface="Segoe UI Light" panose="020B0502040204020203" pitchFamily="34" charset="0"/>
                <a:cs typeface="Segoe UI Light" panose="020B0502040204020203" pitchFamily="34" charset="0"/>
              </a:rPr>
              <a:t>επαγγελματιών</a:t>
            </a:r>
          </a:p>
          <a:p>
            <a:pPr algn="just">
              <a:buClr>
                <a:schemeClr val="accent1"/>
              </a:buClr>
              <a:buFont typeface="Wingdings 3" panose="05040102010807070707" pitchFamily="18" charset="2"/>
              <a:buChar char="´"/>
            </a:pPr>
            <a:endParaRPr lang="el-GR" sz="500" dirty="0" smtClean="0">
              <a:latin typeface="Segoe UI Light" panose="020B0502040204020203" pitchFamily="34" charset="0"/>
              <a:cs typeface="Segoe UI Light" panose="020B0502040204020203" pitchFamily="34" charset="0"/>
            </a:endParaRPr>
          </a:p>
          <a:p>
            <a:pPr algn="just">
              <a:buClr>
                <a:schemeClr val="accent1"/>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Μια </a:t>
            </a:r>
            <a:r>
              <a:rPr lang="el-GR" sz="1600" dirty="0">
                <a:latin typeface="Segoe UI Light" panose="020B0502040204020203" pitchFamily="34" charset="0"/>
                <a:cs typeface="Segoe UI Light" panose="020B0502040204020203" pitchFamily="34" charset="0"/>
              </a:rPr>
              <a:t>σημαντική πρόκληση </a:t>
            </a:r>
            <a:r>
              <a:rPr lang="el-GR" sz="1600" dirty="0" smtClean="0">
                <a:latin typeface="Segoe UI Light" panose="020B0502040204020203" pitchFamily="34" charset="0"/>
                <a:cs typeface="Segoe UI Light" panose="020B0502040204020203" pitchFamily="34" charset="0"/>
              </a:rPr>
              <a:t>για </a:t>
            </a:r>
            <a:r>
              <a:rPr lang="el-GR" sz="1600" dirty="0">
                <a:latin typeface="Segoe UI Light" panose="020B0502040204020203" pitchFamily="34" charset="0"/>
                <a:cs typeface="Segoe UI Light" panose="020B0502040204020203" pitchFamily="34" charset="0"/>
              </a:rPr>
              <a:t>την αντιμετώπιση της </a:t>
            </a:r>
            <a:r>
              <a:rPr lang="el-GR" sz="1600" dirty="0" err="1">
                <a:latin typeface="Segoe UI Light" panose="020B0502040204020203" pitchFamily="34" charset="0"/>
                <a:cs typeface="Segoe UI Light" panose="020B0502040204020203" pitchFamily="34" charset="0"/>
              </a:rPr>
              <a:t>υπο</a:t>
            </a:r>
            <a:r>
              <a:rPr lang="el-GR" sz="1600" dirty="0">
                <a:latin typeface="Segoe UI Light" panose="020B0502040204020203" pitchFamily="34" charset="0"/>
                <a:cs typeface="Segoe UI Light" panose="020B0502040204020203" pitchFamily="34" charset="0"/>
              </a:rPr>
              <a:t>-αναφοράς </a:t>
            </a:r>
            <a:r>
              <a:rPr lang="el-GR" sz="1600" dirty="0" smtClean="0">
                <a:latin typeface="Segoe UI Light" panose="020B0502040204020203" pitchFamily="34" charset="0"/>
                <a:cs typeface="Segoe UI Light" panose="020B0502040204020203" pitchFamily="34" charset="0"/>
              </a:rPr>
              <a:t>περιστατικών ΚαΠα-π είναι </a:t>
            </a:r>
            <a:r>
              <a:rPr lang="el-GR" sz="1600" dirty="0">
                <a:latin typeface="Segoe UI Light" panose="020B0502040204020203" pitchFamily="34" charset="0"/>
                <a:cs typeface="Segoe UI Light" panose="020B0502040204020203" pitchFamily="34" charset="0"/>
              </a:rPr>
              <a:t>η αποτυχία των επαγγελματιών να αναγνωρίσουν την </a:t>
            </a:r>
            <a:r>
              <a:rPr lang="el-GR" sz="1600" dirty="0" smtClean="0">
                <a:latin typeface="Segoe UI Light" panose="020B0502040204020203" pitchFamily="34" charset="0"/>
                <a:cs typeface="Segoe UI Light" panose="020B0502040204020203" pitchFamily="34" charset="0"/>
              </a:rPr>
              <a:t>ΚαΠα-π και να </a:t>
            </a:r>
            <a:r>
              <a:rPr lang="el-GR" sz="1600" dirty="0">
                <a:latin typeface="Segoe UI Light" panose="020B0502040204020203" pitchFamily="34" charset="0"/>
                <a:cs typeface="Segoe UI Light" panose="020B0502040204020203" pitchFamily="34" charset="0"/>
              </a:rPr>
              <a:t>κατανοήσουν και να εκπληρώσουν τις επαγγελματικές τους ευθύνες και </a:t>
            </a:r>
            <a:r>
              <a:rPr lang="el-GR" sz="1600" dirty="0" smtClean="0">
                <a:latin typeface="Segoe UI Light" panose="020B0502040204020203" pitchFamily="34" charset="0"/>
                <a:cs typeface="Segoe UI Light" panose="020B0502040204020203" pitchFamily="34" charset="0"/>
              </a:rPr>
              <a:t>υποχρεώσεις, εφόσον υφίσταται υποψία ή/και επίγνωση περιστατικού ΚαΠα-π</a:t>
            </a:r>
            <a:endParaRPr lang="en-US" sz="1600" dirty="0">
              <a:latin typeface="Segoe UI Light" panose="020B0502040204020203" pitchFamily="34" charset="0"/>
              <a:cs typeface="Segoe UI Light" panose="020B0502040204020203" pitchFamily="34" charset="0"/>
            </a:endParaRPr>
          </a:p>
          <a:p>
            <a:pPr lvl="1" algn="just">
              <a:buClr>
                <a:schemeClr val="accent1"/>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Η ανάγκη, επομένως, για εκπαίδευση όλων των επαγγελματιών που έρχονται σε επαφή με παιδιά στην αναγνώριση των ενδείξεων ΚαΠα-π και στον εντοπισμό των παιδιών θυμάτων ΚαΠα είναι επιτακτική </a:t>
            </a:r>
          </a:p>
        </p:txBody>
      </p:sp>
    </p:spTree>
    <p:extLst>
      <p:ext uri="{BB962C8B-B14F-4D97-AF65-F5344CB8AC3E}">
        <p14:creationId xmlns="" xmlns:p14="http://schemas.microsoft.com/office/powerpoint/2010/main" val="227791682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2400" b="1" dirty="0">
                <a:latin typeface="Segoe UI Light" panose="020B0502040204020203" pitchFamily="34" charset="0"/>
                <a:cs typeface="Segoe UI Light" panose="020B0502040204020203" pitchFamily="34" charset="0"/>
              </a:rPr>
              <a:t>Προβλέψεις </a:t>
            </a:r>
            <a:r>
              <a:rPr lang="el-GR" sz="2400" b="1" dirty="0">
                <a:solidFill>
                  <a:schemeClr val="accent1"/>
                </a:solidFill>
                <a:latin typeface="Segoe UI Light" panose="020B0502040204020203" pitchFamily="34" charset="0"/>
                <a:cs typeface="Segoe UI Light" panose="020B0502040204020203" pitchFamily="34" charset="0"/>
              </a:rPr>
              <a:t>για νομική υποχρέωση των επαγγελματιών να αναφέρουν </a:t>
            </a:r>
            <a:r>
              <a:rPr lang="el-GR" sz="2400" b="1" dirty="0">
                <a:latin typeface="Segoe UI Light" panose="020B0502040204020203" pitchFamily="34" charset="0"/>
                <a:cs typeface="Segoe UI Light" panose="020B0502040204020203" pitchFamily="34" charset="0"/>
              </a:rPr>
              <a:t>περιπτώσεις ΚαΠα-π &amp; άσκησης βίας </a:t>
            </a:r>
            <a:r>
              <a:rPr lang="en-US" sz="2400" i="1" dirty="0">
                <a:latin typeface="Segoe UI Light" panose="020B0502040204020203" pitchFamily="34" charset="0"/>
                <a:cs typeface="Segoe UI Light" panose="020B0502040204020203" pitchFamily="34" charset="0"/>
              </a:rPr>
              <a:t>(</a:t>
            </a:r>
            <a:r>
              <a:rPr lang="en-GB" sz="2400" i="1" dirty="0">
                <a:latin typeface="Segoe UI Light" panose="020B0502040204020203" pitchFamily="34" charset="0"/>
                <a:cs typeface="Segoe UI Light" panose="020B0502040204020203" pitchFamily="34" charset="0"/>
              </a:rPr>
              <a:t>FRA, 2014)</a:t>
            </a:r>
            <a:endParaRPr lang="el-GR" sz="24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409433" y="1243680"/>
            <a:ext cx="5076968" cy="3457282"/>
          </a:xfrm>
        </p:spPr>
        <p:txBody>
          <a:bodyPr>
            <a:noAutofit/>
          </a:bodyPr>
          <a:lstStyle/>
          <a:p>
            <a:pPr>
              <a:buClr>
                <a:schemeClr val="accent1"/>
              </a:buClr>
              <a:buFont typeface="Wingdings 3" panose="05040102010807070707" pitchFamily="18" charset="2"/>
              <a:buChar char="´"/>
            </a:pPr>
            <a:r>
              <a:rPr lang="el-GR" sz="1500" dirty="0">
                <a:latin typeface="Segoe UI Light" panose="020B0502040204020203" pitchFamily="34" charset="0"/>
                <a:cs typeface="Segoe UI Light" panose="020B0502040204020203" pitchFamily="34" charset="0"/>
              </a:rPr>
              <a:t>Σε περισσότερα από τα μισά Κράτη-Μέλη </a:t>
            </a:r>
            <a:r>
              <a:rPr lang="el-GR" sz="1500" dirty="0" smtClean="0">
                <a:latin typeface="Segoe UI Light" panose="020B0502040204020203" pitchFamily="34" charset="0"/>
                <a:cs typeface="Segoe UI Light" panose="020B0502040204020203" pitchFamily="34" charset="0"/>
              </a:rPr>
              <a:t>της ΕΕ υφίστανται συγκεκριμένες διατάξεις σχετικά με </a:t>
            </a:r>
            <a:r>
              <a:rPr lang="el-GR" sz="1500" dirty="0">
                <a:latin typeface="Segoe UI Light" panose="020B0502040204020203" pitchFamily="34" charset="0"/>
                <a:cs typeface="Segoe UI Light" panose="020B0502040204020203" pitchFamily="34" charset="0"/>
              </a:rPr>
              <a:t>την υποχρέωση αναφοράς ΚαΠα-π </a:t>
            </a:r>
            <a:r>
              <a:rPr lang="el-GR" sz="1500" dirty="0" smtClean="0">
                <a:latin typeface="Segoe UI Light" panose="020B0502040204020203" pitchFamily="34" charset="0"/>
                <a:cs typeface="Segoe UI Light" panose="020B0502040204020203" pitchFamily="34" charset="0"/>
              </a:rPr>
              <a:t>από </a:t>
            </a:r>
            <a:r>
              <a:rPr lang="el-GR" sz="1500" dirty="0">
                <a:latin typeface="Segoe UI Light" panose="020B0502040204020203" pitchFamily="34" charset="0"/>
                <a:cs typeface="Segoe UI Light" panose="020B0502040204020203" pitchFamily="34" charset="0"/>
              </a:rPr>
              <a:t>τους πολίτες </a:t>
            </a:r>
            <a:endParaRPr lang="el-GR" sz="1500" dirty="0" smtClean="0">
              <a:latin typeface="Segoe UI Light" panose="020B0502040204020203" pitchFamily="34" charset="0"/>
              <a:cs typeface="Segoe UI Light" panose="020B0502040204020203" pitchFamily="34" charset="0"/>
            </a:endParaRPr>
          </a:p>
          <a:p>
            <a:pPr>
              <a:buClr>
                <a:schemeClr val="accent1"/>
              </a:buClr>
              <a:buFont typeface="Wingdings 3" panose="05040102010807070707" pitchFamily="18" charset="2"/>
              <a:buChar char="´"/>
            </a:pPr>
            <a:endParaRPr lang="el-GR" sz="900" dirty="0">
              <a:latin typeface="Segoe UI Light" panose="020B0502040204020203" pitchFamily="34" charset="0"/>
              <a:cs typeface="Segoe UI Light" panose="020B0502040204020203" pitchFamily="34" charset="0"/>
            </a:endParaRPr>
          </a:p>
          <a:p>
            <a:pPr>
              <a:buClr>
                <a:schemeClr val="accent1"/>
              </a:buClr>
              <a:buFont typeface="Wingdings 3" panose="05040102010807070707" pitchFamily="18" charset="2"/>
              <a:buChar char="´"/>
            </a:pPr>
            <a:r>
              <a:rPr lang="el-GR" sz="1500" dirty="0">
                <a:latin typeface="Segoe UI Light" panose="020B0502040204020203" pitchFamily="34" charset="0"/>
                <a:cs typeface="Segoe UI Light" panose="020B0502040204020203" pitchFamily="34" charset="0"/>
              </a:rPr>
              <a:t>Σε 15 Κράτη Μέλη της ΕΕ </a:t>
            </a:r>
            <a:r>
              <a:rPr lang="el-GR" sz="1500" dirty="0" smtClean="0">
                <a:latin typeface="Segoe UI Light" panose="020B0502040204020203" pitchFamily="34" charset="0"/>
                <a:cs typeface="Segoe UI Light" panose="020B0502040204020203" pitchFamily="34" charset="0"/>
              </a:rPr>
              <a:t>υφίστανται διατάξεις που ορίζουν συγκεκριμένες υποχρεώσεις για τους πολίτες να αναφέρουν περιστατικά ΚαΠα ή/και εκμετάλλευσης παιδιών, </a:t>
            </a:r>
            <a:r>
              <a:rPr lang="el-GR" sz="1500" dirty="0">
                <a:latin typeface="Segoe UI Light" panose="020B0502040204020203" pitchFamily="34" charset="0"/>
                <a:cs typeface="Segoe UI Light" panose="020B0502040204020203" pitchFamily="34" charset="0"/>
              </a:rPr>
              <a:t>οι οποίες </a:t>
            </a:r>
            <a:r>
              <a:rPr lang="el-GR" sz="1500" dirty="0" smtClean="0">
                <a:latin typeface="Segoe UI Light" panose="020B0502040204020203" pitchFamily="34" charset="0"/>
                <a:cs typeface="Segoe UI Light" panose="020B0502040204020203" pitchFamily="34" charset="0"/>
              </a:rPr>
              <a:t>εμπίπτουν στο πεδίο εφαρμογής των εθνικών συστημάτων Προστασίας του Παιδιού</a:t>
            </a:r>
          </a:p>
          <a:p>
            <a:pPr>
              <a:buClr>
                <a:schemeClr val="accent1"/>
              </a:buClr>
              <a:buFont typeface="Wingdings 3" panose="05040102010807070707" pitchFamily="18" charset="2"/>
              <a:buChar char="´"/>
            </a:pPr>
            <a:endParaRPr lang="en-US" sz="900" dirty="0">
              <a:latin typeface="Segoe UI Light" panose="020B0502040204020203" pitchFamily="34" charset="0"/>
              <a:cs typeface="Segoe UI Light" panose="020B0502040204020203" pitchFamily="34" charset="0"/>
            </a:endParaRPr>
          </a:p>
          <a:p>
            <a:pPr>
              <a:buClr>
                <a:schemeClr val="accent1"/>
              </a:buClr>
              <a:buFont typeface="Wingdings 3" panose="05040102010807070707" pitchFamily="18" charset="2"/>
              <a:buChar char="´"/>
            </a:pPr>
            <a:r>
              <a:rPr lang="el-GR" sz="1500" dirty="0">
                <a:latin typeface="Segoe UI Light" panose="020B0502040204020203" pitchFamily="34" charset="0"/>
                <a:cs typeface="Segoe UI Light" panose="020B0502040204020203" pitchFamily="34" charset="0"/>
              </a:rPr>
              <a:t>Σε πολλά άλλα Κράτη Μέλη </a:t>
            </a:r>
            <a:r>
              <a:rPr lang="el-GR" sz="1500" dirty="0" smtClean="0">
                <a:latin typeface="Segoe UI Light" panose="020B0502040204020203" pitchFamily="34" charset="0"/>
                <a:cs typeface="Segoe UI Light" panose="020B0502040204020203" pitchFamily="34" charset="0"/>
              </a:rPr>
              <a:t>όπου δεν υφίστανται συγκεκριμένες προβλέψεις για την αναφορά ΚαΠα-π, </a:t>
            </a:r>
            <a:r>
              <a:rPr lang="el-GR" sz="1500" b="1" dirty="0" smtClean="0">
                <a:latin typeface="Segoe UI Light" panose="020B0502040204020203" pitchFamily="34" charset="0"/>
                <a:cs typeface="Segoe UI Light" panose="020B0502040204020203" pitchFamily="34" charset="0"/>
              </a:rPr>
              <a:t>ισχύουν γενικές διατάξεις όσον αφορά την υποχρέωση όλων των πολιτών να αναφέρουν αξιόποινες πράξεις, όπως ορίζονται με βάση το εθνικό δίκαιο</a:t>
            </a:r>
            <a:endParaRPr lang="el-GR" sz="1500" dirty="0">
              <a:latin typeface="Segoe UI Light" panose="020B0502040204020203" pitchFamily="34" charset="0"/>
              <a:cs typeface="Segoe UI Light" panose="020B0502040204020203" pitchFamily="34" charset="0"/>
            </a:endParaRPr>
          </a:p>
        </p:txBody>
      </p:sp>
      <p:pic>
        <p:nvPicPr>
          <p:cNvPr id="4" name="Picture 3"/>
          <p:cNvPicPr>
            <a:picLocks noChangeAspect="1"/>
          </p:cNvPicPr>
          <p:nvPr/>
        </p:nvPicPr>
        <p:blipFill rotWithShape="1">
          <a:blip r:embed="rId3"/>
          <a:srcRect l="20609" t="22272" r="55939" b="35758"/>
          <a:stretch/>
        </p:blipFill>
        <p:spPr>
          <a:xfrm>
            <a:off x="5361027" y="1239116"/>
            <a:ext cx="3154324" cy="3393606"/>
          </a:xfrm>
          <a:prstGeom prst="rect">
            <a:avLst/>
          </a:prstGeom>
        </p:spPr>
      </p:pic>
    </p:spTree>
    <p:extLst>
      <p:ext uri="{BB962C8B-B14F-4D97-AF65-F5344CB8AC3E}">
        <p14:creationId xmlns="" xmlns:p14="http://schemas.microsoft.com/office/powerpoint/2010/main" val="117822671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273844"/>
            <a:ext cx="7886701" cy="994172"/>
          </a:xfrm>
        </p:spPr>
        <p:txBody>
          <a:bodyPr>
            <a:normAutofit/>
          </a:bodyPr>
          <a:lstStyle/>
          <a:p>
            <a:pPr marL="1162050" indent="-1162050"/>
            <a:r>
              <a:rPr lang="el-GR" sz="2400" b="1" dirty="0" smtClean="0">
                <a:latin typeface="Segoe UI Light" panose="020B0502040204020203" pitchFamily="34" charset="0"/>
                <a:cs typeface="Segoe UI Light" panose="020B0502040204020203" pitchFamily="34" charset="0"/>
              </a:rPr>
              <a:t>Ελλάδα: Ποια </a:t>
            </a:r>
            <a:r>
              <a:rPr lang="el-GR" sz="2400" b="1" dirty="0">
                <a:latin typeface="Segoe UI Light" panose="020B0502040204020203" pitchFamily="34" charset="0"/>
                <a:cs typeface="Segoe UI Light" panose="020B0502040204020203" pitchFamily="34" charset="0"/>
              </a:rPr>
              <a:t>άτομα </a:t>
            </a:r>
            <a:r>
              <a:rPr lang="el-GR" sz="2400" b="1" dirty="0" smtClean="0">
                <a:latin typeface="Segoe UI Light" panose="020B0502040204020203" pitchFamily="34" charset="0"/>
                <a:cs typeface="Segoe UI Light" panose="020B0502040204020203" pitchFamily="34" charset="0"/>
              </a:rPr>
              <a:t>υποχρεούνται και δικαιούνται </a:t>
            </a:r>
            <a:r>
              <a:rPr lang="el-GR" sz="2400" b="1" dirty="0">
                <a:latin typeface="Segoe UI Light" panose="020B0502040204020203" pitchFamily="34" charset="0"/>
                <a:cs typeface="Segoe UI Light" panose="020B0502040204020203" pitchFamily="34" charset="0"/>
              </a:rPr>
              <a:t>να υποβάλουν αναφορά </a:t>
            </a:r>
            <a:r>
              <a:rPr lang="el-GR" sz="2400" b="1" dirty="0" smtClean="0">
                <a:latin typeface="Segoe UI Light" panose="020B0502040204020203" pitchFamily="34" charset="0"/>
                <a:cs typeface="Segoe UI Light" panose="020B0502040204020203" pitchFamily="34" charset="0"/>
              </a:rPr>
              <a:t>ΚαΠα-π;</a:t>
            </a:r>
            <a:endParaRPr lang="el-GR" sz="2400" b="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28650" y="1241948"/>
            <a:ext cx="7886700" cy="3643952"/>
          </a:xfrm>
        </p:spPr>
        <p:txBody>
          <a:bodyPr>
            <a:normAutofit fontScale="92500" lnSpcReduction="10000"/>
          </a:bodyPr>
          <a:lstStyle/>
          <a:p>
            <a:pPr>
              <a:buClr>
                <a:schemeClr val="accent5"/>
              </a:buClr>
              <a:buFont typeface="Wingdings 3" panose="05040102010807070707" pitchFamily="18" charset="2"/>
              <a:buChar char="´"/>
            </a:pPr>
            <a:r>
              <a:rPr lang="el-GR" sz="1700" b="1" dirty="0">
                <a:solidFill>
                  <a:schemeClr val="accent1"/>
                </a:solidFill>
                <a:latin typeface="Segoe UI Light" panose="020B0502040204020203" pitchFamily="34" charset="0"/>
                <a:cs typeface="Segoe UI Light" panose="020B0502040204020203" pitchFamily="34" charset="0"/>
              </a:rPr>
              <a:t>Οποιοδήποτε  άτομο έχει την υποψία </a:t>
            </a:r>
            <a:r>
              <a:rPr lang="el-GR" sz="1700" b="1" dirty="0" smtClean="0">
                <a:solidFill>
                  <a:schemeClr val="accent1"/>
                </a:solidFill>
                <a:latin typeface="Segoe UI Light" panose="020B0502040204020203" pitchFamily="34" charset="0"/>
                <a:cs typeface="Segoe UI Light" panose="020B0502040204020203" pitchFamily="34" charset="0"/>
              </a:rPr>
              <a:t>ή γνωρίζει ότι </a:t>
            </a:r>
            <a:r>
              <a:rPr lang="el-GR" sz="1700" b="1" dirty="0">
                <a:solidFill>
                  <a:schemeClr val="accent1"/>
                </a:solidFill>
                <a:latin typeface="Segoe UI Light" panose="020B0502040204020203" pitchFamily="34" charset="0"/>
                <a:cs typeface="Segoe UI Light" panose="020B0502040204020203" pitchFamily="34" charset="0"/>
              </a:rPr>
              <a:t>κάποιο παιδί ή κάποια παιδιά υφίστανται </a:t>
            </a:r>
            <a:r>
              <a:rPr lang="el-GR" sz="1700" b="1" dirty="0" smtClean="0">
                <a:solidFill>
                  <a:schemeClr val="accent1"/>
                </a:solidFill>
                <a:latin typeface="Segoe UI Light" panose="020B0502040204020203" pitchFamily="34" charset="0"/>
                <a:cs typeface="Segoe UI Light" panose="020B0502040204020203" pitchFamily="34" charset="0"/>
              </a:rPr>
              <a:t>ΚαΠα-Π</a:t>
            </a:r>
          </a:p>
          <a:p>
            <a:pPr>
              <a:buClr>
                <a:schemeClr val="accent5"/>
              </a:buClr>
              <a:buFont typeface="Wingdings 3" panose="05040102010807070707" pitchFamily="18" charset="2"/>
              <a:buChar char="´"/>
            </a:pPr>
            <a:endParaRPr lang="el-GR" sz="100" b="1" dirty="0" smtClean="0">
              <a:solidFill>
                <a:schemeClr val="accent1"/>
              </a:solidFill>
              <a:latin typeface="Segoe UI Light" panose="020B0502040204020203" pitchFamily="34" charset="0"/>
              <a:cs typeface="Segoe UI Light" panose="020B0502040204020203" pitchFamily="34" charset="0"/>
            </a:endParaRP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Ανακριτικοί Υπάλληλοι </a:t>
            </a:r>
            <a:r>
              <a:rPr lang="el-GR" sz="1600" dirty="0">
                <a:latin typeface="Segoe UI Light" panose="020B0502040204020203" pitchFamily="34" charset="0"/>
                <a:cs typeface="Segoe UI Light" panose="020B0502040204020203" pitchFamily="34" charset="0"/>
              </a:rPr>
              <a:t>[ΚΠΔ, </a:t>
            </a:r>
            <a:r>
              <a:rPr lang="el-GR" sz="1600" dirty="0" smtClean="0">
                <a:latin typeface="Segoe UI Light" panose="020B0502040204020203" pitchFamily="34" charset="0"/>
                <a:cs typeface="Segoe UI Light" panose="020B0502040204020203" pitchFamily="34" charset="0"/>
              </a:rPr>
              <a:t>37.2]</a:t>
            </a:r>
            <a:endParaRPr lang="el-GR" sz="1600" dirty="0">
              <a:latin typeface="Segoe UI Light" panose="020B0502040204020203" pitchFamily="34" charset="0"/>
              <a:cs typeface="Segoe UI Light" panose="020B0502040204020203" pitchFamily="34" charset="0"/>
            </a:endParaRP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Δημόσιοι Υπάλληλοι (περιλαμβανομένων αυτών στους </a:t>
            </a:r>
            <a:r>
              <a:rPr lang="el-GR" sz="1600" dirty="0">
                <a:latin typeface="Segoe UI Light" panose="020B0502040204020203" pitchFamily="34" charset="0"/>
                <a:cs typeface="Segoe UI Light" panose="020B0502040204020203" pitchFamily="34" charset="0"/>
              </a:rPr>
              <a:t>οποίους ανατέθηκε προσωρινά δημόσια </a:t>
            </a:r>
            <a:r>
              <a:rPr lang="el-GR" sz="1600" dirty="0" smtClean="0">
                <a:latin typeface="Segoe UI Light" panose="020B0502040204020203" pitchFamily="34" charset="0"/>
                <a:cs typeface="Segoe UI Light" panose="020B0502040204020203" pitchFamily="34" charset="0"/>
              </a:rPr>
              <a:t>υπηρεσία) </a:t>
            </a:r>
            <a:r>
              <a:rPr lang="el-GR" sz="1600" dirty="0">
                <a:latin typeface="Segoe UI Light" panose="020B0502040204020203" pitchFamily="34" charset="0"/>
                <a:cs typeface="Segoe UI Light" panose="020B0502040204020203" pitchFamily="34" charset="0"/>
              </a:rPr>
              <a:t>[ΚΠΔ, </a:t>
            </a:r>
            <a:r>
              <a:rPr lang="el-GR" sz="1600" dirty="0" smtClean="0">
                <a:latin typeface="Segoe UI Light" panose="020B0502040204020203" pitchFamily="34" charset="0"/>
                <a:cs typeface="Segoe UI Light" panose="020B0502040204020203" pitchFamily="34" charset="0"/>
              </a:rPr>
              <a:t>37.1</a:t>
            </a:r>
            <a:r>
              <a:rPr lang="el-GR" sz="1600" dirty="0">
                <a:latin typeface="Segoe UI Light" panose="020B0502040204020203" pitchFamily="34" charset="0"/>
                <a:cs typeface="Segoe UI Light" panose="020B0502040204020203" pitchFamily="34" charset="0"/>
              </a:rPr>
              <a:t>]</a:t>
            </a: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Ιδιώτες [ΚΠΔ, 40.1-3]</a:t>
            </a: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Εκπαιδευτικοί (δημόσιας &amp; ιδιωτικής εκπαίδευσης) [</a:t>
            </a:r>
            <a:r>
              <a:rPr lang="el-GR" sz="1600" dirty="0">
                <a:latin typeface="Segoe UI Light" panose="020B0502040204020203" pitchFamily="34" charset="0"/>
                <a:cs typeface="Segoe UI Light" panose="020B0502040204020203" pitchFamily="34" charset="0"/>
              </a:rPr>
              <a:t>Ν. </a:t>
            </a:r>
            <a:r>
              <a:rPr lang="el-GR" sz="1600" dirty="0" smtClean="0">
                <a:latin typeface="Segoe UI Light" panose="020B0502040204020203" pitchFamily="34" charset="0"/>
                <a:cs typeface="Segoe UI Light" panose="020B0502040204020203" pitchFamily="34" charset="0"/>
              </a:rPr>
              <a:t>3500/2006, 23]</a:t>
            </a: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Ειδικό εκπαιδευτικό ή βοηθητικό προσωπικό Α’ &amp; Β’ </a:t>
            </a:r>
            <a:r>
              <a:rPr lang="el-GR" sz="1600" dirty="0" err="1" smtClean="0">
                <a:latin typeface="Segoe UI Light" panose="020B0502040204020203" pitchFamily="34" charset="0"/>
                <a:cs typeface="Segoe UI Light" panose="020B0502040204020203" pitchFamily="34" charset="0"/>
              </a:rPr>
              <a:t>βάθμιας</a:t>
            </a:r>
            <a:r>
              <a:rPr lang="el-GR" sz="1600" dirty="0" smtClean="0">
                <a:latin typeface="Segoe UI Light" panose="020B0502040204020203" pitchFamily="34" charset="0"/>
                <a:cs typeface="Segoe UI Light" panose="020B0502040204020203" pitchFamily="34" charset="0"/>
              </a:rPr>
              <a:t> εκπαίδευσης [</a:t>
            </a:r>
            <a:r>
              <a:rPr lang="el-GR" sz="1600" dirty="0">
                <a:latin typeface="Segoe UI Light" panose="020B0502040204020203" pitchFamily="34" charset="0"/>
                <a:cs typeface="Segoe UI Light" panose="020B0502040204020203" pitchFamily="34" charset="0"/>
              </a:rPr>
              <a:t>Ν. </a:t>
            </a:r>
            <a:r>
              <a:rPr lang="el-GR" sz="1600" dirty="0" smtClean="0">
                <a:latin typeface="Segoe UI Light" panose="020B0502040204020203" pitchFamily="34" charset="0"/>
                <a:cs typeface="Segoe UI Light" panose="020B0502040204020203" pitchFamily="34" charset="0"/>
              </a:rPr>
              <a:t>3500/2006, 23 όπως τροποποιήθηκε από το Άρθρο 204.7 του Πολυνομοσχεδίου 23/4/2019]</a:t>
            </a: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Μέλη </a:t>
            </a:r>
            <a:r>
              <a:rPr lang="el-GR" sz="1600" dirty="0">
                <a:latin typeface="Segoe UI Light" panose="020B0502040204020203" pitchFamily="34" charset="0"/>
                <a:cs typeface="Segoe UI Light" panose="020B0502040204020203" pitchFamily="34" charset="0"/>
              </a:rPr>
              <a:t>του προσωπικού και </a:t>
            </a:r>
            <a:r>
              <a:rPr lang="el-GR" sz="1600" dirty="0" smtClean="0">
                <a:latin typeface="Segoe UI Light" panose="020B0502040204020203" pitchFamily="34" charset="0"/>
                <a:cs typeface="Segoe UI Light" panose="020B0502040204020203" pitchFamily="34" charset="0"/>
              </a:rPr>
              <a:t>Προϊστάμενοι </a:t>
            </a:r>
            <a:r>
              <a:rPr lang="el-GR" sz="1600" dirty="0">
                <a:latin typeface="Segoe UI Light" panose="020B0502040204020203" pitchFamily="34" charset="0"/>
                <a:cs typeface="Segoe UI Light" panose="020B0502040204020203" pitchFamily="34" charset="0"/>
              </a:rPr>
              <a:t>των Κέντρων Εκπαιδευτικής και </a:t>
            </a:r>
            <a:r>
              <a:rPr lang="el-GR" sz="1600" dirty="0" err="1">
                <a:latin typeface="Segoe UI Light" panose="020B0502040204020203" pitchFamily="34" charset="0"/>
                <a:cs typeface="Segoe UI Light" panose="020B0502040204020203" pitchFamily="34" charset="0"/>
              </a:rPr>
              <a:t>Συµβουλευτικής</a:t>
            </a:r>
            <a:r>
              <a:rPr lang="el-GR" sz="1600" dirty="0">
                <a:latin typeface="Segoe UI Light" panose="020B0502040204020203" pitchFamily="34" charset="0"/>
                <a:cs typeface="Segoe UI Light" panose="020B0502040204020203" pitchFamily="34" charset="0"/>
              </a:rPr>
              <a:t> Υποστήριξης (Κ.Ε.Σ.Υ.) </a:t>
            </a:r>
            <a:r>
              <a:rPr lang="el-GR" sz="1600" dirty="0" smtClean="0">
                <a:latin typeface="Segoe UI Light" panose="020B0502040204020203" pitchFamily="34" charset="0"/>
                <a:cs typeface="Segoe UI Light" panose="020B0502040204020203" pitchFamily="34" charset="0"/>
              </a:rPr>
              <a:t>[Ν.</a:t>
            </a:r>
            <a:r>
              <a:rPr lang="el-GR" sz="1600" dirty="0">
                <a:latin typeface="Segoe UI Light" panose="020B0502040204020203" pitchFamily="34" charset="0"/>
                <a:cs typeface="Segoe UI Light" panose="020B0502040204020203" pitchFamily="34" charset="0"/>
              </a:rPr>
              <a:t> 4547/2018 (Α΄ 102</a:t>
            </a:r>
            <a:r>
              <a:rPr lang="el-GR" sz="1600" dirty="0" smtClean="0">
                <a:latin typeface="Segoe UI Light" panose="020B0502040204020203" pitchFamily="34" charset="0"/>
                <a:cs typeface="Segoe UI Light" panose="020B0502040204020203" pitchFamily="34" charset="0"/>
              </a:rPr>
              <a:t>), 6 &amp; 18.3) </a:t>
            </a:r>
          </a:p>
          <a:p>
            <a:pPr marL="723900" lvl="1" indent="-381000">
              <a:buClr>
                <a:schemeClr val="accent5"/>
              </a:buClr>
              <a:buFont typeface="Wingdings 3" panose="05040102010807070707" pitchFamily="18" charset="2"/>
              <a:buChar char="´"/>
            </a:pPr>
            <a:endParaRPr lang="el-GR" sz="600" dirty="0" smtClean="0">
              <a:latin typeface="Segoe UI Light" panose="020B0502040204020203" pitchFamily="34" charset="0"/>
              <a:cs typeface="Segoe UI Light" panose="020B0502040204020203" pitchFamily="34" charset="0"/>
            </a:endParaRPr>
          </a:p>
          <a:p>
            <a:pPr marL="177800" lvl="1" indent="0" algn="just">
              <a:buClr>
                <a:schemeClr val="accent5"/>
              </a:buClr>
              <a:buNone/>
            </a:pPr>
            <a:r>
              <a:rPr lang="el-GR" sz="1700" b="1" dirty="0">
                <a:solidFill>
                  <a:schemeClr val="accent1"/>
                </a:solidFill>
                <a:latin typeface="Segoe UI Light" panose="020B0502040204020203" pitchFamily="34" charset="0"/>
                <a:cs typeface="Segoe UI Light" panose="020B0502040204020203" pitchFamily="34" charset="0"/>
              </a:rPr>
              <a:t>"ανακοινώνει, αμέσως, την αξιόποινη πράξη στον αρμόδιο εισαγγελέα, σύμφωνα με τις διατάξεις της παραγράφου 1 του άρθρου 37 του Κώδικα Ποινικής Δικονομίας, ή στην πλησιέστερη αστυνομική αρχή"</a:t>
            </a:r>
          </a:p>
        </p:txBody>
      </p:sp>
    </p:spTree>
    <p:extLst>
      <p:ext uri="{BB962C8B-B14F-4D97-AF65-F5344CB8AC3E}">
        <p14:creationId xmlns="" xmlns:p14="http://schemas.microsoft.com/office/powerpoint/2010/main" val="180531878"/>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latin typeface="Segoe UI Light" panose="020B0502040204020203" pitchFamily="34" charset="0"/>
                <a:cs typeface="Segoe UI Light" panose="020B0502040204020203" pitchFamily="34" charset="0"/>
              </a:rPr>
              <a:t>Τι είναι </a:t>
            </a:r>
            <a:r>
              <a:rPr lang="el-GR" b="1" dirty="0" err="1" smtClean="0">
                <a:latin typeface="Segoe UI Light" panose="020B0502040204020203" pitchFamily="34" charset="0"/>
                <a:cs typeface="Segoe UI Light" panose="020B0502040204020203" pitchFamily="34" charset="0"/>
              </a:rPr>
              <a:t>υπο</a:t>
            </a:r>
            <a:r>
              <a:rPr lang="el-GR" b="1" dirty="0" smtClean="0">
                <a:latin typeface="Segoe UI Light" panose="020B0502040204020203" pitchFamily="34" charset="0"/>
                <a:cs typeface="Segoe UI Light" panose="020B0502040204020203" pitchFamily="34" charset="0"/>
              </a:rPr>
              <a:t>-αναφορά </a:t>
            </a:r>
            <a:r>
              <a:rPr lang="el-GR" dirty="0" smtClean="0">
                <a:latin typeface="Segoe UI Light" panose="020B0502040204020203" pitchFamily="34" charset="0"/>
                <a:cs typeface="Segoe UI Light" panose="020B0502040204020203" pitchFamily="34" charset="0"/>
              </a:rPr>
              <a:t>περιστατικών ΚαΠα-π;</a:t>
            </a:r>
            <a:endParaRPr lang="el-GR"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191069" y="1191063"/>
            <a:ext cx="4718637" cy="3577902"/>
          </a:xfrm>
        </p:spPr>
        <p:txBody>
          <a:bodyPr>
            <a:noAutofit/>
          </a:bodyPr>
          <a:lstStyle/>
          <a:p>
            <a:pPr>
              <a:buClr>
                <a:schemeClr val="accent1"/>
              </a:buClr>
              <a:buFont typeface="Wingdings 3" panose="05040102010807070707" pitchFamily="18" charset="2"/>
              <a:buChar char="´"/>
            </a:pPr>
            <a:r>
              <a:rPr lang="el-GR" sz="1500" dirty="0" smtClean="0">
                <a:latin typeface="Segoe UI Light" panose="020B0502040204020203" pitchFamily="34" charset="0"/>
                <a:cs typeface="Segoe UI Light" panose="020B0502040204020203" pitchFamily="34" charset="0"/>
              </a:rPr>
              <a:t>είναι κάθε περίσταση στην οποία </a:t>
            </a:r>
            <a:r>
              <a:rPr lang="el-GR" sz="1500" dirty="0">
                <a:latin typeface="Segoe UI Light" panose="020B0502040204020203" pitchFamily="34" charset="0"/>
                <a:cs typeface="Segoe UI Light" panose="020B0502040204020203" pitchFamily="34" charset="0"/>
              </a:rPr>
              <a:t>για διάφορους </a:t>
            </a:r>
            <a:r>
              <a:rPr lang="el-GR" sz="1500" dirty="0" smtClean="0">
                <a:latin typeface="Segoe UI Light" panose="020B0502040204020203" pitchFamily="34" charset="0"/>
                <a:cs typeface="Segoe UI Light" panose="020B0502040204020203" pitchFamily="34" charset="0"/>
              </a:rPr>
              <a:t>λόγους </a:t>
            </a:r>
            <a:r>
              <a:rPr lang="el-GR" sz="1500" b="1" dirty="0" smtClean="0">
                <a:solidFill>
                  <a:schemeClr val="accent1"/>
                </a:solidFill>
                <a:latin typeface="Segoe UI Light" panose="020B0502040204020203" pitchFamily="34" charset="0"/>
                <a:cs typeface="Segoe UI Light" panose="020B0502040204020203" pitchFamily="34" charset="0"/>
              </a:rPr>
              <a:t>τα άτομα που υποχρεούνται να προβαίνουν σε αναφορά </a:t>
            </a:r>
            <a:r>
              <a:rPr lang="en-US" sz="1500" dirty="0" smtClean="0">
                <a:solidFill>
                  <a:srgbClr val="C00000"/>
                </a:solidFill>
                <a:latin typeface="Segoe UI Light" panose="020B0502040204020203" pitchFamily="34" charset="0"/>
                <a:cs typeface="Segoe UI Light" panose="020B0502040204020203" pitchFamily="34" charset="0"/>
              </a:rPr>
              <a:t> </a:t>
            </a:r>
            <a:r>
              <a:rPr lang="en-US" sz="1500" dirty="0">
                <a:latin typeface="Segoe UI Light" panose="020B0502040204020203" pitchFamily="34" charset="0"/>
                <a:cs typeface="Segoe UI Light" panose="020B0502040204020203" pitchFamily="34" charset="0"/>
              </a:rPr>
              <a:t>(</a:t>
            </a:r>
            <a:r>
              <a:rPr lang="el-GR" sz="1500" dirty="0">
                <a:latin typeface="Segoe UI Light" panose="020B0502040204020203" pitchFamily="34" charset="0"/>
                <a:cs typeface="Segoe UI Light" panose="020B0502040204020203" pitchFamily="34" charset="0"/>
              </a:rPr>
              <a:t>επαγγελματίες και/ή </a:t>
            </a:r>
            <a:r>
              <a:rPr lang="el-GR" sz="1500" dirty="0" smtClean="0">
                <a:latin typeface="Segoe UI Light" panose="020B0502040204020203" pitchFamily="34" charset="0"/>
                <a:cs typeface="Segoe UI Light" panose="020B0502040204020203" pitchFamily="34" charset="0"/>
              </a:rPr>
              <a:t>πολίτες</a:t>
            </a:r>
            <a:r>
              <a:rPr lang="en-US" sz="1500" dirty="0">
                <a:latin typeface="Segoe UI Light" panose="020B0502040204020203" pitchFamily="34" charset="0"/>
                <a:cs typeface="Segoe UI Light" panose="020B0502040204020203" pitchFamily="34" charset="0"/>
              </a:rPr>
              <a:t>) </a:t>
            </a:r>
            <a:r>
              <a:rPr lang="el-GR" sz="1500" b="1" dirty="0" smtClean="0">
                <a:solidFill>
                  <a:schemeClr val="accent1"/>
                </a:solidFill>
                <a:latin typeface="Segoe UI Light" panose="020B0502040204020203" pitchFamily="34" charset="0"/>
                <a:cs typeface="Segoe UI Light" panose="020B0502040204020203" pitchFamily="34" charset="0"/>
              </a:rPr>
              <a:t>ΔΕΝ αναφέρουν </a:t>
            </a:r>
            <a:r>
              <a:rPr lang="el-GR" sz="1500" b="1" dirty="0">
                <a:solidFill>
                  <a:schemeClr val="accent1"/>
                </a:solidFill>
                <a:latin typeface="Segoe UI Light" panose="020B0502040204020203" pitchFamily="34" charset="0"/>
                <a:cs typeface="Segoe UI Light" panose="020B0502040204020203" pitchFamily="34" charset="0"/>
              </a:rPr>
              <a:t>στις </a:t>
            </a:r>
            <a:r>
              <a:rPr lang="el-GR" sz="1500" b="1" dirty="0" smtClean="0">
                <a:solidFill>
                  <a:schemeClr val="accent1"/>
                </a:solidFill>
                <a:latin typeface="Segoe UI Light" panose="020B0502040204020203" pitchFamily="34" charset="0"/>
                <a:cs typeface="Segoe UI Light" panose="020B0502040204020203" pitchFamily="34" charset="0"/>
              </a:rPr>
              <a:t>αρμόδιες Αρχές τις ανησυχίες τους για πιθανά ή γνωστά περιστατικά ΚαΠα-π</a:t>
            </a:r>
          </a:p>
          <a:p>
            <a:pPr>
              <a:buClr>
                <a:schemeClr val="accent1"/>
              </a:buClr>
              <a:buFont typeface="Wingdings 3" panose="05040102010807070707" pitchFamily="18" charset="2"/>
              <a:buChar char="´"/>
            </a:pPr>
            <a:endParaRPr lang="en-US" sz="1500" b="1" dirty="0">
              <a:solidFill>
                <a:schemeClr val="accent1"/>
              </a:solidFill>
              <a:latin typeface="Segoe UI Light" panose="020B0502040204020203" pitchFamily="34" charset="0"/>
              <a:cs typeface="Segoe UI Light" panose="020B0502040204020203" pitchFamily="34" charset="0"/>
            </a:endParaRPr>
          </a:p>
          <a:p>
            <a:pPr marL="355600" lvl="1">
              <a:buClr>
                <a:schemeClr val="accent1"/>
              </a:buClr>
              <a:buFont typeface="Wingdings 3" panose="05040102010807070707" pitchFamily="18" charset="2"/>
              <a:buChar char="´"/>
            </a:pPr>
            <a:r>
              <a:rPr lang="el-GR" sz="1500" dirty="0" smtClean="0">
                <a:latin typeface="Segoe UI Light" panose="020B0502040204020203" pitchFamily="34" charset="0"/>
                <a:cs typeface="Segoe UI Light" panose="020B0502040204020203" pitchFamily="34" charset="0"/>
              </a:rPr>
              <a:t>σε τέτοιες περιστάσεις, μετά </a:t>
            </a:r>
            <a:r>
              <a:rPr lang="el-GR" sz="1500" b="1" dirty="0" smtClean="0">
                <a:solidFill>
                  <a:schemeClr val="accent1"/>
                </a:solidFill>
                <a:latin typeface="Segoe UI Light" panose="020B0502040204020203" pitchFamily="34" charset="0"/>
                <a:cs typeface="Segoe UI Light" panose="020B0502040204020203" pitchFamily="34" charset="0"/>
              </a:rPr>
              <a:t>την </a:t>
            </a:r>
            <a:r>
              <a:rPr lang="el-GR" sz="1500" b="1" dirty="0">
                <a:solidFill>
                  <a:schemeClr val="accent1"/>
                </a:solidFill>
                <a:latin typeface="Segoe UI Light" panose="020B0502040204020203" pitchFamily="34" charset="0"/>
                <a:cs typeface="Segoe UI Light" panose="020B0502040204020203" pitchFamily="34" charset="0"/>
              </a:rPr>
              <a:t>αρχική αναγνώριση </a:t>
            </a:r>
            <a:r>
              <a:rPr lang="el-GR" sz="1500" dirty="0" smtClean="0">
                <a:latin typeface="Segoe UI Light" panose="020B0502040204020203" pitchFamily="34" charset="0"/>
                <a:cs typeface="Segoe UI Light" panose="020B0502040204020203" pitchFamily="34" charset="0"/>
              </a:rPr>
              <a:t>ενός (πιθανού) περιστατικού ΚαΠα </a:t>
            </a:r>
            <a:r>
              <a:rPr lang="el-GR" sz="1500" b="1" dirty="0" smtClean="0">
                <a:solidFill>
                  <a:schemeClr val="accent1"/>
                </a:solidFill>
                <a:latin typeface="Segoe UI Light" panose="020B0502040204020203" pitchFamily="34" charset="0"/>
                <a:cs typeface="Segoe UI Light" panose="020B0502040204020203" pitchFamily="34" charset="0"/>
              </a:rPr>
              <a:t>δεν υποβάλλεται αναφορά σε αρμόδια </a:t>
            </a:r>
            <a:r>
              <a:rPr lang="el-GR" sz="1500" b="1" dirty="0">
                <a:solidFill>
                  <a:schemeClr val="accent1"/>
                </a:solidFill>
                <a:latin typeface="Segoe UI Light" panose="020B0502040204020203" pitchFamily="34" charset="0"/>
                <a:cs typeface="Segoe UI Light" panose="020B0502040204020203" pitchFamily="34" charset="0"/>
              </a:rPr>
              <a:t>υπηρεσία και </a:t>
            </a:r>
            <a:r>
              <a:rPr lang="el-GR" sz="1500" b="1" dirty="0" smtClean="0">
                <a:solidFill>
                  <a:schemeClr val="accent1"/>
                </a:solidFill>
                <a:latin typeface="Segoe UI Light" panose="020B0502040204020203" pitchFamily="34" charset="0"/>
                <a:cs typeface="Segoe UI Light" panose="020B0502040204020203" pitchFamily="34" charset="0"/>
              </a:rPr>
              <a:t>το περιστατικό δεν καταγράφεται</a:t>
            </a:r>
          </a:p>
          <a:p>
            <a:pPr marL="355600" lvl="1">
              <a:buClr>
                <a:schemeClr val="accent1"/>
              </a:buClr>
              <a:buFont typeface="Wingdings 3" panose="05040102010807070707" pitchFamily="18" charset="2"/>
              <a:buChar char="´"/>
            </a:pPr>
            <a:endParaRPr lang="el-GR" sz="100" b="1" dirty="0" smtClean="0">
              <a:solidFill>
                <a:schemeClr val="accent1"/>
              </a:solidFill>
              <a:latin typeface="Segoe UI Light" panose="020B0502040204020203" pitchFamily="34" charset="0"/>
              <a:cs typeface="Segoe UI Light" panose="020B0502040204020203" pitchFamily="34" charset="0"/>
            </a:endParaRPr>
          </a:p>
          <a:p>
            <a:pPr marL="0" lvl="1" indent="0">
              <a:buClr>
                <a:schemeClr val="accent1"/>
              </a:buClr>
              <a:buNone/>
            </a:pPr>
            <a:endParaRPr lang="el-GR" sz="1600" b="1" dirty="0" smtClean="0">
              <a:solidFill>
                <a:schemeClr val="accent1"/>
              </a:solidFill>
              <a:latin typeface="Segoe UI Light" panose="020B0502040204020203" pitchFamily="34" charset="0"/>
              <a:cs typeface="Segoe UI Light" panose="020B0502040204020203" pitchFamily="34" charset="0"/>
            </a:endParaRPr>
          </a:p>
          <a:p>
            <a:pPr marL="0" lvl="1" indent="0">
              <a:buClr>
                <a:schemeClr val="accent1"/>
              </a:buClr>
              <a:buNone/>
            </a:pPr>
            <a:r>
              <a:rPr lang="el-GR" sz="1600" b="1" dirty="0" smtClean="0">
                <a:solidFill>
                  <a:schemeClr val="accent1"/>
                </a:solidFill>
                <a:latin typeface="Segoe UI Light" panose="020B0502040204020203" pitchFamily="34" charset="0"/>
                <a:cs typeface="Segoe UI Light" panose="020B0502040204020203" pitchFamily="34" charset="0"/>
              </a:rPr>
              <a:t>Αποτέλεσμα: </a:t>
            </a:r>
            <a:r>
              <a:rPr lang="el-GR" sz="1600" dirty="0" smtClean="0">
                <a:solidFill>
                  <a:schemeClr val="accent1"/>
                </a:solidFill>
                <a:latin typeface="Segoe UI Light" panose="020B0502040204020203" pitchFamily="34" charset="0"/>
                <a:cs typeface="Segoe UI Light" panose="020B0502040204020203" pitchFamily="34" charset="0"/>
              </a:rPr>
              <a:t>απόκλιση μεταξύ περιστατικών που έχουν αναγνωριστεί – αναφερθεί - καταγραφεί </a:t>
            </a:r>
            <a:r>
              <a:rPr lang="el-GR" sz="1600" b="1"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υποεκτίμηση του μεγέθους του προβλήματος</a:t>
            </a:r>
            <a:endParaRPr lang="en-US" sz="1600" b="1" dirty="0">
              <a:solidFill>
                <a:schemeClr val="accent1"/>
              </a:solidFill>
              <a:latin typeface="Segoe UI Light" panose="020B0502040204020203" pitchFamily="34" charset="0"/>
              <a:cs typeface="Segoe UI Light" panose="020B0502040204020203" pitchFamily="34" charset="0"/>
            </a:endParaRPr>
          </a:p>
        </p:txBody>
      </p:sp>
      <p:sp>
        <p:nvSpPr>
          <p:cNvPr id="4" name="Rectangle 3"/>
          <p:cNvSpPr>
            <a:spLocks noChangeAspect="1"/>
          </p:cNvSpPr>
          <p:nvPr/>
        </p:nvSpPr>
        <p:spPr>
          <a:xfrm>
            <a:off x="4909706" y="1319215"/>
            <a:ext cx="3709499" cy="3231654"/>
          </a:xfrm>
          <a:prstGeom prst="rect">
            <a:avLst/>
          </a:prstGeom>
          <a:solidFill>
            <a:srgbClr val="AABAD7"/>
          </a:solidFill>
        </p:spPr>
        <p:txBody>
          <a:bodyPr wrap="square">
            <a:spAutoFit/>
          </a:bodyPr>
          <a:lstStyle/>
          <a:p>
            <a:r>
              <a:rPr lang="el-GR" sz="1200" b="1" dirty="0">
                <a:latin typeface="Segoe UI Light" panose="020B0502040204020203" pitchFamily="34" charset="0"/>
                <a:cs typeface="Segoe UI Light" panose="020B0502040204020203" pitchFamily="34" charset="0"/>
              </a:rPr>
              <a:t>ΠΟΥ-Περιφερειακό Γραφείο για την Ευρώπη</a:t>
            </a:r>
            <a:endParaRPr lang="en-US" sz="1200" b="1" dirty="0">
              <a:latin typeface="Segoe UI Light" panose="020B0502040204020203" pitchFamily="34" charset="0"/>
              <a:cs typeface="Segoe UI Light" panose="020B0502040204020203" pitchFamily="34" charset="0"/>
            </a:endParaRPr>
          </a:p>
          <a:p>
            <a:pPr marL="132160" indent="-132160" algn="just">
              <a:buFont typeface="Segoe UI Light" panose="020B0502040204020203" pitchFamily="34" charset="0"/>
              <a:buChar char="-"/>
            </a:pPr>
            <a:r>
              <a:rPr lang="el-GR" sz="1200" dirty="0">
                <a:latin typeface="Segoe UI Light" panose="020B0502040204020203" pitchFamily="34" charset="0"/>
                <a:cs typeface="Segoe UI Light" panose="020B0502040204020203" pitchFamily="34" charset="0"/>
              </a:rPr>
              <a:t>Κάθε </a:t>
            </a:r>
            <a:r>
              <a:rPr lang="el-GR" sz="1200" dirty="0" smtClean="0">
                <a:latin typeface="Segoe UI Light" panose="020B0502040204020203" pitchFamily="34" charset="0"/>
                <a:cs typeface="Segoe UI Light" panose="020B0502040204020203" pitchFamily="34" charset="0"/>
              </a:rPr>
              <a:t>χρόνο</a:t>
            </a:r>
            <a:r>
              <a:rPr lang="en-US" sz="1200" dirty="0" smtClean="0">
                <a:latin typeface="Segoe UI Light" panose="020B0502040204020203" pitchFamily="34" charset="0"/>
                <a:cs typeface="Segoe UI Light" panose="020B0502040204020203" pitchFamily="34" charset="0"/>
              </a:rPr>
              <a:t> </a:t>
            </a:r>
            <a:r>
              <a:rPr lang="el-GR" sz="1200" b="1" dirty="0">
                <a:latin typeface="Segoe UI Light" panose="020B0502040204020203" pitchFamily="34" charset="0"/>
                <a:cs typeface="Segoe UI Light" panose="020B0502040204020203" pitchFamily="34" charset="0"/>
              </a:rPr>
              <a:t>τουλάχιστον 55 εκατομμύρια παιδιά </a:t>
            </a:r>
            <a:r>
              <a:rPr lang="el-GR" sz="1200" dirty="0">
                <a:latin typeface="Segoe UI Light" panose="020B0502040204020203" pitchFamily="34" charset="0"/>
                <a:cs typeface="Segoe UI Light" panose="020B0502040204020203" pitchFamily="34" charset="0"/>
              </a:rPr>
              <a:t>υφίστανται βία στην περιοχή αρμοδιότητας του Γραφείου, </a:t>
            </a:r>
            <a:r>
              <a:rPr lang="el-GR" sz="1200" dirty="0" smtClean="0">
                <a:latin typeface="Segoe UI Light" panose="020B0502040204020203" pitchFamily="34" charset="0"/>
                <a:cs typeface="Segoe UI Light" panose="020B0502040204020203" pitchFamily="34" charset="0"/>
              </a:rPr>
              <a:t>περιλαμβανομένων περιστατικών σωματικής</a:t>
            </a:r>
            <a:r>
              <a:rPr lang="en-US" sz="1200" dirty="0" smtClean="0">
                <a:latin typeface="Segoe UI Light" panose="020B0502040204020203" pitchFamily="34" charset="0"/>
                <a:cs typeface="Segoe UI Light" panose="020B0502040204020203" pitchFamily="34" charset="0"/>
              </a:rPr>
              <a:t>, </a:t>
            </a:r>
            <a:r>
              <a:rPr lang="el-GR" sz="1200" dirty="0" smtClean="0">
                <a:latin typeface="Segoe UI Light" panose="020B0502040204020203" pitchFamily="34" charset="0"/>
                <a:cs typeface="Segoe UI Light" panose="020B0502040204020203" pitchFamily="34" charset="0"/>
              </a:rPr>
              <a:t>σεξουαλικής</a:t>
            </a:r>
            <a:r>
              <a:rPr lang="en-US" sz="1200" dirty="0" smtClean="0">
                <a:latin typeface="Segoe UI Light" panose="020B0502040204020203" pitchFamily="34" charset="0"/>
                <a:cs typeface="Segoe UI Light" panose="020B0502040204020203" pitchFamily="34" charset="0"/>
              </a:rPr>
              <a:t>,</a:t>
            </a:r>
            <a:r>
              <a:rPr lang="el-GR" sz="1200" dirty="0" smtClean="0">
                <a:latin typeface="Segoe UI Light" panose="020B0502040204020203" pitchFamily="34" charset="0"/>
                <a:cs typeface="Segoe UI Light" panose="020B0502040204020203" pitchFamily="34" charset="0"/>
              </a:rPr>
              <a:t> συναισθηματικής</a:t>
            </a:r>
            <a:r>
              <a:rPr lang="en-US" sz="1200" dirty="0" smtClean="0">
                <a:latin typeface="Segoe UI Light" panose="020B0502040204020203" pitchFamily="34" charset="0"/>
                <a:cs typeface="Segoe UI Light" panose="020B0502040204020203" pitchFamily="34" charset="0"/>
              </a:rPr>
              <a:t> </a:t>
            </a:r>
            <a:r>
              <a:rPr lang="el-GR" sz="1200" dirty="0">
                <a:latin typeface="Segoe UI Light" panose="020B0502040204020203" pitchFamily="34" charset="0"/>
                <a:cs typeface="Segoe UI Light" panose="020B0502040204020203" pitchFamily="34" charset="0"/>
              </a:rPr>
              <a:t>και </a:t>
            </a:r>
            <a:r>
              <a:rPr lang="el-GR" sz="1200" dirty="0" smtClean="0">
                <a:latin typeface="Segoe UI Light" panose="020B0502040204020203" pitchFamily="34" charset="0"/>
                <a:cs typeface="Segoe UI Light" panose="020B0502040204020203" pitchFamily="34" charset="0"/>
              </a:rPr>
              <a:t>ψυχολογικής βίας</a:t>
            </a:r>
            <a:endParaRPr lang="en-US" sz="1200" dirty="0">
              <a:latin typeface="Segoe UI Light" panose="020B0502040204020203" pitchFamily="34" charset="0"/>
              <a:cs typeface="Segoe UI Light" panose="020B0502040204020203" pitchFamily="34" charset="0"/>
            </a:endParaRPr>
          </a:p>
          <a:p>
            <a:pPr marL="132160" indent="-132160" algn="just">
              <a:buFont typeface="Segoe UI Light" panose="020B0502040204020203" pitchFamily="34" charset="0"/>
              <a:buChar char="-"/>
            </a:pPr>
            <a:r>
              <a:rPr lang="el-GR" sz="1200" dirty="0" smtClean="0">
                <a:latin typeface="Segoe UI Light" panose="020B0502040204020203" pitchFamily="34" charset="0"/>
                <a:cs typeface="Segoe UI Light" panose="020B0502040204020203" pitchFamily="34" charset="0"/>
              </a:rPr>
              <a:t>παρότι ο αριθμός αυτός είναι μεγάλος, γνωρίζουμε ότι τα περιστατικά </a:t>
            </a:r>
            <a:r>
              <a:rPr lang="el-GR" sz="1200" dirty="0">
                <a:latin typeface="Segoe UI Light" panose="020B0502040204020203" pitchFamily="34" charset="0"/>
                <a:cs typeface="Segoe UI Light" panose="020B0502040204020203" pitchFamily="34" charset="0"/>
              </a:rPr>
              <a:t>διαπροσωπικής βίας δεν αναφέρονται στο βαθμό που συμβαίνουν</a:t>
            </a:r>
            <a:endParaRPr lang="en-US" sz="1200" i="1" dirty="0">
              <a:latin typeface="Segoe UI Light" panose="020B0502040204020203" pitchFamily="34" charset="0"/>
              <a:cs typeface="Segoe UI Light" panose="020B0502040204020203" pitchFamily="34" charset="0"/>
            </a:endParaRPr>
          </a:p>
          <a:p>
            <a:endParaRPr lang="en-US" sz="1200" dirty="0">
              <a:latin typeface="Segoe UI Light" panose="020B0502040204020203" pitchFamily="34" charset="0"/>
              <a:cs typeface="Segoe UI Light" panose="020B0502040204020203" pitchFamily="34" charset="0"/>
            </a:endParaRPr>
          </a:p>
          <a:p>
            <a:r>
              <a:rPr lang="el-GR" sz="1200" b="1" dirty="0">
                <a:latin typeface="Segoe UI Light" panose="020B0502040204020203" pitchFamily="34" charset="0"/>
                <a:cs typeface="Segoe UI Light" panose="020B0502040204020203" pitchFamily="34" charset="0"/>
              </a:rPr>
              <a:t>Αναλύοντας την </a:t>
            </a:r>
            <a:r>
              <a:rPr lang="el-GR" sz="1200" b="1" dirty="0" err="1" smtClean="0">
                <a:latin typeface="Segoe UI Light" panose="020B0502040204020203" pitchFamily="34" charset="0"/>
                <a:cs typeface="Segoe UI Light" panose="020B0502040204020203" pitchFamily="34" charset="0"/>
              </a:rPr>
              <a:t>υπο</a:t>
            </a:r>
            <a:r>
              <a:rPr lang="el-GR" sz="1200" b="1" dirty="0" smtClean="0">
                <a:latin typeface="Segoe UI Light" panose="020B0502040204020203" pitchFamily="34" charset="0"/>
                <a:cs typeface="Segoe UI Light" panose="020B0502040204020203" pitchFamily="34" charset="0"/>
              </a:rPr>
              <a:t>-αναφορά </a:t>
            </a:r>
            <a:endParaRPr lang="el-GR" sz="1200" b="1" dirty="0">
              <a:latin typeface="Segoe UI Light" panose="020B0502040204020203" pitchFamily="34" charset="0"/>
              <a:cs typeface="Segoe UI Light" panose="020B0502040204020203" pitchFamily="34" charset="0"/>
            </a:endParaRPr>
          </a:p>
          <a:p>
            <a:r>
              <a:rPr lang="el-GR" sz="1200" b="1" dirty="0">
                <a:latin typeface="Segoe UI Light" panose="020B0502040204020203" pitchFamily="34" charset="0"/>
                <a:cs typeface="Segoe UI Light" panose="020B0502040204020203" pitchFamily="34" charset="0"/>
              </a:rPr>
              <a:t>Ο</a:t>
            </a:r>
            <a:r>
              <a:rPr lang="el-GR" sz="1200" b="1" dirty="0">
                <a:solidFill>
                  <a:srgbClr val="0070C0"/>
                </a:solidFill>
                <a:latin typeface="Segoe UI Light" panose="020B0502040204020203" pitchFamily="34" charset="0"/>
                <a:cs typeface="Segoe UI Light" panose="020B0502040204020203" pitchFamily="34" charset="0"/>
              </a:rPr>
              <a:t> </a:t>
            </a:r>
            <a:r>
              <a:rPr lang="el-GR" sz="1200" b="1" dirty="0">
                <a:solidFill>
                  <a:srgbClr val="0070C0"/>
                </a:solidFill>
                <a:latin typeface="Segoe UI Light" panose="020B0502040204020203" pitchFamily="34" charset="0"/>
                <a:cs typeface="Segoe UI Light" panose="020B0502040204020203" pitchFamily="34" charset="0"/>
                <a:hlinkClick r:id="rId3"/>
              </a:rPr>
              <a:t>ΠΟΥ</a:t>
            </a:r>
            <a:r>
              <a:rPr lang="en-US" sz="1200" dirty="0">
                <a:solidFill>
                  <a:srgbClr val="0070C0"/>
                </a:solidFill>
                <a:latin typeface="Segoe UI Light" panose="020B0502040204020203" pitchFamily="34" charset="0"/>
                <a:cs typeface="Segoe UI Light" panose="020B0502040204020203" pitchFamily="34" charset="0"/>
              </a:rPr>
              <a:t> </a:t>
            </a:r>
            <a:r>
              <a:rPr lang="el-GR" sz="1200" dirty="0">
                <a:latin typeface="Segoe UI Light" panose="020B0502040204020203" pitchFamily="34" charset="0"/>
                <a:cs typeface="Segoe UI Light" panose="020B0502040204020203" pitchFamily="34" charset="0"/>
              </a:rPr>
              <a:t>υπολογίζει ότι από τα </a:t>
            </a:r>
            <a:r>
              <a:rPr lang="en-US" sz="1200" dirty="0">
                <a:latin typeface="Segoe UI Light" panose="020B0502040204020203" pitchFamily="34" charset="0"/>
                <a:cs typeface="Segoe UI Light" panose="020B0502040204020203" pitchFamily="34" charset="0"/>
              </a:rPr>
              <a:t> 204 </a:t>
            </a:r>
            <a:r>
              <a:rPr lang="el-GR" sz="1200" dirty="0">
                <a:latin typeface="Segoe UI Light" panose="020B0502040204020203" pitchFamily="34" charset="0"/>
                <a:cs typeface="Segoe UI Light" panose="020B0502040204020203" pitchFamily="34" charset="0"/>
              </a:rPr>
              <a:t>εκ. παιδιών στην περιοχή</a:t>
            </a:r>
            <a:endParaRPr lang="en-US" sz="1200" dirty="0">
              <a:latin typeface="Segoe UI Light" panose="020B0502040204020203" pitchFamily="34" charset="0"/>
              <a:cs typeface="Segoe UI Light" panose="020B0502040204020203" pitchFamily="34" charset="0"/>
            </a:endParaRPr>
          </a:p>
          <a:p>
            <a:pPr marL="810816" lvl="2" indent="-538163"/>
            <a:r>
              <a:rPr lang="en-US" sz="1200" b="1" dirty="0">
                <a:latin typeface="Segoe UI Light" panose="020B0502040204020203" pitchFamily="34" charset="0"/>
                <a:cs typeface="Segoe UI Light" panose="020B0502040204020203" pitchFamily="34" charset="0"/>
              </a:rPr>
              <a:t>9.6% 	</a:t>
            </a:r>
            <a:r>
              <a:rPr lang="el-GR" sz="1200" dirty="0">
                <a:latin typeface="Segoe UI Light" panose="020B0502040204020203" pitchFamily="34" charset="0"/>
                <a:cs typeface="Segoe UI Light" panose="020B0502040204020203" pitchFamily="34" charset="0"/>
              </a:rPr>
              <a:t>υφίστανται σεξουαλική εκμετάλλευση</a:t>
            </a:r>
            <a:r>
              <a:rPr lang="en-US" sz="1200" dirty="0">
                <a:latin typeface="Segoe UI Light" panose="020B0502040204020203" pitchFamily="34" charset="0"/>
                <a:cs typeface="Segoe UI Light" panose="020B0502040204020203" pitchFamily="34" charset="0"/>
              </a:rPr>
              <a:t>, </a:t>
            </a:r>
          </a:p>
          <a:p>
            <a:pPr marL="810816" lvl="2" indent="-538163"/>
            <a:r>
              <a:rPr lang="en-US" sz="1200" b="1" dirty="0">
                <a:latin typeface="Segoe UI Light" panose="020B0502040204020203" pitchFamily="34" charset="0"/>
                <a:cs typeface="Segoe UI Light" panose="020B0502040204020203" pitchFamily="34" charset="0"/>
              </a:rPr>
              <a:t>22.9% </a:t>
            </a:r>
            <a:r>
              <a:rPr lang="el-GR" sz="1200" dirty="0">
                <a:latin typeface="Segoe UI Light" panose="020B0502040204020203" pitchFamily="34" charset="0"/>
                <a:cs typeface="Segoe UI Light" panose="020B0502040204020203" pitchFamily="34" charset="0"/>
              </a:rPr>
              <a:t>υφίστανται σωματική κακοποίηση και </a:t>
            </a:r>
            <a:r>
              <a:rPr lang="en-US" sz="1200" dirty="0">
                <a:latin typeface="Segoe UI Light" panose="020B0502040204020203" pitchFamily="34" charset="0"/>
                <a:cs typeface="Segoe UI Light" panose="020B0502040204020203" pitchFamily="34" charset="0"/>
              </a:rPr>
              <a:t> </a:t>
            </a:r>
          </a:p>
          <a:p>
            <a:pPr marL="810816" lvl="2" indent="-538163"/>
            <a:r>
              <a:rPr lang="en-US" sz="1200" b="1" dirty="0">
                <a:latin typeface="Segoe UI Light" panose="020B0502040204020203" pitchFamily="34" charset="0"/>
                <a:cs typeface="Segoe UI Light" panose="020B0502040204020203" pitchFamily="34" charset="0"/>
              </a:rPr>
              <a:t>29.1% 	</a:t>
            </a:r>
            <a:r>
              <a:rPr lang="el-GR" sz="1200" dirty="0">
                <a:latin typeface="Segoe UI Light" panose="020B0502040204020203" pitchFamily="34" charset="0"/>
                <a:cs typeface="Segoe UI Light" panose="020B0502040204020203" pitchFamily="34" charset="0"/>
              </a:rPr>
              <a:t>υφίστανται συναισθηματική βλάβη</a:t>
            </a:r>
            <a:endParaRPr lang="en-US" sz="1200" dirty="0">
              <a:latin typeface="Segoe UI Light" panose="020B0502040204020203" pitchFamily="34" charset="0"/>
              <a:cs typeface="Segoe UI Light" panose="020B0502040204020203" pitchFamily="34" charset="0"/>
            </a:endParaRPr>
          </a:p>
          <a:p>
            <a:pPr marL="810816" lvl="2" indent="-538163"/>
            <a:r>
              <a:rPr lang="en-US" sz="1200" b="1" dirty="0">
                <a:latin typeface="Segoe UI Light" panose="020B0502040204020203" pitchFamily="34" charset="0"/>
                <a:cs typeface="Segoe UI Light" panose="020B0502040204020203" pitchFamily="34" charset="0"/>
              </a:rPr>
              <a:t> 700 	</a:t>
            </a:r>
            <a:r>
              <a:rPr lang="el-GR" sz="1200" dirty="0">
                <a:latin typeface="Segoe UI Light" panose="020B0502040204020203" pitchFamily="34" charset="0"/>
                <a:cs typeface="Segoe UI Light" panose="020B0502040204020203" pitchFamily="34" charset="0"/>
              </a:rPr>
              <a:t>δολοφονούνται κάθε χρόνο</a:t>
            </a:r>
            <a:endParaRPr lang="en-US" sz="12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8562077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159657" y="330200"/>
            <a:ext cx="8784319" cy="862829"/>
          </a:xfrm>
          <a:prstGeom prst="rect">
            <a:avLst/>
          </a:prstGeom>
        </p:spPr>
        <p:txBody>
          <a:bodyPr vert="horz" lIns="68580" tIns="34290" rIns="68580" bIns="3429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pPr algn="r">
              <a:lnSpc>
                <a:spcPct val="120000"/>
              </a:lnSpc>
            </a:pPr>
            <a:r>
              <a:rPr lang="el-GR" sz="1600" b="1" dirty="0" smtClean="0"/>
              <a:t>Το Μεγάλο </a:t>
            </a:r>
            <a:r>
              <a:rPr lang="el-GR" sz="1600" b="1" dirty="0"/>
              <a:t>Πρόβλημα στην </a:t>
            </a:r>
            <a:r>
              <a:rPr lang="el-GR" sz="1600" b="1" dirty="0" err="1" smtClean="0"/>
              <a:t>υπο</a:t>
            </a:r>
            <a:r>
              <a:rPr lang="el-GR" sz="1600" b="1" dirty="0" smtClean="0"/>
              <a:t>-αναφορά Κακοποίησης-Παραμέλησης Παιδιών</a:t>
            </a:r>
            <a:endParaRPr lang="en-US" sz="1800" b="1" dirty="0"/>
          </a:p>
          <a:p>
            <a:pPr algn="r">
              <a:lnSpc>
                <a:spcPct val="120000"/>
              </a:lnSpc>
            </a:pPr>
            <a:r>
              <a:rPr lang="en-US" sz="1800" dirty="0">
                <a:latin typeface="Segoe UI Light" panose="020B0502040204020203" pitchFamily="34" charset="0"/>
                <a:cs typeface="Segoe UI Light" panose="020B0502040204020203" pitchFamily="34" charset="0"/>
              </a:rPr>
              <a:t>(</a:t>
            </a:r>
            <a:r>
              <a:rPr lang="en-US" sz="1800" dirty="0" err="1">
                <a:latin typeface="Segoe UI Light" panose="020B0502040204020203" pitchFamily="34" charset="0"/>
                <a:cs typeface="Segoe UI Light" panose="020B0502040204020203" pitchFamily="34" charset="0"/>
              </a:rPr>
              <a:t>Finkelhor</a:t>
            </a:r>
            <a:r>
              <a:rPr lang="en-US" sz="1800" dirty="0">
                <a:latin typeface="Segoe UI Light" panose="020B0502040204020203" pitchFamily="34" charset="0"/>
                <a:cs typeface="Segoe UI Light" panose="020B0502040204020203" pitchFamily="34" charset="0"/>
              </a:rPr>
              <a:t>, 2005)</a:t>
            </a:r>
          </a:p>
        </p:txBody>
      </p:sp>
      <p:sp>
        <p:nvSpPr>
          <p:cNvPr id="4" name="Rectangle 3"/>
          <p:cNvSpPr txBox="1">
            <a:spLocks noChangeArrowheads="1"/>
          </p:cNvSpPr>
          <p:nvPr/>
        </p:nvSpPr>
        <p:spPr>
          <a:xfrm>
            <a:off x="2066925" y="1543050"/>
            <a:ext cx="6400800" cy="2638425"/>
          </a:xfrm>
          <a:prstGeom prst="rect">
            <a:avLst/>
          </a:prstGeom>
        </p:spPr>
        <p:txBody>
          <a:bodyPr vert="horz" lIns="68580" tIns="34290" rIns="68580" bIns="34290" rtlCol="0">
            <a:normAutofit fontScale="85000" lnSpcReduction="1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US" sz="1900" i="1" dirty="0"/>
              <a:t>”… </a:t>
            </a:r>
            <a:r>
              <a:rPr lang="el-GR" sz="1900" i="1" dirty="0"/>
              <a:t>Τα δεδομένα δείχνουν ότι μεγάλος αριθμός σοβαρά κακοποιημένων και </a:t>
            </a:r>
            <a:r>
              <a:rPr lang="el-GR" sz="1900" i="1" dirty="0" err="1"/>
              <a:t>παραμελημένων</a:t>
            </a:r>
            <a:r>
              <a:rPr lang="el-GR" sz="1900" i="1" dirty="0"/>
              <a:t> παιδιών δεν έρχονται ποτέ στην προσοχή </a:t>
            </a:r>
            <a:r>
              <a:rPr lang="el-GR" sz="1900" i="1" dirty="0" smtClean="0"/>
              <a:t>των </a:t>
            </a:r>
            <a:r>
              <a:rPr lang="el-GR" sz="1900" i="1" dirty="0"/>
              <a:t>υπηρεσιών </a:t>
            </a:r>
            <a:r>
              <a:rPr lang="el-GR" sz="1900" i="1" dirty="0" smtClean="0"/>
              <a:t>Προστασίας του Παιδιού.</a:t>
            </a:r>
            <a:endParaRPr lang="el-GR" sz="1900" i="1" dirty="0"/>
          </a:p>
          <a:p>
            <a:pPr marL="0" indent="0" algn="just">
              <a:lnSpc>
                <a:spcPct val="100000"/>
              </a:lnSpc>
              <a:buNone/>
            </a:pPr>
            <a:r>
              <a:rPr lang="el-GR" sz="1900" i="1" dirty="0"/>
              <a:t>Για να αντιμετωπιστεί </a:t>
            </a:r>
            <a:r>
              <a:rPr lang="el-GR" sz="1900" i="1" dirty="0" smtClean="0"/>
              <a:t>το πρόβλημα</a:t>
            </a:r>
            <a:r>
              <a:rPr lang="en-US" sz="1900" i="1" dirty="0" smtClean="0"/>
              <a:t>, </a:t>
            </a:r>
            <a:r>
              <a:rPr lang="el-GR" sz="1900" i="1" dirty="0"/>
              <a:t>οι επαγγελματίες και τα μέλη της ευρύτερης κοινότητας πρέπει να ευαισθητοποιηθούν στην αναγνώριση και αναφορά </a:t>
            </a:r>
            <a:r>
              <a:rPr lang="el-GR" sz="1900" i="1" dirty="0" smtClean="0"/>
              <a:t>περιστατικών ΚαΠα-π</a:t>
            </a:r>
            <a:r>
              <a:rPr lang="en-US" sz="1900" i="1" dirty="0" smtClean="0"/>
              <a:t>. </a:t>
            </a:r>
            <a:r>
              <a:rPr lang="el-GR" sz="1900" i="1" dirty="0"/>
              <a:t>Εάν</a:t>
            </a:r>
            <a:r>
              <a:rPr lang="en-US" sz="1900" i="1" dirty="0"/>
              <a:t>,</a:t>
            </a:r>
            <a:r>
              <a:rPr lang="el-GR" sz="1900" i="1" dirty="0"/>
              <a:t> σε συνδυασμό με την αύξηση στις αναφορές, </a:t>
            </a:r>
            <a:r>
              <a:rPr lang="el-GR" sz="1900" i="1" dirty="0" smtClean="0"/>
              <a:t>οι </a:t>
            </a:r>
            <a:r>
              <a:rPr lang="el-GR" sz="1900" i="1" dirty="0"/>
              <a:t>αρχές </a:t>
            </a:r>
            <a:r>
              <a:rPr lang="el-GR" sz="1900" i="1" dirty="0" smtClean="0"/>
              <a:t>Προστασίας του Παιδιού βελτιώσουν </a:t>
            </a:r>
            <a:r>
              <a:rPr lang="el-GR" sz="1900" i="1" dirty="0"/>
              <a:t>τις ικανότητες τους στη διαλογή και στην </a:t>
            </a:r>
            <a:r>
              <a:rPr lang="el-GR" sz="1900" i="1" dirty="0" smtClean="0"/>
              <a:t>διερεύνηση των περιστατικών</a:t>
            </a:r>
            <a:r>
              <a:rPr lang="en-US" sz="1900" i="1" dirty="0" smtClean="0"/>
              <a:t> </a:t>
            </a:r>
            <a:r>
              <a:rPr lang="el-GR" sz="1900" i="1" dirty="0"/>
              <a:t>και διευρύνουν τις υπηρεσίες φροντίδας</a:t>
            </a:r>
            <a:r>
              <a:rPr lang="en-US" sz="1900" i="1" dirty="0"/>
              <a:t>, </a:t>
            </a:r>
            <a:r>
              <a:rPr lang="el-GR" sz="1900" i="1" dirty="0"/>
              <a:t>μπορεί να είμαστε πιο κοντά στο να αναγνωρίζουμε ποια παιδιά είναι σε κίνδυνο και να τα βοηθάμε…”</a:t>
            </a:r>
            <a:endParaRPr lang="en-US" sz="1900" i="1" dirty="0"/>
          </a:p>
          <a:p>
            <a:pPr marL="334566" lvl="1" indent="-170260">
              <a:lnSpc>
                <a:spcPct val="100000"/>
              </a:lnSpc>
            </a:pPr>
            <a:endParaRPr lang="en-GB" sz="1800" dirty="0"/>
          </a:p>
          <a:p>
            <a:pPr>
              <a:lnSpc>
                <a:spcPct val="100000"/>
              </a:lnSpc>
            </a:pPr>
            <a:endParaRPr lang="en-GB" sz="825" dirty="0"/>
          </a:p>
        </p:txBody>
      </p:sp>
    </p:spTree>
    <p:extLst>
      <p:ext uri="{BB962C8B-B14F-4D97-AF65-F5344CB8AC3E}">
        <p14:creationId xmlns="" xmlns:p14="http://schemas.microsoft.com/office/powerpoint/2010/main" val="3011376630"/>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554486"/>
            <a:ext cx="7886700" cy="892970"/>
          </a:xfrm>
        </p:spPr>
        <p:txBody>
          <a:bodyPr>
            <a:normAutofit/>
          </a:bodyPr>
          <a:lstStyle/>
          <a:p>
            <a:r>
              <a:rPr lang="el-GR" b="1" dirty="0"/>
              <a:t>Κοινοί μύθοι για την αναφορά </a:t>
            </a:r>
            <a:r>
              <a:rPr lang="el-GR" b="1" dirty="0" smtClean="0"/>
              <a:t>ΚαΠα-π</a:t>
            </a:r>
            <a:endParaRPr lang="el-GR" b="1" dirty="0"/>
          </a:p>
        </p:txBody>
      </p:sp>
    </p:spTree>
    <p:extLst>
      <p:ext uri="{BB962C8B-B14F-4D97-AF65-F5344CB8AC3E}">
        <p14:creationId xmlns="" xmlns:p14="http://schemas.microsoft.com/office/powerpoint/2010/main" val="139918353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74172" y="104196"/>
            <a:ext cx="8614986" cy="1070567"/>
          </a:xfrm>
        </p:spPr>
        <p:txBody>
          <a:bodyPr>
            <a:noAutofit/>
          </a:bodyPr>
          <a:lstStyle/>
          <a:p>
            <a:pPr marL="0" indent="0" algn="ctr" fontAlgn="t">
              <a:buNone/>
            </a:pPr>
            <a:r>
              <a:rPr lang="el-GR" sz="2250" dirty="0" smtClean="0">
                <a:latin typeface="Segoe UI Black" panose="020B0A02040204020203" pitchFamily="34" charset="0"/>
                <a:ea typeface="Segoe UI Black" panose="020B0A02040204020203" pitchFamily="34" charset="0"/>
              </a:rPr>
              <a:t>εάν γίνει αναφορά της κακοποίησης στις Αρχές</a:t>
            </a:r>
            <a:r>
              <a:rPr lang="el-GR" sz="2250" dirty="0">
                <a:latin typeface="Segoe UI Black" panose="020B0A02040204020203" pitchFamily="34" charset="0"/>
                <a:ea typeface="Segoe UI Black" panose="020B0A02040204020203" pitchFamily="34" charset="0"/>
              </a:rPr>
              <a:t>, οι κοινωνικές υπηρεσίες θα απομακρύνουν το παιδί από την οικογένεια του</a:t>
            </a:r>
            <a:endParaRPr lang="en-US" sz="225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174172" y="1738762"/>
            <a:ext cx="8614986" cy="2642169"/>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t">
              <a:buNone/>
            </a:pPr>
            <a:r>
              <a:rPr lang="el-GR" sz="3300" b="1" dirty="0" smtClean="0">
                <a:solidFill>
                  <a:schemeClr val="accent1"/>
                </a:solidFill>
                <a:latin typeface="Myriad Pro Bold"/>
                <a:cs typeface="+mn-cs"/>
              </a:rPr>
              <a:t>πραγματικότητα</a:t>
            </a:r>
            <a:endParaRPr lang="el-GR" sz="3300" b="1" dirty="0">
              <a:solidFill>
                <a:schemeClr val="accent1"/>
              </a:solidFill>
              <a:latin typeface="Myriad Pro Bold"/>
              <a:cs typeface="+mn-cs"/>
            </a:endParaRPr>
          </a:p>
          <a:p>
            <a:pPr marL="0" indent="0" algn="just" fontAlgn="t">
              <a:buNone/>
            </a:pPr>
            <a:r>
              <a:rPr lang="el-GR" sz="1600" dirty="0" smtClean="0"/>
              <a:t>Κάποιες φορές οι </a:t>
            </a:r>
            <a:r>
              <a:rPr lang="el-GR" sz="1600" dirty="0"/>
              <a:t>γονείς χρειάζονται </a:t>
            </a:r>
            <a:r>
              <a:rPr lang="el-GR" sz="1600" dirty="0" smtClean="0"/>
              <a:t>βοήθεια για να φροντίσουν το παιδί τους, ιδιαίτερα σε περιπτώσεις όπου υπάρχουν </a:t>
            </a:r>
            <a:r>
              <a:rPr lang="el-GR" sz="1600" dirty="0"/>
              <a:t>ανησυχίες για την ασφάλεια του </a:t>
            </a:r>
            <a:r>
              <a:rPr lang="el-GR" sz="1600" dirty="0" smtClean="0"/>
              <a:t>παιδιού.</a:t>
            </a:r>
            <a:r>
              <a:rPr lang="en-US" sz="1600" dirty="0" smtClean="0"/>
              <a:t> </a:t>
            </a:r>
            <a:r>
              <a:rPr lang="el-GR" sz="1600" dirty="0"/>
              <a:t>Οι </a:t>
            </a:r>
            <a:r>
              <a:rPr lang="el-GR" sz="1600" dirty="0" smtClean="0"/>
              <a:t>Κοινωνικές Υπηρεσίες προστατεύουν </a:t>
            </a:r>
            <a:r>
              <a:rPr lang="el-GR" sz="1600" dirty="0"/>
              <a:t>τα ευάλωτα παιδιά και </a:t>
            </a:r>
            <a:r>
              <a:rPr lang="el-GR" sz="1600" dirty="0" smtClean="0"/>
              <a:t>παρέχουν στήριξη σε οικογένειες </a:t>
            </a:r>
            <a:r>
              <a:rPr lang="el-GR" sz="1600" dirty="0"/>
              <a:t>που </a:t>
            </a:r>
            <a:r>
              <a:rPr lang="el-GR" sz="1600" dirty="0" smtClean="0"/>
              <a:t>βρίσκονται σε ανάγκη και χρειάζονται </a:t>
            </a:r>
            <a:r>
              <a:rPr lang="el-GR" sz="1600" dirty="0"/>
              <a:t>βοήθεια</a:t>
            </a:r>
          </a:p>
          <a:p>
            <a:pPr marL="0" indent="0" algn="just" fontAlgn="t">
              <a:buNone/>
            </a:pPr>
            <a:r>
              <a:rPr lang="el-GR" sz="1600" dirty="0"/>
              <a:t>Η απόφαση </a:t>
            </a:r>
            <a:r>
              <a:rPr lang="el-GR" sz="1600" dirty="0" smtClean="0"/>
              <a:t>της «απομάκρυνσης» ενός παιδιού από </a:t>
            </a:r>
            <a:r>
              <a:rPr lang="el-GR" sz="1600" dirty="0"/>
              <a:t>την οικογένεια </a:t>
            </a:r>
            <a:r>
              <a:rPr lang="el-GR" sz="1600" dirty="0" smtClean="0"/>
              <a:t>μπορεί να ληφθεί μόνο από Δικαστήριο, ενώ είναι σχεδόν απίθανο </a:t>
            </a:r>
            <a:r>
              <a:rPr lang="el-GR" sz="1600" dirty="0"/>
              <a:t>να </a:t>
            </a:r>
            <a:r>
              <a:rPr lang="el-GR" sz="1600" dirty="0" smtClean="0"/>
              <a:t>ληφθεί μια τέτοια απόφαση αμέσως μετά από μια αναφορά. Κοινοποίηση των ανησυχιών σχετικά με ένα παιδί στις αρμόδιες Αρχές σημαίνει ταχύτερο </a:t>
            </a:r>
            <a:r>
              <a:rPr lang="el-GR" sz="1600" dirty="0"/>
              <a:t>εντοπισμό του προβλήματος και </a:t>
            </a:r>
            <a:r>
              <a:rPr lang="el-GR" sz="1600" dirty="0" smtClean="0"/>
              <a:t>άμεση </a:t>
            </a:r>
            <a:r>
              <a:rPr lang="el-GR" sz="1600" dirty="0"/>
              <a:t>παροχή βοήθειας και στήριξης στο παιδί &amp; οικογένεια</a:t>
            </a:r>
            <a:endParaRPr lang="en-US" sz="1400" dirty="0"/>
          </a:p>
        </p:txBody>
      </p:sp>
      <p:sp>
        <p:nvSpPr>
          <p:cNvPr id="3" name="Rectangle 2"/>
          <p:cNvSpPr/>
          <p:nvPr/>
        </p:nvSpPr>
        <p:spPr>
          <a:xfrm rot="16200000">
            <a:off x="-889962" y="355600"/>
            <a:ext cx="2380088" cy="600164"/>
          </a:xfrm>
          <a:prstGeom prst="rect">
            <a:avLst/>
          </a:prstGeom>
        </p:spPr>
        <p:txBody>
          <a:bodyPr wrap="square">
            <a:spAutoFit/>
          </a:bodyPr>
          <a:lstStyle/>
          <a:p>
            <a:pPr algn="ctr"/>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16879972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628650" y="221512"/>
            <a:ext cx="3736523" cy="698531"/>
          </a:xfrm>
        </p:spPr>
        <p:txBody>
          <a:bodyPr>
            <a:noAutofit/>
          </a:bodyPr>
          <a:lstStyle/>
          <a:p>
            <a:pPr marL="0" indent="0" algn="ctr" fontAlgn="t">
              <a:buNone/>
            </a:pPr>
            <a:r>
              <a:rPr lang="el-GR" sz="2250" dirty="0" smtClean="0">
                <a:latin typeface="Segoe UI Black" panose="020B0A02040204020203" pitchFamily="34" charset="0"/>
                <a:ea typeface="Segoe UI Black" panose="020B0A02040204020203" pitchFamily="34" charset="0"/>
              </a:rPr>
              <a:t>όλοι </a:t>
            </a:r>
            <a:r>
              <a:rPr lang="el-GR" sz="2250" dirty="0">
                <a:latin typeface="Segoe UI Black" panose="020B0A02040204020203" pitchFamily="34" charset="0"/>
                <a:ea typeface="Segoe UI Black" panose="020B0A02040204020203" pitchFamily="34" charset="0"/>
              </a:rPr>
              <a:t>θα μάθουν ότι εγώ έκανα την αναφορά</a:t>
            </a:r>
            <a:endParaRPr lang="en-US" sz="225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341194" y="1443899"/>
            <a:ext cx="8513439" cy="3237283"/>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fontAlgn="t">
              <a:buNone/>
            </a:pPr>
            <a:r>
              <a:rPr lang="el-GR" sz="1600" dirty="0" smtClean="0"/>
              <a:t>Στην Ελλάδα υφίσταται η δυνατότητα ανώνυμης αναφοράς (χωρίς </a:t>
            </a:r>
            <a:r>
              <a:rPr lang="el-GR" sz="1600" dirty="0"/>
              <a:t>να περιλαμβάνει τα στοιχεία του ατόμου που την </a:t>
            </a:r>
            <a:r>
              <a:rPr lang="el-GR" sz="1600" dirty="0" smtClean="0"/>
              <a:t>υποβάλει). </a:t>
            </a:r>
          </a:p>
          <a:p>
            <a:pPr marL="0" indent="0" fontAlgn="t">
              <a:buNone/>
            </a:pPr>
            <a:r>
              <a:rPr lang="el-GR" sz="1600" dirty="0" smtClean="0"/>
              <a:t>Σύμφωνα </a:t>
            </a:r>
            <a:r>
              <a:rPr lang="el-GR" sz="1600" dirty="0"/>
              <a:t>με τον </a:t>
            </a:r>
            <a:r>
              <a:rPr lang="el-GR" sz="1600" dirty="0" smtClean="0"/>
              <a:t>ΚΠΔ, Άρθρο 43, </a:t>
            </a:r>
            <a:r>
              <a:rPr lang="el-GR" sz="1600" dirty="0"/>
              <a:t>ορίζεται ότι </a:t>
            </a:r>
            <a:r>
              <a:rPr lang="el-GR" sz="1600" i="1" dirty="0"/>
              <a:t>μήνυση </a:t>
            </a:r>
            <a:r>
              <a:rPr lang="el-GR" sz="1600" i="1" dirty="0" smtClean="0"/>
              <a:t>ή αναφορά </a:t>
            </a:r>
            <a:r>
              <a:rPr lang="el-GR" sz="1600" i="1" dirty="0"/>
              <a:t>η οποία υποβάλλεται με οποιονδήποτε τρόπο ανωνύμως ή με ανύπαρκτο όνομα τίθεται αμέσως στο αρχείο από τον Εισαγγελέα Πλημμελειοδικών. Οι εισαγγελικές </a:t>
            </a:r>
            <a:r>
              <a:rPr lang="el-GR" sz="1600" i="1" dirty="0" smtClean="0"/>
              <a:t>αρχές ωστόσο </a:t>
            </a:r>
            <a:r>
              <a:rPr lang="el-GR" sz="1600" i="1" dirty="0"/>
              <a:t>είναι υποχρεωμένες να παραλάβουν την αναφορά. Με την </a:t>
            </a:r>
            <a:r>
              <a:rPr lang="el-GR" sz="1600" i="1" dirty="0" smtClean="0"/>
              <a:t>παραλαβή της </a:t>
            </a:r>
            <a:r>
              <a:rPr lang="el-GR" sz="1600" i="1" dirty="0"/>
              <a:t>αναφοράς, ο εισαγγελέας λαμβάνει γνώση της πράξης που </a:t>
            </a:r>
            <a:r>
              <a:rPr lang="el-GR" sz="1600" i="1" dirty="0" smtClean="0"/>
              <a:t>περιγράφεται και </a:t>
            </a:r>
            <a:r>
              <a:rPr lang="el-GR" sz="1600" i="1" dirty="0"/>
              <a:t>εφόσον αυτή αναφέρεται σε αδίκημα που διώκεται αυτεπαγγέλτως </a:t>
            </a:r>
            <a:r>
              <a:rPr lang="el-GR" sz="1600" i="1" dirty="0" smtClean="0"/>
              <a:t>είναι απαραίτητο </a:t>
            </a:r>
            <a:r>
              <a:rPr lang="el-GR" sz="1600" i="1" dirty="0"/>
              <a:t>να κινηθεί ποινική </a:t>
            </a:r>
            <a:r>
              <a:rPr lang="el-GR" sz="1600" i="1" dirty="0" smtClean="0"/>
              <a:t>δίωξη</a:t>
            </a:r>
            <a:r>
              <a:rPr lang="el-GR" sz="1600" dirty="0" smtClean="0"/>
              <a:t>. </a:t>
            </a:r>
          </a:p>
          <a:p>
            <a:pPr marL="0" indent="0" fontAlgn="t">
              <a:buNone/>
            </a:pPr>
            <a:r>
              <a:rPr lang="el-GR" sz="1600" dirty="0" smtClean="0"/>
              <a:t>Εναλλακτικά</a:t>
            </a:r>
            <a:r>
              <a:rPr lang="el-GR" sz="1600" dirty="0"/>
              <a:t>, η ανωνυμία μπορεί να διατηρηθεί </a:t>
            </a:r>
            <a:r>
              <a:rPr lang="el-GR" sz="1600" dirty="0" smtClean="0"/>
              <a:t>μέσω των </a:t>
            </a:r>
            <a:r>
              <a:rPr lang="el-GR" sz="1600" dirty="0"/>
              <a:t>τηλεφωνικών γραμμών οι οποίες δέχονται αναφορές προφορικά και ανώνυμα </a:t>
            </a:r>
            <a:endParaRPr lang="en-US" sz="1400" dirty="0"/>
          </a:p>
        </p:txBody>
      </p:sp>
      <p:sp>
        <p:nvSpPr>
          <p:cNvPr id="3" name="Rectangle 2"/>
          <p:cNvSpPr/>
          <p:nvPr/>
        </p:nvSpPr>
        <p:spPr>
          <a:xfrm>
            <a:off x="4666081" y="225249"/>
            <a:ext cx="2257233"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205137980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23682" y="153273"/>
            <a:ext cx="5253535" cy="1080996"/>
          </a:xfrm>
        </p:spPr>
        <p:txBody>
          <a:bodyPr>
            <a:noAutofit/>
          </a:bodyPr>
          <a:lstStyle/>
          <a:p>
            <a:pPr marL="0" indent="0" algn="ctr" fontAlgn="t">
              <a:buNone/>
            </a:pPr>
            <a:r>
              <a:rPr lang="el-GR" sz="2250" dirty="0" smtClean="0">
                <a:latin typeface="Segoe UI Black" panose="020B0A02040204020203" pitchFamily="34" charset="0"/>
                <a:ea typeface="Segoe UI Black" panose="020B0A02040204020203" pitchFamily="34" charset="0"/>
              </a:rPr>
              <a:t>δεν </a:t>
            </a:r>
            <a:r>
              <a:rPr lang="el-GR" sz="2250" dirty="0">
                <a:latin typeface="Segoe UI Black" panose="020B0A02040204020203" pitchFamily="34" charset="0"/>
                <a:ea typeface="Segoe UI Black" panose="020B0A02040204020203" pitchFamily="34" charset="0"/>
              </a:rPr>
              <a:t>είναι η δουλειά μου να αναφέρω την </a:t>
            </a:r>
            <a:r>
              <a:rPr lang="el-GR" sz="2250" dirty="0" smtClean="0">
                <a:latin typeface="Segoe UI Black" panose="020B0A02040204020203" pitchFamily="34" charset="0"/>
                <a:ea typeface="Segoe UI Black" panose="020B0A02040204020203" pitchFamily="34" charset="0"/>
              </a:rPr>
              <a:t>κακοποίηση - αυτό </a:t>
            </a:r>
            <a:r>
              <a:rPr lang="el-GR" sz="2250" dirty="0">
                <a:latin typeface="Segoe UI Black" panose="020B0A02040204020203" pitchFamily="34" charset="0"/>
                <a:ea typeface="Segoe UI Black" panose="020B0A02040204020203" pitchFamily="34" charset="0"/>
              </a:rPr>
              <a:t>είναι δουλειά των ειδικών</a:t>
            </a:r>
            <a:endParaRPr lang="en-US" sz="225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586854" y="1869743"/>
            <a:ext cx="8267779" cy="2864917"/>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fontAlgn="t">
              <a:buNone/>
            </a:pPr>
            <a:r>
              <a:rPr lang="el-GR" sz="1800" dirty="0" smtClean="0"/>
              <a:t>όλοι και όλες οι επαγγελματίες που εργάζονται με ή/και για παιδιά έχουν αρμοδιότητα και ευθύνη να προφυλάσσουν τα παιδιά από τον κίνδυνο.</a:t>
            </a:r>
          </a:p>
          <a:p>
            <a:pPr marL="0" indent="0" fontAlgn="t">
              <a:buNone/>
            </a:pPr>
            <a:r>
              <a:rPr lang="el-GR" sz="1800" dirty="0" smtClean="0"/>
              <a:t>Κάθε παιδί που υφίσταται ΚαΠα έχει ανάγκη από μια ευκαιρία «να ακουστεί», να γίνει «ορατό» και αυτή η ευκαιρία εξαρτάται </a:t>
            </a:r>
            <a:r>
              <a:rPr lang="el-GR" sz="1800" dirty="0"/>
              <a:t>από </a:t>
            </a:r>
            <a:r>
              <a:rPr lang="el-GR" sz="1800" dirty="0" smtClean="0"/>
              <a:t>τα ενήλικα άτομα με τα οποία έρχονται σε επαφή: στα ενήλικα άτομα εναπόκειται να προσέξουν τα σημάδια της ΚαΠα, να αντιληφθούν ότι υπάρχει πρόβλημα και να ενεργήσουν σε σχέση με τις ανησυχίες τους</a:t>
            </a:r>
            <a:endParaRPr lang="el-GR" sz="1800" dirty="0"/>
          </a:p>
        </p:txBody>
      </p:sp>
      <p:sp>
        <p:nvSpPr>
          <p:cNvPr id="3" name="Rectangle 2"/>
          <p:cNvSpPr/>
          <p:nvPr/>
        </p:nvSpPr>
        <p:spPr>
          <a:xfrm>
            <a:off x="5659605" y="293488"/>
            <a:ext cx="1450879"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53530801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704808" y="107587"/>
            <a:ext cx="7956645" cy="1080996"/>
          </a:xfrm>
        </p:spPr>
        <p:txBody>
          <a:bodyPr>
            <a:noAutofit/>
          </a:bodyPr>
          <a:lstStyle/>
          <a:p>
            <a:pPr marL="0" indent="0" algn="ctr" fontAlgn="t">
              <a:buNone/>
            </a:pPr>
            <a:r>
              <a:rPr lang="el-GR" sz="2250" dirty="0" smtClean="0">
                <a:latin typeface="Segoe UI Black" panose="020B0A02040204020203" pitchFamily="34" charset="0"/>
                <a:ea typeface="Segoe UI Black" panose="020B0A02040204020203" pitchFamily="34" charset="0"/>
              </a:rPr>
              <a:t>το καλύτερο είναι να περιμένει κανείς μέχρι να είναι απόλυτα βέβαιος και να έχει αποδεικτικά στοιχεία πριν προχωρήσει σε αναφορά περιστατικού ΚαΠα-π</a:t>
            </a:r>
            <a:endParaRPr lang="en-US" sz="225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511629" y="1818999"/>
            <a:ext cx="8343005" cy="2089376"/>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fontAlgn="t">
              <a:buNone/>
            </a:pPr>
            <a:r>
              <a:rPr lang="el-GR" sz="1800" dirty="0" smtClean="0"/>
              <a:t>δεν </a:t>
            </a:r>
            <a:r>
              <a:rPr lang="el-GR" sz="1800" dirty="0"/>
              <a:t>είναι ανάγκη </a:t>
            </a:r>
            <a:r>
              <a:rPr lang="el-GR" sz="1800" dirty="0" smtClean="0"/>
              <a:t>να είναι κάποιος/-α απόλυτα σίγουρος/-η προκειμένου να αναφέρει πιθανό περιστατικό ΚαΠα-π, ειδικά </a:t>
            </a:r>
            <a:r>
              <a:rPr lang="el-GR" sz="1800" dirty="0"/>
              <a:t>εάν </a:t>
            </a:r>
            <a:r>
              <a:rPr lang="el-GR" sz="1800" dirty="0" smtClean="0"/>
              <a:t>βάσει νόμου υποχρεούται να </a:t>
            </a:r>
            <a:r>
              <a:rPr lang="el-GR" sz="1800" dirty="0"/>
              <a:t>αναφέρει την </a:t>
            </a:r>
            <a:r>
              <a:rPr lang="el-GR" sz="1800" dirty="0" smtClean="0"/>
              <a:t>ΚαΠα-π</a:t>
            </a:r>
            <a:r>
              <a:rPr lang="en-US" sz="1800" dirty="0" smtClean="0"/>
              <a:t>. </a:t>
            </a:r>
            <a:r>
              <a:rPr lang="el-GR" sz="1800" dirty="0" smtClean="0"/>
              <a:t>Εάν ανησυχεί ότι κάτι δεν πάει καλά, θα πρέπει να το αναφέρει στις αρμόδιες Αρχές. Είναι δική </a:t>
            </a:r>
            <a:r>
              <a:rPr lang="el-GR" sz="1800" dirty="0"/>
              <a:t>τους δουλειά να διερευνήσουν </a:t>
            </a:r>
            <a:r>
              <a:rPr lang="el-GR" sz="1800" dirty="0" smtClean="0"/>
              <a:t>το περιστατικό για όλους </a:t>
            </a:r>
            <a:r>
              <a:rPr lang="el-GR" sz="1800" dirty="0"/>
              <a:t>τους </a:t>
            </a:r>
            <a:r>
              <a:rPr lang="el-GR" sz="1800" dirty="0" smtClean="0"/>
              <a:t>πιθανούς </a:t>
            </a:r>
            <a:r>
              <a:rPr lang="el-GR" sz="1800" dirty="0"/>
              <a:t>τύπους κακοποίησης </a:t>
            </a:r>
            <a:r>
              <a:rPr lang="el-GR" sz="1800" dirty="0" smtClean="0"/>
              <a:t>και να προσδιορίσουν εάν πράγματι υπήρξε </a:t>
            </a:r>
            <a:r>
              <a:rPr lang="el-GR" sz="1800" dirty="0"/>
              <a:t>κακομεταχείριση ή/και κακοποίηση</a:t>
            </a:r>
            <a:endParaRPr lang="en-US" sz="1800" dirty="0"/>
          </a:p>
        </p:txBody>
      </p:sp>
      <p:sp>
        <p:nvSpPr>
          <p:cNvPr id="3" name="Rectangle 2"/>
          <p:cNvSpPr/>
          <p:nvPr/>
        </p:nvSpPr>
        <p:spPr>
          <a:xfrm rot="16200000">
            <a:off x="-348009" y="348003"/>
            <a:ext cx="1505470"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100860926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96637" y="131309"/>
            <a:ext cx="6403523" cy="904103"/>
          </a:xfrm>
        </p:spPr>
        <p:txBody>
          <a:bodyPr>
            <a:noAutofit/>
          </a:bodyPr>
          <a:lstStyle/>
          <a:p>
            <a:pPr marL="0" indent="0" algn="ctr" fontAlgn="t">
              <a:buNone/>
            </a:pPr>
            <a:r>
              <a:rPr lang="el-GR" sz="2250" dirty="0" smtClean="0">
                <a:latin typeface="Segoe UI Black" panose="020B0A02040204020203" pitchFamily="34" charset="0"/>
                <a:ea typeface="Segoe UI Black" panose="020B0A02040204020203" pitchFamily="34" charset="0"/>
              </a:rPr>
              <a:t>εφόσον </a:t>
            </a:r>
            <a:r>
              <a:rPr lang="el-GR" sz="2250" dirty="0">
                <a:latin typeface="Segoe UI Black" panose="020B0A02040204020203" pitchFamily="34" charset="0"/>
                <a:ea typeface="Segoe UI Black" panose="020B0A02040204020203" pitchFamily="34" charset="0"/>
              </a:rPr>
              <a:t>το παιδί δεν </a:t>
            </a:r>
            <a:r>
              <a:rPr lang="el-GR" sz="2250" dirty="0" smtClean="0">
                <a:latin typeface="Segoe UI Black" panose="020B0A02040204020203" pitchFamily="34" charset="0"/>
                <a:ea typeface="Segoe UI Black" panose="020B0A02040204020203" pitchFamily="34" charset="0"/>
              </a:rPr>
              <a:t>λέει σε </a:t>
            </a:r>
            <a:r>
              <a:rPr lang="el-GR" sz="2250" dirty="0">
                <a:latin typeface="Segoe UI Black" panose="020B0A02040204020203" pitchFamily="34" charset="0"/>
                <a:ea typeface="Segoe UI Black" panose="020B0A02040204020203" pitchFamily="34" charset="0"/>
              </a:rPr>
              <a:t>κανέναν για την </a:t>
            </a:r>
            <a:r>
              <a:rPr lang="el-GR" sz="2250" dirty="0" smtClean="0">
                <a:latin typeface="Segoe UI Black" panose="020B0A02040204020203" pitchFamily="34" charset="0"/>
                <a:ea typeface="Segoe UI Black" panose="020B0A02040204020203" pitchFamily="34" charset="0"/>
              </a:rPr>
              <a:t>κακοποίηση που βιώνει, </a:t>
            </a:r>
            <a:r>
              <a:rPr lang="el-GR" sz="2250" dirty="0">
                <a:latin typeface="Segoe UI Black" panose="020B0A02040204020203" pitchFamily="34" charset="0"/>
                <a:ea typeface="Segoe UI Black" panose="020B0A02040204020203" pitchFamily="34" charset="0"/>
              </a:rPr>
              <a:t>δεν μπορεί να είναι κάτι τόσο σοβαρό</a:t>
            </a:r>
            <a:endParaRPr lang="en-US" sz="225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545910" y="1760562"/>
            <a:ext cx="7956646" cy="2882878"/>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fontAlgn="t">
              <a:buNone/>
            </a:pPr>
            <a:r>
              <a:rPr lang="el-GR" sz="1600" dirty="0" smtClean="0"/>
              <a:t>δεν είναι απαραίτητο: συχνά ένα </a:t>
            </a:r>
            <a:r>
              <a:rPr lang="el-GR" sz="1600" dirty="0"/>
              <a:t>παιδί δεν συνειδητοποιεί </a:t>
            </a:r>
            <a:r>
              <a:rPr lang="el-GR" sz="1600" dirty="0" smtClean="0"/>
              <a:t>ότι υφίσταται κακοποίηση ή κακομεταχείριση επειδή αυτός ο τρόπος ζωής είναι ο μόνος που γνωρίζει. </a:t>
            </a:r>
            <a:endParaRPr lang="en-US" sz="1600" dirty="0"/>
          </a:p>
          <a:p>
            <a:pPr marL="0" indent="0" algn="just" fontAlgn="t">
              <a:buNone/>
            </a:pPr>
            <a:r>
              <a:rPr lang="el-GR" sz="1600" dirty="0" smtClean="0"/>
              <a:t>Αν και η ΚαΠα-π ποικίλει όσον αφορά τους τύπους και τη βαρύτητα, κάθε περίπτωση, ωστόσο, θα πρέπει </a:t>
            </a:r>
            <a:r>
              <a:rPr lang="el-GR" sz="1600" dirty="0"/>
              <a:t>να </a:t>
            </a:r>
            <a:r>
              <a:rPr lang="el-GR" sz="1600" dirty="0" smtClean="0"/>
              <a:t>εξετάζεται πολύ </a:t>
            </a:r>
            <a:r>
              <a:rPr lang="el-GR" sz="1600" dirty="0"/>
              <a:t>σοβαρά.</a:t>
            </a:r>
            <a:endParaRPr lang="en-US" sz="1600" dirty="0"/>
          </a:p>
          <a:p>
            <a:pPr marL="0" indent="0" fontAlgn="t">
              <a:buNone/>
            </a:pPr>
            <a:r>
              <a:rPr lang="el-GR" sz="1600" dirty="0" smtClean="0"/>
              <a:t>Από ερευνητικά δεδομένα προκύπτει ότι τα </a:t>
            </a:r>
            <a:r>
              <a:rPr lang="el-GR" sz="1600" dirty="0"/>
              <a:t>παιδιά και </a:t>
            </a:r>
            <a:r>
              <a:rPr lang="el-GR" sz="1600" dirty="0" smtClean="0"/>
              <a:t>τα νεαρά ενήλικα άτομα που υφίστανται κακοποίηση προσπαθούν επανειλημμένα να μιλήσουν σε κάποιον, παρότι είναι πάντα </a:t>
            </a:r>
            <a:r>
              <a:rPr lang="el-GR" sz="1600" dirty="0"/>
              <a:t>εξαιρετικά δύσκολο το να μιλάνε γι’ </a:t>
            </a:r>
            <a:r>
              <a:rPr lang="el-GR" sz="1600" dirty="0" smtClean="0"/>
              <a:t>αυτό. </a:t>
            </a:r>
            <a:endParaRPr lang="en-US" sz="1600" dirty="0"/>
          </a:p>
        </p:txBody>
      </p:sp>
      <p:sp>
        <p:nvSpPr>
          <p:cNvPr id="3" name="Rectangle 2"/>
          <p:cNvSpPr/>
          <p:nvPr/>
        </p:nvSpPr>
        <p:spPr>
          <a:xfrm>
            <a:off x="6973202" y="283278"/>
            <a:ext cx="1529353"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198104981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rot="16200000">
            <a:off x="-320876" y="307427"/>
            <a:ext cx="1484349"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
        <p:nvSpPr>
          <p:cNvPr id="2" name="Content Placeholder 1"/>
          <p:cNvSpPr>
            <a:spLocks noGrp="1"/>
          </p:cNvSpPr>
          <p:nvPr>
            <p:ph idx="1"/>
          </p:nvPr>
        </p:nvSpPr>
        <p:spPr>
          <a:xfrm>
            <a:off x="341194" y="1369219"/>
            <a:ext cx="8513440" cy="3263504"/>
          </a:xfrm>
        </p:spPr>
        <p:txBody>
          <a:bodyPr>
            <a:normAutofit fontScale="62500" lnSpcReduction="20000"/>
          </a:bodyPr>
          <a:lstStyle/>
          <a:p>
            <a:pPr marL="0" indent="0" fontAlgn="t">
              <a:buNone/>
            </a:pPr>
            <a:r>
              <a:rPr lang="el-GR" sz="4800" b="1" dirty="0">
                <a:solidFill>
                  <a:schemeClr val="accent1"/>
                </a:solidFill>
                <a:latin typeface="Segoe UI Light" panose="020B0502040204020203" pitchFamily="34" charset="0"/>
                <a:cs typeface="Segoe UI Light" panose="020B0502040204020203" pitchFamily="34" charset="0"/>
              </a:rPr>
              <a:t>πραγματικότητα</a:t>
            </a:r>
            <a:endParaRPr lang="en-US" sz="4800" b="1" dirty="0">
              <a:solidFill>
                <a:schemeClr val="accent1"/>
              </a:solidFill>
              <a:latin typeface="Segoe UI Light" panose="020B0502040204020203" pitchFamily="34" charset="0"/>
              <a:cs typeface="Segoe UI Light" panose="020B0502040204020203" pitchFamily="34" charset="0"/>
            </a:endParaRPr>
          </a:p>
          <a:p>
            <a:pPr marL="0" indent="0" fontAlgn="t">
              <a:lnSpc>
                <a:spcPct val="120000"/>
              </a:lnSpc>
              <a:spcBef>
                <a:spcPts val="0"/>
              </a:spcBef>
              <a:buNone/>
            </a:pPr>
            <a:endParaRPr lang="el-GR" sz="2600" dirty="0" smtClean="0">
              <a:latin typeface="Segoe UI Light" panose="020B0502040204020203" pitchFamily="34" charset="0"/>
              <a:cs typeface="Segoe UI Light" panose="020B0502040204020203" pitchFamily="34" charset="0"/>
            </a:endParaRPr>
          </a:p>
          <a:p>
            <a:pPr marL="0" indent="0" fontAlgn="t">
              <a:lnSpc>
                <a:spcPct val="120000"/>
              </a:lnSpc>
              <a:spcBef>
                <a:spcPts val="0"/>
              </a:spcBef>
              <a:buNone/>
            </a:pPr>
            <a:r>
              <a:rPr lang="el-GR" sz="2600" dirty="0" smtClean="0">
                <a:latin typeface="Segoe UI Light" panose="020B0502040204020203" pitchFamily="34" charset="0"/>
                <a:cs typeface="Segoe UI Light" panose="020B0502040204020203" pitchFamily="34" charset="0"/>
              </a:rPr>
              <a:t>Είναι </a:t>
            </a:r>
            <a:r>
              <a:rPr lang="el-GR" sz="2600" dirty="0">
                <a:latin typeface="Segoe UI Light" panose="020B0502040204020203" pitchFamily="34" charset="0"/>
                <a:cs typeface="Segoe UI Light" panose="020B0502040204020203" pitchFamily="34" charset="0"/>
              </a:rPr>
              <a:t>πολύ δύσκολο για τα παιδιά και τα νεαρά ενήλικα άτομα που υφίστανται ΚαΠα να ζητήσουν βοήθεια από κάποιο ενήλικο άτομο, ακόμα και αν βρίσκεται πολύ κοντά τους. Τα πιο συχνά εμπόδια που δεν τους επιτρέπουν να ζητήσουν βοήθεια είναι:</a:t>
            </a:r>
            <a:endParaRPr lang="en-US" sz="2600" dirty="0">
              <a:latin typeface="Segoe UI Light" panose="020B0502040204020203" pitchFamily="34" charset="0"/>
              <a:cs typeface="Segoe UI Light" panose="020B0502040204020203" pitchFamily="34" charset="0"/>
            </a:endParaRPr>
          </a:p>
          <a:p>
            <a:pPr fontAlgn="t">
              <a:lnSpc>
                <a:spcPct val="120000"/>
              </a:lnSpc>
              <a:spcBef>
                <a:spcPts val="0"/>
              </a:spcBef>
              <a:buClr>
                <a:schemeClr val="accent1"/>
              </a:buClr>
              <a:buFont typeface="Wingdings 3" panose="05040102010807070707" pitchFamily="18" charset="2"/>
              <a:buChar char="´"/>
            </a:pPr>
            <a:r>
              <a:rPr lang="el-GR" sz="2600" dirty="0">
                <a:latin typeface="Segoe UI Light" panose="020B0502040204020203" pitchFamily="34" charset="0"/>
                <a:cs typeface="Segoe UI Light" panose="020B0502040204020203" pitchFamily="34" charset="0"/>
              </a:rPr>
              <a:t>φόβοι και αγωνίες που </a:t>
            </a:r>
            <a:r>
              <a:rPr lang="el-GR" sz="2600" dirty="0" smtClean="0">
                <a:latin typeface="Segoe UI Light" panose="020B0502040204020203" pitchFamily="34" charset="0"/>
                <a:cs typeface="Segoe UI Light" panose="020B0502040204020203" pitchFamily="34" charset="0"/>
              </a:rPr>
              <a:t>δημιουργεί το άτομο που είναι υπεύθυνο για την ΚαΠα</a:t>
            </a:r>
            <a:endParaRPr lang="en-US" sz="2600" dirty="0">
              <a:latin typeface="Segoe UI Light" panose="020B0502040204020203" pitchFamily="34" charset="0"/>
              <a:cs typeface="Segoe UI Light" panose="020B0502040204020203" pitchFamily="34" charset="0"/>
            </a:endParaRPr>
          </a:p>
          <a:p>
            <a:pPr fontAlgn="t">
              <a:lnSpc>
                <a:spcPct val="120000"/>
              </a:lnSpc>
              <a:spcBef>
                <a:spcPts val="0"/>
              </a:spcBef>
              <a:buClr>
                <a:schemeClr val="accent1"/>
              </a:buClr>
              <a:buFont typeface="Wingdings 3" panose="05040102010807070707" pitchFamily="18" charset="2"/>
              <a:buChar char="´"/>
            </a:pPr>
            <a:r>
              <a:rPr lang="el-GR" sz="2600" dirty="0" smtClean="0">
                <a:latin typeface="Segoe UI Light" panose="020B0502040204020203" pitchFamily="34" charset="0"/>
                <a:cs typeface="Segoe UI Light" panose="020B0502040204020203" pitchFamily="34" charset="0"/>
              </a:rPr>
              <a:t>δυσκολίες που σχετίζονται με το αναπτυξιακό στάδιο του παιδιού</a:t>
            </a:r>
            <a:endParaRPr lang="en-US" sz="2600" dirty="0">
              <a:latin typeface="Segoe UI Light" panose="020B0502040204020203" pitchFamily="34" charset="0"/>
              <a:cs typeface="Segoe UI Light" panose="020B0502040204020203" pitchFamily="34" charset="0"/>
            </a:endParaRPr>
          </a:p>
          <a:p>
            <a:pPr fontAlgn="t">
              <a:lnSpc>
                <a:spcPct val="120000"/>
              </a:lnSpc>
              <a:spcBef>
                <a:spcPts val="0"/>
              </a:spcBef>
              <a:buClr>
                <a:schemeClr val="accent1"/>
              </a:buClr>
              <a:buFont typeface="Wingdings 3" panose="05040102010807070707" pitchFamily="18" charset="2"/>
              <a:buChar char="´"/>
            </a:pPr>
            <a:r>
              <a:rPr lang="el-GR" sz="2600" dirty="0" smtClean="0">
                <a:latin typeface="Segoe UI Light" panose="020B0502040204020203" pitchFamily="34" charset="0"/>
                <a:cs typeface="Segoe UI Light" panose="020B0502040204020203" pitchFamily="34" charset="0"/>
              </a:rPr>
              <a:t>συναισθηματικά εμπόδια και ανησυχίες</a:t>
            </a:r>
          </a:p>
          <a:p>
            <a:pPr fontAlgn="t">
              <a:lnSpc>
                <a:spcPct val="120000"/>
              </a:lnSpc>
              <a:spcBef>
                <a:spcPts val="0"/>
              </a:spcBef>
              <a:buClr>
                <a:schemeClr val="accent1"/>
              </a:buClr>
              <a:buFont typeface="Wingdings 3" panose="05040102010807070707" pitchFamily="18" charset="2"/>
              <a:buChar char="´"/>
            </a:pPr>
            <a:r>
              <a:rPr lang="el-GR" sz="2600" dirty="0" smtClean="0">
                <a:latin typeface="Segoe UI Light" panose="020B0502040204020203" pitchFamily="34" charset="0"/>
                <a:cs typeface="Segoe UI Light" panose="020B0502040204020203" pitchFamily="34" charset="0"/>
              </a:rPr>
              <a:t>το ότι δεν έχουν σε ποιον να στραφούν</a:t>
            </a:r>
            <a:r>
              <a:rPr lang="en-US" sz="2600" dirty="0" smtClean="0">
                <a:latin typeface="Segoe UI Light" panose="020B0502040204020203" pitchFamily="34" charset="0"/>
                <a:cs typeface="Segoe UI Light" panose="020B0502040204020203" pitchFamily="34" charset="0"/>
              </a:rPr>
              <a:t>: </a:t>
            </a:r>
            <a:r>
              <a:rPr lang="el-GR" sz="2600" dirty="0">
                <a:latin typeface="Segoe UI Light" panose="020B0502040204020203" pitchFamily="34" charset="0"/>
                <a:cs typeface="Segoe UI Light" panose="020B0502040204020203" pitchFamily="34" charset="0"/>
              </a:rPr>
              <a:t>συχνά </a:t>
            </a:r>
            <a:r>
              <a:rPr lang="el-GR" sz="2600" dirty="0" smtClean="0">
                <a:latin typeface="Segoe UI Light" panose="020B0502040204020203" pitchFamily="34" charset="0"/>
                <a:cs typeface="Segoe UI Light" panose="020B0502040204020203" pitchFamily="34" charset="0"/>
              </a:rPr>
              <a:t>τα νεαρά ενήλικα άτομα νιώθουν απομονωμένα και αποφασίζουν να μην εμπιστευτούν κανέναν</a:t>
            </a:r>
          </a:p>
          <a:p>
            <a:pPr fontAlgn="t">
              <a:lnSpc>
                <a:spcPct val="120000"/>
              </a:lnSpc>
              <a:spcBef>
                <a:spcPts val="0"/>
              </a:spcBef>
              <a:buClr>
                <a:schemeClr val="accent1"/>
              </a:buClr>
              <a:buFont typeface="Wingdings 3" panose="05040102010807070707" pitchFamily="18" charset="2"/>
              <a:buChar char="´"/>
            </a:pPr>
            <a:r>
              <a:rPr lang="el-GR" sz="2600" dirty="0" smtClean="0">
                <a:latin typeface="Segoe UI Light" panose="020B0502040204020203" pitchFamily="34" charset="0"/>
                <a:cs typeface="Segoe UI Light" panose="020B0502040204020203" pitchFamily="34" charset="0"/>
              </a:rPr>
              <a:t>το ότι κανείς δεν ακούει και κανείς δεν ρωτά: η ΚαΠα δεν αναγνωρίζεται από τους άλλους</a:t>
            </a:r>
            <a:endParaRPr lang="en-US" sz="2600" dirty="0">
              <a:latin typeface="Segoe UI Light" panose="020B0502040204020203" pitchFamily="34" charset="0"/>
              <a:cs typeface="Segoe UI Light" panose="020B0502040204020203" pitchFamily="34" charset="0"/>
            </a:endParaRPr>
          </a:p>
          <a:p>
            <a:pPr fontAlgn="t">
              <a:lnSpc>
                <a:spcPct val="120000"/>
              </a:lnSpc>
              <a:spcBef>
                <a:spcPts val="0"/>
              </a:spcBef>
              <a:buClr>
                <a:schemeClr val="accent1"/>
              </a:buClr>
              <a:buFont typeface="Wingdings 3" panose="05040102010807070707" pitchFamily="18" charset="2"/>
              <a:buChar char="´"/>
            </a:pPr>
            <a:r>
              <a:rPr lang="el-GR" sz="2600" dirty="0">
                <a:latin typeface="Segoe UI Light" panose="020B0502040204020203" pitchFamily="34" charset="0"/>
                <a:cs typeface="Segoe UI Light" panose="020B0502040204020203" pitchFamily="34" charset="0"/>
              </a:rPr>
              <a:t>άγχος για την εμπιστευτικότητα </a:t>
            </a:r>
            <a:r>
              <a:rPr lang="el-GR" sz="2600" dirty="0" smtClean="0">
                <a:latin typeface="Segoe UI Light" panose="020B0502040204020203" pitchFamily="34" charset="0"/>
                <a:cs typeface="Segoe UI Light" panose="020B0502040204020203" pitchFamily="34" charset="0"/>
              </a:rPr>
              <a:t>των πληροφοριών που θα δώσουν</a:t>
            </a:r>
            <a:endParaRPr lang="en-US" sz="2600" dirty="0">
              <a:latin typeface="Segoe UI Light" panose="020B0502040204020203" pitchFamily="34" charset="0"/>
              <a:cs typeface="Segoe UI Light" panose="020B0502040204020203" pitchFamily="34" charset="0"/>
            </a:endParaRPr>
          </a:p>
        </p:txBody>
      </p:sp>
      <p:sp>
        <p:nvSpPr>
          <p:cNvPr id="6" name="Content Placeholder 6"/>
          <p:cNvSpPr txBox="1">
            <a:spLocks/>
          </p:cNvSpPr>
          <p:nvPr/>
        </p:nvSpPr>
        <p:spPr>
          <a:xfrm>
            <a:off x="533116" y="129784"/>
            <a:ext cx="8321518" cy="2439801"/>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fontAlgn="t">
              <a:buFont typeface="Arial" panose="020B0604020202020204" pitchFamily="34" charset="0"/>
              <a:buNone/>
            </a:pPr>
            <a:r>
              <a:rPr lang="el-GR" sz="2250" dirty="0" smtClean="0">
                <a:latin typeface="Segoe UI Black" panose="020B0A02040204020203" pitchFamily="34" charset="0"/>
                <a:ea typeface="Segoe UI Black" panose="020B0A02040204020203" pitchFamily="34" charset="0"/>
              </a:rPr>
              <a:t>τα παιδιά έχουν πολλούς ενήλικες στους οποίους μπορούν να στραφούν για να ζητήσουν βοήθεια, εάν υφίστανται κακοποίηση</a:t>
            </a:r>
            <a:endParaRPr lang="en-US" sz="2250" dirty="0">
              <a:latin typeface="Segoe UI Black" panose="020B0A02040204020203" pitchFamily="34" charset="0"/>
              <a:ea typeface="Segoe UI Black" panose="020B0A02040204020203" pitchFamily="34" charset="0"/>
            </a:endParaRPr>
          </a:p>
        </p:txBody>
      </p:sp>
    </p:spTree>
    <p:extLst>
      <p:ext uri="{BB962C8B-B14F-4D97-AF65-F5344CB8AC3E}">
        <p14:creationId xmlns="" xmlns:p14="http://schemas.microsoft.com/office/powerpoint/2010/main" val="238269275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fade">
                                      <p:cBhvr>
                                        <p:cTn id="24" dur="1000"/>
                                        <p:tgtEl>
                                          <p:spTgt spid="2">
                                            <p:txEl>
                                              <p:pRg st="3" end="3"/>
                                            </p:txEl>
                                          </p:spTgt>
                                        </p:tgtEl>
                                      </p:cBhvr>
                                    </p:animEffect>
                                    <p:anim calcmode="lin" valueType="num">
                                      <p:cBhvr>
                                        <p:cTn id="25"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fade">
                                      <p:cBhvr>
                                        <p:cTn id="29" dur="1000"/>
                                        <p:tgtEl>
                                          <p:spTgt spid="2">
                                            <p:txEl>
                                              <p:pRg st="4" end="4"/>
                                            </p:txEl>
                                          </p:spTgt>
                                        </p:tgtEl>
                                      </p:cBhvr>
                                    </p:animEffect>
                                    <p:anim calcmode="lin" valueType="num">
                                      <p:cBhvr>
                                        <p:cTn id="3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Effect transition="in" filter="fade">
                                      <p:cBhvr>
                                        <p:cTn id="34" dur="1000"/>
                                        <p:tgtEl>
                                          <p:spTgt spid="2">
                                            <p:txEl>
                                              <p:pRg st="5" end="5"/>
                                            </p:txEl>
                                          </p:spTgt>
                                        </p:tgtEl>
                                      </p:cBhvr>
                                    </p:animEffect>
                                    <p:anim calcmode="lin" valueType="num">
                                      <p:cBhvr>
                                        <p:cTn id="35"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Effect transition="in" filter="fade">
                                      <p:cBhvr>
                                        <p:cTn id="39" dur="1000"/>
                                        <p:tgtEl>
                                          <p:spTgt spid="2">
                                            <p:txEl>
                                              <p:pRg st="6" end="6"/>
                                            </p:txEl>
                                          </p:spTgt>
                                        </p:tgtEl>
                                      </p:cBhvr>
                                    </p:animEffect>
                                    <p:anim calcmode="lin" valueType="num">
                                      <p:cBhvr>
                                        <p:cTn id="4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2">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
                                            <p:txEl>
                                              <p:pRg st="7" end="7"/>
                                            </p:txEl>
                                          </p:spTgt>
                                        </p:tgtEl>
                                        <p:attrNameLst>
                                          <p:attrName>style.visibility</p:attrName>
                                        </p:attrNameLst>
                                      </p:cBhvr>
                                      <p:to>
                                        <p:strVal val="visible"/>
                                      </p:to>
                                    </p:set>
                                    <p:animEffect transition="in" filter="fade">
                                      <p:cBhvr>
                                        <p:cTn id="44" dur="1000"/>
                                        <p:tgtEl>
                                          <p:spTgt spid="2">
                                            <p:txEl>
                                              <p:pRg st="7" end="7"/>
                                            </p:txEl>
                                          </p:spTgt>
                                        </p:tgtEl>
                                      </p:cBhvr>
                                    </p:animEffect>
                                    <p:anim calcmode="lin" valueType="num">
                                      <p:cBhvr>
                                        <p:cTn id="45"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2">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
                                            <p:txEl>
                                              <p:pRg st="8" end="8"/>
                                            </p:txEl>
                                          </p:spTgt>
                                        </p:tgtEl>
                                        <p:attrNameLst>
                                          <p:attrName>style.visibility</p:attrName>
                                        </p:attrNameLst>
                                      </p:cBhvr>
                                      <p:to>
                                        <p:strVal val="visible"/>
                                      </p:to>
                                    </p:set>
                                    <p:animEffect transition="in" filter="fade">
                                      <p:cBhvr>
                                        <p:cTn id="49" dur="1000"/>
                                        <p:tgtEl>
                                          <p:spTgt spid="2">
                                            <p:txEl>
                                              <p:pRg st="8" end="8"/>
                                            </p:txEl>
                                          </p:spTgt>
                                        </p:tgtEl>
                                      </p:cBhvr>
                                    </p:animEffect>
                                    <p:anim calcmode="lin" valueType="num">
                                      <p:cBhvr>
                                        <p:cTn id="50"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305" y="273844"/>
            <a:ext cx="2975610" cy="994172"/>
          </a:xfrm>
        </p:spPr>
        <p:txBody>
          <a:bodyPr/>
          <a:lstStyle/>
          <a:p>
            <a:r>
              <a:rPr lang="el-GR" dirty="0" smtClean="0">
                <a:latin typeface="Segoe UI Light" panose="020B0502040204020203" pitchFamily="34" charset="0"/>
                <a:cs typeface="Segoe UI Light" panose="020B0502040204020203" pitchFamily="34" charset="0"/>
              </a:rPr>
              <a:t>Στην Ελλάδα…</a:t>
            </a:r>
            <a:endParaRPr lang="el-GR" dirty="0">
              <a:latin typeface="Segoe UI Light" panose="020B0502040204020203" pitchFamily="34" charset="0"/>
              <a:cs typeface="Segoe UI Light" panose="020B0502040204020203" pitchFamily="34" charset="0"/>
            </a:endParaRPr>
          </a:p>
        </p:txBody>
      </p:sp>
      <p:sp>
        <p:nvSpPr>
          <p:cNvPr id="5" name="Line 2"/>
          <p:cNvSpPr>
            <a:spLocks noChangeShapeType="1"/>
          </p:cNvSpPr>
          <p:nvPr/>
        </p:nvSpPr>
        <p:spPr bwMode="auto">
          <a:xfrm>
            <a:off x="3731891" y="4687107"/>
            <a:ext cx="5094287" cy="0"/>
          </a:xfrm>
          <a:prstGeom prst="line">
            <a:avLst/>
          </a:prstGeom>
          <a:noFill/>
          <a:ln w="12700" algn="ctr">
            <a:solidFill>
              <a:srgbClr val="6F9AD3"/>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l-GR"/>
          </a:p>
        </p:txBody>
      </p:sp>
      <p:sp>
        <p:nvSpPr>
          <p:cNvPr id="6" name="Text Box 3"/>
          <p:cNvSpPr txBox="1">
            <a:spLocks noChangeArrowheads="1"/>
          </p:cNvSpPr>
          <p:nvPr/>
        </p:nvSpPr>
        <p:spPr bwMode="auto">
          <a:xfrm>
            <a:off x="151445" y="1206704"/>
            <a:ext cx="2999953" cy="348040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lvl="0" algn="just" defTabSz="914400" eaLnBrk="0" fontAlgn="base" hangingPunct="0">
              <a:spcBef>
                <a:spcPct val="0"/>
              </a:spcBef>
              <a:spcAft>
                <a:spcPct val="0"/>
              </a:spcAft>
            </a:pPr>
            <a:r>
              <a:rPr lang="en-US" altLang="el-GR" sz="1800" b="1" dirty="0" smtClean="0">
                <a:solidFill>
                  <a:srgbClr val="000000"/>
                </a:solidFill>
                <a:latin typeface="Calibri Light" panose="020F0302020204030204" pitchFamily="34" charset="0"/>
              </a:rPr>
              <a:t>Balkan Epidemiological Study on Child Abuse &amp; Neglect - BECAN</a:t>
            </a:r>
            <a:endParaRPr kumimoji="0" lang="el-GR" altLang="el-GR" sz="1800" b="1" i="0" u="none" strike="noStrike" cap="none" normalizeH="0" baseline="0" dirty="0" smtClean="0">
              <a:ln>
                <a:noFill/>
              </a:ln>
              <a:solidFill>
                <a:srgbClr val="000000"/>
              </a:solidFill>
              <a:effectLst/>
              <a:latin typeface="Calibri Light" panose="020F0302020204030204" pitchFamily="34" charset="0"/>
            </a:endParaRPr>
          </a:p>
          <a:p>
            <a:pPr lvl="0" algn="just" defTabSz="914400" eaLnBrk="0" fontAlgn="base" hangingPunct="0">
              <a:spcBef>
                <a:spcPct val="0"/>
              </a:spcBef>
              <a:spcAft>
                <a:spcPct val="0"/>
              </a:spcAft>
            </a:pPr>
            <a:endParaRPr kumimoji="0" lang="en-US" altLang="el-GR" sz="1600" b="0" i="0" u="none" strike="noStrike" cap="none" normalizeH="0" baseline="0" dirty="0" smtClean="0">
              <a:ln>
                <a:noFill/>
              </a:ln>
              <a:solidFill>
                <a:srgbClr val="000000"/>
              </a:solidFill>
              <a:effectLst/>
              <a:latin typeface="Calibri Light" panose="020F0302020204030204" pitchFamily="34" charset="0"/>
            </a:endParaRPr>
          </a:p>
          <a:p>
            <a:pPr lvl="0" algn="just" defTabSz="914400" eaLnBrk="0" fontAlgn="base" hangingPunct="0">
              <a:spcBef>
                <a:spcPct val="0"/>
              </a:spcBef>
              <a:spcAft>
                <a:spcPct val="0"/>
              </a:spcAft>
            </a:pPr>
            <a:r>
              <a:rPr kumimoji="0" lang="el-GR" altLang="el-GR" sz="1600" b="0" i="0" u="none" strike="noStrike" cap="none" normalizeH="0" baseline="0" dirty="0" smtClean="0">
                <a:ln>
                  <a:noFill/>
                </a:ln>
                <a:solidFill>
                  <a:srgbClr val="000000"/>
                </a:solidFill>
                <a:effectLst/>
                <a:latin typeface="Calibri Light" panose="020F0302020204030204" pitchFamily="34" charset="0"/>
              </a:rPr>
              <a:t>Κύρια ευρήματα </a:t>
            </a:r>
            <a:r>
              <a:rPr kumimoji="0" lang="el-GR" altLang="el-GR" sz="1600" b="0" i="1" u="none" strike="noStrike" cap="none" normalizeH="0" baseline="0" dirty="0" smtClean="0">
                <a:ln>
                  <a:noFill/>
                </a:ln>
                <a:solidFill>
                  <a:srgbClr val="000000"/>
                </a:solidFill>
                <a:effectLst/>
                <a:latin typeface="Calibri Light" panose="020F0302020204030204" pitchFamily="34" charset="0"/>
              </a:rPr>
              <a:t>επιδημιολογικής έρευνας</a:t>
            </a:r>
            <a:r>
              <a:rPr kumimoji="0" lang="en-US" altLang="el-GR" sz="1600" b="0" i="1" u="none" strike="noStrike" cap="none" normalizeH="0" baseline="0" dirty="0" smtClean="0">
                <a:ln>
                  <a:noFill/>
                </a:ln>
                <a:solidFill>
                  <a:srgbClr val="000000"/>
                </a:solidFill>
                <a:effectLst/>
                <a:latin typeface="Calibri Light" panose="020F0302020204030204" pitchFamily="34" charset="0"/>
              </a:rPr>
              <a:t> (E.S.)</a:t>
            </a:r>
            <a:r>
              <a:rPr kumimoji="0" lang="el-GR" altLang="el-GR" sz="1600" b="0" i="1" u="none" strike="noStrike" cap="none" normalizeH="0" baseline="0" dirty="0" smtClean="0">
                <a:ln>
                  <a:noFill/>
                </a:ln>
                <a:solidFill>
                  <a:srgbClr val="000000"/>
                </a:solidFill>
                <a:effectLst/>
                <a:latin typeface="Calibri Light" panose="020F0302020204030204" pitchFamily="34" charset="0"/>
              </a:rPr>
              <a:t> για την ΚαΠα-Π</a:t>
            </a:r>
            <a:r>
              <a:rPr kumimoji="0" lang="en-US" altLang="el-GR" sz="1600" b="0" i="1" u="none" strike="noStrike" cap="none" normalizeH="0" baseline="0" dirty="0" smtClean="0">
                <a:ln>
                  <a:noFill/>
                </a:ln>
                <a:solidFill>
                  <a:srgbClr val="000000"/>
                </a:solidFill>
                <a:effectLst/>
                <a:latin typeface="Calibri Light" panose="020F0302020204030204" pitchFamily="34" charset="0"/>
              </a:rPr>
              <a:t> (</a:t>
            </a:r>
            <a:r>
              <a:rPr kumimoji="0" lang="el-GR" altLang="el-GR" sz="1600" b="0" i="0" u="none" strike="noStrike" cap="none" normalizeH="0" baseline="0" dirty="0" smtClean="0">
                <a:ln>
                  <a:noFill/>
                </a:ln>
                <a:solidFill>
                  <a:srgbClr val="000000"/>
                </a:solidFill>
                <a:effectLst/>
                <a:latin typeface="Calibri Light" panose="020F0302020204030204" pitchFamily="34" charset="0"/>
              </a:rPr>
              <a:t>με αντιπροσωπευτικό δείγμα παιδιών ηλικίας 11, 13</a:t>
            </a:r>
            <a:r>
              <a:rPr kumimoji="0" lang="en-US" altLang="el-GR" sz="1600" b="0" i="0" u="none" strike="noStrike" cap="none" normalizeH="0" baseline="0" dirty="0" smtClean="0">
                <a:ln>
                  <a:noFill/>
                </a:ln>
                <a:solidFill>
                  <a:srgbClr val="000000"/>
                </a:solidFill>
                <a:effectLst/>
                <a:latin typeface="Calibri Light" panose="020F0302020204030204" pitchFamily="34" charset="0"/>
              </a:rPr>
              <a:t>,</a:t>
            </a:r>
            <a:r>
              <a:rPr kumimoji="0" lang="el-GR" altLang="el-GR" sz="1600" b="0" i="0" u="none" strike="noStrike" cap="none" normalizeH="0" baseline="0" dirty="0" smtClean="0">
                <a:ln>
                  <a:noFill/>
                </a:ln>
                <a:solidFill>
                  <a:srgbClr val="000000"/>
                </a:solidFill>
                <a:effectLst/>
                <a:latin typeface="Calibri Light" panose="020F0302020204030204" pitchFamily="34" charset="0"/>
              </a:rPr>
              <a:t> 16 ετών </a:t>
            </a:r>
            <a:r>
              <a:rPr lang="el-GR" altLang="el-GR" sz="1600" dirty="0">
                <a:solidFill>
                  <a:srgbClr val="000000"/>
                </a:solidFill>
                <a:latin typeface="Calibri Light" panose="020F0302020204030204" pitchFamily="34" charset="0"/>
              </a:rPr>
              <a:t>μεταξύ </a:t>
            </a:r>
            <a:r>
              <a:rPr lang="en-US" altLang="el-GR" sz="1600" dirty="0" smtClean="0">
                <a:solidFill>
                  <a:srgbClr val="000000"/>
                </a:solidFill>
                <a:latin typeface="Calibri Light" panose="020F0302020204030204" pitchFamily="34" charset="0"/>
              </a:rPr>
              <a:t>2011-2012) </a:t>
            </a:r>
            <a:r>
              <a:rPr kumimoji="0" lang="el-GR" altLang="el-GR" sz="1600" b="0" i="0" u="none" strike="noStrike" cap="none" normalizeH="0" baseline="0" dirty="0" smtClean="0">
                <a:ln>
                  <a:noFill/>
                </a:ln>
                <a:solidFill>
                  <a:srgbClr val="000000"/>
                </a:solidFill>
                <a:effectLst/>
                <a:latin typeface="Calibri Light" panose="020F0302020204030204" pitchFamily="34" charset="0"/>
              </a:rPr>
              <a:t>και αποτελέσματα της </a:t>
            </a:r>
            <a:r>
              <a:rPr kumimoji="0" lang="el-GR" altLang="el-GR" sz="1600" b="0" i="1" u="none" strike="noStrike" cap="none" normalizeH="0" baseline="0" dirty="0" smtClean="0">
                <a:ln>
                  <a:noFill/>
                </a:ln>
                <a:solidFill>
                  <a:srgbClr val="000000"/>
                </a:solidFill>
                <a:effectLst/>
                <a:latin typeface="Calibri Light" panose="020F0302020204030204" pitchFamily="34" charset="0"/>
              </a:rPr>
              <a:t>μελέτης επίπτωσης ΚαΠα-Π βάσει </a:t>
            </a:r>
            <a:r>
              <a:rPr lang="el-GR" altLang="el-GR" sz="1600" i="1" dirty="0" smtClean="0">
                <a:solidFill>
                  <a:srgbClr val="000000"/>
                </a:solidFill>
                <a:latin typeface="Calibri Light" panose="020F0302020204030204" pitchFamily="34" charset="0"/>
              </a:rPr>
              <a:t>κατα</a:t>
            </a:r>
            <a:r>
              <a:rPr kumimoji="0" lang="el-GR" altLang="el-GR" sz="1600" b="0" i="1" u="none" strike="noStrike" cap="none" normalizeH="0" baseline="0" dirty="0" smtClean="0">
                <a:ln>
                  <a:noFill/>
                </a:ln>
                <a:solidFill>
                  <a:srgbClr val="000000"/>
                </a:solidFill>
                <a:effectLst/>
                <a:latin typeface="Calibri Light" panose="020F0302020204030204" pitchFamily="34" charset="0"/>
              </a:rPr>
              <a:t>γεγραμμένων περιπτώσεων σε αρχεία υπηρεσιών </a:t>
            </a:r>
            <a:r>
              <a:rPr kumimoji="0" lang="en-US" altLang="el-GR" sz="1600" b="0" i="1" u="none" strike="noStrike" cap="none" normalizeH="0" baseline="0" dirty="0" smtClean="0">
                <a:ln>
                  <a:noFill/>
                </a:ln>
                <a:solidFill>
                  <a:srgbClr val="000000"/>
                </a:solidFill>
                <a:effectLst/>
                <a:latin typeface="Calibri Light" panose="020F0302020204030204" pitchFamily="34" charset="0"/>
              </a:rPr>
              <a:t>(BECAN CBSS), </a:t>
            </a:r>
            <a:r>
              <a:rPr kumimoji="0" lang="el-GR" altLang="el-GR" sz="1600" b="0" i="0" u="none" strike="noStrike" cap="none" normalizeH="0" baseline="0" dirty="0" smtClean="0">
                <a:ln>
                  <a:noFill/>
                </a:ln>
                <a:solidFill>
                  <a:srgbClr val="000000"/>
                </a:solidFill>
                <a:effectLst/>
                <a:latin typeface="Calibri Light" panose="020F0302020204030204" pitchFamily="34" charset="0"/>
              </a:rPr>
              <a:t>για τις ίδιες γεωγραφικές περιοχές και τον ίδιο πληθυσμό αναφοράς</a:t>
            </a:r>
            <a:r>
              <a:rPr kumimoji="0" lang="en-US" altLang="el-GR" sz="1600" b="0" i="1" u="none" strike="noStrike" cap="none" normalizeH="0" baseline="0" dirty="0" smtClean="0">
                <a:ln>
                  <a:noFill/>
                </a:ln>
                <a:solidFill>
                  <a:srgbClr val="000000"/>
                </a:solidFill>
                <a:effectLst/>
                <a:latin typeface="Calibri Light" panose="020F0302020204030204" pitchFamily="34" charset="0"/>
              </a:rPr>
              <a:t>.</a:t>
            </a:r>
            <a:endParaRPr kumimoji="0" lang="el-GR" altLang="el-GR" sz="4000" b="0" i="0" u="none" strike="noStrike" cap="none" normalizeH="0" baseline="0" dirty="0" smtClean="0">
              <a:ln>
                <a:noFill/>
              </a:ln>
              <a:solidFill>
                <a:schemeClr val="tx1"/>
              </a:solidFill>
              <a:effectLst/>
              <a:latin typeface="Arial" panose="020B0604020202020204" pitchFamily="34" charset="0"/>
            </a:endParaRPr>
          </a:p>
        </p:txBody>
      </p:sp>
      <p:sp>
        <p:nvSpPr>
          <p:cNvPr id="7" name="Text Box 4"/>
          <p:cNvSpPr txBox="1">
            <a:spLocks noChangeArrowheads="1"/>
          </p:cNvSpPr>
          <p:nvPr/>
        </p:nvSpPr>
        <p:spPr bwMode="auto">
          <a:xfrm>
            <a:off x="3263143" y="3490344"/>
            <a:ext cx="5759885" cy="1199938"/>
          </a:xfrm>
          <a:prstGeom prst="rect">
            <a:avLst/>
          </a:prstGeom>
          <a:solidFill>
            <a:schemeClr val="bg1"/>
          </a:solidFill>
          <a:ln>
            <a:noFill/>
          </a:ln>
          <a:effectLst/>
        </p:spPr>
        <p:txBody>
          <a:bodyPr vert="horz" wrap="square" lIns="18000" tIns="18000" rIns="18000" bIns="1800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600"/>
              </a:spcAft>
              <a:buClrTx/>
              <a:buSzTx/>
              <a:buFontTx/>
              <a:buNone/>
              <a:tabLst/>
            </a:pPr>
            <a:r>
              <a:rPr kumimoji="0" lang="el-GR" altLang="el-GR" sz="1600" b="0" i="0" u="none" strike="noStrike" cap="none" normalizeH="0" baseline="0" dirty="0" smtClean="0">
                <a:ln>
                  <a:noFill/>
                </a:ln>
                <a:solidFill>
                  <a:schemeClr val="accent2"/>
                </a:solidFill>
                <a:effectLst/>
                <a:latin typeface="Calibri Light" panose="020F0302020204030204" pitchFamily="34" charset="0"/>
              </a:rPr>
              <a:t>Η διαφορά ανάμεσα στην επίπτωση των </a:t>
            </a:r>
            <a:r>
              <a:rPr kumimoji="0" lang="el-GR" altLang="el-GR" sz="1600" b="0" i="0" u="none" strike="noStrike" cap="none" normalizeH="0" baseline="0" dirty="0" err="1" smtClean="0">
                <a:ln>
                  <a:noFill/>
                </a:ln>
                <a:solidFill>
                  <a:schemeClr val="accent2"/>
                </a:solidFill>
                <a:effectLst/>
                <a:latin typeface="Calibri Light" panose="020F0302020204030204" pitchFamily="34" charset="0"/>
              </a:rPr>
              <a:t>αυτο</a:t>
            </a:r>
            <a:r>
              <a:rPr kumimoji="0" lang="el-GR" altLang="el-GR" sz="1600" b="0" i="0" u="none" strike="noStrike" cap="none" normalizeH="0" baseline="0" dirty="0" smtClean="0">
                <a:ln>
                  <a:noFill/>
                </a:ln>
                <a:solidFill>
                  <a:schemeClr val="accent2"/>
                </a:solidFill>
                <a:effectLst/>
                <a:latin typeface="Calibri Light" panose="020F0302020204030204" pitchFamily="34" charset="0"/>
              </a:rPr>
              <a:t>-αναφερόμενων περιστατικών και των περιστατικών που είναι γνωστά στις υπηρεσίες είναι περισσότερο από εμφανής. </a:t>
            </a:r>
            <a:r>
              <a:rPr kumimoji="0" lang="en-US" altLang="el-GR" sz="1600" b="0" i="0" u="none" strike="noStrike" cap="none" normalizeH="0" baseline="0" dirty="0" smtClean="0">
                <a:ln>
                  <a:noFill/>
                </a:ln>
                <a:solidFill>
                  <a:schemeClr val="accent2"/>
                </a:solidFill>
                <a:effectLst/>
                <a:latin typeface="Calibri Light" panose="020F0302020204030204" pitchFamily="34" charset="0"/>
              </a:rPr>
              <a:t>O</a:t>
            </a:r>
            <a:r>
              <a:rPr kumimoji="0" lang="el-GR" altLang="el-GR" sz="1600" b="0" i="0" u="none" strike="noStrike" cap="none" normalizeH="0" baseline="0" dirty="0" smtClean="0">
                <a:ln>
                  <a:noFill/>
                </a:ln>
                <a:solidFill>
                  <a:schemeClr val="accent2"/>
                </a:solidFill>
                <a:effectLst/>
                <a:latin typeface="Calibri Light" panose="020F0302020204030204" pitchFamily="34" charset="0"/>
              </a:rPr>
              <a:t> λόγος των περιστατικών που έφτασαν σε κάποια υπηρεσία προς τα </a:t>
            </a:r>
            <a:r>
              <a:rPr kumimoji="0" lang="el-GR" altLang="el-GR" sz="1600" b="0" i="0" u="none" strike="noStrike" cap="none" normalizeH="0" baseline="0" dirty="0" err="1" smtClean="0">
                <a:ln>
                  <a:noFill/>
                </a:ln>
                <a:solidFill>
                  <a:schemeClr val="accent2"/>
                </a:solidFill>
                <a:effectLst/>
                <a:latin typeface="Calibri Light" panose="020F0302020204030204" pitchFamily="34" charset="0"/>
              </a:rPr>
              <a:t>αυτο</a:t>
            </a:r>
            <a:r>
              <a:rPr kumimoji="0" lang="el-GR" altLang="el-GR" sz="1600" b="0" i="0" u="none" strike="noStrike" cap="none" normalizeH="0" baseline="0" dirty="0" smtClean="0">
                <a:ln>
                  <a:noFill/>
                </a:ln>
                <a:solidFill>
                  <a:schemeClr val="accent2"/>
                </a:solidFill>
                <a:effectLst/>
                <a:latin typeface="Calibri Light" panose="020F0302020204030204" pitchFamily="34" charset="0"/>
              </a:rPr>
              <a:t>-αναφερόμενα περιστατικά βίας (σε κάθε περίπτωση &lt;1%). </a:t>
            </a:r>
            <a:endParaRPr kumimoji="0" lang="el-GR" altLang="el-GR" sz="4000" b="0" i="0" u="none" strike="noStrike" cap="none" normalizeH="0" baseline="0" dirty="0" smtClean="0">
              <a:ln>
                <a:noFill/>
              </a:ln>
              <a:solidFill>
                <a:schemeClr val="accent2"/>
              </a:solidFill>
              <a:effectLst/>
              <a:latin typeface="Arial" panose="020B0604020202020204" pitchFamily="34" charset="0"/>
            </a:endParaRPr>
          </a:p>
        </p:txBody>
      </p:sp>
      <p:sp>
        <p:nvSpPr>
          <p:cNvPr id="8" name="Control 5"/>
          <p:cNvSpPr>
            <a:spLocks noChangeArrowheads="1" noChangeShapeType="1"/>
          </p:cNvSpPr>
          <p:nvPr/>
        </p:nvSpPr>
        <p:spPr bwMode="auto">
          <a:xfrm>
            <a:off x="8051478" y="1337286"/>
            <a:ext cx="749300" cy="1987550"/>
          </a:xfrm>
          <a:prstGeom prst="rect">
            <a:avLst/>
          </a:prstGeom>
          <a:noFill/>
          <a:ln>
            <a:noFill/>
          </a:ln>
          <a:effectLst/>
          <a:extLst>
            <a:ext uri="{91240B29-F687-4F45-9708-019B960494DF}">
              <a14:hiddenLine xmlns="" xmlns:a14="http://schemas.microsoft.com/office/drawing/2010/main" w="9525" algn="in">
                <a:no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l-GR" sz="1300" b="1" i="0" u="none" strike="noStrike" cap="none" normalizeH="0" baseline="0" dirty="0" smtClean="0">
                <a:ln>
                  <a:noFill/>
                </a:ln>
                <a:solidFill>
                  <a:srgbClr val="CC3333"/>
                </a:solidFill>
                <a:effectLst/>
                <a:latin typeface="Arial Rounded MT Bold" panose="020F0704030504030204" pitchFamily="34" charset="0"/>
              </a:rPr>
              <a:t>0.38%</a:t>
            </a: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altLang="el-GR" sz="1300" b="1" i="0" u="none" strike="noStrike" cap="none" normalizeH="0" baseline="0" dirty="0" smtClean="0">
              <a:ln>
                <a:noFill/>
              </a:ln>
              <a:solidFill>
                <a:srgbClr val="CC3333"/>
              </a:solidFill>
              <a:effectLst/>
              <a:latin typeface="Arial Rounded MT Bold" panose="020F070403050403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en-US" altLang="el-GR" sz="1100" b="1" dirty="0">
              <a:solidFill>
                <a:srgbClr val="CC3333"/>
              </a:solidFill>
              <a:latin typeface="Arial Rounded MT Bold" panose="020F070403050403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l-GR" sz="1300" b="1" i="0" u="none" strike="noStrike" cap="none" normalizeH="0" baseline="0" dirty="0" smtClean="0">
                <a:ln>
                  <a:noFill/>
                </a:ln>
                <a:solidFill>
                  <a:srgbClr val="CC3333"/>
                </a:solidFill>
                <a:effectLst/>
                <a:latin typeface="Arial Rounded MT Bold" panose="020F0704030504030204" pitchFamily="34" charset="0"/>
              </a:rPr>
              <a:t>0.73%</a:t>
            </a: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altLang="el-GR" sz="900" b="1" i="0" u="none" strike="noStrike" cap="none" normalizeH="0" baseline="0" dirty="0" smtClean="0">
              <a:ln>
                <a:noFill/>
              </a:ln>
              <a:solidFill>
                <a:srgbClr val="CC3333"/>
              </a:solidFill>
              <a:effectLst/>
              <a:latin typeface="Arial Rounded MT Bold" panose="020F070403050403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lang="en-US" altLang="el-GR" sz="1100" b="1" dirty="0">
              <a:solidFill>
                <a:srgbClr val="CC3333"/>
              </a:solidFill>
              <a:latin typeface="Arial Rounded MT Bold" panose="020F070403050403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l-GR" sz="1300" b="1" i="0" u="none" strike="noStrike" cap="none" normalizeH="0" baseline="0" dirty="0" smtClean="0">
                <a:ln>
                  <a:noFill/>
                </a:ln>
                <a:solidFill>
                  <a:srgbClr val="CC3333"/>
                </a:solidFill>
                <a:effectLst/>
                <a:latin typeface="Arial Rounded MT Bold" panose="020F0704030504030204" pitchFamily="34" charset="0"/>
              </a:rPr>
              <a:t>0.76%</a:t>
            </a: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altLang="el-GR" sz="2000" b="1" i="0" u="none" strike="noStrike" cap="none" normalizeH="0" baseline="0" dirty="0" smtClean="0">
              <a:ln>
                <a:noFill/>
              </a:ln>
              <a:solidFill>
                <a:srgbClr val="CC3333"/>
              </a:solidFill>
              <a:effectLst/>
              <a:latin typeface="Arial Rounded MT Bold" panose="020F070403050403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l-GR" sz="1300" b="1" i="0" u="none" strike="noStrike" cap="none" normalizeH="0" baseline="0" dirty="0" smtClean="0">
                <a:ln>
                  <a:noFill/>
                </a:ln>
                <a:solidFill>
                  <a:srgbClr val="CC3333"/>
                </a:solidFill>
                <a:effectLst/>
                <a:latin typeface="Arial Rounded MT Bold" panose="020F0704030504030204" pitchFamily="34" charset="0"/>
              </a:rPr>
              <a:t>0.74%</a:t>
            </a:r>
            <a:endParaRPr kumimoji="0" lang="el-GR" altLang="el-GR" sz="1800" b="0" i="0" u="none" strike="noStrike" cap="none" normalizeH="0" baseline="0" dirty="0" smtClean="0">
              <a:ln>
                <a:noFill/>
              </a:ln>
              <a:solidFill>
                <a:schemeClr val="tx1"/>
              </a:solidFill>
              <a:effectLst/>
              <a:latin typeface="Arial" panose="020B0604020202020204" pitchFamily="34" charset="0"/>
            </a:endParaRPr>
          </a:p>
        </p:txBody>
      </p:sp>
      <p:pic>
        <p:nvPicPr>
          <p:cNvPr id="1030" name="Picture 6"/>
          <p:cNvPicPr>
            <a:picLocks noChangeAspect="1" noChangeArrowheads="1"/>
          </p:cNvPicPr>
          <p:nvPr/>
        </p:nvPicPr>
        <p:blipFill>
          <a:blip r:embed="rId3">
            <a:clrChange>
              <a:clrFrom>
                <a:srgbClr val="F8F8F5"/>
              </a:clrFrom>
              <a:clrTo>
                <a:srgbClr val="F8F8F5">
                  <a:alpha val="0"/>
                </a:srgbClr>
              </a:clrTo>
            </a:clrChange>
            <a:extLst>
              <a:ext uri="{28A0092B-C50C-407E-A947-70E740481C1C}">
                <a14:useLocalDpi xmlns="" xmlns:a14="http://schemas.microsoft.com/office/drawing/2010/main" val="0"/>
              </a:ext>
            </a:extLst>
          </a:blip>
          <a:srcRect l="5038" t="26547" r="73010" b="12675"/>
          <a:stretch>
            <a:fillRect/>
          </a:stretch>
        </p:blipFill>
        <p:spPr bwMode="auto">
          <a:xfrm>
            <a:off x="6529329" y="1292836"/>
            <a:ext cx="1376363" cy="20589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CC3333"/>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pic>
      <p:pic>
        <p:nvPicPr>
          <p:cNvPr id="1031" name="Picture 7"/>
          <p:cNvPicPr>
            <a:picLocks noChangeAspect="1" noChangeArrowheads="1"/>
          </p:cNvPicPr>
          <p:nvPr/>
        </p:nvPicPr>
        <p:blipFill>
          <a:blip r:embed="rId4">
            <a:clrChange>
              <a:clrFrom>
                <a:srgbClr val="F8F8F5"/>
              </a:clrFrom>
              <a:clrTo>
                <a:srgbClr val="F8F8F5">
                  <a:alpha val="0"/>
                </a:srgbClr>
              </a:clrTo>
            </a:clrChange>
            <a:extLst>
              <a:ext uri="{28A0092B-C50C-407E-A947-70E740481C1C}">
                <a14:useLocalDpi xmlns="" xmlns:a14="http://schemas.microsoft.com/office/drawing/2010/main" val="0"/>
              </a:ext>
            </a:extLst>
          </a:blip>
          <a:srcRect l="3101" t="26309" r="53497" b="12675"/>
          <a:stretch>
            <a:fillRect/>
          </a:stretch>
        </p:blipFill>
        <p:spPr bwMode="auto">
          <a:xfrm>
            <a:off x="3508452" y="1284899"/>
            <a:ext cx="2720975" cy="20669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pic>
      <p:sp>
        <p:nvSpPr>
          <p:cNvPr id="9" name="Text Box 8"/>
          <p:cNvSpPr txBox="1">
            <a:spLocks noChangeArrowheads="1"/>
          </p:cNvSpPr>
          <p:nvPr/>
        </p:nvSpPr>
        <p:spPr bwMode="auto">
          <a:xfrm>
            <a:off x="7999091" y="122446"/>
            <a:ext cx="1023937" cy="107632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200" b="1" i="0" u="none" strike="noStrike" cap="none" normalizeH="0" baseline="0" dirty="0" smtClean="0">
                <a:ln>
                  <a:noFill/>
                </a:ln>
                <a:solidFill>
                  <a:srgbClr val="6F9AD3"/>
                </a:solidFill>
                <a:effectLst/>
                <a:latin typeface="Arial Narrow" panose="020B0606020202030204" pitchFamily="34" charset="0"/>
              </a:rPr>
              <a:t>Λόγος</a:t>
            </a:r>
            <a:r>
              <a:rPr kumimoji="0" lang="en-US" altLang="el-GR" sz="1200" b="1" i="0" u="none" strike="noStrike" cap="none" normalizeH="0" baseline="0" dirty="0" smtClean="0">
                <a:ln>
                  <a:noFill/>
                </a:ln>
                <a:solidFill>
                  <a:srgbClr val="6F9AD3"/>
                </a:solidFill>
                <a:effectLst/>
                <a:latin typeface="Arial Narrow" panose="020B0606020202030204" pitchFamily="34" charset="0"/>
              </a:rPr>
              <a:t> CBSS / 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l-GR" sz="1200" b="0" i="0" u="none" strike="noStrike" cap="none" normalizeH="0" baseline="0" dirty="0" smtClean="0">
                <a:ln>
                  <a:noFill/>
                </a:ln>
                <a:solidFill>
                  <a:srgbClr val="6F9AD3"/>
                </a:solidFill>
                <a:effectLst/>
                <a:latin typeface="Arial Narrow" panose="020B0606020202030204" pitchFamily="34" charset="0"/>
              </a:rPr>
              <a:t>(</a:t>
            </a:r>
            <a:r>
              <a:rPr kumimoji="0" lang="el-GR" altLang="el-GR" sz="1200" b="0" i="0" u="none" strike="noStrike" cap="none" normalizeH="0" baseline="0" dirty="0" smtClean="0">
                <a:ln>
                  <a:noFill/>
                </a:ln>
                <a:solidFill>
                  <a:srgbClr val="6F9AD3"/>
                </a:solidFill>
                <a:effectLst/>
                <a:latin typeface="Arial Narrow" panose="020B0606020202030204" pitchFamily="34" charset="0"/>
              </a:rPr>
              <a:t>περιπτώσεων γνωστών στις υπηρεσίες</a:t>
            </a:r>
            <a:r>
              <a:rPr kumimoji="0" lang="en-US" altLang="el-GR" sz="1200" b="0" i="0" u="none" strike="noStrike" cap="none" normalizeH="0" baseline="0" dirty="0" smtClean="0">
                <a:ln>
                  <a:noFill/>
                </a:ln>
                <a:solidFill>
                  <a:srgbClr val="6F9AD3"/>
                </a:solidFill>
                <a:effectLst/>
                <a:latin typeface="Arial Narrow" panose="020B0606020202030204" pitchFamily="34" charset="0"/>
              </a:rPr>
              <a:t>/ </a:t>
            </a:r>
            <a:r>
              <a:rPr kumimoji="0" lang="el-GR" altLang="el-GR" sz="1200" b="0" i="0" u="none" strike="noStrike" cap="none" normalizeH="0" baseline="0" dirty="0" smtClean="0">
                <a:ln>
                  <a:noFill/>
                </a:ln>
                <a:solidFill>
                  <a:srgbClr val="6F9AD3"/>
                </a:solidFill>
                <a:effectLst/>
                <a:latin typeface="Arial Narrow" panose="020B0606020202030204" pitchFamily="34" charset="0"/>
              </a:rPr>
              <a:t>αυτό-αναφερόμενες</a:t>
            </a:r>
            <a:r>
              <a:rPr kumimoji="0" lang="en-US" altLang="el-GR" sz="1200" b="0" i="0" u="none" strike="noStrike" cap="none" normalizeH="0" baseline="0" dirty="0" smtClean="0">
                <a:ln>
                  <a:noFill/>
                </a:ln>
                <a:solidFill>
                  <a:srgbClr val="6F9AD3"/>
                </a:solidFill>
                <a:effectLst/>
                <a:latin typeface="Arial Narrow" panose="020B0606020202030204" pitchFamily="34" charset="0"/>
              </a:rPr>
              <a:t>)</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
        <p:nvSpPr>
          <p:cNvPr id="10" name="Text Box 9"/>
          <p:cNvSpPr txBox="1">
            <a:spLocks noChangeArrowheads="1"/>
          </p:cNvSpPr>
          <p:nvPr/>
        </p:nvSpPr>
        <p:spPr bwMode="auto">
          <a:xfrm>
            <a:off x="5914704" y="130384"/>
            <a:ext cx="1938337" cy="107632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l-GR" sz="1200" b="1" i="0" u="none" strike="noStrike" cap="none" normalizeH="0" baseline="0" dirty="0" smtClean="0">
                <a:ln>
                  <a:noFill/>
                </a:ln>
                <a:solidFill>
                  <a:srgbClr val="6F9AD3"/>
                </a:solidFill>
                <a:effectLst/>
                <a:latin typeface="Arial Narrow" panose="020B0606020202030204" pitchFamily="34" charset="0"/>
              </a:rPr>
              <a:t>BECAN CBSS: </a:t>
            </a:r>
            <a:r>
              <a:rPr kumimoji="0" lang="el-GR" altLang="el-GR" sz="1200" b="0" i="0" u="none" strike="noStrike" cap="none" normalizeH="0" baseline="0" dirty="0" smtClean="0">
                <a:ln>
                  <a:noFill/>
                </a:ln>
                <a:solidFill>
                  <a:srgbClr val="6F9AD3"/>
                </a:solidFill>
                <a:effectLst/>
                <a:latin typeface="Arial Narrow" panose="020B0606020202030204" pitchFamily="34" charset="0"/>
              </a:rPr>
              <a:t>Καταγεγραμμένες Περιπτώσεις  σε αρχεία υπηρεσιών</a:t>
            </a:r>
            <a:r>
              <a:rPr kumimoji="0" lang="en-US" altLang="el-GR" sz="1200" b="0" i="0" u="none" strike="noStrike" cap="none" normalizeH="0" baseline="0" dirty="0" smtClean="0">
                <a:ln>
                  <a:noFill/>
                </a:ln>
                <a:solidFill>
                  <a:srgbClr val="6F9AD3"/>
                </a:solidFill>
                <a:effectLst/>
                <a:latin typeface="Arial Narrow" panose="020B0606020202030204" pitchFamily="34" charset="0"/>
              </a:rPr>
              <a:t> (</a:t>
            </a:r>
            <a:r>
              <a:rPr kumimoji="0" lang="el-GR" altLang="el-GR" sz="1200" b="0" i="0" u="none" strike="noStrike" cap="none" normalizeH="0" baseline="0" dirty="0" smtClean="0">
                <a:ln>
                  <a:noFill/>
                </a:ln>
                <a:solidFill>
                  <a:srgbClr val="6F9AD3"/>
                </a:solidFill>
                <a:effectLst/>
                <a:latin typeface="Arial Narrow" panose="020B0606020202030204" pitchFamily="34" charset="0"/>
              </a:rPr>
              <a:t>ίδιο χρονικό διάστημα, γεωγραφικές περιοχές και πληθυσμό αναφοράς</a:t>
            </a:r>
            <a:r>
              <a:rPr kumimoji="0" lang="en-US" altLang="el-GR" sz="1200" b="0" i="0" u="none" strike="noStrike" cap="none" normalizeH="0" baseline="0" dirty="0" smtClean="0">
                <a:ln>
                  <a:noFill/>
                </a:ln>
                <a:solidFill>
                  <a:srgbClr val="6F9AD3"/>
                </a:solidFill>
                <a:effectLst/>
                <a:latin typeface="Arial Narrow" panose="020B0606020202030204" pitchFamily="34" charset="0"/>
              </a:rPr>
              <a:t>)</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
        <p:nvSpPr>
          <p:cNvPr id="11" name="Text Box 10"/>
          <p:cNvSpPr txBox="1">
            <a:spLocks noChangeArrowheads="1"/>
          </p:cNvSpPr>
          <p:nvPr/>
        </p:nvSpPr>
        <p:spPr bwMode="auto">
          <a:xfrm>
            <a:off x="3814442" y="130382"/>
            <a:ext cx="2100262" cy="107632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l-GR" sz="1200" b="1" i="0" u="none" strike="noStrike" cap="none" normalizeH="0" baseline="0" dirty="0" smtClean="0">
                <a:ln>
                  <a:noFill/>
                </a:ln>
                <a:solidFill>
                  <a:srgbClr val="6F9AD3"/>
                </a:solidFill>
                <a:effectLst/>
                <a:latin typeface="Arial Narrow" panose="020B0606020202030204" pitchFamily="34" charset="0"/>
              </a:rPr>
              <a:t>BECAN E.S: </a:t>
            </a:r>
            <a:r>
              <a:rPr kumimoji="0" lang="el-GR" altLang="el-GR" sz="1200" b="0" i="0" u="none" strike="noStrike" cap="none" normalizeH="0" baseline="0" dirty="0" smtClean="0">
                <a:ln>
                  <a:noFill/>
                </a:ln>
                <a:solidFill>
                  <a:srgbClr val="6F9AD3"/>
                </a:solidFill>
                <a:effectLst/>
                <a:latin typeface="Arial Narrow" panose="020B0606020202030204" pitchFamily="34" charset="0"/>
              </a:rPr>
              <a:t>Επίπτωση </a:t>
            </a:r>
            <a:r>
              <a:rPr kumimoji="0" lang="el-GR" altLang="el-GR" sz="1200" b="0" i="0" u="none" strike="noStrike" cap="none" normalizeH="0" baseline="0" dirty="0" err="1" smtClean="0">
                <a:ln>
                  <a:noFill/>
                </a:ln>
                <a:solidFill>
                  <a:srgbClr val="6F9AD3"/>
                </a:solidFill>
                <a:effectLst/>
                <a:latin typeface="Arial Narrow" panose="020B0606020202030204" pitchFamily="34" charset="0"/>
              </a:rPr>
              <a:t>αυτο</a:t>
            </a:r>
            <a:r>
              <a:rPr kumimoji="0" lang="el-GR" altLang="el-GR" sz="1200" b="0" i="0" u="none" strike="noStrike" cap="none" normalizeH="0" baseline="0" dirty="0" smtClean="0">
                <a:ln>
                  <a:noFill/>
                </a:ln>
                <a:solidFill>
                  <a:srgbClr val="6F9AD3"/>
                </a:solidFill>
                <a:effectLst/>
                <a:latin typeface="Arial Narrow" panose="020B0606020202030204" pitchFamily="34" charset="0"/>
              </a:rPr>
              <a:t>-αναφερόμενων εμπειριών σωματικής/ σεξουαλικής/ ψυχολογικής βίας &amp; αισθήματος παραμέλησης</a:t>
            </a:r>
            <a:r>
              <a:rPr kumimoji="0" lang="en-US" altLang="el-GR" sz="1200" b="0" i="0" u="none" strike="noStrike" cap="none" normalizeH="0" baseline="0" dirty="0" smtClean="0">
                <a:ln>
                  <a:noFill/>
                </a:ln>
                <a:solidFill>
                  <a:srgbClr val="6F9AD3"/>
                </a:solidFill>
                <a:effectLst/>
                <a:latin typeface="Arial Narrow" panose="020B0606020202030204" pitchFamily="34" charset="0"/>
              </a:rPr>
              <a:t>) (N=10451)</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
        <p:nvSpPr>
          <p:cNvPr id="12" name="Rectangle 11"/>
          <p:cNvSpPr>
            <a:spLocks noChangeArrowheads="1"/>
          </p:cNvSpPr>
          <p:nvPr/>
        </p:nvSpPr>
        <p:spPr bwMode="auto">
          <a:xfrm>
            <a:off x="3451301" y="1592874"/>
            <a:ext cx="1198563" cy="215900"/>
          </a:xfrm>
          <a:prstGeom prst="rect">
            <a:avLst/>
          </a:prstGeom>
          <a:solidFill>
            <a:srgbClr val="FFFFFF"/>
          </a:solidFill>
          <a:ln>
            <a:noFill/>
          </a:ln>
          <a:effectLst/>
          <a:extLs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smtClean="0">
                <a:ln>
                  <a:noFill/>
                </a:ln>
                <a:solidFill>
                  <a:srgbClr val="000000"/>
                </a:solidFill>
                <a:effectLst/>
                <a:latin typeface="Arial Narrow" panose="020B0606020202030204" pitchFamily="34" charset="0"/>
              </a:rPr>
              <a:t>σωματική βία</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
        <p:nvSpPr>
          <p:cNvPr id="13" name="Rectangle 12"/>
          <p:cNvSpPr>
            <a:spLocks noChangeArrowheads="1"/>
          </p:cNvSpPr>
          <p:nvPr/>
        </p:nvSpPr>
        <p:spPr bwMode="auto">
          <a:xfrm>
            <a:off x="3451301" y="2132624"/>
            <a:ext cx="1198563" cy="215900"/>
          </a:xfrm>
          <a:prstGeom prst="rect">
            <a:avLst/>
          </a:prstGeom>
          <a:solidFill>
            <a:srgbClr val="FFFFFF"/>
          </a:solidFill>
          <a:ln>
            <a:noFill/>
          </a:ln>
          <a:effectLst/>
          <a:extLs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smtClean="0">
                <a:ln>
                  <a:noFill/>
                </a:ln>
                <a:solidFill>
                  <a:srgbClr val="000000"/>
                </a:solidFill>
                <a:effectLst/>
                <a:latin typeface="Arial Narrow" panose="020B0606020202030204" pitchFamily="34" charset="0"/>
              </a:rPr>
              <a:t>σεξουαλική βία</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
        <p:nvSpPr>
          <p:cNvPr id="14" name="Rectangle 13"/>
          <p:cNvSpPr>
            <a:spLocks noChangeArrowheads="1"/>
          </p:cNvSpPr>
          <p:nvPr/>
        </p:nvSpPr>
        <p:spPr bwMode="auto">
          <a:xfrm>
            <a:off x="3451301" y="2639036"/>
            <a:ext cx="1198563" cy="215900"/>
          </a:xfrm>
          <a:prstGeom prst="rect">
            <a:avLst/>
          </a:prstGeom>
          <a:solidFill>
            <a:srgbClr val="FFFFFF"/>
          </a:solidFill>
          <a:ln>
            <a:noFill/>
          </a:ln>
          <a:effectLst/>
          <a:extLs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smtClean="0">
                <a:ln>
                  <a:noFill/>
                </a:ln>
                <a:solidFill>
                  <a:srgbClr val="000000"/>
                </a:solidFill>
                <a:effectLst/>
                <a:latin typeface="Arial Narrow" panose="020B0606020202030204" pitchFamily="34" charset="0"/>
              </a:rPr>
              <a:t>ψυχολογική βία</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
        <p:nvSpPr>
          <p:cNvPr id="15" name="Rectangle 14"/>
          <p:cNvSpPr>
            <a:spLocks noChangeArrowheads="1"/>
          </p:cNvSpPr>
          <p:nvPr/>
        </p:nvSpPr>
        <p:spPr bwMode="auto">
          <a:xfrm>
            <a:off x="3263143" y="3156561"/>
            <a:ext cx="1441314" cy="212146"/>
          </a:xfrm>
          <a:prstGeom prst="rect">
            <a:avLst/>
          </a:prstGeom>
          <a:solidFill>
            <a:srgbClr val="FFFFFF"/>
          </a:solidFill>
          <a:ln>
            <a:noFill/>
          </a:ln>
          <a:effectLst/>
          <a:extLs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smtClean="0">
                <a:ln>
                  <a:noFill/>
                </a:ln>
                <a:solidFill>
                  <a:srgbClr val="000000"/>
                </a:solidFill>
                <a:effectLst/>
                <a:latin typeface="Arial Narrow" panose="020B0606020202030204" pitchFamily="34" charset="0"/>
              </a:rPr>
              <a:t>αίσθημα παραμέλησης</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
        <p:nvSpPr>
          <p:cNvPr id="16" name="Rectangle 15"/>
          <p:cNvSpPr>
            <a:spLocks noChangeArrowheads="1"/>
          </p:cNvSpPr>
          <p:nvPr/>
        </p:nvSpPr>
        <p:spPr bwMode="auto">
          <a:xfrm>
            <a:off x="6219767" y="1592873"/>
            <a:ext cx="1350962" cy="223529"/>
          </a:xfrm>
          <a:prstGeom prst="rect">
            <a:avLst/>
          </a:prstGeom>
          <a:solidFill>
            <a:srgbClr val="FFFFFF"/>
          </a:solidFill>
          <a:ln>
            <a:noFill/>
          </a:ln>
          <a:effectLst/>
          <a:extLs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smtClean="0">
                <a:ln>
                  <a:noFill/>
                </a:ln>
                <a:solidFill>
                  <a:srgbClr val="000000"/>
                </a:solidFill>
                <a:effectLst/>
                <a:latin typeface="Arial Narrow" panose="020B0606020202030204" pitchFamily="34" charset="0"/>
              </a:rPr>
              <a:t>σωματική κακοποίηση</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
        <p:nvSpPr>
          <p:cNvPr id="17" name="Rectangle 16"/>
          <p:cNvSpPr>
            <a:spLocks noChangeArrowheads="1"/>
          </p:cNvSpPr>
          <p:nvPr/>
        </p:nvSpPr>
        <p:spPr bwMode="auto">
          <a:xfrm>
            <a:off x="6078480" y="2134211"/>
            <a:ext cx="1492249" cy="214313"/>
          </a:xfrm>
          <a:prstGeom prst="rect">
            <a:avLst/>
          </a:prstGeom>
          <a:solidFill>
            <a:srgbClr val="FFFFFF"/>
          </a:solidFill>
          <a:ln>
            <a:noFill/>
          </a:ln>
          <a:effectLst/>
          <a:extLs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smtClean="0">
                <a:ln>
                  <a:noFill/>
                </a:ln>
                <a:solidFill>
                  <a:srgbClr val="000000"/>
                </a:solidFill>
                <a:effectLst/>
                <a:latin typeface="Arial Narrow" panose="020B0606020202030204" pitchFamily="34" charset="0"/>
              </a:rPr>
              <a:t>σεξουαλική κακοποίηση</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17"/>
          <p:cNvSpPr>
            <a:spLocks noChangeArrowheads="1"/>
          </p:cNvSpPr>
          <p:nvPr/>
        </p:nvSpPr>
        <p:spPr bwMode="auto">
          <a:xfrm>
            <a:off x="6092128" y="2666332"/>
            <a:ext cx="1492249" cy="215900"/>
          </a:xfrm>
          <a:prstGeom prst="rect">
            <a:avLst/>
          </a:prstGeom>
          <a:solidFill>
            <a:srgbClr val="FFFFFF"/>
          </a:solidFill>
          <a:ln>
            <a:noFill/>
          </a:ln>
          <a:effectLst/>
          <a:extLs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smtClean="0">
                <a:ln>
                  <a:noFill/>
                </a:ln>
                <a:solidFill>
                  <a:srgbClr val="000000"/>
                </a:solidFill>
                <a:effectLst/>
                <a:latin typeface="Arial Narrow" panose="020B0606020202030204" pitchFamily="34" charset="0"/>
              </a:rPr>
              <a:t>ψυχολογική κακοποίηση</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
        <p:nvSpPr>
          <p:cNvPr id="19" name="Rectangle 18"/>
          <p:cNvSpPr>
            <a:spLocks noChangeArrowheads="1"/>
          </p:cNvSpPr>
          <p:nvPr/>
        </p:nvSpPr>
        <p:spPr bwMode="auto">
          <a:xfrm>
            <a:off x="6372167" y="3156561"/>
            <a:ext cx="1198562" cy="215900"/>
          </a:xfrm>
          <a:prstGeom prst="rect">
            <a:avLst/>
          </a:prstGeom>
          <a:solidFill>
            <a:srgbClr val="FFFFFF"/>
          </a:solidFill>
          <a:ln>
            <a:noFill/>
          </a:ln>
          <a:effectLst/>
          <a:extLst>
            <a:ext uri="{91240B29-F687-4F45-9708-019B960494DF}">
              <a14:hiddenLine xmlns="" xmlns:a14="http://schemas.microsoft.com/office/drawing/2010/main" w="9525" algn="in">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smtClean="0">
                <a:ln>
                  <a:noFill/>
                </a:ln>
                <a:solidFill>
                  <a:srgbClr val="000000"/>
                </a:solidFill>
                <a:effectLst/>
                <a:latin typeface="Arial Narrow" panose="020B0606020202030204" pitchFamily="34" charset="0"/>
              </a:rPr>
              <a:t>παραμέληση</a:t>
            </a:r>
            <a:endParaRPr kumimoji="0" lang="el-GR" altLang="el-GR" sz="3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193783364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031"/>
                                        </p:tgtEl>
                                        <p:attrNameLst>
                                          <p:attrName>style.visibility</p:attrName>
                                        </p:attrNameLst>
                                      </p:cBhvr>
                                      <p:to>
                                        <p:strVal val="visible"/>
                                      </p:to>
                                    </p:set>
                                    <p:anim calcmode="lin" valueType="num">
                                      <p:cBhvr>
                                        <p:cTn id="14" dur="500" fill="hold"/>
                                        <p:tgtEl>
                                          <p:spTgt spid="1031"/>
                                        </p:tgtEl>
                                        <p:attrNameLst>
                                          <p:attrName>ppt_w</p:attrName>
                                        </p:attrNameLst>
                                      </p:cBhvr>
                                      <p:tavLst>
                                        <p:tav tm="0">
                                          <p:val>
                                            <p:fltVal val="0"/>
                                          </p:val>
                                        </p:tav>
                                        <p:tav tm="100000">
                                          <p:val>
                                            <p:strVal val="#ppt_w"/>
                                          </p:val>
                                        </p:tav>
                                      </p:tavLst>
                                    </p:anim>
                                    <p:anim calcmode="lin" valueType="num">
                                      <p:cBhvr>
                                        <p:cTn id="15" dur="500" fill="hold"/>
                                        <p:tgtEl>
                                          <p:spTgt spid="1031"/>
                                        </p:tgtEl>
                                        <p:attrNameLst>
                                          <p:attrName>ppt_h</p:attrName>
                                        </p:attrNameLst>
                                      </p:cBhvr>
                                      <p:tavLst>
                                        <p:tav tm="0">
                                          <p:val>
                                            <p:fltVal val="0"/>
                                          </p:val>
                                        </p:tav>
                                        <p:tav tm="100000">
                                          <p:val>
                                            <p:strVal val="#ppt_h"/>
                                          </p:val>
                                        </p:tav>
                                      </p:tavLst>
                                    </p:anim>
                                    <p:animEffect transition="in" filter="fade">
                                      <p:cBhvr>
                                        <p:cTn id="16" dur="500"/>
                                        <p:tgtEl>
                                          <p:spTgt spid="1031"/>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fltVal val="0"/>
                                          </p:val>
                                        </p:tav>
                                        <p:tav tm="100000">
                                          <p:val>
                                            <p:strVal val="#ppt_w"/>
                                          </p:val>
                                        </p:tav>
                                      </p:tavLst>
                                    </p:anim>
                                    <p:anim calcmode="lin" valueType="num">
                                      <p:cBhvr>
                                        <p:cTn id="59" dur="500" fill="hold"/>
                                        <p:tgtEl>
                                          <p:spTgt spid="18"/>
                                        </p:tgtEl>
                                        <p:attrNameLst>
                                          <p:attrName>ppt_h</p:attrName>
                                        </p:attrNameLst>
                                      </p:cBhvr>
                                      <p:tavLst>
                                        <p:tav tm="0">
                                          <p:val>
                                            <p:fltVal val="0"/>
                                          </p:val>
                                        </p:tav>
                                        <p:tav tm="100000">
                                          <p:val>
                                            <p:strVal val="#ppt_h"/>
                                          </p:val>
                                        </p:tav>
                                      </p:tavLst>
                                    </p:anim>
                                    <p:animEffect transition="in" filter="fade">
                                      <p:cBhvr>
                                        <p:cTn id="60" dur="500"/>
                                        <p:tgtEl>
                                          <p:spTgt spid="1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par>
                                <p:cTn id="66" presetID="53" presetClass="entr" presetSubtype="16" fill="hold" nodeType="withEffect">
                                  <p:stCondLst>
                                    <p:cond delay="0"/>
                                  </p:stCondLst>
                                  <p:childTnLst>
                                    <p:set>
                                      <p:cBhvr>
                                        <p:cTn id="67" dur="1" fill="hold">
                                          <p:stCondLst>
                                            <p:cond delay="0"/>
                                          </p:stCondLst>
                                        </p:cTn>
                                        <p:tgtEl>
                                          <p:spTgt spid="1030"/>
                                        </p:tgtEl>
                                        <p:attrNameLst>
                                          <p:attrName>style.visibility</p:attrName>
                                        </p:attrNameLst>
                                      </p:cBhvr>
                                      <p:to>
                                        <p:strVal val="visible"/>
                                      </p:to>
                                    </p:set>
                                    <p:anim calcmode="lin" valueType="num">
                                      <p:cBhvr>
                                        <p:cTn id="68" dur="500" fill="hold"/>
                                        <p:tgtEl>
                                          <p:spTgt spid="1030"/>
                                        </p:tgtEl>
                                        <p:attrNameLst>
                                          <p:attrName>ppt_w</p:attrName>
                                        </p:attrNameLst>
                                      </p:cBhvr>
                                      <p:tavLst>
                                        <p:tav tm="0">
                                          <p:val>
                                            <p:fltVal val="0"/>
                                          </p:val>
                                        </p:tav>
                                        <p:tav tm="100000">
                                          <p:val>
                                            <p:strVal val="#ppt_w"/>
                                          </p:val>
                                        </p:tav>
                                      </p:tavLst>
                                    </p:anim>
                                    <p:anim calcmode="lin" valueType="num">
                                      <p:cBhvr>
                                        <p:cTn id="69" dur="500" fill="hold"/>
                                        <p:tgtEl>
                                          <p:spTgt spid="1030"/>
                                        </p:tgtEl>
                                        <p:attrNameLst>
                                          <p:attrName>ppt_h</p:attrName>
                                        </p:attrNameLst>
                                      </p:cBhvr>
                                      <p:tavLst>
                                        <p:tav tm="0">
                                          <p:val>
                                            <p:fltVal val="0"/>
                                          </p:val>
                                        </p:tav>
                                        <p:tav tm="100000">
                                          <p:val>
                                            <p:strVal val="#ppt_h"/>
                                          </p:val>
                                        </p:tav>
                                      </p:tavLst>
                                    </p:anim>
                                    <p:animEffect transition="in" filter="fade">
                                      <p:cBhvr>
                                        <p:cTn id="70" dur="500"/>
                                        <p:tgtEl>
                                          <p:spTgt spid="1030"/>
                                        </p:tgtEl>
                                      </p:cBhvr>
                                    </p:animEffec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1000"/>
                                        <p:tgtEl>
                                          <p:spTgt spid="9"/>
                                        </p:tgtEl>
                                      </p:cBhvr>
                                    </p:animEffect>
                                    <p:anim calcmode="lin" valueType="num">
                                      <p:cBhvr>
                                        <p:cTn id="76" dur="1000" fill="hold"/>
                                        <p:tgtEl>
                                          <p:spTgt spid="9"/>
                                        </p:tgtEl>
                                        <p:attrNameLst>
                                          <p:attrName>ppt_x</p:attrName>
                                        </p:attrNameLst>
                                      </p:cBhvr>
                                      <p:tavLst>
                                        <p:tav tm="0">
                                          <p:val>
                                            <p:strVal val="#ppt_x"/>
                                          </p:val>
                                        </p:tav>
                                        <p:tav tm="100000">
                                          <p:val>
                                            <p:strVal val="#ppt_x"/>
                                          </p:val>
                                        </p:tav>
                                      </p:tavLst>
                                    </p:anim>
                                    <p:anim calcmode="lin" valueType="num">
                                      <p:cBhvr>
                                        <p:cTn id="7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grpId="0" nodeType="clickEffect">
                                  <p:stCondLst>
                                    <p:cond delay="0"/>
                                  </p:stCondLst>
                                  <p:childTnLst>
                                    <p:set>
                                      <p:cBhvr>
                                        <p:cTn id="81" dur="1" fill="hold">
                                          <p:stCondLst>
                                            <p:cond delay="0"/>
                                          </p:stCondLst>
                                        </p:cTn>
                                        <p:tgtEl>
                                          <p:spTgt spid="8"/>
                                        </p:tgtEl>
                                        <p:attrNameLst>
                                          <p:attrName>style.visibility</p:attrName>
                                        </p:attrNameLst>
                                      </p:cBhvr>
                                      <p:to>
                                        <p:strVal val="visible"/>
                                      </p:to>
                                    </p:set>
                                    <p:anim calcmode="lin" valueType="num">
                                      <p:cBhvr>
                                        <p:cTn id="82" dur="500" fill="hold"/>
                                        <p:tgtEl>
                                          <p:spTgt spid="8"/>
                                        </p:tgtEl>
                                        <p:attrNameLst>
                                          <p:attrName>ppt_w</p:attrName>
                                        </p:attrNameLst>
                                      </p:cBhvr>
                                      <p:tavLst>
                                        <p:tav tm="0">
                                          <p:val>
                                            <p:fltVal val="0"/>
                                          </p:val>
                                        </p:tav>
                                        <p:tav tm="100000">
                                          <p:val>
                                            <p:strVal val="#ppt_w"/>
                                          </p:val>
                                        </p:tav>
                                      </p:tavLst>
                                    </p:anim>
                                    <p:anim calcmode="lin" valueType="num">
                                      <p:cBhvr>
                                        <p:cTn id="83" dur="500" fill="hold"/>
                                        <p:tgtEl>
                                          <p:spTgt spid="8"/>
                                        </p:tgtEl>
                                        <p:attrNameLst>
                                          <p:attrName>ppt_h</p:attrName>
                                        </p:attrNameLst>
                                      </p:cBhvr>
                                      <p:tavLst>
                                        <p:tav tm="0">
                                          <p:val>
                                            <p:fltVal val="0"/>
                                          </p:val>
                                        </p:tav>
                                        <p:tav tm="100000">
                                          <p:val>
                                            <p:strVal val="#ppt_h"/>
                                          </p:val>
                                        </p:tav>
                                      </p:tavLst>
                                    </p:anim>
                                    <p:animEffect transition="in" filter="fade">
                                      <p:cBhvr>
                                        <p:cTn id="84" dur="500"/>
                                        <p:tgtEl>
                                          <p:spTgt spid="8"/>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childTnLst>
                                    <p:set>
                                      <p:cBhvr>
                                        <p:cTn id="88" dur="1" fill="hold">
                                          <p:stCondLst>
                                            <p:cond delay="0"/>
                                          </p:stCondLst>
                                        </p:cTn>
                                        <p:tgtEl>
                                          <p:spTgt spid="7"/>
                                        </p:tgtEl>
                                        <p:attrNameLst>
                                          <p:attrName>style.visibility</p:attrName>
                                        </p:attrNameLst>
                                      </p:cBhvr>
                                      <p:to>
                                        <p:strVal val="visible"/>
                                      </p:to>
                                    </p:set>
                                    <p:anim calcmode="lin" valueType="num">
                                      <p:cBhvr>
                                        <p:cTn id="89" dur="500" fill="hold"/>
                                        <p:tgtEl>
                                          <p:spTgt spid="7"/>
                                        </p:tgtEl>
                                        <p:attrNameLst>
                                          <p:attrName>ppt_w</p:attrName>
                                        </p:attrNameLst>
                                      </p:cBhvr>
                                      <p:tavLst>
                                        <p:tav tm="0">
                                          <p:val>
                                            <p:fltVal val="0"/>
                                          </p:val>
                                        </p:tav>
                                        <p:tav tm="100000">
                                          <p:val>
                                            <p:strVal val="#ppt_w"/>
                                          </p:val>
                                        </p:tav>
                                      </p:tavLst>
                                    </p:anim>
                                    <p:anim calcmode="lin" valueType="num">
                                      <p:cBhvr>
                                        <p:cTn id="90" dur="500" fill="hold"/>
                                        <p:tgtEl>
                                          <p:spTgt spid="7"/>
                                        </p:tgtEl>
                                        <p:attrNameLst>
                                          <p:attrName>ppt_h</p:attrName>
                                        </p:attrNameLst>
                                      </p:cBhvr>
                                      <p:tavLst>
                                        <p:tav tm="0">
                                          <p:val>
                                            <p:fltVal val="0"/>
                                          </p:val>
                                        </p:tav>
                                        <p:tav tm="100000">
                                          <p:val>
                                            <p:strVal val="#ppt_h"/>
                                          </p:val>
                                        </p:tav>
                                      </p:tavLst>
                                    </p:anim>
                                    <p:animEffect transition="in" filter="fade">
                                      <p:cBhvr>
                                        <p:cTn id="9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P spid="12" grpId="0" animBg="1"/>
      <p:bldP spid="13" grpId="0" animBg="1"/>
      <p:bldP spid="14" grpId="0" animBg="1"/>
      <p:bldP spid="15" grpId="0" animBg="1"/>
      <p:bldP spid="16" grpId="0" animBg="1"/>
      <p:bldP spid="17" grpId="0" animBg="1"/>
      <p:bldP spid="18" grpId="0" animBg="1"/>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b="1" dirty="0">
                <a:latin typeface="Segoe UI Light" panose="020B0502040204020203" pitchFamily="34" charset="0"/>
                <a:cs typeface="Segoe UI Light" panose="020B0502040204020203" pitchFamily="34" charset="0"/>
              </a:rPr>
              <a:t>Η ευρύτερη εικόνα όσον αφορά την Επιδημιολογική Επιτήρηση της ΚαΠα-π</a:t>
            </a:r>
            <a:endParaRPr lang="el-GR" dirty="0"/>
          </a:p>
        </p:txBody>
      </p:sp>
      <p:sp>
        <p:nvSpPr>
          <p:cNvPr id="3" name="Content Placeholder 2"/>
          <p:cNvSpPr>
            <a:spLocks noGrp="1"/>
          </p:cNvSpPr>
          <p:nvPr>
            <p:ph idx="1"/>
          </p:nvPr>
        </p:nvSpPr>
        <p:spPr>
          <a:xfrm>
            <a:off x="628650" y="1369219"/>
            <a:ext cx="8160508" cy="3263504"/>
          </a:xfrm>
        </p:spPr>
        <p:txBody>
          <a:bodyPr>
            <a:noAutofit/>
          </a:bodyPr>
          <a:lstStyle/>
          <a:p>
            <a:pPr marL="0" indent="0">
              <a:buClr>
                <a:schemeClr val="accent1"/>
              </a:buClr>
              <a:buNone/>
            </a:pPr>
            <a:r>
              <a:rPr lang="el-GR" sz="1600" dirty="0">
                <a:latin typeface="Segoe UI Light" panose="020B0502040204020203" pitchFamily="34" charset="0"/>
                <a:cs typeface="Segoe UI Light" panose="020B0502040204020203" pitchFamily="34" charset="0"/>
              </a:rPr>
              <a:t>Στα Κράτη Μέλη της ΕΕ και στον υπόλοιπο κόσμο</a:t>
            </a:r>
            <a:endParaRPr lang="en-GB" sz="1600" dirty="0">
              <a:latin typeface="Segoe UI Light" panose="020B0502040204020203" pitchFamily="34" charset="0"/>
              <a:cs typeface="Segoe UI Light" panose="020B0502040204020203" pitchFamily="34" charset="0"/>
            </a:endParaRPr>
          </a:p>
          <a:p>
            <a:pPr marL="177800" lvl="2" indent="-177800">
              <a:buClr>
                <a:schemeClr val="accent1"/>
              </a:buClr>
              <a:buFont typeface="Wingdings 3" panose="05040102010807070707" pitchFamily="18" charset="2"/>
              <a:buChar char="´"/>
            </a:pPr>
            <a:r>
              <a:rPr lang="el-GR" dirty="0">
                <a:latin typeface="Segoe UI Light" panose="020B0502040204020203" pitchFamily="34" charset="0"/>
                <a:cs typeface="Segoe UI Light" panose="020B0502040204020203" pitchFamily="34" charset="0"/>
              </a:rPr>
              <a:t>υφίστανται </a:t>
            </a:r>
            <a:r>
              <a:rPr lang="el-GR" b="1" dirty="0">
                <a:latin typeface="Segoe UI Light" panose="020B0502040204020203" pitchFamily="34" charset="0"/>
                <a:cs typeface="Segoe UI Light" panose="020B0502040204020203" pitchFamily="34" charset="0"/>
              </a:rPr>
              <a:t>διάφορα συστήματα</a:t>
            </a:r>
            <a:r>
              <a:rPr lang="en-GB" b="1" dirty="0">
                <a:latin typeface="Segoe UI Light" panose="020B0502040204020203" pitchFamily="34" charset="0"/>
                <a:cs typeface="Segoe UI Light" panose="020B0502040204020203" pitchFamily="34" charset="0"/>
              </a:rPr>
              <a:t>, </a:t>
            </a:r>
            <a:r>
              <a:rPr lang="el-GR" b="1" dirty="0">
                <a:latin typeface="Segoe UI Light" panose="020B0502040204020203" pitchFamily="34" charset="0"/>
                <a:cs typeface="Segoe UI Light" panose="020B0502040204020203" pitchFamily="34" charset="0"/>
              </a:rPr>
              <a:t>υποδομές, πρακτικές και διαδικασίες </a:t>
            </a:r>
            <a:r>
              <a:rPr lang="el-GR" dirty="0">
                <a:latin typeface="Segoe UI Light" panose="020B0502040204020203" pitchFamily="34" charset="0"/>
                <a:cs typeface="Segoe UI Light" panose="020B0502040204020203" pitchFamily="34" charset="0"/>
              </a:rPr>
              <a:t>καταγραφής ΚαΠα-π</a:t>
            </a:r>
            <a:endParaRPr lang="en-GB" dirty="0">
              <a:latin typeface="Segoe UI Light" panose="020B0502040204020203" pitchFamily="34" charset="0"/>
              <a:cs typeface="Segoe UI Light" panose="020B0502040204020203" pitchFamily="34" charset="0"/>
            </a:endParaRPr>
          </a:p>
          <a:p>
            <a:pPr marL="177800" lvl="2" indent="-177800">
              <a:buClr>
                <a:schemeClr val="accent1"/>
              </a:buClr>
              <a:buFont typeface="Wingdings 3" panose="05040102010807070707" pitchFamily="18" charset="2"/>
              <a:buChar char="´"/>
            </a:pPr>
            <a:r>
              <a:rPr lang="el-GR" dirty="0">
                <a:latin typeface="Segoe UI Light" panose="020B0502040204020203" pitchFamily="34" charset="0"/>
                <a:cs typeface="Segoe UI Light" panose="020B0502040204020203" pitchFamily="34" charset="0"/>
              </a:rPr>
              <a:t>όπου εφαρμόζεται καταγραφή περιστατικών, συνήθως είναι </a:t>
            </a:r>
            <a:r>
              <a:rPr lang="el-GR" b="1" dirty="0">
                <a:latin typeface="Segoe UI Light" panose="020B0502040204020203" pitchFamily="34" charset="0"/>
                <a:cs typeface="Segoe UI Light" panose="020B0502040204020203" pitchFamily="34" charset="0"/>
              </a:rPr>
              <a:t>πολύ- και δια-τομεακή </a:t>
            </a:r>
          </a:p>
          <a:p>
            <a:pPr marL="0" indent="0">
              <a:buClr>
                <a:schemeClr val="accent1"/>
              </a:buClr>
              <a:buNone/>
            </a:pPr>
            <a:endParaRPr lang="el-GR" sz="1100" dirty="0" smtClean="0">
              <a:latin typeface="Segoe UI Light" panose="020B0502040204020203" pitchFamily="34" charset="0"/>
              <a:cs typeface="Segoe UI Light" panose="020B0502040204020203" pitchFamily="34" charset="0"/>
            </a:endParaRPr>
          </a:p>
          <a:p>
            <a:pPr marL="0" indent="0">
              <a:buClr>
                <a:schemeClr val="accent1"/>
              </a:buClr>
              <a:buNone/>
            </a:pPr>
            <a:r>
              <a:rPr lang="el-GR" sz="1600" dirty="0" smtClean="0">
                <a:latin typeface="Segoe UI Light" panose="020B0502040204020203" pitchFamily="34" charset="0"/>
                <a:cs typeface="Segoe UI Light" panose="020B0502040204020203" pitchFamily="34" charset="0"/>
              </a:rPr>
              <a:t>Οι </a:t>
            </a:r>
            <a:r>
              <a:rPr lang="el-GR" sz="1600" dirty="0">
                <a:latin typeface="Segoe UI Light" panose="020B0502040204020203" pitchFamily="34" charset="0"/>
                <a:cs typeface="Segoe UI Light" panose="020B0502040204020203" pitchFamily="34" charset="0"/>
              </a:rPr>
              <a:t>πληροφορίες </a:t>
            </a:r>
            <a:r>
              <a:rPr lang="el-GR" sz="1600" dirty="0" smtClean="0">
                <a:latin typeface="Segoe UI Light" panose="020B0502040204020203" pitchFamily="34" charset="0"/>
                <a:cs typeface="Segoe UI Light" panose="020B0502040204020203" pitchFamily="34" charset="0"/>
              </a:rPr>
              <a:t>για </a:t>
            </a:r>
            <a:r>
              <a:rPr lang="el-GR" sz="1600" dirty="0">
                <a:latin typeface="Segoe UI Light" panose="020B0502040204020203" pitchFamily="34" charset="0"/>
                <a:cs typeface="Segoe UI Light" panose="020B0502040204020203" pitchFamily="34" charset="0"/>
              </a:rPr>
              <a:t>ΚαΠα-π συλλέγονται κατά τη διάρκεια άλλων εργασιών ρουτίνας, </a:t>
            </a:r>
            <a:r>
              <a:rPr lang="el-GR" sz="1600" b="1" dirty="0">
                <a:latin typeface="Segoe UI Light" panose="020B0502040204020203" pitchFamily="34" charset="0"/>
                <a:cs typeface="Segoe UI Light" panose="020B0502040204020203" pitchFamily="34" charset="0"/>
              </a:rPr>
              <a:t>ανάλογα με τον τομέα και την υπηρεσία </a:t>
            </a:r>
            <a:r>
              <a:rPr lang="el-GR" sz="1600" dirty="0">
                <a:latin typeface="Segoe UI Light" panose="020B0502040204020203" pitchFamily="34" charset="0"/>
                <a:cs typeface="Segoe UI Light" panose="020B0502040204020203" pitchFamily="34" charset="0"/>
              </a:rPr>
              <a:t>όπου εμφανίζονται τα περιστατικά</a:t>
            </a:r>
          </a:p>
          <a:p>
            <a:pPr marL="0" indent="0">
              <a:buClr>
                <a:schemeClr val="accent1"/>
              </a:buClr>
              <a:buNone/>
            </a:pPr>
            <a:endParaRPr lang="el-GR" sz="1050" dirty="0" smtClean="0">
              <a:latin typeface="Segoe UI Light" panose="020B0502040204020203" pitchFamily="34" charset="0"/>
              <a:cs typeface="Segoe UI Light" panose="020B0502040204020203" pitchFamily="34" charset="0"/>
            </a:endParaRPr>
          </a:p>
          <a:p>
            <a:pPr marL="0" indent="0">
              <a:buClr>
                <a:schemeClr val="accent1"/>
              </a:buClr>
              <a:buNone/>
            </a:pPr>
            <a:r>
              <a:rPr lang="el-GR" sz="1600" dirty="0" smtClean="0">
                <a:latin typeface="Segoe UI Light" panose="020B0502040204020203" pitchFamily="34" charset="0"/>
                <a:cs typeface="Segoe UI Light" panose="020B0502040204020203" pitchFamily="34" charset="0"/>
              </a:rPr>
              <a:t>Η </a:t>
            </a:r>
            <a:r>
              <a:rPr lang="el-GR" sz="1600" dirty="0">
                <a:latin typeface="Segoe UI Light" panose="020B0502040204020203" pitchFamily="34" charset="0"/>
                <a:cs typeface="Segoe UI Light" panose="020B0502040204020203" pitchFamily="34" charset="0"/>
              </a:rPr>
              <a:t>συλλογή δεδομένων γίνεται βάσει </a:t>
            </a:r>
            <a:r>
              <a:rPr lang="el-GR" sz="1600" b="1" dirty="0">
                <a:latin typeface="Segoe UI Light" panose="020B0502040204020203" pitchFamily="34" charset="0"/>
                <a:cs typeface="Segoe UI Light" panose="020B0502040204020203" pitchFamily="34" charset="0"/>
              </a:rPr>
              <a:t>διαφορετικών ορισμών, μεθοδολογιών &amp; εργαλείων</a:t>
            </a:r>
            <a:r>
              <a:rPr lang="el-GR" sz="1600" dirty="0">
                <a:latin typeface="Segoe UI Light" panose="020B0502040204020203" pitchFamily="34" charset="0"/>
                <a:cs typeface="Segoe UI Light" panose="020B0502040204020203" pitchFamily="34" charset="0"/>
              </a:rPr>
              <a:t>, ανάλογα με </a:t>
            </a:r>
          </a:p>
          <a:p>
            <a:pPr marL="171450" lvl="1">
              <a:buClr>
                <a:schemeClr val="accent1"/>
              </a:buClr>
              <a:buFont typeface="Wingdings 3" panose="05040102010807070707" pitchFamily="18" charset="2"/>
              <a:buChar char="´"/>
            </a:pPr>
            <a:r>
              <a:rPr lang="el-GR" sz="1400" b="1" dirty="0">
                <a:latin typeface="Segoe UI Light" panose="020B0502040204020203" pitchFamily="34" charset="0"/>
                <a:cs typeface="Segoe UI Light" panose="020B0502040204020203" pitchFamily="34" charset="0"/>
              </a:rPr>
              <a:t>τους τομείς </a:t>
            </a:r>
            <a:r>
              <a:rPr lang="el-GR" sz="1400" dirty="0">
                <a:latin typeface="Segoe UI Light" panose="020B0502040204020203" pitchFamily="34" charset="0"/>
                <a:cs typeface="Segoe UI Light" panose="020B0502040204020203" pitchFamily="34" charset="0"/>
              </a:rPr>
              <a:t>που εμπλέκονται στη διαχείριση της ΚαΠα-Π σε κάθε χώρα (υγείας, κοινωνικής πρόνοιας, δικαιοσύνης, εκπαίδευσης, δημόσιας τάξης)</a:t>
            </a:r>
          </a:p>
          <a:p>
            <a:pPr marL="171450" lvl="1">
              <a:buClr>
                <a:schemeClr val="accent1"/>
              </a:buClr>
              <a:buFont typeface="Wingdings 3" panose="05040102010807070707" pitchFamily="18" charset="2"/>
              <a:buChar char="´"/>
            </a:pPr>
            <a:r>
              <a:rPr lang="el-GR" sz="1400" b="1" dirty="0">
                <a:latin typeface="Segoe UI Light" panose="020B0502040204020203" pitchFamily="34" charset="0"/>
                <a:cs typeface="Segoe UI Light" panose="020B0502040204020203" pitchFamily="34" charset="0"/>
              </a:rPr>
              <a:t>τις υπηρεσίες </a:t>
            </a:r>
            <a:r>
              <a:rPr lang="el-GR" sz="1400" dirty="0">
                <a:latin typeface="Segoe UI Light" panose="020B0502040204020203" pitchFamily="34" charset="0"/>
                <a:cs typeface="Segoe UI Light" panose="020B0502040204020203" pitchFamily="34" charset="0"/>
              </a:rPr>
              <a:t>που εμπλέκονται στη διαχείριση της ΚαΠα-Π στον ίδιο ή σε διαφορετικούς τομείς</a:t>
            </a:r>
          </a:p>
          <a:p>
            <a:pPr marL="171450" lvl="1">
              <a:buClr>
                <a:schemeClr val="accent1"/>
              </a:buClr>
              <a:buFont typeface="Wingdings 3" panose="05040102010807070707" pitchFamily="18" charset="2"/>
              <a:buChar char="´"/>
            </a:pPr>
            <a:r>
              <a:rPr lang="el-GR" sz="1400" b="1" dirty="0">
                <a:latin typeface="Segoe UI Light" panose="020B0502040204020203" pitchFamily="34" charset="0"/>
                <a:cs typeface="Segoe UI Light" panose="020B0502040204020203" pitchFamily="34" charset="0"/>
              </a:rPr>
              <a:t>τους/τις επαγγελματίες </a:t>
            </a:r>
            <a:r>
              <a:rPr lang="el-GR" sz="1400" dirty="0">
                <a:latin typeface="Segoe UI Light" panose="020B0502040204020203" pitchFamily="34" charset="0"/>
                <a:cs typeface="Segoe UI Light" panose="020B0502040204020203" pitchFamily="34" charset="0"/>
              </a:rPr>
              <a:t>οι οποίοι/-</a:t>
            </a:r>
            <a:r>
              <a:rPr lang="el-GR" sz="1400" dirty="0" err="1">
                <a:latin typeface="Segoe UI Light" panose="020B0502040204020203" pitchFamily="34" charset="0"/>
                <a:cs typeface="Segoe UI Light" panose="020B0502040204020203" pitchFamily="34" charset="0"/>
              </a:rPr>
              <a:t>ες</a:t>
            </a:r>
            <a:r>
              <a:rPr lang="el-GR" sz="1400" dirty="0">
                <a:latin typeface="Segoe UI Light" panose="020B0502040204020203" pitchFamily="34" charset="0"/>
                <a:cs typeface="Segoe UI Light" panose="020B0502040204020203" pitchFamily="34" charset="0"/>
              </a:rPr>
              <a:t> μπορεί να εργάζονται στην ίδια ή σε διαφορετικές </a:t>
            </a:r>
            <a:r>
              <a:rPr lang="el-GR" sz="1400" dirty="0" smtClean="0">
                <a:latin typeface="Segoe UI Light" panose="020B0502040204020203" pitchFamily="34" charset="0"/>
                <a:cs typeface="Segoe UI Light" panose="020B0502040204020203" pitchFamily="34" charset="0"/>
              </a:rPr>
              <a:t>υπηρεσίες</a:t>
            </a:r>
            <a:endParaRPr lang="el-GR" sz="1400" dirty="0">
              <a:latin typeface="Segoe UI Light" panose="020B0502040204020203" pitchFamily="34" charset="0"/>
              <a:cs typeface="Segoe UI Light" panose="020B0502040204020203" pitchFamily="34" charset="0"/>
            </a:endParaRPr>
          </a:p>
        </p:txBody>
      </p:sp>
      <p:sp>
        <p:nvSpPr>
          <p:cNvPr id="4" name="Rectangle 3"/>
          <p:cNvSpPr/>
          <p:nvPr/>
        </p:nvSpPr>
        <p:spPr>
          <a:xfrm>
            <a:off x="463696" y="186131"/>
            <a:ext cx="8271200" cy="1144929"/>
          </a:xfrm>
          <a:prstGeom prst="rect">
            <a:avLst/>
          </a:prstGeom>
          <a:solidFill>
            <a:schemeClr val="bg1"/>
          </a:solidFill>
        </p:spPr>
        <p:txBody>
          <a:bodyPr wrap="square">
            <a:spAutoFit/>
          </a:bodyPr>
          <a:lstStyle/>
          <a:p>
            <a:pPr lvl="0" algn="ctr">
              <a:lnSpc>
                <a:spcPct val="80000"/>
              </a:lnSpc>
            </a:pPr>
            <a:r>
              <a:rPr lang="el-GR" sz="1800" dirty="0" smtClean="0">
                <a:solidFill>
                  <a:schemeClr val="accent5"/>
                </a:solidFill>
                <a:latin typeface="Quattrocento Sans"/>
                <a:ea typeface="Quattrocento Sans"/>
                <a:cs typeface="Quattrocento Sans"/>
                <a:sym typeface="Quattrocento Sans"/>
              </a:rPr>
              <a:t>Αποτέλεσμα</a:t>
            </a:r>
          </a:p>
          <a:p>
            <a:pPr lvl="0" algn="ctr"/>
            <a:r>
              <a:rPr lang="el-GR" sz="1800" dirty="0" smtClean="0">
                <a:solidFill>
                  <a:schemeClr val="accent5"/>
                </a:solidFill>
                <a:latin typeface="Quattrocento Sans"/>
                <a:ea typeface="Quattrocento Sans"/>
                <a:cs typeface="Quattrocento Sans"/>
                <a:sym typeface="Quattrocento Sans"/>
              </a:rPr>
              <a:t>Σε επίπεδο </a:t>
            </a:r>
            <a:r>
              <a:rPr lang="el-GR" sz="1800" dirty="0">
                <a:solidFill>
                  <a:schemeClr val="accent5"/>
                </a:solidFill>
                <a:latin typeface="Quattrocento Sans"/>
                <a:ea typeface="Quattrocento Sans"/>
                <a:cs typeface="Quattrocento Sans"/>
                <a:sym typeface="Quattrocento Sans"/>
              </a:rPr>
              <a:t>Δημόσιας </a:t>
            </a:r>
            <a:r>
              <a:rPr lang="el-GR" sz="1800" dirty="0" smtClean="0">
                <a:solidFill>
                  <a:schemeClr val="accent5"/>
                </a:solidFill>
                <a:latin typeface="Quattrocento Sans"/>
                <a:ea typeface="Quattrocento Sans"/>
                <a:cs typeface="Quattrocento Sans"/>
                <a:sym typeface="Quattrocento Sans"/>
              </a:rPr>
              <a:t>Υγείας </a:t>
            </a:r>
            <a:r>
              <a:rPr lang="el-GR" sz="1800" dirty="0">
                <a:solidFill>
                  <a:schemeClr val="accent5"/>
                </a:solidFill>
                <a:latin typeface="Quattrocento Sans"/>
                <a:ea typeface="Quattrocento Sans"/>
                <a:cs typeface="Quattrocento Sans"/>
                <a:sym typeface="Quattrocento Sans"/>
              </a:rPr>
              <a:t>τα </a:t>
            </a:r>
            <a:r>
              <a:rPr lang="el-GR" sz="1800" dirty="0" smtClean="0">
                <a:solidFill>
                  <a:schemeClr val="accent5"/>
                </a:solidFill>
                <a:latin typeface="Quattrocento Sans"/>
                <a:ea typeface="Quattrocento Sans"/>
                <a:cs typeface="Quattrocento Sans"/>
                <a:sym typeface="Quattrocento Sans"/>
              </a:rPr>
              <a:t>δεδομένα </a:t>
            </a:r>
            <a:r>
              <a:rPr lang="el-GR" sz="1800" dirty="0">
                <a:solidFill>
                  <a:schemeClr val="accent5"/>
                </a:solidFill>
                <a:latin typeface="Quattrocento Sans"/>
                <a:ea typeface="Quattrocento Sans"/>
                <a:cs typeface="Quattrocento Sans"/>
                <a:sym typeface="Quattrocento Sans"/>
              </a:rPr>
              <a:t>για το μέγεθος </a:t>
            </a:r>
            <a:r>
              <a:rPr lang="el-GR" sz="1800" dirty="0" smtClean="0">
                <a:solidFill>
                  <a:schemeClr val="accent5"/>
                </a:solidFill>
                <a:latin typeface="Quattrocento Sans"/>
                <a:ea typeface="Quattrocento Sans"/>
                <a:cs typeface="Quattrocento Sans"/>
                <a:sym typeface="Quattrocento Sans"/>
              </a:rPr>
              <a:t>ή/και </a:t>
            </a:r>
            <a:r>
              <a:rPr lang="el-GR" sz="1800" dirty="0">
                <a:solidFill>
                  <a:schemeClr val="accent5"/>
                </a:solidFill>
                <a:latin typeface="Quattrocento Sans"/>
                <a:ea typeface="Quattrocento Sans"/>
                <a:cs typeface="Quattrocento Sans"/>
                <a:sym typeface="Quattrocento Sans"/>
              </a:rPr>
              <a:t>τις τάσεις του </a:t>
            </a:r>
            <a:r>
              <a:rPr lang="el-GR" sz="1800" dirty="0" smtClean="0">
                <a:solidFill>
                  <a:schemeClr val="accent5"/>
                </a:solidFill>
                <a:latin typeface="Quattrocento Sans"/>
                <a:ea typeface="Quattrocento Sans"/>
                <a:cs typeface="Quattrocento Sans"/>
                <a:sym typeface="Quattrocento Sans"/>
              </a:rPr>
              <a:t>προβλήματος είναι ανεπαρκή και δεν μπορούν να αποτελέσουν σταθερή βάση για την αξιολόγηση των υφιστάμενων πολιτικών και παρεμβάσεων</a:t>
            </a:r>
            <a:endParaRPr lang="el-GR" sz="1800" dirty="0">
              <a:solidFill>
                <a:schemeClr val="accent5"/>
              </a:solidFill>
              <a:latin typeface="Quattrocento Sans"/>
              <a:ea typeface="Quattrocento Sans"/>
              <a:cs typeface="Quattrocento Sans"/>
              <a:sym typeface="Quattrocento Sans"/>
            </a:endParaRPr>
          </a:p>
        </p:txBody>
      </p:sp>
    </p:spTree>
    <p:extLst>
      <p:ext uri="{BB962C8B-B14F-4D97-AF65-F5344CB8AC3E}">
        <p14:creationId xmlns="" xmlns:p14="http://schemas.microsoft.com/office/powerpoint/2010/main" val="335073574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err="1" smtClean="0">
                <a:solidFill>
                  <a:schemeClr val="tx1">
                    <a:lumMod val="50000"/>
                    <a:lumOff val="50000"/>
                  </a:schemeClr>
                </a:solidFill>
              </a:rPr>
              <a:t>Υπο</a:t>
            </a:r>
            <a:r>
              <a:rPr lang="el-GR" b="1" dirty="0" smtClean="0">
                <a:solidFill>
                  <a:schemeClr val="tx1">
                    <a:lumMod val="50000"/>
                    <a:lumOff val="50000"/>
                  </a:schemeClr>
                </a:solidFill>
              </a:rPr>
              <a:t>-αναφορά ΚαΠα-π</a:t>
            </a:r>
            <a:endParaRPr lang="en-US" dirty="0"/>
          </a:p>
        </p:txBody>
      </p:sp>
      <p:sp>
        <p:nvSpPr>
          <p:cNvPr id="3" name="Content Placeholder 2"/>
          <p:cNvSpPr>
            <a:spLocks noGrp="1"/>
          </p:cNvSpPr>
          <p:nvPr>
            <p:ph idx="1"/>
          </p:nvPr>
        </p:nvSpPr>
        <p:spPr>
          <a:xfrm>
            <a:off x="365760" y="1283494"/>
            <a:ext cx="8149590" cy="3397688"/>
          </a:xfrm>
        </p:spPr>
        <p:txBody>
          <a:bodyPr>
            <a:noAutofit/>
          </a:bodyPr>
          <a:lstStyle/>
          <a:p>
            <a:pPr algn="just">
              <a:buClr>
                <a:schemeClr val="accent1"/>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Οι επαγγελματίες που εργάζονται στην </a:t>
            </a:r>
            <a:r>
              <a:rPr lang="el-GR" sz="1600" dirty="0">
                <a:latin typeface="Segoe UI Light" panose="020B0502040204020203" pitchFamily="34" charset="0"/>
                <a:cs typeface="Segoe UI Light" panose="020B0502040204020203" pitchFamily="34" charset="0"/>
              </a:rPr>
              <a:t>πρωτοβάθμια φροντίδα </a:t>
            </a:r>
            <a:r>
              <a:rPr lang="el-GR" sz="1600" dirty="0" smtClean="0">
                <a:latin typeface="Segoe UI Light" panose="020B0502040204020203" pitchFamily="34" charset="0"/>
                <a:cs typeface="Segoe UI Light" panose="020B0502040204020203" pitchFamily="34" charset="0"/>
              </a:rPr>
              <a:t>υγείας και παιδιατρικές υπηρεσίες, </a:t>
            </a:r>
            <a:r>
              <a:rPr lang="el-GR" sz="1600" dirty="0">
                <a:latin typeface="Segoe UI Light" panose="020B0502040204020203" pitchFamily="34" charset="0"/>
                <a:cs typeface="Segoe UI Light" panose="020B0502040204020203" pitchFamily="34" charset="0"/>
              </a:rPr>
              <a:t>στα σχολεία, στις κοινωνικές υπηρεσίες και στην αστυνομία </a:t>
            </a:r>
            <a:r>
              <a:rPr lang="el-GR" sz="1600" dirty="0" smtClean="0">
                <a:latin typeface="Segoe UI Light" panose="020B0502040204020203" pitchFamily="34" charset="0"/>
                <a:cs typeface="Segoe UI Light" panose="020B0502040204020203" pitchFamily="34" charset="0"/>
              </a:rPr>
              <a:t>παίζουν σημαντικό </a:t>
            </a:r>
            <a:r>
              <a:rPr lang="el-GR" sz="1600" dirty="0">
                <a:latin typeface="Segoe UI Light" panose="020B0502040204020203" pitchFamily="34" charset="0"/>
                <a:cs typeface="Segoe UI Light" panose="020B0502040204020203" pitchFamily="34" charset="0"/>
              </a:rPr>
              <a:t>ρόλο στον εντοπισμό και στην αναφορά </a:t>
            </a:r>
            <a:r>
              <a:rPr lang="el-GR" sz="1600" dirty="0" smtClean="0">
                <a:latin typeface="Segoe UI Light" panose="020B0502040204020203" pitchFamily="34" charset="0"/>
                <a:cs typeface="Segoe UI Light" panose="020B0502040204020203" pitchFamily="34" charset="0"/>
              </a:rPr>
              <a:t>περιστατικών κακομεταχείρισης παιδιών, </a:t>
            </a:r>
            <a:r>
              <a:rPr lang="el-GR" sz="1600" dirty="0">
                <a:latin typeface="Segoe UI Light" panose="020B0502040204020203" pitchFamily="34" charset="0"/>
                <a:cs typeface="Segoe UI Light" panose="020B0502040204020203" pitchFamily="34" charset="0"/>
              </a:rPr>
              <a:t>καθώς </a:t>
            </a:r>
            <a:r>
              <a:rPr lang="el-GR" sz="1600" dirty="0" smtClean="0">
                <a:latin typeface="Segoe UI Light" panose="020B0502040204020203" pitchFamily="34" charset="0"/>
                <a:cs typeface="Segoe UI Light" panose="020B0502040204020203" pitchFamily="34" charset="0"/>
              </a:rPr>
              <a:t>έρχονται σε επαφή με παιδιά στο πλαίσιο της καθημερινής τους εργασίας</a:t>
            </a:r>
          </a:p>
          <a:p>
            <a:pPr algn="just">
              <a:buClr>
                <a:schemeClr val="accent1"/>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Επαγγελματικές ομάδες που αναφέρουν </a:t>
            </a:r>
            <a:r>
              <a:rPr lang="el-GR" sz="1600" dirty="0">
                <a:latin typeface="Segoe UI Light" panose="020B0502040204020203" pitchFamily="34" charset="0"/>
                <a:cs typeface="Segoe UI Light" panose="020B0502040204020203" pitchFamily="34" charset="0"/>
              </a:rPr>
              <a:t>συστηματικά </a:t>
            </a:r>
            <a:r>
              <a:rPr lang="el-GR" sz="1600" dirty="0" smtClean="0">
                <a:latin typeface="Segoe UI Light" panose="020B0502040204020203" pitchFamily="34" charset="0"/>
                <a:cs typeface="Segoe UI Light" panose="020B0502040204020203" pitchFamily="34" charset="0"/>
              </a:rPr>
              <a:t>ύποπτα ή/και γνωστά περιστατικά ΚαΠα μπορεί να βοηθήσουν στην πληρέστ4ερη κατανόηση του προβλήματος και </a:t>
            </a:r>
            <a:r>
              <a:rPr lang="el-GR" sz="1600" dirty="0">
                <a:latin typeface="Segoe UI Light" panose="020B0502040204020203" pitchFamily="34" charset="0"/>
                <a:cs typeface="Segoe UI Light" panose="020B0502040204020203" pitchFamily="34" charset="0"/>
              </a:rPr>
              <a:t>δυνητικά να </a:t>
            </a:r>
            <a:r>
              <a:rPr lang="el-GR" sz="1600" dirty="0" smtClean="0">
                <a:latin typeface="Segoe UI Light" panose="020B0502040204020203" pitchFamily="34" charset="0"/>
                <a:cs typeface="Segoe UI Light" panose="020B0502040204020203" pitchFamily="34" charset="0"/>
              </a:rPr>
              <a:t>οδηγήσουν σε πρώιμη λήψη προστατευτικών μέτρων</a:t>
            </a:r>
            <a:endParaRPr lang="en-US" sz="1600" dirty="0">
              <a:latin typeface="Segoe UI Light" panose="020B0502040204020203" pitchFamily="34" charset="0"/>
              <a:cs typeface="Segoe UI Light" panose="020B0502040204020203" pitchFamily="34" charset="0"/>
            </a:endParaRPr>
          </a:p>
          <a:p>
            <a:pPr algn="just">
              <a:buClr>
                <a:schemeClr val="accent1"/>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Για πολλούς και διάφορους λόγους, ωστόσο, </a:t>
            </a:r>
            <a:r>
              <a:rPr lang="el-GR" sz="1600" b="1" dirty="0" smtClean="0">
                <a:solidFill>
                  <a:schemeClr val="accent1"/>
                </a:solidFill>
                <a:latin typeface="Segoe UI Light" panose="020B0502040204020203" pitchFamily="34" charset="0"/>
                <a:cs typeface="Segoe UI Light" panose="020B0502040204020203" pitchFamily="34" charset="0"/>
              </a:rPr>
              <a:t>παρατηρείται </a:t>
            </a:r>
            <a:r>
              <a:rPr lang="el-GR" sz="1600" b="1" dirty="0" err="1" smtClean="0">
                <a:solidFill>
                  <a:schemeClr val="accent1"/>
                </a:solidFill>
                <a:latin typeface="Segoe UI Light" panose="020B0502040204020203" pitchFamily="34" charset="0"/>
                <a:cs typeface="Segoe UI Light" panose="020B0502040204020203" pitchFamily="34" charset="0"/>
              </a:rPr>
              <a:t>υπο</a:t>
            </a:r>
            <a:r>
              <a:rPr lang="el-GR" sz="1600" b="1" dirty="0" smtClean="0">
                <a:solidFill>
                  <a:schemeClr val="accent1"/>
                </a:solidFill>
                <a:latin typeface="Segoe UI Light" panose="020B0502040204020203" pitchFamily="34" charset="0"/>
                <a:cs typeface="Segoe UI Light" panose="020B0502040204020203" pitchFamily="34" charset="0"/>
              </a:rPr>
              <a:t>-αναφορά περιστατικών ΚαΠα-π σε παγκόσμιο επίπεδο, </a:t>
            </a:r>
            <a:r>
              <a:rPr lang="el-GR" sz="1600" b="1" dirty="0">
                <a:solidFill>
                  <a:schemeClr val="accent1"/>
                </a:solidFill>
                <a:latin typeface="Segoe UI Light" panose="020B0502040204020203" pitchFamily="34" charset="0"/>
                <a:cs typeface="Segoe UI Light" panose="020B0502040204020203" pitchFamily="34" charset="0"/>
              </a:rPr>
              <a:t>σύμφωνα με τα </a:t>
            </a:r>
            <a:r>
              <a:rPr lang="el-GR" sz="1600" b="1" dirty="0" smtClean="0">
                <a:solidFill>
                  <a:schemeClr val="accent1"/>
                </a:solidFill>
                <a:latin typeface="Segoe UI Light" panose="020B0502040204020203" pitchFamily="34" charset="0"/>
                <a:cs typeface="Segoe UI Light" panose="020B0502040204020203" pitchFamily="34" charset="0"/>
              </a:rPr>
              <a:t>δεδομένα σειράς ερευνών στην </a:t>
            </a:r>
            <a:r>
              <a:rPr lang="el-GR" sz="1600" b="1" dirty="0">
                <a:solidFill>
                  <a:schemeClr val="accent1"/>
                </a:solidFill>
                <a:latin typeface="Segoe UI Light" panose="020B0502040204020203" pitchFamily="34" charset="0"/>
                <a:cs typeface="Segoe UI Light" panose="020B0502040204020203" pitchFamily="34" charset="0"/>
              </a:rPr>
              <a:t>Αγγλία, </a:t>
            </a:r>
            <a:r>
              <a:rPr lang="el-GR" sz="1600" b="1" dirty="0" smtClean="0">
                <a:solidFill>
                  <a:schemeClr val="accent1"/>
                </a:solidFill>
                <a:latin typeface="Segoe UI Light" panose="020B0502040204020203" pitchFamily="34" charset="0"/>
                <a:cs typeface="Segoe UI Light" panose="020B0502040204020203" pitchFamily="34" charset="0"/>
              </a:rPr>
              <a:t>τις ΗΠΑ, τον Καναδά</a:t>
            </a:r>
            <a:r>
              <a:rPr lang="el-GR" sz="1600" b="1" dirty="0">
                <a:solidFill>
                  <a:schemeClr val="accent1"/>
                </a:solidFill>
                <a:latin typeface="Segoe UI Light" panose="020B0502040204020203" pitchFamily="34" charset="0"/>
                <a:cs typeface="Segoe UI Light" panose="020B0502040204020203" pitchFamily="34" charset="0"/>
              </a:rPr>
              <a:t>, </a:t>
            </a:r>
            <a:r>
              <a:rPr lang="el-GR" sz="1600" b="1" dirty="0" smtClean="0">
                <a:solidFill>
                  <a:schemeClr val="accent1"/>
                </a:solidFill>
                <a:latin typeface="Segoe UI Light" panose="020B0502040204020203" pitchFamily="34" charset="0"/>
                <a:cs typeface="Segoe UI Light" panose="020B0502040204020203" pitchFamily="34" charset="0"/>
              </a:rPr>
              <a:t>τη Νέα </a:t>
            </a:r>
            <a:r>
              <a:rPr lang="el-GR" sz="1600" b="1" dirty="0">
                <a:solidFill>
                  <a:schemeClr val="accent1"/>
                </a:solidFill>
                <a:latin typeface="Segoe UI Light" panose="020B0502040204020203" pitchFamily="34" charset="0"/>
                <a:cs typeface="Segoe UI Light" panose="020B0502040204020203" pitchFamily="34" charset="0"/>
              </a:rPr>
              <a:t>Ζηλανδία, </a:t>
            </a:r>
            <a:r>
              <a:rPr lang="el-GR" sz="1600" b="1" dirty="0" smtClean="0">
                <a:solidFill>
                  <a:schemeClr val="accent1"/>
                </a:solidFill>
                <a:latin typeface="Segoe UI Light" panose="020B0502040204020203" pitchFamily="34" charset="0"/>
                <a:cs typeface="Segoe UI Light" panose="020B0502040204020203" pitchFamily="34" charset="0"/>
              </a:rPr>
              <a:t>την Αυστραλία</a:t>
            </a:r>
            <a:r>
              <a:rPr lang="el-GR" sz="1600" b="1" dirty="0">
                <a:solidFill>
                  <a:schemeClr val="accent1"/>
                </a:solidFill>
                <a:latin typeface="Segoe UI Light" panose="020B0502040204020203" pitchFamily="34" charset="0"/>
                <a:cs typeface="Segoe UI Light" panose="020B0502040204020203" pitchFamily="34" charset="0"/>
              </a:rPr>
              <a:t>, </a:t>
            </a:r>
            <a:r>
              <a:rPr lang="el-GR" sz="1600" b="1" dirty="0" smtClean="0">
                <a:solidFill>
                  <a:schemeClr val="accent1"/>
                </a:solidFill>
                <a:latin typeface="Segoe UI Light" panose="020B0502040204020203" pitchFamily="34" charset="0"/>
                <a:cs typeface="Segoe UI Light" panose="020B0502040204020203" pitchFamily="34" charset="0"/>
              </a:rPr>
              <a:t>σε χώρες </a:t>
            </a:r>
            <a:r>
              <a:rPr lang="el-GR" sz="1600" b="1" dirty="0">
                <a:solidFill>
                  <a:schemeClr val="accent1"/>
                </a:solidFill>
                <a:latin typeface="Segoe UI Light" panose="020B0502040204020203" pitchFamily="34" charset="0"/>
                <a:cs typeface="Segoe UI Light" panose="020B0502040204020203" pitchFamily="34" charset="0"/>
              </a:rPr>
              <a:t>της Β. Ευρώπης και σε χώρες χαμηλού έως μεσαίου εισοδήματος </a:t>
            </a:r>
            <a:r>
              <a:rPr lang="el-GR" sz="1600" b="1" dirty="0" smtClean="0">
                <a:solidFill>
                  <a:schemeClr val="accent1"/>
                </a:solidFill>
                <a:latin typeface="Segoe UI Light" panose="020B0502040204020203" pitchFamily="34" charset="0"/>
                <a:cs typeface="Segoe UI Light" panose="020B0502040204020203" pitchFamily="34" charset="0"/>
              </a:rPr>
              <a:t>κυρίως στην </a:t>
            </a:r>
            <a:r>
              <a:rPr lang="el-GR" sz="1600" b="1" dirty="0">
                <a:solidFill>
                  <a:schemeClr val="accent1"/>
                </a:solidFill>
                <a:latin typeface="Segoe UI Light" panose="020B0502040204020203" pitchFamily="34" charset="0"/>
                <a:cs typeface="Segoe UI Light" panose="020B0502040204020203" pitchFamily="34" charset="0"/>
              </a:rPr>
              <a:t>Αφρική</a:t>
            </a:r>
            <a:r>
              <a:rPr lang="el-GR" sz="1600" b="1" dirty="0" smtClean="0">
                <a:solidFill>
                  <a:schemeClr val="accent1"/>
                </a:solidFill>
                <a:latin typeface="Segoe UI Light" panose="020B0502040204020203" pitchFamily="34" charset="0"/>
                <a:cs typeface="Segoe UI Light" panose="020B0502040204020203" pitchFamily="34" charset="0"/>
              </a:rPr>
              <a:t>.</a:t>
            </a:r>
            <a:endParaRPr lang="el-GR" sz="1600" b="1" dirty="0">
              <a:solidFill>
                <a:schemeClr val="accent1"/>
              </a:solidFill>
              <a:latin typeface="Segoe UI Light" panose="020B0502040204020203" pitchFamily="34" charset="0"/>
              <a:cs typeface="Segoe UI Light" panose="020B0502040204020203" pitchFamily="34" charset="0"/>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600" b="1" dirty="0">
                <a:solidFill>
                  <a:schemeClr val="tx1">
                    <a:lumMod val="50000"/>
                    <a:lumOff val="50000"/>
                  </a:schemeClr>
                </a:solidFill>
                <a:latin typeface="Segoe UI Light" panose="020B0502040204020203" pitchFamily="34" charset="0"/>
                <a:cs typeface="Segoe UI Light" panose="020B0502040204020203" pitchFamily="34" charset="0"/>
              </a:rPr>
              <a:t>4 </a:t>
            </a:r>
            <a:r>
              <a:rPr lang="el-GR" sz="2600" b="1" dirty="0" smtClean="0">
                <a:solidFill>
                  <a:schemeClr val="tx1">
                    <a:lumMod val="50000"/>
                    <a:lumOff val="50000"/>
                  </a:schemeClr>
                </a:solidFill>
                <a:latin typeface="Segoe UI Light" panose="020B0502040204020203" pitchFamily="34" charset="0"/>
                <a:cs typeface="Segoe UI Light" panose="020B0502040204020203" pitchFamily="34" charset="0"/>
              </a:rPr>
              <a:t>κύριοι </a:t>
            </a:r>
            <a:r>
              <a:rPr lang="el-GR" sz="2600" b="1" dirty="0">
                <a:solidFill>
                  <a:schemeClr val="tx1">
                    <a:lumMod val="50000"/>
                    <a:lumOff val="50000"/>
                  </a:schemeClr>
                </a:solidFill>
                <a:latin typeface="Segoe UI Light" panose="020B0502040204020203" pitchFamily="34" charset="0"/>
                <a:cs typeface="Segoe UI Light" panose="020B0502040204020203" pitchFamily="34" charset="0"/>
              </a:rPr>
              <a:t>παράγοντες </a:t>
            </a:r>
            <a:r>
              <a:rPr lang="el-GR" sz="2600" b="1" dirty="0" smtClean="0">
                <a:solidFill>
                  <a:schemeClr val="tx1">
                    <a:lumMod val="50000"/>
                    <a:lumOff val="50000"/>
                  </a:schemeClr>
                </a:solidFill>
                <a:latin typeface="Segoe UI Light" panose="020B0502040204020203" pitchFamily="34" charset="0"/>
                <a:cs typeface="Segoe UI Light" panose="020B0502040204020203" pitchFamily="34" charset="0"/>
              </a:rPr>
              <a:t>που οδηγούν σε </a:t>
            </a:r>
            <a:r>
              <a:rPr lang="el-GR" sz="2600" b="1" dirty="0" err="1" smtClean="0">
                <a:solidFill>
                  <a:schemeClr val="tx1">
                    <a:lumMod val="50000"/>
                    <a:lumOff val="50000"/>
                  </a:schemeClr>
                </a:solidFill>
                <a:latin typeface="Segoe UI Light" panose="020B0502040204020203" pitchFamily="34" charset="0"/>
                <a:cs typeface="Segoe UI Light" panose="020B0502040204020203" pitchFamily="34" charset="0"/>
              </a:rPr>
              <a:t>υπο</a:t>
            </a:r>
            <a:r>
              <a:rPr lang="el-GR" sz="2600" b="1" dirty="0" smtClean="0">
                <a:solidFill>
                  <a:schemeClr val="tx1">
                    <a:lumMod val="50000"/>
                    <a:lumOff val="50000"/>
                  </a:schemeClr>
                </a:solidFill>
                <a:latin typeface="Segoe UI Light" panose="020B0502040204020203" pitchFamily="34" charset="0"/>
                <a:cs typeface="Segoe UI Light" panose="020B0502040204020203" pitchFamily="34" charset="0"/>
              </a:rPr>
              <a:t>-αναφορά</a:t>
            </a:r>
            <a:endParaRPr lang="en-US" sz="26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518615" y="1369219"/>
            <a:ext cx="8175009" cy="3263504"/>
          </a:xfrm>
        </p:spPr>
        <p:txBody>
          <a:bodyPr>
            <a:noAutofit/>
          </a:bodyPr>
          <a:lstStyle/>
          <a:p>
            <a:pPr algn="just" fontAlgn="base">
              <a:lnSpc>
                <a:spcPct val="100000"/>
              </a:lnSpc>
              <a:spcBef>
                <a:spcPts val="0"/>
              </a:spcBef>
              <a:spcAft>
                <a:spcPts val="1200"/>
              </a:spcAft>
              <a:buClr>
                <a:schemeClr val="accent1"/>
              </a:buClr>
              <a:buSzPct val="100000"/>
              <a:buFont typeface="Wingdings 3" panose="05040102010807070707" pitchFamily="18" charset="2"/>
              <a:buChar char="´"/>
            </a:pPr>
            <a:r>
              <a:rPr lang="el-GR" sz="1600" dirty="0">
                <a:latin typeface="Segoe UI Light" panose="020B0502040204020203" pitchFamily="34" charset="0"/>
                <a:cs typeface="Segoe UI Light" panose="020B0502040204020203" pitchFamily="34" charset="0"/>
              </a:rPr>
              <a:t>ανεπαρκής εκπαίδευση και/ή γνώση </a:t>
            </a:r>
            <a:r>
              <a:rPr lang="el-GR" sz="1600" dirty="0" smtClean="0">
                <a:latin typeface="Segoe UI Light" panose="020B0502040204020203" pitchFamily="34" charset="0"/>
                <a:cs typeface="Segoe UI Light" panose="020B0502040204020203" pitchFamily="34" charset="0"/>
              </a:rPr>
              <a:t>των </a:t>
            </a:r>
            <a:r>
              <a:rPr lang="el-GR" sz="1600" dirty="0">
                <a:latin typeface="Segoe UI Light" panose="020B0502040204020203" pitchFamily="34" charset="0"/>
                <a:cs typeface="Segoe UI Light" panose="020B0502040204020203" pitchFamily="34" charset="0"/>
              </a:rPr>
              <a:t>επαγγελματιών για τα </a:t>
            </a:r>
            <a:r>
              <a:rPr lang="el-GR" sz="1600" dirty="0" smtClean="0">
                <a:latin typeface="Segoe UI Light" panose="020B0502040204020203" pitchFamily="34" charset="0"/>
                <a:cs typeface="Segoe UI Light" panose="020B0502040204020203" pitchFamily="34" charset="0"/>
              </a:rPr>
              <a:t>πρότυπα συμπεριφοράς και τα συμπτώματα υγείας του παιδιού τα </a:t>
            </a:r>
            <a:r>
              <a:rPr lang="el-GR" sz="1600" dirty="0">
                <a:latin typeface="Segoe UI Light" panose="020B0502040204020203" pitchFamily="34" charset="0"/>
                <a:cs typeface="Segoe UI Light" panose="020B0502040204020203" pitchFamily="34" charset="0"/>
              </a:rPr>
              <a:t>οποία </a:t>
            </a:r>
            <a:r>
              <a:rPr lang="el-GR" sz="1600" dirty="0" smtClean="0">
                <a:latin typeface="Segoe UI Light" panose="020B0502040204020203" pitchFamily="34" charset="0"/>
                <a:cs typeface="Segoe UI Light" panose="020B0502040204020203" pitchFamily="34" charset="0"/>
              </a:rPr>
              <a:t>(συχνά έντονα) δείχνουν ότι το παιδί υφίσταται παραμέληση ή/και κακοποίηση </a:t>
            </a:r>
            <a:endParaRPr lang="en-US" sz="1600" dirty="0">
              <a:latin typeface="Segoe UI Light" panose="020B0502040204020203" pitchFamily="34" charset="0"/>
              <a:cs typeface="Segoe UI Light" panose="020B0502040204020203" pitchFamily="34" charset="0"/>
            </a:endParaRPr>
          </a:p>
          <a:p>
            <a:pPr algn="just" fontAlgn="base">
              <a:lnSpc>
                <a:spcPct val="100000"/>
              </a:lnSpc>
              <a:spcBef>
                <a:spcPts val="0"/>
              </a:spcBef>
              <a:spcAft>
                <a:spcPts val="1200"/>
              </a:spcAft>
              <a:buClr>
                <a:schemeClr val="accent1"/>
              </a:buClr>
              <a:buSzPct val="100000"/>
              <a:buFont typeface="Wingdings 3" panose="05040102010807070707" pitchFamily="18" charset="2"/>
              <a:buChar char="´"/>
            </a:pPr>
            <a:r>
              <a:rPr lang="el-GR" sz="1600" dirty="0">
                <a:latin typeface="Segoe UI Light" panose="020B0502040204020203" pitchFamily="34" charset="0"/>
                <a:cs typeface="Segoe UI Light" panose="020B0502040204020203" pitchFamily="34" charset="0"/>
              </a:rPr>
              <a:t>φόβοι και ανασφάλεια </a:t>
            </a:r>
            <a:r>
              <a:rPr lang="el-GR" sz="1600" dirty="0" smtClean="0">
                <a:latin typeface="Segoe UI Light" panose="020B0502040204020203" pitchFamily="34" charset="0"/>
                <a:cs typeface="Segoe UI Light" panose="020B0502040204020203" pitchFamily="34" charset="0"/>
              </a:rPr>
              <a:t>για το πόσο ασφαλής είναι για τους/τις επαγγελματίες η αναφορά ή/και παραπομπή ύποπτων περιστατικών ΚαΠα-π</a:t>
            </a:r>
          </a:p>
          <a:p>
            <a:pPr algn="just" fontAlgn="base">
              <a:lnSpc>
                <a:spcPct val="100000"/>
              </a:lnSpc>
              <a:spcBef>
                <a:spcPts val="0"/>
              </a:spcBef>
              <a:spcAft>
                <a:spcPts val="1200"/>
              </a:spcAft>
              <a:buClr>
                <a:schemeClr val="accent1"/>
              </a:buClr>
              <a:buSzPct val="100000"/>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πολιτισμικές</a:t>
            </a:r>
            <a:r>
              <a:rPr lang="el-GR" sz="1600" dirty="0">
                <a:latin typeface="Segoe UI Light" panose="020B0502040204020203" pitchFamily="34" charset="0"/>
                <a:cs typeface="Segoe UI Light" panose="020B0502040204020203" pitchFamily="34" charset="0"/>
              </a:rPr>
              <a:t>, θρησκευτικές και προσωπικές </a:t>
            </a:r>
            <a:r>
              <a:rPr lang="el-GR" sz="1600" dirty="0" smtClean="0">
                <a:latin typeface="Segoe UI Light" panose="020B0502040204020203" pitchFamily="34" charset="0"/>
                <a:cs typeface="Segoe UI Light" panose="020B0502040204020203" pitchFamily="34" charset="0"/>
              </a:rPr>
              <a:t>πεποιθήσεις για </a:t>
            </a:r>
            <a:r>
              <a:rPr lang="el-GR" sz="1600" dirty="0">
                <a:latin typeface="Segoe UI Light" panose="020B0502040204020203" pitchFamily="34" charset="0"/>
                <a:cs typeface="Segoe UI Light" panose="020B0502040204020203" pitchFamily="34" charset="0"/>
              </a:rPr>
              <a:t>την </a:t>
            </a:r>
            <a:r>
              <a:rPr lang="el-GR" sz="1600" dirty="0" smtClean="0">
                <a:latin typeface="Segoe UI Light" panose="020B0502040204020203" pitchFamily="34" charset="0"/>
                <a:cs typeface="Segoe UI Light" panose="020B0502040204020203" pitchFamily="34" charset="0"/>
              </a:rPr>
              <a:t>υπεροχή/ιερότητα της </a:t>
            </a:r>
            <a:r>
              <a:rPr lang="el-GR" sz="1600" dirty="0">
                <a:latin typeface="Segoe UI Light" panose="020B0502040204020203" pitchFamily="34" charset="0"/>
                <a:cs typeface="Segoe UI Light" panose="020B0502040204020203" pitchFamily="34" charset="0"/>
              </a:rPr>
              <a:t>οικογένειας </a:t>
            </a:r>
            <a:r>
              <a:rPr lang="el-GR" sz="1600" dirty="0" smtClean="0">
                <a:latin typeface="Segoe UI Light" panose="020B0502040204020203" pitchFamily="34" charset="0"/>
                <a:cs typeface="Segoe UI Light" panose="020B0502040204020203" pitchFamily="34" charset="0"/>
              </a:rPr>
              <a:t>μεταξύ των κοινωνικών δομών </a:t>
            </a:r>
          </a:p>
          <a:p>
            <a:pPr algn="just" fontAlgn="base">
              <a:lnSpc>
                <a:spcPct val="100000"/>
              </a:lnSpc>
              <a:spcBef>
                <a:spcPts val="0"/>
              </a:spcBef>
              <a:spcAft>
                <a:spcPts val="1200"/>
              </a:spcAft>
              <a:buClr>
                <a:schemeClr val="accent1"/>
              </a:buClr>
              <a:buSzPct val="100000"/>
              <a:buFont typeface="Wingdings 3" panose="05040102010807070707" pitchFamily="18" charset="2"/>
              <a:buChar char="´"/>
            </a:pP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η</a:t>
            </a:r>
            <a:r>
              <a:rPr lang="en-US"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προκατάληψη για την υπεροχή της οικογένειας και των συγγενών φαίνεται να συγχέεται με την έλλειψη </a:t>
            </a:r>
            <a:r>
              <a:rPr lang="en-US" sz="1600" dirty="0" err="1" smtClean="0">
                <a:solidFill>
                  <a:schemeClr val="dk1"/>
                </a:solidFill>
                <a:latin typeface="Segoe UI Light" panose="020B0502040204020203" pitchFamily="34" charset="0"/>
                <a:ea typeface="Quattrocento Sans"/>
                <a:cs typeface="Segoe UI Light" panose="020B0502040204020203" pitchFamily="34" charset="0"/>
                <a:sym typeface="Quattrocento Sans"/>
              </a:rPr>
              <a:t>εμ</a:t>
            </a:r>
            <a:r>
              <a:rPr lang="en-US"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πιστοσύνης </a:t>
            </a:r>
            <a:r>
              <a:rPr lang="en-US"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στις δυνατότητες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και την καταλληλότητα </a:t>
            </a:r>
            <a:r>
              <a:rPr lang="en-US" sz="1600" dirty="0" err="1" smtClean="0">
                <a:solidFill>
                  <a:schemeClr val="dk1"/>
                </a:solidFill>
                <a:latin typeface="Segoe UI Light" panose="020B0502040204020203" pitchFamily="34" charset="0"/>
                <a:ea typeface="Quattrocento Sans"/>
                <a:cs typeface="Segoe UI Light" panose="020B0502040204020203" pitchFamily="34" charset="0"/>
                <a:sym typeface="Quattrocento Sans"/>
              </a:rPr>
              <a:t>των</a:t>
            </a:r>
            <a:r>
              <a:rPr lang="en-US"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αρμόδιων υπηρεσιών </a:t>
            </a:r>
            <a:r>
              <a:rPr lang="en-US"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να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αναλάβουν την φροντίδα ενός παιδιού με τρόπο που να ανταποκρίνεται σ</a:t>
            </a:r>
            <a:r>
              <a:rPr lang="en-US" sz="1600" dirty="0" err="1" smtClean="0">
                <a:solidFill>
                  <a:schemeClr val="dk1"/>
                </a:solidFill>
                <a:latin typeface="Segoe UI Light" panose="020B0502040204020203" pitchFamily="34" charset="0"/>
                <a:ea typeface="Quattrocento Sans"/>
                <a:cs typeface="Segoe UI Light" panose="020B0502040204020203" pitchFamily="34" charset="0"/>
                <a:sym typeface="Quattrocento Sans"/>
              </a:rPr>
              <a:t>το</a:t>
            </a:r>
            <a:r>
              <a:rPr lang="en-US"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n-US"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βέλτιστο συμφέρον του</a:t>
            </a:r>
            <a:endParaRPr lang="en-US" sz="1600" dirty="0">
              <a:latin typeface="Segoe UI Light" panose="020B0502040204020203" pitchFamily="34" charset="0"/>
              <a:cs typeface="Segoe UI Light" panose="020B0502040204020203" pitchFamily="34"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024" y="273844"/>
            <a:ext cx="8051326" cy="994172"/>
          </a:xfrm>
        </p:spPr>
        <p:txBody>
          <a:bodyPr>
            <a:noAutofit/>
          </a:bodyPr>
          <a:lstStyle/>
          <a:p>
            <a:r>
              <a:rPr lang="el-GR" sz="2800" b="1" dirty="0">
                <a:latin typeface="Segoe UI Light" panose="020B0502040204020203" pitchFamily="34" charset="0"/>
                <a:cs typeface="Segoe UI Light" panose="020B0502040204020203" pitchFamily="34" charset="0"/>
              </a:rPr>
              <a:t>Διερεύνηση </a:t>
            </a:r>
            <a:r>
              <a:rPr lang="el-GR" sz="2800" b="1" dirty="0" smtClean="0">
                <a:latin typeface="Segoe UI Light" panose="020B0502040204020203" pitchFamily="34" charset="0"/>
                <a:cs typeface="Segoe UI Light" panose="020B0502040204020203" pitchFamily="34" charset="0"/>
              </a:rPr>
              <a:t>μεμονωμένων λόγων που μπορεί να δυσχεράνουν την απόφαση για αναφορά ΚαΠα-π</a:t>
            </a:r>
            <a:endParaRPr lang="en-US" sz="2800" b="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205568" y="1369219"/>
            <a:ext cx="3607824" cy="3263504"/>
          </a:xfrm>
        </p:spPr>
        <p:txBody>
          <a:bodyPr>
            <a:noAutofit/>
          </a:bodyPr>
          <a:lstStyle/>
          <a:p>
            <a:pPr marL="135731" indent="-135731">
              <a:lnSpc>
                <a:spcPct val="115000"/>
              </a:lnSpc>
              <a:buClr>
                <a:srgbClr val="BD582C"/>
              </a:buClr>
              <a:buSzPts val="1000"/>
              <a:buNone/>
            </a:pPr>
            <a:r>
              <a:rPr lang="el-GR" sz="1600" b="1" dirty="0">
                <a:latin typeface="Segoe UI Light" panose="020B0502040204020203" pitchFamily="34" charset="0"/>
                <a:ea typeface="Times New Roman" panose="02020603050405020304" pitchFamily="18" charset="0"/>
                <a:cs typeface="Segoe UI Light" panose="020B0502040204020203" pitchFamily="34" charset="0"/>
              </a:rPr>
              <a:t>Στάσεις και πεποιθήσεις </a:t>
            </a:r>
            <a:r>
              <a:rPr lang="en-US" sz="1600" dirty="0" err="1">
                <a:latin typeface="Segoe UI Light" panose="020B0502040204020203" pitchFamily="34" charset="0"/>
                <a:ea typeface="Times New Roman" panose="02020603050405020304" pitchFamily="18" charset="0"/>
                <a:cs typeface="Segoe UI Light" panose="020B0502040204020203" pitchFamily="34" charset="0"/>
              </a:rPr>
              <a:t>ό</a:t>
            </a:r>
            <a:r>
              <a:rPr lang="el-GR" sz="1600" dirty="0">
                <a:latin typeface="Segoe UI Light" panose="020B0502040204020203" pitchFamily="34" charset="0"/>
                <a:ea typeface="Times New Roman" panose="02020603050405020304" pitchFamily="18" charset="0"/>
                <a:cs typeface="Segoe UI Light" panose="020B0502040204020203" pitchFamily="34" charset="0"/>
              </a:rPr>
              <a:t>πως</a:t>
            </a:r>
            <a:endParaRPr lang="en-US" sz="1600"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n-US" sz="1600" i="1" dirty="0">
                <a:latin typeface="Segoe UI Light" panose="020B0502040204020203" pitchFamily="34" charset="0"/>
                <a:ea typeface="Times New Roman" panose="02020603050405020304" pitchFamily="18" charset="0"/>
                <a:cs typeface="Segoe UI Light" panose="020B0502040204020203" pitchFamily="34" charset="0"/>
              </a:rPr>
              <a:t>“</a:t>
            </a:r>
            <a:r>
              <a:rPr lang="el-GR"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δεν είναι δική μου ευθύνη”</a:t>
            </a:r>
            <a:endParaRPr lang="el-GR" sz="1600" i="1"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n-US" sz="1600" i="1" dirty="0">
                <a:latin typeface="Segoe UI Light" panose="020B0502040204020203" pitchFamily="34" charset="0"/>
                <a:ea typeface="Times New Roman" panose="02020603050405020304" pitchFamily="18" charset="0"/>
                <a:cs typeface="Segoe UI Light" panose="020B0502040204020203" pitchFamily="34" charset="0"/>
              </a:rPr>
              <a:t>“</a:t>
            </a:r>
            <a:r>
              <a:rPr lang="el-GR" sz="1600" i="1" dirty="0">
                <a:latin typeface="Segoe UI Light" panose="020B0502040204020203" pitchFamily="34" charset="0"/>
                <a:ea typeface="Times New Roman" panose="02020603050405020304" pitchFamily="18" charset="0"/>
                <a:cs typeface="Segoe UI Light" panose="020B0502040204020203" pitchFamily="34" charset="0"/>
              </a:rPr>
              <a:t>νιώθω άβολα να ανακατευτώ σε οικογενειακά ζητήματα</a:t>
            </a:r>
            <a:r>
              <a:rPr lang="en-US" sz="1600" i="1" dirty="0">
                <a:latin typeface="Segoe UI Light" panose="020B0502040204020203" pitchFamily="34" charset="0"/>
                <a:ea typeface="Times New Roman" panose="02020603050405020304" pitchFamily="18" charset="0"/>
                <a:cs typeface="Segoe UI Light" panose="020B0502040204020203" pitchFamily="34" charset="0"/>
              </a:rPr>
              <a:t>”</a:t>
            </a:r>
            <a:endParaRPr lang="el-GR" sz="1600" i="1"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n-US" sz="1600" dirty="0" smtClean="0">
                <a:latin typeface="Segoe UI Light" panose="020B0502040204020203" pitchFamily="34" charset="0"/>
                <a:ea typeface="Times New Roman" panose="02020603050405020304" pitchFamily="18" charset="0"/>
                <a:cs typeface="Segoe UI Light" panose="020B0502040204020203" pitchFamily="34" charset="0"/>
              </a:rPr>
              <a:t>“</a:t>
            </a:r>
            <a:r>
              <a:rPr lang="el-GR" sz="1600" i="1" dirty="0" smtClean="0">
                <a:latin typeface="Segoe UI Light" panose="020B0502040204020203" pitchFamily="34" charset="0"/>
                <a:ea typeface="Times New Roman" panose="02020603050405020304" pitchFamily="18" charset="0"/>
                <a:cs typeface="Segoe UI Light" panose="020B0502040204020203" pitchFamily="34" charset="0"/>
              </a:rPr>
              <a:t>έτσι κι αλλιώς δεν </a:t>
            </a:r>
            <a:r>
              <a:rPr lang="en-US" sz="1600" i="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θα </a:t>
            </a:r>
            <a:r>
              <a:rPr lang="en-US" sz="1600" i="1" dirty="0" err="1">
                <a:solidFill>
                  <a:schemeClr val="dk1"/>
                </a:solidFill>
                <a:latin typeface="Segoe UI Light" panose="020B0502040204020203" pitchFamily="34" charset="0"/>
                <a:ea typeface="Quattrocento Sans"/>
                <a:cs typeface="Segoe UI Light" panose="020B0502040204020203" pitchFamily="34" charset="0"/>
                <a:sym typeface="Quattrocento Sans"/>
              </a:rPr>
              <a:t>γίνει</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n-US" sz="1600" i="1" dirty="0" err="1">
                <a:solidFill>
                  <a:schemeClr val="dk1"/>
                </a:solidFill>
                <a:latin typeface="Segoe UI Light" panose="020B0502040204020203" pitchFamily="34" charset="0"/>
                <a:ea typeface="Quattrocento Sans"/>
                <a:cs typeface="Segoe UI Light" panose="020B0502040204020203" pitchFamily="34" charset="0"/>
                <a:sym typeface="Quattrocento Sans"/>
              </a:rPr>
              <a:t>τί</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ποτα για να </a:t>
            </a:r>
            <a:r>
              <a:rPr lang="el-GR" sz="1600" i="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βελτιωθεί </a:t>
            </a:r>
            <a:r>
              <a:rPr lang="en-US" sz="1600" i="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η </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κατάσταση</a:t>
            </a:r>
            <a:r>
              <a:rPr lang="en-US" sz="1600" dirty="0">
                <a:latin typeface="Segoe UI Light" panose="020B0502040204020203" pitchFamily="34" charset="0"/>
                <a:ea typeface="Times New Roman" panose="02020603050405020304" pitchFamily="18" charset="0"/>
                <a:cs typeface="Segoe UI Light" panose="020B0502040204020203" pitchFamily="34" charset="0"/>
              </a:rPr>
              <a:t>”</a:t>
            </a:r>
          </a:p>
          <a:p>
            <a:pPr marL="135731" indent="-135731">
              <a:lnSpc>
                <a:spcPct val="115000"/>
              </a:lnSpc>
              <a:buClr>
                <a:srgbClr val="BD582C"/>
              </a:buClr>
              <a:buSzPts val="1000"/>
              <a:buFont typeface="Wingdings 3" panose="05040102010807070707" pitchFamily="18" charset="2"/>
              <a:buChar char=""/>
            </a:pPr>
            <a:r>
              <a:rPr lang="en-US" sz="1600" i="1" dirty="0">
                <a:latin typeface="Segoe UI Light" panose="020B0502040204020203" pitchFamily="34" charset="0"/>
                <a:ea typeface="Times New Roman" panose="02020603050405020304" pitchFamily="18" charset="0"/>
                <a:cs typeface="Segoe UI Light" panose="020B0502040204020203" pitchFamily="34" charset="0"/>
              </a:rPr>
              <a:t>“</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η ανα</a:t>
            </a:r>
            <a:r>
              <a:rPr lang="en-US" sz="1600" i="1" dirty="0" err="1">
                <a:solidFill>
                  <a:schemeClr val="dk1"/>
                </a:solidFill>
                <a:latin typeface="Segoe UI Light" panose="020B0502040204020203" pitchFamily="34" charset="0"/>
                <a:ea typeface="Quattrocento Sans"/>
                <a:cs typeface="Segoe UI Light" panose="020B0502040204020203" pitchFamily="34" charset="0"/>
                <a:sym typeface="Quattrocento Sans"/>
              </a:rPr>
              <a:t>φορά</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n-US" sz="1600" i="1" dirty="0" err="1" smtClean="0">
                <a:solidFill>
                  <a:schemeClr val="dk1"/>
                </a:solidFill>
                <a:latin typeface="Segoe UI Light" panose="020B0502040204020203" pitchFamily="34" charset="0"/>
                <a:ea typeface="Quattrocento Sans"/>
                <a:cs typeface="Segoe UI Light" panose="020B0502040204020203" pitchFamily="34" charset="0"/>
                <a:sym typeface="Quattrocento Sans"/>
              </a:rPr>
              <a:t>δε</a:t>
            </a:r>
            <a:r>
              <a:rPr lang="el-GR" sz="1600" i="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ν</a:t>
            </a:r>
            <a:r>
              <a:rPr lang="en-US" sz="1600" i="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θα β</a:t>
            </a:r>
            <a:r>
              <a:rPr lang="en-US" sz="1600" i="1" dirty="0" err="1">
                <a:solidFill>
                  <a:schemeClr val="dk1"/>
                </a:solidFill>
                <a:latin typeface="Segoe UI Light" panose="020B0502040204020203" pitchFamily="34" charset="0"/>
                <a:ea typeface="Quattrocento Sans"/>
                <a:cs typeface="Segoe UI Light" panose="020B0502040204020203" pitchFamily="34" charset="0"/>
                <a:sym typeface="Quattrocento Sans"/>
              </a:rPr>
              <a:t>οηθήσει</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l-GR" sz="1600" i="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ούτε </a:t>
            </a:r>
            <a:r>
              <a:rPr lang="en-US" sz="1600" i="1" dirty="0" err="1" smtClean="0">
                <a:solidFill>
                  <a:schemeClr val="dk1"/>
                </a:solidFill>
                <a:latin typeface="Segoe UI Light" panose="020B0502040204020203" pitchFamily="34" charset="0"/>
                <a:ea typeface="Quattrocento Sans"/>
                <a:cs typeface="Segoe UI Light" panose="020B0502040204020203" pitchFamily="34" charset="0"/>
                <a:sym typeface="Quattrocento Sans"/>
              </a:rPr>
              <a:t>το</a:t>
            </a:r>
            <a:r>
              <a:rPr lang="en-US" sz="1600" i="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πα</a:t>
            </a:r>
            <a:r>
              <a:rPr lang="en-US" sz="1600" i="1" dirty="0" err="1">
                <a:solidFill>
                  <a:schemeClr val="dk1"/>
                </a:solidFill>
                <a:latin typeface="Segoe UI Light" panose="020B0502040204020203" pitchFamily="34" charset="0"/>
                <a:ea typeface="Quattrocento Sans"/>
                <a:cs typeface="Segoe UI Light" panose="020B0502040204020203" pitchFamily="34" charset="0"/>
                <a:sym typeface="Quattrocento Sans"/>
              </a:rPr>
              <a:t>ιδί</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n-US" sz="1600" i="1" dirty="0" err="1">
                <a:solidFill>
                  <a:schemeClr val="dk1"/>
                </a:solidFill>
                <a:latin typeface="Segoe UI Light" panose="020B0502040204020203" pitchFamily="34" charset="0"/>
                <a:ea typeface="Quattrocento Sans"/>
                <a:cs typeface="Segoe UI Light" panose="020B0502040204020203" pitchFamily="34" charset="0"/>
                <a:sym typeface="Quattrocento Sans"/>
              </a:rPr>
              <a:t>ούτε</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n-US" sz="1600" i="1" dirty="0" err="1">
                <a:solidFill>
                  <a:schemeClr val="dk1"/>
                </a:solidFill>
                <a:latin typeface="Segoe UI Light" panose="020B0502040204020203" pitchFamily="34" charset="0"/>
                <a:ea typeface="Quattrocento Sans"/>
                <a:cs typeface="Segoe UI Light" panose="020B0502040204020203" pitchFamily="34" charset="0"/>
                <a:sym typeface="Quattrocento Sans"/>
              </a:rPr>
              <a:t>την</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 </a:t>
            </a:r>
            <a:r>
              <a:rPr lang="en-US" sz="1600" i="1" dirty="0" err="1">
                <a:solidFill>
                  <a:schemeClr val="dk1"/>
                </a:solidFill>
                <a:latin typeface="Segoe UI Light" panose="020B0502040204020203" pitchFamily="34" charset="0"/>
                <a:ea typeface="Quattrocento Sans"/>
                <a:cs typeface="Segoe UI Light" panose="020B0502040204020203" pitchFamily="34" charset="0"/>
                <a:sym typeface="Quattrocento Sans"/>
              </a:rPr>
              <a:t>οικογένει</a:t>
            </a:r>
            <a:r>
              <a:rPr lang="en-US" sz="1600" i="1" dirty="0">
                <a:solidFill>
                  <a:schemeClr val="dk1"/>
                </a:solidFill>
                <a:latin typeface="Segoe UI Light" panose="020B0502040204020203" pitchFamily="34" charset="0"/>
                <a:ea typeface="Quattrocento Sans"/>
                <a:cs typeface="Segoe UI Light" panose="020B0502040204020203" pitchFamily="34" charset="0"/>
                <a:sym typeface="Quattrocento Sans"/>
              </a:rPr>
              <a:t>α</a:t>
            </a:r>
            <a:r>
              <a:rPr lang="en-US" sz="1600" i="1" dirty="0">
                <a:latin typeface="Segoe UI Light" panose="020B0502040204020203" pitchFamily="34" charset="0"/>
                <a:ea typeface="Times New Roman" panose="02020603050405020304" pitchFamily="18" charset="0"/>
                <a:cs typeface="Segoe UI Light" panose="020B0502040204020203" pitchFamily="34" charset="0"/>
              </a:rPr>
              <a:t>“</a:t>
            </a:r>
            <a:endParaRPr lang="el-GR" sz="1600" i="1" dirty="0">
              <a:latin typeface="Segoe UI Light" panose="020B0502040204020203" pitchFamily="34" charset="0"/>
              <a:ea typeface="Times New Roman" panose="02020603050405020304" pitchFamily="18" charset="0"/>
              <a:cs typeface="Segoe UI Light" panose="020B0502040204020203" pitchFamily="34" charset="0"/>
            </a:endParaRPr>
          </a:p>
        </p:txBody>
      </p:sp>
      <p:sp>
        <p:nvSpPr>
          <p:cNvPr id="4" name="Content Placeholder 2"/>
          <p:cNvSpPr txBox="1">
            <a:spLocks/>
          </p:cNvSpPr>
          <p:nvPr/>
        </p:nvSpPr>
        <p:spPr>
          <a:xfrm>
            <a:off x="3916907" y="1361848"/>
            <a:ext cx="5022377" cy="3263504"/>
          </a:xfrm>
          <a:prstGeom prst="rect">
            <a:avLst/>
          </a:prstGeom>
        </p:spPr>
        <p:txBody>
          <a:bodyPr vert="horz" lIns="68580" tIns="34290" rIns="68580" bIns="34290" rtlCol="0">
            <a:noAutofit/>
          </a:bodyPr>
          <a:lstStyle/>
          <a:p>
            <a:pPr marL="135731" indent="-135731" defTabSz="685783">
              <a:lnSpc>
                <a:spcPct val="115000"/>
              </a:lnSpc>
              <a:spcBef>
                <a:spcPts val="750"/>
              </a:spcBef>
              <a:buClr>
                <a:srgbClr val="BD582C"/>
              </a:buClr>
              <a:buSzPts val="1000"/>
              <a:defRPr/>
            </a:pPr>
            <a:r>
              <a:rPr lang="el-GR" sz="1600" b="1" dirty="0" smtClean="0">
                <a:latin typeface="Segoe UI Light" panose="020B0502040204020203" pitchFamily="34" charset="0"/>
                <a:ea typeface="Times New Roman" panose="02020603050405020304" pitchFamily="18" charset="0"/>
                <a:cs typeface="Segoe UI Light" panose="020B0502040204020203" pitchFamily="34" charset="0"/>
              </a:rPr>
              <a:t>συχνά οφείλονται </a:t>
            </a:r>
            <a:r>
              <a:rPr lang="el-GR" sz="1600" b="1" dirty="0">
                <a:latin typeface="Segoe UI Light" panose="020B0502040204020203" pitchFamily="34" charset="0"/>
                <a:ea typeface="Times New Roman" panose="02020603050405020304" pitchFamily="18" charset="0"/>
                <a:cs typeface="Segoe UI Light" panose="020B0502040204020203" pitchFamily="34" charset="0"/>
              </a:rPr>
              <a:t>σε:</a:t>
            </a:r>
          </a:p>
          <a:p>
            <a:pPr marL="135731" indent="-135731" defTabSz="685783">
              <a:lnSpc>
                <a:spcPct val="115000"/>
              </a:lnSpc>
              <a:spcBef>
                <a:spcPts val="750"/>
              </a:spcBef>
              <a:buClr>
                <a:srgbClr val="BD582C"/>
              </a:buClr>
              <a:buSzPts val="1000"/>
              <a:buFont typeface="Wingdings 3" panose="05040102010807070707" pitchFamily="18" charset="2"/>
              <a:buChar char=""/>
              <a:defRPr/>
            </a:pP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ανεπαρκή γνώση </a:t>
            </a:r>
            <a:r>
              <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για την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ΚαΠα-π</a:t>
            </a:r>
          </a:p>
          <a:p>
            <a:pPr marL="135731" indent="-135731" defTabSz="685783">
              <a:lnSpc>
                <a:spcPct val="115000"/>
              </a:lnSpc>
              <a:spcBef>
                <a:spcPts val="750"/>
              </a:spcBef>
              <a:buClr>
                <a:srgbClr val="BD582C"/>
              </a:buClr>
              <a:buSzPts val="1000"/>
              <a:buFont typeface="Wingdings 3" panose="05040102010807070707" pitchFamily="18" charset="2"/>
              <a:buChar char=""/>
              <a:defRPr/>
            </a:pP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ανεπαρκή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εκπαίδευση των επαγγελματιών που υποχρεούνται σε αναφορά</a:t>
            </a:r>
            <a:endParaRPr lang="en-US" sz="1600"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defTabSz="685783">
              <a:lnSpc>
                <a:spcPct val="115000"/>
              </a:lnSpc>
              <a:spcBef>
                <a:spcPts val="750"/>
              </a:spcBef>
              <a:buClr>
                <a:srgbClr val="BD582C"/>
              </a:buClr>
              <a:buSzPts val="1000"/>
              <a:buFont typeface="Wingdings 3" panose="05040102010807070707" pitchFamily="18" charset="2"/>
              <a:buChar char=""/>
              <a:defRPr/>
            </a:pPr>
            <a:r>
              <a:rPr lang="el-GR" sz="1600" dirty="0">
                <a:latin typeface="Segoe UI Light" panose="020B0502040204020203" pitchFamily="34" charset="0"/>
                <a:ea typeface="Times New Roman" panose="02020603050405020304" pitchFamily="18" charset="0"/>
                <a:cs typeface="Segoe UI Light" panose="020B0502040204020203" pitchFamily="34" charset="0"/>
              </a:rPr>
              <a:t>προηγούμενη κακή εμπειρία με τις αρμόδιες αρχές</a:t>
            </a:r>
          </a:p>
          <a:p>
            <a:pPr marL="135731" indent="-135731" defTabSz="685783">
              <a:lnSpc>
                <a:spcPct val="115000"/>
              </a:lnSpc>
              <a:spcBef>
                <a:spcPts val="750"/>
              </a:spcBef>
              <a:buClr>
                <a:srgbClr val="BD582C"/>
              </a:buClr>
              <a:buSzPts val="1000"/>
              <a:buFont typeface="Wingdings 3" panose="05040102010807070707" pitchFamily="18" charset="2"/>
              <a:buChar char=""/>
              <a:defRPr/>
            </a:pP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έλλειψη εμπιστοσύνης </a:t>
            </a:r>
            <a:r>
              <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στις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αρμόδιες υπηρεσίες και στην ικανότητά τους να </a:t>
            </a:r>
            <a:r>
              <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διαχειριστούν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περιστατικά ΚαΠα-π</a:t>
            </a:r>
            <a:endParaRPr lang="el-GR" sz="1600" dirty="0">
              <a:solidFill>
                <a:schemeClr val="dk1"/>
              </a:solidFill>
              <a:latin typeface="Segoe UI Light" panose="020B0502040204020203" pitchFamily="34" charset="0"/>
              <a:ea typeface="Times New Roman"/>
              <a:cs typeface="Segoe UI Light" panose="020B0502040204020203" pitchFamily="34" charset="0"/>
              <a:sym typeface="Times New Roman"/>
            </a:endParaRPr>
          </a:p>
          <a:p>
            <a:pPr marL="135731" indent="-135731" defTabSz="685783">
              <a:lnSpc>
                <a:spcPct val="115000"/>
              </a:lnSpc>
              <a:spcBef>
                <a:spcPts val="750"/>
              </a:spcBef>
              <a:buClr>
                <a:srgbClr val="BD582C"/>
              </a:buClr>
              <a:buSzPts val="1000"/>
              <a:buFont typeface="Wingdings 3" panose="05040102010807070707" pitchFamily="18" charset="2"/>
              <a:buChar char=""/>
              <a:defRPr/>
            </a:pP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ασαφής νομοθεσία</a:t>
            </a:r>
            <a:endParaRPr lang="en-US" sz="1600" dirty="0">
              <a:latin typeface="Segoe UI Light" panose="020B0502040204020203" pitchFamily="34" charset="0"/>
              <a:ea typeface="Times New Roman" panose="02020603050405020304" pitchFamily="18" charset="0"/>
              <a:cs typeface="Segoe UI Light" panose="020B0502040204020203" pitchFamily="34"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967" y="273844"/>
            <a:ext cx="8010383" cy="994172"/>
          </a:xfrm>
        </p:spPr>
        <p:txBody>
          <a:bodyPr>
            <a:noAutofit/>
          </a:bodyPr>
          <a:lstStyle/>
          <a:p>
            <a:r>
              <a:rPr lang="el-GR" sz="2800" b="1" dirty="0">
                <a:latin typeface="Segoe UI Light" panose="020B0502040204020203" pitchFamily="34" charset="0"/>
                <a:cs typeface="Segoe UI Light" panose="020B0502040204020203" pitchFamily="34" charset="0"/>
              </a:rPr>
              <a:t>Διερεύνηση μεμονωμένων λόγων που μπορεί να δυσχεράνουν την απόφαση για αναφορά ΚαΠα-π</a:t>
            </a:r>
            <a:endParaRPr lang="en-US" sz="2800" dirty="0"/>
          </a:p>
        </p:txBody>
      </p:sp>
      <p:sp>
        <p:nvSpPr>
          <p:cNvPr id="3" name="Content Placeholder 2"/>
          <p:cNvSpPr>
            <a:spLocks noGrp="1"/>
          </p:cNvSpPr>
          <p:nvPr>
            <p:ph idx="1"/>
          </p:nvPr>
        </p:nvSpPr>
        <p:spPr>
          <a:xfrm>
            <a:off x="518615" y="1166816"/>
            <a:ext cx="8106770" cy="3465907"/>
          </a:xfrm>
        </p:spPr>
        <p:txBody>
          <a:bodyPr>
            <a:noAutofit/>
          </a:bodyPr>
          <a:lstStyle/>
          <a:p>
            <a:pPr marL="0" indent="0">
              <a:lnSpc>
                <a:spcPct val="115000"/>
              </a:lnSpc>
              <a:buClr>
                <a:srgbClr val="BD582C"/>
              </a:buClr>
              <a:buSzPts val="1000"/>
              <a:buNone/>
            </a:pPr>
            <a:endParaRPr lang="el-GR" sz="1600" b="1" dirty="0" smtClean="0">
              <a:latin typeface="Segoe UI Light" panose="020B0502040204020203" pitchFamily="34" charset="0"/>
              <a:ea typeface="Times New Roman" panose="02020603050405020304" pitchFamily="18" charset="0"/>
              <a:cs typeface="Segoe UI Light" panose="020B0502040204020203" pitchFamily="34" charset="0"/>
            </a:endParaRPr>
          </a:p>
          <a:p>
            <a:pPr marL="0" indent="0">
              <a:lnSpc>
                <a:spcPct val="115000"/>
              </a:lnSpc>
              <a:buClr>
                <a:srgbClr val="BD582C"/>
              </a:buClr>
              <a:buSzPts val="1000"/>
              <a:buNone/>
            </a:pPr>
            <a:r>
              <a:rPr lang="el-GR" sz="1600" b="1" dirty="0" smtClean="0">
                <a:latin typeface="Segoe UI Light" panose="020B0502040204020203" pitchFamily="34" charset="0"/>
                <a:ea typeface="Times New Roman" panose="02020603050405020304" pitchFamily="18" charset="0"/>
                <a:cs typeface="Segoe UI Light" panose="020B0502040204020203" pitchFamily="34" charset="0"/>
              </a:rPr>
              <a:t>Ανησυχίες </a:t>
            </a:r>
            <a:r>
              <a:rPr lang="el-GR" sz="1600" b="1" dirty="0">
                <a:latin typeface="Segoe UI Light" panose="020B0502040204020203" pitchFamily="34" charset="0"/>
                <a:ea typeface="Times New Roman" panose="02020603050405020304" pitchFamily="18" charset="0"/>
                <a:cs typeface="Segoe UI Light" panose="020B0502040204020203" pitchFamily="34" charset="0"/>
              </a:rPr>
              <a:t>και </a:t>
            </a:r>
            <a:r>
              <a:rPr lang="el-GR" sz="1600" b="1" dirty="0" smtClean="0">
                <a:latin typeface="Segoe UI Light" panose="020B0502040204020203" pitchFamily="34" charset="0"/>
                <a:ea typeface="Times New Roman" panose="02020603050405020304" pitchFamily="18" charset="0"/>
                <a:cs typeface="Segoe UI Light" panose="020B0502040204020203" pitchFamily="34" charset="0"/>
              </a:rPr>
              <a:t>φόβος</a:t>
            </a:r>
            <a:endParaRPr lang="en-US" sz="1600" b="1"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για βίαιες ή άγνωστες συνέπειες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σε βάρος του παιδιού</a:t>
            </a:r>
          </a:p>
          <a:p>
            <a:pPr marL="135731" indent="-135731">
              <a:lnSpc>
                <a:spcPct val="115000"/>
              </a:lnSpc>
              <a:buClr>
                <a:srgbClr val="BD582C"/>
              </a:buClr>
              <a:buSzPts val="1000"/>
              <a:buFont typeface="Wingdings 3" panose="05040102010807070707" pitchFamily="18" charset="2"/>
              <a:buChar char=""/>
            </a:pP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για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αρνητικές συνέπειες στην οικογένεια του παιδιού</a:t>
            </a:r>
            <a:endParaRPr lang="en-US" sz="1600"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ότι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η αναφορά θα </a:t>
            </a: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διαταράξει τη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σχέση </a:t>
            </a: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του/της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επαγγελματία με την οικογένεια</a:t>
            </a:r>
          </a:p>
          <a:p>
            <a:pPr marL="135731" indent="-135731">
              <a:lnSpc>
                <a:spcPct val="115000"/>
              </a:lnSpc>
              <a:buClr>
                <a:srgbClr val="BD582C"/>
              </a:buClr>
              <a:buSzPts val="1000"/>
              <a:buFont typeface="Wingdings 3" panose="05040102010807070707" pitchFamily="18" charset="2"/>
              <a:buChar char=""/>
            </a:pP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για αρνητικό αντίκτυπο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στην άσκηση του επαγγέλματος αυτού που </a:t>
            </a: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αναφέρει</a:t>
            </a:r>
            <a:endParaRPr lang="el-GR" sz="1600"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ότι κάπως θα αποκαλυφθεί ποιος/ποια υπέβαλε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την αναφορά</a:t>
            </a:r>
          </a:p>
          <a:p>
            <a:pPr marL="135731" indent="-135731">
              <a:lnSpc>
                <a:spcPct val="115000"/>
              </a:lnSpc>
              <a:buClr>
                <a:srgbClr val="BD582C"/>
              </a:buClr>
              <a:buSzPts val="1000"/>
              <a:buFont typeface="Wingdings 3" panose="05040102010807070707" pitchFamily="18" charset="2"/>
              <a:buChar char=""/>
            </a:pP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για νομικές επιπτώσεις για </a:t>
            </a:r>
            <a:r>
              <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ψευδείς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ισχυρισμούς (όπως μηνύσεις) </a:t>
            </a:r>
            <a:endPar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endParaRPr>
          </a:p>
          <a:p>
            <a:pPr marL="135731" indent="-135731">
              <a:lnSpc>
                <a:spcPct val="115000"/>
              </a:lnSpc>
              <a:buClr>
                <a:srgbClr val="BD582C"/>
              </a:buClr>
              <a:buSzPts val="1000"/>
              <a:buFont typeface="Wingdings 3" panose="05040102010807070707" pitchFamily="18" charset="2"/>
              <a:buChar char=""/>
            </a:pP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για βίαιη συμπεριφορά της οικογένειας κατά του/της επαγγελματία</a:t>
            </a:r>
            <a:endPar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1000"/>
                                        <p:tgtEl>
                                          <p:spTgt spid="3">
                                            <p:txEl>
                                              <p:pRg st="7" end="7"/>
                                            </p:txEl>
                                          </p:spTgt>
                                        </p:tgtEl>
                                      </p:cBhvr>
                                    </p:animEffect>
                                    <p:anim calcmode="lin" valueType="num">
                                      <p:cBhvr>
                                        <p:cTn id="3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000"/>
                                        <p:tgtEl>
                                          <p:spTgt spid="3">
                                            <p:txEl>
                                              <p:pRg st="8" end="8"/>
                                            </p:txEl>
                                          </p:spTgt>
                                        </p:tgtEl>
                                      </p:cBhvr>
                                    </p:animEffect>
                                    <p:anim calcmode="lin" valueType="num">
                                      <p:cBhvr>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latin typeface="Segoe UI Light" panose="020B0502040204020203" pitchFamily="34" charset="0"/>
                <a:cs typeface="Segoe UI Light" panose="020B0502040204020203" pitchFamily="34" charset="0"/>
              </a:rPr>
              <a:t>περίγραμμα</a:t>
            </a:r>
            <a:endParaRPr lang="el-GR" b="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28649" y="1232738"/>
            <a:ext cx="8092269" cy="3475739"/>
          </a:xfrm>
        </p:spPr>
        <p:txBody>
          <a:bodyPr>
            <a:noAutofit/>
          </a:bodyPr>
          <a:lstStyle/>
          <a:p>
            <a:pPr marL="273050" indent="-273050">
              <a:lnSpc>
                <a:spcPct val="100000"/>
              </a:lnSpc>
              <a:spcAft>
                <a:spcPts val="300"/>
              </a:spcAft>
              <a:buClr>
                <a:schemeClr val="accent5"/>
              </a:buClr>
              <a:buFont typeface="Wingdings 3" panose="05040102010807070707" pitchFamily="18" charset="2"/>
              <a:buChar char="´"/>
            </a:pPr>
            <a:r>
              <a:rPr lang="el-GR" sz="2000" dirty="0">
                <a:latin typeface="Segoe UI Light" panose="020B0502040204020203" pitchFamily="34" charset="0"/>
                <a:cs typeface="Segoe UI Light" panose="020B0502040204020203" pitchFamily="34" charset="0"/>
              </a:rPr>
              <a:t>Τι </a:t>
            </a:r>
            <a:r>
              <a:rPr lang="el-GR" sz="2000" dirty="0" smtClean="0">
                <a:latin typeface="Segoe UI Light" panose="020B0502040204020203" pitchFamily="34" charset="0"/>
                <a:cs typeface="Segoe UI Light" panose="020B0502040204020203" pitchFamily="34" charset="0"/>
              </a:rPr>
              <a:t>είναι η αναφορά περιστατικού ΚαΠα-π</a:t>
            </a:r>
            <a:endParaRPr lang="en-US" sz="2000" dirty="0">
              <a:latin typeface="Segoe UI Light" panose="020B0502040204020203" pitchFamily="34" charset="0"/>
              <a:cs typeface="Segoe UI Light" panose="020B0502040204020203" pitchFamily="34" charset="0"/>
            </a:endParaRPr>
          </a:p>
          <a:p>
            <a:pPr marL="627063" lvl="1" indent="-273050">
              <a:lnSpc>
                <a:spcPct val="100000"/>
              </a:lnSpc>
              <a:spcAft>
                <a:spcPts val="300"/>
              </a:spcAft>
              <a:buClr>
                <a:schemeClr val="accent5"/>
              </a:buClr>
              <a:buFont typeface="Wingdings 3" panose="05040102010807070707" pitchFamily="18" charset="2"/>
              <a:buChar char="´"/>
            </a:pPr>
            <a:r>
              <a:rPr lang="el-GR" sz="2000" i="1" dirty="0" smtClean="0">
                <a:latin typeface="Segoe UI Light" panose="020B0502040204020203" pitchFamily="34" charset="0"/>
                <a:cs typeface="Segoe UI Light" panose="020B0502040204020203" pitchFamily="34" charset="0"/>
              </a:rPr>
              <a:t>ο </a:t>
            </a:r>
            <a:r>
              <a:rPr lang="el-GR" sz="2000" i="1" dirty="0">
                <a:latin typeface="Segoe UI Light" panose="020B0502040204020203" pitchFamily="34" charset="0"/>
                <a:cs typeface="Segoe UI Light" panose="020B0502040204020203" pitchFamily="34" charset="0"/>
              </a:rPr>
              <a:t>ορισμός όπως ισχύει στην Ελλάδα</a:t>
            </a:r>
            <a:endParaRPr lang="en-US" sz="2000" i="1" dirty="0">
              <a:latin typeface="Segoe UI Light" panose="020B0502040204020203" pitchFamily="34" charset="0"/>
              <a:cs typeface="Segoe UI Light" panose="020B0502040204020203" pitchFamily="34" charset="0"/>
            </a:endParaRPr>
          </a:p>
          <a:p>
            <a:pPr marL="273050" indent="-273050">
              <a:lnSpc>
                <a:spcPct val="100000"/>
              </a:lnSpc>
              <a:spcAft>
                <a:spcPts val="300"/>
              </a:spcAft>
              <a:buClr>
                <a:schemeClr val="accent5"/>
              </a:buClr>
              <a:buFont typeface="Wingdings 3" panose="05040102010807070707" pitchFamily="18" charset="2"/>
              <a:buChar char="´"/>
            </a:pPr>
            <a:r>
              <a:rPr lang="el-GR" sz="2000" dirty="0" smtClean="0">
                <a:latin typeface="Segoe UI Light" panose="020B0502040204020203" pitchFamily="34" charset="0"/>
                <a:cs typeface="Segoe UI Light" panose="020B0502040204020203" pitchFamily="34" charset="0"/>
              </a:rPr>
              <a:t>Τι </a:t>
            </a:r>
            <a:r>
              <a:rPr lang="el-GR" sz="2000" dirty="0">
                <a:latin typeface="Segoe UI Light" panose="020B0502040204020203" pitchFamily="34" charset="0"/>
                <a:cs typeface="Segoe UI Light" panose="020B0502040204020203" pitchFamily="34" charset="0"/>
              </a:rPr>
              <a:t>είναι </a:t>
            </a:r>
            <a:r>
              <a:rPr lang="el-GR" sz="2000" dirty="0" err="1" smtClean="0">
                <a:latin typeface="Segoe UI Light" panose="020B0502040204020203" pitchFamily="34" charset="0"/>
                <a:cs typeface="Segoe UI Light" panose="020B0502040204020203" pitchFamily="34" charset="0"/>
              </a:rPr>
              <a:t>υπο</a:t>
            </a:r>
            <a:r>
              <a:rPr lang="el-GR" sz="2000" dirty="0" smtClean="0">
                <a:latin typeface="Segoe UI Light" panose="020B0502040204020203" pitchFamily="34" charset="0"/>
                <a:cs typeface="Segoe UI Light" panose="020B0502040204020203" pitchFamily="34" charset="0"/>
              </a:rPr>
              <a:t>-αναφορά περιστατικών ΚαΠα-π</a:t>
            </a:r>
            <a:endParaRPr lang="en-US" sz="2000" dirty="0">
              <a:latin typeface="Segoe UI Light" panose="020B0502040204020203" pitchFamily="34" charset="0"/>
              <a:cs typeface="Segoe UI Light" panose="020B0502040204020203" pitchFamily="34" charset="0"/>
            </a:endParaRPr>
          </a:p>
          <a:p>
            <a:pPr marL="627063" lvl="1" indent="-273050">
              <a:lnSpc>
                <a:spcPct val="100000"/>
              </a:lnSpc>
              <a:spcAft>
                <a:spcPts val="300"/>
              </a:spcAft>
              <a:buClr>
                <a:schemeClr val="accent5"/>
              </a:buClr>
              <a:buFont typeface="Wingdings 3" panose="05040102010807070707" pitchFamily="18" charset="2"/>
              <a:buChar char="´"/>
            </a:pPr>
            <a:r>
              <a:rPr lang="el-GR" sz="2000" i="1" dirty="0" smtClean="0">
                <a:latin typeface="Segoe UI Light" panose="020B0502040204020203" pitchFamily="34" charset="0"/>
                <a:cs typeface="Segoe UI Light" panose="020B0502040204020203" pitchFamily="34" charset="0"/>
              </a:rPr>
              <a:t>η τρέχουσα κατάσταση στην </a:t>
            </a:r>
            <a:r>
              <a:rPr lang="el-GR" sz="2000" i="1" dirty="0">
                <a:latin typeface="Segoe UI Light" panose="020B0502040204020203" pitchFamily="34" charset="0"/>
                <a:cs typeface="Segoe UI Light" panose="020B0502040204020203" pitchFamily="34" charset="0"/>
              </a:rPr>
              <a:t>Ελλάδα</a:t>
            </a:r>
            <a:endParaRPr lang="en-US" sz="2000" i="1" dirty="0">
              <a:solidFill>
                <a:srgbClr val="FF0000"/>
              </a:solidFill>
              <a:latin typeface="Segoe UI Light" panose="020B0502040204020203" pitchFamily="34" charset="0"/>
              <a:cs typeface="Segoe UI Light" panose="020B0502040204020203" pitchFamily="34" charset="0"/>
            </a:endParaRPr>
          </a:p>
          <a:p>
            <a:pPr marL="273050" indent="-273050">
              <a:lnSpc>
                <a:spcPct val="100000"/>
              </a:lnSpc>
              <a:spcAft>
                <a:spcPts val="300"/>
              </a:spcAft>
              <a:buClr>
                <a:schemeClr val="accent5"/>
              </a:buClr>
              <a:buFont typeface="Wingdings 3" panose="05040102010807070707" pitchFamily="18" charset="2"/>
              <a:buChar char="´"/>
            </a:pPr>
            <a:r>
              <a:rPr lang="el-GR" sz="2000" dirty="0" smtClean="0">
                <a:latin typeface="Segoe UI Light" panose="020B0502040204020203" pitchFamily="34" charset="0"/>
                <a:cs typeface="Segoe UI Light" panose="020B0502040204020203" pitchFamily="34" charset="0"/>
              </a:rPr>
              <a:t>Διερεύνηση </a:t>
            </a:r>
            <a:r>
              <a:rPr lang="el-GR" sz="2000" dirty="0">
                <a:latin typeface="Segoe UI Light" panose="020B0502040204020203" pitchFamily="34" charset="0"/>
                <a:cs typeface="Segoe UI Light" panose="020B0502040204020203" pitchFamily="34" charset="0"/>
              </a:rPr>
              <a:t>των </a:t>
            </a:r>
            <a:r>
              <a:rPr lang="el-GR" sz="2000" dirty="0" smtClean="0">
                <a:latin typeface="Segoe UI Light" panose="020B0502040204020203" pitchFamily="34" charset="0"/>
                <a:cs typeface="Segoe UI Light" panose="020B0502040204020203" pitchFamily="34" charset="0"/>
              </a:rPr>
              <a:t>αιτιών που οδηγούν στην </a:t>
            </a:r>
            <a:r>
              <a:rPr lang="el-GR" sz="2000" dirty="0" err="1" smtClean="0">
                <a:latin typeface="Segoe UI Light" panose="020B0502040204020203" pitchFamily="34" charset="0"/>
                <a:cs typeface="Segoe UI Light" panose="020B0502040204020203" pitchFamily="34" charset="0"/>
              </a:rPr>
              <a:t>υπο</a:t>
            </a:r>
            <a:r>
              <a:rPr lang="el-GR" sz="2000" dirty="0" smtClean="0">
                <a:latin typeface="Segoe UI Light" panose="020B0502040204020203" pitchFamily="34" charset="0"/>
                <a:cs typeface="Segoe UI Light" panose="020B0502040204020203" pitchFamily="34" charset="0"/>
              </a:rPr>
              <a:t>-αναφορά</a:t>
            </a:r>
            <a:endParaRPr lang="en-US" sz="2000" dirty="0">
              <a:latin typeface="Segoe UI Light" panose="020B0502040204020203" pitchFamily="34" charset="0"/>
              <a:cs typeface="Segoe UI Light" panose="020B0502040204020203" pitchFamily="34" charset="0"/>
            </a:endParaRPr>
          </a:p>
          <a:p>
            <a:pPr marL="273050" indent="-273050">
              <a:lnSpc>
                <a:spcPct val="100000"/>
              </a:lnSpc>
              <a:spcAft>
                <a:spcPts val="300"/>
              </a:spcAft>
              <a:buClr>
                <a:schemeClr val="accent5"/>
              </a:buClr>
              <a:buFont typeface="Wingdings 3" panose="05040102010807070707" pitchFamily="18" charset="2"/>
              <a:buChar char="´"/>
            </a:pPr>
            <a:r>
              <a:rPr lang="el-GR" sz="2000" dirty="0" smtClean="0">
                <a:latin typeface="Segoe UI Light" panose="020B0502040204020203" pitchFamily="34" charset="0"/>
                <a:cs typeface="Segoe UI Light" panose="020B0502040204020203" pitchFamily="34" charset="0"/>
              </a:rPr>
              <a:t>Η </a:t>
            </a:r>
            <a:r>
              <a:rPr lang="el-GR" sz="2000" dirty="0">
                <a:latin typeface="Segoe UI Light" panose="020B0502040204020203" pitchFamily="34" charset="0"/>
                <a:cs typeface="Segoe UI Light" panose="020B0502040204020203" pitchFamily="34" charset="0"/>
              </a:rPr>
              <a:t>ανάγκη </a:t>
            </a:r>
            <a:r>
              <a:rPr lang="el-GR" sz="2000" dirty="0" smtClean="0">
                <a:latin typeface="Segoe UI Light" panose="020B0502040204020203" pitchFamily="34" charset="0"/>
                <a:cs typeface="Segoe UI Light" panose="020B0502040204020203" pitchFamily="34" charset="0"/>
              </a:rPr>
              <a:t>αντιμετώπισης της </a:t>
            </a:r>
            <a:r>
              <a:rPr lang="el-GR" sz="2000" dirty="0" err="1" smtClean="0">
                <a:latin typeface="Segoe UI Light" panose="020B0502040204020203" pitchFamily="34" charset="0"/>
                <a:cs typeface="Segoe UI Light" panose="020B0502040204020203" pitchFamily="34" charset="0"/>
              </a:rPr>
              <a:t>υπο</a:t>
            </a:r>
            <a:r>
              <a:rPr lang="el-GR" sz="2000" dirty="0" smtClean="0">
                <a:latin typeface="Segoe UI Light" panose="020B0502040204020203" pitchFamily="34" charset="0"/>
                <a:cs typeface="Segoe UI Light" panose="020B0502040204020203" pitchFamily="34" charset="0"/>
              </a:rPr>
              <a:t>-αναφοράς</a:t>
            </a:r>
            <a:endParaRPr lang="en-US" sz="2000" dirty="0">
              <a:latin typeface="Segoe UI Light" panose="020B0502040204020203" pitchFamily="34" charset="0"/>
              <a:cs typeface="Segoe UI Light" panose="020B0502040204020203" pitchFamily="34" charset="0"/>
            </a:endParaRPr>
          </a:p>
          <a:p>
            <a:pPr marL="273050" indent="-273050">
              <a:lnSpc>
                <a:spcPct val="100000"/>
              </a:lnSpc>
              <a:spcAft>
                <a:spcPts val="300"/>
              </a:spcAft>
              <a:buClr>
                <a:schemeClr val="accent5"/>
              </a:buClr>
              <a:buFont typeface="Wingdings 3" panose="05040102010807070707" pitchFamily="18" charset="2"/>
              <a:buChar char="´"/>
            </a:pPr>
            <a:r>
              <a:rPr lang="el-GR" sz="2000" dirty="0" smtClean="0">
                <a:latin typeface="Segoe UI Light" panose="020B0502040204020203" pitchFamily="34" charset="0"/>
                <a:cs typeface="Segoe UI Light" panose="020B0502040204020203" pitchFamily="34" charset="0"/>
              </a:rPr>
              <a:t>Η σχέση της </a:t>
            </a:r>
            <a:r>
              <a:rPr lang="el-GR" sz="2000" dirty="0" err="1" smtClean="0">
                <a:latin typeface="Segoe UI Light" panose="020B0502040204020203" pitchFamily="34" charset="0"/>
                <a:cs typeface="Segoe UI Light" panose="020B0502040204020203" pitchFamily="34" charset="0"/>
              </a:rPr>
              <a:t>υπο</a:t>
            </a:r>
            <a:r>
              <a:rPr lang="el-GR" sz="2000" dirty="0">
                <a:latin typeface="Segoe UI Light" panose="020B0502040204020203" pitchFamily="34" charset="0"/>
                <a:cs typeface="Segoe UI Light" panose="020B0502040204020203" pitchFamily="34" charset="0"/>
              </a:rPr>
              <a:t>-αναφοράς περιστατικών και </a:t>
            </a:r>
            <a:r>
              <a:rPr lang="el-GR" sz="2000" dirty="0" smtClean="0">
                <a:latin typeface="Segoe UI Light" panose="020B0502040204020203" pitchFamily="34" charset="0"/>
                <a:cs typeface="Segoe UI Light" panose="020B0502040204020203" pitchFamily="34" charset="0"/>
              </a:rPr>
              <a:t>της </a:t>
            </a:r>
            <a:r>
              <a:rPr lang="el-GR" sz="2000" dirty="0">
                <a:latin typeface="Segoe UI Light" panose="020B0502040204020203" pitchFamily="34" charset="0"/>
                <a:cs typeface="Segoe UI Light" panose="020B0502040204020203" pitchFamily="34" charset="0"/>
              </a:rPr>
              <a:t>επιδημιολογικής επιτήρησης </a:t>
            </a:r>
            <a:r>
              <a:rPr lang="el-GR" sz="2000" dirty="0" smtClean="0">
                <a:latin typeface="Segoe UI Light" panose="020B0502040204020203" pitchFamily="34" charset="0"/>
                <a:cs typeface="Segoe UI Light" panose="020B0502040204020203" pitchFamily="34" charset="0"/>
              </a:rPr>
              <a:t>ΚαΠα-π </a:t>
            </a:r>
            <a:endParaRPr lang="el-GR" sz="20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57698986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6" y="273844"/>
            <a:ext cx="8086724" cy="994172"/>
          </a:xfrm>
        </p:spPr>
        <p:txBody>
          <a:bodyPr>
            <a:normAutofit/>
          </a:bodyPr>
          <a:lstStyle/>
          <a:p>
            <a:r>
              <a:rPr lang="el-GR" sz="2800" b="1" dirty="0">
                <a:latin typeface="Segoe UI Light" panose="020B0502040204020203" pitchFamily="34" charset="0"/>
                <a:cs typeface="Segoe UI Light" panose="020B0502040204020203" pitchFamily="34" charset="0"/>
              </a:rPr>
              <a:t>Διερεύνηση μεμονωμένων λόγων που μπορεί να δυσχεράνουν την απόφαση για αναφορά ΚαΠα-π</a:t>
            </a:r>
            <a:endParaRPr lang="en-US" sz="2800" dirty="0"/>
          </a:p>
        </p:txBody>
      </p:sp>
      <p:sp>
        <p:nvSpPr>
          <p:cNvPr id="3" name="Content Placeholder 2"/>
          <p:cNvSpPr>
            <a:spLocks noGrp="1"/>
          </p:cNvSpPr>
          <p:nvPr>
            <p:ph idx="1"/>
          </p:nvPr>
        </p:nvSpPr>
        <p:spPr>
          <a:xfrm>
            <a:off x="428626" y="1166816"/>
            <a:ext cx="5190510" cy="3465907"/>
          </a:xfrm>
        </p:spPr>
        <p:txBody>
          <a:bodyPr>
            <a:noAutofit/>
          </a:bodyPr>
          <a:lstStyle/>
          <a:p>
            <a:pPr marL="0" indent="0">
              <a:lnSpc>
                <a:spcPct val="115000"/>
              </a:lnSpc>
              <a:buClr>
                <a:srgbClr val="BD582C"/>
              </a:buClr>
              <a:buSzPts val="1000"/>
              <a:buNone/>
            </a:pPr>
            <a:r>
              <a:rPr lang="el-GR" sz="1500" b="1" dirty="0" smtClean="0">
                <a:latin typeface="Segoe UI Light" panose="020B0502040204020203" pitchFamily="34" charset="0"/>
                <a:ea typeface="Times New Roman" panose="02020603050405020304" pitchFamily="18" charset="0"/>
                <a:cs typeface="Segoe UI Light" panose="020B0502040204020203" pitchFamily="34" charset="0"/>
              </a:rPr>
              <a:t>πρακτικοί λόγοι </a:t>
            </a:r>
            <a:r>
              <a:rPr lang="el-GR" sz="1500" b="1" dirty="0">
                <a:latin typeface="Segoe UI Light" panose="020B0502040204020203" pitchFamily="34" charset="0"/>
                <a:ea typeface="Times New Roman" panose="02020603050405020304" pitchFamily="18" charset="0"/>
                <a:cs typeface="Segoe UI Light" panose="020B0502040204020203" pitchFamily="34" charset="0"/>
              </a:rPr>
              <a:t>όπως:</a:t>
            </a:r>
          </a:p>
          <a:p>
            <a:pPr marL="133350" indent="-133350">
              <a:lnSpc>
                <a:spcPct val="115000"/>
              </a:lnSpc>
              <a:buClr>
                <a:srgbClr val="BD582C"/>
              </a:buClr>
              <a:buSzPts val="1000"/>
              <a:buFont typeface="Wingdings 3" panose="05040102010807070707" pitchFamily="18" charset="2"/>
              <a:buChar char=""/>
            </a:pP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ελλιπής πληροφόρηση /άγνοια</a:t>
            </a:r>
            <a:endParaRPr lang="en-US" sz="1500" dirty="0">
              <a:latin typeface="Segoe UI Light" panose="020B0502040204020203" pitchFamily="34" charset="0"/>
              <a:ea typeface="Times New Roman" panose="02020603050405020304" pitchFamily="18" charset="0"/>
              <a:cs typeface="Segoe UI Light" panose="020B0502040204020203" pitchFamily="34" charset="0"/>
            </a:endParaRPr>
          </a:p>
          <a:p>
            <a:pPr marL="273050" lvl="1" indent="-134938">
              <a:lnSpc>
                <a:spcPct val="115000"/>
              </a:lnSpc>
              <a:buClr>
                <a:srgbClr val="BD582C"/>
              </a:buClr>
              <a:buSzPts val="1000"/>
              <a:buFont typeface="Wingdings 3" panose="05040102010807070707" pitchFamily="18" charset="2"/>
              <a:buChar char=""/>
            </a:pPr>
            <a:r>
              <a:rPr lang="el-GR" sz="1500" dirty="0">
                <a:latin typeface="Segoe UI Light" panose="020B0502040204020203" pitchFamily="34" charset="0"/>
                <a:ea typeface="Times New Roman" panose="02020603050405020304" pitchFamily="18" charset="0"/>
                <a:cs typeface="Segoe UI Light" panose="020B0502040204020203" pitchFamily="34" charset="0"/>
              </a:rPr>
              <a:t>για το πού </a:t>
            </a: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μπορεί να υποβληθεί </a:t>
            </a:r>
            <a:r>
              <a:rPr lang="el-GR" sz="1500" dirty="0">
                <a:latin typeface="Segoe UI Light" panose="020B0502040204020203" pitchFamily="34" charset="0"/>
                <a:ea typeface="Times New Roman" panose="02020603050405020304" pitchFamily="18" charset="0"/>
                <a:cs typeface="Segoe UI Light" panose="020B0502040204020203" pitchFamily="34" charset="0"/>
              </a:rPr>
              <a:t>η αναφορά</a:t>
            </a:r>
            <a:endParaRPr lang="en-US" sz="1500" dirty="0">
              <a:latin typeface="Segoe UI Light" panose="020B0502040204020203" pitchFamily="34" charset="0"/>
              <a:ea typeface="Times New Roman" panose="02020603050405020304" pitchFamily="18" charset="0"/>
              <a:cs typeface="Segoe UI Light" panose="020B0502040204020203" pitchFamily="34" charset="0"/>
            </a:endParaRPr>
          </a:p>
          <a:p>
            <a:pPr marL="273050" lvl="1" indent="-134938">
              <a:lnSpc>
                <a:spcPct val="115000"/>
              </a:lnSpc>
              <a:buClr>
                <a:srgbClr val="BD582C"/>
              </a:buClr>
              <a:buSzPts val="1000"/>
              <a:buFont typeface="Wingdings 3" panose="05040102010807070707" pitchFamily="18" charset="2"/>
              <a:buChar char=""/>
            </a:pPr>
            <a:r>
              <a:rPr lang="el-GR" sz="1500" dirty="0">
                <a:latin typeface="Segoe UI Light" panose="020B0502040204020203" pitchFamily="34" charset="0"/>
                <a:ea typeface="Times New Roman" panose="02020603050405020304" pitchFamily="18" charset="0"/>
                <a:cs typeface="Segoe UI Light" panose="020B0502040204020203" pitchFamily="34" charset="0"/>
              </a:rPr>
              <a:t>πώς </a:t>
            </a: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να γίνει η </a:t>
            </a:r>
            <a:r>
              <a:rPr lang="el-GR" sz="1500" dirty="0">
                <a:latin typeface="Segoe UI Light" panose="020B0502040204020203" pitchFamily="34" charset="0"/>
                <a:ea typeface="Times New Roman" panose="02020603050405020304" pitchFamily="18" charset="0"/>
                <a:cs typeface="Segoe UI Light" panose="020B0502040204020203" pitchFamily="34" charset="0"/>
              </a:rPr>
              <a:t>αναφορά </a:t>
            </a:r>
            <a:r>
              <a:rPr lang="en-US" sz="1500" dirty="0">
                <a:latin typeface="Segoe UI Light" panose="020B0502040204020203" pitchFamily="34" charset="0"/>
                <a:ea typeface="Times New Roman" panose="02020603050405020304" pitchFamily="18" charset="0"/>
                <a:cs typeface="Segoe UI Light" panose="020B0502040204020203" pitchFamily="34" charset="0"/>
              </a:rPr>
              <a:t>(</a:t>
            </a:r>
            <a:r>
              <a:rPr lang="el-GR" sz="1500" dirty="0">
                <a:latin typeface="Segoe UI Light" panose="020B0502040204020203" pitchFamily="34" charset="0"/>
                <a:ea typeface="Times New Roman" panose="02020603050405020304" pitchFamily="18" charset="0"/>
                <a:cs typeface="Segoe UI Light" panose="020B0502040204020203" pitchFamily="34" charset="0"/>
              </a:rPr>
              <a:t>τι </a:t>
            </a: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αναμένεται από αυτούς/</a:t>
            </a:r>
            <a:r>
              <a:rPr lang="el-GR" sz="1500" dirty="0" err="1" smtClean="0">
                <a:latin typeface="Segoe UI Light" panose="020B0502040204020203" pitchFamily="34" charset="0"/>
                <a:ea typeface="Times New Roman" panose="02020603050405020304" pitchFamily="18" charset="0"/>
                <a:cs typeface="Segoe UI Light" panose="020B0502040204020203" pitchFamily="34" charset="0"/>
              </a:rPr>
              <a:t>ες</a:t>
            </a:r>
            <a:r>
              <a:rPr lang="en-US" sz="1500" dirty="0" smtClean="0">
                <a:latin typeface="Segoe UI Light" panose="020B0502040204020203" pitchFamily="34" charset="0"/>
                <a:ea typeface="Times New Roman" panose="02020603050405020304" pitchFamily="18" charset="0"/>
                <a:cs typeface="Segoe UI Light" panose="020B0502040204020203" pitchFamily="34" charset="0"/>
              </a:rPr>
              <a:t>)</a:t>
            </a:r>
            <a:endParaRPr lang="en-US" sz="1500" dirty="0">
              <a:latin typeface="Segoe UI Light" panose="020B0502040204020203" pitchFamily="34" charset="0"/>
              <a:ea typeface="Times New Roman" panose="02020603050405020304" pitchFamily="18" charset="0"/>
              <a:cs typeface="Segoe UI Light" panose="020B0502040204020203" pitchFamily="34" charset="0"/>
            </a:endParaRPr>
          </a:p>
          <a:p>
            <a:pPr marL="273050" lvl="1" indent="-134938">
              <a:lnSpc>
                <a:spcPct val="115000"/>
              </a:lnSpc>
              <a:buClr>
                <a:srgbClr val="BD582C"/>
              </a:buClr>
              <a:buSzPts val="1000"/>
              <a:buFont typeface="Wingdings 3" panose="05040102010807070707" pitchFamily="18" charset="2"/>
              <a:buChar char=""/>
            </a:pP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ποιες πληροφορίες είναι απαραίτητες </a:t>
            </a:r>
            <a:endParaRPr lang="en-US" sz="1500" dirty="0">
              <a:latin typeface="Segoe UI Light" panose="020B0502040204020203" pitchFamily="34" charset="0"/>
              <a:ea typeface="Times New Roman" panose="02020603050405020304" pitchFamily="18" charset="0"/>
              <a:cs typeface="Segoe UI Light" panose="020B0502040204020203" pitchFamily="34" charset="0"/>
            </a:endParaRPr>
          </a:p>
          <a:p>
            <a:pPr marL="133350" indent="-133350">
              <a:lnSpc>
                <a:spcPct val="115000"/>
              </a:lnSpc>
              <a:buClr>
                <a:srgbClr val="BD582C"/>
              </a:buClr>
              <a:buSzPts val="1000"/>
              <a:buFont typeface="Wingdings 3" panose="05040102010807070707" pitchFamily="18" charset="2"/>
              <a:buChar char=""/>
            </a:pPr>
            <a:r>
              <a:rPr lang="el-GR" sz="1500" dirty="0">
                <a:latin typeface="Segoe UI Light" panose="020B0502040204020203" pitchFamily="34" charset="0"/>
                <a:ea typeface="Times New Roman" panose="02020603050405020304" pitchFamily="18" charset="0"/>
                <a:cs typeface="Segoe UI Light" panose="020B0502040204020203" pitchFamily="34" charset="0"/>
              </a:rPr>
              <a:t>ανησυχία </a:t>
            </a: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μήπως η αναφορά δεν είναι ακριβής </a:t>
            </a:r>
            <a:r>
              <a:rPr lang="en-US" sz="1500" dirty="0" smtClean="0">
                <a:latin typeface="Segoe UI Light" panose="020B0502040204020203" pitchFamily="34" charset="0"/>
                <a:ea typeface="Times New Roman" panose="02020603050405020304" pitchFamily="18" charset="0"/>
                <a:cs typeface="Segoe UI Light" panose="020B0502040204020203" pitchFamily="34" charset="0"/>
              </a:rPr>
              <a:t>(</a:t>
            </a: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αβεβαιότητα όσον αφορά την ΚαΠα-π όταν δεν υπάρχουν εμφανείς σωματικές ενδείξεις)</a:t>
            </a:r>
            <a:endParaRPr lang="el-GR" sz="1500"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l-GR" sz="1500" dirty="0">
                <a:latin typeface="Segoe UI Light" panose="020B0502040204020203" pitchFamily="34" charset="0"/>
                <a:ea typeface="Times New Roman" panose="02020603050405020304" pitchFamily="18" charset="0"/>
                <a:cs typeface="Segoe UI Light" panose="020B0502040204020203" pitchFamily="34" charset="0"/>
              </a:rPr>
              <a:t>χρόνος που χρειάζεται για </a:t>
            </a: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τη διαδικασία της αναφοράς</a:t>
            </a:r>
            <a:endParaRPr lang="en-US" sz="1500"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θέματα </a:t>
            </a:r>
            <a:r>
              <a:rPr lang="el-GR" sz="1500" dirty="0">
                <a:latin typeface="Segoe UI Light" panose="020B0502040204020203" pitchFamily="34" charset="0"/>
                <a:ea typeface="Times New Roman" panose="02020603050405020304" pitchFamily="18" charset="0"/>
                <a:cs typeface="Segoe UI Light" panose="020B0502040204020203" pitchFamily="34" charset="0"/>
              </a:rPr>
              <a:t>εμπιστευτικότητας </a:t>
            </a: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σχετικά με την αναφορά ΚαΠα</a:t>
            </a:r>
            <a:endParaRPr lang="en-US" sz="1500" dirty="0">
              <a:latin typeface="Segoe UI Light" panose="020B0502040204020203" pitchFamily="34" charset="0"/>
              <a:ea typeface="Times New Roman" panose="02020603050405020304" pitchFamily="18" charset="0"/>
              <a:cs typeface="Segoe UI Light" panose="020B0502040204020203" pitchFamily="34" charset="0"/>
            </a:endParaRPr>
          </a:p>
        </p:txBody>
      </p:sp>
      <p:sp>
        <p:nvSpPr>
          <p:cNvPr id="4" name="Content Placeholder 2"/>
          <p:cNvSpPr txBox="1">
            <a:spLocks/>
          </p:cNvSpPr>
          <p:nvPr/>
        </p:nvSpPr>
        <p:spPr>
          <a:xfrm>
            <a:off x="5619135" y="1166816"/>
            <a:ext cx="3142727" cy="3458536"/>
          </a:xfrm>
          <a:prstGeom prst="rect">
            <a:avLst/>
          </a:prstGeom>
        </p:spPr>
        <p:txBody>
          <a:bodyPr vert="horz" lIns="68580" tIns="34290" rIns="68580" bIns="34290" rtlCol="0">
            <a:noAutofit/>
          </a:bodyPr>
          <a:lstStyle/>
          <a:p>
            <a:pPr marL="135731" indent="-135731">
              <a:lnSpc>
                <a:spcPct val="115000"/>
              </a:lnSpc>
              <a:buClr>
                <a:srgbClr val="BD582C"/>
              </a:buClr>
              <a:buSzPts val="1000"/>
            </a:pPr>
            <a:r>
              <a:rPr lang="el-GR" sz="1500" b="1" dirty="0">
                <a:latin typeface="Segoe UI Light" panose="020B0502040204020203" pitchFamily="34" charset="0"/>
                <a:ea typeface="Times New Roman" panose="02020603050405020304" pitchFamily="18" charset="0"/>
                <a:cs typeface="Segoe UI Light" panose="020B0502040204020203" pitchFamily="34" charset="0"/>
              </a:rPr>
              <a:t>οφείλονται σε</a:t>
            </a:r>
            <a:r>
              <a:rPr lang="el-GR" sz="1500" b="1" dirty="0" smtClean="0">
                <a:latin typeface="Segoe UI Light" panose="020B0502040204020203" pitchFamily="34" charset="0"/>
                <a:ea typeface="Times New Roman" panose="02020603050405020304" pitchFamily="18" charset="0"/>
                <a:cs typeface="Segoe UI Light" panose="020B0502040204020203" pitchFamily="34" charset="0"/>
              </a:rPr>
              <a:t>:</a:t>
            </a:r>
          </a:p>
          <a:p>
            <a:pPr marL="135731" indent="-135731">
              <a:lnSpc>
                <a:spcPct val="115000"/>
              </a:lnSpc>
              <a:buClr>
                <a:srgbClr val="BD582C"/>
              </a:buClr>
              <a:buSzPts val="1000"/>
            </a:pPr>
            <a:endParaRPr lang="el-GR" sz="1500" b="1"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ανεπαρκής πληροφόρηση για </a:t>
            </a:r>
            <a:r>
              <a:rPr lang="el-GR" sz="1500" dirty="0">
                <a:latin typeface="Segoe UI Light" panose="020B0502040204020203" pitchFamily="34" charset="0"/>
                <a:ea typeface="Times New Roman" panose="02020603050405020304" pitchFamily="18" charset="0"/>
                <a:cs typeface="Segoe UI Light" panose="020B0502040204020203" pitchFamily="34" charset="0"/>
              </a:rPr>
              <a:t>τα αναγνωριστικά σημάδια ΚαΠα-Π</a:t>
            </a:r>
            <a:endParaRPr lang="en-US" sz="1500"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απουσία μιας βήμα-προς-βήμα διαδικασίας υποβολής αναφοράς</a:t>
            </a:r>
            <a:endParaRPr lang="en-US" sz="1500" dirty="0">
              <a:latin typeface="Segoe UI Light" panose="020B0502040204020203" pitchFamily="34" charset="0"/>
              <a:ea typeface="Times New Roman" panose="02020603050405020304" pitchFamily="18" charset="0"/>
              <a:cs typeface="Segoe UI Light" panose="020B0502040204020203" pitchFamily="34" charset="0"/>
            </a:endParaRPr>
          </a:p>
          <a:p>
            <a:pPr marL="135731" indent="-135731">
              <a:lnSpc>
                <a:spcPct val="115000"/>
              </a:lnSpc>
              <a:buClr>
                <a:srgbClr val="BD582C"/>
              </a:buClr>
              <a:buSzPts val="1000"/>
              <a:buFont typeface="Wingdings 3" panose="05040102010807070707" pitchFamily="18" charset="2"/>
              <a:buChar char=""/>
            </a:pPr>
            <a:r>
              <a:rPr lang="el-GR" sz="1500" dirty="0">
                <a:latin typeface="Segoe UI Light" panose="020B0502040204020203" pitchFamily="34" charset="0"/>
                <a:ea typeface="Times New Roman" panose="02020603050405020304" pitchFamily="18" charset="0"/>
                <a:cs typeface="Segoe UI Light" panose="020B0502040204020203" pitchFamily="34" charset="0"/>
              </a:rPr>
              <a:t>έλλειψη επαρκούς γνώσης για το </a:t>
            </a: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ρόλο/ υποχρέωσή τους  ως επαγγελματίες σε </a:t>
            </a:r>
            <a:r>
              <a:rPr lang="el-GR" sz="1500" dirty="0">
                <a:latin typeface="Segoe UI Light" panose="020B0502040204020203" pitchFamily="34" charset="0"/>
                <a:ea typeface="Times New Roman" panose="02020603050405020304" pitchFamily="18" charset="0"/>
                <a:cs typeface="Segoe UI Light" panose="020B0502040204020203" pitchFamily="34" charset="0"/>
              </a:rPr>
              <a:t>σχέση με την αναφορά</a:t>
            </a:r>
          </a:p>
          <a:p>
            <a:pPr marL="135731" indent="-135731">
              <a:lnSpc>
                <a:spcPct val="115000"/>
              </a:lnSpc>
              <a:buClr>
                <a:srgbClr val="BD582C"/>
              </a:buClr>
              <a:buSzPts val="1000"/>
              <a:buFont typeface="Wingdings 3" panose="05040102010807070707" pitchFamily="18" charset="2"/>
              <a:buChar char=""/>
            </a:pPr>
            <a:r>
              <a:rPr lang="el-GR" sz="1500" dirty="0" smtClean="0">
                <a:latin typeface="Segoe UI Light" panose="020B0502040204020203" pitchFamily="34" charset="0"/>
                <a:ea typeface="Times New Roman" panose="02020603050405020304" pitchFamily="18" charset="0"/>
                <a:cs typeface="Segoe UI Light" panose="020B0502040204020203" pitchFamily="34" charset="0"/>
              </a:rPr>
              <a:t>ασαφή ή απόντα υπηρεσιακά πρωτόκολλα αναφοράς</a:t>
            </a:r>
            <a:endParaRPr lang="en-US" sz="1500" dirty="0">
              <a:latin typeface="Segoe UI Light" panose="020B0502040204020203" pitchFamily="34" charset="0"/>
              <a:ea typeface="Times New Roman" panose="02020603050405020304" pitchFamily="18" charset="0"/>
              <a:cs typeface="Segoe UI Light" panose="020B0502040204020203" pitchFamily="34"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728" y="273844"/>
            <a:ext cx="8078622" cy="994172"/>
          </a:xfrm>
        </p:spPr>
        <p:txBody>
          <a:bodyPr>
            <a:normAutofit/>
          </a:bodyPr>
          <a:lstStyle/>
          <a:p>
            <a:r>
              <a:rPr lang="el-GR" sz="2800" b="1" dirty="0">
                <a:latin typeface="Segoe UI Light" panose="020B0502040204020203" pitchFamily="34" charset="0"/>
                <a:cs typeface="Segoe UI Light" panose="020B0502040204020203" pitchFamily="34" charset="0"/>
              </a:rPr>
              <a:t>Διερεύνηση μεμονωμένων λόγων που μπορεί να δυσχεράνουν την απόφαση για αναφορά ΚαΠα-π</a:t>
            </a:r>
            <a:endParaRPr lang="en-US" sz="2800" dirty="0"/>
          </a:p>
        </p:txBody>
      </p:sp>
      <p:sp>
        <p:nvSpPr>
          <p:cNvPr id="3" name="Content Placeholder 2"/>
          <p:cNvSpPr>
            <a:spLocks noGrp="1"/>
          </p:cNvSpPr>
          <p:nvPr>
            <p:ph idx="1"/>
          </p:nvPr>
        </p:nvSpPr>
        <p:spPr>
          <a:xfrm>
            <a:off x="628649" y="1369219"/>
            <a:ext cx="7886701" cy="3263504"/>
          </a:xfrm>
        </p:spPr>
        <p:txBody>
          <a:bodyPr>
            <a:noAutofit/>
          </a:bodyPr>
          <a:lstStyle/>
          <a:p>
            <a:pPr marL="0" indent="0">
              <a:lnSpc>
                <a:spcPct val="115000"/>
              </a:lnSpc>
              <a:buClr>
                <a:srgbClr val="BD582C"/>
              </a:buClr>
              <a:buSzPts val="1000"/>
              <a:buNone/>
            </a:pPr>
            <a:r>
              <a:rPr lang="el-GR" sz="1600" b="1" dirty="0">
                <a:latin typeface="Segoe UI Light" panose="020B0502040204020203" pitchFamily="34" charset="0"/>
                <a:ea typeface="Times New Roman" panose="02020603050405020304" pitchFamily="18" charset="0"/>
                <a:cs typeface="Segoe UI Light" panose="020B0502040204020203" pitchFamily="34" charset="0"/>
              </a:rPr>
              <a:t>αμφιθυμία </a:t>
            </a:r>
            <a:r>
              <a:rPr lang="el-GR" sz="1600" b="1" dirty="0" smtClean="0">
                <a:latin typeface="Segoe UI Light" panose="020B0502040204020203" pitchFamily="34" charset="0"/>
                <a:ea typeface="Times New Roman" panose="02020603050405020304" pitchFamily="18" charset="0"/>
                <a:cs typeface="Segoe UI Light" panose="020B0502040204020203" pitchFamily="34" charset="0"/>
              </a:rPr>
              <a:t>λόγω των υφιστάμενων πρακτικών</a:t>
            </a:r>
            <a:endParaRPr lang="en-US" sz="1600" b="1" dirty="0">
              <a:latin typeface="Segoe UI Light" panose="020B0502040204020203" pitchFamily="34" charset="0"/>
              <a:ea typeface="Times New Roman" panose="02020603050405020304" pitchFamily="18" charset="0"/>
              <a:cs typeface="Segoe UI Light" panose="020B0502040204020203" pitchFamily="34" charset="0"/>
            </a:endParaRPr>
          </a:p>
          <a:p>
            <a:pPr marL="133350" indent="-133350">
              <a:lnSpc>
                <a:spcPct val="115000"/>
              </a:lnSpc>
              <a:buClr>
                <a:srgbClr val="BD582C"/>
              </a:buClr>
              <a:buSzPts val="1000"/>
              <a:buFont typeface="Wingdings 3" panose="05040102010807070707" pitchFamily="18" charset="2"/>
              <a:buChar char=""/>
            </a:pP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έλλειψη ενημέρωσης για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το τι συμβαίνει αφού υποβληθεί η αναφορά</a:t>
            </a:r>
          </a:p>
          <a:p>
            <a:pPr marL="133350" indent="-133350">
              <a:lnSpc>
                <a:spcPct val="115000"/>
              </a:lnSpc>
              <a:buClr>
                <a:srgbClr val="BD582C"/>
              </a:buClr>
              <a:buSzPts val="1000"/>
              <a:buFont typeface="Wingdings 3" panose="05040102010807070707" pitchFamily="18" charset="2"/>
              <a:buChar char=""/>
            </a:pP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αβεβαιότητα για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τις συνέπειες της αναφοράς</a:t>
            </a:r>
            <a:endParaRPr lang="en-US" sz="1600" dirty="0">
              <a:latin typeface="Segoe UI Light" panose="020B0502040204020203" pitchFamily="34" charset="0"/>
              <a:ea typeface="Times New Roman" panose="02020603050405020304" pitchFamily="18" charset="0"/>
              <a:cs typeface="Segoe UI Light" panose="020B0502040204020203" pitchFamily="34" charset="0"/>
            </a:endParaRPr>
          </a:p>
          <a:p>
            <a:pPr marL="133350" indent="-133350">
              <a:lnSpc>
                <a:spcPct val="115000"/>
              </a:lnSpc>
              <a:buClr>
                <a:srgbClr val="BD582C"/>
              </a:buClr>
              <a:buSzPts val="1000"/>
            </a:pPr>
            <a:endParaRPr lang="en-US" sz="1600" b="1" dirty="0">
              <a:latin typeface="Segoe UI Light" panose="020B0502040204020203" pitchFamily="34" charset="0"/>
              <a:ea typeface="Times New Roman" panose="02020603050405020304" pitchFamily="18" charset="0"/>
              <a:cs typeface="Segoe UI Light" panose="020B0502040204020203" pitchFamily="34" charset="0"/>
            </a:endParaRPr>
          </a:p>
          <a:p>
            <a:pPr marL="0" indent="0">
              <a:lnSpc>
                <a:spcPct val="115000"/>
              </a:lnSpc>
              <a:buClr>
                <a:srgbClr val="BD582C"/>
              </a:buClr>
              <a:buSzPts val="1000"/>
              <a:buNone/>
            </a:pPr>
            <a:r>
              <a:rPr lang="el-GR" sz="1600" b="1" dirty="0" smtClean="0">
                <a:latin typeface="Segoe UI Light" panose="020B0502040204020203" pitchFamily="34" charset="0"/>
                <a:ea typeface="Times New Roman" panose="02020603050405020304" pitchFamily="18" charset="0"/>
                <a:cs typeface="Segoe UI Light" panose="020B0502040204020203" pitchFamily="34" charset="0"/>
              </a:rPr>
              <a:t>που </a:t>
            </a:r>
            <a:r>
              <a:rPr lang="el-GR" sz="1600" b="1" dirty="0" err="1" smtClean="0">
                <a:latin typeface="Segoe UI Light" panose="020B0502040204020203" pitchFamily="34" charset="0"/>
                <a:ea typeface="Times New Roman" panose="02020603050405020304" pitchFamily="18" charset="0"/>
                <a:cs typeface="Segoe UI Light" panose="020B0502040204020203" pitchFamily="34" charset="0"/>
              </a:rPr>
              <a:t>οφε</a:t>
            </a:r>
            <a:r>
              <a:rPr lang="en-US" sz="1600" b="1" dirty="0" err="1">
                <a:latin typeface="Segoe UI Light" panose="020B0502040204020203" pitchFamily="34" charset="0"/>
                <a:ea typeface="Times New Roman" panose="02020603050405020304" pitchFamily="18" charset="0"/>
                <a:cs typeface="Segoe UI Light" panose="020B0502040204020203" pitchFamily="34" charset="0"/>
              </a:rPr>
              <a:t>ί</a:t>
            </a:r>
            <a:r>
              <a:rPr lang="el-GR" sz="1600" b="1" dirty="0" err="1">
                <a:latin typeface="Segoe UI Light" panose="020B0502040204020203" pitchFamily="34" charset="0"/>
                <a:ea typeface="Times New Roman" panose="02020603050405020304" pitchFamily="18" charset="0"/>
                <a:cs typeface="Segoe UI Light" panose="020B0502040204020203" pitchFamily="34" charset="0"/>
              </a:rPr>
              <a:t>λονται</a:t>
            </a:r>
            <a:r>
              <a:rPr lang="el-GR" sz="1600" b="1" dirty="0">
                <a:latin typeface="Segoe UI Light" panose="020B0502040204020203" pitchFamily="34" charset="0"/>
                <a:ea typeface="Times New Roman" panose="02020603050405020304" pitchFamily="18" charset="0"/>
                <a:cs typeface="Segoe UI Light" panose="020B0502040204020203" pitchFamily="34" charset="0"/>
              </a:rPr>
              <a:t> σε:</a:t>
            </a:r>
            <a:endParaRPr lang="en-US" sz="1600" dirty="0">
              <a:latin typeface="Segoe UI Light" panose="020B0502040204020203" pitchFamily="34" charset="0"/>
              <a:ea typeface="Times New Roman" panose="02020603050405020304" pitchFamily="18" charset="0"/>
              <a:cs typeface="Segoe UI Light" panose="020B0502040204020203" pitchFamily="34" charset="0"/>
            </a:endParaRPr>
          </a:p>
          <a:p>
            <a:pPr marL="133350" indent="-133350">
              <a:lnSpc>
                <a:spcPct val="115000"/>
              </a:lnSpc>
              <a:buClr>
                <a:srgbClr val="BD582C"/>
              </a:buClr>
              <a:buSzPts val="1000"/>
              <a:buFont typeface="Wingdings 3" panose="05040102010807070707" pitchFamily="18" charset="2"/>
              <a:buChar char=""/>
            </a:pP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απουσία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ανατροφοδότησης από τις αρμόδιες αρχές </a:t>
            </a: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προς τους/τις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επαγγελματίες που </a:t>
            </a: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υποβάλουν αναφορές ΚαΠα-π για </a:t>
            </a:r>
            <a:r>
              <a:rPr lang="el-GR" sz="1600" dirty="0">
                <a:latin typeface="Segoe UI Light" panose="020B0502040204020203" pitchFamily="34" charset="0"/>
                <a:ea typeface="Times New Roman" panose="02020603050405020304" pitchFamily="18" charset="0"/>
                <a:cs typeface="Segoe UI Light" panose="020B0502040204020203" pitchFamily="34" charset="0"/>
              </a:rPr>
              <a:t>την εξέλιξη </a:t>
            </a:r>
            <a:r>
              <a:rPr lang="el-GR" sz="1600" dirty="0" smtClean="0">
                <a:latin typeface="Segoe UI Light" panose="020B0502040204020203" pitchFamily="34" charset="0"/>
                <a:ea typeface="Times New Roman" panose="02020603050405020304" pitchFamily="18" charset="0"/>
                <a:cs typeface="Segoe UI Light" panose="020B0502040204020203" pitchFamily="34" charset="0"/>
              </a:rPr>
              <a:t>των υποθέσεων</a:t>
            </a:r>
            <a:endParaRPr lang="en-US" sz="1600" dirty="0">
              <a:latin typeface="Segoe UI Light" panose="020B0502040204020203" pitchFamily="34" charset="0"/>
              <a:ea typeface="Times New Roman" panose="02020603050405020304" pitchFamily="18" charset="0"/>
              <a:cs typeface="Segoe UI Light" panose="020B0502040204020203" pitchFamily="34"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6943" y="2433251"/>
            <a:ext cx="7927501" cy="1107996"/>
          </a:xfrm>
          <a:prstGeom prst="rect">
            <a:avLst/>
          </a:prstGeom>
        </p:spPr>
        <p:txBody>
          <a:bodyPr wrap="square">
            <a:spAutoFit/>
          </a:bodyPr>
          <a:lstStyle/>
          <a:p>
            <a:pPr algn="ctr"/>
            <a:r>
              <a:rPr lang="el-GR" sz="3300" dirty="0" smtClean="0">
                <a:latin typeface="Segoe UI Black" panose="020B0A02040204020203" pitchFamily="34" charset="0"/>
                <a:ea typeface="Segoe UI Black" panose="020B0A02040204020203" pitchFamily="34" charset="0"/>
                <a:cs typeface="+mj-cs"/>
              </a:rPr>
              <a:t>Αντιμετώπιση της </a:t>
            </a:r>
          </a:p>
          <a:p>
            <a:pPr algn="ctr"/>
            <a:r>
              <a:rPr lang="el-GR" sz="3300" dirty="0" err="1" smtClean="0">
                <a:latin typeface="Segoe UI Black" panose="020B0A02040204020203" pitchFamily="34" charset="0"/>
                <a:ea typeface="Segoe UI Black" panose="020B0A02040204020203" pitchFamily="34" charset="0"/>
                <a:cs typeface="+mj-cs"/>
              </a:rPr>
              <a:t>υπο</a:t>
            </a:r>
            <a:r>
              <a:rPr lang="el-GR" sz="3300" dirty="0" smtClean="0">
                <a:latin typeface="Segoe UI Black" panose="020B0A02040204020203" pitchFamily="34" charset="0"/>
                <a:ea typeface="Segoe UI Black" panose="020B0A02040204020203" pitchFamily="34" charset="0"/>
                <a:cs typeface="+mj-cs"/>
              </a:rPr>
              <a:t>-αναφοράς ΚαΠα-π</a:t>
            </a:r>
            <a:endParaRPr lang="el-GR" sz="3300" dirty="0">
              <a:latin typeface="Segoe UI Black" panose="020B0A02040204020203" pitchFamily="34" charset="0"/>
              <a:ea typeface="Segoe UI Black" panose="020B0A02040204020203" pitchFamily="34" charset="0"/>
              <a:cs typeface="+mj-cs"/>
            </a:endParaRPr>
          </a:p>
        </p:txBody>
      </p:sp>
    </p:spTree>
    <p:extLst>
      <p:ext uri="{BB962C8B-B14F-4D97-AF65-F5344CB8AC3E}">
        <p14:creationId xmlns="" xmlns:p14="http://schemas.microsoft.com/office/powerpoint/2010/main" val="173581761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latin typeface="Segoe UI Light" panose="020B0502040204020203" pitchFamily="34" charset="0"/>
                <a:cs typeface="Segoe UI Light" panose="020B0502040204020203" pitchFamily="34" charset="0"/>
              </a:rPr>
              <a:t>Αντιμετώπιση της </a:t>
            </a:r>
            <a:r>
              <a:rPr lang="el-GR" dirty="0" err="1" smtClean="0">
                <a:latin typeface="Segoe UI Light" panose="020B0502040204020203" pitchFamily="34" charset="0"/>
                <a:cs typeface="Segoe UI Light" panose="020B0502040204020203" pitchFamily="34" charset="0"/>
              </a:rPr>
              <a:t>υπο</a:t>
            </a:r>
            <a:r>
              <a:rPr lang="el-GR" dirty="0" smtClean="0">
                <a:latin typeface="Segoe UI Light" panose="020B0502040204020203" pitchFamily="34" charset="0"/>
                <a:cs typeface="Segoe UI Light" panose="020B0502040204020203" pitchFamily="34" charset="0"/>
              </a:rPr>
              <a:t>-αναφοράς ΚαΠα-π</a:t>
            </a:r>
            <a:endParaRPr lang="el-GR"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533400" y="1166816"/>
            <a:ext cx="8458200" cy="3535813"/>
          </a:xfrm>
        </p:spPr>
        <p:txBody>
          <a:bodyPr>
            <a:noAutofit/>
          </a:bodyPr>
          <a:lstStyle/>
          <a:p>
            <a:pPr>
              <a:buClr>
                <a:schemeClr val="accent1"/>
              </a:buClr>
              <a:buFont typeface="Wingdings 3" panose="05040102010807070707" pitchFamily="18" charset="2"/>
              <a:buChar char="´"/>
            </a:pPr>
            <a:r>
              <a:rPr lang="el-GR" sz="1600" dirty="0">
                <a:latin typeface="Segoe UI Light" panose="020B0502040204020203" pitchFamily="34" charset="0"/>
                <a:cs typeface="Segoe UI Light" panose="020B0502040204020203" pitchFamily="34" charset="0"/>
              </a:rPr>
              <a:t>Συντονισμένη απόκριση στην </a:t>
            </a:r>
            <a:r>
              <a:rPr lang="el-GR" sz="1600" dirty="0" smtClean="0">
                <a:latin typeface="Segoe UI Light" panose="020B0502040204020203" pitchFamily="34" charset="0"/>
                <a:cs typeface="Segoe UI Light" panose="020B0502040204020203" pitchFamily="34" charset="0"/>
              </a:rPr>
              <a:t>ΚαΠα-π με τη συμμετοχή</a:t>
            </a:r>
            <a:endParaRPr lang="el-GR" sz="1600" dirty="0">
              <a:latin typeface="Segoe UI Light" panose="020B0502040204020203" pitchFamily="34" charset="0"/>
              <a:cs typeface="Segoe UI Light" panose="020B0502040204020203" pitchFamily="34" charset="0"/>
            </a:endParaRPr>
          </a:p>
          <a:p>
            <a:pPr marL="355600" lvl="1">
              <a:buClr>
                <a:schemeClr val="accent1"/>
              </a:buClr>
              <a:buFont typeface="Wingdings 3" panose="05040102010807070707" pitchFamily="18" charset="2"/>
              <a:buChar char="´"/>
            </a:pPr>
            <a:endParaRPr lang="el-GR" sz="300" b="1" dirty="0" smtClean="0">
              <a:latin typeface="Segoe UI Light" panose="020B0502040204020203" pitchFamily="34" charset="0"/>
              <a:cs typeface="Segoe UI Light" panose="020B0502040204020203" pitchFamily="34" charset="0"/>
            </a:endParaRPr>
          </a:p>
          <a:p>
            <a:pPr marL="355600" lvl="1">
              <a:buClr>
                <a:schemeClr val="accent1"/>
              </a:buClr>
              <a:buFont typeface="Wingdings 3" panose="05040102010807070707" pitchFamily="18" charset="2"/>
              <a:buChar char="´"/>
            </a:pPr>
            <a:endParaRPr lang="el-GR" sz="1600" b="1" dirty="0" smtClean="0">
              <a:latin typeface="Segoe UI Light" panose="020B0502040204020203" pitchFamily="34" charset="0"/>
              <a:cs typeface="Segoe UI Light" panose="020B0502040204020203" pitchFamily="34" charset="0"/>
            </a:endParaRPr>
          </a:p>
          <a:p>
            <a:pPr marL="355600" lvl="1">
              <a:buClr>
                <a:schemeClr val="accent1"/>
              </a:buClr>
              <a:buFont typeface="Wingdings 3" panose="05040102010807070707" pitchFamily="18" charset="2"/>
              <a:buChar char="´"/>
            </a:pPr>
            <a:r>
              <a:rPr lang="el-GR" sz="1600" b="1" dirty="0" smtClean="0">
                <a:latin typeface="Segoe UI Light" panose="020B0502040204020203" pitchFamily="34" charset="0"/>
                <a:cs typeface="Segoe UI Light" panose="020B0502040204020203" pitchFamily="34" charset="0"/>
              </a:rPr>
              <a:t>όλων των σχετικών τομέων  </a:t>
            </a:r>
          </a:p>
          <a:p>
            <a:pPr marL="342900" lvl="1" indent="0">
              <a:buClr>
                <a:schemeClr val="accent1"/>
              </a:buClr>
              <a:buNone/>
            </a:pPr>
            <a:r>
              <a:rPr lang="el-GR" sz="1600" dirty="0" smtClean="0">
                <a:latin typeface="Segoe UI Light" panose="020B0502040204020203" pitchFamily="34" charset="0"/>
                <a:cs typeface="Segoe UI Light" panose="020B0502040204020203" pitchFamily="34" charset="0"/>
              </a:rPr>
              <a:t>σύσταση Εθνικών </a:t>
            </a:r>
            <a:r>
              <a:rPr lang="el-GR" sz="1600" dirty="0" err="1" smtClean="0">
                <a:latin typeface="Segoe UI Light" panose="020B0502040204020203" pitchFamily="34" charset="0"/>
                <a:cs typeface="Segoe UI Light" panose="020B0502040204020203" pitchFamily="34" charset="0"/>
              </a:rPr>
              <a:t>Διατομεακών</a:t>
            </a:r>
            <a:r>
              <a:rPr lang="el-GR" sz="1600" dirty="0" smtClean="0">
                <a:latin typeface="Segoe UI Light" panose="020B0502040204020203" pitchFamily="34" charset="0"/>
                <a:cs typeface="Segoe UI Light" panose="020B0502040204020203" pitchFamily="34" charset="0"/>
              </a:rPr>
              <a:t> Επιτροπών </a:t>
            </a:r>
            <a:r>
              <a:rPr lang="en-US" sz="1600" dirty="0">
                <a:latin typeface="Segoe UI Light" panose="020B0502040204020203" pitchFamily="34" charset="0"/>
                <a:cs typeface="Segoe UI Light" panose="020B0502040204020203" pitchFamily="34" charset="0"/>
              </a:rPr>
              <a:t>CAN-MDS </a:t>
            </a:r>
            <a:r>
              <a:rPr lang="el-GR" sz="1600" dirty="0">
                <a:latin typeface="Segoe UI Light" panose="020B0502040204020203" pitchFamily="34" charset="0"/>
                <a:cs typeface="Segoe UI Light" panose="020B0502040204020203" pitchFamily="34" charset="0"/>
              </a:rPr>
              <a:t>με </a:t>
            </a:r>
            <a:r>
              <a:rPr lang="el-GR" sz="1600" dirty="0" smtClean="0">
                <a:latin typeface="Segoe UI Light" panose="020B0502040204020203" pitchFamily="34" charset="0"/>
                <a:cs typeface="Segoe UI Light" panose="020B0502040204020203" pitchFamily="34" charset="0"/>
              </a:rPr>
              <a:t>εκπροσώπους όλων των σχετικών τομέων: Κοινωνικές </a:t>
            </a:r>
            <a:r>
              <a:rPr lang="el-GR" sz="1600" dirty="0">
                <a:latin typeface="Segoe UI Light" panose="020B0502040204020203" pitchFamily="34" charset="0"/>
                <a:cs typeface="Segoe UI Light" panose="020B0502040204020203" pitchFamily="34" charset="0"/>
              </a:rPr>
              <a:t>Υπηρεσίες</a:t>
            </a:r>
            <a:r>
              <a:rPr lang="en-US" sz="1600" dirty="0">
                <a:latin typeface="Segoe UI Light" panose="020B0502040204020203" pitchFamily="34" charset="0"/>
                <a:cs typeface="Segoe UI Light" panose="020B0502040204020203" pitchFamily="34" charset="0"/>
              </a:rPr>
              <a:t>/ </a:t>
            </a:r>
            <a:r>
              <a:rPr lang="el-GR" sz="1600" dirty="0">
                <a:latin typeface="Segoe UI Light" panose="020B0502040204020203" pitchFamily="34" charset="0"/>
                <a:cs typeface="Segoe UI Light" panose="020B0502040204020203" pitchFamily="34" charset="0"/>
              </a:rPr>
              <a:t>Κοινωνική Πρόνοια/</a:t>
            </a:r>
            <a:r>
              <a:rPr lang="en-US" sz="1600" dirty="0">
                <a:latin typeface="Segoe UI Light" panose="020B0502040204020203" pitchFamily="34" charset="0"/>
                <a:cs typeface="Segoe UI Light" panose="020B0502040204020203" pitchFamily="34" charset="0"/>
              </a:rPr>
              <a:t> </a:t>
            </a:r>
            <a:r>
              <a:rPr lang="el-GR" sz="1600" dirty="0">
                <a:latin typeface="Segoe UI Light" panose="020B0502040204020203" pitchFamily="34" charset="0"/>
                <a:cs typeface="Segoe UI Light" panose="020B0502040204020203" pitchFamily="34" charset="0"/>
              </a:rPr>
              <a:t>Υγεία </a:t>
            </a:r>
            <a:r>
              <a:rPr lang="en-US" sz="1600" dirty="0">
                <a:latin typeface="Segoe UI Light" panose="020B0502040204020203" pitchFamily="34" charset="0"/>
                <a:cs typeface="Segoe UI Light" panose="020B0502040204020203" pitchFamily="34" charset="0"/>
              </a:rPr>
              <a:t>/ </a:t>
            </a:r>
            <a:r>
              <a:rPr lang="el-GR" sz="1600" dirty="0">
                <a:latin typeface="Segoe UI Light" panose="020B0502040204020203" pitchFamily="34" charset="0"/>
                <a:cs typeface="Segoe UI Light" panose="020B0502040204020203" pitchFamily="34" charset="0"/>
              </a:rPr>
              <a:t>Ψυχική </a:t>
            </a:r>
            <a:r>
              <a:rPr lang="el-GR" sz="1600" dirty="0" smtClean="0">
                <a:latin typeface="Segoe UI Light" panose="020B0502040204020203" pitchFamily="34" charset="0"/>
                <a:cs typeface="Segoe UI Light" panose="020B0502040204020203" pitchFamily="34" charset="0"/>
              </a:rPr>
              <a:t>Υγεία/ Εκπαίδευση </a:t>
            </a:r>
            <a:r>
              <a:rPr lang="en-US" sz="1600" dirty="0" smtClean="0">
                <a:latin typeface="Segoe UI Light" panose="020B0502040204020203" pitchFamily="34" charset="0"/>
                <a:cs typeface="Segoe UI Light" panose="020B0502040204020203" pitchFamily="34" charset="0"/>
              </a:rPr>
              <a:t>(</a:t>
            </a:r>
            <a:r>
              <a:rPr lang="el-GR" sz="1600" dirty="0" smtClean="0">
                <a:latin typeface="Segoe UI Light" panose="020B0502040204020203" pitchFamily="34" charset="0"/>
                <a:cs typeface="Segoe UI Light" panose="020B0502040204020203" pitchFamily="34" charset="0"/>
              </a:rPr>
              <a:t>δημόσια και </a:t>
            </a:r>
            <a:r>
              <a:rPr lang="el-GR" sz="1600" dirty="0">
                <a:latin typeface="Segoe UI Light" panose="020B0502040204020203" pitchFamily="34" charset="0"/>
                <a:cs typeface="Segoe UI Light" panose="020B0502040204020203" pitchFamily="34" charset="0"/>
              </a:rPr>
              <a:t>ιδιωτική</a:t>
            </a:r>
            <a:r>
              <a:rPr lang="en-US" sz="1600" dirty="0">
                <a:latin typeface="Segoe UI Light" panose="020B0502040204020203" pitchFamily="34" charset="0"/>
                <a:cs typeface="Segoe UI Light" panose="020B0502040204020203" pitchFamily="34" charset="0"/>
              </a:rPr>
              <a:t>)</a:t>
            </a:r>
            <a:r>
              <a:rPr lang="el-GR" sz="1600" dirty="0" smtClean="0">
                <a:latin typeface="Segoe UI Light" panose="020B0502040204020203" pitchFamily="34" charset="0"/>
                <a:cs typeface="Segoe UI Light" panose="020B0502040204020203" pitchFamily="34" charset="0"/>
              </a:rPr>
              <a:t>/ Δημόσια </a:t>
            </a:r>
            <a:r>
              <a:rPr lang="el-GR" sz="1600" dirty="0">
                <a:latin typeface="Segoe UI Light" panose="020B0502040204020203" pitchFamily="34" charset="0"/>
                <a:cs typeface="Segoe UI Light" panose="020B0502040204020203" pitchFamily="34" charset="0"/>
              </a:rPr>
              <a:t>Τάξη &amp; Δικαιοσύνη</a:t>
            </a:r>
            <a:endParaRPr lang="en-US" sz="1600" dirty="0">
              <a:latin typeface="Segoe UI Light" panose="020B0502040204020203" pitchFamily="34" charset="0"/>
              <a:cs typeface="Segoe UI Light" panose="020B0502040204020203" pitchFamily="34" charset="0"/>
            </a:endParaRPr>
          </a:p>
          <a:p>
            <a:pPr marL="355600" lvl="1">
              <a:buClr>
                <a:schemeClr val="accent1"/>
              </a:buClr>
              <a:buFont typeface="Wingdings 3" panose="05040102010807070707" pitchFamily="18" charset="2"/>
              <a:buChar char="´"/>
            </a:pPr>
            <a:endParaRPr lang="el-GR" sz="2800" b="1" dirty="0" smtClean="0">
              <a:latin typeface="Segoe UI Light" panose="020B0502040204020203" pitchFamily="34" charset="0"/>
              <a:cs typeface="Segoe UI Light" panose="020B0502040204020203" pitchFamily="34" charset="0"/>
            </a:endParaRPr>
          </a:p>
          <a:p>
            <a:pPr marL="355600" lvl="1">
              <a:buClr>
                <a:schemeClr val="accent1"/>
              </a:buClr>
              <a:buFont typeface="Wingdings 3" panose="05040102010807070707" pitchFamily="18" charset="2"/>
              <a:buChar char="´"/>
            </a:pPr>
            <a:endParaRPr lang="el-GR" sz="1600" b="1" dirty="0" smtClean="0">
              <a:latin typeface="Segoe UI Light" panose="020B0502040204020203" pitchFamily="34" charset="0"/>
              <a:cs typeface="Segoe UI Light" panose="020B0502040204020203" pitchFamily="34" charset="0"/>
            </a:endParaRPr>
          </a:p>
          <a:p>
            <a:pPr marL="355600" lvl="1">
              <a:buClr>
                <a:schemeClr val="accent1"/>
              </a:buClr>
              <a:buFont typeface="Wingdings 3" panose="05040102010807070707" pitchFamily="18" charset="2"/>
              <a:buChar char="´"/>
            </a:pPr>
            <a:r>
              <a:rPr lang="el-GR" sz="1600" b="1" dirty="0" smtClean="0">
                <a:latin typeface="Segoe UI Light" panose="020B0502040204020203" pitchFamily="34" charset="0"/>
                <a:cs typeface="Segoe UI Light" panose="020B0502040204020203" pitchFamily="34" charset="0"/>
              </a:rPr>
              <a:t>των επαγγελματιών όλων των ειδικοτήτων που εργάζονται με ή/και για παιδιά </a:t>
            </a:r>
            <a:r>
              <a:rPr lang="el-GR" sz="1600" dirty="0" smtClean="0">
                <a:latin typeface="Segoe UI Light" panose="020B0502040204020203" pitchFamily="34" charset="0"/>
                <a:cs typeface="Segoe UI Light" panose="020B0502040204020203" pitchFamily="34" charset="0"/>
              </a:rPr>
              <a:t>όπως</a:t>
            </a:r>
            <a:endParaRPr lang="en-US" sz="1600" dirty="0">
              <a:latin typeface="Segoe UI Light" panose="020B0502040204020203" pitchFamily="34" charset="0"/>
              <a:cs typeface="Segoe UI Light" panose="020B0502040204020203" pitchFamily="34" charset="0"/>
            </a:endParaRPr>
          </a:p>
          <a:p>
            <a:pPr marL="341313" lvl="2" indent="0">
              <a:lnSpc>
                <a:spcPct val="100000"/>
              </a:lnSpc>
              <a:spcBef>
                <a:spcPts val="0"/>
              </a:spcBef>
              <a:buClr>
                <a:schemeClr val="accent1"/>
              </a:buClr>
              <a:buNone/>
            </a:pPr>
            <a:r>
              <a:rPr lang="el-GR" sz="1600" dirty="0">
                <a:latin typeface="Segoe UI Light" panose="020B0502040204020203" pitchFamily="34" charset="0"/>
                <a:cs typeface="Segoe UI Light" panose="020B0502040204020203" pitchFamily="34" charset="0"/>
              </a:rPr>
              <a:t>ε</a:t>
            </a:r>
            <a:r>
              <a:rPr lang="el-GR" sz="1600" dirty="0" smtClean="0">
                <a:latin typeface="Segoe UI Light" panose="020B0502040204020203" pitchFamily="34" charset="0"/>
                <a:cs typeface="Segoe UI Light" panose="020B0502040204020203" pitchFamily="34" charset="0"/>
              </a:rPr>
              <a:t>παγγελματίες που παρέχουν κοινωνικές υπηρεσίες ή/και υπηρεσίες πρόνοιας, υπηρεσίες υγείας ή/και ψυχικής υγείας, υπηρεσίες στο χώρο της εκπαίδευσης, και υπηρεσίες που σχετίζονται με την εφαρμογή του νόμου και της δικαιοσύνης</a:t>
            </a:r>
            <a:endParaRPr lang="el-GR" sz="1600" dirty="0">
              <a:latin typeface="Segoe UI Light" panose="020B0502040204020203" pitchFamily="34" charset="0"/>
              <a:cs typeface="Segoe UI Light" panose="020B0502040204020203" pitchFamily="34" charset="0"/>
            </a:endParaRPr>
          </a:p>
        </p:txBody>
      </p:sp>
      <p:sp>
        <p:nvSpPr>
          <p:cNvPr id="6" name="Rectangle 5"/>
          <p:cNvSpPr/>
          <p:nvPr/>
        </p:nvSpPr>
        <p:spPr>
          <a:xfrm flipH="1">
            <a:off x="759277" y="1579912"/>
            <a:ext cx="8021865" cy="3108543"/>
          </a:xfrm>
          <a:prstGeom prst="rect">
            <a:avLst/>
          </a:prstGeom>
          <a:solidFill>
            <a:schemeClr val="tx2">
              <a:lumMod val="20000"/>
              <a:lumOff val="80000"/>
            </a:schemeClr>
          </a:solidFill>
        </p:spPr>
        <p:txBody>
          <a:bodyPr wrap="square">
            <a:spAutoFit/>
          </a:bodyPr>
          <a:lstStyle/>
          <a:p>
            <a:pPr marL="0" lvl="1" algn="ctr"/>
            <a:r>
              <a:rPr lang="el-GR" sz="2800" dirty="0" smtClean="0">
                <a:solidFill>
                  <a:schemeClr val="accent1"/>
                </a:solidFill>
                <a:latin typeface="Segoe UI Light" panose="020B0502040204020203" pitchFamily="34" charset="0"/>
                <a:cs typeface="Segoe UI Light" panose="020B0502040204020203" pitchFamily="34" charset="0"/>
              </a:rPr>
              <a:t>Η κοινή εκπαίδευση επαγγελματιών με διαφορετικές ειδικότητες που εργάζονται σε διαφορετικούς τομείς αναμένεται να </a:t>
            </a:r>
            <a:r>
              <a:rPr lang="el-GR" sz="2800" dirty="0">
                <a:solidFill>
                  <a:schemeClr val="accent1"/>
                </a:solidFill>
                <a:latin typeface="Segoe UI Light" panose="020B0502040204020203" pitchFamily="34" charset="0"/>
                <a:cs typeface="Segoe UI Light" panose="020B0502040204020203" pitchFamily="34" charset="0"/>
              </a:rPr>
              <a:t>είναι μια </a:t>
            </a:r>
            <a:r>
              <a:rPr lang="el-GR" sz="2800" dirty="0" smtClean="0">
                <a:solidFill>
                  <a:schemeClr val="accent1"/>
                </a:solidFill>
                <a:latin typeface="Segoe UI Light" panose="020B0502040204020203" pitchFamily="34" charset="0"/>
                <a:cs typeface="Segoe UI Light" panose="020B0502040204020203" pitchFamily="34" charset="0"/>
              </a:rPr>
              <a:t>αποδοτική </a:t>
            </a:r>
            <a:r>
              <a:rPr lang="el-GR" sz="2800" dirty="0">
                <a:solidFill>
                  <a:schemeClr val="accent1"/>
                </a:solidFill>
                <a:latin typeface="Segoe UI Light" panose="020B0502040204020203" pitchFamily="34" charset="0"/>
                <a:cs typeface="Segoe UI Light" panose="020B0502040204020203" pitchFamily="34" charset="0"/>
              </a:rPr>
              <a:t>προσέγγιση για την </a:t>
            </a:r>
            <a:r>
              <a:rPr lang="el-GR" sz="2800" dirty="0" smtClean="0">
                <a:solidFill>
                  <a:schemeClr val="accent1"/>
                </a:solidFill>
                <a:latin typeface="Segoe UI Light" panose="020B0502040204020203" pitchFamily="34" charset="0"/>
                <a:cs typeface="Segoe UI Light" panose="020B0502040204020203" pitchFamily="34" charset="0"/>
              </a:rPr>
              <a:t>κατανόηση του προβλήματος της ΚαΠα-π και την βελτίωση </a:t>
            </a:r>
            <a:r>
              <a:rPr lang="el-GR" sz="2800" dirty="0">
                <a:solidFill>
                  <a:schemeClr val="accent1"/>
                </a:solidFill>
                <a:latin typeface="Segoe UI Light" panose="020B0502040204020203" pitchFamily="34" charset="0"/>
                <a:cs typeface="Segoe UI Light" panose="020B0502040204020203" pitchFamily="34" charset="0"/>
              </a:rPr>
              <a:t>της </a:t>
            </a:r>
            <a:r>
              <a:rPr lang="el-GR" sz="2800" dirty="0" err="1" smtClean="0">
                <a:solidFill>
                  <a:schemeClr val="accent1"/>
                </a:solidFill>
                <a:latin typeface="Segoe UI Light" panose="020B0502040204020203" pitchFamily="34" charset="0"/>
                <a:cs typeface="Segoe UI Light" panose="020B0502040204020203" pitchFamily="34" charset="0"/>
              </a:rPr>
              <a:t>διατομεακής</a:t>
            </a:r>
            <a:r>
              <a:rPr lang="el-GR" sz="2800" dirty="0" smtClean="0">
                <a:solidFill>
                  <a:schemeClr val="accent1"/>
                </a:solidFill>
                <a:latin typeface="Segoe UI Light" panose="020B0502040204020203" pitchFamily="34" charset="0"/>
                <a:cs typeface="Segoe UI Light" panose="020B0502040204020203" pitchFamily="34" charset="0"/>
              </a:rPr>
              <a:t> και διεπιστημονικής συνεργασίας με στόχο την διαχείριση και την πρόληψή του.</a:t>
            </a:r>
            <a:endParaRPr lang="en-US" sz="2800" dirty="0">
              <a:solidFill>
                <a:schemeClr val="accent1"/>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98350493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latin typeface="Segoe UI Light" panose="020B0502040204020203" pitchFamily="34" charset="0"/>
                <a:cs typeface="Segoe UI Light" panose="020B0502040204020203" pitchFamily="34" charset="0"/>
              </a:rPr>
              <a:t>Αντιμετώπιση της </a:t>
            </a:r>
            <a:r>
              <a:rPr lang="el-GR" dirty="0" err="1">
                <a:latin typeface="Segoe UI Light" panose="020B0502040204020203" pitchFamily="34" charset="0"/>
                <a:cs typeface="Segoe UI Light" panose="020B0502040204020203" pitchFamily="34" charset="0"/>
              </a:rPr>
              <a:t>υπο</a:t>
            </a:r>
            <a:r>
              <a:rPr lang="el-GR" dirty="0">
                <a:latin typeface="Segoe UI Light" panose="020B0502040204020203" pitchFamily="34" charset="0"/>
                <a:cs typeface="Segoe UI Light" panose="020B0502040204020203" pitchFamily="34" charset="0"/>
              </a:rPr>
              <a:t>-αναφοράς ΚαΠα-π</a:t>
            </a:r>
            <a:endParaRPr lang="el-GR" dirty="0"/>
          </a:p>
        </p:txBody>
      </p:sp>
      <p:sp>
        <p:nvSpPr>
          <p:cNvPr id="3" name="Content Placeholder 2"/>
          <p:cNvSpPr>
            <a:spLocks noGrp="1"/>
          </p:cNvSpPr>
          <p:nvPr>
            <p:ph idx="1"/>
          </p:nvPr>
        </p:nvSpPr>
        <p:spPr>
          <a:xfrm>
            <a:off x="628650" y="1369219"/>
            <a:ext cx="7886700" cy="3263504"/>
          </a:xfrm>
        </p:spPr>
        <p:txBody>
          <a:bodyPr>
            <a:noAutofit/>
          </a:bodyPr>
          <a:lstStyle/>
          <a:p>
            <a:pPr algn="just">
              <a:lnSpc>
                <a:spcPct val="100000"/>
              </a:lnSpc>
              <a:buClr>
                <a:schemeClr val="accent1"/>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οι </a:t>
            </a:r>
            <a:r>
              <a:rPr lang="el-GR" sz="1600" dirty="0">
                <a:latin typeface="Segoe UI Light" panose="020B0502040204020203" pitchFamily="34" charset="0"/>
                <a:cs typeface="Segoe UI Light" panose="020B0502040204020203" pitchFamily="34" charset="0"/>
              </a:rPr>
              <a:t>προκαταλήψεις των επαγγελματιών σχετικά με </a:t>
            </a:r>
            <a:r>
              <a:rPr lang="el-GR" sz="1600" dirty="0" smtClean="0">
                <a:latin typeface="Segoe UI Light" panose="020B0502040204020203" pitchFamily="34" charset="0"/>
                <a:cs typeface="Segoe UI Light" panose="020B0502040204020203" pitchFamily="34" charset="0"/>
              </a:rPr>
              <a:t>το ποια περιστατικά ΚαΠα-π πρέπει να αναφέρονται φαίνεται να οδηγεί στην </a:t>
            </a:r>
            <a:r>
              <a:rPr lang="el-GR" sz="1600" dirty="0" err="1">
                <a:latin typeface="Segoe UI Light" panose="020B0502040204020203" pitchFamily="34" charset="0"/>
                <a:cs typeface="Segoe UI Light" panose="020B0502040204020203" pitchFamily="34" charset="0"/>
              </a:rPr>
              <a:t>υπερ</a:t>
            </a:r>
            <a:r>
              <a:rPr lang="el-GR" sz="1600" dirty="0">
                <a:latin typeface="Segoe UI Light" panose="020B0502040204020203" pitchFamily="34" charset="0"/>
                <a:cs typeface="Segoe UI Light" panose="020B0502040204020203" pitchFamily="34" charset="0"/>
              </a:rPr>
              <a:t>-αντιπροσώπευση των </a:t>
            </a:r>
            <a:r>
              <a:rPr lang="el-GR" sz="1600" dirty="0" smtClean="0">
                <a:latin typeface="Segoe UI Light" panose="020B0502040204020203" pitchFamily="34" charset="0"/>
                <a:cs typeface="Segoe UI Light" panose="020B0502040204020203" pitchFamily="34" charset="0"/>
              </a:rPr>
              <a:t>περιστατικών σοβαρής ΚαΠα-π</a:t>
            </a:r>
            <a:r>
              <a:rPr lang="en-US" sz="1600" dirty="0" smtClean="0">
                <a:latin typeface="Segoe UI Light" panose="020B0502040204020203" pitchFamily="34" charset="0"/>
                <a:cs typeface="Segoe UI Light" panose="020B0502040204020203" pitchFamily="34" charset="0"/>
              </a:rPr>
              <a:t> </a:t>
            </a:r>
            <a:r>
              <a:rPr lang="el-GR" sz="1600" dirty="0" smtClean="0">
                <a:latin typeface="Segoe UI Light" panose="020B0502040204020203" pitchFamily="34" charset="0"/>
                <a:cs typeface="Segoe UI Light" panose="020B0502040204020203" pitchFamily="34" charset="0"/>
              </a:rPr>
              <a:t>μεταξύ των γνωστών περιστατικών, με αποτέλεσμα </a:t>
            </a:r>
          </a:p>
          <a:p>
            <a:pPr marL="363538" lvl="1" indent="-188913" algn="just">
              <a:lnSpc>
                <a:spcPct val="100000"/>
              </a:lnSpc>
              <a:buClr>
                <a:schemeClr val="accent1"/>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τα σοβαρά περιστατικά να γίνονται </a:t>
            </a:r>
            <a:r>
              <a:rPr lang="el-GR" sz="1600" dirty="0">
                <a:latin typeface="Segoe UI Light" panose="020B0502040204020203" pitchFamily="34" charset="0"/>
                <a:cs typeface="Segoe UI Light" panose="020B0502040204020203" pitchFamily="34" charset="0"/>
              </a:rPr>
              <a:t>πιο </a:t>
            </a:r>
            <a:r>
              <a:rPr lang="el-GR" sz="1600" dirty="0" smtClean="0">
                <a:latin typeface="Segoe UI Light" panose="020B0502040204020203" pitchFamily="34" charset="0"/>
                <a:cs typeface="Segoe UI Light" panose="020B0502040204020203" pitchFamily="34" charset="0"/>
              </a:rPr>
              <a:t>αναγνωρίσιμα</a:t>
            </a:r>
          </a:p>
          <a:p>
            <a:pPr marL="363538" lvl="1" indent="-188913" algn="just">
              <a:lnSpc>
                <a:spcPct val="100000"/>
              </a:lnSpc>
              <a:buClr>
                <a:schemeClr val="accent1"/>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τα «λιγότερο σοβαρά» περιστατικά να μην αναγνωρίζονται ως ΚαΠα-π και να μην αναφέρονται παράλληλα</a:t>
            </a:r>
            <a:r>
              <a:rPr lang="el-GR" sz="1600" dirty="0">
                <a:latin typeface="Segoe UI Light" panose="020B0502040204020203" pitchFamily="34" charset="0"/>
                <a:cs typeface="Segoe UI Light" panose="020B0502040204020203" pitchFamily="34" charset="0"/>
              </a:rPr>
              <a:t>, </a:t>
            </a:r>
            <a:r>
              <a:rPr lang="el-GR" sz="1600" dirty="0" smtClean="0">
                <a:latin typeface="Segoe UI Light" panose="020B0502040204020203" pitchFamily="34" charset="0"/>
                <a:cs typeface="Segoe UI Light" panose="020B0502040204020203" pitchFamily="34" charset="0"/>
              </a:rPr>
              <a:t>μειώνεται η πιθανότητα για τους/τις επαγγελματίες να χαμηλώσουν το «</a:t>
            </a:r>
            <a:r>
              <a:rPr lang="el-GR" sz="1600" dirty="0">
                <a:latin typeface="Segoe UI Light" panose="020B0502040204020203" pitchFamily="34" charset="0"/>
                <a:cs typeface="Segoe UI Light" panose="020B0502040204020203" pitchFamily="34" charset="0"/>
              </a:rPr>
              <a:t>κατώφλι» </a:t>
            </a:r>
            <a:r>
              <a:rPr lang="el-GR" sz="1600" dirty="0" smtClean="0">
                <a:latin typeface="Segoe UI Light" panose="020B0502040204020203" pitchFamily="34" charset="0"/>
                <a:cs typeface="Segoe UI Light" panose="020B0502040204020203" pitchFamily="34" charset="0"/>
              </a:rPr>
              <a:t>της υποψίας όταν βρίσκονται μπροστά σε λιγότερο σοβαρά και, επομένως, αναγνωρίσιμα περιστατικά ΚαΠα-π. </a:t>
            </a:r>
            <a:endParaRPr lang="el-GR" sz="1600" dirty="0">
              <a:latin typeface="Segoe UI Light" panose="020B0502040204020203" pitchFamily="34" charset="0"/>
              <a:cs typeface="Segoe UI Light" panose="020B0502040204020203" pitchFamily="34" charset="0"/>
            </a:endParaRPr>
          </a:p>
          <a:p>
            <a:pPr marL="0" lvl="1" indent="0" algn="ctr">
              <a:lnSpc>
                <a:spcPct val="100000"/>
              </a:lnSpc>
              <a:buClr>
                <a:schemeClr val="accent1"/>
              </a:buClr>
              <a:buNone/>
            </a:pPr>
            <a:endParaRPr lang="el-GR" sz="700" b="1" dirty="0">
              <a:latin typeface="Segoe UI Light" panose="020B0502040204020203" pitchFamily="34" charset="0"/>
              <a:cs typeface="Segoe UI Light" panose="020B0502040204020203" pitchFamily="34" charset="0"/>
            </a:endParaRPr>
          </a:p>
          <a:p>
            <a:pPr marL="0" lvl="1" indent="0" algn="ctr">
              <a:lnSpc>
                <a:spcPct val="100000"/>
              </a:lnSpc>
              <a:buClr>
                <a:schemeClr val="accent1"/>
              </a:buClr>
              <a:buNone/>
            </a:pPr>
            <a:r>
              <a:rPr lang="el-GR" sz="1600" b="1" dirty="0" smtClean="0">
                <a:solidFill>
                  <a:schemeClr val="accent1"/>
                </a:solidFill>
                <a:latin typeface="Segoe UI Light" panose="020B0502040204020203" pitchFamily="34" charset="0"/>
                <a:cs typeface="Segoe UI Light" panose="020B0502040204020203" pitchFamily="34" charset="0"/>
              </a:rPr>
              <a:t>η </a:t>
            </a:r>
            <a:r>
              <a:rPr lang="el-GR" sz="1600" b="1" dirty="0">
                <a:solidFill>
                  <a:schemeClr val="accent1"/>
                </a:solidFill>
                <a:latin typeface="Segoe UI Light" panose="020B0502040204020203" pitchFamily="34" charset="0"/>
                <a:cs typeface="Segoe UI Light" panose="020B0502040204020203" pitchFamily="34" charset="0"/>
              </a:rPr>
              <a:t>εκπαίδευση όλων των </a:t>
            </a:r>
            <a:r>
              <a:rPr lang="el-GR" sz="1600" b="1" dirty="0" smtClean="0">
                <a:solidFill>
                  <a:schemeClr val="accent1"/>
                </a:solidFill>
                <a:latin typeface="Segoe UI Light" panose="020B0502040204020203" pitchFamily="34" charset="0"/>
                <a:cs typeface="Segoe UI Light" panose="020B0502040204020203" pitchFamily="34" charset="0"/>
              </a:rPr>
              <a:t>επαγγελματιών στο πώς να αναγνωρίζουν την ΚαΠα-π πρέπει </a:t>
            </a:r>
            <a:r>
              <a:rPr lang="el-GR" sz="1600" b="1" dirty="0">
                <a:solidFill>
                  <a:schemeClr val="accent1"/>
                </a:solidFill>
                <a:latin typeface="Segoe UI Light" panose="020B0502040204020203" pitchFamily="34" charset="0"/>
                <a:cs typeface="Segoe UI Light" panose="020B0502040204020203" pitchFamily="34" charset="0"/>
              </a:rPr>
              <a:t>να συμπεριλαμβάνει </a:t>
            </a:r>
            <a:r>
              <a:rPr lang="el-GR" sz="1600" b="1" dirty="0" smtClean="0">
                <a:solidFill>
                  <a:schemeClr val="accent1"/>
                </a:solidFill>
                <a:latin typeface="Segoe UI Light" panose="020B0502040204020203" pitchFamily="34" charset="0"/>
                <a:cs typeface="Segoe UI Light" panose="020B0502040204020203" pitchFamily="34" charset="0"/>
              </a:rPr>
              <a:t>περιγραφές και ενδείξεις για </a:t>
            </a:r>
            <a:r>
              <a:rPr lang="el-GR" sz="1600" b="1" dirty="0">
                <a:solidFill>
                  <a:schemeClr val="accent1"/>
                </a:solidFill>
                <a:latin typeface="Segoe UI Light" panose="020B0502040204020203" pitchFamily="34" charset="0"/>
                <a:cs typeface="Segoe UI Light" panose="020B0502040204020203" pitchFamily="34" charset="0"/>
              </a:rPr>
              <a:t>όλους τους </a:t>
            </a:r>
            <a:r>
              <a:rPr lang="el-GR" sz="1600" b="1" dirty="0" smtClean="0">
                <a:solidFill>
                  <a:schemeClr val="accent1"/>
                </a:solidFill>
                <a:latin typeface="Segoe UI Light" panose="020B0502040204020203" pitchFamily="34" charset="0"/>
                <a:cs typeface="Segoe UI Light" panose="020B0502040204020203" pitchFamily="34" charset="0"/>
              </a:rPr>
              <a:t>τύπους ΚαΠα-π, ανεξαρτήτως «σοβαρότητας» του περιστατικού</a:t>
            </a:r>
          </a:p>
        </p:txBody>
      </p:sp>
    </p:spTree>
    <p:extLst>
      <p:ext uri="{BB962C8B-B14F-4D97-AF65-F5344CB8AC3E}">
        <p14:creationId xmlns="" xmlns:p14="http://schemas.microsoft.com/office/powerpoint/2010/main" val="858000332"/>
      </p:ext>
    </p:extLst>
  </p:cSld>
  <p:clrMapOvr>
    <a:masterClrMapping/>
  </p:clrMapOvr>
  <p:transition spd="med">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806" y="273844"/>
            <a:ext cx="8515350" cy="994172"/>
          </a:xfrm>
        </p:spPr>
        <p:txBody>
          <a:bodyPr>
            <a:normAutofit fontScale="90000"/>
          </a:bodyPr>
          <a:lstStyle/>
          <a:p>
            <a:r>
              <a:rPr lang="el-GR" b="1" dirty="0" smtClean="0">
                <a:latin typeface="Segoe UI Light" panose="020B0502040204020203" pitchFamily="34" charset="0"/>
                <a:cs typeface="Segoe UI Light" panose="020B0502040204020203" pitchFamily="34" charset="0"/>
              </a:rPr>
              <a:t>Ανάπτυξη δεξιοτήτων </a:t>
            </a:r>
            <a:r>
              <a:rPr lang="el-GR" b="1" dirty="0">
                <a:latin typeface="Segoe UI Light" panose="020B0502040204020203" pitchFamily="34" charset="0"/>
                <a:cs typeface="Segoe UI Light" panose="020B0502040204020203" pitchFamily="34" charset="0"/>
              </a:rPr>
              <a:t>στο πλαίσιο του</a:t>
            </a:r>
            <a:r>
              <a:rPr lang="en-US" b="1" dirty="0">
                <a:latin typeface="Segoe UI Light" panose="020B0502040204020203" pitchFamily="34" charset="0"/>
                <a:cs typeface="Segoe UI Light" panose="020B0502040204020203" pitchFamily="34" charset="0"/>
              </a:rPr>
              <a:t> CAN-MDS</a:t>
            </a:r>
            <a:endParaRPr lang="el-GR" b="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561194" y="1369219"/>
            <a:ext cx="8035665" cy="3263504"/>
          </a:xfrm>
        </p:spPr>
        <p:txBody>
          <a:bodyPr>
            <a:noAutofit/>
          </a:bodyPr>
          <a:lstStyle/>
          <a:p>
            <a:pPr marL="174625" indent="-174625" algn="just">
              <a:lnSpc>
                <a:spcPct val="100000"/>
              </a:lnSpc>
              <a:buClr>
                <a:schemeClr val="accent1"/>
              </a:buClr>
              <a:buFont typeface="Wingdings 3" panose="05040102010807070707" pitchFamily="18" charset="2"/>
              <a:buChar char="´"/>
            </a:pPr>
            <a:r>
              <a:rPr lang="el-GR" sz="1800" dirty="0" smtClean="0">
                <a:latin typeface="Segoe UI Light" panose="020B0502040204020203" pitchFamily="34" charset="0"/>
                <a:cs typeface="Segoe UI Light" panose="020B0502040204020203" pitchFamily="34" charset="0"/>
              </a:rPr>
              <a:t>Ανάπτυξη δεξιοτήτων των επαγγελματιών όλων των ειδικοτήτων που </a:t>
            </a:r>
            <a:r>
              <a:rPr lang="el-GR" sz="1800" dirty="0">
                <a:latin typeface="Segoe UI Light" panose="020B0502040204020203" pitchFamily="34" charset="0"/>
                <a:cs typeface="Segoe UI Light" panose="020B0502040204020203" pitchFamily="34" charset="0"/>
              </a:rPr>
              <a:t>εργάζονται με </a:t>
            </a:r>
            <a:r>
              <a:rPr lang="el-GR" sz="1800" dirty="0" smtClean="0">
                <a:latin typeface="Segoe UI Light" panose="020B0502040204020203" pitchFamily="34" charset="0"/>
                <a:cs typeface="Segoe UI Light" panose="020B0502040204020203" pitchFamily="34" charset="0"/>
              </a:rPr>
              <a:t>ή/και για παιδιά μέσω:</a:t>
            </a:r>
            <a:endParaRPr lang="en-US" sz="1800" dirty="0">
              <a:latin typeface="Segoe UI Light" panose="020B0502040204020203" pitchFamily="34" charset="0"/>
              <a:cs typeface="Segoe UI Light" panose="020B0502040204020203" pitchFamily="34" charset="0"/>
            </a:endParaRPr>
          </a:p>
          <a:p>
            <a:pPr marL="363538" lvl="1" indent="-188913" algn="just">
              <a:lnSpc>
                <a:spcPct val="100000"/>
              </a:lnSpc>
              <a:buClr>
                <a:schemeClr val="accent1"/>
              </a:buClr>
              <a:buFont typeface="Wingdings 3" panose="05040102010807070707" pitchFamily="18" charset="2"/>
              <a:buChar char="´"/>
            </a:pPr>
            <a:r>
              <a:rPr lang="el-GR" dirty="0" smtClean="0">
                <a:latin typeface="Segoe UI Light" panose="020B0502040204020203" pitchFamily="34" charset="0"/>
                <a:cs typeface="Segoe UI Light" panose="020B0502040204020203" pitchFamily="34" charset="0"/>
              </a:rPr>
              <a:t>βελτίωσης της γνώσης όσον αφορά το τι είναι η ΚαΠα-π, ποια είναι η επίπτωση και ο </a:t>
            </a:r>
            <a:r>
              <a:rPr lang="el-GR" dirty="0" err="1" smtClean="0">
                <a:latin typeface="Segoe UI Light" panose="020B0502040204020203" pitchFamily="34" charset="0"/>
                <a:cs typeface="Segoe UI Light" panose="020B0502040204020203" pitchFamily="34" charset="0"/>
              </a:rPr>
              <a:t>επιπολασμός</a:t>
            </a:r>
            <a:r>
              <a:rPr lang="el-GR" dirty="0" smtClean="0">
                <a:latin typeface="Segoe UI Light" panose="020B0502040204020203" pitchFamily="34" charset="0"/>
                <a:cs typeface="Segoe UI Light" panose="020B0502040204020203" pitchFamily="34" charset="0"/>
              </a:rPr>
              <a:t> του προβλήματος &amp; ποιες οι επιπτώσεις του</a:t>
            </a:r>
            <a:endParaRPr lang="en-US" dirty="0">
              <a:latin typeface="Segoe UI Light" panose="020B0502040204020203" pitchFamily="34" charset="0"/>
              <a:cs typeface="Segoe UI Light" panose="020B0502040204020203" pitchFamily="34" charset="0"/>
            </a:endParaRPr>
          </a:p>
          <a:p>
            <a:pPr marL="363538" lvl="1" indent="-188913" algn="just">
              <a:lnSpc>
                <a:spcPct val="100000"/>
              </a:lnSpc>
              <a:buClr>
                <a:schemeClr val="accent1"/>
              </a:buClr>
              <a:buFont typeface="Wingdings 3" panose="05040102010807070707" pitchFamily="18" charset="2"/>
              <a:buChar char="´"/>
            </a:pPr>
            <a:r>
              <a:rPr lang="el-GR" dirty="0" smtClean="0">
                <a:latin typeface="Segoe UI Light" panose="020B0502040204020203" pitchFamily="34" charset="0"/>
                <a:cs typeface="Segoe UI Light" panose="020B0502040204020203" pitchFamily="34" charset="0"/>
              </a:rPr>
              <a:t>βελτίωση της δεξιότητας να αναγνωρίζουν περιστατικά ΚαΠα-π βάσει ενδείξεων</a:t>
            </a:r>
            <a:endParaRPr lang="en-US" dirty="0">
              <a:latin typeface="Segoe UI Light" panose="020B0502040204020203" pitchFamily="34" charset="0"/>
              <a:cs typeface="Segoe UI Light" panose="020B0502040204020203" pitchFamily="34" charset="0"/>
            </a:endParaRPr>
          </a:p>
          <a:p>
            <a:pPr marL="363538" lvl="1" indent="-188913" algn="just">
              <a:lnSpc>
                <a:spcPct val="100000"/>
              </a:lnSpc>
              <a:buClr>
                <a:schemeClr val="accent1"/>
              </a:buClr>
              <a:buFont typeface="Wingdings 3" panose="05040102010807070707" pitchFamily="18" charset="2"/>
              <a:buChar char="´"/>
            </a:pPr>
            <a:r>
              <a:rPr lang="el-GR" dirty="0" smtClean="0">
                <a:latin typeface="Segoe UI Light" panose="020B0502040204020203" pitchFamily="34" charset="0"/>
                <a:cs typeface="Segoe UI Light" panose="020B0502040204020203" pitchFamily="34" charset="0"/>
              </a:rPr>
              <a:t>ενημέρωσή τους όσον αφορά το σχετικό νομοθετικό πλαίσιο και την υποχρέωση αναφοράς περιστατικών ΚαΠα-π</a:t>
            </a:r>
            <a:endParaRPr lang="en-US" dirty="0">
              <a:latin typeface="Segoe UI Light" panose="020B0502040204020203" pitchFamily="34" charset="0"/>
              <a:cs typeface="Segoe UI Light" panose="020B0502040204020203" pitchFamily="34" charset="0"/>
            </a:endParaRPr>
          </a:p>
          <a:p>
            <a:pPr marL="363538" lvl="1" indent="-188913" algn="just">
              <a:lnSpc>
                <a:spcPct val="100000"/>
              </a:lnSpc>
              <a:buClr>
                <a:schemeClr val="accent1"/>
              </a:buClr>
              <a:buFont typeface="Wingdings 3" panose="05040102010807070707" pitchFamily="18" charset="2"/>
              <a:buChar char="´"/>
            </a:pPr>
            <a:r>
              <a:rPr lang="el-GR" dirty="0" smtClean="0">
                <a:latin typeface="Segoe UI Light" panose="020B0502040204020203" pitchFamily="34" charset="0"/>
                <a:cs typeface="Segoe UI Light" panose="020B0502040204020203" pitchFamily="34" charset="0"/>
              </a:rPr>
              <a:t>ενημέρωσή τους για τη διαδικασία υποβολής αναφοράς ΚαΠα-π και παραπομπής περιστατικού σε αρμόδιους φορείς (πώς και πού)</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704409420"/>
      </p:ext>
    </p:extLst>
  </p:cSld>
  <p:clrMapOvr>
    <a:masterClrMapping/>
  </p:clrMapOvr>
  <p:transition spd="med">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latin typeface="Segoe UI Light" panose="020B0502040204020203" pitchFamily="34" charset="0"/>
                <a:cs typeface="Segoe UI Light" panose="020B0502040204020203" pitchFamily="34" charset="0"/>
              </a:rPr>
              <a:t>Αντιμετώπιση της </a:t>
            </a:r>
            <a:r>
              <a:rPr lang="el-GR" dirty="0" err="1">
                <a:latin typeface="Segoe UI Light" panose="020B0502040204020203" pitchFamily="34" charset="0"/>
                <a:cs typeface="Segoe UI Light" panose="020B0502040204020203" pitchFamily="34" charset="0"/>
              </a:rPr>
              <a:t>υπο</a:t>
            </a:r>
            <a:r>
              <a:rPr lang="el-GR" dirty="0">
                <a:latin typeface="Segoe UI Light" panose="020B0502040204020203" pitchFamily="34" charset="0"/>
                <a:cs typeface="Segoe UI Light" panose="020B0502040204020203" pitchFamily="34" charset="0"/>
              </a:rPr>
              <a:t>-αναφοράς ΚαΠα-π</a:t>
            </a:r>
            <a:endParaRPr lang="el-GR" dirty="0"/>
          </a:p>
        </p:txBody>
      </p:sp>
      <p:sp>
        <p:nvSpPr>
          <p:cNvPr id="3" name="Content Placeholder 2"/>
          <p:cNvSpPr>
            <a:spLocks noGrp="1"/>
          </p:cNvSpPr>
          <p:nvPr>
            <p:ph idx="1"/>
          </p:nvPr>
        </p:nvSpPr>
        <p:spPr>
          <a:xfrm>
            <a:off x="628650" y="1346774"/>
            <a:ext cx="3865899" cy="3364707"/>
          </a:xfrm>
        </p:spPr>
        <p:txBody>
          <a:bodyPr>
            <a:noAutofit/>
          </a:bodyPr>
          <a:lstStyle/>
          <a:p>
            <a:pPr marL="350044" indent="-342900">
              <a:buClr>
                <a:schemeClr val="accent1"/>
              </a:buClr>
              <a:buFont typeface="Wingdings 3" panose="05040102010807070707" pitchFamily="18" charset="2"/>
              <a:buChar char="´"/>
            </a:pPr>
            <a:r>
              <a:rPr lang="el-GR" sz="1500" b="1" dirty="0" smtClean="0">
                <a:latin typeface="Segoe UI Light" panose="020B0502040204020203" pitchFamily="34" charset="0"/>
                <a:cs typeface="Segoe UI Light" panose="020B0502040204020203" pitchFamily="34" charset="0"/>
              </a:rPr>
              <a:t>Κοινοί εννοιολογικοί και λειτουργικοί Ορισμοί περιστατικών ΚαΠα-π </a:t>
            </a:r>
            <a:r>
              <a:rPr lang="el-GR" sz="1500" dirty="0" smtClean="0">
                <a:latin typeface="Segoe UI Light" panose="020B0502040204020203" pitchFamily="34" charset="0"/>
                <a:cs typeface="Segoe UI Light" panose="020B0502040204020203" pitchFamily="34" charset="0"/>
              </a:rPr>
              <a:t>βασισμένοι στα</a:t>
            </a:r>
          </a:p>
          <a:p>
            <a:pPr marL="350044" indent="-342900">
              <a:buClr>
                <a:schemeClr val="accent1"/>
              </a:buClr>
              <a:buFont typeface="Wingdings 3" panose="05040102010807070707" pitchFamily="18" charset="2"/>
              <a:buChar char="´"/>
            </a:pPr>
            <a:endParaRPr lang="en-US" sz="700" dirty="0">
              <a:latin typeface="Segoe UI Light" panose="020B0502040204020203" pitchFamily="34" charset="0"/>
              <a:cs typeface="Segoe UI Light" panose="020B0502040204020203" pitchFamily="34" charset="0"/>
            </a:endParaRPr>
          </a:p>
          <a:p>
            <a:pPr lvl="1">
              <a:buClr>
                <a:schemeClr val="accent1"/>
              </a:buClr>
              <a:buFont typeface="Wingdings 3" panose="05040102010807070707" pitchFamily="18" charset="2"/>
              <a:buChar char="´"/>
            </a:pPr>
            <a:r>
              <a:rPr lang="el-GR" sz="1500" dirty="0" smtClean="0">
                <a:latin typeface="Segoe UI Light" panose="020B0502040204020203" pitchFamily="34" charset="0"/>
                <a:cs typeface="Segoe UI Light" panose="020B0502040204020203" pitchFamily="34" charset="0"/>
              </a:rPr>
              <a:t>Γενικό </a:t>
            </a:r>
            <a:r>
              <a:rPr lang="el-GR" sz="1500" dirty="0">
                <a:latin typeface="Segoe UI Light" panose="020B0502040204020203" pitchFamily="34" charset="0"/>
                <a:cs typeface="Segoe UI Light" panose="020B0502040204020203" pitchFamily="34" charset="0"/>
              </a:rPr>
              <a:t>Σχόλιο Νο.13 (2011) της Επιτροπής των ΗΕ για τα Δικαιώματα του Παιδιού </a:t>
            </a:r>
            <a:r>
              <a:rPr lang="en-US" sz="1500" dirty="0">
                <a:latin typeface="Segoe UI Light" panose="020B0502040204020203" pitchFamily="34" charset="0"/>
                <a:cs typeface="Segoe UI Light" panose="020B0502040204020203" pitchFamily="34" charset="0"/>
              </a:rPr>
              <a:t>“The right of the child to freedom from all forms of violence” [CRC/C/GC/13 (2011)]</a:t>
            </a:r>
          </a:p>
          <a:p>
            <a:pPr marL="879475" lvl="3">
              <a:buClr>
                <a:schemeClr val="accent1"/>
              </a:buClr>
              <a:buFont typeface="Wingdings 3" panose="05040102010807070707" pitchFamily="18" charset="2"/>
              <a:buChar char="´"/>
            </a:pPr>
            <a:r>
              <a:rPr lang="el-GR" sz="1400" dirty="0" smtClean="0">
                <a:latin typeface="Segoe UI Light" panose="020B0502040204020203" pitchFamily="34" charset="0"/>
                <a:cs typeface="Segoe UI Light" panose="020B0502040204020203" pitchFamily="34" charset="0"/>
              </a:rPr>
              <a:t>Σύμβαση για τα Δικαιώματα του Παιδιού, Άρθρο 19</a:t>
            </a:r>
            <a:endParaRPr lang="en-US" sz="1400" dirty="0">
              <a:latin typeface="Segoe UI Light" panose="020B0502040204020203" pitchFamily="34" charset="0"/>
              <a:cs typeface="Segoe UI Light" panose="020B0502040204020203" pitchFamily="34" charset="0"/>
            </a:endParaRPr>
          </a:p>
          <a:p>
            <a:pPr marL="879475" lvl="3">
              <a:buClr>
                <a:schemeClr val="accent1"/>
              </a:buClr>
              <a:buFont typeface="Wingdings 3" panose="05040102010807070707" pitchFamily="18" charset="2"/>
              <a:buChar char="´"/>
            </a:pPr>
            <a:r>
              <a:rPr lang="en-US" sz="1400" dirty="0" smtClean="0">
                <a:latin typeface="Segoe UI Light" panose="020B0502040204020203" pitchFamily="34" charset="0"/>
                <a:cs typeface="Segoe UI Light" panose="020B0502040204020203" pitchFamily="34" charset="0"/>
              </a:rPr>
              <a:t>World </a:t>
            </a:r>
            <a:r>
              <a:rPr lang="en-US" sz="1400" dirty="0">
                <a:latin typeface="Segoe UI Light" panose="020B0502040204020203" pitchFamily="34" charset="0"/>
                <a:cs typeface="Segoe UI Light" panose="020B0502040204020203" pitchFamily="34" charset="0"/>
              </a:rPr>
              <a:t>Report on VAC (2006)</a:t>
            </a:r>
          </a:p>
          <a:p>
            <a:pPr marL="879475" lvl="3">
              <a:buClr>
                <a:schemeClr val="accent1"/>
              </a:buClr>
              <a:buFont typeface="Wingdings 3" panose="05040102010807070707" pitchFamily="18" charset="2"/>
              <a:buChar char="´"/>
            </a:pPr>
            <a:r>
              <a:rPr lang="en-US" sz="1400" dirty="0">
                <a:latin typeface="Segoe UI Light" panose="020B0502040204020203" pitchFamily="34" charset="0"/>
                <a:cs typeface="Segoe UI Light" panose="020B0502040204020203" pitchFamily="34" charset="0"/>
              </a:rPr>
              <a:t>WHO and ISPCANs </a:t>
            </a:r>
            <a:r>
              <a:rPr lang="en-US" sz="1400" dirty="0" smtClean="0">
                <a:latin typeface="Segoe UI Light" panose="020B0502040204020203" pitchFamily="34" charset="0"/>
                <a:cs typeface="Segoe UI Light" panose="020B0502040204020203" pitchFamily="34" charset="0"/>
              </a:rPr>
              <a:t>(</a:t>
            </a:r>
            <a:r>
              <a:rPr lang="en-US" sz="1400" dirty="0">
                <a:latin typeface="Segoe UI Light" panose="020B0502040204020203" pitchFamily="34" charset="0"/>
                <a:cs typeface="Segoe UI Light" panose="020B0502040204020203" pitchFamily="34" charset="0"/>
              </a:rPr>
              <a:t>2006</a:t>
            </a:r>
            <a:r>
              <a:rPr lang="en-US" sz="1400" dirty="0" smtClean="0">
                <a:latin typeface="Segoe UI Light" panose="020B0502040204020203" pitchFamily="34" charset="0"/>
                <a:cs typeface="Segoe UI Light" panose="020B0502040204020203" pitchFamily="34" charset="0"/>
              </a:rPr>
              <a:t>)</a:t>
            </a:r>
            <a:endParaRPr lang="en-US" sz="1400" dirty="0">
              <a:latin typeface="Segoe UI Light" panose="020B0502040204020203" pitchFamily="34" charset="0"/>
              <a:cs typeface="Segoe UI Light" panose="020B0502040204020203" pitchFamily="34" charset="0"/>
            </a:endParaRPr>
          </a:p>
          <a:p>
            <a:pPr marL="879475" lvl="3">
              <a:buClr>
                <a:schemeClr val="accent1"/>
              </a:buClr>
              <a:buFont typeface="Wingdings 3" panose="05040102010807070707" pitchFamily="18" charset="2"/>
              <a:buChar char="´"/>
            </a:pPr>
            <a:r>
              <a:rPr lang="en-US" sz="1400" dirty="0">
                <a:latin typeface="Segoe UI Light" panose="020B0502040204020203" pitchFamily="34" charset="0"/>
                <a:cs typeface="Segoe UI Light" panose="020B0502040204020203" pitchFamily="34" charset="0"/>
              </a:rPr>
              <a:t>CDCs (2008</a:t>
            </a:r>
            <a:r>
              <a:rPr lang="en-US" sz="1400" dirty="0" smtClean="0">
                <a:latin typeface="Segoe UI Light" panose="020B0502040204020203" pitchFamily="34" charset="0"/>
                <a:cs typeface="Segoe UI Light" panose="020B0502040204020203" pitchFamily="34" charset="0"/>
              </a:rPr>
              <a:t>)</a:t>
            </a:r>
            <a:endParaRPr lang="el-GR" sz="1400" dirty="0">
              <a:latin typeface="Segoe UI Light" panose="020B0502040204020203" pitchFamily="34" charset="0"/>
              <a:cs typeface="Segoe UI Light" panose="020B0502040204020203" pitchFamily="34" charset="0"/>
            </a:endParaRPr>
          </a:p>
        </p:txBody>
      </p:sp>
      <p:sp>
        <p:nvSpPr>
          <p:cNvPr id="4" name="Content Placeholder 2"/>
          <p:cNvSpPr txBox="1">
            <a:spLocks/>
          </p:cNvSpPr>
          <p:nvPr/>
        </p:nvSpPr>
        <p:spPr>
          <a:xfrm>
            <a:off x="4693485" y="1349274"/>
            <a:ext cx="4083256" cy="3364707"/>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buClr>
                <a:schemeClr val="accent1"/>
              </a:buClr>
              <a:buFont typeface="Wingdings 3" panose="05040102010807070707" pitchFamily="18" charset="2"/>
              <a:buChar char="´"/>
            </a:pPr>
            <a:r>
              <a:rPr lang="el-GR" sz="1500" b="1" dirty="0" smtClean="0">
                <a:latin typeface="Segoe UI Light" panose="020B0502040204020203" pitchFamily="34" charset="0"/>
                <a:cs typeface="Segoe UI Light" panose="020B0502040204020203" pitchFamily="34" charset="0"/>
              </a:rPr>
              <a:t>Κοινά εργαλεία και μεθοδολογία για όλα τα σχετιζόμενα μέρη</a:t>
            </a:r>
          </a:p>
          <a:p>
            <a:pPr>
              <a:buClr>
                <a:schemeClr val="accent1"/>
              </a:buClr>
              <a:buFont typeface="Wingdings 3" panose="05040102010807070707" pitchFamily="18" charset="2"/>
              <a:buChar char="´"/>
            </a:pPr>
            <a:endParaRPr lang="en-US" sz="1500" b="1" dirty="0" smtClean="0">
              <a:latin typeface="Segoe UI Light" panose="020B0502040204020203" pitchFamily="34" charset="0"/>
              <a:cs typeface="Segoe UI Light" panose="020B0502040204020203" pitchFamily="34" charset="0"/>
            </a:endParaRPr>
          </a:p>
          <a:p>
            <a:pPr lvl="1">
              <a:buClr>
                <a:schemeClr val="accent1"/>
              </a:buClr>
              <a:buFont typeface="Wingdings 3" panose="05040102010807070707" pitchFamily="18" charset="2"/>
              <a:buChar char="´"/>
            </a:pPr>
            <a:r>
              <a:rPr lang="el-GR" sz="1500" dirty="0" smtClean="0">
                <a:latin typeface="Segoe UI Light" panose="020B0502040204020203" pitchFamily="34" charset="0"/>
                <a:cs typeface="Segoe UI Light" panose="020B0502040204020203" pitchFamily="34" charset="0"/>
              </a:rPr>
              <a:t>Εργαλειοθήκη </a:t>
            </a:r>
            <a:r>
              <a:rPr lang="en-US" sz="1500" dirty="0" smtClean="0">
                <a:latin typeface="Segoe UI Light" panose="020B0502040204020203" pitchFamily="34" charset="0"/>
                <a:cs typeface="Segoe UI Light" panose="020B0502040204020203" pitchFamily="34" charset="0"/>
              </a:rPr>
              <a:t>CAN-MDS </a:t>
            </a:r>
            <a:endParaRPr lang="el-GR" sz="1500" dirty="0" smtClean="0">
              <a:latin typeface="Segoe UI Light" panose="020B0502040204020203" pitchFamily="34" charset="0"/>
              <a:cs typeface="Segoe UI Light" panose="020B0502040204020203" pitchFamily="34" charset="0"/>
            </a:endParaRPr>
          </a:p>
          <a:p>
            <a:pPr lvl="2">
              <a:buClr>
                <a:schemeClr val="accent1"/>
              </a:buClr>
              <a:buFont typeface="Wingdings 3" panose="05040102010807070707" pitchFamily="18" charset="2"/>
              <a:buChar char="´"/>
            </a:pPr>
            <a:r>
              <a:rPr lang="en-US" dirty="0" smtClean="0">
                <a:latin typeface="Segoe UI Light" panose="020B0502040204020203" pitchFamily="34" charset="0"/>
                <a:cs typeface="Segoe UI Light" panose="020B0502040204020203" pitchFamily="34" charset="0"/>
              </a:rPr>
              <a:t>e-</a:t>
            </a:r>
            <a:r>
              <a:rPr lang="el-GR" dirty="0" smtClean="0">
                <a:latin typeface="Segoe UI Light" panose="020B0502040204020203" pitchFamily="34" charset="0"/>
                <a:cs typeface="Segoe UI Light" panose="020B0502040204020203" pitchFamily="34" charset="0"/>
              </a:rPr>
              <a:t>εφαρμογή</a:t>
            </a:r>
          </a:p>
          <a:p>
            <a:pPr lvl="2">
              <a:buClr>
                <a:schemeClr val="accent1"/>
              </a:buClr>
              <a:buFont typeface="Wingdings 3" panose="05040102010807070707" pitchFamily="18" charset="2"/>
              <a:buChar char="´"/>
            </a:pPr>
            <a:r>
              <a:rPr lang="el-GR" dirty="0" smtClean="0">
                <a:latin typeface="Segoe UI Light" panose="020B0502040204020203" pitchFamily="34" charset="0"/>
                <a:cs typeface="Segoe UI Light" panose="020B0502040204020203" pitchFamily="34" charset="0"/>
              </a:rPr>
              <a:t>Εγχειρίδιο Χρήσης</a:t>
            </a:r>
          </a:p>
          <a:p>
            <a:pPr lvl="2">
              <a:buClr>
                <a:schemeClr val="accent1"/>
              </a:buClr>
              <a:buFont typeface="Wingdings 3" panose="05040102010807070707" pitchFamily="18" charset="2"/>
              <a:buChar char="´"/>
            </a:pPr>
            <a:r>
              <a:rPr lang="el-GR" dirty="0" smtClean="0">
                <a:latin typeface="Segoe UI Light" panose="020B0502040204020203" pitchFamily="34" charset="0"/>
                <a:cs typeface="Segoe UI Light" panose="020B0502040204020203" pitchFamily="34" charset="0"/>
              </a:rPr>
              <a:t>Πρωτόκολλο Συλλογής Δεδομένων</a:t>
            </a:r>
          </a:p>
          <a:p>
            <a:pPr lvl="2">
              <a:buClr>
                <a:schemeClr val="accent1"/>
              </a:buClr>
              <a:buFont typeface="Wingdings 3" panose="05040102010807070707" pitchFamily="18" charset="2"/>
              <a:buChar char="´"/>
            </a:pPr>
            <a:r>
              <a:rPr lang="el-GR" dirty="0" smtClean="0">
                <a:latin typeface="Segoe UI Light" panose="020B0502040204020203" pitchFamily="34" charset="0"/>
                <a:cs typeface="Segoe UI Light" panose="020B0502040204020203" pitchFamily="34" charset="0"/>
              </a:rPr>
              <a:t>Οδηγός για τη Διαχείριση του Συστήματος</a:t>
            </a:r>
          </a:p>
          <a:p>
            <a:pPr lvl="2">
              <a:buClr>
                <a:schemeClr val="accent1"/>
              </a:buClr>
              <a:buFont typeface="Wingdings 3" panose="05040102010807070707" pitchFamily="18" charset="2"/>
              <a:buChar char="´"/>
            </a:pPr>
            <a:r>
              <a:rPr lang="el-GR" dirty="0" smtClean="0">
                <a:latin typeface="Segoe UI Light" panose="020B0502040204020203" pitchFamily="34" charset="0"/>
                <a:cs typeface="Segoe UI Light" panose="020B0502040204020203" pitchFamily="34" charset="0"/>
              </a:rPr>
              <a:t>Εκπαιδευτικό πρόγραμμα </a:t>
            </a:r>
            <a:r>
              <a:rPr lang="en-US" dirty="0" smtClean="0">
                <a:latin typeface="Segoe UI Light" panose="020B0502040204020203" pitchFamily="34" charset="0"/>
                <a:cs typeface="Segoe UI Light" panose="020B0502040204020203" pitchFamily="34" charset="0"/>
              </a:rPr>
              <a:t>CAN-MDS</a:t>
            </a:r>
          </a:p>
        </p:txBody>
      </p:sp>
    </p:spTree>
    <p:extLst>
      <p:ext uri="{BB962C8B-B14F-4D97-AF65-F5344CB8AC3E}">
        <p14:creationId xmlns="" xmlns:p14="http://schemas.microsoft.com/office/powerpoint/2010/main" val="137592631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6"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1+#ppt_w/2"/>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47" y="45246"/>
            <a:ext cx="6240726" cy="1091299"/>
          </a:xfrm>
        </p:spPr>
        <p:txBody>
          <a:bodyPr>
            <a:noAutofit/>
          </a:bodyPr>
          <a:lstStyle/>
          <a:p>
            <a:pPr algn="ctr"/>
            <a:r>
              <a:rPr lang="el-GR" sz="2400" b="1" dirty="0" smtClean="0">
                <a:latin typeface="Segoe UI Light" panose="020B0502040204020203" pitchFamily="34" charset="0"/>
                <a:cs typeface="Segoe UI Light" panose="020B0502040204020203" pitchFamily="34" charset="0"/>
              </a:rPr>
              <a:t>Εγχειρηματοποίηση (λειτουργικοί ορισμοί) των </a:t>
            </a:r>
            <a:r>
              <a:rPr lang="el-GR" sz="2400" b="1" dirty="0">
                <a:latin typeface="Segoe UI Light" panose="020B0502040204020203" pitchFamily="34" charset="0"/>
                <a:cs typeface="Segoe UI Light" panose="020B0502040204020203" pitchFamily="34" charset="0"/>
              </a:rPr>
              <a:t>εννοιολογικών ορισμών ΚαΠα-Π</a:t>
            </a:r>
            <a:r>
              <a:rPr lang="en-US" sz="2400" b="1" dirty="0">
                <a:latin typeface="Segoe UI Light" panose="020B0502040204020203" pitchFamily="34" charset="0"/>
                <a:cs typeface="Segoe UI Light" panose="020B0502040204020203" pitchFamily="34" charset="0"/>
              </a:rPr>
              <a:t> </a:t>
            </a:r>
            <a:r>
              <a:rPr lang="el-GR" sz="2400" b="1" dirty="0" smtClean="0">
                <a:latin typeface="Segoe UI Light" panose="020B0502040204020203" pitchFamily="34" charset="0"/>
                <a:cs typeface="Segoe UI Light" panose="020B0502040204020203" pitchFamily="34" charset="0"/>
              </a:rPr>
              <a:t/>
            </a:r>
            <a:br>
              <a:rPr lang="el-GR" sz="2400" b="1" dirty="0" smtClean="0">
                <a:latin typeface="Segoe UI Light" panose="020B0502040204020203" pitchFamily="34" charset="0"/>
                <a:cs typeface="Segoe UI Light" panose="020B0502040204020203" pitchFamily="34" charset="0"/>
              </a:rPr>
            </a:br>
            <a:r>
              <a:rPr lang="el-GR" sz="2400" b="1" dirty="0" smtClean="0">
                <a:latin typeface="Segoe UI Light" panose="020B0502040204020203" pitchFamily="34" charset="0"/>
                <a:cs typeface="Segoe UI Light" panose="020B0502040204020203" pitchFamily="34" charset="0"/>
              </a:rPr>
              <a:t>στο </a:t>
            </a:r>
            <a:r>
              <a:rPr lang="en-US" sz="2400" b="1" dirty="0">
                <a:latin typeface="Segoe UI Light" panose="020B0502040204020203" pitchFamily="34" charset="0"/>
                <a:cs typeface="Segoe UI Light" panose="020B0502040204020203" pitchFamily="34" charset="0"/>
              </a:rPr>
              <a:t>CAN-MDS</a:t>
            </a:r>
            <a:endParaRPr lang="el-GR" sz="2400" b="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207362" y="152400"/>
            <a:ext cx="2849553" cy="1948543"/>
          </a:xfrm>
          <a:solidFill>
            <a:schemeClr val="bg1"/>
          </a:solidFill>
        </p:spPr>
        <p:txBody>
          <a:bodyPr>
            <a:noAutofit/>
          </a:bodyPr>
          <a:lstStyle/>
          <a:p>
            <a:pPr marL="0" indent="0" algn="ctr">
              <a:spcBef>
                <a:spcPts val="0"/>
              </a:spcBef>
              <a:buNone/>
            </a:pPr>
            <a:r>
              <a:rPr lang="en-US" sz="1200" dirty="0">
                <a:latin typeface="Segoe UI Light" panose="020B0502040204020203" pitchFamily="34" charset="0"/>
                <a:cs typeface="Segoe UI Light" panose="020B0502040204020203" pitchFamily="34" charset="0"/>
              </a:rPr>
              <a:t>To CAN-MDS</a:t>
            </a:r>
            <a:r>
              <a:rPr lang="el-GR" sz="1200" dirty="0">
                <a:latin typeface="Segoe UI Light" panose="020B0502040204020203" pitchFamily="34" charset="0"/>
                <a:cs typeface="Segoe UI Light" panose="020B0502040204020203" pitchFamily="34" charset="0"/>
              </a:rPr>
              <a:t> ενσωματώνει </a:t>
            </a:r>
            <a:r>
              <a:rPr lang="el-GR" sz="1200" dirty="0" smtClean="0">
                <a:latin typeface="Segoe UI Light" panose="020B0502040204020203" pitchFamily="34" charset="0"/>
                <a:cs typeface="Segoe UI Light" panose="020B0502040204020203" pitchFamily="34" charset="0"/>
              </a:rPr>
              <a:t>τους κύριους τύπους ΚαΠα-π, </a:t>
            </a:r>
            <a:r>
              <a:rPr lang="el-GR" sz="1200" dirty="0" err="1" smtClean="0">
                <a:latin typeface="Segoe UI Light" panose="020B0502040204020203" pitchFamily="34" charset="0"/>
                <a:cs typeface="Segoe UI Light" panose="020B0502040204020203" pitchFamily="34" charset="0"/>
              </a:rPr>
              <a:t>υπο</a:t>
            </a:r>
            <a:r>
              <a:rPr lang="el-GR" sz="1200" dirty="0" smtClean="0">
                <a:latin typeface="Segoe UI Light" panose="020B0502040204020203" pitchFamily="34" charset="0"/>
                <a:cs typeface="Segoe UI Light" panose="020B0502040204020203" pitchFamily="34" charset="0"/>
              </a:rPr>
              <a:t>-τύπους κάτω από κάθε κύριο τύπο ΚαΠα-π και μορφές </a:t>
            </a:r>
            <a:r>
              <a:rPr lang="en-US" sz="1200" dirty="0" smtClean="0">
                <a:latin typeface="Segoe UI Light" panose="020B0502040204020203" pitchFamily="34" charset="0"/>
                <a:cs typeface="Segoe UI Light" panose="020B0502040204020203" pitchFamily="34" charset="0"/>
              </a:rPr>
              <a:t>(</a:t>
            </a:r>
            <a:r>
              <a:rPr lang="el-GR" sz="1200" dirty="0">
                <a:latin typeface="Segoe UI Light" panose="020B0502040204020203" pitchFamily="34" charset="0"/>
                <a:cs typeface="Segoe UI Light" panose="020B0502040204020203" pitchFamily="34" charset="0"/>
              </a:rPr>
              <a:t>πράξεις κακομεταχείρισης και </a:t>
            </a:r>
            <a:r>
              <a:rPr lang="el-GR" sz="1200" dirty="0" smtClean="0">
                <a:latin typeface="Segoe UI Light" panose="020B0502040204020203" pitchFamily="34" charset="0"/>
                <a:cs typeface="Segoe UI Light" panose="020B0502040204020203" pitchFamily="34" charset="0"/>
              </a:rPr>
              <a:t>παραλείψεις στη φροντίδα</a:t>
            </a:r>
            <a:r>
              <a:rPr lang="en-US" sz="1200" dirty="0" smtClean="0">
                <a:latin typeface="Segoe UI Light" panose="020B0502040204020203" pitchFamily="34" charset="0"/>
                <a:cs typeface="Segoe UI Light" panose="020B0502040204020203" pitchFamily="34" charset="0"/>
              </a:rPr>
              <a:t>)</a:t>
            </a:r>
            <a:r>
              <a:rPr lang="el-GR" sz="1200" dirty="0" smtClean="0">
                <a:latin typeface="Segoe UI Light" panose="020B0502040204020203" pitchFamily="34" charset="0"/>
                <a:cs typeface="Segoe UI Light" panose="020B0502040204020203" pitchFamily="34" charset="0"/>
              </a:rPr>
              <a:t> κάτω από κάθε </a:t>
            </a:r>
            <a:r>
              <a:rPr lang="el-GR" sz="1200" dirty="0" err="1" smtClean="0">
                <a:latin typeface="Segoe UI Light" panose="020B0502040204020203" pitchFamily="34" charset="0"/>
                <a:cs typeface="Segoe UI Light" panose="020B0502040204020203" pitchFamily="34" charset="0"/>
              </a:rPr>
              <a:t>υπο</a:t>
            </a:r>
            <a:r>
              <a:rPr lang="el-GR" sz="1200" dirty="0" smtClean="0">
                <a:latin typeface="Segoe UI Light" panose="020B0502040204020203" pitchFamily="34" charset="0"/>
                <a:cs typeface="Segoe UI Light" panose="020B0502040204020203" pitchFamily="34" charset="0"/>
              </a:rPr>
              <a:t>-τύπο ΚαΠα-π</a:t>
            </a:r>
            <a:r>
              <a:rPr lang="en-US" sz="1200" dirty="0" smtClean="0">
                <a:latin typeface="Segoe UI Light" panose="020B0502040204020203" pitchFamily="34" charset="0"/>
                <a:cs typeface="Segoe UI Light" panose="020B0502040204020203" pitchFamily="34" charset="0"/>
              </a:rPr>
              <a:t>. </a:t>
            </a:r>
            <a:endParaRPr lang="en-US" sz="1200" dirty="0">
              <a:latin typeface="Segoe UI Light" panose="020B0502040204020203" pitchFamily="34" charset="0"/>
              <a:cs typeface="Segoe UI Light" panose="020B0502040204020203" pitchFamily="34" charset="0"/>
            </a:endParaRPr>
          </a:p>
          <a:p>
            <a:pPr marL="0" indent="0" algn="ctr">
              <a:spcBef>
                <a:spcPts val="0"/>
              </a:spcBef>
              <a:buNone/>
            </a:pPr>
            <a:r>
              <a:rPr lang="el-GR" sz="1200" b="1" dirty="0" smtClean="0">
                <a:solidFill>
                  <a:schemeClr val="accent1"/>
                </a:solidFill>
                <a:latin typeface="Segoe UI Light" panose="020B0502040204020203" pitchFamily="34" charset="0"/>
                <a:cs typeface="Segoe UI Light" panose="020B0502040204020203" pitchFamily="34" charset="0"/>
              </a:rPr>
              <a:t>Ο/Η χρήστης/-</a:t>
            </a:r>
            <a:r>
              <a:rPr lang="el-GR" sz="1200" b="1" dirty="0" err="1" smtClean="0">
                <a:solidFill>
                  <a:schemeClr val="accent1"/>
                </a:solidFill>
                <a:latin typeface="Segoe UI Light" panose="020B0502040204020203" pitchFamily="34" charset="0"/>
                <a:cs typeface="Segoe UI Light" panose="020B0502040204020203" pitchFamily="34" charset="0"/>
              </a:rPr>
              <a:t>τρια</a:t>
            </a:r>
            <a:r>
              <a:rPr lang="el-GR" sz="1200" b="1" dirty="0" smtClean="0">
                <a:solidFill>
                  <a:schemeClr val="accent1"/>
                </a:solidFill>
                <a:latin typeface="Segoe UI Light" panose="020B0502040204020203" pitchFamily="34" charset="0"/>
                <a:cs typeface="Segoe UI Light" panose="020B0502040204020203" pitchFamily="34" charset="0"/>
              </a:rPr>
              <a:t> </a:t>
            </a:r>
            <a:r>
              <a:rPr lang="el-GR" sz="1200" b="1" dirty="0">
                <a:solidFill>
                  <a:schemeClr val="accent1"/>
                </a:solidFill>
                <a:latin typeface="Segoe UI Light" panose="020B0502040204020203" pitchFamily="34" charset="0"/>
                <a:cs typeface="Segoe UI Light" panose="020B0502040204020203" pitchFamily="34" charset="0"/>
              </a:rPr>
              <a:t>ανάλογα με </a:t>
            </a:r>
            <a:r>
              <a:rPr lang="el-GR" sz="1200" b="1" dirty="0" smtClean="0">
                <a:solidFill>
                  <a:schemeClr val="accent1"/>
                </a:solidFill>
                <a:latin typeface="Segoe UI Light" panose="020B0502040204020203" pitchFamily="34" charset="0"/>
                <a:cs typeface="Segoe UI Light" panose="020B0502040204020203" pitchFamily="34" charset="0"/>
              </a:rPr>
              <a:t>την εξοικείωσή του/της με τους ορισμούς της ΚαΠα-π μπορεί να επιλέξει διαφορετικό τρόπο </a:t>
            </a:r>
            <a:r>
              <a:rPr lang="el-GR" sz="1200" b="1" dirty="0">
                <a:solidFill>
                  <a:schemeClr val="accent1"/>
                </a:solidFill>
                <a:latin typeface="Segoe UI Light" panose="020B0502040204020203" pitchFamily="34" charset="0"/>
                <a:cs typeface="Segoe UI Light" panose="020B0502040204020203" pitchFamily="34" charset="0"/>
              </a:rPr>
              <a:t>εισαγωγής </a:t>
            </a:r>
            <a:r>
              <a:rPr lang="el-GR" sz="1200" b="1" dirty="0" smtClean="0">
                <a:solidFill>
                  <a:schemeClr val="accent1"/>
                </a:solidFill>
                <a:latin typeface="Segoe UI Light" panose="020B0502040204020203" pitchFamily="34" charset="0"/>
                <a:cs typeface="Segoe UI Light" panose="020B0502040204020203" pitchFamily="34" charset="0"/>
              </a:rPr>
              <a:t>της πληροφορίας. </a:t>
            </a:r>
            <a:r>
              <a:rPr lang="el-GR" sz="1200" dirty="0" smtClean="0">
                <a:latin typeface="Segoe UI Light" panose="020B0502040204020203" pitchFamily="34" charset="0"/>
                <a:cs typeface="Segoe UI Light" panose="020B0502040204020203" pitchFamily="34" charset="0"/>
              </a:rPr>
              <a:t>Συγκεκριμένα</a:t>
            </a:r>
            <a:endParaRPr lang="el-GR" sz="1200" dirty="0">
              <a:latin typeface="Segoe UI Light" panose="020B0502040204020203" pitchFamily="34" charset="0"/>
              <a:cs typeface="Segoe UI Light" panose="020B0502040204020203" pitchFamily="34" charset="0"/>
            </a:endParaRPr>
          </a:p>
        </p:txBody>
      </p:sp>
      <p:sp>
        <p:nvSpPr>
          <p:cNvPr id="6" name="Rectangle 5"/>
          <p:cNvSpPr/>
          <p:nvPr/>
        </p:nvSpPr>
        <p:spPr>
          <a:xfrm>
            <a:off x="6309912" y="2171195"/>
            <a:ext cx="2747004" cy="1277273"/>
          </a:xfrm>
          <a:prstGeom prst="rect">
            <a:avLst/>
          </a:prstGeom>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100" dirty="0" smtClean="0">
                <a:solidFill>
                  <a:schemeClr val="accent1"/>
                </a:solidFill>
                <a:latin typeface="Segoe UI Light" panose="020B0502040204020203" pitchFamily="34" charset="0"/>
                <a:cs typeface="Segoe UI Light" panose="020B0502040204020203" pitchFamily="34" charset="0"/>
              </a:rPr>
              <a:t>Χρήστες/-</a:t>
            </a:r>
            <a:r>
              <a:rPr lang="el-GR" sz="1100" dirty="0" err="1" smtClean="0">
                <a:solidFill>
                  <a:schemeClr val="accent1"/>
                </a:solidFill>
                <a:latin typeface="Segoe UI Light" panose="020B0502040204020203" pitchFamily="34" charset="0"/>
                <a:cs typeface="Segoe UI Light" panose="020B0502040204020203" pitchFamily="34" charset="0"/>
              </a:rPr>
              <a:t>τριες</a:t>
            </a:r>
            <a:r>
              <a:rPr lang="el-GR" sz="1100" dirty="0" smtClean="0">
                <a:solidFill>
                  <a:schemeClr val="accent1"/>
                </a:solidFill>
                <a:latin typeface="Segoe UI Light" panose="020B0502040204020203" pitchFamily="34" charset="0"/>
                <a:cs typeface="Segoe UI Light" panose="020B0502040204020203" pitchFamily="34" charset="0"/>
              </a:rPr>
              <a:t> που ΔΕΝ είναι </a:t>
            </a:r>
            <a:r>
              <a:rPr lang="el-GR" sz="1100" dirty="0" err="1" smtClean="0">
                <a:solidFill>
                  <a:schemeClr val="accent1"/>
                </a:solidFill>
                <a:latin typeface="Segoe UI Light" panose="020B0502040204020203" pitchFamily="34" charset="0"/>
                <a:cs typeface="Segoe UI Light" panose="020B0502040204020203" pitchFamily="34" charset="0"/>
              </a:rPr>
              <a:t>εξοικοιωμένοι</a:t>
            </a:r>
            <a:r>
              <a:rPr lang="el-GR" sz="1100" dirty="0" smtClean="0">
                <a:solidFill>
                  <a:schemeClr val="accent1"/>
                </a:solidFill>
                <a:latin typeface="Segoe UI Light" panose="020B0502040204020203" pitchFamily="34" charset="0"/>
                <a:cs typeface="Segoe UI Light" panose="020B0502040204020203" pitchFamily="34" charset="0"/>
              </a:rPr>
              <a:t>/-</a:t>
            </a:r>
            <a:r>
              <a:rPr lang="el-GR" sz="1100" dirty="0" err="1" smtClean="0">
                <a:solidFill>
                  <a:schemeClr val="accent1"/>
                </a:solidFill>
                <a:latin typeface="Segoe UI Light" panose="020B0502040204020203" pitchFamily="34" charset="0"/>
                <a:cs typeface="Segoe UI Light" panose="020B0502040204020203" pitchFamily="34" charset="0"/>
              </a:rPr>
              <a:t>ες</a:t>
            </a:r>
            <a:r>
              <a:rPr lang="el-GR" sz="1100" dirty="0" smtClean="0">
                <a:solidFill>
                  <a:schemeClr val="accent1"/>
                </a:solidFill>
                <a:latin typeface="Segoe UI Light" panose="020B0502040204020203" pitchFamily="34" charset="0"/>
                <a:cs typeface="Segoe UI Light" panose="020B0502040204020203" pitchFamily="34" charset="0"/>
              </a:rPr>
              <a:t> με τους </a:t>
            </a:r>
            <a:r>
              <a:rPr lang="el-GR" sz="1100" dirty="0">
                <a:solidFill>
                  <a:schemeClr val="accent1"/>
                </a:solidFill>
                <a:latin typeface="Segoe UI Light" panose="020B0502040204020203" pitchFamily="34" charset="0"/>
                <a:cs typeface="Segoe UI Light" panose="020B0502040204020203" pitchFamily="34" charset="0"/>
              </a:rPr>
              <a:t>ορισμούς </a:t>
            </a:r>
            <a:r>
              <a:rPr lang="el-GR" sz="1100" dirty="0" smtClean="0">
                <a:solidFill>
                  <a:schemeClr val="accent1"/>
                </a:solidFill>
                <a:latin typeface="Segoe UI Light" panose="020B0502040204020203" pitchFamily="34" charset="0"/>
                <a:cs typeface="Segoe UI Light" panose="020B0502040204020203" pitchFamily="34" charset="0"/>
              </a:rPr>
              <a:t>της ΚαΠα-π:</a:t>
            </a:r>
            <a:r>
              <a:rPr lang="el-GR" sz="1100" dirty="0" smtClean="0">
                <a:latin typeface="Segoe UI Light" panose="020B0502040204020203" pitchFamily="34" charset="0"/>
                <a:cs typeface="Segoe UI Light" panose="020B0502040204020203" pitchFamily="34" charset="0"/>
              </a:rPr>
              <a:t> καταγράφουν συγκεκριμένες </a:t>
            </a:r>
            <a:r>
              <a:rPr lang="el-GR" sz="1100" dirty="0">
                <a:latin typeface="Segoe UI Light" panose="020B0502040204020203" pitchFamily="34" charset="0"/>
                <a:cs typeface="Segoe UI Light" panose="020B0502040204020203" pitchFamily="34" charset="0"/>
              </a:rPr>
              <a:t>συμπεριφορές κακομεταχείρισης και/ή </a:t>
            </a:r>
            <a:r>
              <a:rPr lang="el-GR" sz="1100" dirty="0" smtClean="0">
                <a:latin typeface="Segoe UI Light" panose="020B0502040204020203" pitchFamily="34" charset="0"/>
                <a:cs typeface="Segoe UI Light" panose="020B0502040204020203" pitchFamily="34" charset="0"/>
              </a:rPr>
              <a:t>παραλείψεις</a:t>
            </a:r>
            <a:r>
              <a:rPr lang="el-GR" sz="1100" dirty="0">
                <a:latin typeface="Segoe UI Light" panose="020B0502040204020203" pitchFamily="34" charset="0"/>
                <a:cs typeface="Segoe UI Light" panose="020B0502040204020203" pitchFamily="34" charset="0"/>
              </a:rPr>
              <a:t> </a:t>
            </a:r>
            <a:r>
              <a:rPr lang="el-GR" sz="1100" dirty="0" smtClean="0">
                <a:latin typeface="Segoe UI Light" panose="020B0502040204020203" pitchFamily="34" charset="0"/>
                <a:cs typeface="Segoe UI Light" panose="020B0502040204020203" pitchFamily="34" charset="0"/>
              </a:rPr>
              <a:t>και το σύστημα επιλέγει τον </a:t>
            </a:r>
            <a:r>
              <a:rPr lang="el-GR" sz="1100" dirty="0" err="1" smtClean="0">
                <a:latin typeface="Segoe UI Light" panose="020B0502040204020203" pitchFamily="34" charset="0"/>
                <a:cs typeface="Segoe UI Light" panose="020B0502040204020203" pitchFamily="34" charset="0"/>
              </a:rPr>
              <a:t>υπο</a:t>
            </a:r>
            <a:r>
              <a:rPr lang="el-GR" sz="1100" dirty="0" smtClean="0">
                <a:latin typeface="Segoe UI Light" panose="020B0502040204020203" pitchFamily="34" charset="0"/>
                <a:cs typeface="Segoe UI Light" panose="020B0502040204020203" pitchFamily="34" charset="0"/>
              </a:rPr>
              <a:t>-τύπο &amp; τύπο ΚαΠα-π </a:t>
            </a:r>
            <a:r>
              <a:rPr lang="el-GR" sz="1100" dirty="0" smtClean="0">
                <a:solidFill>
                  <a:srgbClr val="0070C0"/>
                </a:solidFill>
                <a:latin typeface="Segoe UI Light" panose="020B0502040204020203" pitchFamily="34" charset="0"/>
                <a:cs typeface="Segoe UI Light" panose="020B0502040204020203" pitchFamily="34" charset="0"/>
              </a:rPr>
              <a:t>(</a:t>
            </a:r>
            <a:r>
              <a:rPr lang="en-US" sz="1100" dirty="0">
                <a:solidFill>
                  <a:srgbClr val="0070C0"/>
                </a:solidFill>
                <a:latin typeface="Segoe UI Light" panose="020B0502040204020203" pitchFamily="34" charset="0"/>
                <a:cs typeface="Segoe UI Light" panose="020B0502040204020203" pitchFamily="34" charset="0"/>
              </a:rPr>
              <a:t>bottom-up </a:t>
            </a:r>
            <a:r>
              <a:rPr lang="el-GR" sz="1100" dirty="0">
                <a:solidFill>
                  <a:srgbClr val="0070C0"/>
                </a:solidFill>
                <a:latin typeface="Segoe UI Light" panose="020B0502040204020203" pitchFamily="34" charset="0"/>
                <a:cs typeface="Segoe UI Light" panose="020B0502040204020203" pitchFamily="34" charset="0"/>
              </a:rPr>
              <a:t>διαδικασία)</a:t>
            </a:r>
          </a:p>
        </p:txBody>
      </p:sp>
      <p:sp>
        <p:nvSpPr>
          <p:cNvPr id="7" name="Rectangle 6"/>
          <p:cNvSpPr/>
          <p:nvPr/>
        </p:nvSpPr>
        <p:spPr>
          <a:xfrm>
            <a:off x="6309912" y="3640792"/>
            <a:ext cx="2747004" cy="938719"/>
          </a:xfrm>
          <a:prstGeom prst="rect">
            <a:avLst/>
          </a:prstGeom>
          <a:noFill/>
          <a:effectLst>
            <a:glow rad="1397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l-GR" sz="1100" dirty="0" smtClean="0">
                <a:solidFill>
                  <a:schemeClr val="accent1"/>
                </a:solidFill>
                <a:latin typeface="Segoe UI Light" panose="020B0502040204020203" pitchFamily="34" charset="0"/>
                <a:cs typeface="Segoe UI Light" panose="020B0502040204020203" pitchFamily="34" charset="0"/>
              </a:rPr>
              <a:t>Χρήστες/-</a:t>
            </a:r>
            <a:r>
              <a:rPr lang="el-GR" sz="1100" dirty="0" err="1" smtClean="0">
                <a:solidFill>
                  <a:schemeClr val="accent1"/>
                </a:solidFill>
                <a:latin typeface="Segoe UI Light" panose="020B0502040204020203" pitchFamily="34" charset="0"/>
                <a:cs typeface="Segoe UI Light" panose="020B0502040204020203" pitchFamily="34" charset="0"/>
              </a:rPr>
              <a:t>τριες</a:t>
            </a:r>
            <a:r>
              <a:rPr lang="el-GR" sz="1100" dirty="0" smtClean="0">
                <a:solidFill>
                  <a:schemeClr val="accent1"/>
                </a:solidFill>
                <a:latin typeface="Segoe UI Light" panose="020B0502040204020203" pitchFamily="34" charset="0"/>
                <a:cs typeface="Segoe UI Light" panose="020B0502040204020203" pitchFamily="34" charset="0"/>
              </a:rPr>
              <a:t> που είναι εξοικειωμένοι/-</a:t>
            </a:r>
            <a:r>
              <a:rPr lang="el-GR" sz="1100" dirty="0" err="1" smtClean="0">
                <a:solidFill>
                  <a:schemeClr val="accent1"/>
                </a:solidFill>
                <a:latin typeface="Segoe UI Light" panose="020B0502040204020203" pitchFamily="34" charset="0"/>
                <a:cs typeface="Segoe UI Light" panose="020B0502040204020203" pitchFamily="34" charset="0"/>
              </a:rPr>
              <a:t>ες</a:t>
            </a:r>
            <a:r>
              <a:rPr lang="el-GR" sz="1100" dirty="0" smtClean="0">
                <a:solidFill>
                  <a:schemeClr val="accent1"/>
                </a:solidFill>
                <a:latin typeface="Segoe UI Light" panose="020B0502040204020203" pitchFamily="34" charset="0"/>
                <a:cs typeface="Segoe UI Light" panose="020B0502040204020203" pitchFamily="34" charset="0"/>
              </a:rPr>
              <a:t> με τους </a:t>
            </a:r>
            <a:r>
              <a:rPr lang="el-GR" sz="1100" dirty="0">
                <a:solidFill>
                  <a:schemeClr val="accent1"/>
                </a:solidFill>
                <a:latin typeface="Segoe UI Light" panose="020B0502040204020203" pitchFamily="34" charset="0"/>
                <a:cs typeface="Segoe UI Light" panose="020B0502040204020203" pitchFamily="34" charset="0"/>
              </a:rPr>
              <a:t>ορισμούς </a:t>
            </a:r>
            <a:r>
              <a:rPr lang="el-GR" sz="1100" dirty="0" smtClean="0">
                <a:solidFill>
                  <a:schemeClr val="accent1"/>
                </a:solidFill>
                <a:latin typeface="Segoe UI Light" panose="020B0502040204020203" pitchFamily="34" charset="0"/>
                <a:cs typeface="Segoe UI Light" panose="020B0502040204020203" pitchFamily="34" charset="0"/>
              </a:rPr>
              <a:t>της ΚαΠα-π: </a:t>
            </a:r>
            <a:r>
              <a:rPr lang="el-GR" sz="1100" dirty="0" smtClean="0">
                <a:latin typeface="Segoe UI Light" panose="020B0502040204020203" pitchFamily="34" charset="0"/>
                <a:cs typeface="Segoe UI Light" panose="020B0502040204020203" pitchFamily="34" charset="0"/>
              </a:rPr>
              <a:t>επιλέγουν τύπο, </a:t>
            </a:r>
            <a:r>
              <a:rPr lang="el-GR" sz="1100" dirty="0" err="1" smtClean="0">
                <a:latin typeface="Segoe UI Light" panose="020B0502040204020203" pitchFamily="34" charset="0"/>
                <a:cs typeface="Segoe UI Light" panose="020B0502040204020203" pitchFamily="34" charset="0"/>
              </a:rPr>
              <a:t>υπο</a:t>
            </a:r>
            <a:r>
              <a:rPr lang="el-GR" sz="1100" dirty="0" smtClean="0">
                <a:latin typeface="Segoe UI Light" panose="020B0502040204020203" pitchFamily="34" charset="0"/>
                <a:cs typeface="Segoe UI Light" panose="020B0502040204020203" pitchFamily="34" charset="0"/>
              </a:rPr>
              <a:t>-τύπο και τέλος συγκεκριμένες μορφές ΚαΠα-π </a:t>
            </a:r>
            <a:r>
              <a:rPr lang="el-GR" sz="1100" dirty="0">
                <a:solidFill>
                  <a:schemeClr val="accent1"/>
                </a:solidFill>
                <a:latin typeface="Segoe UI Light" panose="020B0502040204020203" pitchFamily="34" charset="0"/>
                <a:cs typeface="Segoe UI Light" panose="020B0502040204020203" pitchFamily="34" charset="0"/>
              </a:rPr>
              <a:t>(</a:t>
            </a:r>
            <a:r>
              <a:rPr lang="en-US" sz="1100" dirty="0">
                <a:solidFill>
                  <a:schemeClr val="accent1"/>
                </a:solidFill>
                <a:latin typeface="Segoe UI Light" panose="020B0502040204020203" pitchFamily="34" charset="0"/>
                <a:cs typeface="Segoe UI Light" panose="020B0502040204020203" pitchFamily="34" charset="0"/>
              </a:rPr>
              <a:t>top-down</a:t>
            </a:r>
            <a:r>
              <a:rPr lang="el-GR" sz="1100" dirty="0">
                <a:solidFill>
                  <a:schemeClr val="accent1"/>
                </a:solidFill>
                <a:latin typeface="Segoe UI Light" panose="020B0502040204020203" pitchFamily="34" charset="0"/>
                <a:cs typeface="Segoe UI Light" panose="020B0502040204020203" pitchFamily="34" charset="0"/>
              </a:rPr>
              <a:t> διαδικασία)</a:t>
            </a:r>
            <a:endParaRPr lang="el-GR" sz="1100" dirty="0">
              <a:latin typeface="Segoe UI Light" panose="020B0502040204020203" pitchFamily="34" charset="0"/>
              <a:cs typeface="Segoe UI Light" panose="020B0502040204020203" pitchFamily="34" charset="0"/>
            </a:endParaRPr>
          </a:p>
        </p:txBody>
      </p:sp>
      <p:sp>
        <p:nvSpPr>
          <p:cNvPr id="11" name="AutoShape 1301">
            <a:extLst>
              <a:ext uri="{FF2B5EF4-FFF2-40B4-BE49-F238E27FC236}">
                <a16:creationId xmlns="" xmlns:a16="http://schemas.microsoft.com/office/drawing/2014/main" id="{A56B5145-F117-714B-9E5D-111AC7030279}"/>
              </a:ext>
            </a:extLst>
          </p:cNvPr>
          <p:cNvSpPr>
            <a:spLocks/>
          </p:cNvSpPr>
          <p:nvPr/>
        </p:nvSpPr>
        <p:spPr bwMode="auto">
          <a:xfrm>
            <a:off x="3138207" y="1817706"/>
            <a:ext cx="2867382" cy="152835"/>
          </a:xfrm>
          <a:prstGeom prst="roundRect">
            <a:avLst>
              <a:gd name="adj" fmla="val 16667"/>
            </a:avLst>
          </a:prstGeom>
          <a:solidFill>
            <a:srgbClr val="C2D69B"/>
          </a:solidFill>
          <a:ln w="9525">
            <a:solidFill>
              <a:srgbClr val="000000"/>
            </a:solidFill>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27000" tIns="0" rIns="27000" bIns="27000" anchor="ctr" anchorCtr="0" upright="1">
            <a:noAutofit/>
          </a:bodyPr>
          <a:lstStyle/>
          <a:p>
            <a:pPr>
              <a:lnSpc>
                <a:spcPct val="115000"/>
              </a:lnSpc>
              <a:spcAft>
                <a:spcPts val="750"/>
              </a:spcAft>
            </a:pPr>
            <a:r>
              <a:rPr lang="el-GR" sz="525" b="1" dirty="0">
                <a:latin typeface="Arial Narrow" panose="020B0606020202030204" pitchFamily="34" charset="0"/>
                <a:ea typeface="Times New Roman" panose="02020603050405020304" pitchFamily="18" charset="0"/>
                <a:cs typeface="Times New Roman" panose="02020603050405020304" pitchFamily="18" charset="0"/>
              </a:rPr>
              <a:t>Καταγραφή</a:t>
            </a:r>
            <a:r>
              <a:rPr lang="el-GR" sz="525" dirty="0">
                <a:latin typeface="Arial Narrow" panose="020B0606020202030204" pitchFamily="34" charset="0"/>
                <a:ea typeface="Times New Roman" panose="02020603050405020304" pitchFamily="18" charset="0"/>
                <a:cs typeface="Times New Roman" panose="02020603050405020304" pitchFamily="18" charset="0"/>
              </a:rPr>
              <a:t>: Μοναδικός ή Πολλαπλοί Τύποι, </a:t>
            </a:r>
            <a:r>
              <a:rPr lang="el-GR" sz="525" dirty="0" err="1">
                <a:latin typeface="Arial Narrow" panose="020B0606020202030204" pitchFamily="34" charset="0"/>
                <a:ea typeface="Times New Roman" panose="02020603050405020304" pitchFamily="18" charset="0"/>
                <a:cs typeface="Times New Roman" panose="02020603050405020304" pitchFamily="18" charset="0"/>
              </a:rPr>
              <a:t>Υποτύπος</a:t>
            </a:r>
            <a:r>
              <a:rPr lang="el-GR" sz="525" dirty="0">
                <a:latin typeface="Arial Narrow" panose="020B0606020202030204" pitchFamily="34" charset="0"/>
                <a:ea typeface="Times New Roman" panose="02020603050405020304" pitchFamily="18" charset="0"/>
                <a:cs typeface="Times New Roman" panose="02020603050405020304" pitchFamily="18" charset="0"/>
              </a:rPr>
              <a:t>/-οι &amp; μορφή/-</a:t>
            </a:r>
            <a:r>
              <a:rPr lang="el-GR" sz="525" dirty="0" err="1">
                <a:latin typeface="Arial Narrow" panose="020B0606020202030204" pitchFamily="34" charset="0"/>
                <a:ea typeface="Times New Roman" panose="02020603050405020304" pitchFamily="18" charset="0"/>
                <a:cs typeface="Times New Roman" panose="02020603050405020304" pitchFamily="18" charset="0"/>
              </a:rPr>
              <a:t>ές</a:t>
            </a:r>
            <a:r>
              <a:rPr lang="el-GR" sz="525" dirty="0">
                <a:latin typeface="Arial Narrow" panose="020B0606020202030204" pitchFamily="34" charset="0"/>
                <a:ea typeface="Times New Roman" panose="02020603050405020304" pitchFamily="18" charset="0"/>
                <a:cs typeface="Times New Roman" panose="02020603050405020304" pitchFamily="18" charset="0"/>
              </a:rPr>
              <a:t> ΚαΠα-Π</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2" name="AutoShape 1292">
            <a:extLst>
              <a:ext uri="{FF2B5EF4-FFF2-40B4-BE49-F238E27FC236}">
                <a16:creationId xmlns="" xmlns:a16="http://schemas.microsoft.com/office/drawing/2014/main" id="{4E3D2DCD-3AD4-7642-A00E-56FBF58875D8}"/>
              </a:ext>
            </a:extLst>
          </p:cNvPr>
          <p:cNvSpPr>
            <a:spLocks/>
          </p:cNvSpPr>
          <p:nvPr/>
        </p:nvSpPr>
        <p:spPr bwMode="auto">
          <a:xfrm>
            <a:off x="116062" y="1796104"/>
            <a:ext cx="414326" cy="2574433"/>
          </a:xfrm>
          <a:prstGeom prst="downArrow">
            <a:avLst>
              <a:gd name="adj1" fmla="val 92648"/>
              <a:gd name="adj2" fmla="val 31189"/>
            </a:avLst>
          </a:prstGeom>
          <a:solidFill>
            <a:srgbClr val="4F81BD"/>
          </a:solidFill>
          <a:ln w="6350">
            <a:solidFill>
              <a:srgbClr val="F2F2F2"/>
            </a:solidFill>
            <a:miter lim="800000"/>
            <a:headEnd/>
            <a:tailEnd/>
          </a:ln>
          <a:effectLst>
            <a:outerShdw dist="28398" dir="3806097" algn="ctr" rotWithShape="0">
              <a:srgbClr val="243F60">
                <a:alpha val="50000"/>
              </a:srgbClr>
            </a:outerShdw>
          </a:effectLst>
        </p:spPr>
        <p:txBody>
          <a:bodyPr rot="0" vert="eaVert" wrap="square" lIns="0" tIns="0" rIns="0" bIns="0" anchor="t" anchorCtr="0" upright="1">
            <a:noAutofit/>
          </a:bodyPr>
          <a:lstStyle/>
          <a:p>
            <a:pPr algn="ctr">
              <a:lnSpc>
                <a:spcPct val="115000"/>
              </a:lnSpc>
            </a:pPr>
            <a:r>
              <a:rPr lang="en-US" sz="863" b="1">
                <a:solidFill>
                  <a:srgbClr val="FFFFFF"/>
                </a:solidFill>
                <a:latin typeface="Arial Narrow" panose="020B0606020202030204" pitchFamily="34" charset="0"/>
                <a:ea typeface="Times New Roman" panose="02020603050405020304" pitchFamily="18" charset="0"/>
                <a:cs typeface="Times New Roman" panose="02020603050405020304" pitchFamily="18" charset="0"/>
              </a:rPr>
              <a:t> </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863" b="1">
                <a:solidFill>
                  <a:srgbClr val="FFFFFF"/>
                </a:solidFill>
                <a:latin typeface="Arial Narrow" panose="020B0606020202030204" pitchFamily="34" charset="0"/>
                <a:ea typeface="Times New Roman" panose="02020603050405020304" pitchFamily="18" charset="0"/>
                <a:cs typeface="Times New Roman" panose="02020603050405020304" pitchFamily="18" charset="0"/>
              </a:rPr>
              <a:t>από-πάνω-προς-τα-κάτω προσέγγιση</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13" name="AutoShape 1298">
            <a:extLst>
              <a:ext uri="{FF2B5EF4-FFF2-40B4-BE49-F238E27FC236}">
                <a16:creationId xmlns="" xmlns:a16="http://schemas.microsoft.com/office/drawing/2014/main" id="{42768F1D-2AA2-234C-B692-8FC621C728F9}"/>
              </a:ext>
            </a:extLst>
          </p:cNvPr>
          <p:cNvSpPr>
            <a:spLocks/>
          </p:cNvSpPr>
          <p:nvPr/>
        </p:nvSpPr>
        <p:spPr bwMode="auto">
          <a:xfrm rot="10800000">
            <a:off x="5685095" y="1860910"/>
            <a:ext cx="414326" cy="2545810"/>
          </a:xfrm>
          <a:prstGeom prst="downArrow">
            <a:avLst>
              <a:gd name="adj1" fmla="val 92648"/>
              <a:gd name="adj2" fmla="val 29366"/>
            </a:avLst>
          </a:prstGeom>
          <a:solidFill>
            <a:srgbClr val="F79646"/>
          </a:solidFill>
          <a:ln w="9525">
            <a:solidFill>
              <a:srgbClr val="F2F2F2"/>
            </a:solidFill>
            <a:miter lim="800000"/>
            <a:headEnd/>
            <a:tailEnd/>
          </a:ln>
          <a:effectLst>
            <a:outerShdw dist="28398" dir="3806097" algn="ctr" rotWithShape="0">
              <a:srgbClr val="974706">
                <a:alpha val="50000"/>
              </a:srgbClr>
            </a:outerShdw>
          </a:effectLst>
        </p:spPr>
        <p:txBody>
          <a:bodyPr rot="0" vert="vert270" wrap="square" lIns="13500" tIns="0" rIns="13500" bIns="0" anchor="ctr" anchorCtr="0" upright="1">
            <a:noAutofit/>
          </a:bodyPr>
          <a:lstStyle/>
          <a:p>
            <a:pPr algn="ctr">
              <a:lnSpc>
                <a:spcPct val="113000"/>
              </a:lnSpc>
              <a:spcAft>
                <a:spcPts val="750"/>
              </a:spcAft>
            </a:pPr>
            <a:r>
              <a:rPr lang="el-GR" sz="788" b="1" dirty="0">
                <a:solidFill>
                  <a:srgbClr val="FFFFFF"/>
                </a:solidFill>
                <a:latin typeface="Arial Narrow" panose="020B0606020202030204" pitchFamily="34" charset="0"/>
                <a:ea typeface="Times New Roman" panose="02020603050405020304" pitchFamily="18" charset="0"/>
                <a:cs typeface="Times New Roman" panose="02020603050405020304" pitchFamily="18" charset="0"/>
              </a:rPr>
              <a:t>από-κάτω-προς-τα-πάνω προσέγγιση</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4" name="AutoShape 1302">
            <a:extLst>
              <a:ext uri="{FF2B5EF4-FFF2-40B4-BE49-F238E27FC236}">
                <a16:creationId xmlns="" xmlns:a16="http://schemas.microsoft.com/office/drawing/2014/main" id="{FA45E36B-8312-5347-A4E2-CF0E22E3ADA7}"/>
              </a:ext>
            </a:extLst>
          </p:cNvPr>
          <p:cNvSpPr>
            <a:spLocks/>
          </p:cNvSpPr>
          <p:nvPr/>
        </p:nvSpPr>
        <p:spPr bwMode="auto">
          <a:xfrm>
            <a:off x="426807" y="1817706"/>
            <a:ext cx="991337" cy="201440"/>
          </a:xfrm>
          <a:prstGeom prst="roundRect">
            <a:avLst>
              <a:gd name="adj" fmla="val 16667"/>
            </a:avLst>
          </a:prstGeom>
          <a:solidFill>
            <a:srgbClr val="4F81BD"/>
          </a:solidFill>
          <a:ln w="6350">
            <a:solidFill>
              <a:srgbClr val="F2F2F2"/>
            </a:solidFill>
            <a:round/>
            <a:headEnd/>
            <a:tailEnd/>
          </a:ln>
          <a:effectLst>
            <a:outerShdw dist="28398" dir="3806097" algn="ctr" rotWithShape="0">
              <a:srgbClr val="243F60">
                <a:alpha val="50000"/>
              </a:srgbClr>
            </a:outerShdw>
          </a:effectLst>
        </p:spPr>
        <p:txBody>
          <a:bodyPr rot="0" vert="horz" wrap="square" lIns="27000" tIns="27000" rIns="27000" bIns="27000" anchor="ctr" anchorCtr="0" upright="1">
            <a:noAutofit/>
          </a:bodyPr>
          <a:lstStyle/>
          <a:p>
            <a:pPr algn="ctr">
              <a:lnSpc>
                <a:spcPct val="115000"/>
              </a:lnSpc>
              <a:spcAft>
                <a:spcPts val="750"/>
              </a:spcAft>
            </a:pPr>
            <a:r>
              <a:rPr lang="el-GR" sz="825" b="1" dirty="0">
                <a:solidFill>
                  <a:srgbClr val="FFFFFF"/>
                </a:solidFill>
                <a:latin typeface="Arial Narrow" panose="020B0606020202030204" pitchFamily="34" charset="0"/>
                <a:ea typeface="Times New Roman" panose="02020603050405020304" pitchFamily="18" charset="0"/>
                <a:cs typeface="Times New Roman" panose="02020603050405020304" pitchFamily="18" charset="0"/>
              </a:rPr>
              <a:t>εκκίνηση</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AutoShape 1296">
            <a:extLst>
              <a:ext uri="{FF2B5EF4-FFF2-40B4-BE49-F238E27FC236}">
                <a16:creationId xmlns="" xmlns:a16="http://schemas.microsoft.com/office/drawing/2014/main" id="{6F63B009-C41C-8F4E-AC3D-483F104AF2CA}"/>
              </a:ext>
            </a:extLst>
          </p:cNvPr>
          <p:cNvSpPr>
            <a:spLocks/>
          </p:cNvSpPr>
          <p:nvPr/>
        </p:nvSpPr>
        <p:spPr bwMode="auto">
          <a:xfrm>
            <a:off x="426807" y="2136337"/>
            <a:ext cx="991337" cy="272727"/>
          </a:xfrm>
          <a:prstGeom prst="roundRect">
            <a:avLst>
              <a:gd name="adj" fmla="val 16667"/>
            </a:avLst>
          </a:prstGeom>
          <a:solidFill>
            <a:srgbClr val="FFFFFF"/>
          </a:solidFill>
          <a:ln w="6350">
            <a:solidFill>
              <a:srgbClr val="4F81BD"/>
            </a:solidFill>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27000" tIns="27000" rIns="27000" bIns="27000" anchor="ctr" anchorCtr="0" upright="1">
            <a:noAutofit/>
          </a:bodyPr>
          <a:lstStyle/>
          <a:p>
            <a:pPr>
              <a:lnSpc>
                <a:spcPct val="111000"/>
              </a:lnSpc>
              <a:spcAft>
                <a:spcPts val="750"/>
              </a:spcAft>
            </a:pPr>
            <a:r>
              <a:rPr lang="el-GR" sz="525" b="1" dirty="0">
                <a:solidFill>
                  <a:srgbClr val="4F81BD"/>
                </a:solidFill>
                <a:latin typeface="Arial Narrow" panose="020B0606020202030204" pitchFamily="34" charset="0"/>
                <a:ea typeface="Times New Roman" panose="02020603050405020304" pitchFamily="18" charset="0"/>
                <a:cs typeface="Times New Roman" panose="02020603050405020304" pitchFamily="18" charset="0"/>
              </a:rPr>
              <a:t>ΧΡΗΣΤΗΣ/-ΤΡΙΑ</a:t>
            </a:r>
            <a:r>
              <a:rPr lang="el-GR" sz="525" dirty="0">
                <a:solidFill>
                  <a:srgbClr val="4F81BD"/>
                </a:solidFill>
                <a:latin typeface="Arial Narrow" panose="020B0606020202030204" pitchFamily="34" charset="0"/>
                <a:ea typeface="Times New Roman" panose="02020603050405020304" pitchFamily="18" charset="0"/>
                <a:cs typeface="Times New Roman" panose="02020603050405020304" pitchFamily="18" charset="0"/>
              </a:rPr>
              <a:t>:  </a:t>
            </a:r>
            <a:r>
              <a:rPr lang="el-GR" sz="450" dirty="0">
                <a:solidFill>
                  <a:srgbClr val="4F81BD"/>
                </a:solidFill>
                <a:latin typeface="Arial Narrow" panose="020B0606020202030204" pitchFamily="34" charset="0"/>
                <a:ea typeface="Times New Roman" panose="02020603050405020304" pitchFamily="18" charset="0"/>
                <a:cs typeface="Times New Roman" panose="02020603050405020304" pitchFamily="18" charset="0"/>
              </a:rPr>
              <a:t>Επιλογή κύριου/-ων τύπου/-ων ΚαΠα-Π</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AutoShape 1295">
            <a:extLst>
              <a:ext uri="{FF2B5EF4-FFF2-40B4-BE49-F238E27FC236}">
                <a16:creationId xmlns="" xmlns:a16="http://schemas.microsoft.com/office/drawing/2014/main" id="{C1F3B6B3-16CA-7047-8AEE-FBFA070F9F50}"/>
              </a:ext>
            </a:extLst>
          </p:cNvPr>
          <p:cNvSpPr>
            <a:spLocks/>
          </p:cNvSpPr>
          <p:nvPr/>
        </p:nvSpPr>
        <p:spPr bwMode="auto">
          <a:xfrm>
            <a:off x="426807" y="2660189"/>
            <a:ext cx="991337" cy="420701"/>
          </a:xfrm>
          <a:prstGeom prst="roundRect">
            <a:avLst>
              <a:gd name="adj" fmla="val 16667"/>
            </a:avLst>
          </a:prstGeom>
          <a:solidFill>
            <a:srgbClr val="FFFFFF"/>
          </a:solidFill>
          <a:ln w="6350">
            <a:solidFill>
              <a:srgbClr val="4F81BD"/>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27000" tIns="27000" rIns="27000" bIns="27000" anchor="t" anchorCtr="0" upright="1">
            <a:noAutofit/>
          </a:bodyPr>
          <a:lstStyle/>
          <a:p>
            <a:pPr>
              <a:lnSpc>
                <a:spcPct val="113000"/>
              </a:lnSpc>
              <a:spcAft>
                <a:spcPts val="750"/>
              </a:spcAft>
            </a:pPr>
            <a:r>
              <a:rPr lang="el-GR" sz="525" b="1"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ΣΥΣΤΗΜΑ</a:t>
            </a:r>
            <a:r>
              <a:rPr lang="el-GR" sz="525"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 εμφάνιση όλων των σχετικών </a:t>
            </a:r>
            <a:r>
              <a:rPr lang="el-GR" sz="525" dirty="0" err="1">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υποτύπων</a:t>
            </a:r>
            <a:r>
              <a:rPr lang="el-GR" sz="525"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 ανά επιλεγμένο τύπο</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7" name="AutoShape 1305">
            <a:extLst>
              <a:ext uri="{FF2B5EF4-FFF2-40B4-BE49-F238E27FC236}">
                <a16:creationId xmlns="" xmlns:a16="http://schemas.microsoft.com/office/drawing/2014/main" id="{9369B982-941A-9249-8EC9-0ADC6EC5BFEE}"/>
              </a:ext>
            </a:extLst>
          </p:cNvPr>
          <p:cNvSpPr>
            <a:spLocks/>
          </p:cNvSpPr>
          <p:nvPr/>
        </p:nvSpPr>
        <p:spPr bwMode="auto">
          <a:xfrm>
            <a:off x="4801605" y="2654788"/>
            <a:ext cx="991337" cy="887847"/>
          </a:xfrm>
          <a:prstGeom prst="roundRect">
            <a:avLst>
              <a:gd name="adj" fmla="val 12046"/>
            </a:avLst>
          </a:prstGeom>
          <a:solidFill>
            <a:srgbClr val="FFFFFF"/>
          </a:solidFill>
          <a:ln w="9525">
            <a:solidFill>
              <a:srgbClr val="F79646"/>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27000" tIns="0" rIns="27000" bIns="0" anchor="t" anchorCtr="0" upright="1">
            <a:noAutofit/>
          </a:bodyPr>
          <a:lstStyle/>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ΣΥΣΤΗΜΑ: </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a:p>
            <a:pPr marL="67628" indent="-67628">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	επεξεργασία των επιλεγμένων ενεργειών/παραλείψεων (βάση της υπάρχουσας ταξινόμησης</a:t>
            </a:r>
            <a:r>
              <a:rPr lang="el-GR" sz="488" dirty="0">
                <a:latin typeface="Arial Narrow" panose="020B0606020202030204" pitchFamily="34" charset="0"/>
                <a:ea typeface="Times New Roman" panose="02020603050405020304" pitchFamily="18" charset="0"/>
                <a:cs typeface="Times New Roman" panose="02020603050405020304" pitchFamily="18" charset="0"/>
              </a:rPr>
              <a:t>) </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a:p>
            <a:pPr marL="67628" indent="-67628">
              <a:lnSpc>
                <a:spcPct val="111000"/>
              </a:lnSpc>
              <a:spcAft>
                <a:spcPts val="750"/>
              </a:spcAft>
            </a:pPr>
            <a:r>
              <a:rPr lang="en-US" sz="488" dirty="0">
                <a:latin typeface="Arial Narrow" panose="020B0606020202030204" pitchFamily="34" charset="0"/>
                <a:ea typeface="Times New Roman" panose="02020603050405020304" pitchFamily="18" charset="0"/>
                <a:cs typeface="Times New Roman" panose="02020603050405020304" pitchFamily="18" charset="0"/>
              </a:rPr>
              <a:t>- </a:t>
            </a:r>
            <a:r>
              <a:rPr lang="el-GR" sz="488" dirty="0">
                <a:latin typeface="Arial Narrow" panose="020B0606020202030204" pitchFamily="34" charset="0"/>
                <a:ea typeface="Times New Roman" panose="02020603050405020304" pitchFamily="18" charset="0"/>
                <a:cs typeface="Times New Roman" panose="02020603050405020304" pitchFamily="18" charset="0"/>
              </a:rPr>
              <a:t>	προσδιορισμός </a:t>
            </a:r>
            <a:r>
              <a:rPr lang="el-GR" sz="488" dirty="0" err="1">
                <a:latin typeface="Arial Narrow" panose="020B0606020202030204" pitchFamily="34" charset="0"/>
                <a:ea typeface="Times New Roman" panose="02020603050405020304" pitchFamily="18" charset="0"/>
                <a:cs typeface="Times New Roman" panose="02020603050405020304" pitchFamily="18" charset="0"/>
              </a:rPr>
              <a:t>Υποτύπου</a:t>
            </a:r>
            <a:r>
              <a:rPr lang="el-GR" sz="488" dirty="0">
                <a:latin typeface="Arial Narrow" panose="020B0606020202030204" pitchFamily="34" charset="0"/>
                <a:ea typeface="Times New Roman" panose="02020603050405020304" pitchFamily="18" charset="0"/>
                <a:cs typeface="Times New Roman" panose="02020603050405020304" pitchFamily="18" charset="0"/>
              </a:rPr>
              <a:t> ΚαΠα-Π</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8" name="AutoShape 1308">
            <a:extLst>
              <a:ext uri="{FF2B5EF4-FFF2-40B4-BE49-F238E27FC236}">
                <a16:creationId xmlns="" xmlns:a16="http://schemas.microsoft.com/office/drawing/2014/main" id="{19E95CC3-D782-9842-94C3-7160DF472939}"/>
              </a:ext>
            </a:extLst>
          </p:cNvPr>
          <p:cNvSpPr>
            <a:spLocks/>
          </p:cNvSpPr>
          <p:nvPr/>
        </p:nvSpPr>
        <p:spPr bwMode="auto">
          <a:xfrm>
            <a:off x="4801605" y="2136337"/>
            <a:ext cx="991337" cy="272727"/>
          </a:xfrm>
          <a:prstGeom prst="roundRect">
            <a:avLst>
              <a:gd name="adj" fmla="val 16667"/>
            </a:avLst>
          </a:prstGeom>
          <a:solidFill>
            <a:srgbClr val="FFFFFF"/>
          </a:solidFill>
          <a:ln w="9525">
            <a:solidFill>
              <a:srgbClr val="F79646"/>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27000" tIns="0" rIns="27000" bIns="0" anchor="t" anchorCtr="0" upright="1">
            <a:noAutofit/>
          </a:bodyPr>
          <a:lstStyle/>
          <a:p>
            <a:pPr>
              <a:lnSpc>
                <a:spcPct val="111000"/>
              </a:lnSpc>
              <a:spcAft>
                <a:spcPts val="750"/>
              </a:spcAft>
            </a:pPr>
            <a:r>
              <a:rPr lang="el-GR" sz="525" b="1" dirty="0">
                <a:latin typeface="Arial Narrow" panose="020B0606020202030204" pitchFamily="34" charset="0"/>
                <a:ea typeface="Times New Roman" panose="02020603050405020304" pitchFamily="18" charset="0"/>
                <a:cs typeface="Times New Roman" panose="02020603050405020304" pitchFamily="18" charset="0"/>
              </a:rPr>
              <a:t>ΣΥΣΤΗΜΑ</a:t>
            </a:r>
            <a:r>
              <a:rPr lang="el-GR" sz="525" dirty="0">
                <a:latin typeface="Arial Narrow" panose="020B0606020202030204" pitchFamily="34" charset="0"/>
                <a:ea typeface="Times New Roman" panose="02020603050405020304" pitchFamily="18" charset="0"/>
                <a:cs typeface="Times New Roman" panose="02020603050405020304" pitchFamily="18" charset="0"/>
              </a:rPr>
              <a:t>:  </a:t>
            </a:r>
            <a:r>
              <a:rPr lang="el-GR" sz="450" dirty="0">
                <a:latin typeface="Arial Narrow" panose="020B0606020202030204" pitchFamily="34" charset="0"/>
                <a:ea typeface="Times New Roman" panose="02020603050405020304" pitchFamily="18" charset="0"/>
                <a:cs typeface="Times New Roman" panose="02020603050405020304" pitchFamily="18" charset="0"/>
              </a:rPr>
              <a:t>Προσδιορισμός κύριου/-ων τύπου/-ων ΚαΠα-Π</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9" name="AutoShape 1306">
            <a:extLst>
              <a:ext uri="{FF2B5EF4-FFF2-40B4-BE49-F238E27FC236}">
                <a16:creationId xmlns="" xmlns:a16="http://schemas.microsoft.com/office/drawing/2014/main" id="{C6942E28-C279-B043-9108-891D849D2A34}"/>
              </a:ext>
            </a:extLst>
          </p:cNvPr>
          <p:cNvSpPr>
            <a:spLocks/>
          </p:cNvSpPr>
          <p:nvPr/>
        </p:nvSpPr>
        <p:spPr bwMode="auto">
          <a:xfrm>
            <a:off x="426807" y="3124634"/>
            <a:ext cx="991337" cy="406120"/>
          </a:xfrm>
          <a:prstGeom prst="roundRect">
            <a:avLst>
              <a:gd name="adj" fmla="val 16667"/>
            </a:avLst>
          </a:prstGeom>
          <a:solidFill>
            <a:srgbClr val="FFFFFF"/>
          </a:solidFill>
          <a:ln w="6350">
            <a:solidFill>
              <a:srgbClr val="4F81BD"/>
            </a:solidFill>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27000" tIns="27000" rIns="27000" bIns="27000" anchor="t" anchorCtr="0" upright="1">
            <a:noAutofit/>
          </a:bodyPr>
          <a:lstStyle/>
          <a:p>
            <a:pPr>
              <a:lnSpc>
                <a:spcPct val="113000"/>
              </a:lnSpc>
              <a:spcAft>
                <a:spcPts val="750"/>
              </a:spcAft>
            </a:pPr>
            <a:r>
              <a:rPr lang="el-GR" sz="488" b="1"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ΧΡΗΣΤΗΣ/-ΣΤΡΙΑ</a:t>
            </a:r>
            <a:r>
              <a:rPr lang="el-GR" sz="488"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 επιλογή συγκεκριμένων </a:t>
            </a:r>
            <a:r>
              <a:rPr lang="el-GR" sz="488" dirty="0" err="1">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υποτύπων</a:t>
            </a:r>
            <a:r>
              <a:rPr lang="el-GR" sz="488"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 που αφορούν το περιστατικό</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20" name="AutoShape 1299">
            <a:extLst>
              <a:ext uri="{FF2B5EF4-FFF2-40B4-BE49-F238E27FC236}">
                <a16:creationId xmlns="" xmlns:a16="http://schemas.microsoft.com/office/drawing/2014/main" id="{11B139C8-18B7-E24E-B5F4-536C1CB23539}"/>
              </a:ext>
            </a:extLst>
          </p:cNvPr>
          <p:cNvSpPr>
            <a:spLocks/>
          </p:cNvSpPr>
          <p:nvPr/>
        </p:nvSpPr>
        <p:spPr bwMode="auto">
          <a:xfrm>
            <a:off x="4801605" y="3697091"/>
            <a:ext cx="991337" cy="426102"/>
          </a:xfrm>
          <a:prstGeom prst="roundRect">
            <a:avLst>
              <a:gd name="adj" fmla="val 16667"/>
            </a:avLst>
          </a:prstGeom>
          <a:solidFill>
            <a:srgbClr val="FFFFFF"/>
          </a:solidFill>
          <a:ln w="9525">
            <a:solidFill>
              <a:srgbClr val="F79646"/>
            </a:solidFill>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27000" tIns="0" rIns="27000" bIns="0" anchor="t" anchorCtr="0" upright="1">
            <a:noAutofit/>
          </a:bodyPr>
          <a:lstStyle/>
          <a:p>
            <a:pPr>
              <a:lnSpc>
                <a:spcPct val="111000"/>
              </a:lnSpc>
              <a:spcAft>
                <a:spcPts val="750"/>
              </a:spcAft>
            </a:pPr>
            <a:r>
              <a:rPr lang="el-GR" sz="450" b="1"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ΧΡΗΣΤΗΣ/-ΤΡΙΑ</a:t>
            </a:r>
            <a:r>
              <a:rPr lang="el-GR" sz="450"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 επιλογή συγκεκριμένων ενεργειών/παραλείψεων που  αφορούν το περιστατικό</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21" name="AutoShape 1307">
            <a:extLst>
              <a:ext uri="{FF2B5EF4-FFF2-40B4-BE49-F238E27FC236}">
                <a16:creationId xmlns="" xmlns:a16="http://schemas.microsoft.com/office/drawing/2014/main" id="{0416FE1C-5A67-B245-96B7-517CCC2D0138}"/>
              </a:ext>
            </a:extLst>
          </p:cNvPr>
          <p:cNvSpPr>
            <a:spLocks/>
          </p:cNvSpPr>
          <p:nvPr/>
        </p:nvSpPr>
        <p:spPr bwMode="auto">
          <a:xfrm>
            <a:off x="426807" y="3691690"/>
            <a:ext cx="991337" cy="211701"/>
          </a:xfrm>
          <a:prstGeom prst="roundRect">
            <a:avLst>
              <a:gd name="adj" fmla="val 16667"/>
            </a:avLst>
          </a:prstGeom>
          <a:solidFill>
            <a:srgbClr val="FFFFFF"/>
          </a:solidFill>
          <a:ln w="6350">
            <a:solidFill>
              <a:srgbClr val="4F81BD"/>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0" tIns="0" rIns="0" bIns="0" anchor="t" anchorCtr="0" upright="1">
            <a:noAutofit/>
          </a:bodyPr>
          <a:lstStyle/>
          <a:p>
            <a:pPr>
              <a:lnSpc>
                <a:spcPct val="115000"/>
              </a:lnSpc>
              <a:spcAft>
                <a:spcPts val="750"/>
              </a:spcAft>
            </a:pPr>
            <a:r>
              <a:rPr lang="el-GR" sz="450" b="1"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ΣΥΣΤΗΜΑ</a:t>
            </a:r>
            <a:r>
              <a:rPr lang="el-GR" sz="450"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 εμφάνιση όλων των σχετικών ενεργειών/παραλείψεων</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22" name="AutoShape 1247">
            <a:extLst>
              <a:ext uri="{FF2B5EF4-FFF2-40B4-BE49-F238E27FC236}">
                <a16:creationId xmlns="" xmlns:a16="http://schemas.microsoft.com/office/drawing/2014/main" id="{E6BF7DAD-6B44-3744-8C12-F272E84600EF}"/>
              </a:ext>
            </a:extLst>
          </p:cNvPr>
          <p:cNvSpPr>
            <a:spLocks/>
          </p:cNvSpPr>
          <p:nvPr/>
        </p:nvSpPr>
        <p:spPr bwMode="auto">
          <a:xfrm>
            <a:off x="1450436" y="3740295"/>
            <a:ext cx="345475" cy="385598"/>
          </a:xfrm>
          <a:prstGeom prst="roundRect">
            <a:avLst>
              <a:gd name="adj" fmla="val 16667"/>
            </a:avLst>
          </a:prstGeom>
          <a:solidFill>
            <a:srgbClr val="FFFFFF"/>
          </a:solidFill>
          <a:ln w="3175">
            <a:solidFill>
              <a:srgbClr val="000000"/>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0" tIns="0" rIns="0" bIns="0" anchor="ctr" anchorCtr="0" upright="1">
            <a:noAutofit/>
          </a:bodyPr>
          <a:lstStyle/>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Ενέργεια</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1</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23" name="AutoShape 1248">
            <a:extLst>
              <a:ext uri="{FF2B5EF4-FFF2-40B4-BE49-F238E27FC236}">
                <a16:creationId xmlns="" xmlns:a16="http://schemas.microsoft.com/office/drawing/2014/main" id="{6D3AC045-8203-8247-BAE5-EF1F01478FFB}"/>
              </a:ext>
            </a:extLst>
          </p:cNvPr>
          <p:cNvSpPr>
            <a:spLocks/>
          </p:cNvSpPr>
          <p:nvPr/>
        </p:nvSpPr>
        <p:spPr bwMode="auto">
          <a:xfrm>
            <a:off x="2218159" y="3740295"/>
            <a:ext cx="345475" cy="385598"/>
          </a:xfrm>
          <a:prstGeom prst="roundRect">
            <a:avLst>
              <a:gd name="adj" fmla="val 16667"/>
            </a:avLst>
          </a:prstGeom>
          <a:solidFill>
            <a:srgbClr val="FFFFFF"/>
          </a:solidFill>
          <a:ln w="3175">
            <a:solidFill>
              <a:srgbClr val="000000"/>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0" tIns="0" rIns="0" bIns="0" anchor="ctr" anchorCtr="0" upright="1">
            <a:noAutofit/>
          </a:bodyPr>
          <a:lstStyle/>
          <a:p>
            <a:pPr algn="ctr">
              <a:lnSpc>
                <a:spcPct val="115000"/>
              </a:lnSpc>
            </a:pPr>
            <a:r>
              <a:rPr lang="el-GR" sz="375">
                <a:latin typeface="Arial Narrow" panose="020B0606020202030204" pitchFamily="34" charset="0"/>
                <a:ea typeface="Times New Roman" panose="02020603050405020304" pitchFamily="18" charset="0"/>
                <a:cs typeface="Times New Roman" panose="02020603050405020304" pitchFamily="18" charset="0"/>
              </a:rPr>
              <a:t> </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Ενέργεια</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1000"/>
              </a:lnSpc>
              <a:spcAft>
                <a:spcPts val="750"/>
              </a:spcAft>
            </a:pPr>
            <a:r>
              <a:rPr lang="en-US" sz="450">
                <a:latin typeface="Arial Narrow" panose="020B0606020202030204" pitchFamily="34" charset="0"/>
                <a:ea typeface="Times New Roman" panose="02020603050405020304" pitchFamily="18" charset="0"/>
                <a:cs typeface="Times New Roman" panose="02020603050405020304" pitchFamily="18" charset="0"/>
              </a:rPr>
              <a:t>...</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24" name="AutoShape 1249">
            <a:extLst>
              <a:ext uri="{FF2B5EF4-FFF2-40B4-BE49-F238E27FC236}">
                <a16:creationId xmlns="" xmlns:a16="http://schemas.microsoft.com/office/drawing/2014/main" id="{39BE8080-E7E8-6541-AB5B-F26AC00DC3A3}"/>
              </a:ext>
            </a:extLst>
          </p:cNvPr>
          <p:cNvSpPr>
            <a:spLocks/>
          </p:cNvSpPr>
          <p:nvPr/>
        </p:nvSpPr>
        <p:spPr bwMode="auto">
          <a:xfrm>
            <a:off x="2985881" y="3740295"/>
            <a:ext cx="414326" cy="385598"/>
          </a:xfrm>
          <a:prstGeom prst="roundRect">
            <a:avLst>
              <a:gd name="adj" fmla="val 16667"/>
            </a:avLst>
          </a:prstGeom>
          <a:solidFill>
            <a:srgbClr val="FFFFFF"/>
          </a:solidFill>
          <a:ln w="3175">
            <a:solidFill>
              <a:srgbClr val="000000"/>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0" tIns="0" rIns="0" bIns="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Παράλειψη</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1</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25" name="AutoShape 1250">
            <a:extLst>
              <a:ext uri="{FF2B5EF4-FFF2-40B4-BE49-F238E27FC236}">
                <a16:creationId xmlns="" xmlns:a16="http://schemas.microsoft.com/office/drawing/2014/main" id="{B8836E48-A3A8-0D41-864C-700006661D2F}"/>
              </a:ext>
            </a:extLst>
          </p:cNvPr>
          <p:cNvSpPr>
            <a:spLocks/>
          </p:cNvSpPr>
          <p:nvPr/>
        </p:nvSpPr>
        <p:spPr bwMode="auto">
          <a:xfrm>
            <a:off x="3905929" y="3740295"/>
            <a:ext cx="414326" cy="385598"/>
          </a:xfrm>
          <a:prstGeom prst="roundRect">
            <a:avLst>
              <a:gd name="adj" fmla="val 16667"/>
            </a:avLst>
          </a:prstGeom>
          <a:solidFill>
            <a:srgbClr val="FFFFFF"/>
          </a:solidFill>
          <a:ln w="3175">
            <a:solidFill>
              <a:srgbClr val="000000"/>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0" tIns="0" rIns="0" bIns="0" anchor="ctr" anchorCtr="0" upright="1">
            <a:noAutofit/>
          </a:bodyPr>
          <a:lstStyle/>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Παράλειψη</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26" name="AutoShape 1256">
            <a:extLst>
              <a:ext uri="{FF2B5EF4-FFF2-40B4-BE49-F238E27FC236}">
                <a16:creationId xmlns="" xmlns:a16="http://schemas.microsoft.com/office/drawing/2014/main" id="{2F7545CF-997B-9442-8DC7-6F241BFFDF3B}"/>
              </a:ext>
            </a:extLst>
          </p:cNvPr>
          <p:cNvSpPr>
            <a:spLocks/>
          </p:cNvSpPr>
          <p:nvPr/>
        </p:nvSpPr>
        <p:spPr bwMode="auto">
          <a:xfrm>
            <a:off x="1450436" y="2638587"/>
            <a:ext cx="552029" cy="935912"/>
          </a:xfrm>
          <a:prstGeom prst="roundRect">
            <a:avLst>
              <a:gd name="adj" fmla="val 16667"/>
            </a:avLst>
          </a:prstGeom>
          <a:solidFill>
            <a:srgbClr val="FFFFFF"/>
          </a:solidFill>
          <a:ln w="9525">
            <a:solidFill>
              <a:srgbClr val="000000"/>
            </a:solidFill>
            <a:round/>
            <a:headEnd/>
            <a:tailEnd/>
          </a:ln>
        </p:spPr>
        <p:txBody>
          <a:bodyPr rot="0" vert="horz" wrap="square" lIns="13500" tIns="8100" rIns="13500" bIns="810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Τύπος 1</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Υποτύπος</a:t>
            </a:r>
            <a:r>
              <a:rPr lang="en-US" sz="525">
                <a:latin typeface="Arial Narrow" panose="020B0606020202030204" pitchFamily="34" charset="0"/>
                <a:ea typeface="Times New Roman" panose="02020603050405020304" pitchFamily="18" charset="0"/>
                <a:cs typeface="Times New Roman" panose="02020603050405020304" pitchFamily="18" charset="0"/>
              </a:rPr>
              <a:t> 1</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27" name="AutoShape 1257">
            <a:extLst>
              <a:ext uri="{FF2B5EF4-FFF2-40B4-BE49-F238E27FC236}">
                <a16:creationId xmlns="" xmlns:a16="http://schemas.microsoft.com/office/drawing/2014/main" id="{3B1E2F7D-A29D-114C-A1E3-F0FA718BA9A9}"/>
              </a:ext>
            </a:extLst>
          </p:cNvPr>
          <p:cNvSpPr>
            <a:spLocks/>
          </p:cNvSpPr>
          <p:nvPr/>
        </p:nvSpPr>
        <p:spPr bwMode="auto">
          <a:xfrm>
            <a:off x="2559368" y="2638587"/>
            <a:ext cx="552029" cy="935912"/>
          </a:xfrm>
          <a:prstGeom prst="roundRect">
            <a:avLst>
              <a:gd name="adj" fmla="val 16667"/>
            </a:avLst>
          </a:prstGeom>
          <a:solidFill>
            <a:srgbClr val="FFFFFF"/>
          </a:solidFill>
          <a:ln w="9525">
            <a:solidFill>
              <a:srgbClr val="000000"/>
            </a:solidFill>
            <a:round/>
            <a:headEnd/>
            <a:tailEnd/>
          </a:ln>
        </p:spPr>
        <p:txBody>
          <a:bodyPr rot="0" vert="horz" wrap="square" lIns="13500" tIns="8100" rIns="13500" bIns="810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Τύπος 1</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Υποτύπος ν</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28" name="AutoShape 1258">
            <a:extLst>
              <a:ext uri="{FF2B5EF4-FFF2-40B4-BE49-F238E27FC236}">
                <a16:creationId xmlns="" xmlns:a16="http://schemas.microsoft.com/office/drawing/2014/main" id="{606B094D-CCC8-224C-9C73-56165867E832}"/>
              </a:ext>
            </a:extLst>
          </p:cNvPr>
          <p:cNvSpPr>
            <a:spLocks/>
          </p:cNvSpPr>
          <p:nvPr/>
        </p:nvSpPr>
        <p:spPr bwMode="auto">
          <a:xfrm>
            <a:off x="3723138" y="2638587"/>
            <a:ext cx="491099" cy="935912"/>
          </a:xfrm>
          <a:prstGeom prst="roundRect">
            <a:avLst>
              <a:gd name="adj" fmla="val 16667"/>
            </a:avLst>
          </a:prstGeom>
          <a:solidFill>
            <a:srgbClr val="FFFFFF"/>
          </a:solidFill>
          <a:ln w="9525">
            <a:solidFill>
              <a:srgbClr val="000000"/>
            </a:solidFill>
            <a:round/>
            <a:headEnd/>
            <a:tailEnd/>
          </a:ln>
        </p:spPr>
        <p:txBody>
          <a:bodyPr rot="0" vert="horz" wrap="square" lIns="13500" tIns="8100" rIns="13500" bIns="810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Τύπος 2</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Υποτύπος ν</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29" name="AutoShape 1259">
            <a:extLst>
              <a:ext uri="{FF2B5EF4-FFF2-40B4-BE49-F238E27FC236}">
                <a16:creationId xmlns="" xmlns:a16="http://schemas.microsoft.com/office/drawing/2014/main" id="{1D230B24-DAC9-824D-8953-5CFA32C10DEC}"/>
              </a:ext>
            </a:extLst>
          </p:cNvPr>
          <p:cNvSpPr>
            <a:spLocks/>
          </p:cNvSpPr>
          <p:nvPr/>
        </p:nvSpPr>
        <p:spPr bwMode="auto">
          <a:xfrm>
            <a:off x="2004902" y="2638587"/>
            <a:ext cx="552638" cy="935912"/>
          </a:xfrm>
          <a:prstGeom prst="roundRect">
            <a:avLst>
              <a:gd name="adj" fmla="val 16667"/>
            </a:avLst>
          </a:prstGeom>
          <a:solidFill>
            <a:srgbClr val="FFFFFF"/>
          </a:solidFill>
          <a:ln w="9525">
            <a:solidFill>
              <a:srgbClr val="000000"/>
            </a:solidFill>
            <a:round/>
            <a:headEnd/>
            <a:tailEnd/>
          </a:ln>
        </p:spPr>
        <p:txBody>
          <a:bodyPr rot="0" vert="horz" wrap="square" lIns="13500" tIns="8100" rIns="13500" bIns="810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Τύπος 1</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Υποτύπος</a:t>
            </a:r>
            <a:r>
              <a:rPr lang="en-US" sz="525">
                <a:latin typeface="Arial Narrow" panose="020B0606020202030204" pitchFamily="34" charset="0"/>
                <a:ea typeface="Times New Roman" panose="02020603050405020304" pitchFamily="18" charset="0"/>
                <a:cs typeface="Times New Roman" panose="02020603050405020304" pitchFamily="18" charset="0"/>
              </a:rPr>
              <a:t> 2</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30" name="AutoShape 1260">
            <a:extLst>
              <a:ext uri="{FF2B5EF4-FFF2-40B4-BE49-F238E27FC236}">
                <a16:creationId xmlns="" xmlns:a16="http://schemas.microsoft.com/office/drawing/2014/main" id="{F150830D-6B24-1641-B021-013237B4B218}"/>
              </a:ext>
            </a:extLst>
          </p:cNvPr>
          <p:cNvSpPr>
            <a:spLocks/>
          </p:cNvSpPr>
          <p:nvPr/>
        </p:nvSpPr>
        <p:spPr bwMode="auto">
          <a:xfrm>
            <a:off x="3168672" y="2638587"/>
            <a:ext cx="490489" cy="935912"/>
          </a:xfrm>
          <a:prstGeom prst="roundRect">
            <a:avLst>
              <a:gd name="adj" fmla="val 16667"/>
            </a:avLst>
          </a:prstGeom>
          <a:solidFill>
            <a:srgbClr val="FFFFFF"/>
          </a:solidFill>
          <a:ln w="9525">
            <a:solidFill>
              <a:srgbClr val="000000"/>
            </a:solidFill>
            <a:round/>
            <a:headEnd/>
            <a:tailEnd/>
          </a:ln>
        </p:spPr>
        <p:txBody>
          <a:bodyPr rot="0" vert="horz" wrap="square" lIns="13500" tIns="8100" rIns="13500" bIns="810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Τύπος 2</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Υποτύπος</a:t>
            </a:r>
            <a:r>
              <a:rPr lang="en-US" sz="525">
                <a:latin typeface="Arial Narrow" panose="020B0606020202030204" pitchFamily="34" charset="0"/>
                <a:ea typeface="Times New Roman" panose="02020603050405020304" pitchFamily="18" charset="0"/>
                <a:cs typeface="Times New Roman" panose="02020603050405020304" pitchFamily="18" charset="0"/>
              </a:rPr>
              <a:t> 1</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31" name="AutoShape 1263">
            <a:extLst>
              <a:ext uri="{FF2B5EF4-FFF2-40B4-BE49-F238E27FC236}">
                <a16:creationId xmlns="" xmlns:a16="http://schemas.microsoft.com/office/drawing/2014/main" id="{DA61A418-DCAD-E845-B0E5-69C3C22B0051}"/>
              </a:ext>
            </a:extLst>
          </p:cNvPr>
          <p:cNvSpPr>
            <a:spLocks/>
          </p:cNvSpPr>
          <p:nvPr/>
        </p:nvSpPr>
        <p:spPr bwMode="auto">
          <a:xfrm>
            <a:off x="2309554" y="2141738"/>
            <a:ext cx="736038" cy="275427"/>
          </a:xfrm>
          <a:prstGeom prst="roundRect">
            <a:avLst>
              <a:gd name="adj" fmla="val 16667"/>
            </a:avLst>
          </a:prstGeom>
          <a:solidFill>
            <a:srgbClr val="FFFFFF"/>
          </a:solidFill>
          <a:ln w="9525">
            <a:solidFill>
              <a:srgbClr val="000000"/>
            </a:solidFill>
            <a:round/>
            <a:headEnd/>
            <a:tailEnd/>
          </a:ln>
        </p:spPr>
        <p:txBody>
          <a:bodyPr rot="0" vert="horz" wrap="square" lIns="13500" tIns="8100" rIns="13500" bIns="8100" anchor="ctr" anchorCtr="0" upright="1">
            <a:noAutofit/>
          </a:bodyPr>
          <a:lstStyle/>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Τύπος ΚαΠα-Π 2</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spcAft>
                <a:spcPts val="750"/>
              </a:spcAft>
            </a:pPr>
            <a:r>
              <a:rPr lang="el-GR" sz="525" dirty="0">
                <a:latin typeface="Arial Narrow" panose="020B0606020202030204" pitchFamily="34" charset="0"/>
                <a:ea typeface="Times New Roman" panose="02020603050405020304" pitchFamily="18" charset="0"/>
                <a:cs typeface="Times New Roman" panose="02020603050405020304" pitchFamily="18" charset="0"/>
              </a:rPr>
              <a:t>(σεξουαλική </a:t>
            </a:r>
            <a:r>
              <a:rPr lang="el-GR" sz="525" dirty="0" err="1">
                <a:latin typeface="Arial Narrow" panose="020B0606020202030204" pitchFamily="34" charset="0"/>
                <a:ea typeface="Times New Roman" panose="02020603050405020304" pitchFamily="18" charset="0"/>
                <a:cs typeface="Times New Roman" panose="02020603050405020304" pitchFamily="18" charset="0"/>
              </a:rPr>
              <a:t>κακ</a:t>
            </a:r>
            <a:r>
              <a:rPr lang="el-GR" sz="525" dirty="0">
                <a:latin typeface="Arial Narrow" panose="020B0606020202030204" pitchFamily="34" charset="0"/>
                <a:ea typeface="Times New Roman" panose="02020603050405020304" pitchFamily="18" charset="0"/>
                <a:cs typeface="Times New Roman" panose="02020603050405020304" pitchFamily="18" charset="0"/>
              </a:rPr>
              <a:t>/</a:t>
            </a:r>
            <a:r>
              <a:rPr lang="el-GR" sz="525" dirty="0" err="1">
                <a:latin typeface="Arial Narrow" panose="020B0606020202030204" pitchFamily="34" charset="0"/>
                <a:ea typeface="Times New Roman" panose="02020603050405020304" pitchFamily="18" charset="0"/>
                <a:cs typeface="Times New Roman" panose="02020603050405020304" pitchFamily="18" charset="0"/>
              </a:rPr>
              <a:t>ση</a:t>
            </a:r>
            <a:r>
              <a:rPr lang="el-GR" sz="525" dirty="0">
                <a:latin typeface="Arial Narrow" panose="020B0606020202030204" pitchFamily="34" charset="0"/>
                <a:ea typeface="Times New Roman" panose="02020603050405020304" pitchFamily="18" charset="0"/>
                <a:cs typeface="Times New Roman" panose="02020603050405020304" pitchFamily="18" charset="0"/>
              </a:rPr>
              <a:t>)</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32" name="AutoShape 1264">
            <a:extLst>
              <a:ext uri="{FF2B5EF4-FFF2-40B4-BE49-F238E27FC236}">
                <a16:creationId xmlns="" xmlns:a16="http://schemas.microsoft.com/office/drawing/2014/main" id="{053EE6B4-EECE-614F-85E9-F79D3D3F48FE}"/>
              </a:ext>
            </a:extLst>
          </p:cNvPr>
          <p:cNvSpPr>
            <a:spLocks/>
          </p:cNvSpPr>
          <p:nvPr/>
        </p:nvSpPr>
        <p:spPr bwMode="auto">
          <a:xfrm>
            <a:off x="4027790" y="2141738"/>
            <a:ext cx="736038" cy="275427"/>
          </a:xfrm>
          <a:prstGeom prst="roundRect">
            <a:avLst>
              <a:gd name="adj" fmla="val 16667"/>
            </a:avLst>
          </a:prstGeom>
          <a:solidFill>
            <a:srgbClr val="FFFFFF"/>
          </a:solidFill>
          <a:ln w="9525">
            <a:solidFill>
              <a:srgbClr val="000000"/>
            </a:solidFill>
            <a:round/>
            <a:headEnd/>
            <a:tailEnd/>
          </a:ln>
        </p:spPr>
        <p:txBody>
          <a:bodyPr rot="0" vert="horz" wrap="square" lIns="13500" tIns="8100" rIns="13500" bIns="810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Τύπος ΚαΠα-Π 4</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(Παραμέληση</a:t>
            </a:r>
            <a:r>
              <a:rPr lang="en-US" sz="525">
                <a:latin typeface="Arial Narrow" panose="020B0606020202030204" pitchFamily="34" charset="0"/>
                <a:ea typeface="Times New Roman" panose="02020603050405020304" pitchFamily="18" charset="0"/>
                <a:cs typeface="Times New Roman" panose="02020603050405020304" pitchFamily="18" charset="0"/>
              </a:rPr>
              <a:t>)</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33" name="AutoShape 1265">
            <a:extLst>
              <a:ext uri="{FF2B5EF4-FFF2-40B4-BE49-F238E27FC236}">
                <a16:creationId xmlns="" xmlns:a16="http://schemas.microsoft.com/office/drawing/2014/main" id="{5FB6FC95-82E3-7943-A16B-B38C450FE4A1}"/>
              </a:ext>
            </a:extLst>
          </p:cNvPr>
          <p:cNvSpPr>
            <a:spLocks/>
          </p:cNvSpPr>
          <p:nvPr/>
        </p:nvSpPr>
        <p:spPr bwMode="auto">
          <a:xfrm>
            <a:off x="1450436" y="2141738"/>
            <a:ext cx="736038" cy="275427"/>
          </a:xfrm>
          <a:prstGeom prst="roundRect">
            <a:avLst>
              <a:gd name="adj" fmla="val 16667"/>
            </a:avLst>
          </a:prstGeom>
          <a:solidFill>
            <a:srgbClr val="FFFFFF"/>
          </a:solidFill>
          <a:ln w="9525">
            <a:solidFill>
              <a:srgbClr val="000000"/>
            </a:solidFill>
            <a:round/>
            <a:headEnd/>
            <a:tailEnd/>
          </a:ln>
        </p:spPr>
        <p:txBody>
          <a:bodyPr rot="0" vert="horz" wrap="square" lIns="13500" tIns="8100" rIns="13500" bIns="8100" anchor="ctr" anchorCtr="0" upright="1">
            <a:noAutofit/>
          </a:bodyPr>
          <a:lstStyle/>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Τύπος ΚαΠα-Π 1</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spcAft>
                <a:spcPts val="750"/>
              </a:spcAft>
            </a:pPr>
            <a:r>
              <a:rPr lang="el-GR" sz="525" dirty="0">
                <a:latin typeface="Arial Narrow" panose="020B0606020202030204" pitchFamily="34" charset="0"/>
                <a:ea typeface="Times New Roman" panose="02020603050405020304" pitchFamily="18" charset="0"/>
                <a:cs typeface="Times New Roman" panose="02020603050405020304" pitchFamily="18" charset="0"/>
              </a:rPr>
              <a:t>(σωματική </a:t>
            </a:r>
            <a:r>
              <a:rPr lang="el-GR" sz="525" dirty="0" err="1">
                <a:latin typeface="Arial Narrow" panose="020B0606020202030204" pitchFamily="34" charset="0"/>
                <a:ea typeface="Times New Roman" panose="02020603050405020304" pitchFamily="18" charset="0"/>
                <a:cs typeface="Times New Roman" panose="02020603050405020304" pitchFamily="18" charset="0"/>
              </a:rPr>
              <a:t>κακ</a:t>
            </a:r>
            <a:r>
              <a:rPr lang="el-GR" sz="525" dirty="0">
                <a:latin typeface="Arial Narrow" panose="020B0606020202030204" pitchFamily="34" charset="0"/>
                <a:ea typeface="Times New Roman" panose="02020603050405020304" pitchFamily="18" charset="0"/>
                <a:cs typeface="Times New Roman" panose="02020603050405020304" pitchFamily="18" charset="0"/>
              </a:rPr>
              <a:t>/</a:t>
            </a:r>
            <a:r>
              <a:rPr lang="el-GR" sz="525" dirty="0" err="1">
                <a:latin typeface="Arial Narrow" panose="020B0606020202030204" pitchFamily="34" charset="0"/>
                <a:ea typeface="Times New Roman" panose="02020603050405020304" pitchFamily="18" charset="0"/>
                <a:cs typeface="Times New Roman" panose="02020603050405020304" pitchFamily="18" charset="0"/>
              </a:rPr>
              <a:t>ση</a:t>
            </a:r>
            <a:r>
              <a:rPr lang="el-GR" sz="600" dirty="0">
                <a:latin typeface="Arial Narrow" panose="020B0606020202030204" pitchFamily="34" charset="0"/>
                <a:ea typeface="Times New Roman" panose="02020603050405020304" pitchFamily="18" charset="0"/>
                <a:cs typeface="Times New Roman" panose="02020603050405020304" pitchFamily="18" charset="0"/>
              </a:rPr>
              <a:t>)</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34" name="AutoShape 1266">
            <a:extLst>
              <a:ext uri="{FF2B5EF4-FFF2-40B4-BE49-F238E27FC236}">
                <a16:creationId xmlns="" xmlns:a16="http://schemas.microsoft.com/office/drawing/2014/main" id="{EDDD4CF8-F790-3941-95AD-D3A449261474}"/>
              </a:ext>
            </a:extLst>
          </p:cNvPr>
          <p:cNvSpPr>
            <a:spLocks/>
          </p:cNvSpPr>
          <p:nvPr/>
        </p:nvSpPr>
        <p:spPr bwMode="auto">
          <a:xfrm>
            <a:off x="3168672" y="2141738"/>
            <a:ext cx="736038" cy="275427"/>
          </a:xfrm>
          <a:prstGeom prst="roundRect">
            <a:avLst>
              <a:gd name="adj" fmla="val 16667"/>
            </a:avLst>
          </a:prstGeom>
          <a:solidFill>
            <a:srgbClr val="FFFFFF"/>
          </a:solidFill>
          <a:ln w="9525">
            <a:solidFill>
              <a:srgbClr val="000000"/>
            </a:solidFill>
            <a:round/>
            <a:headEnd/>
            <a:tailEnd/>
          </a:ln>
        </p:spPr>
        <p:txBody>
          <a:bodyPr rot="0" vert="horz" wrap="square" lIns="13500" tIns="8100" rIns="13500" bIns="810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Τύπος ΚαΠα-Π 3</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2000"/>
              </a:lnSpc>
              <a:spcAft>
                <a:spcPts val="750"/>
              </a:spcAft>
            </a:pPr>
            <a:r>
              <a:rPr lang="el-GR" sz="525">
                <a:latin typeface="Arial Narrow" panose="020B0606020202030204" pitchFamily="34" charset="0"/>
                <a:ea typeface="Times New Roman" panose="02020603050405020304" pitchFamily="18" charset="0"/>
                <a:cs typeface="Times New Roman" panose="02020603050405020304" pitchFamily="18" charset="0"/>
              </a:rPr>
              <a:t>(ψυχολογική κακ/ση)</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35" name="AutoShape 1261">
            <a:extLst>
              <a:ext uri="{FF2B5EF4-FFF2-40B4-BE49-F238E27FC236}">
                <a16:creationId xmlns="" xmlns:a16="http://schemas.microsoft.com/office/drawing/2014/main" id="{6363940C-A24D-CF49-AE3E-B1EF0FC0AAA7}"/>
              </a:ext>
            </a:extLst>
          </p:cNvPr>
          <p:cNvSpPr>
            <a:spLocks/>
          </p:cNvSpPr>
          <p:nvPr/>
        </p:nvSpPr>
        <p:spPr bwMode="auto">
          <a:xfrm>
            <a:off x="4271511" y="2638587"/>
            <a:ext cx="491099" cy="935912"/>
          </a:xfrm>
          <a:prstGeom prst="roundRect">
            <a:avLst>
              <a:gd name="adj" fmla="val 16667"/>
            </a:avLst>
          </a:prstGeom>
          <a:solidFill>
            <a:srgbClr val="FFFFFF"/>
          </a:solidFill>
          <a:ln w="9525">
            <a:solidFill>
              <a:srgbClr val="000000"/>
            </a:solidFill>
            <a:round/>
            <a:headEnd/>
            <a:tailEnd/>
          </a:ln>
        </p:spPr>
        <p:txBody>
          <a:bodyPr rot="0" vert="horz" wrap="square" lIns="13500" tIns="8100" rIns="13500" bIns="810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Τύπος ν</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Υποτύπος ν</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36" name="AutoShape 1251">
            <a:extLst>
              <a:ext uri="{FF2B5EF4-FFF2-40B4-BE49-F238E27FC236}">
                <a16:creationId xmlns="" xmlns:a16="http://schemas.microsoft.com/office/drawing/2014/main" id="{0E1742C6-B20A-1D43-B27E-0BEA7EA9F9D8}"/>
              </a:ext>
            </a:extLst>
          </p:cNvPr>
          <p:cNvSpPr>
            <a:spLocks/>
          </p:cNvSpPr>
          <p:nvPr/>
        </p:nvSpPr>
        <p:spPr bwMode="auto">
          <a:xfrm>
            <a:off x="1834297" y="3740295"/>
            <a:ext cx="345475" cy="385598"/>
          </a:xfrm>
          <a:prstGeom prst="roundRect">
            <a:avLst>
              <a:gd name="adj" fmla="val 16667"/>
            </a:avLst>
          </a:prstGeom>
          <a:solidFill>
            <a:srgbClr val="FFFFFF"/>
          </a:solidFill>
          <a:ln w="3175">
            <a:solidFill>
              <a:srgbClr val="000000"/>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0" tIns="0" rIns="0" bIns="0" anchor="ctr" anchorCtr="0" upright="1">
            <a:noAutofit/>
          </a:bodyPr>
          <a:lstStyle/>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Ενέργεια</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2</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37" name="AutoShape 1252">
            <a:extLst>
              <a:ext uri="{FF2B5EF4-FFF2-40B4-BE49-F238E27FC236}">
                <a16:creationId xmlns="" xmlns:a16="http://schemas.microsoft.com/office/drawing/2014/main" id="{0FCD951D-4C5A-F345-9FDC-A8AB6E609BCF}"/>
              </a:ext>
            </a:extLst>
          </p:cNvPr>
          <p:cNvSpPr>
            <a:spLocks/>
          </p:cNvSpPr>
          <p:nvPr/>
        </p:nvSpPr>
        <p:spPr bwMode="auto">
          <a:xfrm>
            <a:off x="2595927" y="3740295"/>
            <a:ext cx="345475" cy="385598"/>
          </a:xfrm>
          <a:prstGeom prst="roundRect">
            <a:avLst>
              <a:gd name="adj" fmla="val 16667"/>
            </a:avLst>
          </a:prstGeom>
          <a:solidFill>
            <a:srgbClr val="FFFFFF"/>
          </a:solidFill>
          <a:ln w="3175">
            <a:solidFill>
              <a:srgbClr val="000000"/>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0" tIns="0" rIns="0" bIns="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Ενέργεια</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ν</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38" name="AutoShape 1253">
            <a:extLst>
              <a:ext uri="{FF2B5EF4-FFF2-40B4-BE49-F238E27FC236}">
                <a16:creationId xmlns="" xmlns:a16="http://schemas.microsoft.com/office/drawing/2014/main" id="{A71AEE5D-C65F-3343-9FBB-BE6079E9D9E5}"/>
              </a:ext>
            </a:extLst>
          </p:cNvPr>
          <p:cNvSpPr>
            <a:spLocks/>
          </p:cNvSpPr>
          <p:nvPr/>
        </p:nvSpPr>
        <p:spPr bwMode="auto">
          <a:xfrm>
            <a:off x="3448951" y="3740295"/>
            <a:ext cx="414326" cy="385598"/>
          </a:xfrm>
          <a:prstGeom prst="roundRect">
            <a:avLst>
              <a:gd name="adj" fmla="val 16667"/>
            </a:avLst>
          </a:prstGeom>
          <a:solidFill>
            <a:srgbClr val="FFFFFF"/>
          </a:solidFill>
          <a:ln w="3175">
            <a:solidFill>
              <a:srgbClr val="000000"/>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0" tIns="0" rIns="0" bIns="0" anchor="ctr" anchorCtr="0" upright="1">
            <a:noAutofit/>
          </a:bodyPr>
          <a:lstStyle/>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Παράλειψη</a:t>
            </a:r>
            <a:endParaRPr lang="el-GR" sz="825">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a:latin typeface="Arial Narrow" panose="020B0606020202030204" pitchFamily="34" charset="0"/>
                <a:ea typeface="Times New Roman" panose="02020603050405020304" pitchFamily="18" charset="0"/>
                <a:cs typeface="Times New Roman" panose="02020603050405020304" pitchFamily="18" charset="0"/>
              </a:rPr>
              <a:t>2</a:t>
            </a:r>
            <a:endParaRPr lang="el-GR" sz="825">
              <a:latin typeface="Calibri" panose="020F0502020204030204" pitchFamily="34" charset="0"/>
              <a:ea typeface="Times New Roman" panose="02020603050405020304" pitchFamily="18" charset="0"/>
              <a:cs typeface="Times New Roman" panose="02020603050405020304" pitchFamily="18" charset="0"/>
            </a:endParaRPr>
          </a:p>
        </p:txBody>
      </p:sp>
      <p:sp>
        <p:nvSpPr>
          <p:cNvPr id="39" name="AutoShape 1254">
            <a:extLst>
              <a:ext uri="{FF2B5EF4-FFF2-40B4-BE49-F238E27FC236}">
                <a16:creationId xmlns="" xmlns:a16="http://schemas.microsoft.com/office/drawing/2014/main" id="{154EFFAD-A789-B342-99C4-AD8FE68532A9}"/>
              </a:ext>
            </a:extLst>
          </p:cNvPr>
          <p:cNvSpPr>
            <a:spLocks/>
          </p:cNvSpPr>
          <p:nvPr/>
        </p:nvSpPr>
        <p:spPr bwMode="auto">
          <a:xfrm>
            <a:off x="4356813" y="3740295"/>
            <a:ext cx="414326" cy="385598"/>
          </a:xfrm>
          <a:prstGeom prst="roundRect">
            <a:avLst>
              <a:gd name="adj" fmla="val 16667"/>
            </a:avLst>
          </a:prstGeom>
          <a:solidFill>
            <a:srgbClr val="FFFFFF"/>
          </a:solidFill>
          <a:ln w="3175">
            <a:solidFill>
              <a:srgbClr val="000000"/>
            </a:solidFill>
            <a:prstDash val="dash"/>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0" tIns="0" rIns="0" bIns="0" anchor="ctr" anchorCtr="0" upright="1">
            <a:noAutofit/>
          </a:bodyPr>
          <a:lstStyle/>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Παράλειψη</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pPr>
            <a:r>
              <a:rPr lang="el-GR" sz="525" dirty="0">
                <a:latin typeface="Arial Narrow" panose="020B0606020202030204" pitchFamily="34" charset="0"/>
                <a:ea typeface="Times New Roman" panose="02020603050405020304" pitchFamily="18" charset="0"/>
                <a:cs typeface="Times New Roman" panose="02020603050405020304" pitchFamily="18" charset="0"/>
              </a:rPr>
              <a:t>ν</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40" name="AutoShape 1294">
            <a:extLst>
              <a:ext uri="{FF2B5EF4-FFF2-40B4-BE49-F238E27FC236}">
                <a16:creationId xmlns="" xmlns:a16="http://schemas.microsoft.com/office/drawing/2014/main" id="{8BFD9BEB-73D9-B04A-B39C-A5B4CF41CEF5}"/>
              </a:ext>
            </a:extLst>
          </p:cNvPr>
          <p:cNvSpPr>
            <a:spLocks/>
          </p:cNvSpPr>
          <p:nvPr/>
        </p:nvSpPr>
        <p:spPr bwMode="auto">
          <a:xfrm>
            <a:off x="426807" y="3934714"/>
            <a:ext cx="991337" cy="282448"/>
          </a:xfrm>
          <a:prstGeom prst="roundRect">
            <a:avLst>
              <a:gd name="adj" fmla="val 16667"/>
            </a:avLst>
          </a:prstGeom>
          <a:solidFill>
            <a:srgbClr val="FFFFFF"/>
          </a:solidFill>
          <a:ln w="6350">
            <a:solidFill>
              <a:srgbClr val="4F81BD"/>
            </a:solidFill>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0" tIns="0" rIns="0" bIns="0" anchor="t" anchorCtr="0" upright="1">
            <a:noAutofit/>
          </a:bodyPr>
          <a:lstStyle/>
          <a:p>
            <a:pPr>
              <a:lnSpc>
                <a:spcPct val="115000"/>
              </a:lnSpc>
              <a:spcAft>
                <a:spcPts val="750"/>
              </a:spcAft>
            </a:pPr>
            <a:r>
              <a:rPr lang="el-GR" sz="450" b="1"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ΧΡΗΣΤΗΣ/-ΣΤΡΙΑ</a:t>
            </a:r>
            <a:r>
              <a:rPr lang="el-GR" sz="450" dirty="0">
                <a:solidFill>
                  <a:srgbClr val="365F91"/>
                </a:solidFill>
                <a:latin typeface="Arial Narrow" panose="020B0606020202030204" pitchFamily="34" charset="0"/>
                <a:ea typeface="Times New Roman" panose="02020603050405020304" pitchFamily="18" charset="0"/>
                <a:cs typeface="Times New Roman" panose="02020603050405020304" pitchFamily="18" charset="0"/>
              </a:rPr>
              <a:t>: επιλογή ενεργειών/παραλείψεων που αφορούν το περιστατικό</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41" name="AutoShape 1309">
            <a:extLst>
              <a:ext uri="{FF2B5EF4-FFF2-40B4-BE49-F238E27FC236}">
                <a16:creationId xmlns="" xmlns:a16="http://schemas.microsoft.com/office/drawing/2014/main" id="{58E9EA07-DD3A-4B41-BF44-712907229F12}"/>
              </a:ext>
            </a:extLst>
          </p:cNvPr>
          <p:cNvSpPr>
            <a:spLocks/>
          </p:cNvSpPr>
          <p:nvPr/>
        </p:nvSpPr>
        <p:spPr bwMode="auto">
          <a:xfrm>
            <a:off x="219644" y="4291149"/>
            <a:ext cx="2868600" cy="152835"/>
          </a:xfrm>
          <a:prstGeom prst="roundRect">
            <a:avLst>
              <a:gd name="adj" fmla="val 16667"/>
            </a:avLst>
          </a:prstGeom>
          <a:solidFill>
            <a:srgbClr val="C2D69B"/>
          </a:solidFill>
          <a:ln w="6350">
            <a:solidFill>
              <a:srgbClr val="000000"/>
            </a:solidFill>
            <a:round/>
            <a:headEnd/>
            <a:tailEnd/>
          </a:ln>
          <a:effectLst/>
          <a:extLst>
            <a:ext uri="{AF507438-7753-43E0-B8FC-AC1667EBCBE1}">
              <a14:hiddenEffects xmlns="" xmlns:a14="http://schemas.microsoft.com/office/drawing/2010/main">
                <a:effectLst>
                  <a:outerShdw dist="35921" dir="2700000" algn="ctr" rotWithShape="0">
                    <a:srgbClr val="868686"/>
                  </a:outerShdw>
                </a:effectLst>
              </a14:hiddenEffects>
            </a:ext>
          </a:extLst>
        </p:spPr>
        <p:txBody>
          <a:bodyPr rot="0" vert="horz" wrap="square" lIns="27000" tIns="27000" rIns="27000" bIns="27000" anchor="ctr" anchorCtr="0" upright="1">
            <a:noAutofit/>
          </a:bodyPr>
          <a:lstStyle/>
          <a:p>
            <a:pPr algn="r">
              <a:lnSpc>
                <a:spcPct val="115000"/>
              </a:lnSpc>
              <a:spcAft>
                <a:spcPts val="750"/>
              </a:spcAft>
            </a:pPr>
            <a:r>
              <a:rPr lang="el-GR" sz="525" b="1" dirty="0">
                <a:latin typeface="Arial Narrow" panose="020B0606020202030204" pitchFamily="34" charset="0"/>
                <a:ea typeface="Times New Roman" panose="02020603050405020304" pitchFamily="18" charset="0"/>
                <a:cs typeface="Times New Roman" panose="02020603050405020304" pitchFamily="18" charset="0"/>
              </a:rPr>
              <a:t>Καταγραφή</a:t>
            </a:r>
            <a:r>
              <a:rPr lang="el-GR" sz="525" dirty="0">
                <a:latin typeface="Arial Narrow" panose="020B0606020202030204" pitchFamily="34" charset="0"/>
                <a:ea typeface="Times New Roman" panose="02020603050405020304" pitchFamily="18" charset="0"/>
                <a:cs typeface="Times New Roman" panose="02020603050405020304" pitchFamily="18" charset="0"/>
              </a:rPr>
              <a:t>: Μοναδικός ή Πολλαπλοί Τύποι, </a:t>
            </a:r>
            <a:r>
              <a:rPr lang="el-GR" sz="525" dirty="0" err="1">
                <a:latin typeface="Arial Narrow" panose="020B0606020202030204" pitchFamily="34" charset="0"/>
                <a:ea typeface="Times New Roman" panose="02020603050405020304" pitchFamily="18" charset="0"/>
                <a:cs typeface="Times New Roman" panose="02020603050405020304" pitchFamily="18" charset="0"/>
              </a:rPr>
              <a:t>Υποτύπος</a:t>
            </a:r>
            <a:r>
              <a:rPr lang="el-GR" sz="525" dirty="0">
                <a:latin typeface="Arial Narrow" panose="020B0606020202030204" pitchFamily="34" charset="0"/>
                <a:ea typeface="Times New Roman" panose="02020603050405020304" pitchFamily="18" charset="0"/>
                <a:cs typeface="Times New Roman" panose="02020603050405020304" pitchFamily="18" charset="0"/>
              </a:rPr>
              <a:t>/-οι &amp; μορφή/-</a:t>
            </a:r>
            <a:r>
              <a:rPr lang="el-GR" sz="525" dirty="0" err="1">
                <a:latin typeface="Arial Narrow" panose="020B0606020202030204" pitchFamily="34" charset="0"/>
                <a:ea typeface="Times New Roman" panose="02020603050405020304" pitchFamily="18" charset="0"/>
                <a:cs typeface="Times New Roman" panose="02020603050405020304" pitchFamily="18" charset="0"/>
              </a:rPr>
              <a:t>ές</a:t>
            </a:r>
            <a:r>
              <a:rPr lang="el-GR" sz="525" dirty="0">
                <a:latin typeface="Arial Narrow" panose="020B0606020202030204" pitchFamily="34" charset="0"/>
                <a:ea typeface="Times New Roman" panose="02020603050405020304" pitchFamily="18" charset="0"/>
                <a:cs typeface="Times New Roman" panose="02020603050405020304" pitchFamily="18" charset="0"/>
              </a:rPr>
              <a:t> ΚαΠα-Π</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42" name="AutoShape 1303">
            <a:extLst>
              <a:ext uri="{FF2B5EF4-FFF2-40B4-BE49-F238E27FC236}">
                <a16:creationId xmlns="" xmlns:a16="http://schemas.microsoft.com/office/drawing/2014/main" id="{61136B9C-103A-314E-BD85-9830653F2311}"/>
              </a:ext>
            </a:extLst>
          </p:cNvPr>
          <p:cNvSpPr>
            <a:spLocks/>
          </p:cNvSpPr>
          <p:nvPr/>
        </p:nvSpPr>
        <p:spPr bwMode="auto">
          <a:xfrm>
            <a:off x="4801605" y="4210141"/>
            <a:ext cx="991337" cy="201440"/>
          </a:xfrm>
          <a:prstGeom prst="roundRect">
            <a:avLst>
              <a:gd name="adj" fmla="val 16667"/>
            </a:avLst>
          </a:prstGeom>
          <a:solidFill>
            <a:srgbClr val="F79646"/>
          </a:solidFill>
          <a:ln w="9525">
            <a:solidFill>
              <a:srgbClr val="F2F2F2"/>
            </a:solidFill>
            <a:round/>
            <a:headEnd/>
            <a:tailEnd/>
          </a:ln>
          <a:effectLst>
            <a:outerShdw dist="28398" dir="3806097" algn="ctr" rotWithShape="0">
              <a:srgbClr val="974706">
                <a:alpha val="50000"/>
              </a:srgbClr>
            </a:outerShdw>
          </a:effectLst>
        </p:spPr>
        <p:txBody>
          <a:bodyPr rot="0" vert="horz" wrap="square" lIns="27000" tIns="27000" rIns="27000" bIns="27000" anchor="ctr" anchorCtr="0" upright="1">
            <a:noAutofit/>
          </a:bodyPr>
          <a:lstStyle/>
          <a:p>
            <a:pPr algn="ctr">
              <a:lnSpc>
                <a:spcPct val="115000"/>
              </a:lnSpc>
              <a:spcAft>
                <a:spcPts val="750"/>
              </a:spcAft>
            </a:pPr>
            <a:r>
              <a:rPr lang="el-GR" sz="825" b="1" dirty="0">
                <a:solidFill>
                  <a:srgbClr val="FFFFFF"/>
                </a:solidFill>
                <a:latin typeface="Arial Narrow" panose="020B0606020202030204" pitchFamily="34" charset="0"/>
                <a:ea typeface="Times New Roman" panose="02020603050405020304" pitchFamily="18" charset="0"/>
                <a:cs typeface="Times New Roman" panose="02020603050405020304" pitchFamily="18" charset="0"/>
              </a:rPr>
              <a:t>εκκίνηση</a:t>
            </a:r>
            <a:endParaRPr lang="el-GR" sz="825"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Rounded Rectangle 7"/>
          <p:cNvSpPr/>
          <p:nvPr/>
        </p:nvSpPr>
        <p:spPr>
          <a:xfrm>
            <a:off x="5648817" y="1524000"/>
            <a:ext cx="533400" cy="3360054"/>
          </a:xfrm>
          <a:prstGeom prst="roundRect">
            <a:avLst>
              <a:gd name="adj" fmla="val 50000"/>
            </a:avLst>
          </a:prstGeom>
          <a:noFill/>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9" name="Rounded Rectangle 8"/>
          <p:cNvSpPr/>
          <p:nvPr/>
        </p:nvSpPr>
        <p:spPr>
          <a:xfrm>
            <a:off x="50345" y="1427054"/>
            <a:ext cx="533400" cy="3360054"/>
          </a:xfrm>
          <a:prstGeom prst="roundRect">
            <a:avLst>
              <a:gd name="adj" fmla="val 50000"/>
            </a:avLst>
          </a:prstGeom>
          <a:noFill/>
          <a:effectLst>
            <a:glow rad="2286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 name="Rectangle 4"/>
          <p:cNvSpPr/>
          <p:nvPr/>
        </p:nvSpPr>
        <p:spPr>
          <a:xfrm>
            <a:off x="534730" y="2374116"/>
            <a:ext cx="5011634" cy="1569660"/>
          </a:xfrm>
          <a:prstGeom prst="rect">
            <a:avLst/>
          </a:prstGeom>
          <a:solidFill>
            <a:schemeClr val="bg1"/>
          </a:solidFill>
        </p:spPr>
        <p:txBody>
          <a:bodyPr wrap="square">
            <a:spAutoFit/>
          </a:bodyPr>
          <a:lstStyle/>
          <a:p>
            <a:pPr algn="ctr"/>
            <a:r>
              <a:rPr lang="el-GR" sz="2400" dirty="0" smtClean="0">
                <a:ln>
                  <a:solidFill>
                    <a:schemeClr val="accent1">
                      <a:lumMod val="75000"/>
                    </a:schemeClr>
                  </a:solidFill>
                </a:ln>
                <a:solidFill>
                  <a:schemeClr val="bg1"/>
                </a:solidFill>
              </a:rPr>
              <a:t>Λεπτομερής περιγραφή είναι διαθέσιμη στο </a:t>
            </a:r>
            <a:r>
              <a:rPr lang="en-US" sz="2400" dirty="0" smtClean="0">
                <a:ln>
                  <a:solidFill>
                    <a:schemeClr val="accent1">
                      <a:lumMod val="75000"/>
                    </a:schemeClr>
                  </a:solidFill>
                </a:ln>
                <a:solidFill>
                  <a:schemeClr val="bg1"/>
                </a:solidFill>
              </a:rPr>
              <a:t>CAN-MDS </a:t>
            </a:r>
            <a:r>
              <a:rPr lang="el-GR" sz="2400" dirty="0" smtClean="0">
                <a:ln>
                  <a:solidFill>
                    <a:schemeClr val="accent1">
                      <a:lumMod val="75000"/>
                    </a:schemeClr>
                  </a:solidFill>
                </a:ln>
                <a:solidFill>
                  <a:schemeClr val="bg1"/>
                </a:solidFill>
              </a:rPr>
              <a:t>Εγχειρίδιο Χρήσης (στοιχείο δεδομένων </a:t>
            </a:r>
            <a:r>
              <a:rPr lang="en-US" sz="2400" dirty="0" smtClean="0">
                <a:ln>
                  <a:solidFill>
                    <a:schemeClr val="accent1">
                      <a:lumMod val="75000"/>
                    </a:schemeClr>
                  </a:solidFill>
                </a:ln>
                <a:solidFill>
                  <a:schemeClr val="bg1"/>
                </a:solidFill>
              </a:rPr>
              <a:t>DE_I3 “</a:t>
            </a:r>
            <a:r>
              <a:rPr lang="el-GR" sz="2400" dirty="0" smtClean="0">
                <a:ln>
                  <a:solidFill>
                    <a:schemeClr val="accent1">
                      <a:lumMod val="75000"/>
                    </a:schemeClr>
                  </a:solidFill>
                </a:ln>
                <a:solidFill>
                  <a:schemeClr val="bg1"/>
                </a:solidFill>
              </a:rPr>
              <a:t>Μορφή/-</a:t>
            </a:r>
            <a:r>
              <a:rPr lang="el-GR" sz="2400" dirty="0" err="1" smtClean="0">
                <a:ln>
                  <a:solidFill>
                    <a:schemeClr val="accent1">
                      <a:lumMod val="75000"/>
                    </a:schemeClr>
                  </a:solidFill>
                </a:ln>
                <a:solidFill>
                  <a:schemeClr val="bg1"/>
                </a:solidFill>
              </a:rPr>
              <a:t>ές</a:t>
            </a:r>
            <a:r>
              <a:rPr lang="el-GR" sz="2400" dirty="0" smtClean="0">
                <a:ln>
                  <a:solidFill>
                    <a:schemeClr val="accent1">
                      <a:lumMod val="75000"/>
                    </a:schemeClr>
                  </a:solidFill>
                </a:ln>
                <a:solidFill>
                  <a:schemeClr val="bg1"/>
                </a:solidFill>
              </a:rPr>
              <a:t> Κακομεταχείρισης")</a:t>
            </a:r>
            <a:endParaRPr lang="el-GR" sz="2400" dirty="0">
              <a:ln>
                <a:solidFill>
                  <a:schemeClr val="accent1">
                    <a:lumMod val="75000"/>
                  </a:schemeClr>
                </a:solidFill>
              </a:ln>
              <a:solidFill>
                <a:schemeClr val="bg1"/>
              </a:solidFill>
            </a:endParaRPr>
          </a:p>
        </p:txBody>
      </p:sp>
    </p:spTree>
    <p:extLst>
      <p:ext uri="{BB962C8B-B14F-4D97-AF65-F5344CB8AC3E}">
        <p14:creationId xmlns="" xmlns:p14="http://schemas.microsoft.com/office/powerpoint/2010/main" val="226346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p:cTn id="56" dur="500" fill="hold"/>
                                        <p:tgtEl>
                                          <p:spTgt spid="24"/>
                                        </p:tgtEl>
                                        <p:attrNameLst>
                                          <p:attrName>ppt_w</p:attrName>
                                        </p:attrNameLst>
                                      </p:cBhvr>
                                      <p:tavLst>
                                        <p:tav tm="0">
                                          <p:val>
                                            <p:fltVal val="0"/>
                                          </p:val>
                                        </p:tav>
                                        <p:tav tm="100000">
                                          <p:val>
                                            <p:strVal val="#ppt_w"/>
                                          </p:val>
                                        </p:tav>
                                      </p:tavLst>
                                    </p:anim>
                                    <p:anim calcmode="lin" valueType="num">
                                      <p:cBhvr>
                                        <p:cTn id="57" dur="500" fill="hold"/>
                                        <p:tgtEl>
                                          <p:spTgt spid="24"/>
                                        </p:tgtEl>
                                        <p:attrNameLst>
                                          <p:attrName>ppt_h</p:attrName>
                                        </p:attrNameLst>
                                      </p:cBhvr>
                                      <p:tavLst>
                                        <p:tav tm="0">
                                          <p:val>
                                            <p:fltVal val="0"/>
                                          </p:val>
                                        </p:tav>
                                        <p:tav tm="100000">
                                          <p:val>
                                            <p:strVal val="#ppt_h"/>
                                          </p:val>
                                        </p:tav>
                                      </p:tavLst>
                                    </p:anim>
                                    <p:animEffect transition="in" filter="fade">
                                      <p:cBhvr>
                                        <p:cTn id="58" dur="500"/>
                                        <p:tgtEl>
                                          <p:spTgt spid="24"/>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p:cTn id="66" dur="500" fill="hold"/>
                                        <p:tgtEl>
                                          <p:spTgt spid="22"/>
                                        </p:tgtEl>
                                        <p:attrNameLst>
                                          <p:attrName>ppt_w</p:attrName>
                                        </p:attrNameLst>
                                      </p:cBhvr>
                                      <p:tavLst>
                                        <p:tav tm="0">
                                          <p:val>
                                            <p:fltVal val="0"/>
                                          </p:val>
                                        </p:tav>
                                        <p:tav tm="100000">
                                          <p:val>
                                            <p:strVal val="#ppt_w"/>
                                          </p:val>
                                        </p:tav>
                                      </p:tavLst>
                                    </p:anim>
                                    <p:anim calcmode="lin" valueType="num">
                                      <p:cBhvr>
                                        <p:cTn id="67" dur="500" fill="hold"/>
                                        <p:tgtEl>
                                          <p:spTgt spid="22"/>
                                        </p:tgtEl>
                                        <p:attrNameLst>
                                          <p:attrName>ppt_h</p:attrName>
                                        </p:attrNameLst>
                                      </p:cBhvr>
                                      <p:tavLst>
                                        <p:tav tm="0">
                                          <p:val>
                                            <p:fltVal val="0"/>
                                          </p:val>
                                        </p:tav>
                                        <p:tav tm="100000">
                                          <p:val>
                                            <p:strVal val="#ppt_h"/>
                                          </p:val>
                                        </p:tav>
                                      </p:tavLst>
                                    </p:anim>
                                    <p:animEffect transition="in" filter="fade">
                                      <p:cBhvr>
                                        <p:cTn id="68" dur="500"/>
                                        <p:tgtEl>
                                          <p:spTgt spid="22"/>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Effect transition="in" filter="fade">
                                      <p:cBhvr>
                                        <p:cTn id="80" dur="500"/>
                                        <p:tgtEl>
                                          <p:spTgt spid="28"/>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p:cTn id="88" dur="500" fill="hold"/>
                                        <p:tgtEl>
                                          <p:spTgt spid="26"/>
                                        </p:tgtEl>
                                        <p:attrNameLst>
                                          <p:attrName>ppt_w</p:attrName>
                                        </p:attrNameLst>
                                      </p:cBhvr>
                                      <p:tavLst>
                                        <p:tav tm="0">
                                          <p:val>
                                            <p:fltVal val="0"/>
                                          </p:val>
                                        </p:tav>
                                        <p:tav tm="100000">
                                          <p:val>
                                            <p:strVal val="#ppt_w"/>
                                          </p:val>
                                        </p:tav>
                                      </p:tavLst>
                                    </p:anim>
                                    <p:anim calcmode="lin" valueType="num">
                                      <p:cBhvr>
                                        <p:cTn id="89" dur="500" fill="hold"/>
                                        <p:tgtEl>
                                          <p:spTgt spid="26"/>
                                        </p:tgtEl>
                                        <p:attrNameLst>
                                          <p:attrName>ppt_h</p:attrName>
                                        </p:attrNameLst>
                                      </p:cBhvr>
                                      <p:tavLst>
                                        <p:tav tm="0">
                                          <p:val>
                                            <p:fltVal val="0"/>
                                          </p:val>
                                        </p:tav>
                                        <p:tav tm="100000">
                                          <p:val>
                                            <p:strVal val="#ppt_h"/>
                                          </p:val>
                                        </p:tav>
                                      </p:tavLst>
                                    </p:anim>
                                    <p:animEffect transition="in" filter="fade">
                                      <p:cBhvr>
                                        <p:cTn id="90" dur="500"/>
                                        <p:tgtEl>
                                          <p:spTgt spid="26"/>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grpId="0" nodeType="clickEffect">
                                  <p:stCondLst>
                                    <p:cond delay="0"/>
                                  </p:stCondLst>
                                  <p:childTnLst>
                                    <p:set>
                                      <p:cBhvr>
                                        <p:cTn id="94" dur="1" fill="hold">
                                          <p:stCondLst>
                                            <p:cond delay="0"/>
                                          </p:stCondLst>
                                        </p:cTn>
                                        <p:tgtEl>
                                          <p:spTgt spid="18"/>
                                        </p:tgtEl>
                                        <p:attrNameLst>
                                          <p:attrName>style.visibility</p:attrName>
                                        </p:attrNameLst>
                                      </p:cBhvr>
                                      <p:to>
                                        <p:strVal val="visible"/>
                                      </p:to>
                                    </p:set>
                                    <p:anim calcmode="lin" valueType="num">
                                      <p:cBhvr>
                                        <p:cTn id="95" dur="500" fill="hold"/>
                                        <p:tgtEl>
                                          <p:spTgt spid="18"/>
                                        </p:tgtEl>
                                        <p:attrNameLst>
                                          <p:attrName>ppt_w</p:attrName>
                                        </p:attrNameLst>
                                      </p:cBhvr>
                                      <p:tavLst>
                                        <p:tav tm="0">
                                          <p:val>
                                            <p:fltVal val="0"/>
                                          </p:val>
                                        </p:tav>
                                        <p:tav tm="100000">
                                          <p:val>
                                            <p:strVal val="#ppt_w"/>
                                          </p:val>
                                        </p:tav>
                                      </p:tavLst>
                                    </p:anim>
                                    <p:anim calcmode="lin" valueType="num">
                                      <p:cBhvr>
                                        <p:cTn id="96" dur="500" fill="hold"/>
                                        <p:tgtEl>
                                          <p:spTgt spid="18"/>
                                        </p:tgtEl>
                                        <p:attrNameLst>
                                          <p:attrName>ppt_h</p:attrName>
                                        </p:attrNameLst>
                                      </p:cBhvr>
                                      <p:tavLst>
                                        <p:tav tm="0">
                                          <p:val>
                                            <p:fltVal val="0"/>
                                          </p:val>
                                        </p:tav>
                                        <p:tav tm="100000">
                                          <p:val>
                                            <p:strVal val="#ppt_h"/>
                                          </p:val>
                                        </p:tav>
                                      </p:tavLst>
                                    </p:anim>
                                    <p:animEffect transition="in" filter="fade">
                                      <p:cBhvr>
                                        <p:cTn id="97" dur="500"/>
                                        <p:tgtEl>
                                          <p:spTgt spid="18"/>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anim calcmode="lin" valueType="num">
                                      <p:cBhvr>
                                        <p:cTn id="100" dur="500" fill="hold"/>
                                        <p:tgtEl>
                                          <p:spTgt spid="34"/>
                                        </p:tgtEl>
                                        <p:attrNameLst>
                                          <p:attrName>ppt_w</p:attrName>
                                        </p:attrNameLst>
                                      </p:cBhvr>
                                      <p:tavLst>
                                        <p:tav tm="0">
                                          <p:val>
                                            <p:fltVal val="0"/>
                                          </p:val>
                                        </p:tav>
                                        <p:tav tm="100000">
                                          <p:val>
                                            <p:strVal val="#ppt_w"/>
                                          </p:val>
                                        </p:tav>
                                      </p:tavLst>
                                    </p:anim>
                                    <p:anim calcmode="lin" valueType="num">
                                      <p:cBhvr>
                                        <p:cTn id="101" dur="500" fill="hold"/>
                                        <p:tgtEl>
                                          <p:spTgt spid="34"/>
                                        </p:tgtEl>
                                        <p:attrNameLst>
                                          <p:attrName>ppt_h</p:attrName>
                                        </p:attrNameLst>
                                      </p:cBhvr>
                                      <p:tavLst>
                                        <p:tav tm="0">
                                          <p:val>
                                            <p:fltVal val="0"/>
                                          </p:val>
                                        </p:tav>
                                        <p:tav tm="100000">
                                          <p:val>
                                            <p:strVal val="#ppt_h"/>
                                          </p:val>
                                        </p:tav>
                                      </p:tavLst>
                                    </p:anim>
                                    <p:animEffect transition="in" filter="fade">
                                      <p:cBhvr>
                                        <p:cTn id="102" dur="500"/>
                                        <p:tgtEl>
                                          <p:spTgt spid="34"/>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 calcmode="lin" valueType="num">
                                      <p:cBhvr>
                                        <p:cTn id="105" dur="500" fill="hold"/>
                                        <p:tgtEl>
                                          <p:spTgt spid="33"/>
                                        </p:tgtEl>
                                        <p:attrNameLst>
                                          <p:attrName>ppt_w</p:attrName>
                                        </p:attrNameLst>
                                      </p:cBhvr>
                                      <p:tavLst>
                                        <p:tav tm="0">
                                          <p:val>
                                            <p:fltVal val="0"/>
                                          </p:val>
                                        </p:tav>
                                        <p:tav tm="100000">
                                          <p:val>
                                            <p:strVal val="#ppt_w"/>
                                          </p:val>
                                        </p:tav>
                                      </p:tavLst>
                                    </p:anim>
                                    <p:anim calcmode="lin" valueType="num">
                                      <p:cBhvr>
                                        <p:cTn id="106" dur="500" fill="hold"/>
                                        <p:tgtEl>
                                          <p:spTgt spid="33"/>
                                        </p:tgtEl>
                                        <p:attrNameLst>
                                          <p:attrName>ppt_h</p:attrName>
                                        </p:attrNameLst>
                                      </p:cBhvr>
                                      <p:tavLst>
                                        <p:tav tm="0">
                                          <p:val>
                                            <p:fltVal val="0"/>
                                          </p:val>
                                        </p:tav>
                                        <p:tav tm="100000">
                                          <p:val>
                                            <p:strVal val="#ppt_h"/>
                                          </p:val>
                                        </p:tav>
                                      </p:tavLst>
                                    </p:anim>
                                    <p:animEffect transition="in" filter="fade">
                                      <p:cBhvr>
                                        <p:cTn id="107" dur="500"/>
                                        <p:tgtEl>
                                          <p:spTgt spid="33"/>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11"/>
                                        </p:tgtEl>
                                        <p:attrNameLst>
                                          <p:attrName>style.visibility</p:attrName>
                                        </p:attrNameLst>
                                      </p:cBhvr>
                                      <p:to>
                                        <p:strVal val="visible"/>
                                      </p:to>
                                    </p:set>
                                    <p:animEffect transition="in" filter="fade">
                                      <p:cBhvr>
                                        <p:cTn id="112" dur="500"/>
                                        <p:tgtEl>
                                          <p:spTgt spid="11"/>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7"/>
                                        </p:tgtEl>
                                        <p:attrNameLst>
                                          <p:attrName>style.visibility</p:attrName>
                                        </p:attrNameLst>
                                      </p:cBhvr>
                                      <p:to>
                                        <p:strVal val="visible"/>
                                      </p:to>
                                    </p:set>
                                    <p:animEffect transition="in" filter="fade">
                                      <p:cBhvr>
                                        <p:cTn id="117" dur="500"/>
                                        <p:tgtEl>
                                          <p:spTgt spid="7"/>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9"/>
                                        </p:tgtEl>
                                        <p:attrNameLst>
                                          <p:attrName>style.visibility</p:attrName>
                                        </p:attrNameLst>
                                      </p:cBhvr>
                                      <p:to>
                                        <p:strVal val="visible"/>
                                      </p:to>
                                    </p:set>
                                    <p:animEffect transition="in" filter="fade">
                                      <p:cBhvr>
                                        <p:cTn id="120"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14"/>
                                        </p:tgtEl>
                                        <p:attrNameLst>
                                          <p:attrName>style.visibility</p:attrName>
                                        </p:attrNameLst>
                                      </p:cBhvr>
                                      <p:to>
                                        <p:strVal val="visible"/>
                                      </p:to>
                                    </p:set>
                                    <p:animEffect transition="in" filter="fade">
                                      <p:cBhvr>
                                        <p:cTn id="125" dur="500"/>
                                        <p:tgtEl>
                                          <p:spTgt spid="14"/>
                                        </p:tgtEl>
                                      </p:cBhvr>
                                    </p:animEffect>
                                  </p:childTnLst>
                                </p:cTn>
                              </p:par>
                            </p:childTnLst>
                          </p:cTn>
                        </p:par>
                      </p:childTnLst>
                    </p:cTn>
                  </p:par>
                  <p:par>
                    <p:cTn id="126" fill="hold">
                      <p:stCondLst>
                        <p:cond delay="indefinite"/>
                      </p:stCondLst>
                      <p:childTnLst>
                        <p:par>
                          <p:cTn id="127" fill="hold">
                            <p:stCondLst>
                              <p:cond delay="0"/>
                            </p:stCondLst>
                            <p:childTnLst>
                              <p:par>
                                <p:cTn id="128" presetID="53" presetClass="entr" presetSubtype="16" fill="hold" grpId="0" nodeType="clickEffect">
                                  <p:stCondLst>
                                    <p:cond delay="0"/>
                                  </p:stCondLst>
                                  <p:childTnLst>
                                    <p:set>
                                      <p:cBhvr>
                                        <p:cTn id="129" dur="1" fill="hold">
                                          <p:stCondLst>
                                            <p:cond delay="0"/>
                                          </p:stCondLst>
                                        </p:cTn>
                                        <p:tgtEl>
                                          <p:spTgt spid="31"/>
                                        </p:tgtEl>
                                        <p:attrNameLst>
                                          <p:attrName>style.visibility</p:attrName>
                                        </p:attrNameLst>
                                      </p:cBhvr>
                                      <p:to>
                                        <p:strVal val="visible"/>
                                      </p:to>
                                    </p:set>
                                    <p:anim calcmode="lin" valueType="num">
                                      <p:cBhvr>
                                        <p:cTn id="130" dur="500" fill="hold"/>
                                        <p:tgtEl>
                                          <p:spTgt spid="31"/>
                                        </p:tgtEl>
                                        <p:attrNameLst>
                                          <p:attrName>ppt_w</p:attrName>
                                        </p:attrNameLst>
                                      </p:cBhvr>
                                      <p:tavLst>
                                        <p:tav tm="0">
                                          <p:val>
                                            <p:fltVal val="0"/>
                                          </p:val>
                                        </p:tav>
                                        <p:tav tm="100000">
                                          <p:val>
                                            <p:strVal val="#ppt_w"/>
                                          </p:val>
                                        </p:tav>
                                      </p:tavLst>
                                    </p:anim>
                                    <p:anim calcmode="lin" valueType="num">
                                      <p:cBhvr>
                                        <p:cTn id="131" dur="500" fill="hold"/>
                                        <p:tgtEl>
                                          <p:spTgt spid="31"/>
                                        </p:tgtEl>
                                        <p:attrNameLst>
                                          <p:attrName>ppt_h</p:attrName>
                                        </p:attrNameLst>
                                      </p:cBhvr>
                                      <p:tavLst>
                                        <p:tav tm="0">
                                          <p:val>
                                            <p:fltVal val="0"/>
                                          </p:val>
                                        </p:tav>
                                        <p:tav tm="100000">
                                          <p:val>
                                            <p:strVal val="#ppt_h"/>
                                          </p:val>
                                        </p:tav>
                                      </p:tavLst>
                                    </p:anim>
                                    <p:animEffect transition="in" filter="fade">
                                      <p:cBhvr>
                                        <p:cTn id="132" dur="500"/>
                                        <p:tgtEl>
                                          <p:spTgt spid="31"/>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32"/>
                                        </p:tgtEl>
                                        <p:attrNameLst>
                                          <p:attrName>style.visibility</p:attrName>
                                        </p:attrNameLst>
                                      </p:cBhvr>
                                      <p:to>
                                        <p:strVal val="visible"/>
                                      </p:to>
                                    </p:set>
                                    <p:anim calcmode="lin" valueType="num">
                                      <p:cBhvr>
                                        <p:cTn id="135" dur="500" fill="hold"/>
                                        <p:tgtEl>
                                          <p:spTgt spid="32"/>
                                        </p:tgtEl>
                                        <p:attrNameLst>
                                          <p:attrName>ppt_w</p:attrName>
                                        </p:attrNameLst>
                                      </p:cBhvr>
                                      <p:tavLst>
                                        <p:tav tm="0">
                                          <p:val>
                                            <p:fltVal val="0"/>
                                          </p:val>
                                        </p:tav>
                                        <p:tav tm="100000">
                                          <p:val>
                                            <p:strVal val="#ppt_w"/>
                                          </p:val>
                                        </p:tav>
                                      </p:tavLst>
                                    </p:anim>
                                    <p:anim calcmode="lin" valueType="num">
                                      <p:cBhvr>
                                        <p:cTn id="136" dur="500" fill="hold"/>
                                        <p:tgtEl>
                                          <p:spTgt spid="32"/>
                                        </p:tgtEl>
                                        <p:attrNameLst>
                                          <p:attrName>ppt_h</p:attrName>
                                        </p:attrNameLst>
                                      </p:cBhvr>
                                      <p:tavLst>
                                        <p:tav tm="0">
                                          <p:val>
                                            <p:fltVal val="0"/>
                                          </p:val>
                                        </p:tav>
                                        <p:tav tm="100000">
                                          <p:val>
                                            <p:strVal val="#ppt_h"/>
                                          </p:val>
                                        </p:tav>
                                      </p:tavLst>
                                    </p:anim>
                                    <p:animEffect transition="in" filter="fade">
                                      <p:cBhvr>
                                        <p:cTn id="137" dur="500"/>
                                        <p:tgtEl>
                                          <p:spTgt spid="32"/>
                                        </p:tgtEl>
                                      </p:cBhvr>
                                    </p:animEffect>
                                  </p:childTnLst>
                                </p:cTn>
                              </p:par>
                              <p:par>
                                <p:cTn id="138" presetID="53" presetClass="entr" presetSubtype="16" fill="hold" grpId="0" nodeType="withEffect">
                                  <p:stCondLst>
                                    <p:cond delay="0"/>
                                  </p:stCondLst>
                                  <p:childTnLst>
                                    <p:set>
                                      <p:cBhvr>
                                        <p:cTn id="139" dur="1" fill="hold">
                                          <p:stCondLst>
                                            <p:cond delay="0"/>
                                          </p:stCondLst>
                                        </p:cTn>
                                        <p:tgtEl>
                                          <p:spTgt spid="15"/>
                                        </p:tgtEl>
                                        <p:attrNameLst>
                                          <p:attrName>style.visibility</p:attrName>
                                        </p:attrNameLst>
                                      </p:cBhvr>
                                      <p:to>
                                        <p:strVal val="visible"/>
                                      </p:to>
                                    </p:set>
                                    <p:anim calcmode="lin" valueType="num">
                                      <p:cBhvr>
                                        <p:cTn id="140" dur="500" fill="hold"/>
                                        <p:tgtEl>
                                          <p:spTgt spid="15"/>
                                        </p:tgtEl>
                                        <p:attrNameLst>
                                          <p:attrName>ppt_w</p:attrName>
                                        </p:attrNameLst>
                                      </p:cBhvr>
                                      <p:tavLst>
                                        <p:tav tm="0">
                                          <p:val>
                                            <p:fltVal val="0"/>
                                          </p:val>
                                        </p:tav>
                                        <p:tav tm="100000">
                                          <p:val>
                                            <p:strVal val="#ppt_w"/>
                                          </p:val>
                                        </p:tav>
                                      </p:tavLst>
                                    </p:anim>
                                    <p:anim calcmode="lin" valueType="num">
                                      <p:cBhvr>
                                        <p:cTn id="141" dur="500" fill="hold"/>
                                        <p:tgtEl>
                                          <p:spTgt spid="15"/>
                                        </p:tgtEl>
                                        <p:attrNameLst>
                                          <p:attrName>ppt_h</p:attrName>
                                        </p:attrNameLst>
                                      </p:cBhvr>
                                      <p:tavLst>
                                        <p:tav tm="0">
                                          <p:val>
                                            <p:fltVal val="0"/>
                                          </p:val>
                                        </p:tav>
                                        <p:tav tm="100000">
                                          <p:val>
                                            <p:strVal val="#ppt_h"/>
                                          </p:val>
                                        </p:tav>
                                      </p:tavLst>
                                    </p:anim>
                                    <p:animEffect transition="in" filter="fade">
                                      <p:cBhvr>
                                        <p:cTn id="142" dur="500"/>
                                        <p:tgtEl>
                                          <p:spTgt spid="15"/>
                                        </p:tgtEl>
                                      </p:cBhvr>
                                    </p:animEffect>
                                  </p:childTnLst>
                                </p:cTn>
                              </p:par>
                            </p:childTnLst>
                          </p:cTn>
                        </p:par>
                      </p:childTnLst>
                    </p:cTn>
                  </p:par>
                  <p:par>
                    <p:cTn id="143" fill="hold">
                      <p:stCondLst>
                        <p:cond delay="indefinite"/>
                      </p:stCondLst>
                      <p:childTnLst>
                        <p:par>
                          <p:cTn id="144" fill="hold">
                            <p:stCondLst>
                              <p:cond delay="0"/>
                            </p:stCondLst>
                            <p:childTnLst>
                              <p:par>
                                <p:cTn id="145" presetID="53" presetClass="entr" presetSubtype="16" fill="hold" grpId="0" nodeType="clickEffect">
                                  <p:stCondLst>
                                    <p:cond delay="0"/>
                                  </p:stCondLst>
                                  <p:childTnLst>
                                    <p:set>
                                      <p:cBhvr>
                                        <p:cTn id="146" dur="1" fill="hold">
                                          <p:stCondLst>
                                            <p:cond delay="0"/>
                                          </p:stCondLst>
                                        </p:cTn>
                                        <p:tgtEl>
                                          <p:spTgt spid="16"/>
                                        </p:tgtEl>
                                        <p:attrNameLst>
                                          <p:attrName>style.visibility</p:attrName>
                                        </p:attrNameLst>
                                      </p:cBhvr>
                                      <p:to>
                                        <p:strVal val="visible"/>
                                      </p:to>
                                    </p:set>
                                    <p:anim calcmode="lin" valueType="num">
                                      <p:cBhvr>
                                        <p:cTn id="147" dur="500" fill="hold"/>
                                        <p:tgtEl>
                                          <p:spTgt spid="16"/>
                                        </p:tgtEl>
                                        <p:attrNameLst>
                                          <p:attrName>ppt_w</p:attrName>
                                        </p:attrNameLst>
                                      </p:cBhvr>
                                      <p:tavLst>
                                        <p:tav tm="0">
                                          <p:val>
                                            <p:fltVal val="0"/>
                                          </p:val>
                                        </p:tav>
                                        <p:tav tm="100000">
                                          <p:val>
                                            <p:strVal val="#ppt_w"/>
                                          </p:val>
                                        </p:tav>
                                      </p:tavLst>
                                    </p:anim>
                                    <p:anim calcmode="lin" valueType="num">
                                      <p:cBhvr>
                                        <p:cTn id="148" dur="500" fill="hold"/>
                                        <p:tgtEl>
                                          <p:spTgt spid="16"/>
                                        </p:tgtEl>
                                        <p:attrNameLst>
                                          <p:attrName>ppt_h</p:attrName>
                                        </p:attrNameLst>
                                      </p:cBhvr>
                                      <p:tavLst>
                                        <p:tav tm="0">
                                          <p:val>
                                            <p:fltVal val="0"/>
                                          </p:val>
                                        </p:tav>
                                        <p:tav tm="100000">
                                          <p:val>
                                            <p:strVal val="#ppt_h"/>
                                          </p:val>
                                        </p:tav>
                                      </p:tavLst>
                                    </p:anim>
                                    <p:animEffect transition="in" filter="fade">
                                      <p:cBhvr>
                                        <p:cTn id="149" dur="500"/>
                                        <p:tgtEl>
                                          <p:spTgt spid="16"/>
                                        </p:tgtEl>
                                      </p:cBhvr>
                                    </p:animEffect>
                                  </p:childTnLst>
                                </p:cTn>
                              </p:par>
                            </p:childTnLst>
                          </p:cTn>
                        </p:par>
                      </p:childTnLst>
                    </p:cTn>
                  </p:par>
                  <p:par>
                    <p:cTn id="150" fill="hold">
                      <p:stCondLst>
                        <p:cond delay="indefinite"/>
                      </p:stCondLst>
                      <p:childTnLst>
                        <p:par>
                          <p:cTn id="151" fill="hold">
                            <p:stCondLst>
                              <p:cond delay="0"/>
                            </p:stCondLst>
                            <p:childTnLst>
                              <p:par>
                                <p:cTn id="152" presetID="53" presetClass="entr" presetSubtype="16" fill="hold" grpId="0" nodeType="clickEffect">
                                  <p:stCondLst>
                                    <p:cond delay="0"/>
                                  </p:stCondLst>
                                  <p:childTnLst>
                                    <p:set>
                                      <p:cBhvr>
                                        <p:cTn id="153" dur="1" fill="hold">
                                          <p:stCondLst>
                                            <p:cond delay="0"/>
                                          </p:stCondLst>
                                        </p:cTn>
                                        <p:tgtEl>
                                          <p:spTgt spid="19"/>
                                        </p:tgtEl>
                                        <p:attrNameLst>
                                          <p:attrName>style.visibility</p:attrName>
                                        </p:attrNameLst>
                                      </p:cBhvr>
                                      <p:to>
                                        <p:strVal val="visible"/>
                                      </p:to>
                                    </p:set>
                                    <p:anim calcmode="lin" valueType="num">
                                      <p:cBhvr>
                                        <p:cTn id="154" dur="500" fill="hold"/>
                                        <p:tgtEl>
                                          <p:spTgt spid="19"/>
                                        </p:tgtEl>
                                        <p:attrNameLst>
                                          <p:attrName>ppt_w</p:attrName>
                                        </p:attrNameLst>
                                      </p:cBhvr>
                                      <p:tavLst>
                                        <p:tav tm="0">
                                          <p:val>
                                            <p:fltVal val="0"/>
                                          </p:val>
                                        </p:tav>
                                        <p:tav tm="100000">
                                          <p:val>
                                            <p:strVal val="#ppt_w"/>
                                          </p:val>
                                        </p:tav>
                                      </p:tavLst>
                                    </p:anim>
                                    <p:anim calcmode="lin" valueType="num">
                                      <p:cBhvr>
                                        <p:cTn id="155" dur="500" fill="hold"/>
                                        <p:tgtEl>
                                          <p:spTgt spid="19"/>
                                        </p:tgtEl>
                                        <p:attrNameLst>
                                          <p:attrName>ppt_h</p:attrName>
                                        </p:attrNameLst>
                                      </p:cBhvr>
                                      <p:tavLst>
                                        <p:tav tm="0">
                                          <p:val>
                                            <p:fltVal val="0"/>
                                          </p:val>
                                        </p:tav>
                                        <p:tav tm="100000">
                                          <p:val>
                                            <p:strVal val="#ppt_h"/>
                                          </p:val>
                                        </p:tav>
                                      </p:tavLst>
                                    </p:anim>
                                    <p:animEffect transition="in" filter="fade">
                                      <p:cBhvr>
                                        <p:cTn id="156" dur="500"/>
                                        <p:tgtEl>
                                          <p:spTgt spid="19"/>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29"/>
                                        </p:tgtEl>
                                        <p:attrNameLst>
                                          <p:attrName>style.visibility</p:attrName>
                                        </p:attrNameLst>
                                      </p:cBhvr>
                                      <p:to>
                                        <p:strVal val="visible"/>
                                      </p:to>
                                    </p:set>
                                    <p:anim calcmode="lin" valueType="num">
                                      <p:cBhvr>
                                        <p:cTn id="159" dur="500" fill="hold"/>
                                        <p:tgtEl>
                                          <p:spTgt spid="29"/>
                                        </p:tgtEl>
                                        <p:attrNameLst>
                                          <p:attrName>ppt_w</p:attrName>
                                        </p:attrNameLst>
                                      </p:cBhvr>
                                      <p:tavLst>
                                        <p:tav tm="0">
                                          <p:val>
                                            <p:fltVal val="0"/>
                                          </p:val>
                                        </p:tav>
                                        <p:tav tm="100000">
                                          <p:val>
                                            <p:strVal val="#ppt_w"/>
                                          </p:val>
                                        </p:tav>
                                      </p:tavLst>
                                    </p:anim>
                                    <p:anim calcmode="lin" valueType="num">
                                      <p:cBhvr>
                                        <p:cTn id="160" dur="500" fill="hold"/>
                                        <p:tgtEl>
                                          <p:spTgt spid="29"/>
                                        </p:tgtEl>
                                        <p:attrNameLst>
                                          <p:attrName>ppt_h</p:attrName>
                                        </p:attrNameLst>
                                      </p:cBhvr>
                                      <p:tavLst>
                                        <p:tav tm="0">
                                          <p:val>
                                            <p:fltVal val="0"/>
                                          </p:val>
                                        </p:tav>
                                        <p:tav tm="100000">
                                          <p:val>
                                            <p:strVal val="#ppt_h"/>
                                          </p:val>
                                        </p:tav>
                                      </p:tavLst>
                                    </p:anim>
                                    <p:animEffect transition="in" filter="fade">
                                      <p:cBhvr>
                                        <p:cTn id="161" dur="500"/>
                                        <p:tgtEl>
                                          <p:spTgt spid="29"/>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30"/>
                                        </p:tgtEl>
                                        <p:attrNameLst>
                                          <p:attrName>style.visibility</p:attrName>
                                        </p:attrNameLst>
                                      </p:cBhvr>
                                      <p:to>
                                        <p:strVal val="visible"/>
                                      </p:to>
                                    </p:set>
                                    <p:anim calcmode="lin" valueType="num">
                                      <p:cBhvr>
                                        <p:cTn id="164" dur="500" fill="hold"/>
                                        <p:tgtEl>
                                          <p:spTgt spid="30"/>
                                        </p:tgtEl>
                                        <p:attrNameLst>
                                          <p:attrName>ppt_w</p:attrName>
                                        </p:attrNameLst>
                                      </p:cBhvr>
                                      <p:tavLst>
                                        <p:tav tm="0">
                                          <p:val>
                                            <p:fltVal val="0"/>
                                          </p:val>
                                        </p:tav>
                                        <p:tav tm="100000">
                                          <p:val>
                                            <p:strVal val="#ppt_w"/>
                                          </p:val>
                                        </p:tav>
                                      </p:tavLst>
                                    </p:anim>
                                    <p:anim calcmode="lin" valueType="num">
                                      <p:cBhvr>
                                        <p:cTn id="165" dur="500" fill="hold"/>
                                        <p:tgtEl>
                                          <p:spTgt spid="30"/>
                                        </p:tgtEl>
                                        <p:attrNameLst>
                                          <p:attrName>ppt_h</p:attrName>
                                        </p:attrNameLst>
                                      </p:cBhvr>
                                      <p:tavLst>
                                        <p:tav tm="0">
                                          <p:val>
                                            <p:fltVal val="0"/>
                                          </p:val>
                                        </p:tav>
                                        <p:tav tm="100000">
                                          <p:val>
                                            <p:strVal val="#ppt_h"/>
                                          </p:val>
                                        </p:tav>
                                      </p:tavLst>
                                    </p:anim>
                                    <p:animEffect transition="in" filter="fade">
                                      <p:cBhvr>
                                        <p:cTn id="166" dur="500"/>
                                        <p:tgtEl>
                                          <p:spTgt spid="30"/>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35"/>
                                        </p:tgtEl>
                                        <p:attrNameLst>
                                          <p:attrName>style.visibility</p:attrName>
                                        </p:attrNameLst>
                                      </p:cBhvr>
                                      <p:to>
                                        <p:strVal val="visible"/>
                                      </p:to>
                                    </p:set>
                                    <p:anim calcmode="lin" valueType="num">
                                      <p:cBhvr>
                                        <p:cTn id="169" dur="500" fill="hold"/>
                                        <p:tgtEl>
                                          <p:spTgt spid="35"/>
                                        </p:tgtEl>
                                        <p:attrNameLst>
                                          <p:attrName>ppt_w</p:attrName>
                                        </p:attrNameLst>
                                      </p:cBhvr>
                                      <p:tavLst>
                                        <p:tav tm="0">
                                          <p:val>
                                            <p:fltVal val="0"/>
                                          </p:val>
                                        </p:tav>
                                        <p:tav tm="100000">
                                          <p:val>
                                            <p:strVal val="#ppt_w"/>
                                          </p:val>
                                        </p:tav>
                                      </p:tavLst>
                                    </p:anim>
                                    <p:anim calcmode="lin" valueType="num">
                                      <p:cBhvr>
                                        <p:cTn id="170" dur="500" fill="hold"/>
                                        <p:tgtEl>
                                          <p:spTgt spid="35"/>
                                        </p:tgtEl>
                                        <p:attrNameLst>
                                          <p:attrName>ppt_h</p:attrName>
                                        </p:attrNameLst>
                                      </p:cBhvr>
                                      <p:tavLst>
                                        <p:tav tm="0">
                                          <p:val>
                                            <p:fltVal val="0"/>
                                          </p:val>
                                        </p:tav>
                                        <p:tav tm="100000">
                                          <p:val>
                                            <p:strVal val="#ppt_h"/>
                                          </p:val>
                                        </p:tav>
                                      </p:tavLst>
                                    </p:anim>
                                    <p:animEffect transition="in" filter="fade">
                                      <p:cBhvr>
                                        <p:cTn id="171" dur="500"/>
                                        <p:tgtEl>
                                          <p:spTgt spid="35"/>
                                        </p:tgtEl>
                                      </p:cBhvr>
                                    </p:animEffect>
                                  </p:childTnLst>
                                </p:cTn>
                              </p:par>
                            </p:childTnLst>
                          </p:cTn>
                        </p:par>
                      </p:childTnLst>
                    </p:cTn>
                  </p:par>
                  <p:par>
                    <p:cTn id="172" fill="hold">
                      <p:stCondLst>
                        <p:cond delay="indefinite"/>
                      </p:stCondLst>
                      <p:childTnLst>
                        <p:par>
                          <p:cTn id="173" fill="hold">
                            <p:stCondLst>
                              <p:cond delay="0"/>
                            </p:stCondLst>
                            <p:childTnLst>
                              <p:par>
                                <p:cTn id="174" presetID="53" presetClass="entr" presetSubtype="16" fill="hold" grpId="0" nodeType="clickEffect">
                                  <p:stCondLst>
                                    <p:cond delay="0"/>
                                  </p:stCondLst>
                                  <p:childTnLst>
                                    <p:set>
                                      <p:cBhvr>
                                        <p:cTn id="175" dur="1" fill="hold">
                                          <p:stCondLst>
                                            <p:cond delay="0"/>
                                          </p:stCondLst>
                                        </p:cTn>
                                        <p:tgtEl>
                                          <p:spTgt spid="21"/>
                                        </p:tgtEl>
                                        <p:attrNameLst>
                                          <p:attrName>style.visibility</p:attrName>
                                        </p:attrNameLst>
                                      </p:cBhvr>
                                      <p:to>
                                        <p:strVal val="visible"/>
                                      </p:to>
                                    </p:set>
                                    <p:anim calcmode="lin" valueType="num">
                                      <p:cBhvr>
                                        <p:cTn id="176" dur="500" fill="hold"/>
                                        <p:tgtEl>
                                          <p:spTgt spid="21"/>
                                        </p:tgtEl>
                                        <p:attrNameLst>
                                          <p:attrName>ppt_w</p:attrName>
                                        </p:attrNameLst>
                                      </p:cBhvr>
                                      <p:tavLst>
                                        <p:tav tm="0">
                                          <p:val>
                                            <p:fltVal val="0"/>
                                          </p:val>
                                        </p:tav>
                                        <p:tav tm="100000">
                                          <p:val>
                                            <p:strVal val="#ppt_w"/>
                                          </p:val>
                                        </p:tav>
                                      </p:tavLst>
                                    </p:anim>
                                    <p:anim calcmode="lin" valueType="num">
                                      <p:cBhvr>
                                        <p:cTn id="177" dur="500" fill="hold"/>
                                        <p:tgtEl>
                                          <p:spTgt spid="21"/>
                                        </p:tgtEl>
                                        <p:attrNameLst>
                                          <p:attrName>ppt_h</p:attrName>
                                        </p:attrNameLst>
                                      </p:cBhvr>
                                      <p:tavLst>
                                        <p:tav tm="0">
                                          <p:val>
                                            <p:fltVal val="0"/>
                                          </p:val>
                                        </p:tav>
                                        <p:tav tm="100000">
                                          <p:val>
                                            <p:strVal val="#ppt_h"/>
                                          </p:val>
                                        </p:tav>
                                      </p:tavLst>
                                    </p:anim>
                                    <p:animEffect transition="in" filter="fade">
                                      <p:cBhvr>
                                        <p:cTn id="178" dur="500"/>
                                        <p:tgtEl>
                                          <p:spTgt spid="21"/>
                                        </p:tgtEl>
                                      </p:cBhvr>
                                    </p:animEffect>
                                  </p:childTnLst>
                                </p:cTn>
                              </p:par>
                            </p:childTnLst>
                          </p:cTn>
                        </p:par>
                      </p:childTnLst>
                    </p:cTn>
                  </p:par>
                  <p:par>
                    <p:cTn id="179" fill="hold">
                      <p:stCondLst>
                        <p:cond delay="indefinite"/>
                      </p:stCondLst>
                      <p:childTnLst>
                        <p:par>
                          <p:cTn id="180" fill="hold">
                            <p:stCondLst>
                              <p:cond delay="0"/>
                            </p:stCondLst>
                            <p:childTnLst>
                              <p:par>
                                <p:cTn id="181" presetID="53" presetClass="entr" presetSubtype="16" fill="hold" grpId="0" nodeType="clickEffect">
                                  <p:stCondLst>
                                    <p:cond delay="0"/>
                                  </p:stCondLst>
                                  <p:childTnLst>
                                    <p:set>
                                      <p:cBhvr>
                                        <p:cTn id="182" dur="1" fill="hold">
                                          <p:stCondLst>
                                            <p:cond delay="0"/>
                                          </p:stCondLst>
                                        </p:cTn>
                                        <p:tgtEl>
                                          <p:spTgt spid="40"/>
                                        </p:tgtEl>
                                        <p:attrNameLst>
                                          <p:attrName>style.visibility</p:attrName>
                                        </p:attrNameLst>
                                      </p:cBhvr>
                                      <p:to>
                                        <p:strVal val="visible"/>
                                      </p:to>
                                    </p:set>
                                    <p:anim calcmode="lin" valueType="num">
                                      <p:cBhvr>
                                        <p:cTn id="183" dur="500" fill="hold"/>
                                        <p:tgtEl>
                                          <p:spTgt spid="40"/>
                                        </p:tgtEl>
                                        <p:attrNameLst>
                                          <p:attrName>ppt_w</p:attrName>
                                        </p:attrNameLst>
                                      </p:cBhvr>
                                      <p:tavLst>
                                        <p:tav tm="0">
                                          <p:val>
                                            <p:fltVal val="0"/>
                                          </p:val>
                                        </p:tav>
                                        <p:tav tm="100000">
                                          <p:val>
                                            <p:strVal val="#ppt_w"/>
                                          </p:val>
                                        </p:tav>
                                      </p:tavLst>
                                    </p:anim>
                                    <p:anim calcmode="lin" valueType="num">
                                      <p:cBhvr>
                                        <p:cTn id="184" dur="500" fill="hold"/>
                                        <p:tgtEl>
                                          <p:spTgt spid="40"/>
                                        </p:tgtEl>
                                        <p:attrNameLst>
                                          <p:attrName>ppt_h</p:attrName>
                                        </p:attrNameLst>
                                      </p:cBhvr>
                                      <p:tavLst>
                                        <p:tav tm="0">
                                          <p:val>
                                            <p:fltVal val="0"/>
                                          </p:val>
                                        </p:tav>
                                        <p:tav tm="100000">
                                          <p:val>
                                            <p:strVal val="#ppt_h"/>
                                          </p:val>
                                        </p:tav>
                                      </p:tavLst>
                                    </p:anim>
                                    <p:animEffect transition="in" filter="fade">
                                      <p:cBhvr>
                                        <p:cTn id="185" dur="500"/>
                                        <p:tgtEl>
                                          <p:spTgt spid="40"/>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39"/>
                                        </p:tgtEl>
                                        <p:attrNameLst>
                                          <p:attrName>style.visibility</p:attrName>
                                        </p:attrNameLst>
                                      </p:cBhvr>
                                      <p:to>
                                        <p:strVal val="visible"/>
                                      </p:to>
                                    </p:set>
                                    <p:anim calcmode="lin" valueType="num">
                                      <p:cBhvr>
                                        <p:cTn id="188" dur="500" fill="hold"/>
                                        <p:tgtEl>
                                          <p:spTgt spid="39"/>
                                        </p:tgtEl>
                                        <p:attrNameLst>
                                          <p:attrName>ppt_w</p:attrName>
                                        </p:attrNameLst>
                                      </p:cBhvr>
                                      <p:tavLst>
                                        <p:tav tm="0">
                                          <p:val>
                                            <p:fltVal val="0"/>
                                          </p:val>
                                        </p:tav>
                                        <p:tav tm="100000">
                                          <p:val>
                                            <p:strVal val="#ppt_w"/>
                                          </p:val>
                                        </p:tav>
                                      </p:tavLst>
                                    </p:anim>
                                    <p:anim calcmode="lin" valueType="num">
                                      <p:cBhvr>
                                        <p:cTn id="189" dur="500" fill="hold"/>
                                        <p:tgtEl>
                                          <p:spTgt spid="39"/>
                                        </p:tgtEl>
                                        <p:attrNameLst>
                                          <p:attrName>ppt_h</p:attrName>
                                        </p:attrNameLst>
                                      </p:cBhvr>
                                      <p:tavLst>
                                        <p:tav tm="0">
                                          <p:val>
                                            <p:fltVal val="0"/>
                                          </p:val>
                                        </p:tav>
                                        <p:tav tm="100000">
                                          <p:val>
                                            <p:strVal val="#ppt_h"/>
                                          </p:val>
                                        </p:tav>
                                      </p:tavLst>
                                    </p:anim>
                                    <p:animEffect transition="in" filter="fade">
                                      <p:cBhvr>
                                        <p:cTn id="190" dur="500"/>
                                        <p:tgtEl>
                                          <p:spTgt spid="39"/>
                                        </p:tgtEl>
                                      </p:cBhvr>
                                    </p:animEffect>
                                  </p:childTnLst>
                                </p:cTn>
                              </p:par>
                              <p:par>
                                <p:cTn id="191" presetID="53" presetClass="entr" presetSubtype="16" fill="hold" grpId="0" nodeType="withEffect">
                                  <p:stCondLst>
                                    <p:cond delay="0"/>
                                  </p:stCondLst>
                                  <p:childTnLst>
                                    <p:set>
                                      <p:cBhvr>
                                        <p:cTn id="192" dur="1" fill="hold">
                                          <p:stCondLst>
                                            <p:cond delay="0"/>
                                          </p:stCondLst>
                                        </p:cTn>
                                        <p:tgtEl>
                                          <p:spTgt spid="38"/>
                                        </p:tgtEl>
                                        <p:attrNameLst>
                                          <p:attrName>style.visibility</p:attrName>
                                        </p:attrNameLst>
                                      </p:cBhvr>
                                      <p:to>
                                        <p:strVal val="visible"/>
                                      </p:to>
                                    </p:set>
                                    <p:anim calcmode="lin" valueType="num">
                                      <p:cBhvr>
                                        <p:cTn id="193" dur="500" fill="hold"/>
                                        <p:tgtEl>
                                          <p:spTgt spid="38"/>
                                        </p:tgtEl>
                                        <p:attrNameLst>
                                          <p:attrName>ppt_w</p:attrName>
                                        </p:attrNameLst>
                                      </p:cBhvr>
                                      <p:tavLst>
                                        <p:tav tm="0">
                                          <p:val>
                                            <p:fltVal val="0"/>
                                          </p:val>
                                        </p:tav>
                                        <p:tav tm="100000">
                                          <p:val>
                                            <p:strVal val="#ppt_w"/>
                                          </p:val>
                                        </p:tav>
                                      </p:tavLst>
                                    </p:anim>
                                    <p:anim calcmode="lin" valueType="num">
                                      <p:cBhvr>
                                        <p:cTn id="194" dur="500" fill="hold"/>
                                        <p:tgtEl>
                                          <p:spTgt spid="38"/>
                                        </p:tgtEl>
                                        <p:attrNameLst>
                                          <p:attrName>ppt_h</p:attrName>
                                        </p:attrNameLst>
                                      </p:cBhvr>
                                      <p:tavLst>
                                        <p:tav tm="0">
                                          <p:val>
                                            <p:fltVal val="0"/>
                                          </p:val>
                                        </p:tav>
                                        <p:tav tm="100000">
                                          <p:val>
                                            <p:strVal val="#ppt_h"/>
                                          </p:val>
                                        </p:tav>
                                      </p:tavLst>
                                    </p:anim>
                                    <p:animEffect transition="in" filter="fade">
                                      <p:cBhvr>
                                        <p:cTn id="195" dur="500"/>
                                        <p:tgtEl>
                                          <p:spTgt spid="38"/>
                                        </p:tgtEl>
                                      </p:cBhvr>
                                    </p:animEffect>
                                  </p:childTnLst>
                                </p:cTn>
                              </p:par>
                              <p:par>
                                <p:cTn id="196" presetID="53" presetClass="entr" presetSubtype="16" fill="hold" grpId="0" nodeType="withEffect">
                                  <p:stCondLst>
                                    <p:cond delay="0"/>
                                  </p:stCondLst>
                                  <p:childTnLst>
                                    <p:set>
                                      <p:cBhvr>
                                        <p:cTn id="197" dur="1" fill="hold">
                                          <p:stCondLst>
                                            <p:cond delay="0"/>
                                          </p:stCondLst>
                                        </p:cTn>
                                        <p:tgtEl>
                                          <p:spTgt spid="37"/>
                                        </p:tgtEl>
                                        <p:attrNameLst>
                                          <p:attrName>style.visibility</p:attrName>
                                        </p:attrNameLst>
                                      </p:cBhvr>
                                      <p:to>
                                        <p:strVal val="visible"/>
                                      </p:to>
                                    </p:set>
                                    <p:anim calcmode="lin" valueType="num">
                                      <p:cBhvr>
                                        <p:cTn id="198" dur="500" fill="hold"/>
                                        <p:tgtEl>
                                          <p:spTgt spid="37"/>
                                        </p:tgtEl>
                                        <p:attrNameLst>
                                          <p:attrName>ppt_w</p:attrName>
                                        </p:attrNameLst>
                                      </p:cBhvr>
                                      <p:tavLst>
                                        <p:tav tm="0">
                                          <p:val>
                                            <p:fltVal val="0"/>
                                          </p:val>
                                        </p:tav>
                                        <p:tav tm="100000">
                                          <p:val>
                                            <p:strVal val="#ppt_w"/>
                                          </p:val>
                                        </p:tav>
                                      </p:tavLst>
                                    </p:anim>
                                    <p:anim calcmode="lin" valueType="num">
                                      <p:cBhvr>
                                        <p:cTn id="199" dur="500" fill="hold"/>
                                        <p:tgtEl>
                                          <p:spTgt spid="37"/>
                                        </p:tgtEl>
                                        <p:attrNameLst>
                                          <p:attrName>ppt_h</p:attrName>
                                        </p:attrNameLst>
                                      </p:cBhvr>
                                      <p:tavLst>
                                        <p:tav tm="0">
                                          <p:val>
                                            <p:fltVal val="0"/>
                                          </p:val>
                                        </p:tav>
                                        <p:tav tm="100000">
                                          <p:val>
                                            <p:strVal val="#ppt_h"/>
                                          </p:val>
                                        </p:tav>
                                      </p:tavLst>
                                    </p:anim>
                                    <p:animEffect transition="in" filter="fade">
                                      <p:cBhvr>
                                        <p:cTn id="200" dur="500"/>
                                        <p:tgtEl>
                                          <p:spTgt spid="37"/>
                                        </p:tgtEl>
                                      </p:cBhvr>
                                    </p:animEffect>
                                  </p:childTnLst>
                                </p:cTn>
                              </p:par>
                              <p:par>
                                <p:cTn id="201" presetID="53" presetClass="entr" presetSubtype="16" fill="hold" grpId="0" nodeType="withEffect">
                                  <p:stCondLst>
                                    <p:cond delay="0"/>
                                  </p:stCondLst>
                                  <p:childTnLst>
                                    <p:set>
                                      <p:cBhvr>
                                        <p:cTn id="202" dur="1" fill="hold">
                                          <p:stCondLst>
                                            <p:cond delay="0"/>
                                          </p:stCondLst>
                                        </p:cTn>
                                        <p:tgtEl>
                                          <p:spTgt spid="36"/>
                                        </p:tgtEl>
                                        <p:attrNameLst>
                                          <p:attrName>style.visibility</p:attrName>
                                        </p:attrNameLst>
                                      </p:cBhvr>
                                      <p:to>
                                        <p:strVal val="visible"/>
                                      </p:to>
                                    </p:set>
                                    <p:anim calcmode="lin" valueType="num">
                                      <p:cBhvr>
                                        <p:cTn id="203" dur="500" fill="hold"/>
                                        <p:tgtEl>
                                          <p:spTgt spid="36"/>
                                        </p:tgtEl>
                                        <p:attrNameLst>
                                          <p:attrName>ppt_w</p:attrName>
                                        </p:attrNameLst>
                                      </p:cBhvr>
                                      <p:tavLst>
                                        <p:tav tm="0">
                                          <p:val>
                                            <p:fltVal val="0"/>
                                          </p:val>
                                        </p:tav>
                                        <p:tav tm="100000">
                                          <p:val>
                                            <p:strVal val="#ppt_w"/>
                                          </p:val>
                                        </p:tav>
                                      </p:tavLst>
                                    </p:anim>
                                    <p:anim calcmode="lin" valueType="num">
                                      <p:cBhvr>
                                        <p:cTn id="204" dur="500" fill="hold"/>
                                        <p:tgtEl>
                                          <p:spTgt spid="36"/>
                                        </p:tgtEl>
                                        <p:attrNameLst>
                                          <p:attrName>ppt_h</p:attrName>
                                        </p:attrNameLst>
                                      </p:cBhvr>
                                      <p:tavLst>
                                        <p:tav tm="0">
                                          <p:val>
                                            <p:fltVal val="0"/>
                                          </p:val>
                                        </p:tav>
                                        <p:tav tm="100000">
                                          <p:val>
                                            <p:strVal val="#ppt_h"/>
                                          </p:val>
                                        </p:tav>
                                      </p:tavLst>
                                    </p:anim>
                                    <p:animEffect transition="in" filter="fade">
                                      <p:cBhvr>
                                        <p:cTn id="205" dur="500"/>
                                        <p:tgtEl>
                                          <p:spTgt spid="36"/>
                                        </p:tgtEl>
                                      </p:cBhvr>
                                    </p:animEffect>
                                  </p:childTnLst>
                                </p:cTn>
                              </p:par>
                            </p:childTnLst>
                          </p:cTn>
                        </p:par>
                      </p:childTnLst>
                    </p:cTn>
                  </p:par>
                  <p:par>
                    <p:cTn id="206" fill="hold">
                      <p:stCondLst>
                        <p:cond delay="indefinite"/>
                      </p:stCondLst>
                      <p:childTnLst>
                        <p:par>
                          <p:cTn id="207" fill="hold">
                            <p:stCondLst>
                              <p:cond delay="0"/>
                            </p:stCondLst>
                            <p:childTnLst>
                              <p:par>
                                <p:cTn id="208" presetID="10" presetClass="entr" presetSubtype="0" fill="hold" grpId="0" nodeType="clickEffect">
                                  <p:stCondLst>
                                    <p:cond delay="0"/>
                                  </p:stCondLst>
                                  <p:childTnLst>
                                    <p:set>
                                      <p:cBhvr>
                                        <p:cTn id="209" dur="1" fill="hold">
                                          <p:stCondLst>
                                            <p:cond delay="0"/>
                                          </p:stCondLst>
                                        </p:cTn>
                                        <p:tgtEl>
                                          <p:spTgt spid="41"/>
                                        </p:tgtEl>
                                        <p:attrNameLst>
                                          <p:attrName>style.visibility</p:attrName>
                                        </p:attrNameLst>
                                      </p:cBhvr>
                                      <p:to>
                                        <p:strVal val="visible"/>
                                      </p:to>
                                    </p:set>
                                    <p:animEffect transition="in" filter="fade">
                                      <p:cBhvr>
                                        <p:cTn id="210" dur="500"/>
                                        <p:tgtEl>
                                          <p:spTgt spid="41"/>
                                        </p:tgtEl>
                                      </p:cBhvr>
                                    </p:animEffect>
                                  </p:childTnLst>
                                </p:cTn>
                              </p:par>
                            </p:childTnLst>
                          </p:cTn>
                        </p:par>
                      </p:childTnLst>
                    </p:cTn>
                  </p:par>
                  <p:par>
                    <p:cTn id="211" fill="hold">
                      <p:stCondLst>
                        <p:cond delay="indefinite"/>
                      </p:stCondLst>
                      <p:childTnLst>
                        <p:par>
                          <p:cTn id="212" fill="hold">
                            <p:stCondLst>
                              <p:cond delay="0"/>
                            </p:stCondLst>
                            <p:childTnLst>
                              <p:par>
                                <p:cTn id="213" presetID="53" presetClass="entr" presetSubtype="16" fill="hold" grpId="0" nodeType="clickEffect">
                                  <p:stCondLst>
                                    <p:cond delay="0"/>
                                  </p:stCondLst>
                                  <p:childTnLst>
                                    <p:set>
                                      <p:cBhvr>
                                        <p:cTn id="214" dur="1" fill="hold">
                                          <p:stCondLst>
                                            <p:cond delay="0"/>
                                          </p:stCondLst>
                                        </p:cTn>
                                        <p:tgtEl>
                                          <p:spTgt spid="5"/>
                                        </p:tgtEl>
                                        <p:attrNameLst>
                                          <p:attrName>style.visibility</p:attrName>
                                        </p:attrNameLst>
                                      </p:cBhvr>
                                      <p:to>
                                        <p:strVal val="visible"/>
                                      </p:to>
                                    </p:set>
                                    <p:anim calcmode="lin" valueType="num">
                                      <p:cBhvr>
                                        <p:cTn id="215" dur="500" fill="hold"/>
                                        <p:tgtEl>
                                          <p:spTgt spid="5"/>
                                        </p:tgtEl>
                                        <p:attrNameLst>
                                          <p:attrName>ppt_w</p:attrName>
                                        </p:attrNameLst>
                                      </p:cBhvr>
                                      <p:tavLst>
                                        <p:tav tm="0">
                                          <p:val>
                                            <p:fltVal val="0"/>
                                          </p:val>
                                        </p:tav>
                                        <p:tav tm="100000">
                                          <p:val>
                                            <p:strVal val="#ppt_w"/>
                                          </p:val>
                                        </p:tav>
                                      </p:tavLst>
                                    </p:anim>
                                    <p:anim calcmode="lin" valueType="num">
                                      <p:cBhvr>
                                        <p:cTn id="216" dur="500" fill="hold"/>
                                        <p:tgtEl>
                                          <p:spTgt spid="5"/>
                                        </p:tgtEl>
                                        <p:attrNameLst>
                                          <p:attrName>ppt_h</p:attrName>
                                        </p:attrNameLst>
                                      </p:cBhvr>
                                      <p:tavLst>
                                        <p:tav tm="0">
                                          <p:val>
                                            <p:fltVal val="0"/>
                                          </p:val>
                                        </p:tav>
                                        <p:tav tm="100000">
                                          <p:val>
                                            <p:strVal val="#ppt_h"/>
                                          </p:val>
                                        </p:tav>
                                      </p:tavLst>
                                    </p:anim>
                                    <p:animEffect transition="in" filter="fade">
                                      <p:cBhvr>
                                        <p:cTn id="2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P spid="6" grpId="0" animBg="1"/>
      <p:bldP spid="7"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8" grpId="0" animBg="1"/>
      <p:bldP spid="9" grpId="0" animBg="1"/>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5809"/>
            <a:ext cx="7886700" cy="892970"/>
          </a:xfrm>
        </p:spPr>
        <p:txBody>
          <a:bodyPr>
            <a:normAutofit/>
          </a:bodyPr>
          <a:lstStyle/>
          <a:p>
            <a:pPr algn="ctr"/>
            <a:r>
              <a:rPr lang="el-GR" sz="2400" b="1" dirty="0" smtClean="0">
                <a:latin typeface="Segoe UI Light" panose="020B0502040204020203" pitchFamily="34" charset="0"/>
                <a:cs typeface="Segoe UI Light" panose="020B0502040204020203" pitchFamily="34" charset="0"/>
              </a:rPr>
              <a:t>Σημαντικές υπενθυμίσεις για τους/τις Επαγγελματίες</a:t>
            </a:r>
            <a:br>
              <a:rPr lang="el-GR" sz="2400" b="1" dirty="0" smtClean="0">
                <a:latin typeface="Segoe UI Light" panose="020B0502040204020203" pitchFamily="34" charset="0"/>
                <a:cs typeface="Segoe UI Light" panose="020B0502040204020203" pitchFamily="34" charset="0"/>
              </a:rPr>
            </a:br>
            <a:r>
              <a:rPr lang="el-GR" sz="2400" b="1" dirty="0" smtClean="0">
                <a:latin typeface="Segoe UI Light" panose="020B0502040204020203" pitchFamily="34" charset="0"/>
                <a:cs typeface="Segoe UI Light" panose="020B0502040204020203" pitchFamily="34" charset="0"/>
              </a:rPr>
              <a:t>Χρήστες/-</a:t>
            </a:r>
            <a:r>
              <a:rPr lang="el-GR" sz="2400" b="1" dirty="0" err="1" smtClean="0">
                <a:latin typeface="Segoe UI Light" panose="020B0502040204020203" pitchFamily="34" charset="0"/>
                <a:cs typeface="Segoe UI Light" panose="020B0502040204020203" pitchFamily="34" charset="0"/>
              </a:rPr>
              <a:t>τριες</a:t>
            </a:r>
            <a:r>
              <a:rPr lang="el-GR" sz="2400" b="1" dirty="0" smtClean="0">
                <a:latin typeface="Segoe UI Light" panose="020B0502040204020203" pitchFamily="34" charset="0"/>
                <a:cs typeface="Segoe UI Light" panose="020B0502040204020203" pitchFamily="34" charset="0"/>
              </a:rPr>
              <a:t> του </a:t>
            </a:r>
            <a:r>
              <a:rPr lang="en-US" sz="2400" b="1" dirty="0">
                <a:latin typeface="Segoe UI Light" panose="020B0502040204020203" pitchFamily="34" charset="0"/>
                <a:cs typeface="Segoe UI Light" panose="020B0502040204020203" pitchFamily="34" charset="0"/>
              </a:rPr>
              <a:t>CAN-MDS</a:t>
            </a:r>
            <a:endParaRPr lang="el-GR" sz="2400" b="1" dirty="0">
              <a:latin typeface="Segoe UI Light" panose="020B0502040204020203" pitchFamily="34" charset="0"/>
              <a:cs typeface="Segoe UI Light" panose="020B0502040204020203" pitchFamily="34" charset="0"/>
            </a:endParaRPr>
          </a:p>
        </p:txBody>
      </p:sp>
      <p:sp>
        <p:nvSpPr>
          <p:cNvPr id="4" name="Content Placeholder 2"/>
          <p:cNvSpPr txBox="1">
            <a:spLocks/>
          </p:cNvSpPr>
          <p:nvPr/>
        </p:nvSpPr>
        <p:spPr>
          <a:xfrm>
            <a:off x="620976" y="1328574"/>
            <a:ext cx="2520000" cy="3284371"/>
          </a:xfrm>
          <a:prstGeom prst="rect">
            <a:avLst/>
          </a:prstGeom>
          <a:solidFill>
            <a:schemeClr val="tx2">
              <a:lumMod val="20000"/>
              <a:lumOff val="80000"/>
            </a:schemeClr>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chemeClr val="accent1"/>
              </a:buClr>
              <a:buNone/>
            </a:pPr>
            <a:r>
              <a:rPr lang="el-GR" sz="1600" dirty="0" smtClean="0">
                <a:latin typeface="Segoe UI Light" panose="020B0502040204020203" pitchFamily="34" charset="0"/>
                <a:cs typeface="Segoe UI Light" panose="020B0502040204020203" pitchFamily="34" charset="0"/>
              </a:rPr>
              <a:t>Τα περιστατικά ΚαΠα-π καταγράφονται στο σύστημα ανεξάρτητα από το αν υπάρχει ή όχι πρόθεση να ληφθεί οποιαδήποτε άλλη δράση σε σχέση με αυτά είτε από τον/την επαγγελματία που καταγράφει ή γενικότερα από τον φορέα/υπηρεσία όπου εργάζεται</a:t>
            </a:r>
            <a:endParaRPr lang="en-US" sz="1600" dirty="0" smtClean="0">
              <a:latin typeface="Segoe UI Light" panose="020B0502040204020203" pitchFamily="34" charset="0"/>
              <a:cs typeface="Segoe UI Light" panose="020B0502040204020203" pitchFamily="34" charset="0"/>
            </a:endParaRPr>
          </a:p>
        </p:txBody>
      </p:sp>
      <p:sp>
        <p:nvSpPr>
          <p:cNvPr id="5" name="Content Placeholder 2"/>
          <p:cNvSpPr txBox="1">
            <a:spLocks/>
          </p:cNvSpPr>
          <p:nvPr/>
        </p:nvSpPr>
        <p:spPr>
          <a:xfrm>
            <a:off x="3300486" y="1328574"/>
            <a:ext cx="2520000" cy="3284371"/>
          </a:xfrm>
          <a:prstGeom prst="rect">
            <a:avLst/>
          </a:prstGeom>
          <a:solidFill>
            <a:schemeClr val="tx2">
              <a:lumMod val="20000"/>
              <a:lumOff val="80000"/>
            </a:schemeClr>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chemeClr val="accent1"/>
              </a:buClr>
              <a:buNone/>
            </a:pPr>
            <a:r>
              <a:rPr lang="el-GR" sz="1600" dirty="0" smtClean="0">
                <a:latin typeface="Segoe UI Light" panose="020B0502040204020203" pitchFamily="34" charset="0"/>
                <a:cs typeface="Segoe UI Light" panose="020B0502040204020203" pitchFamily="34" charset="0"/>
              </a:rPr>
              <a:t>Τα περιστατικά ΚαΠα-π καταγράφονται στο σύστημα (ως αναφορές) χωρίς να λαμβάνεται υπόψη το κατά πόσο η ΚαΠα έχει τεκμηριωθεί ή όχι</a:t>
            </a:r>
            <a:endParaRPr lang="el-GR" sz="1600"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endParaRPr>
          </a:p>
        </p:txBody>
      </p:sp>
      <p:sp>
        <p:nvSpPr>
          <p:cNvPr id="6" name="Content Placeholder 2"/>
          <p:cNvSpPr txBox="1">
            <a:spLocks/>
          </p:cNvSpPr>
          <p:nvPr/>
        </p:nvSpPr>
        <p:spPr>
          <a:xfrm>
            <a:off x="5993644" y="1328574"/>
            <a:ext cx="2520000" cy="3284371"/>
          </a:xfrm>
          <a:prstGeom prst="rect">
            <a:avLst/>
          </a:prstGeom>
          <a:solidFill>
            <a:schemeClr val="tx2">
              <a:lumMod val="20000"/>
              <a:lumOff val="80000"/>
            </a:schemeClr>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Clr>
                <a:schemeClr val="accent1"/>
              </a:buClr>
              <a:buNone/>
            </a:pPr>
            <a:r>
              <a:rPr lang="el-GR" sz="1600" dirty="0" smtClean="0">
                <a:latin typeface="Segoe UI Light" panose="020B0502040204020203" pitchFamily="34" charset="0"/>
                <a:cs typeface="Segoe UI Light" panose="020B0502040204020203" pitchFamily="34" charset="0"/>
              </a:rPr>
              <a:t>Η αξιολόγηση της σοβαρότητας της ΚαΠα-π και/ή του κινδύνου για το παιδί συχνά οδηγούν σε </a:t>
            </a:r>
            <a:r>
              <a:rPr lang="el-GR" sz="1600" dirty="0" err="1" smtClean="0">
                <a:latin typeface="Segoe UI Light" panose="020B0502040204020203" pitchFamily="34" charset="0"/>
                <a:cs typeface="Segoe UI Light" panose="020B0502040204020203" pitchFamily="34" charset="0"/>
              </a:rPr>
              <a:t>υπο</a:t>
            </a:r>
            <a:r>
              <a:rPr lang="el-GR" sz="1600" dirty="0" smtClean="0">
                <a:latin typeface="Segoe UI Light" panose="020B0502040204020203" pitchFamily="34" charset="0"/>
                <a:cs typeface="Segoe UI Light" panose="020B0502040204020203" pitchFamily="34" charset="0"/>
              </a:rPr>
              <a:t>-αναφορά και </a:t>
            </a:r>
            <a:r>
              <a:rPr lang="el-GR" sz="1600" dirty="0" err="1" smtClean="0">
                <a:latin typeface="Segoe UI Light" panose="020B0502040204020203" pitchFamily="34" charset="0"/>
                <a:cs typeface="Segoe UI Light" panose="020B0502040204020203" pitchFamily="34" charset="0"/>
              </a:rPr>
              <a:t>υπο</a:t>
            </a:r>
            <a:r>
              <a:rPr lang="el-GR" sz="1600" dirty="0" smtClean="0">
                <a:latin typeface="Segoe UI Light" panose="020B0502040204020203" pitchFamily="34" charset="0"/>
                <a:cs typeface="Segoe UI Light" panose="020B0502040204020203" pitchFamily="34" charset="0"/>
              </a:rPr>
              <a:t>-καταγραφή (αφού τείνουν να καταγράφονται μόνο τα σοβαρότερα περιστατικά ή αυτά με αυξημένο κίνδυνο για το παιδί)</a:t>
            </a:r>
            <a:endParaRPr lang="en-US" sz="1600" dirty="0">
              <a:solidFill>
                <a:schemeClr val="accent1"/>
              </a:solidFill>
              <a:latin typeface="Segoe UI Light" panose="020B0502040204020203" pitchFamily="34" charset="0"/>
              <a:cs typeface="Segoe UI Light" panose="020B0502040204020203" pitchFamily="34" charset="0"/>
            </a:endParaRPr>
          </a:p>
        </p:txBody>
      </p:sp>
      <p:sp>
        <p:nvSpPr>
          <p:cNvPr id="8" name="Content Placeholder 2"/>
          <p:cNvSpPr txBox="1">
            <a:spLocks/>
          </p:cNvSpPr>
          <p:nvPr/>
        </p:nvSpPr>
        <p:spPr>
          <a:xfrm>
            <a:off x="646854" y="1377762"/>
            <a:ext cx="2520000" cy="3175139"/>
          </a:xfrm>
          <a:prstGeom prst="rect">
            <a:avLst/>
          </a:prstGeom>
          <a:solidFill>
            <a:schemeClr val="bg1"/>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Clr>
                <a:schemeClr val="accent1"/>
              </a:buClr>
              <a:buNone/>
            </a:pPr>
            <a:r>
              <a:rPr lang="en-US" sz="1600" dirty="0" smtClean="0">
                <a:latin typeface="Segoe UI Light" panose="020B0502040204020203" pitchFamily="34" charset="0"/>
                <a:cs typeface="Segoe UI Light" panose="020B0502040204020203" pitchFamily="34" charset="0"/>
                <a:sym typeface="Wingdings" panose="05000000000000000000" pitchFamily="2" charset="2"/>
              </a:rPr>
              <a:t> </a:t>
            </a:r>
            <a:r>
              <a:rPr lang="el-GR" sz="1600" dirty="0" smtClean="0">
                <a:solidFill>
                  <a:schemeClr val="accent1"/>
                </a:solidFill>
                <a:latin typeface="Segoe UI Light" panose="020B0502040204020203" pitchFamily="34" charset="0"/>
                <a:cs typeface="Segoe UI Light" panose="020B0502040204020203" pitchFamily="34" charset="0"/>
              </a:rPr>
              <a:t>αυτό σημαίνει ότι οι επαγγελματίες μπορούν να προχωρούν στην καταγραφή του περιστατικού ακόμα και χωρίς να γνωρίζουν ή να έχουν αποφασίσει το είδος της παρέμβασης που θα χρειαστεί</a:t>
            </a:r>
            <a:endParaRPr lang="en-US" sz="1600" dirty="0" smtClean="0">
              <a:latin typeface="Segoe UI Light" panose="020B0502040204020203" pitchFamily="34" charset="0"/>
              <a:cs typeface="Segoe UI Light" panose="020B0502040204020203" pitchFamily="34" charset="0"/>
            </a:endParaRPr>
          </a:p>
        </p:txBody>
      </p:sp>
      <p:sp>
        <p:nvSpPr>
          <p:cNvPr id="9" name="Content Placeholder 2"/>
          <p:cNvSpPr txBox="1">
            <a:spLocks/>
          </p:cNvSpPr>
          <p:nvPr/>
        </p:nvSpPr>
        <p:spPr>
          <a:xfrm>
            <a:off x="3316031" y="1377762"/>
            <a:ext cx="2520000" cy="3175139"/>
          </a:xfrm>
          <a:prstGeom prst="rect">
            <a:avLst/>
          </a:prstGeom>
          <a:solidFill>
            <a:schemeClr val="bg1"/>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Clr>
                <a:schemeClr val="accent1"/>
              </a:buClr>
              <a:buNone/>
            </a:pPr>
            <a:r>
              <a:rPr lang="el-GR" sz="1600"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αυτό επίσης σημαίνει ότι οι επαγγελματίες που καταγράφουν μπορούν να προχωρήσουν στην καταγραφή του περιστατικού χωρίς προηγουμένως να έχουν ελέγξει αν η αναφορά ΚαΠα είναι βάσιμη ή όχι. Καταγράφουν στο σύστημα τα περιστατικά όπως τα έμαθαν ή είδαν ή άκουσαν.</a:t>
            </a:r>
          </a:p>
        </p:txBody>
      </p:sp>
      <p:sp>
        <p:nvSpPr>
          <p:cNvPr id="10" name="Content Placeholder 2"/>
          <p:cNvSpPr txBox="1">
            <a:spLocks/>
          </p:cNvSpPr>
          <p:nvPr/>
        </p:nvSpPr>
        <p:spPr>
          <a:xfrm>
            <a:off x="5985209" y="1377762"/>
            <a:ext cx="2520000" cy="3175139"/>
          </a:xfrm>
          <a:prstGeom prst="rect">
            <a:avLst/>
          </a:prstGeom>
          <a:solidFill>
            <a:schemeClr val="bg1"/>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Clr>
                <a:schemeClr val="accent1"/>
              </a:buClr>
              <a:buNone/>
            </a:pPr>
            <a:r>
              <a:rPr lang="el-GR" sz="1600" dirty="0" smtClean="0">
                <a:solidFill>
                  <a:schemeClr val="accent1"/>
                </a:solidFill>
                <a:latin typeface="Segoe UI Light" panose="020B0502040204020203" pitchFamily="34" charset="0"/>
                <a:cs typeface="Segoe UI Light" panose="020B0502040204020203" pitchFamily="34" charset="0"/>
              </a:rPr>
              <a:t>αυτό σημαίνει ότι οι επαγγελματίες χρήστριες/-</a:t>
            </a:r>
            <a:r>
              <a:rPr lang="el-GR" sz="1600" dirty="0" err="1" smtClean="0">
                <a:solidFill>
                  <a:schemeClr val="accent1"/>
                </a:solidFill>
                <a:latin typeface="Segoe UI Light" panose="020B0502040204020203" pitchFamily="34" charset="0"/>
                <a:cs typeface="Segoe UI Light" panose="020B0502040204020203" pitchFamily="34" charset="0"/>
              </a:rPr>
              <a:t>τριες</a:t>
            </a:r>
            <a:r>
              <a:rPr lang="el-GR" sz="1600" dirty="0" smtClean="0">
                <a:solidFill>
                  <a:schemeClr val="accent1"/>
                </a:solidFill>
                <a:latin typeface="Segoe UI Light" panose="020B0502040204020203" pitchFamily="34" charset="0"/>
                <a:cs typeface="Segoe UI Light" panose="020B0502040204020203" pitchFamily="34" charset="0"/>
              </a:rPr>
              <a:t> του </a:t>
            </a:r>
            <a:r>
              <a:rPr lang="en-US" sz="1600" dirty="0" smtClean="0">
                <a:solidFill>
                  <a:schemeClr val="accent1"/>
                </a:solidFill>
                <a:latin typeface="Segoe UI Light" panose="020B0502040204020203" pitchFamily="34" charset="0"/>
                <a:cs typeface="Segoe UI Light" panose="020B0502040204020203" pitchFamily="34" charset="0"/>
              </a:rPr>
              <a:t>CAN-MDS </a:t>
            </a:r>
            <a:r>
              <a:rPr lang="el-GR" sz="1600" dirty="0" smtClean="0">
                <a:solidFill>
                  <a:schemeClr val="accent1"/>
                </a:solidFill>
                <a:latin typeface="Segoe UI Light" panose="020B0502040204020203" pitchFamily="34" charset="0"/>
                <a:cs typeface="Segoe UI Light" panose="020B0502040204020203" pitchFamily="34" charset="0"/>
              </a:rPr>
              <a:t>καλούνται να καταγράφουν κάθε περιστατικό ΚαΠα-π που αντιλαμβάνονται, χωρίς προηγουμένως να αξιολογούν τη σοβαρότητά του ούτε να θέτουν ως </a:t>
            </a:r>
            <a:r>
              <a:rPr lang="el-GR" sz="1600" dirty="0" err="1" smtClean="0">
                <a:solidFill>
                  <a:schemeClr val="accent1"/>
                </a:solidFill>
                <a:latin typeface="Segoe UI Light" panose="020B0502040204020203" pitchFamily="34" charset="0"/>
                <a:cs typeface="Segoe UI Light" panose="020B0502040204020203" pitchFamily="34" charset="0"/>
              </a:rPr>
              <a:t>προαπαιτούμενο</a:t>
            </a:r>
            <a:r>
              <a:rPr lang="el-GR" sz="1600" dirty="0" smtClean="0">
                <a:solidFill>
                  <a:schemeClr val="accent1"/>
                </a:solidFill>
                <a:latin typeface="Segoe UI Light" panose="020B0502040204020203" pitchFamily="34" charset="0"/>
                <a:cs typeface="Segoe UI Light" panose="020B0502040204020203" pitchFamily="34" charset="0"/>
              </a:rPr>
              <a:t> το παιδί να έχει υποστεί ήδη βλάβη</a:t>
            </a:r>
            <a:endParaRPr lang="en-US" sz="1600" dirty="0">
              <a:solidFill>
                <a:schemeClr val="accent1"/>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7292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800" dirty="0" smtClean="0">
                <a:solidFill>
                  <a:schemeClr val="accent1"/>
                </a:solidFill>
              </a:rPr>
              <a:t>Σύστημα </a:t>
            </a:r>
            <a:r>
              <a:rPr lang="en-US" sz="2800" dirty="0" smtClean="0">
                <a:solidFill>
                  <a:schemeClr val="accent1"/>
                </a:solidFill>
              </a:rPr>
              <a:t>CAN-MDS </a:t>
            </a:r>
            <a:r>
              <a:rPr lang="el-GR" sz="2800" dirty="0" smtClean="0">
                <a:solidFill>
                  <a:schemeClr val="accent1"/>
                </a:solidFill>
              </a:rPr>
              <a:t>και </a:t>
            </a:r>
            <a:r>
              <a:rPr lang="el-GR" sz="2800" dirty="0" err="1" smtClean="0">
                <a:solidFill>
                  <a:schemeClr val="accent1"/>
                </a:solidFill>
              </a:rPr>
              <a:t>υπο</a:t>
            </a:r>
            <a:r>
              <a:rPr lang="en-US" sz="2800" dirty="0" smtClean="0">
                <a:solidFill>
                  <a:schemeClr val="accent1"/>
                </a:solidFill>
              </a:rPr>
              <a:t>-</a:t>
            </a:r>
            <a:r>
              <a:rPr lang="el-GR" sz="2800" dirty="0" smtClean="0">
                <a:solidFill>
                  <a:schemeClr val="accent1"/>
                </a:solidFill>
              </a:rPr>
              <a:t>αναφορά</a:t>
            </a:r>
            <a:r>
              <a:rPr lang="en-US" sz="2800" dirty="0" smtClean="0">
                <a:solidFill>
                  <a:schemeClr val="accent1"/>
                </a:solidFill>
              </a:rPr>
              <a:t> </a:t>
            </a:r>
            <a:r>
              <a:rPr lang="el-GR" sz="2800" dirty="0" smtClean="0">
                <a:solidFill>
                  <a:schemeClr val="accent1"/>
                </a:solidFill>
              </a:rPr>
              <a:t>ΚαΠα-π</a:t>
            </a:r>
            <a:endParaRPr lang="el-GR" sz="2800" dirty="0"/>
          </a:p>
        </p:txBody>
      </p:sp>
      <p:sp>
        <p:nvSpPr>
          <p:cNvPr id="3" name="Content Placeholder 2"/>
          <p:cNvSpPr>
            <a:spLocks noGrp="1"/>
          </p:cNvSpPr>
          <p:nvPr>
            <p:ph idx="1"/>
          </p:nvPr>
        </p:nvSpPr>
        <p:spPr>
          <a:xfrm>
            <a:off x="628650" y="1185571"/>
            <a:ext cx="7886700" cy="3401420"/>
          </a:xfrm>
        </p:spPr>
        <p:txBody>
          <a:bodyPr>
            <a:noAutofit/>
          </a:bodyPr>
          <a:lstStyle/>
          <a:p>
            <a:pPr algn="just" fontAlgn="base">
              <a:lnSpc>
                <a:spcPct val="100000"/>
              </a:lnSpc>
              <a:spcBef>
                <a:spcPct val="0"/>
              </a:spcBef>
              <a:spcAft>
                <a:spcPts val="1200"/>
              </a:spcAft>
              <a:buSzPts val="1000"/>
              <a:buFont typeface="Wingdings 3" panose="05040102010807070707" pitchFamily="18" charset="2"/>
              <a:buChar char="´"/>
            </a:pPr>
            <a:r>
              <a:rPr lang="el-GR" sz="1500" b="1" dirty="0">
                <a:latin typeface="Segoe UI Light" panose="020B0502040204020203" pitchFamily="34" charset="0"/>
                <a:cs typeface="Segoe UI Light" panose="020B0502040204020203" pitchFamily="34" charset="0"/>
              </a:rPr>
              <a:t>Ακριβείς και αξιόπιστες αναφορές περιστατικών </a:t>
            </a:r>
            <a:r>
              <a:rPr lang="el-GR" sz="1500" b="1" dirty="0" smtClean="0">
                <a:latin typeface="Segoe UI Light" panose="020B0502040204020203" pitchFamily="34" charset="0"/>
                <a:cs typeface="Segoe UI Light" panose="020B0502040204020203" pitchFamily="34" charset="0"/>
              </a:rPr>
              <a:t>ΚαΠα-π</a:t>
            </a:r>
            <a:r>
              <a:rPr lang="el-GR" sz="1500" dirty="0" smtClean="0">
                <a:latin typeface="Segoe UI Light" panose="020B0502040204020203" pitchFamily="34" charset="0"/>
                <a:cs typeface="Segoe UI Light" panose="020B0502040204020203" pitchFamily="34" charset="0"/>
              </a:rPr>
              <a:t> </a:t>
            </a:r>
            <a:r>
              <a:rPr lang="el-GR" sz="1500" dirty="0">
                <a:latin typeface="Segoe UI Light" panose="020B0502040204020203" pitchFamily="34" charset="0"/>
                <a:cs typeface="Segoe UI Light" panose="020B0502040204020203" pitchFamily="34" charset="0"/>
              </a:rPr>
              <a:t>από </a:t>
            </a:r>
            <a:r>
              <a:rPr lang="el-GR" sz="1500" dirty="0" smtClean="0">
                <a:latin typeface="Segoe UI Light" panose="020B0502040204020203" pitchFamily="34" charset="0"/>
                <a:cs typeface="Segoe UI Light" panose="020B0502040204020203" pitchFamily="34" charset="0"/>
              </a:rPr>
              <a:t>επαγγελματίες που εργάζονται με ή/και για παιδιά </a:t>
            </a:r>
            <a:r>
              <a:rPr lang="el-GR" sz="1500" b="1" dirty="0" smtClean="0">
                <a:latin typeface="Segoe UI Light" panose="020B0502040204020203" pitchFamily="34" charset="0"/>
                <a:cs typeface="Segoe UI Light" panose="020B0502040204020203" pitchFamily="34" charset="0"/>
              </a:rPr>
              <a:t>συνιστούν αναγκαία συνθήκη</a:t>
            </a:r>
            <a:r>
              <a:rPr lang="el-GR" sz="1500" dirty="0" smtClean="0">
                <a:latin typeface="Segoe UI Light" panose="020B0502040204020203" pitchFamily="34" charset="0"/>
                <a:cs typeface="Segoe UI Light" panose="020B0502040204020203" pitchFamily="34" charset="0"/>
              </a:rPr>
              <a:t> τόσο για την παρακολούθηση </a:t>
            </a:r>
            <a:r>
              <a:rPr lang="el-GR" sz="1500" dirty="0">
                <a:latin typeface="Segoe UI Light" panose="020B0502040204020203" pitchFamily="34" charset="0"/>
                <a:cs typeface="Segoe UI Light" panose="020B0502040204020203" pitchFamily="34" charset="0"/>
              </a:rPr>
              <a:t>της </a:t>
            </a:r>
            <a:r>
              <a:rPr lang="el-GR" sz="1500" dirty="0" smtClean="0">
                <a:latin typeface="Segoe UI Light" panose="020B0502040204020203" pitchFamily="34" charset="0"/>
                <a:cs typeface="Segoe UI Light" panose="020B0502040204020203" pitchFamily="34" charset="0"/>
              </a:rPr>
              <a:t>προστασίας </a:t>
            </a:r>
            <a:r>
              <a:rPr lang="el-GR" sz="1500" dirty="0">
                <a:latin typeface="Segoe UI Light" panose="020B0502040204020203" pitchFamily="34" charset="0"/>
                <a:cs typeface="Segoe UI Light" panose="020B0502040204020203" pitchFamily="34" charset="0"/>
              </a:rPr>
              <a:t>και </a:t>
            </a:r>
            <a:r>
              <a:rPr lang="el-GR" sz="1500" dirty="0" smtClean="0">
                <a:latin typeface="Segoe UI Light" panose="020B0502040204020203" pitchFamily="34" charset="0"/>
                <a:cs typeface="Segoe UI Light" panose="020B0502040204020203" pitchFamily="34" charset="0"/>
              </a:rPr>
              <a:t>της ευημερίας </a:t>
            </a:r>
            <a:r>
              <a:rPr lang="el-GR" sz="1500" dirty="0">
                <a:latin typeface="Segoe UI Light" panose="020B0502040204020203" pitchFamily="34" charset="0"/>
                <a:cs typeface="Segoe UI Light" panose="020B0502040204020203" pitchFamily="34" charset="0"/>
              </a:rPr>
              <a:t>των παιδιών, </a:t>
            </a:r>
            <a:r>
              <a:rPr lang="el-GR" sz="1500" dirty="0" smtClean="0">
                <a:latin typeface="Segoe UI Light" panose="020B0502040204020203" pitchFamily="34" charset="0"/>
                <a:cs typeface="Segoe UI Light" panose="020B0502040204020203" pitchFamily="34" charset="0"/>
              </a:rPr>
              <a:t>όσο και για την εκτίμηση των αναγκών των υπηρεσιών και τον προγραμματισμό, την εφαρμογή και την αξιολόγηση των απαιτούμενων παρεμβάσεων</a:t>
            </a:r>
            <a:endParaRPr lang="el-GR" sz="1500" dirty="0">
              <a:latin typeface="Segoe UI Light" panose="020B0502040204020203" pitchFamily="34" charset="0"/>
              <a:cs typeface="Segoe UI Light" panose="020B0502040204020203" pitchFamily="34" charset="0"/>
            </a:endParaRPr>
          </a:p>
          <a:p>
            <a:pPr algn="just" fontAlgn="base">
              <a:lnSpc>
                <a:spcPct val="100000"/>
              </a:lnSpc>
              <a:spcBef>
                <a:spcPct val="0"/>
              </a:spcBef>
              <a:spcAft>
                <a:spcPts val="1200"/>
              </a:spcAft>
              <a:buSzPts val="1000"/>
              <a:buFont typeface="Wingdings 3" panose="05040102010807070707" pitchFamily="18" charset="2"/>
              <a:buChar char="´"/>
            </a:pPr>
            <a:r>
              <a:rPr lang="el-GR" sz="1500" dirty="0" smtClean="0">
                <a:latin typeface="Segoe UI Light" panose="020B0502040204020203" pitchFamily="34" charset="0"/>
                <a:cs typeface="Segoe UI Light" panose="020B0502040204020203" pitchFamily="34" charset="0"/>
              </a:rPr>
              <a:t>Η </a:t>
            </a:r>
            <a:r>
              <a:rPr lang="el-GR" sz="1500" dirty="0" err="1" smtClean="0">
                <a:latin typeface="Segoe UI Light" panose="020B0502040204020203" pitchFamily="34" charset="0"/>
                <a:cs typeface="Segoe UI Light" panose="020B0502040204020203" pitchFamily="34" charset="0"/>
              </a:rPr>
              <a:t>υπο</a:t>
            </a:r>
            <a:r>
              <a:rPr lang="el-GR" sz="1500" dirty="0" smtClean="0">
                <a:latin typeface="Segoe UI Light" panose="020B0502040204020203" pitchFamily="34" charset="0"/>
                <a:cs typeface="Segoe UI Light" panose="020B0502040204020203" pitchFamily="34" charset="0"/>
              </a:rPr>
              <a:t>-αναφορά περιστατικών ΚαΠα-π φαίνεται </a:t>
            </a:r>
            <a:r>
              <a:rPr lang="el-GR" sz="1500" dirty="0">
                <a:latin typeface="Segoe UI Light" panose="020B0502040204020203" pitchFamily="34" charset="0"/>
                <a:cs typeface="Segoe UI Light" panose="020B0502040204020203" pitchFamily="34" charset="0"/>
              </a:rPr>
              <a:t>να είναι συστημική, </a:t>
            </a:r>
            <a:r>
              <a:rPr lang="el-GR" sz="1500" dirty="0" smtClean="0">
                <a:latin typeface="Segoe UI Light" panose="020B0502040204020203" pitchFamily="34" charset="0"/>
                <a:cs typeface="Segoe UI Light" panose="020B0502040204020203" pitchFamily="34" charset="0"/>
              </a:rPr>
              <a:t>κοινή </a:t>
            </a:r>
            <a:r>
              <a:rPr lang="el-GR" sz="1500" dirty="0">
                <a:latin typeface="Segoe UI Light" panose="020B0502040204020203" pitchFamily="34" charset="0"/>
                <a:cs typeface="Segoe UI Light" panose="020B0502040204020203" pitchFamily="34" charset="0"/>
              </a:rPr>
              <a:t>και </a:t>
            </a:r>
            <a:r>
              <a:rPr lang="el-GR" sz="1500" dirty="0" smtClean="0">
                <a:latin typeface="Segoe UI Light" panose="020B0502040204020203" pitchFamily="34" charset="0"/>
                <a:cs typeface="Segoe UI Light" panose="020B0502040204020203" pitchFamily="34" charset="0"/>
              </a:rPr>
              <a:t>το μέγεθός της δύσκολα μπορεί να προσδιοριστεί λόγω των ποικίλων αιτιών </a:t>
            </a:r>
            <a:r>
              <a:rPr lang="el-GR" sz="1500" dirty="0">
                <a:latin typeface="Segoe UI Light" panose="020B0502040204020203" pitchFamily="34" charset="0"/>
                <a:cs typeface="Segoe UI Light" panose="020B0502040204020203" pitchFamily="34" charset="0"/>
              </a:rPr>
              <a:t>και </a:t>
            </a:r>
            <a:r>
              <a:rPr lang="el-GR" sz="1500" dirty="0" smtClean="0">
                <a:latin typeface="Segoe UI Light" panose="020B0502040204020203" pitchFamily="34" charset="0"/>
                <a:cs typeface="Segoe UI Light" panose="020B0502040204020203" pitchFamily="34" charset="0"/>
              </a:rPr>
              <a:t>επιρροών που την προκαλούν, πολλές </a:t>
            </a:r>
            <a:r>
              <a:rPr lang="el-GR" sz="1500" dirty="0">
                <a:latin typeface="Segoe UI Light" panose="020B0502040204020203" pitchFamily="34" charset="0"/>
                <a:cs typeface="Segoe UI Light" panose="020B0502040204020203" pitchFamily="34" charset="0"/>
              </a:rPr>
              <a:t>από τις </a:t>
            </a:r>
            <a:r>
              <a:rPr lang="el-GR" sz="1500" dirty="0" smtClean="0">
                <a:latin typeface="Segoe UI Light" panose="020B0502040204020203" pitchFamily="34" charset="0"/>
                <a:cs typeface="Segoe UI Light" panose="020B0502040204020203" pitchFamily="34" charset="0"/>
              </a:rPr>
              <a:t>οποίες σχετίζονται </a:t>
            </a:r>
            <a:r>
              <a:rPr lang="el-GR" sz="1500" dirty="0">
                <a:latin typeface="Segoe UI Light" panose="020B0502040204020203" pitchFamily="34" charset="0"/>
                <a:cs typeface="Segoe UI Light" panose="020B0502040204020203" pitchFamily="34" charset="0"/>
              </a:rPr>
              <a:t>με τη φύση των </a:t>
            </a:r>
            <a:r>
              <a:rPr lang="el-GR" sz="1500" dirty="0" smtClean="0">
                <a:latin typeface="Segoe UI Light" panose="020B0502040204020203" pitchFamily="34" charset="0"/>
                <a:cs typeface="Segoe UI Light" panose="020B0502040204020203" pitchFamily="34" charset="0"/>
              </a:rPr>
              <a:t>πράξεων ΚαΠα, την </a:t>
            </a:r>
            <a:r>
              <a:rPr lang="el-GR" sz="1500" dirty="0">
                <a:latin typeface="Segoe UI Light" panose="020B0502040204020203" pitchFamily="34" charset="0"/>
                <a:cs typeface="Segoe UI Light" panose="020B0502040204020203" pitchFamily="34" charset="0"/>
              </a:rPr>
              <a:t>κατάχρηση της εμπιστοσύνης </a:t>
            </a:r>
            <a:r>
              <a:rPr lang="el-GR" sz="1500" dirty="0" smtClean="0">
                <a:latin typeface="Segoe UI Light" panose="020B0502040204020203" pitchFamily="34" charset="0"/>
                <a:cs typeface="Segoe UI Light" panose="020B0502040204020203" pitchFamily="34" charset="0"/>
              </a:rPr>
              <a:t>των παιδιών και την ασυμμετρία ισχύος μεταξύ των παιδιών </a:t>
            </a:r>
            <a:r>
              <a:rPr lang="el-GR" sz="1500" dirty="0">
                <a:latin typeface="Segoe UI Light" panose="020B0502040204020203" pitchFamily="34" charset="0"/>
                <a:cs typeface="Segoe UI Light" panose="020B0502040204020203" pitchFamily="34" charset="0"/>
              </a:rPr>
              <a:t>και των ενηλίκων </a:t>
            </a:r>
            <a:r>
              <a:rPr lang="el-GR" sz="1500" dirty="0" smtClean="0">
                <a:latin typeface="Segoe UI Light" panose="020B0502040204020203" pitchFamily="34" charset="0"/>
                <a:cs typeface="Segoe UI Light" panose="020B0502040204020203" pitchFamily="34" charset="0"/>
              </a:rPr>
              <a:t>ατόμων που είναι υπεύθυνα για τη φροντίδα τους. </a:t>
            </a:r>
            <a:endParaRPr lang="el-GR" sz="1500" dirty="0">
              <a:latin typeface="Segoe UI Light" panose="020B0502040204020203" pitchFamily="34" charset="0"/>
              <a:cs typeface="Segoe UI Light" panose="020B0502040204020203" pitchFamily="34" charset="0"/>
            </a:endParaRPr>
          </a:p>
          <a:p>
            <a:pPr algn="just" fontAlgn="base">
              <a:lnSpc>
                <a:spcPct val="100000"/>
              </a:lnSpc>
              <a:spcBef>
                <a:spcPct val="0"/>
              </a:spcBef>
              <a:spcAft>
                <a:spcPct val="0"/>
              </a:spcAft>
              <a:buSzPts val="1000"/>
              <a:buFont typeface="Wingdings 3" panose="05040102010807070707" pitchFamily="18" charset="2"/>
              <a:buChar char="´"/>
            </a:pPr>
            <a:r>
              <a:rPr lang="el-GR" sz="1500" b="1" dirty="0" smtClean="0">
                <a:solidFill>
                  <a:schemeClr val="accent1"/>
                </a:solidFill>
                <a:latin typeface="Segoe UI Light" panose="020B0502040204020203" pitchFamily="34" charset="0"/>
                <a:cs typeface="Segoe UI Light" panose="020B0502040204020203" pitchFamily="34" charset="0"/>
              </a:rPr>
              <a:t>Η </a:t>
            </a:r>
            <a:r>
              <a:rPr lang="el-GR" sz="1500" b="1" dirty="0" err="1" smtClean="0">
                <a:solidFill>
                  <a:schemeClr val="accent1"/>
                </a:solidFill>
                <a:latin typeface="Segoe UI Light" panose="020B0502040204020203" pitchFamily="34" charset="0"/>
                <a:cs typeface="Segoe UI Light" panose="020B0502040204020203" pitchFamily="34" charset="0"/>
              </a:rPr>
              <a:t>υπο</a:t>
            </a:r>
            <a:r>
              <a:rPr lang="el-GR" sz="1500" b="1" dirty="0" smtClean="0">
                <a:solidFill>
                  <a:schemeClr val="accent1"/>
                </a:solidFill>
                <a:latin typeface="Segoe UI Light" panose="020B0502040204020203" pitchFamily="34" charset="0"/>
                <a:cs typeface="Segoe UI Light" panose="020B0502040204020203" pitchFamily="34" charset="0"/>
              </a:rPr>
              <a:t>-αναφορά περιστατικών ΚαΠα-π στο </a:t>
            </a:r>
            <a:r>
              <a:rPr lang="el-GR" sz="1500" b="1" dirty="0">
                <a:solidFill>
                  <a:schemeClr val="accent1"/>
                </a:solidFill>
                <a:latin typeface="Segoe UI Light" panose="020B0502040204020203" pitchFamily="34" charset="0"/>
                <a:cs typeface="Segoe UI Light" panose="020B0502040204020203" pitchFamily="34" charset="0"/>
              </a:rPr>
              <a:t>παρόν πλαίσιο </a:t>
            </a:r>
            <a:r>
              <a:rPr lang="el-GR" sz="1500" b="1" dirty="0" smtClean="0">
                <a:solidFill>
                  <a:schemeClr val="accent1"/>
                </a:solidFill>
                <a:latin typeface="Segoe UI Light" panose="020B0502040204020203" pitchFamily="34" charset="0"/>
                <a:cs typeface="Segoe UI Light" panose="020B0502040204020203" pitchFamily="34" charset="0"/>
              </a:rPr>
              <a:t>περιλαμβάνει όλες αυτές τις </a:t>
            </a:r>
            <a:r>
              <a:rPr lang="el-GR" sz="1500" b="1" dirty="0">
                <a:solidFill>
                  <a:schemeClr val="accent1"/>
                </a:solidFill>
                <a:latin typeface="Segoe UI Light" panose="020B0502040204020203" pitchFamily="34" charset="0"/>
                <a:cs typeface="Segoe UI Light" panose="020B0502040204020203" pitchFamily="34" charset="0"/>
              </a:rPr>
              <a:t>πρακτικές και </a:t>
            </a:r>
            <a:r>
              <a:rPr lang="el-GR" sz="1500" b="1" dirty="0" smtClean="0">
                <a:solidFill>
                  <a:schemeClr val="accent1"/>
                </a:solidFill>
                <a:latin typeface="Segoe UI Light" panose="020B0502040204020203" pitchFamily="34" charset="0"/>
                <a:cs typeface="Segoe UI Light" panose="020B0502040204020203" pitchFamily="34" charset="0"/>
              </a:rPr>
              <a:t>τις συνέπειές τους που έχουν ως αποτέλεσμα τα </a:t>
            </a:r>
            <a:r>
              <a:rPr lang="el-GR" sz="1500" b="1" dirty="0">
                <a:solidFill>
                  <a:schemeClr val="accent1"/>
                </a:solidFill>
                <a:latin typeface="Segoe UI Light" panose="020B0502040204020203" pitchFamily="34" charset="0"/>
                <a:cs typeface="Segoe UI Light" panose="020B0502040204020203" pitchFamily="34" charset="0"/>
              </a:rPr>
              <a:t>περιστατικά </a:t>
            </a:r>
            <a:r>
              <a:rPr lang="el-GR" sz="1500" b="1" dirty="0" smtClean="0">
                <a:solidFill>
                  <a:schemeClr val="accent1"/>
                </a:solidFill>
                <a:latin typeface="Segoe UI Light" panose="020B0502040204020203" pitchFamily="34" charset="0"/>
                <a:cs typeface="Segoe UI Light" panose="020B0502040204020203" pitchFamily="34" charset="0"/>
              </a:rPr>
              <a:t>ΚαΠα-π </a:t>
            </a:r>
            <a:r>
              <a:rPr lang="el-GR" sz="1500" b="1" dirty="0">
                <a:solidFill>
                  <a:schemeClr val="accent1"/>
                </a:solidFill>
                <a:latin typeface="Segoe UI Light" panose="020B0502040204020203" pitchFamily="34" charset="0"/>
                <a:cs typeface="Segoe UI Light" panose="020B0502040204020203" pitchFamily="34" charset="0"/>
              </a:rPr>
              <a:t>που αναφέρονται τελικά, σε </a:t>
            </a:r>
            <a:r>
              <a:rPr lang="el-GR" sz="1500" b="1" dirty="0" smtClean="0">
                <a:solidFill>
                  <a:schemeClr val="accent1"/>
                </a:solidFill>
                <a:latin typeface="Segoe UI Light" panose="020B0502040204020203" pitchFamily="34" charset="0"/>
                <a:cs typeface="Segoe UI Light" panose="020B0502040204020203" pitchFamily="34" charset="0"/>
              </a:rPr>
              <a:t>εθνικό επίπεδο και </a:t>
            </a:r>
            <a:r>
              <a:rPr lang="el-GR" sz="1500" b="1" dirty="0">
                <a:solidFill>
                  <a:schemeClr val="accent1"/>
                </a:solidFill>
                <a:latin typeface="Segoe UI Light" panose="020B0502040204020203" pitchFamily="34" charset="0"/>
                <a:cs typeface="Segoe UI Light" panose="020B0502040204020203" pitchFamily="34" charset="0"/>
              </a:rPr>
              <a:t>παγκοσμίως να αποτελούν ένα ελάχιστο ποσοστό του </a:t>
            </a:r>
            <a:r>
              <a:rPr lang="el-GR" sz="1500" b="1" dirty="0" smtClean="0">
                <a:solidFill>
                  <a:schemeClr val="accent1"/>
                </a:solidFill>
                <a:latin typeface="Segoe UI Light" panose="020B0502040204020203" pitchFamily="34" charset="0"/>
                <a:cs typeface="Segoe UI Light" panose="020B0502040204020203" pitchFamily="34" charset="0"/>
              </a:rPr>
              <a:t>εκτιμώμενου μεγέθους του προβλήματος</a:t>
            </a:r>
          </a:p>
        </p:txBody>
      </p:sp>
    </p:spTree>
    <p:extLst>
      <p:ext uri="{BB962C8B-B14F-4D97-AF65-F5344CB8AC3E}">
        <p14:creationId xmlns="" xmlns:p14="http://schemas.microsoft.com/office/powerpoint/2010/main" val="400156536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85646" y="881797"/>
            <a:ext cx="8053387" cy="3348038"/>
          </a:xfrm>
          <a:prstGeom prst="rect">
            <a:avLst/>
          </a:prstGeom>
        </p:spPr>
        <p:txBody>
          <a:bodyPr/>
          <a:lstStyle/>
          <a:p>
            <a:pPr marL="133350" indent="-133350" algn="just" fontAlgn="base">
              <a:lnSpc>
                <a:spcPct val="100000"/>
              </a:lnSpc>
              <a:spcBef>
                <a:spcPct val="0"/>
              </a:spcBef>
              <a:spcAft>
                <a:spcPct val="0"/>
              </a:spcAft>
              <a:buSzPts val="1000"/>
              <a:buNone/>
            </a:pPr>
            <a:endParaRPr lang="en-US" sz="1050" b="1" dirty="0">
              <a:solidFill>
                <a:srgbClr val="365F91"/>
              </a:solidFill>
              <a:latin typeface="Calibri" pitchFamily="34" charset="0"/>
            </a:endParaRPr>
          </a:p>
          <a:p>
            <a:pPr marL="133350" indent="-133350" algn="ctr" fontAlgn="base">
              <a:lnSpc>
                <a:spcPct val="100000"/>
              </a:lnSpc>
              <a:spcBef>
                <a:spcPct val="0"/>
              </a:spcBef>
              <a:spcAft>
                <a:spcPct val="0"/>
              </a:spcAft>
              <a:buSzPts val="1000"/>
              <a:buNone/>
            </a:pPr>
            <a:endParaRPr lang="en-US" sz="1350" b="1" dirty="0">
              <a:solidFill>
                <a:srgbClr val="365F91"/>
              </a:solidFill>
              <a:latin typeface="Calibri" pitchFamily="34" charset="0"/>
            </a:endParaRPr>
          </a:p>
          <a:p>
            <a:pPr marL="133350" indent="-133350" algn="ctr" fontAlgn="base">
              <a:lnSpc>
                <a:spcPct val="100000"/>
              </a:lnSpc>
              <a:spcBef>
                <a:spcPct val="0"/>
              </a:spcBef>
              <a:spcAft>
                <a:spcPct val="0"/>
              </a:spcAft>
              <a:buSzPts val="1000"/>
              <a:buNone/>
            </a:pPr>
            <a:endParaRPr lang="en-US" sz="1350" b="1" dirty="0">
              <a:solidFill>
                <a:srgbClr val="365F91"/>
              </a:solidFill>
              <a:latin typeface="Calibri" pitchFamily="34" charset="0"/>
            </a:endParaRPr>
          </a:p>
          <a:p>
            <a:pPr marL="133350" indent="-133350" algn="ctr" fontAlgn="base">
              <a:lnSpc>
                <a:spcPct val="100000"/>
              </a:lnSpc>
              <a:spcBef>
                <a:spcPct val="0"/>
              </a:spcBef>
              <a:spcAft>
                <a:spcPct val="0"/>
              </a:spcAft>
              <a:buSzPts val="1000"/>
              <a:buNone/>
            </a:pPr>
            <a:endParaRPr lang="en-US" sz="1350" b="1" dirty="0">
              <a:solidFill>
                <a:srgbClr val="365F91"/>
              </a:solidFill>
              <a:latin typeface="Calibri" pitchFamily="34" charset="0"/>
            </a:endParaRPr>
          </a:p>
          <a:p>
            <a:pPr marL="133350" indent="-133350" algn="ctr" fontAlgn="base">
              <a:lnSpc>
                <a:spcPct val="100000"/>
              </a:lnSpc>
              <a:spcBef>
                <a:spcPct val="0"/>
              </a:spcBef>
              <a:spcAft>
                <a:spcPct val="0"/>
              </a:spcAft>
              <a:buSzPts val="1000"/>
              <a:buNone/>
            </a:pPr>
            <a:endParaRPr lang="en-US" sz="1350" b="1" dirty="0">
              <a:solidFill>
                <a:srgbClr val="365F91"/>
              </a:solidFill>
              <a:latin typeface="Calibri" pitchFamily="34" charset="0"/>
            </a:endParaRPr>
          </a:p>
          <a:p>
            <a:pPr marL="133350" indent="-133350" algn="ctr" fontAlgn="base">
              <a:lnSpc>
                <a:spcPct val="100000"/>
              </a:lnSpc>
              <a:spcBef>
                <a:spcPct val="0"/>
              </a:spcBef>
              <a:spcAft>
                <a:spcPct val="0"/>
              </a:spcAft>
              <a:buSzPts val="1000"/>
              <a:buNone/>
            </a:pPr>
            <a:r>
              <a:rPr lang="el-GR" sz="2000" b="1" dirty="0">
                <a:solidFill>
                  <a:srgbClr val="365F91"/>
                </a:solidFill>
                <a:latin typeface="Segoe UI Light" panose="020B0502040204020203" pitchFamily="34" charset="0"/>
                <a:cs typeface="Segoe UI Light" panose="020B0502040204020203" pitchFamily="34" charset="0"/>
              </a:rPr>
              <a:t>Ποιος ο ρόλος της Πολιτείας στην </a:t>
            </a:r>
            <a:r>
              <a:rPr lang="el-GR" sz="2000" b="1" dirty="0" smtClean="0">
                <a:solidFill>
                  <a:srgbClr val="365F91"/>
                </a:solidFill>
                <a:latin typeface="Segoe UI Light" panose="020B0502040204020203" pitchFamily="34" charset="0"/>
                <a:cs typeface="Segoe UI Light" panose="020B0502040204020203" pitchFamily="34" charset="0"/>
              </a:rPr>
              <a:t>Προστασία του Παιδιού;</a:t>
            </a:r>
            <a:endParaRPr lang="en-US" sz="2000" b="1" dirty="0">
              <a:solidFill>
                <a:srgbClr val="365F91"/>
              </a:solidFill>
              <a:latin typeface="Segoe UI Light" panose="020B0502040204020203" pitchFamily="34" charset="0"/>
              <a:cs typeface="Segoe UI Light" panose="020B0502040204020203" pitchFamily="34" charset="0"/>
            </a:endParaRPr>
          </a:p>
          <a:p>
            <a:pPr marL="133350" indent="-133350" algn="ctr" fontAlgn="base">
              <a:lnSpc>
                <a:spcPct val="100000"/>
              </a:lnSpc>
              <a:spcBef>
                <a:spcPct val="0"/>
              </a:spcBef>
              <a:spcAft>
                <a:spcPct val="0"/>
              </a:spcAft>
              <a:buSzPts val="1000"/>
              <a:buNone/>
            </a:pPr>
            <a:endParaRPr lang="el-GR" sz="2000" b="1" dirty="0" smtClean="0">
              <a:solidFill>
                <a:srgbClr val="365F91"/>
              </a:solidFill>
              <a:latin typeface="Segoe UI Light" panose="020B0502040204020203" pitchFamily="34" charset="0"/>
              <a:cs typeface="Segoe UI Light" panose="020B0502040204020203" pitchFamily="34" charset="0"/>
            </a:endParaRPr>
          </a:p>
          <a:p>
            <a:pPr marL="133350" indent="-133350" algn="ctr" fontAlgn="base">
              <a:lnSpc>
                <a:spcPct val="100000"/>
              </a:lnSpc>
              <a:spcBef>
                <a:spcPct val="0"/>
              </a:spcBef>
              <a:spcAft>
                <a:spcPct val="0"/>
              </a:spcAft>
              <a:buSzPts val="1000"/>
              <a:buNone/>
            </a:pPr>
            <a:r>
              <a:rPr lang="el-GR" sz="2000" b="1" dirty="0" smtClean="0">
                <a:solidFill>
                  <a:srgbClr val="365F91"/>
                </a:solidFill>
                <a:latin typeface="Segoe UI Light" panose="020B0502040204020203" pitchFamily="34" charset="0"/>
                <a:cs typeface="Segoe UI Light" panose="020B0502040204020203" pitchFamily="34" charset="0"/>
              </a:rPr>
              <a:t>Γιατί </a:t>
            </a:r>
            <a:r>
              <a:rPr lang="el-GR" sz="2000" b="1" dirty="0">
                <a:solidFill>
                  <a:srgbClr val="365F91"/>
                </a:solidFill>
                <a:latin typeface="Segoe UI Light" panose="020B0502040204020203" pitchFamily="34" charset="0"/>
                <a:cs typeface="Segoe UI Light" panose="020B0502040204020203" pitchFamily="34" charset="0"/>
              </a:rPr>
              <a:t>πρέπει να γίνονται αναφορές περιστατικών ΚαΠα-Π</a:t>
            </a:r>
            <a:r>
              <a:rPr lang="el-GR" sz="2000" b="1" dirty="0" smtClean="0">
                <a:solidFill>
                  <a:srgbClr val="365F91"/>
                </a:solidFill>
                <a:latin typeface="Segoe UI Light" panose="020B0502040204020203" pitchFamily="34" charset="0"/>
                <a:cs typeface="Segoe UI Light" panose="020B0502040204020203" pitchFamily="34" charset="0"/>
              </a:rPr>
              <a:t>;</a:t>
            </a:r>
          </a:p>
          <a:p>
            <a:pPr marL="133350" indent="-133350" algn="ctr" fontAlgn="base">
              <a:lnSpc>
                <a:spcPct val="100000"/>
              </a:lnSpc>
              <a:spcBef>
                <a:spcPct val="0"/>
              </a:spcBef>
              <a:spcAft>
                <a:spcPct val="0"/>
              </a:spcAft>
              <a:buSzPts val="1000"/>
              <a:buNone/>
            </a:pPr>
            <a:endParaRPr lang="el-GR" sz="2000" b="1" dirty="0">
              <a:solidFill>
                <a:srgbClr val="365F91"/>
              </a:solidFill>
              <a:latin typeface="Segoe UI Light" panose="020B0502040204020203" pitchFamily="34" charset="0"/>
              <a:cs typeface="Segoe UI Light" panose="020B0502040204020203" pitchFamily="34" charset="0"/>
            </a:endParaRPr>
          </a:p>
          <a:p>
            <a:pPr marL="133350" indent="-133350" algn="ctr" fontAlgn="base">
              <a:lnSpc>
                <a:spcPct val="100000"/>
              </a:lnSpc>
              <a:spcBef>
                <a:spcPct val="0"/>
              </a:spcBef>
              <a:spcAft>
                <a:spcPct val="0"/>
              </a:spcAft>
              <a:buSzPts val="1000"/>
              <a:buNone/>
            </a:pPr>
            <a:r>
              <a:rPr lang="el-GR" sz="2000" b="1" dirty="0" smtClean="0">
                <a:solidFill>
                  <a:srgbClr val="365F91"/>
                </a:solidFill>
                <a:latin typeface="Segoe UI Light" panose="020B0502040204020203" pitchFamily="34" charset="0"/>
                <a:cs typeface="Segoe UI Light" panose="020B0502040204020203" pitchFamily="34" charset="0"/>
              </a:rPr>
              <a:t>Το Σύστημα Επιδημιολογικής Επιτήρησης </a:t>
            </a:r>
            <a:r>
              <a:rPr lang="en-US" sz="2000" b="1" dirty="0" smtClean="0">
                <a:solidFill>
                  <a:srgbClr val="365F91"/>
                </a:solidFill>
                <a:latin typeface="Segoe UI Light" panose="020B0502040204020203" pitchFamily="34" charset="0"/>
                <a:cs typeface="Segoe UI Light" panose="020B0502040204020203" pitchFamily="34" charset="0"/>
              </a:rPr>
              <a:t>CAN-MDS</a:t>
            </a:r>
            <a:endParaRPr lang="en-US" sz="2000" b="1" dirty="0">
              <a:solidFill>
                <a:srgbClr val="365F91"/>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009759275"/>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800" dirty="0" smtClean="0">
                <a:solidFill>
                  <a:schemeClr val="accent1"/>
                </a:solidFill>
              </a:rPr>
              <a:t>Σύστημα </a:t>
            </a:r>
            <a:r>
              <a:rPr lang="en-US" sz="2800" dirty="0" smtClean="0">
                <a:solidFill>
                  <a:schemeClr val="accent1"/>
                </a:solidFill>
              </a:rPr>
              <a:t>CAN-MDS </a:t>
            </a:r>
            <a:r>
              <a:rPr lang="el-GR" sz="2800" dirty="0" smtClean="0">
                <a:solidFill>
                  <a:schemeClr val="accent1"/>
                </a:solidFill>
              </a:rPr>
              <a:t>και </a:t>
            </a:r>
            <a:r>
              <a:rPr lang="el-GR" sz="2800" dirty="0" err="1" smtClean="0">
                <a:solidFill>
                  <a:schemeClr val="accent1"/>
                </a:solidFill>
              </a:rPr>
              <a:t>υπο</a:t>
            </a:r>
            <a:r>
              <a:rPr lang="en-US" sz="2800" dirty="0" smtClean="0">
                <a:solidFill>
                  <a:schemeClr val="accent1"/>
                </a:solidFill>
              </a:rPr>
              <a:t>-</a:t>
            </a:r>
            <a:r>
              <a:rPr lang="el-GR" sz="2800" dirty="0" smtClean="0">
                <a:solidFill>
                  <a:schemeClr val="accent1"/>
                </a:solidFill>
              </a:rPr>
              <a:t>αναφορά</a:t>
            </a:r>
            <a:r>
              <a:rPr lang="en-US" sz="2800" dirty="0" smtClean="0">
                <a:solidFill>
                  <a:schemeClr val="accent1"/>
                </a:solidFill>
              </a:rPr>
              <a:t> </a:t>
            </a:r>
            <a:r>
              <a:rPr lang="el-GR" sz="2800" dirty="0" smtClean="0">
                <a:solidFill>
                  <a:schemeClr val="accent1"/>
                </a:solidFill>
              </a:rPr>
              <a:t>ΚαΠα-π</a:t>
            </a:r>
            <a:endParaRPr lang="el-GR" sz="2800" dirty="0"/>
          </a:p>
        </p:txBody>
      </p:sp>
      <p:sp>
        <p:nvSpPr>
          <p:cNvPr id="3" name="Content Placeholder 2"/>
          <p:cNvSpPr>
            <a:spLocks noGrp="1"/>
          </p:cNvSpPr>
          <p:nvPr>
            <p:ph idx="1"/>
          </p:nvPr>
        </p:nvSpPr>
        <p:spPr>
          <a:xfrm>
            <a:off x="314793" y="1185571"/>
            <a:ext cx="8461947" cy="3401420"/>
          </a:xfrm>
        </p:spPr>
        <p:txBody>
          <a:bodyPr>
            <a:noAutofit/>
          </a:bodyPr>
          <a:lstStyle/>
          <a:p>
            <a:pPr marL="0" indent="0" algn="just" fontAlgn="base">
              <a:lnSpc>
                <a:spcPct val="100000"/>
              </a:lnSpc>
              <a:spcBef>
                <a:spcPct val="0"/>
              </a:spcBef>
              <a:spcAft>
                <a:spcPts val="600"/>
              </a:spcAft>
              <a:buSzPts val="1000"/>
              <a:buNone/>
            </a:pPr>
            <a:r>
              <a:rPr lang="el-GR" sz="1200" dirty="0">
                <a:latin typeface="Segoe UI Light" panose="020B0502040204020203" pitchFamily="34" charset="0"/>
                <a:cs typeface="Segoe UI Light" panose="020B0502040204020203" pitchFamily="34" charset="0"/>
              </a:rPr>
              <a:t>Το </a:t>
            </a:r>
            <a:r>
              <a:rPr lang="el-GR" sz="1200" dirty="0" smtClean="0">
                <a:latin typeface="Segoe UI Light" panose="020B0502040204020203" pitchFamily="34" charset="0"/>
                <a:cs typeface="Segoe UI Light" panose="020B0502040204020203" pitchFamily="34" charset="0"/>
              </a:rPr>
              <a:t>Σύστημα CAN-MDS προτείνει την αντιμετώπιση της </a:t>
            </a:r>
            <a:r>
              <a:rPr lang="el-GR" sz="1200" dirty="0" err="1" smtClean="0">
                <a:latin typeface="Segoe UI Light" panose="020B0502040204020203" pitchFamily="34" charset="0"/>
                <a:cs typeface="Segoe UI Light" panose="020B0502040204020203" pitchFamily="34" charset="0"/>
              </a:rPr>
              <a:t>υπο</a:t>
            </a:r>
            <a:r>
              <a:rPr lang="el-GR" sz="1200" dirty="0" smtClean="0">
                <a:latin typeface="Segoe UI Light" panose="020B0502040204020203" pitchFamily="34" charset="0"/>
                <a:cs typeface="Segoe UI Light" panose="020B0502040204020203" pitchFamily="34" charset="0"/>
              </a:rPr>
              <a:t>-αναφοράς ΚαΠα-π και των συναφών συνεπειών της μέσω </a:t>
            </a:r>
            <a:r>
              <a:rPr lang="el-GR" sz="1200" dirty="0">
                <a:latin typeface="Segoe UI Light" panose="020B0502040204020203" pitchFamily="34" charset="0"/>
                <a:cs typeface="Segoe UI Light" panose="020B0502040204020203" pitchFamily="34" charset="0"/>
              </a:rPr>
              <a:t>της </a:t>
            </a:r>
            <a:r>
              <a:rPr lang="el-GR" sz="1200" b="1" i="1" dirty="0" smtClean="0">
                <a:solidFill>
                  <a:schemeClr val="accent1"/>
                </a:solidFill>
                <a:latin typeface="Segoe UI Light" panose="020B0502040204020203" pitchFamily="34" charset="0"/>
                <a:cs typeface="Segoe UI Light" panose="020B0502040204020203" pitchFamily="34" charset="0"/>
              </a:rPr>
              <a:t>Συντονισμένης Απόκρισης </a:t>
            </a:r>
            <a:r>
              <a:rPr lang="el-GR" sz="1200" b="1" i="1" dirty="0">
                <a:solidFill>
                  <a:schemeClr val="accent1"/>
                </a:solidFill>
                <a:latin typeface="Segoe UI Light" panose="020B0502040204020203" pitchFamily="34" charset="0"/>
                <a:cs typeface="Segoe UI Light" panose="020B0502040204020203" pitchFamily="34" charset="0"/>
              </a:rPr>
              <a:t>στην Κακοποίηση-Παραμέληση Παιδιών μέσω ενός Ελάχιστου Συνόλου </a:t>
            </a:r>
            <a:r>
              <a:rPr lang="el-GR" sz="1200" b="1" i="1" dirty="0" smtClean="0">
                <a:solidFill>
                  <a:schemeClr val="accent1"/>
                </a:solidFill>
                <a:latin typeface="Segoe UI Light" panose="020B0502040204020203" pitchFamily="34" charset="0"/>
                <a:cs typeface="Segoe UI Light" panose="020B0502040204020203" pitchFamily="34" charset="0"/>
              </a:rPr>
              <a:t>Δεδομένων</a:t>
            </a:r>
            <a:r>
              <a:rPr lang="el-GR" sz="1200" dirty="0" smtClean="0">
                <a:latin typeface="Segoe UI Light" panose="020B0502040204020203" pitchFamily="34" charset="0"/>
                <a:cs typeface="Segoe UI Light" panose="020B0502040204020203" pitchFamily="34" charset="0"/>
              </a:rPr>
              <a:t>:</a:t>
            </a:r>
          </a:p>
          <a:p>
            <a:pPr marL="0" indent="0" algn="just" fontAlgn="base">
              <a:lnSpc>
                <a:spcPct val="100000"/>
              </a:lnSpc>
              <a:spcBef>
                <a:spcPct val="0"/>
              </a:spcBef>
              <a:spcAft>
                <a:spcPts val="600"/>
              </a:spcAft>
              <a:buSzPts val="1000"/>
              <a:buNone/>
            </a:pPr>
            <a:r>
              <a:rPr lang="el-GR" sz="1200" b="1" dirty="0" smtClean="0">
                <a:solidFill>
                  <a:schemeClr val="accent1"/>
                </a:solidFill>
                <a:latin typeface="Segoe UI Light" panose="020B0502040204020203" pitchFamily="34" charset="0"/>
                <a:cs typeface="Segoe UI Light" panose="020B0502040204020203" pitchFamily="34" charset="0"/>
              </a:rPr>
              <a:t>συντονισμένη</a:t>
            </a:r>
            <a:r>
              <a:rPr lang="el-GR" sz="1200"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200" dirty="0" smtClean="0">
                <a:latin typeface="Segoe UI Light" panose="020B0502040204020203" pitchFamily="34" charset="0"/>
                <a:cs typeface="Segoe UI Light" panose="020B0502040204020203" pitchFamily="34" charset="0"/>
              </a:rPr>
              <a:t>ομοιόμορφη </a:t>
            </a:r>
            <a:r>
              <a:rPr lang="el-GR" sz="1200" dirty="0">
                <a:latin typeface="Segoe UI Light" panose="020B0502040204020203" pitchFamily="34" charset="0"/>
                <a:cs typeface="Segoe UI Light" panose="020B0502040204020203" pitchFamily="34" charset="0"/>
              </a:rPr>
              <a:t>συλλογή δεδομένων από όλους τους τομείς που εμπλέκονται στη διαχείριση περιστατικών ΚαΠα-Π </a:t>
            </a:r>
            <a:r>
              <a:rPr lang="el-GR" sz="1200" dirty="0" smtClean="0">
                <a:latin typeface="Segoe UI Light" panose="020B0502040204020203" pitchFamily="34" charset="0"/>
                <a:cs typeface="Segoe UI Light" panose="020B0502040204020203" pitchFamily="34" charset="0"/>
              </a:rPr>
              <a:t>ΚΑΙ δημιουργία </a:t>
            </a:r>
            <a:r>
              <a:rPr lang="el-GR" sz="1200" dirty="0">
                <a:latin typeface="Segoe UI Light" panose="020B0502040204020203" pitchFamily="34" charset="0"/>
                <a:cs typeface="Segoe UI Light" panose="020B0502040204020203" pitchFamily="34" charset="0"/>
              </a:rPr>
              <a:t>πρακτικού δίαυλου επικοινωνίας μεταξύ όλων των εμπλεκόμενων τομέων </a:t>
            </a:r>
            <a:endParaRPr lang="el-GR" sz="1200" dirty="0" smtClean="0">
              <a:latin typeface="Segoe UI Light" panose="020B0502040204020203" pitchFamily="34" charset="0"/>
              <a:cs typeface="Segoe UI Light" panose="020B0502040204020203" pitchFamily="34" charset="0"/>
            </a:endParaRPr>
          </a:p>
          <a:p>
            <a:pPr marL="0" indent="0" algn="just" fontAlgn="base">
              <a:lnSpc>
                <a:spcPct val="100000"/>
              </a:lnSpc>
              <a:spcBef>
                <a:spcPct val="0"/>
              </a:spcBef>
              <a:spcAft>
                <a:spcPts val="600"/>
              </a:spcAft>
              <a:buSzPts val="1000"/>
              <a:buNone/>
            </a:pPr>
            <a:r>
              <a:rPr lang="el-GR" sz="1200" b="1" dirty="0" smtClean="0">
                <a:solidFill>
                  <a:schemeClr val="accent1"/>
                </a:solidFill>
                <a:latin typeface="Segoe UI Light" panose="020B0502040204020203" pitchFamily="34" charset="0"/>
                <a:cs typeface="Segoe UI Light" panose="020B0502040204020203" pitchFamily="34" charset="0"/>
              </a:rPr>
              <a:t>απόκριση</a:t>
            </a:r>
            <a:r>
              <a:rPr lang="el-GR" sz="1200" b="1"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200" dirty="0" smtClean="0">
                <a:latin typeface="Segoe UI Light" panose="020B0502040204020203" pitchFamily="34" charset="0"/>
                <a:cs typeface="Segoe UI Light" panose="020B0502040204020203" pitchFamily="34" charset="0"/>
              </a:rPr>
              <a:t>επιδημιολογική </a:t>
            </a:r>
            <a:r>
              <a:rPr lang="el-GR" sz="1200" dirty="0">
                <a:latin typeface="Segoe UI Light" panose="020B0502040204020203" pitchFamily="34" charset="0"/>
                <a:cs typeface="Segoe UI Light" panose="020B0502040204020203" pitchFamily="34" charset="0"/>
              </a:rPr>
              <a:t>επιτήρηση της </a:t>
            </a:r>
            <a:r>
              <a:rPr lang="el-GR" sz="1200" dirty="0" smtClean="0">
                <a:latin typeface="Segoe UI Light" panose="020B0502040204020203" pitchFamily="34" charset="0"/>
                <a:cs typeface="Segoe UI Light" panose="020B0502040204020203" pitchFamily="34" charset="0"/>
              </a:rPr>
              <a:t>ΚαΠα-Π</a:t>
            </a:r>
            <a:r>
              <a:rPr lang="el-GR" sz="1200" dirty="0">
                <a:latin typeface="Segoe UI Light" panose="020B0502040204020203" pitchFamily="34" charset="0"/>
                <a:cs typeface="Segoe UI Light" panose="020B0502040204020203" pitchFamily="34" charset="0"/>
              </a:rPr>
              <a:t> σε επίπεδο πληθυσμού</a:t>
            </a:r>
            <a:r>
              <a:rPr lang="el-GR" sz="1200" dirty="0" smtClean="0">
                <a:latin typeface="Segoe UI Light" panose="020B0502040204020203" pitchFamily="34" charset="0"/>
                <a:cs typeface="Segoe UI Light" panose="020B0502040204020203" pitchFamily="34" charset="0"/>
              </a:rPr>
              <a:t> ΚΑΙ  </a:t>
            </a:r>
            <a:r>
              <a:rPr lang="el-GR" sz="1200" dirty="0">
                <a:latin typeface="Segoe UI Light" panose="020B0502040204020203" pitchFamily="34" charset="0"/>
                <a:cs typeface="Segoe UI Light" panose="020B0502040204020203" pitchFamily="34" charset="0"/>
              </a:rPr>
              <a:t>παρακολούθηση μεμονωμένων </a:t>
            </a:r>
            <a:r>
              <a:rPr lang="el-GR" sz="1200" dirty="0" smtClean="0">
                <a:latin typeface="Segoe UI Light" panose="020B0502040204020203" pitchFamily="34" charset="0"/>
                <a:cs typeface="Segoe UI Light" panose="020B0502040204020203" pitchFamily="34" charset="0"/>
              </a:rPr>
              <a:t>περιπτώσεων</a:t>
            </a:r>
            <a:r>
              <a:rPr lang="el-GR" sz="1200" dirty="0">
                <a:latin typeface="Segoe UI Light" panose="020B0502040204020203" pitchFamily="34" charset="0"/>
                <a:cs typeface="Segoe UI Light" panose="020B0502040204020203" pitchFamily="34" charset="0"/>
              </a:rPr>
              <a:t> σε επίπεδο </a:t>
            </a:r>
            <a:r>
              <a:rPr lang="el-GR" sz="1200" dirty="0" smtClean="0">
                <a:latin typeface="Segoe UI Light" panose="020B0502040204020203" pitchFamily="34" charset="0"/>
                <a:cs typeface="Segoe UI Light" panose="020B0502040204020203" pitchFamily="34" charset="0"/>
              </a:rPr>
              <a:t>περιστατικού</a:t>
            </a:r>
          </a:p>
          <a:p>
            <a:pPr marL="0" indent="0" algn="just" fontAlgn="base">
              <a:lnSpc>
                <a:spcPct val="100000"/>
              </a:lnSpc>
              <a:spcBef>
                <a:spcPct val="0"/>
              </a:spcBef>
              <a:spcAft>
                <a:spcPts val="600"/>
              </a:spcAft>
              <a:buSzPts val="1000"/>
              <a:buNone/>
            </a:pPr>
            <a:r>
              <a:rPr lang="el-GR" sz="1200" b="1" dirty="0" smtClean="0">
                <a:solidFill>
                  <a:schemeClr val="accent1"/>
                </a:solidFill>
                <a:latin typeface="Segoe UI Light" panose="020B0502040204020203" pitchFamily="34" charset="0"/>
                <a:cs typeface="Segoe UI Light" panose="020B0502040204020203" pitchFamily="34" charset="0"/>
              </a:rPr>
              <a:t>στην ΚαΠα-π</a:t>
            </a:r>
            <a:r>
              <a:rPr lang="el-GR" sz="1200" b="1"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200" dirty="0" smtClean="0">
                <a:latin typeface="Segoe UI Light" panose="020B0502040204020203" pitchFamily="34" charset="0"/>
                <a:cs typeface="Segoe UI Light" panose="020B0502040204020203" pitchFamily="34" charset="0"/>
              </a:rPr>
              <a:t>όπως </a:t>
            </a:r>
            <a:r>
              <a:rPr lang="el-GR" sz="1200" dirty="0">
                <a:latin typeface="Segoe UI Light" panose="020B0502040204020203" pitchFamily="34" charset="0"/>
                <a:cs typeface="Segoe UI Light" panose="020B0502040204020203" pitchFamily="34" charset="0"/>
              </a:rPr>
              <a:t>αυτή ορίζεται με αναλυτικούς λειτουργικούς ορισμούς «περιπτώσεων» που βασίζονται στο Γενικό Σχόλιο 13 της Επιτροπής των Ηνωμένων Εθνών για τη Σύμβαση για τα Δικαιώματα του Παιδιού (2011) </a:t>
            </a:r>
            <a:r>
              <a:rPr lang="el-GR" sz="1200" dirty="0" smtClean="0">
                <a:latin typeface="Segoe UI Light" panose="020B0502040204020203" pitchFamily="34" charset="0"/>
                <a:cs typeface="Segoe UI Light" panose="020B0502040204020203" pitchFamily="34" charset="0"/>
              </a:rPr>
              <a:t>ΚΑΙ με </a:t>
            </a:r>
            <a:r>
              <a:rPr lang="el-GR" sz="1200" dirty="0">
                <a:latin typeface="Segoe UI Light" panose="020B0502040204020203" pitchFamily="34" charset="0"/>
                <a:cs typeface="Segoe UI Light" panose="020B0502040204020203" pitchFamily="34" charset="0"/>
              </a:rPr>
              <a:t>στόχο την καταγραφή κάθε ύποπτης περίπτωσης ΚαΠα-Π που απευθύνεται σε έναν τουλάχιστον φορέα/υπηρεσία που δραστηριοποιείται στους σχετικούς τομείς και συμμετέχει στο </a:t>
            </a:r>
            <a:r>
              <a:rPr lang="en-US" sz="1200" dirty="0">
                <a:latin typeface="Segoe UI Light" panose="020B0502040204020203" pitchFamily="34" charset="0"/>
                <a:cs typeface="Segoe UI Light" panose="020B0502040204020203" pitchFamily="34" charset="0"/>
              </a:rPr>
              <a:t>CAN</a:t>
            </a:r>
            <a:r>
              <a:rPr lang="el-GR" sz="1200" dirty="0">
                <a:latin typeface="Segoe UI Light" panose="020B0502040204020203" pitchFamily="34" charset="0"/>
                <a:cs typeface="Segoe UI Light" panose="020B0502040204020203" pitchFamily="34" charset="0"/>
              </a:rPr>
              <a:t>-</a:t>
            </a:r>
            <a:r>
              <a:rPr lang="en-US" sz="1200" dirty="0" smtClean="0">
                <a:latin typeface="Segoe UI Light" panose="020B0502040204020203" pitchFamily="34" charset="0"/>
                <a:cs typeface="Segoe UI Light" panose="020B0502040204020203" pitchFamily="34" charset="0"/>
              </a:rPr>
              <a:t>MDS</a:t>
            </a:r>
            <a:endParaRPr lang="el-GR" sz="1200" dirty="0" smtClean="0">
              <a:latin typeface="Segoe UI Light" panose="020B0502040204020203" pitchFamily="34" charset="0"/>
              <a:cs typeface="Segoe UI Light" panose="020B0502040204020203" pitchFamily="34" charset="0"/>
            </a:endParaRPr>
          </a:p>
          <a:p>
            <a:pPr marL="0" indent="0" algn="just" fontAlgn="base">
              <a:lnSpc>
                <a:spcPct val="100000"/>
              </a:lnSpc>
              <a:spcBef>
                <a:spcPct val="0"/>
              </a:spcBef>
              <a:spcAft>
                <a:spcPts val="600"/>
              </a:spcAft>
              <a:buSzPts val="1000"/>
              <a:buNone/>
            </a:pPr>
            <a:r>
              <a:rPr lang="el-GR" sz="1200" b="1" dirty="0" smtClean="0">
                <a:solidFill>
                  <a:schemeClr val="accent1"/>
                </a:solidFill>
                <a:latin typeface="Segoe UI Light" panose="020B0502040204020203" pitchFamily="34" charset="0"/>
                <a:cs typeface="Segoe UI Light" panose="020B0502040204020203" pitchFamily="34" charset="0"/>
              </a:rPr>
              <a:t>στη </a:t>
            </a:r>
            <a:r>
              <a:rPr lang="el-GR" sz="1200" b="1" dirty="0">
                <a:solidFill>
                  <a:schemeClr val="accent1"/>
                </a:solidFill>
                <a:latin typeface="Segoe UI Light" panose="020B0502040204020203" pitchFamily="34" charset="0"/>
                <a:cs typeface="Segoe UI Light" panose="020B0502040204020203" pitchFamily="34" charset="0"/>
              </a:rPr>
              <a:t>βάση ενός τυποποιημένου </a:t>
            </a:r>
            <a:r>
              <a:rPr lang="el-GR" sz="1200" b="1" dirty="0" smtClean="0">
                <a:solidFill>
                  <a:schemeClr val="accent1"/>
                </a:solidFill>
                <a:latin typeface="Segoe UI Light" panose="020B0502040204020203" pitchFamily="34" charset="0"/>
                <a:cs typeface="Segoe UI Light" panose="020B0502040204020203" pitchFamily="34" charset="0"/>
              </a:rPr>
              <a:t>ελάχιστου συνόλου δεδομένων</a:t>
            </a:r>
            <a:r>
              <a:rPr lang="el-GR" sz="1200" b="1"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a:t>
            </a:r>
            <a:r>
              <a:rPr lang="el-GR" sz="1200" dirty="0" smtClean="0">
                <a:solidFill>
                  <a:schemeClr val="accent1"/>
                </a:solidFill>
                <a:latin typeface="Segoe UI Light" panose="020B0502040204020203" pitchFamily="34" charset="0"/>
                <a:cs typeface="Segoe UI Light" panose="020B0502040204020203" pitchFamily="34" charset="0"/>
              </a:rPr>
              <a:t> </a:t>
            </a:r>
            <a:r>
              <a:rPr lang="el-GR" sz="1200" dirty="0" smtClean="0">
                <a:latin typeface="Segoe UI Light" panose="020B0502040204020203" pitchFamily="34" charset="0"/>
                <a:cs typeface="Segoe UI Light" panose="020B0502040204020203" pitchFamily="34" charset="0"/>
              </a:rPr>
              <a:t>το </a:t>
            </a:r>
            <a:r>
              <a:rPr lang="el-GR" sz="1200" dirty="0">
                <a:latin typeface="Segoe UI Light" panose="020B0502040204020203" pitchFamily="34" charset="0"/>
                <a:cs typeface="Segoe UI Light" panose="020B0502040204020203" pitchFamily="34" charset="0"/>
              </a:rPr>
              <a:t>οποίο μπορεί να χρησιμοποιηθεί από κοινού από όλα τα ενδιαφερόμενα μέρη </a:t>
            </a:r>
            <a:r>
              <a:rPr lang="el-GR" sz="1200" dirty="0" smtClean="0">
                <a:latin typeface="Segoe UI Light" panose="020B0502040204020203" pitchFamily="34" charset="0"/>
                <a:cs typeface="Segoe UI Light" panose="020B0502040204020203" pitchFamily="34" charset="0"/>
              </a:rPr>
              <a:t>ΚΑΙ ικανοποιεί </a:t>
            </a:r>
            <a:r>
              <a:rPr lang="el-GR" sz="1200" dirty="0">
                <a:latin typeface="Segoe UI Light" panose="020B0502040204020203" pitchFamily="34" charset="0"/>
                <a:cs typeface="Segoe UI Light" panose="020B0502040204020203" pitchFamily="34" charset="0"/>
              </a:rPr>
              <a:t>όλες τις προϋποθέσεις σε όρους δεοντολογίας, ποιότητας, πληρότητας, και πρόσβασης στην πληροφορία </a:t>
            </a:r>
            <a:r>
              <a:rPr lang="el-GR" sz="1200" dirty="0" smtClean="0">
                <a:latin typeface="Segoe UI Light" panose="020B0502040204020203" pitchFamily="34" charset="0"/>
                <a:cs typeface="Segoe UI Light" panose="020B0502040204020203" pitchFamily="34" charset="0"/>
              </a:rPr>
              <a:t>παρέχοντας </a:t>
            </a:r>
            <a:r>
              <a:rPr lang="el-GR" sz="1200" dirty="0">
                <a:latin typeface="Segoe UI Light" panose="020B0502040204020203" pitchFamily="34" charset="0"/>
                <a:cs typeface="Segoe UI Light" panose="020B0502040204020203" pitchFamily="34" charset="0"/>
              </a:rPr>
              <a:t>συνεκτικά, συγκρίσιμα και αξιόπιστα δεδομένα </a:t>
            </a:r>
            <a:r>
              <a:rPr lang="el-GR" sz="1200" dirty="0" smtClean="0">
                <a:latin typeface="Segoe UI Light" panose="020B0502040204020203" pitchFamily="34" charset="0"/>
                <a:cs typeface="Segoe UI Light" panose="020B0502040204020203" pitchFamily="34" charset="0"/>
              </a:rPr>
              <a:t>που </a:t>
            </a:r>
            <a:r>
              <a:rPr lang="el-GR" sz="1200" dirty="0">
                <a:latin typeface="Segoe UI Light" panose="020B0502040204020203" pitchFamily="34" charset="0"/>
                <a:cs typeface="Segoe UI Light" panose="020B0502040204020203" pitchFamily="34" charset="0"/>
              </a:rPr>
              <a:t>στοχεύουν σε ένα σταθερό πλαίσιο μετρήσιμων δεικτών, αντιπροσωπευτικών, πρακτικών και κατάλληλων να </a:t>
            </a:r>
            <a:r>
              <a:rPr lang="el-GR" sz="1200" dirty="0" smtClean="0">
                <a:latin typeface="Segoe UI Light" panose="020B0502040204020203" pitchFamily="34" charset="0"/>
                <a:cs typeface="Segoe UI Light" panose="020B0502040204020203" pitchFamily="34" charset="0"/>
              </a:rPr>
              <a:t>χρησιμοποιηθούν και </a:t>
            </a:r>
            <a:r>
              <a:rPr lang="el-GR" sz="1200" dirty="0">
                <a:latin typeface="Segoe UI Light" panose="020B0502040204020203" pitchFamily="34" charset="0"/>
                <a:cs typeface="Segoe UI Light" panose="020B0502040204020203" pitchFamily="34" charset="0"/>
              </a:rPr>
              <a:t>παρέχουν στους/στις επιλέξιμους/-</a:t>
            </a:r>
            <a:r>
              <a:rPr lang="el-GR" sz="1200" dirty="0" err="1">
                <a:latin typeface="Segoe UI Light" panose="020B0502040204020203" pitchFamily="34" charset="0"/>
                <a:cs typeface="Segoe UI Light" panose="020B0502040204020203" pitchFamily="34" charset="0"/>
              </a:rPr>
              <a:t>ες</a:t>
            </a:r>
            <a:r>
              <a:rPr lang="el-GR" sz="1200" dirty="0">
                <a:latin typeface="Segoe UI Light" panose="020B0502040204020203" pitchFamily="34" charset="0"/>
                <a:cs typeface="Segoe UI Light" panose="020B0502040204020203" pitchFamily="34" charset="0"/>
              </a:rPr>
              <a:t> επαγγελματίες την απαραίτητη πληροφορία για τη διερεύνηση και την παρακολούθηση της ΚαΠα-Π σε επίπεδο μεμονωμένων περιπτώσεων</a:t>
            </a:r>
            <a:r>
              <a:rPr lang="el-GR" sz="1000" dirty="0">
                <a:latin typeface="Segoe UI Light" panose="020B0502040204020203" pitchFamily="34" charset="0"/>
                <a:cs typeface="Segoe UI Light" panose="020B0502040204020203" pitchFamily="34" charset="0"/>
              </a:rPr>
              <a:t> </a:t>
            </a:r>
          </a:p>
        </p:txBody>
      </p:sp>
      <p:sp>
        <p:nvSpPr>
          <p:cNvPr id="4" name="Rectangle 3"/>
          <p:cNvSpPr/>
          <p:nvPr/>
        </p:nvSpPr>
        <p:spPr>
          <a:xfrm>
            <a:off x="314792" y="1634709"/>
            <a:ext cx="8372007" cy="830997"/>
          </a:xfrm>
          <a:prstGeom prst="rect">
            <a:avLst/>
          </a:prstGeom>
          <a:solidFill>
            <a:schemeClr val="tx2">
              <a:lumMod val="20000"/>
              <a:lumOff val="80000"/>
            </a:schemeClr>
          </a:solidFill>
        </p:spPr>
        <p:txBody>
          <a:bodyPr wrap="square">
            <a:spAutoFit/>
          </a:bodyPr>
          <a:lstStyle/>
          <a:p>
            <a:r>
              <a:rPr lang="el-GR" sz="1600" b="1" dirty="0">
                <a:solidFill>
                  <a:schemeClr val="accent1"/>
                </a:solidFill>
                <a:latin typeface="Segoe UI Light" panose="020B0502040204020203" pitchFamily="34" charset="0"/>
                <a:cs typeface="Segoe UI Light" panose="020B0502040204020203" pitchFamily="34" charset="0"/>
              </a:rPr>
              <a:t>συντονισμένη</a:t>
            </a:r>
            <a:r>
              <a:rPr lang="el-GR" sz="1600" dirty="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600" dirty="0">
                <a:latin typeface="Segoe UI Light" panose="020B0502040204020203" pitchFamily="34" charset="0"/>
                <a:cs typeface="Segoe UI Light" panose="020B0502040204020203" pitchFamily="34" charset="0"/>
              </a:rPr>
              <a:t>ομοιόμορφη συλλογή δεδομένων από όλους τους τομείς που εμπλέκονται στη διαχείριση περιστατικών ΚαΠα-Π ΚΑΙ δημιουργία πρακτικού δίαυλου επικοινωνίας μεταξύ όλων των εμπλεκόμενων τομέων </a:t>
            </a:r>
            <a:endParaRPr lang="el-GR" sz="1400" dirty="0"/>
          </a:p>
        </p:txBody>
      </p:sp>
      <p:sp>
        <p:nvSpPr>
          <p:cNvPr id="5" name="Rectangle 4"/>
          <p:cNvSpPr/>
          <p:nvPr/>
        </p:nvSpPr>
        <p:spPr>
          <a:xfrm>
            <a:off x="314791" y="1955083"/>
            <a:ext cx="8372008" cy="584775"/>
          </a:xfrm>
          <a:prstGeom prst="rect">
            <a:avLst/>
          </a:prstGeom>
          <a:solidFill>
            <a:schemeClr val="tx2">
              <a:lumMod val="20000"/>
              <a:lumOff val="80000"/>
            </a:schemeClr>
          </a:solidFill>
        </p:spPr>
        <p:txBody>
          <a:bodyPr wrap="square">
            <a:spAutoFit/>
          </a:bodyPr>
          <a:lstStyle/>
          <a:p>
            <a:pPr algn="just" fontAlgn="base">
              <a:spcBef>
                <a:spcPct val="0"/>
              </a:spcBef>
              <a:spcAft>
                <a:spcPts val="600"/>
              </a:spcAft>
              <a:buSzPts val="1000"/>
            </a:pPr>
            <a:r>
              <a:rPr lang="el-GR" sz="1600" b="1" dirty="0">
                <a:solidFill>
                  <a:schemeClr val="accent1"/>
                </a:solidFill>
                <a:latin typeface="Segoe UI Light" panose="020B0502040204020203" pitchFamily="34" charset="0"/>
                <a:cs typeface="Segoe UI Light" panose="020B0502040204020203" pitchFamily="34" charset="0"/>
              </a:rPr>
              <a:t>απόκριση</a:t>
            </a:r>
            <a:r>
              <a:rPr lang="el-GR" sz="1600" b="1" dirty="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600" dirty="0">
                <a:latin typeface="Segoe UI Light" panose="020B0502040204020203" pitchFamily="34" charset="0"/>
                <a:cs typeface="Segoe UI Light" panose="020B0502040204020203" pitchFamily="34" charset="0"/>
              </a:rPr>
              <a:t>επιδημιολογική επιτήρηση της ΚαΠα-Π σε επίπεδο πληθυσμού ΚΑΙ  παρακολούθηση μεμονωμένων περιπτώσεων σε επίπεδο περιστατικού</a:t>
            </a:r>
          </a:p>
        </p:txBody>
      </p:sp>
      <p:sp>
        <p:nvSpPr>
          <p:cNvPr id="6" name="Rectangle 5"/>
          <p:cNvSpPr/>
          <p:nvPr/>
        </p:nvSpPr>
        <p:spPr>
          <a:xfrm>
            <a:off x="314790" y="2283108"/>
            <a:ext cx="8372008" cy="1323439"/>
          </a:xfrm>
          <a:prstGeom prst="rect">
            <a:avLst/>
          </a:prstGeom>
          <a:solidFill>
            <a:schemeClr val="tx2">
              <a:lumMod val="20000"/>
              <a:lumOff val="80000"/>
            </a:schemeClr>
          </a:solidFill>
        </p:spPr>
        <p:txBody>
          <a:bodyPr wrap="square">
            <a:spAutoFit/>
          </a:bodyPr>
          <a:lstStyle/>
          <a:p>
            <a:r>
              <a:rPr lang="el-GR" sz="1600" b="1" dirty="0">
                <a:solidFill>
                  <a:schemeClr val="accent1"/>
                </a:solidFill>
                <a:latin typeface="Segoe UI Light" panose="020B0502040204020203" pitchFamily="34" charset="0"/>
                <a:cs typeface="Segoe UI Light" panose="020B0502040204020203" pitchFamily="34" charset="0"/>
              </a:rPr>
              <a:t>στην ΚαΠα-π</a:t>
            </a:r>
            <a:r>
              <a:rPr lang="el-GR" sz="1600" b="1" dirty="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600" dirty="0">
                <a:latin typeface="Segoe UI Light" panose="020B0502040204020203" pitchFamily="34" charset="0"/>
                <a:cs typeface="Segoe UI Light" panose="020B0502040204020203" pitchFamily="34" charset="0"/>
              </a:rPr>
              <a:t>όπως αυτή ορίζεται με αναλυτικούς λειτουργικούς ορισμούς «περιπτώσεων» που βασίζονται στο Γενικό Σχόλιο 13 της Επιτροπής των Ηνωμένων Εθνών για τη Σύμβαση για τα Δικαιώματα του Παιδιού (2011) ΚΑΙ με στόχο την καταγραφή κάθε ύποπτης περίπτωσης ΚαΠα-Π που απευθύνεται σε έναν τουλάχιστον φορέα/υπηρεσία που δραστηριοποιείται στους σχετικούς τομείς και συμμετέχει στο </a:t>
            </a:r>
            <a:r>
              <a:rPr lang="en-US" sz="1600" dirty="0">
                <a:latin typeface="Segoe UI Light" panose="020B0502040204020203" pitchFamily="34" charset="0"/>
                <a:cs typeface="Segoe UI Light" panose="020B0502040204020203" pitchFamily="34" charset="0"/>
              </a:rPr>
              <a:t>CAN</a:t>
            </a:r>
            <a:r>
              <a:rPr lang="el-GR" sz="1600" dirty="0">
                <a:latin typeface="Segoe UI Light" panose="020B0502040204020203" pitchFamily="34" charset="0"/>
                <a:cs typeface="Segoe UI Light" panose="020B0502040204020203" pitchFamily="34" charset="0"/>
              </a:rPr>
              <a:t>-</a:t>
            </a:r>
            <a:r>
              <a:rPr lang="en-US" sz="1600" dirty="0">
                <a:latin typeface="Segoe UI Light" panose="020B0502040204020203" pitchFamily="34" charset="0"/>
                <a:cs typeface="Segoe UI Light" panose="020B0502040204020203" pitchFamily="34" charset="0"/>
              </a:rPr>
              <a:t>MDS</a:t>
            </a:r>
            <a:endParaRPr lang="el-GR" sz="1400" dirty="0"/>
          </a:p>
        </p:txBody>
      </p:sp>
      <p:sp>
        <p:nvSpPr>
          <p:cNvPr id="7" name="Rectangle 6"/>
          <p:cNvSpPr/>
          <p:nvPr/>
        </p:nvSpPr>
        <p:spPr>
          <a:xfrm>
            <a:off x="314789" y="2646698"/>
            <a:ext cx="8372009" cy="2062103"/>
          </a:xfrm>
          <a:prstGeom prst="rect">
            <a:avLst/>
          </a:prstGeom>
          <a:solidFill>
            <a:schemeClr val="tx2">
              <a:lumMod val="20000"/>
              <a:lumOff val="80000"/>
            </a:schemeClr>
          </a:solidFill>
        </p:spPr>
        <p:txBody>
          <a:bodyPr wrap="square">
            <a:spAutoFit/>
          </a:bodyPr>
          <a:lstStyle/>
          <a:p>
            <a:r>
              <a:rPr lang="el-GR" sz="1600" b="1" dirty="0">
                <a:solidFill>
                  <a:schemeClr val="accent1"/>
                </a:solidFill>
                <a:latin typeface="Segoe UI Light" panose="020B0502040204020203" pitchFamily="34" charset="0"/>
                <a:cs typeface="Segoe UI Light" panose="020B0502040204020203" pitchFamily="34" charset="0"/>
              </a:rPr>
              <a:t>στη βάση ενός τυποποιημένου ελάχιστου συνόλου δεδομένων</a:t>
            </a:r>
            <a:r>
              <a:rPr lang="el-GR" sz="1600" b="1" dirty="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a:t>
            </a:r>
            <a:r>
              <a:rPr lang="el-GR" sz="1600" dirty="0">
                <a:solidFill>
                  <a:schemeClr val="accent1"/>
                </a:solidFill>
                <a:latin typeface="Segoe UI Light" panose="020B0502040204020203" pitchFamily="34" charset="0"/>
                <a:cs typeface="Segoe UI Light" panose="020B0502040204020203" pitchFamily="34" charset="0"/>
              </a:rPr>
              <a:t> </a:t>
            </a:r>
            <a:r>
              <a:rPr lang="el-GR" sz="1600" dirty="0">
                <a:latin typeface="Segoe UI Light" panose="020B0502040204020203" pitchFamily="34" charset="0"/>
                <a:cs typeface="Segoe UI Light" panose="020B0502040204020203" pitchFamily="34" charset="0"/>
              </a:rPr>
              <a:t>το οποίο μπορεί να χρησιμοποιηθεί από κοινού από όλα τα ενδιαφερόμενα μέρη ΚΑΙ ικανοποιεί όλες τις προϋποθέσεις σε όρους δεοντολογίας, ποιότητας, πληρότητας, και πρόσβασης στην πληροφορία παρέχοντας συνεκτικά, συγκρίσιμα και αξιόπιστα δεδομένα που στοχεύουν σε ένα σταθερό πλαίσιο μετρήσιμων δεικτών, αντιπροσωπευτικών, πρακτικών και κατάλληλων να χρησιμοποιηθούν και παρέχουν στους/στις επιλέξιμους/-</a:t>
            </a:r>
            <a:r>
              <a:rPr lang="el-GR" sz="1600" dirty="0" err="1">
                <a:latin typeface="Segoe UI Light" panose="020B0502040204020203" pitchFamily="34" charset="0"/>
                <a:cs typeface="Segoe UI Light" panose="020B0502040204020203" pitchFamily="34" charset="0"/>
              </a:rPr>
              <a:t>ες</a:t>
            </a:r>
            <a:r>
              <a:rPr lang="el-GR" sz="1600" dirty="0">
                <a:latin typeface="Segoe UI Light" panose="020B0502040204020203" pitchFamily="34" charset="0"/>
                <a:cs typeface="Segoe UI Light" panose="020B0502040204020203" pitchFamily="34" charset="0"/>
              </a:rPr>
              <a:t> επαγγελματίες την απαραίτητη πληροφορία για τη διερεύνηση και την παρακολούθηση της ΚαΠα-Π σε επίπεδο μεμονωμένων περιπτώσεων</a:t>
            </a:r>
            <a:endParaRPr lang="el-GR" sz="1400" dirty="0"/>
          </a:p>
        </p:txBody>
      </p:sp>
    </p:spTree>
    <p:extLst>
      <p:ext uri="{BB962C8B-B14F-4D97-AF65-F5344CB8AC3E}">
        <p14:creationId xmlns="" xmlns:p14="http://schemas.microsoft.com/office/powerpoint/2010/main" val="3306056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400" dirty="0">
                <a:solidFill>
                  <a:schemeClr val="accent1"/>
                </a:solidFill>
              </a:rPr>
              <a:t>Περιορισμοί </a:t>
            </a:r>
            <a:r>
              <a:rPr lang="el-GR" sz="2400" dirty="0" smtClean="0">
                <a:solidFill>
                  <a:schemeClr val="accent1"/>
                </a:solidFill>
              </a:rPr>
              <a:t>Καταγραφής ΚαΠα-π και </a:t>
            </a:r>
            <a:r>
              <a:rPr lang="el-GR" sz="2400" dirty="0">
                <a:solidFill>
                  <a:schemeClr val="accent1"/>
                </a:solidFill>
              </a:rPr>
              <a:t>Πλεονεκτήματα του Συστήματος </a:t>
            </a:r>
            <a:r>
              <a:rPr lang="en-US" sz="2400" dirty="0" smtClean="0">
                <a:solidFill>
                  <a:schemeClr val="accent1"/>
                </a:solidFill>
              </a:rPr>
              <a:t>CAN-MDS</a:t>
            </a:r>
            <a:endParaRPr lang="el-GR" sz="2400" dirty="0"/>
          </a:p>
        </p:txBody>
      </p:sp>
      <p:graphicFrame>
        <p:nvGraphicFramePr>
          <p:cNvPr id="4" name="Content Placeholder 3"/>
          <p:cNvGraphicFramePr>
            <a:graphicFrameLocks/>
          </p:cNvGraphicFramePr>
          <p:nvPr>
            <p:extLst>
              <p:ext uri="{D42A27DB-BD31-4B8C-83A1-F6EECF244321}">
                <p14:modId xmlns="" xmlns:p14="http://schemas.microsoft.com/office/powerpoint/2010/main" val="553078559"/>
              </p:ext>
            </p:extLst>
          </p:nvPr>
        </p:nvGraphicFramePr>
        <p:xfrm>
          <a:off x="0" y="1042670"/>
          <a:ext cx="9144000" cy="3749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80001366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graphicEl>
                                              <a:dgm id="{4A358E9D-EF7F-467B-A537-18E712B24492}"/>
                                            </p:graphicEl>
                                          </p:spTgt>
                                        </p:tgtEl>
                                        <p:attrNameLst>
                                          <p:attrName>style.visibility</p:attrName>
                                        </p:attrNameLst>
                                      </p:cBhvr>
                                      <p:to>
                                        <p:strVal val="visible"/>
                                      </p:to>
                                    </p:set>
                                    <p:anim calcmode="lin" valueType="num">
                                      <p:cBhvr additive="base">
                                        <p:cTn id="7" dur="500" fill="hold"/>
                                        <p:tgtEl>
                                          <p:spTgt spid="4">
                                            <p:graphicEl>
                                              <a:dgm id="{4A358E9D-EF7F-467B-A537-18E712B2449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4A358E9D-EF7F-467B-A537-18E712B24492}"/>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graphicEl>
                                              <a:dgm id="{C9EE6D8F-BA13-4F36-8CA7-6BB2FFE7CBEC}"/>
                                            </p:graphicEl>
                                          </p:spTgt>
                                        </p:tgtEl>
                                        <p:attrNameLst>
                                          <p:attrName>style.visibility</p:attrName>
                                        </p:attrNameLst>
                                      </p:cBhvr>
                                      <p:to>
                                        <p:strVal val="visible"/>
                                      </p:to>
                                    </p:set>
                                    <p:anim calcmode="lin" valueType="num">
                                      <p:cBhvr additive="base">
                                        <p:cTn id="13" dur="500" fill="hold"/>
                                        <p:tgtEl>
                                          <p:spTgt spid="4">
                                            <p:graphicEl>
                                              <a:dgm id="{C9EE6D8F-BA13-4F36-8CA7-6BB2FFE7CBEC}"/>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C9EE6D8F-BA13-4F36-8CA7-6BB2FFE7CBEC}"/>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4">
                                            <p:graphicEl>
                                              <a:dgm id="{1131B3E0-B85B-4B1B-9EB9-AFF1D9C2C3F2}"/>
                                            </p:graphicEl>
                                          </p:spTgt>
                                        </p:tgtEl>
                                        <p:attrNameLst>
                                          <p:attrName>style.visibility</p:attrName>
                                        </p:attrNameLst>
                                      </p:cBhvr>
                                      <p:to>
                                        <p:strVal val="visible"/>
                                      </p:to>
                                    </p:set>
                                    <p:anim calcmode="lin" valueType="num">
                                      <p:cBhvr additive="base">
                                        <p:cTn id="17" dur="500" fill="hold"/>
                                        <p:tgtEl>
                                          <p:spTgt spid="4">
                                            <p:graphicEl>
                                              <a:dgm id="{1131B3E0-B85B-4B1B-9EB9-AFF1D9C2C3F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1131B3E0-B85B-4B1B-9EB9-AFF1D9C2C3F2}"/>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4">
                                            <p:graphicEl>
                                              <a:dgm id="{1988B4E9-6FB0-4472-BA88-0D25598FC4A1}"/>
                                            </p:graphicEl>
                                          </p:spTgt>
                                        </p:tgtEl>
                                        <p:attrNameLst>
                                          <p:attrName>style.visibility</p:attrName>
                                        </p:attrNameLst>
                                      </p:cBhvr>
                                      <p:to>
                                        <p:strVal val="visible"/>
                                      </p:to>
                                    </p:set>
                                    <p:anim calcmode="lin" valueType="num">
                                      <p:cBhvr additive="base">
                                        <p:cTn id="23" dur="500" fill="hold"/>
                                        <p:tgtEl>
                                          <p:spTgt spid="4">
                                            <p:graphicEl>
                                              <a:dgm id="{1988B4E9-6FB0-4472-BA88-0D25598FC4A1}"/>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1988B4E9-6FB0-4472-BA88-0D25598FC4A1}"/>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4">
                                            <p:graphicEl>
                                              <a:dgm id="{DC0B74A8-F610-4420-A6D5-8941E425C413}"/>
                                            </p:graphicEl>
                                          </p:spTgt>
                                        </p:tgtEl>
                                        <p:attrNameLst>
                                          <p:attrName>style.visibility</p:attrName>
                                        </p:attrNameLst>
                                      </p:cBhvr>
                                      <p:to>
                                        <p:strVal val="visible"/>
                                      </p:to>
                                    </p:set>
                                    <p:anim calcmode="lin" valueType="num">
                                      <p:cBhvr additive="base">
                                        <p:cTn id="27" dur="500" fill="hold"/>
                                        <p:tgtEl>
                                          <p:spTgt spid="4">
                                            <p:graphicEl>
                                              <a:dgm id="{DC0B74A8-F610-4420-A6D5-8941E425C413}"/>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DC0B74A8-F610-4420-A6D5-8941E425C413}"/>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dirty="0">
                <a:solidFill>
                  <a:schemeClr val="accent1"/>
                </a:solidFill>
              </a:rPr>
              <a:t>Σύστημα </a:t>
            </a:r>
            <a:r>
              <a:rPr lang="en-US" sz="3600" dirty="0">
                <a:solidFill>
                  <a:schemeClr val="accent1"/>
                </a:solidFill>
              </a:rPr>
              <a:t>CAN-MDS </a:t>
            </a:r>
            <a:r>
              <a:rPr lang="el-GR" sz="3600" dirty="0">
                <a:solidFill>
                  <a:schemeClr val="accent1"/>
                </a:solidFill>
              </a:rPr>
              <a:t>και </a:t>
            </a:r>
            <a:r>
              <a:rPr lang="el-GR" sz="3600" dirty="0" err="1">
                <a:solidFill>
                  <a:schemeClr val="accent1"/>
                </a:solidFill>
              </a:rPr>
              <a:t>υπο</a:t>
            </a:r>
            <a:r>
              <a:rPr lang="en-US" sz="3600" dirty="0">
                <a:solidFill>
                  <a:schemeClr val="accent1"/>
                </a:solidFill>
              </a:rPr>
              <a:t>-</a:t>
            </a:r>
            <a:r>
              <a:rPr lang="el-GR" sz="3600" dirty="0">
                <a:solidFill>
                  <a:schemeClr val="accent1"/>
                </a:solidFill>
              </a:rPr>
              <a:t>αναφορά</a:t>
            </a:r>
            <a:r>
              <a:rPr lang="en-US" sz="3600" dirty="0">
                <a:solidFill>
                  <a:schemeClr val="accent1"/>
                </a:solidFill>
              </a:rPr>
              <a:t> </a:t>
            </a:r>
            <a:r>
              <a:rPr lang="el-GR" sz="3600" dirty="0">
                <a:solidFill>
                  <a:schemeClr val="accent1"/>
                </a:solidFill>
              </a:rPr>
              <a:t>ΚαΠα-π</a:t>
            </a:r>
            <a:endParaRPr lang="el-GR" dirty="0"/>
          </a:p>
        </p:txBody>
      </p:sp>
      <p:sp>
        <p:nvSpPr>
          <p:cNvPr id="3" name="Content Placeholder 2"/>
          <p:cNvSpPr>
            <a:spLocks noGrp="1"/>
          </p:cNvSpPr>
          <p:nvPr>
            <p:ph idx="1"/>
          </p:nvPr>
        </p:nvSpPr>
        <p:spPr>
          <a:xfrm>
            <a:off x="335280" y="1369219"/>
            <a:ext cx="8420100" cy="3263504"/>
          </a:xfrm>
        </p:spPr>
        <p:txBody>
          <a:bodyPr>
            <a:noAutofit/>
          </a:bodyPr>
          <a:lstStyle/>
          <a:p>
            <a:pPr algn="just" fontAlgn="base">
              <a:lnSpc>
                <a:spcPct val="100000"/>
              </a:lnSpc>
              <a:spcBef>
                <a:spcPct val="0"/>
              </a:spcBef>
              <a:spcAft>
                <a:spcPct val="0"/>
              </a:spcAft>
              <a:buSzPts val="1000"/>
              <a:buFont typeface="Wingdings 3" panose="05040102010807070707" pitchFamily="18" charset="2"/>
              <a:buChar char="´"/>
            </a:pPr>
            <a:r>
              <a:rPr lang="el-GR" sz="1600" dirty="0">
                <a:latin typeface="Segoe UI Light" panose="020B0502040204020203" pitchFamily="34" charset="0"/>
                <a:cs typeface="Segoe UI Light" panose="020B0502040204020203" pitchFamily="34" charset="0"/>
              </a:rPr>
              <a:t>το </a:t>
            </a:r>
            <a:r>
              <a:rPr lang="el-GR" sz="1600" dirty="0" smtClean="0">
                <a:latin typeface="Segoe UI Light" panose="020B0502040204020203" pitchFamily="34" charset="0"/>
                <a:cs typeface="Segoe UI Light" panose="020B0502040204020203" pitchFamily="34" charset="0"/>
              </a:rPr>
              <a:t>Σύστημα </a:t>
            </a:r>
            <a:r>
              <a:rPr lang="en-US" sz="1600" dirty="0" smtClean="0">
                <a:latin typeface="Segoe UI Light" panose="020B0502040204020203" pitchFamily="34" charset="0"/>
                <a:cs typeface="Segoe UI Light" panose="020B0502040204020203" pitchFamily="34" charset="0"/>
              </a:rPr>
              <a:t>CAN-MDS </a:t>
            </a:r>
            <a:r>
              <a:rPr lang="el-GR" sz="1600" dirty="0" smtClean="0">
                <a:latin typeface="Segoe UI Light" panose="020B0502040204020203" pitchFamily="34" charset="0"/>
                <a:cs typeface="Segoe UI Light" panose="020B0502040204020203" pitchFamily="34" charset="0"/>
              </a:rPr>
              <a:t>φιλοδοξεί να αποτελέσει </a:t>
            </a:r>
            <a:r>
              <a:rPr lang="el-GR" sz="1600" dirty="0">
                <a:latin typeface="Segoe UI Light" panose="020B0502040204020203" pitchFamily="34" charset="0"/>
                <a:cs typeface="Segoe UI Light" panose="020B0502040204020203" pitchFamily="34" charset="0"/>
              </a:rPr>
              <a:t>μια ενιαία </a:t>
            </a:r>
            <a:r>
              <a:rPr lang="el-GR" sz="1600" dirty="0" smtClean="0">
                <a:latin typeface="Segoe UI Light" panose="020B0502040204020203" pitchFamily="34" charset="0"/>
                <a:cs typeface="Segoe UI Light" panose="020B0502040204020203" pitchFamily="34" charset="0"/>
              </a:rPr>
              <a:t>εθνική βάση </a:t>
            </a:r>
            <a:r>
              <a:rPr lang="el-GR" sz="1600" dirty="0">
                <a:latin typeface="Segoe UI Light" panose="020B0502040204020203" pitchFamily="34" charset="0"/>
                <a:cs typeface="Segoe UI Light" panose="020B0502040204020203" pitchFamily="34" charset="0"/>
              </a:rPr>
              <a:t>δεδομένων </a:t>
            </a:r>
            <a:r>
              <a:rPr lang="el-GR" sz="1600" dirty="0" smtClean="0">
                <a:latin typeface="Segoe UI Light" panose="020B0502040204020203" pitchFamily="34" charset="0"/>
                <a:cs typeface="Segoe UI Light" panose="020B0502040204020203" pitchFamily="34" charset="0"/>
              </a:rPr>
              <a:t>την οποία θα τροφοδοτούν αναφορές εκπαιδευμένων επαγγελματιών που εργάζονται σε σχετικούς τομείς με ή/και για παιδιά και να διευκολύνει την διεπιστημονική και </a:t>
            </a:r>
            <a:r>
              <a:rPr lang="el-GR" sz="1600" dirty="0" err="1" smtClean="0">
                <a:latin typeface="Segoe UI Light" panose="020B0502040204020203" pitchFamily="34" charset="0"/>
                <a:cs typeface="Segoe UI Light" panose="020B0502040204020203" pitchFamily="34" charset="0"/>
              </a:rPr>
              <a:t>διατομεακή</a:t>
            </a:r>
            <a:r>
              <a:rPr lang="el-GR" sz="1600" dirty="0" smtClean="0">
                <a:latin typeface="Segoe UI Light" panose="020B0502040204020203" pitchFamily="34" charset="0"/>
                <a:cs typeface="Segoe UI Light" panose="020B0502040204020203" pitchFamily="34" charset="0"/>
              </a:rPr>
              <a:t> συνεργασία σε επίπεδο περίπτωσης.</a:t>
            </a:r>
            <a:endParaRPr lang="el-GR" sz="1600" dirty="0">
              <a:latin typeface="Segoe UI Light" panose="020B0502040204020203" pitchFamily="34" charset="0"/>
              <a:cs typeface="Segoe UI Light" panose="020B0502040204020203" pitchFamily="34" charset="0"/>
            </a:endParaRPr>
          </a:p>
          <a:p>
            <a:pPr algn="just" fontAlgn="base">
              <a:lnSpc>
                <a:spcPct val="100000"/>
              </a:lnSpc>
              <a:spcBef>
                <a:spcPct val="0"/>
              </a:spcBef>
              <a:spcAft>
                <a:spcPct val="0"/>
              </a:spcAft>
              <a:buSzPts val="1000"/>
              <a:buFont typeface="Wingdings 3" panose="05040102010807070707" pitchFamily="18" charset="2"/>
              <a:buChar char="´"/>
            </a:pPr>
            <a:endParaRPr lang="el-GR" sz="1600" dirty="0" smtClean="0">
              <a:latin typeface="Segoe UI Light" panose="020B0502040204020203" pitchFamily="34" charset="0"/>
              <a:cs typeface="Segoe UI Light" panose="020B0502040204020203" pitchFamily="34" charset="0"/>
            </a:endParaRPr>
          </a:p>
          <a:p>
            <a:pPr algn="just" fontAlgn="base">
              <a:lnSpc>
                <a:spcPct val="100000"/>
              </a:lnSpc>
              <a:spcBef>
                <a:spcPct val="0"/>
              </a:spcBef>
              <a:spcAft>
                <a:spcPct val="0"/>
              </a:spcAft>
              <a:buSzPts val="1000"/>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τα παιδιά-θύματα ΚαΠα για τα οποία καταγράφονται περιστατικά αναφέρονται </a:t>
            </a:r>
            <a:r>
              <a:rPr lang="el-GR" sz="1600" i="1" dirty="0" smtClean="0">
                <a:latin typeface="Segoe UI Light" panose="020B0502040204020203" pitchFamily="34" charset="0"/>
                <a:cs typeface="Segoe UI Light" panose="020B0502040204020203" pitchFamily="34" charset="0"/>
              </a:rPr>
              <a:t>αποκλειστικά και μόνο </a:t>
            </a:r>
            <a:r>
              <a:rPr lang="el-GR" sz="1600" dirty="0" smtClean="0">
                <a:latin typeface="Segoe UI Light" panose="020B0502040204020203" pitchFamily="34" charset="0"/>
                <a:cs typeface="Segoe UI Light" panose="020B0502040204020203" pitchFamily="34" charset="0"/>
              </a:rPr>
              <a:t>με </a:t>
            </a:r>
            <a:r>
              <a:rPr lang="el-GR" sz="1600" dirty="0">
                <a:latin typeface="Segoe UI Light" panose="020B0502040204020203" pitchFamily="34" charset="0"/>
                <a:cs typeface="Segoe UI Light" panose="020B0502040204020203" pitchFamily="34" charset="0"/>
              </a:rPr>
              <a:t>ψευδώνυμα </a:t>
            </a:r>
            <a:r>
              <a:rPr lang="el-GR" sz="1600" dirty="0" smtClean="0">
                <a:latin typeface="Segoe UI Light" panose="020B0502040204020203" pitchFamily="34" charset="0"/>
                <a:cs typeface="Segoe UI Light" panose="020B0502040204020203" pitchFamily="34" charset="0"/>
              </a:rPr>
              <a:t>που δεν μπορούν να οδηγήσουν σε ταυτοποίησή τους από οποιοδήποτε τρίτο μέρος, ακόμα και από τους/τις χρήστες/-</a:t>
            </a:r>
            <a:r>
              <a:rPr lang="el-GR" sz="1600" dirty="0" err="1" smtClean="0">
                <a:latin typeface="Segoe UI Light" panose="020B0502040204020203" pitchFamily="34" charset="0"/>
                <a:cs typeface="Segoe UI Light" panose="020B0502040204020203" pitchFamily="34" charset="0"/>
              </a:rPr>
              <a:t>τριες</a:t>
            </a:r>
            <a:r>
              <a:rPr lang="el-GR" sz="1600" dirty="0">
                <a:latin typeface="Segoe UI Light" panose="020B0502040204020203" pitchFamily="34" charset="0"/>
                <a:cs typeface="Segoe UI Light" panose="020B0502040204020203" pitchFamily="34" charset="0"/>
              </a:rPr>
              <a:t>,</a:t>
            </a:r>
            <a:r>
              <a:rPr lang="el-GR" sz="1600" dirty="0" smtClean="0">
                <a:latin typeface="Segoe UI Light" panose="020B0502040204020203" pitchFamily="34" charset="0"/>
                <a:cs typeface="Segoe UI Light" panose="020B0502040204020203" pitchFamily="34" charset="0"/>
              </a:rPr>
              <a:t> εκτός εάν εργάζονται με το συγκεκριμένο παιδί ΚΑΙ το επιτρέπει το </a:t>
            </a:r>
            <a:r>
              <a:rPr lang="el-GR" sz="1600" dirty="0">
                <a:latin typeface="Segoe UI Light" panose="020B0502040204020203" pitchFamily="34" charset="0"/>
                <a:cs typeface="Segoe UI Light" panose="020B0502040204020203" pitchFamily="34" charset="0"/>
              </a:rPr>
              <a:t>επίπεδο </a:t>
            </a:r>
            <a:r>
              <a:rPr lang="el-GR" sz="1600" dirty="0" smtClean="0">
                <a:latin typeface="Segoe UI Light" panose="020B0502040204020203" pitchFamily="34" charset="0"/>
                <a:cs typeface="Segoe UI Light" panose="020B0502040204020203" pitchFamily="34" charset="0"/>
              </a:rPr>
              <a:t>πρόσβασης. Στο Σύστημα </a:t>
            </a:r>
            <a:r>
              <a:rPr lang="el-GR" sz="1600" dirty="0">
                <a:latin typeface="Segoe UI Light" panose="020B0502040204020203" pitchFamily="34" charset="0"/>
                <a:cs typeface="Segoe UI Light" panose="020B0502040204020203" pitchFamily="34" charset="0"/>
              </a:rPr>
              <a:t>δεν καταγράφεται κανένα στοιχείο για </a:t>
            </a:r>
            <a:r>
              <a:rPr lang="el-GR" sz="1600" dirty="0" smtClean="0">
                <a:latin typeface="Segoe UI Light" panose="020B0502040204020203" pitchFamily="34" charset="0"/>
                <a:cs typeface="Segoe UI Light" panose="020B0502040204020203" pitchFamily="34" charset="0"/>
              </a:rPr>
              <a:t>τα άτομα που είναι υπεύθυνα για την ΚαΠα-π. </a:t>
            </a:r>
            <a:endParaRPr lang="el-GR" sz="16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771435664"/>
      </p:ext>
    </p:extLst>
  </p:cSld>
  <p:clrMapOvr>
    <a:masterClrMapping/>
  </p:clrMapOvr>
  <p:transition spd="med">
    <p:pull/>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dirty="0">
                <a:solidFill>
                  <a:schemeClr val="accent1"/>
                </a:solidFill>
              </a:rPr>
              <a:t>Σύστημα </a:t>
            </a:r>
            <a:r>
              <a:rPr lang="en-US" sz="3600" dirty="0">
                <a:solidFill>
                  <a:schemeClr val="accent1"/>
                </a:solidFill>
              </a:rPr>
              <a:t>CAN-MDS </a:t>
            </a:r>
            <a:r>
              <a:rPr lang="el-GR" sz="3600" dirty="0">
                <a:solidFill>
                  <a:schemeClr val="accent1"/>
                </a:solidFill>
              </a:rPr>
              <a:t>και </a:t>
            </a:r>
            <a:r>
              <a:rPr lang="el-GR" sz="3600" dirty="0" err="1">
                <a:solidFill>
                  <a:schemeClr val="accent1"/>
                </a:solidFill>
              </a:rPr>
              <a:t>υπο</a:t>
            </a:r>
            <a:r>
              <a:rPr lang="en-US" sz="3600" dirty="0">
                <a:solidFill>
                  <a:schemeClr val="accent1"/>
                </a:solidFill>
              </a:rPr>
              <a:t>-</a:t>
            </a:r>
            <a:r>
              <a:rPr lang="el-GR" sz="3600" dirty="0">
                <a:solidFill>
                  <a:schemeClr val="accent1"/>
                </a:solidFill>
              </a:rPr>
              <a:t>αναφορά</a:t>
            </a:r>
            <a:r>
              <a:rPr lang="en-US" sz="3600" dirty="0">
                <a:solidFill>
                  <a:schemeClr val="accent1"/>
                </a:solidFill>
              </a:rPr>
              <a:t> </a:t>
            </a:r>
            <a:r>
              <a:rPr lang="el-GR" sz="3600" dirty="0">
                <a:solidFill>
                  <a:schemeClr val="accent1"/>
                </a:solidFill>
              </a:rPr>
              <a:t>ΚαΠα-π</a:t>
            </a:r>
            <a:endParaRPr lang="el-GR" dirty="0"/>
          </a:p>
        </p:txBody>
      </p:sp>
      <p:sp>
        <p:nvSpPr>
          <p:cNvPr id="3" name="Content Placeholder 2"/>
          <p:cNvSpPr>
            <a:spLocks noGrp="1"/>
          </p:cNvSpPr>
          <p:nvPr>
            <p:ph idx="1"/>
          </p:nvPr>
        </p:nvSpPr>
        <p:spPr>
          <a:xfrm>
            <a:off x="335280" y="1369219"/>
            <a:ext cx="8420100" cy="3263504"/>
          </a:xfrm>
        </p:spPr>
        <p:txBody>
          <a:bodyPr>
            <a:noAutofit/>
          </a:bodyPr>
          <a:lstStyle/>
          <a:p>
            <a:pPr algn="just" fontAlgn="base">
              <a:lnSpc>
                <a:spcPct val="100000"/>
              </a:lnSpc>
              <a:spcBef>
                <a:spcPct val="0"/>
              </a:spcBef>
              <a:spcAft>
                <a:spcPct val="0"/>
              </a:spcAft>
              <a:buSzPts val="1000"/>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τα περιστατικά που καταγράφονται μπορεί να είναι γνωστά ή πιθανά. Η καταγραφή δεν προϋποθέτει την διερεύνηση και την επιβεβαίωση των περιστατικών. </a:t>
            </a:r>
          </a:p>
          <a:p>
            <a:pPr algn="just" fontAlgn="base">
              <a:lnSpc>
                <a:spcPct val="100000"/>
              </a:lnSpc>
              <a:spcBef>
                <a:spcPct val="0"/>
              </a:spcBef>
              <a:spcAft>
                <a:spcPct val="0"/>
              </a:spcAft>
              <a:buSzPts val="1000"/>
              <a:buFont typeface="Wingdings 3" panose="05040102010807070707" pitchFamily="18" charset="2"/>
              <a:buChar char="´"/>
            </a:pPr>
            <a:endParaRPr lang="el-GR" sz="1600" dirty="0" smtClean="0">
              <a:latin typeface="Segoe UI Light" panose="020B0502040204020203" pitchFamily="34" charset="0"/>
              <a:cs typeface="Segoe UI Light" panose="020B0502040204020203" pitchFamily="34" charset="0"/>
            </a:endParaRPr>
          </a:p>
          <a:p>
            <a:pPr algn="just" fontAlgn="base">
              <a:lnSpc>
                <a:spcPct val="100000"/>
              </a:lnSpc>
              <a:spcBef>
                <a:spcPct val="0"/>
              </a:spcBef>
              <a:spcAft>
                <a:spcPct val="0"/>
              </a:spcAft>
              <a:buSzPts val="1000"/>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κάθε </a:t>
            </a:r>
            <a:r>
              <a:rPr lang="el-GR" sz="1600" dirty="0">
                <a:latin typeface="Segoe UI Light" panose="020B0502040204020203" pitchFamily="34" charset="0"/>
                <a:cs typeface="Segoe UI Light" panose="020B0502040204020203" pitchFamily="34" charset="0"/>
              </a:rPr>
              <a:t>χρήστης/-</a:t>
            </a:r>
            <a:r>
              <a:rPr lang="el-GR" sz="1600" dirty="0" err="1">
                <a:latin typeface="Segoe UI Light" panose="020B0502040204020203" pitchFamily="34" charset="0"/>
                <a:cs typeface="Segoe UI Light" panose="020B0502040204020203" pitchFamily="34" charset="0"/>
              </a:rPr>
              <a:t>τρια</a:t>
            </a:r>
            <a:r>
              <a:rPr lang="el-GR" sz="1600" dirty="0">
                <a:latin typeface="Segoe UI Light" panose="020B0502040204020203" pitchFamily="34" charset="0"/>
                <a:cs typeface="Segoe UI Light" panose="020B0502040204020203" pitchFamily="34" charset="0"/>
              </a:rPr>
              <a:t>, ανεξαρτήτως φορέα, μπορεί να έχει εικόνα για το πώς </a:t>
            </a:r>
            <a:r>
              <a:rPr lang="el-GR" sz="1600" dirty="0" smtClean="0">
                <a:latin typeface="Segoe UI Light" panose="020B0502040204020203" pitchFamily="34" charset="0"/>
                <a:cs typeface="Segoe UI Light" panose="020B0502040204020203" pitchFamily="34" charset="0"/>
              </a:rPr>
              <a:t>εξελίσσεται το περιστατικό που καταχώρησε λαμβάνοντας σε ορισμένο χρόνο ανατροφοδότηση από τις αρμόδιες υπηρεσίες αναφορικά με τις παρεμβάσεις που έλαβαν χώρα από </a:t>
            </a:r>
            <a:r>
              <a:rPr lang="el-GR" sz="1600" dirty="0">
                <a:latin typeface="Segoe UI Light" panose="020B0502040204020203" pitchFamily="34" charset="0"/>
                <a:cs typeface="Segoe UI Light" panose="020B0502040204020203" pitchFamily="34" charset="0"/>
              </a:rPr>
              <a:t>την </a:t>
            </a:r>
            <a:r>
              <a:rPr lang="el-GR" sz="1600" dirty="0" smtClean="0">
                <a:latin typeface="Segoe UI Light" panose="020B0502040204020203" pitchFamily="34" charset="0"/>
                <a:cs typeface="Segoe UI Light" panose="020B0502040204020203" pitchFamily="34" charset="0"/>
              </a:rPr>
              <a:t>καταγραφή και </a:t>
            </a:r>
            <a:r>
              <a:rPr lang="el-GR" sz="1600" dirty="0">
                <a:latin typeface="Segoe UI Light" panose="020B0502040204020203" pitchFamily="34" charset="0"/>
                <a:cs typeface="Segoe UI Light" panose="020B0502040204020203" pitchFamily="34" charset="0"/>
              </a:rPr>
              <a:t>μετά. </a:t>
            </a:r>
            <a:r>
              <a:rPr lang="el-GR" sz="1600" dirty="0" smtClean="0">
                <a:latin typeface="Segoe UI Light" panose="020B0502040204020203" pitchFamily="34" charset="0"/>
                <a:cs typeface="Segoe UI Light" panose="020B0502040204020203" pitchFamily="34" charset="0"/>
              </a:rPr>
              <a:t>Αυτή </a:t>
            </a:r>
            <a:r>
              <a:rPr lang="el-GR" sz="1600" dirty="0">
                <a:latin typeface="Segoe UI Light" panose="020B0502040204020203" pitchFamily="34" charset="0"/>
                <a:cs typeface="Segoe UI Light" panose="020B0502040204020203" pitchFamily="34" charset="0"/>
              </a:rPr>
              <a:t>η </a:t>
            </a:r>
            <a:r>
              <a:rPr lang="el-GR" sz="1600" dirty="0" smtClean="0">
                <a:latin typeface="Segoe UI Light" panose="020B0502040204020203" pitchFamily="34" charset="0"/>
                <a:cs typeface="Segoe UI Light" panose="020B0502040204020203" pitchFamily="34" charset="0"/>
              </a:rPr>
              <a:t>διαδικασία αναμένεται να ενισχύσει την </a:t>
            </a:r>
            <a:r>
              <a:rPr lang="el-GR" sz="1600" dirty="0">
                <a:latin typeface="Segoe UI Light" panose="020B0502040204020203" pitchFamily="34" charset="0"/>
                <a:cs typeface="Segoe UI Light" panose="020B0502040204020203" pitchFamily="34" charset="0"/>
              </a:rPr>
              <a:t>αντίληψη </a:t>
            </a:r>
            <a:r>
              <a:rPr lang="el-GR" sz="1600" dirty="0" smtClean="0">
                <a:latin typeface="Segoe UI Light" panose="020B0502040204020203" pitchFamily="34" charset="0"/>
                <a:cs typeface="Segoe UI Light" panose="020B0502040204020203" pitchFamily="34" charset="0"/>
              </a:rPr>
              <a:t>των επαγγελματιών για </a:t>
            </a:r>
            <a:r>
              <a:rPr lang="el-GR" sz="1600" dirty="0">
                <a:latin typeface="Segoe UI Light" panose="020B0502040204020203" pitchFamily="34" charset="0"/>
                <a:cs typeface="Segoe UI Light" panose="020B0502040204020203" pitchFamily="34" charset="0"/>
              </a:rPr>
              <a:t>τη ροή της πληροφορίας, καθώς και για το πώς κατανέμονται η δικαιοδοσία και η ευθύνη ανάμεσα στις σχετικές </a:t>
            </a:r>
            <a:r>
              <a:rPr lang="el-GR" sz="1600" dirty="0" smtClean="0">
                <a:latin typeface="Segoe UI Light" panose="020B0502040204020203" pitchFamily="34" charset="0"/>
                <a:cs typeface="Segoe UI Light" panose="020B0502040204020203" pitchFamily="34" charset="0"/>
              </a:rPr>
              <a:t>υπηρεσίες.</a:t>
            </a:r>
            <a:endParaRPr lang="el-GR" sz="16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89854931"/>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1950" y="1989688"/>
            <a:ext cx="8782050" cy="816047"/>
          </a:xfrm>
          <a:prstGeom prst="rect">
            <a:avLst/>
          </a:prstGeom>
        </p:spPr>
        <p:txBody>
          <a:bodyPr>
            <a:noAutofit/>
          </a:bodyPr>
          <a:lstStyle/>
          <a:p>
            <a:pPr>
              <a:lnSpc>
                <a:spcPct val="150000"/>
              </a:lnSpc>
            </a:pPr>
            <a:r>
              <a:rPr lang="en-US" sz="2000" b="1" dirty="0">
                <a:solidFill>
                  <a:schemeClr val="accent1"/>
                </a:solidFill>
                <a:latin typeface="Segoe UI Light" panose="020B0502040204020203" pitchFamily="34" charset="0"/>
                <a:cs typeface="Segoe UI Light" panose="020B0502040204020203" pitchFamily="34" charset="0"/>
              </a:rPr>
              <a:t>Η </a:t>
            </a:r>
            <a:r>
              <a:rPr lang="el-GR" sz="2000" b="1" dirty="0" smtClean="0">
                <a:solidFill>
                  <a:schemeClr val="accent1"/>
                </a:solidFill>
                <a:latin typeface="Segoe UI Light" panose="020B0502040204020203" pitchFamily="34" charset="0"/>
                <a:cs typeface="Segoe UI Light" panose="020B0502040204020203" pitchFamily="34" charset="0"/>
              </a:rPr>
              <a:t>αναγκαιότητα αναφοράς περιστατικών </a:t>
            </a:r>
            <a:r>
              <a:rPr lang="en-US" sz="2000" b="1" dirty="0" smtClean="0">
                <a:solidFill>
                  <a:schemeClr val="accent1"/>
                </a:solidFill>
                <a:latin typeface="Segoe UI Light" panose="020B0502040204020203" pitchFamily="34" charset="0"/>
                <a:cs typeface="Segoe UI Light" panose="020B0502040204020203" pitchFamily="34" charset="0"/>
              </a:rPr>
              <a:t>ΚαΠα-</a:t>
            </a:r>
            <a:r>
              <a:rPr lang="el-GR" sz="2000" b="1" dirty="0" smtClean="0">
                <a:solidFill>
                  <a:schemeClr val="accent1"/>
                </a:solidFill>
                <a:latin typeface="Segoe UI Light" panose="020B0502040204020203" pitchFamily="34" charset="0"/>
                <a:cs typeface="Segoe UI Light" panose="020B0502040204020203" pitchFamily="34" charset="0"/>
              </a:rPr>
              <a:t>π</a:t>
            </a:r>
            <a:endParaRPr lang="el-GR" sz="1800" i="1"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4294967295"/>
          </p:nvPr>
        </p:nvSpPr>
        <p:spPr>
          <a:xfrm>
            <a:off x="375558" y="2695526"/>
            <a:ext cx="8260442" cy="1952673"/>
          </a:xfrm>
          <a:prstGeom prst="rect">
            <a:avLst/>
          </a:prstGeom>
        </p:spPr>
        <p:txBody>
          <a:bodyPr>
            <a:noAutofit/>
          </a:bodyPr>
          <a:lstStyle/>
          <a:p>
            <a:pPr marL="0" indent="0" algn="just" fontAlgn="base">
              <a:lnSpc>
                <a:spcPct val="100000"/>
              </a:lnSpc>
              <a:spcBef>
                <a:spcPct val="0"/>
              </a:spcBef>
              <a:spcAft>
                <a:spcPct val="0"/>
              </a:spcAft>
              <a:buSzPts val="1000"/>
              <a:buNone/>
            </a:pPr>
            <a:r>
              <a:rPr lang="el-GR" sz="2000" dirty="0">
                <a:latin typeface="Segoe UI Light" panose="020B0502040204020203" pitchFamily="34" charset="0"/>
                <a:cs typeface="Segoe UI Light" panose="020B0502040204020203" pitchFamily="34" charset="0"/>
              </a:rPr>
              <a:t>Το βέλτιστο συμφέρον του παιδιού δεν προάγεται και τα δικαιώματά και η αξιοπρέπειά ενός παιδιού δεν διαφυλάσσονται </a:t>
            </a:r>
            <a:r>
              <a:rPr lang="el-GR" sz="2000" dirty="0" smtClean="0">
                <a:latin typeface="Segoe UI Light" panose="020B0502040204020203" pitchFamily="34" charset="0"/>
                <a:cs typeface="Segoe UI Light" panose="020B0502040204020203" pitchFamily="34" charset="0"/>
              </a:rPr>
              <a:t>σε καταστάσεις όπου το παιδί, παρά την υποψία ή </a:t>
            </a:r>
            <a:r>
              <a:rPr lang="el-GR" sz="2000" dirty="0">
                <a:latin typeface="Segoe UI Light" panose="020B0502040204020203" pitchFamily="34" charset="0"/>
                <a:cs typeface="Segoe UI Light" panose="020B0502040204020203" pitchFamily="34" charset="0"/>
              </a:rPr>
              <a:t>ακόμα και την επίγνωση </a:t>
            </a:r>
            <a:r>
              <a:rPr lang="el-GR" sz="2000" dirty="0" smtClean="0">
                <a:latin typeface="Segoe UI Light" panose="020B0502040204020203" pitchFamily="34" charset="0"/>
                <a:cs typeface="Segoe UI Light" panose="020B0502040204020203" pitchFamily="34" charset="0"/>
              </a:rPr>
              <a:t>κακομεταχείρισής του, συνεχίζει να παραμένει στη φροντίδα ή στην επιρροή των ατόμων που ευθύνονται για την ΚαΠα επειδή δεν έχει γίνει σχετική αναφορά στις αρμόδιες αρχές. </a:t>
            </a:r>
            <a:endParaRPr lang="el-GR" sz="2000" b="1" dirty="0">
              <a:latin typeface="Segoe UI Light" panose="020B0502040204020203" pitchFamily="34" charset="0"/>
              <a:cs typeface="Segoe UI Light" panose="020B0502040204020203" pitchFamily="34" charset="0"/>
            </a:endParaRPr>
          </a:p>
        </p:txBody>
      </p:sp>
      <p:sp>
        <p:nvSpPr>
          <p:cNvPr id="5" name="Rectangle 4"/>
          <p:cNvSpPr/>
          <p:nvPr/>
        </p:nvSpPr>
        <p:spPr>
          <a:xfrm>
            <a:off x="404586" y="304655"/>
            <a:ext cx="8477250" cy="1631216"/>
          </a:xfrm>
          <a:prstGeom prst="rect">
            <a:avLst/>
          </a:prstGeom>
        </p:spPr>
        <p:txBody>
          <a:bodyPr wrap="square">
            <a:spAutoFit/>
          </a:bodyPr>
          <a:lstStyle/>
          <a:p>
            <a:r>
              <a:rPr lang="el-GR" sz="2000" b="1" dirty="0">
                <a:solidFill>
                  <a:schemeClr val="accent1"/>
                </a:solidFill>
                <a:latin typeface="Segoe UI Light" panose="020B0502040204020203" pitchFamily="34" charset="0"/>
                <a:ea typeface="+mj-ea"/>
                <a:cs typeface="Segoe UI Light" panose="020B0502040204020203" pitchFamily="34" charset="0"/>
              </a:rPr>
              <a:t>ΒΑΣΙΚΕΣ ΑΡΧΕΣ ΚΑΙ ΑΞΙΕΣ του Συστήματος </a:t>
            </a:r>
            <a:r>
              <a:rPr lang="en-US" sz="2000" b="1" dirty="0">
                <a:solidFill>
                  <a:schemeClr val="accent1"/>
                </a:solidFill>
                <a:latin typeface="Segoe UI Light" panose="020B0502040204020203" pitchFamily="34" charset="0"/>
                <a:ea typeface="+mj-ea"/>
                <a:cs typeface="Segoe UI Light" panose="020B0502040204020203" pitchFamily="34" charset="0"/>
              </a:rPr>
              <a:t>CAN-MDS </a:t>
            </a:r>
          </a:p>
          <a:p>
            <a:endParaRPr lang="en-US" sz="2000" dirty="0" smtClean="0">
              <a:latin typeface="Segoe UI Light" panose="020B0502040204020203" pitchFamily="34" charset="0"/>
              <a:cs typeface="Segoe UI Light" panose="020B0502040204020203" pitchFamily="34" charset="0"/>
            </a:endParaRPr>
          </a:p>
          <a:p>
            <a:pPr marL="285750" indent="-285750">
              <a:buClr>
                <a:schemeClr val="accent1">
                  <a:lumMod val="75000"/>
                </a:schemeClr>
              </a:buClr>
              <a:buFont typeface="Wingdings 3" panose="05040102010807070707" pitchFamily="18" charset="2"/>
              <a:buChar char="´"/>
            </a:pPr>
            <a:r>
              <a:rPr lang="el-GR" sz="2000" dirty="0" smtClean="0">
                <a:latin typeface="Segoe UI Light" panose="020B0502040204020203" pitchFamily="34" charset="0"/>
                <a:cs typeface="Segoe UI Light" panose="020B0502040204020203" pitchFamily="34" charset="0"/>
              </a:rPr>
              <a:t>Το </a:t>
            </a:r>
            <a:r>
              <a:rPr lang="el-GR" sz="2000" dirty="0">
                <a:latin typeface="Segoe UI Light" panose="020B0502040204020203" pitchFamily="34" charset="0"/>
                <a:cs typeface="Segoe UI Light" panose="020B0502040204020203" pitchFamily="34" charset="0"/>
              </a:rPr>
              <a:t>παιδί είναι ανεξάρτητος και αυτοτελής κάτοχος δικαιωμάτων </a:t>
            </a:r>
            <a:endParaRPr lang="en-US" sz="2000" dirty="0" smtClean="0">
              <a:latin typeface="Segoe UI Light" panose="020B0502040204020203" pitchFamily="34" charset="0"/>
              <a:cs typeface="Segoe UI Light" panose="020B0502040204020203" pitchFamily="34" charset="0"/>
            </a:endParaRPr>
          </a:p>
          <a:p>
            <a:pPr marL="285750" indent="-285750">
              <a:buClr>
                <a:schemeClr val="accent1">
                  <a:lumMod val="75000"/>
                </a:schemeClr>
              </a:buClr>
              <a:buFont typeface="Wingdings 3" panose="05040102010807070707" pitchFamily="18" charset="2"/>
              <a:buChar char="´"/>
            </a:pPr>
            <a:r>
              <a:rPr lang="el-GR" sz="2000" dirty="0" smtClean="0">
                <a:latin typeface="Segoe UI Light" panose="020B0502040204020203" pitchFamily="34" charset="0"/>
                <a:cs typeface="Segoe UI Light" panose="020B0502040204020203" pitchFamily="34" charset="0"/>
              </a:rPr>
              <a:t>Το </a:t>
            </a:r>
            <a:r>
              <a:rPr lang="el-GR" sz="2000" dirty="0">
                <a:latin typeface="Segoe UI Light" panose="020B0502040204020203" pitchFamily="34" charset="0"/>
                <a:cs typeface="Segoe UI Light" panose="020B0502040204020203" pitchFamily="34" charset="0"/>
              </a:rPr>
              <a:t>υπέρτατο συμφέρον του παιδιού συνιστά πρωταρχικό μέλημα </a:t>
            </a:r>
            <a:endParaRPr lang="en-US" sz="2000" dirty="0" smtClean="0">
              <a:latin typeface="Segoe UI Light" panose="020B0502040204020203" pitchFamily="34" charset="0"/>
              <a:cs typeface="Segoe UI Light" panose="020B0502040204020203" pitchFamily="34" charset="0"/>
            </a:endParaRPr>
          </a:p>
          <a:p>
            <a:pPr marL="285750" indent="-285750">
              <a:buClr>
                <a:schemeClr val="accent1">
                  <a:lumMod val="75000"/>
                </a:schemeClr>
              </a:buClr>
              <a:buFont typeface="Wingdings 3" panose="05040102010807070707" pitchFamily="18" charset="2"/>
              <a:buChar char="´"/>
            </a:pPr>
            <a:r>
              <a:rPr lang="el-GR" sz="2000" dirty="0" smtClean="0">
                <a:latin typeface="Segoe UI Light" panose="020B0502040204020203" pitchFamily="34" charset="0"/>
                <a:cs typeface="Segoe UI Light" panose="020B0502040204020203" pitchFamily="34" charset="0"/>
              </a:rPr>
              <a:t>Το </a:t>
            </a:r>
            <a:r>
              <a:rPr lang="el-GR" sz="2000" dirty="0">
                <a:latin typeface="Segoe UI Light" panose="020B0502040204020203" pitchFamily="34" charset="0"/>
                <a:cs typeface="Segoe UI Light" panose="020B0502040204020203" pitchFamily="34" charset="0"/>
              </a:rPr>
              <a:t>δικαίωμα του παιδιού στην ελευθερία από όλες τις μορφές βίας</a:t>
            </a:r>
          </a:p>
        </p:txBody>
      </p:sp>
    </p:spTree>
    <p:extLst>
      <p:ext uri="{BB962C8B-B14F-4D97-AF65-F5344CB8AC3E}">
        <p14:creationId xmlns="" xmlns:p14="http://schemas.microsoft.com/office/powerpoint/2010/main" val="277854779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8154014" cy="892970"/>
          </a:xfrm>
        </p:spPr>
        <p:txBody>
          <a:bodyPr>
            <a:normAutofit fontScale="90000"/>
          </a:bodyPr>
          <a:lstStyle/>
          <a:p>
            <a:r>
              <a:rPr lang="el-GR" sz="2400" b="1" dirty="0">
                <a:latin typeface="Segoe UI Light" panose="020B0502040204020203" pitchFamily="34" charset="0"/>
                <a:cs typeface="Segoe UI Light" panose="020B0502040204020203" pitchFamily="34" charset="0"/>
              </a:rPr>
              <a:t>Η αναφορά της </a:t>
            </a:r>
            <a:r>
              <a:rPr lang="el-GR" sz="2400" b="1" dirty="0" smtClean="0">
                <a:latin typeface="Segoe UI Light" panose="020B0502040204020203" pitchFamily="34" charset="0"/>
                <a:cs typeface="Segoe UI Light" panose="020B0502040204020203" pitchFamily="34" charset="0"/>
              </a:rPr>
              <a:t>κακοποίησης</a:t>
            </a:r>
            <a:r>
              <a:rPr lang="en-US" sz="2400" b="1" dirty="0" smtClean="0">
                <a:latin typeface="Segoe UI Light" panose="020B0502040204020203" pitchFamily="34" charset="0"/>
                <a:cs typeface="Segoe UI Light" panose="020B0502040204020203" pitchFamily="34" charset="0"/>
              </a:rPr>
              <a:t> </a:t>
            </a:r>
            <a:r>
              <a:rPr lang="el-GR" sz="2400" b="1" dirty="0" smtClean="0">
                <a:latin typeface="Segoe UI Light" panose="020B0502040204020203" pitchFamily="34" charset="0"/>
                <a:cs typeface="Segoe UI Light" panose="020B0502040204020203" pitchFamily="34" charset="0"/>
              </a:rPr>
              <a:t>του παιδιού</a:t>
            </a:r>
            <a:r>
              <a:rPr lang="en-US" sz="2400" b="1" dirty="0">
                <a:latin typeface="Segoe UI Light" panose="020B0502040204020203" pitchFamily="34" charset="0"/>
                <a:cs typeface="Segoe UI Light" panose="020B0502040204020203" pitchFamily="34" charset="0"/>
              </a:rPr>
              <a:t/>
            </a:r>
            <a:br>
              <a:rPr lang="en-US" sz="2400" b="1" dirty="0">
                <a:latin typeface="Segoe UI Light" panose="020B0502040204020203" pitchFamily="34" charset="0"/>
                <a:cs typeface="Segoe UI Light" panose="020B0502040204020203" pitchFamily="34" charset="0"/>
              </a:rPr>
            </a:br>
            <a:r>
              <a:rPr lang="en-US" sz="788" b="1" dirty="0">
                <a:latin typeface="Segoe UI Light" panose="020B0502040204020203" pitchFamily="34" charset="0"/>
                <a:cs typeface="Segoe UI Light" panose="020B0502040204020203" pitchFamily="34" charset="0"/>
              </a:rPr>
              <a:t/>
            </a:r>
            <a:br>
              <a:rPr lang="en-US" sz="788" b="1" dirty="0">
                <a:latin typeface="Segoe UI Light" panose="020B0502040204020203" pitchFamily="34" charset="0"/>
                <a:cs typeface="Segoe UI Light" panose="020B0502040204020203" pitchFamily="34" charset="0"/>
              </a:rPr>
            </a:br>
            <a:r>
              <a:rPr lang="el-GR" sz="1500" b="1" dirty="0">
                <a:solidFill>
                  <a:schemeClr val="accent1"/>
                </a:solidFill>
                <a:latin typeface="Segoe UI Light" panose="020B0502040204020203" pitchFamily="34" charset="0"/>
                <a:cs typeface="Segoe UI Light" panose="020B0502040204020203" pitchFamily="34" charset="0"/>
              </a:rPr>
              <a:t>Γενικό Σχόλιο </a:t>
            </a:r>
            <a:r>
              <a:rPr lang="en-US" sz="1500" b="1" dirty="0">
                <a:solidFill>
                  <a:schemeClr val="accent1"/>
                </a:solidFill>
                <a:latin typeface="Segoe UI Light" panose="020B0502040204020203" pitchFamily="34" charset="0"/>
                <a:cs typeface="Segoe UI Light" panose="020B0502040204020203" pitchFamily="34" charset="0"/>
              </a:rPr>
              <a:t>No. 13 (2011): </a:t>
            </a:r>
            <a:r>
              <a:rPr lang="el-GR" sz="1500" b="1" dirty="0">
                <a:solidFill>
                  <a:schemeClr val="accent1"/>
                </a:solidFill>
                <a:latin typeface="Segoe UI Light" panose="020B0502040204020203" pitchFamily="34" charset="0"/>
                <a:cs typeface="Segoe UI Light" panose="020B0502040204020203" pitchFamily="34" charset="0"/>
              </a:rPr>
              <a:t>Το δικαίωμα του παιδιού στην ελευθερία από κάθε μορφή βίας</a:t>
            </a:r>
            <a:r>
              <a:rPr lang="en-US" sz="1500" dirty="0">
                <a:latin typeface="Segoe UI Light" panose="020B0502040204020203" pitchFamily="34" charset="0"/>
                <a:cs typeface="Segoe UI Light" panose="020B0502040204020203" pitchFamily="34" charset="0"/>
              </a:rPr>
              <a:t> </a:t>
            </a:r>
            <a:r>
              <a:rPr lang="en-US" sz="1500" dirty="0" smtClean="0">
                <a:latin typeface="Segoe UI Light" panose="020B0502040204020203" pitchFamily="34" charset="0"/>
                <a:cs typeface="Segoe UI Light" panose="020B0502040204020203" pitchFamily="34" charset="0"/>
              </a:rPr>
              <a:t>(</a:t>
            </a:r>
            <a:r>
              <a:rPr lang="el-GR" sz="1500" dirty="0" smtClean="0">
                <a:latin typeface="Segoe UI Light" panose="020B0502040204020203" pitchFamily="34" charset="0"/>
                <a:cs typeface="Segoe UI Light" panose="020B0502040204020203" pitchFamily="34" charset="0"/>
              </a:rPr>
              <a:t>Άρθρο</a:t>
            </a:r>
            <a:r>
              <a:rPr lang="en-US" sz="1500" dirty="0" smtClean="0">
                <a:latin typeface="Segoe UI Light" panose="020B0502040204020203" pitchFamily="34" charset="0"/>
                <a:cs typeface="Segoe UI Light" panose="020B0502040204020203" pitchFamily="34" charset="0"/>
              </a:rPr>
              <a:t> </a:t>
            </a:r>
            <a:r>
              <a:rPr lang="en-US" sz="1500" dirty="0">
                <a:latin typeface="Segoe UI Light" panose="020B0502040204020203" pitchFamily="34" charset="0"/>
                <a:cs typeface="Segoe UI Light" panose="020B0502040204020203" pitchFamily="34" charset="0"/>
              </a:rPr>
              <a:t>49)</a:t>
            </a:r>
            <a:endParaRPr lang="el-GR" sz="24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28649" y="1369219"/>
            <a:ext cx="8283121" cy="3345656"/>
          </a:xfrm>
        </p:spPr>
        <p:txBody>
          <a:bodyPr>
            <a:noAutofit/>
          </a:bodyPr>
          <a:lstStyle/>
          <a:p>
            <a:pPr marL="0" indent="0">
              <a:buNone/>
            </a:pPr>
            <a:r>
              <a:rPr lang="el-GR" sz="1600" dirty="0">
                <a:latin typeface="Segoe UI Light" panose="020B0502040204020203" pitchFamily="34" charset="0"/>
                <a:cs typeface="Segoe UI Light" panose="020B0502040204020203" pitchFamily="34" charset="0"/>
              </a:rPr>
              <a:t>η Επιτροπή Ηνωμένων Εθνών συστήνει </a:t>
            </a:r>
            <a:r>
              <a:rPr lang="el-GR" sz="1600" dirty="0" smtClean="0">
                <a:latin typeface="Segoe UI Light" panose="020B0502040204020203" pitchFamily="34" charset="0"/>
                <a:cs typeface="Segoe UI Light" panose="020B0502040204020203" pitchFamily="34" charset="0"/>
              </a:rPr>
              <a:t>σε </a:t>
            </a:r>
            <a:r>
              <a:rPr lang="el-GR" sz="1600" dirty="0">
                <a:latin typeface="Segoe UI Light" panose="020B0502040204020203" pitchFamily="34" charset="0"/>
                <a:cs typeface="Segoe UI Light" panose="020B0502040204020203" pitchFamily="34" charset="0"/>
              </a:rPr>
              <a:t>όλα τα Κράτη Μέλη </a:t>
            </a:r>
            <a:endParaRPr lang="el-GR" sz="1600" dirty="0" smtClean="0">
              <a:latin typeface="Segoe UI Light" panose="020B0502040204020203" pitchFamily="34" charset="0"/>
              <a:cs typeface="Segoe UI Light" panose="020B0502040204020203" pitchFamily="34" charset="0"/>
            </a:endParaRPr>
          </a:p>
          <a:p>
            <a:pPr>
              <a:buClr>
                <a:schemeClr val="accent5"/>
              </a:buClr>
              <a:buFont typeface="Wingdings 3" panose="05040102010807070707" pitchFamily="18" charset="2"/>
              <a:buChar char="´"/>
            </a:pPr>
            <a:endParaRPr lang="el-GR" sz="1050" dirty="0" smtClean="0">
              <a:latin typeface="Segoe UI Light" panose="020B0502040204020203" pitchFamily="34" charset="0"/>
              <a:cs typeface="Segoe UI Light" panose="020B0502040204020203" pitchFamily="34" charset="0"/>
            </a:endParaRPr>
          </a:p>
          <a:p>
            <a:pPr>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να </a:t>
            </a:r>
            <a:r>
              <a:rPr lang="el-GR" sz="1600" dirty="0">
                <a:latin typeface="Segoe UI Light" panose="020B0502040204020203" pitchFamily="34" charset="0"/>
                <a:cs typeface="Segoe UI Light" panose="020B0502040204020203" pitchFamily="34" charset="0"/>
              </a:rPr>
              <a:t>αναπτύξουν </a:t>
            </a:r>
            <a:r>
              <a:rPr lang="el-GR" sz="1600" b="1" dirty="0">
                <a:latin typeface="Segoe UI Light" panose="020B0502040204020203" pitchFamily="34" charset="0"/>
                <a:cs typeface="Segoe UI Light" panose="020B0502040204020203" pitchFamily="34" charset="0"/>
              </a:rPr>
              <a:t>μηχανισμούς στήριξης για τα παιδιά, τους εκπροσώπους τους και </a:t>
            </a:r>
            <a:r>
              <a:rPr lang="el-GR" sz="1600" b="1" dirty="0" smtClean="0">
                <a:latin typeface="Segoe UI Light" panose="020B0502040204020203" pitchFamily="34" charset="0"/>
                <a:cs typeface="Segoe UI Light" panose="020B0502040204020203" pitchFamily="34" charset="0"/>
              </a:rPr>
              <a:t>όσους αναφέρουν περιστατικά βίας κατά των παιδιών</a:t>
            </a:r>
            <a:r>
              <a:rPr lang="el-GR" sz="1600" dirty="0" smtClean="0">
                <a:latin typeface="Segoe UI Light" panose="020B0502040204020203" pitchFamily="34" charset="0"/>
                <a:cs typeface="Segoe UI Light" panose="020B0502040204020203" pitchFamily="34" charset="0"/>
              </a:rPr>
              <a:t>,</a:t>
            </a:r>
            <a:r>
              <a:rPr lang="el-GR" sz="1600" b="1" dirty="0" smtClean="0">
                <a:latin typeface="Segoe UI Light" panose="020B0502040204020203" pitchFamily="34" charset="0"/>
                <a:cs typeface="Segoe UI Light" panose="020B0502040204020203" pitchFamily="34" charset="0"/>
              </a:rPr>
              <a:t> </a:t>
            </a:r>
            <a:r>
              <a:rPr lang="el-GR" sz="1600" dirty="0" smtClean="0">
                <a:latin typeface="Segoe UI Light" panose="020B0502040204020203" pitchFamily="34" charset="0"/>
                <a:cs typeface="Segoe UI Light" panose="020B0502040204020203" pitchFamily="34" charset="0"/>
              </a:rPr>
              <a:t>οι οποίοι να είναι ασφαλείς</a:t>
            </a:r>
            <a:r>
              <a:rPr lang="el-GR" sz="1600" dirty="0">
                <a:latin typeface="Segoe UI Light" panose="020B0502040204020203" pitchFamily="34" charset="0"/>
                <a:cs typeface="Segoe UI Light" panose="020B0502040204020203" pitchFamily="34" charset="0"/>
              </a:rPr>
              <a:t>, </a:t>
            </a:r>
            <a:r>
              <a:rPr lang="el-GR" sz="1600" dirty="0" smtClean="0">
                <a:latin typeface="Segoe UI Light" panose="020B0502040204020203" pitchFamily="34" charset="0"/>
                <a:cs typeface="Segoe UI Light" panose="020B0502040204020203" pitchFamily="34" charset="0"/>
              </a:rPr>
              <a:t>επαρκώς γνωστοποιημένοι, εμπιστευτικοί, και εύκολα </a:t>
            </a:r>
            <a:r>
              <a:rPr lang="el-GR" sz="1600" dirty="0" err="1" smtClean="0">
                <a:latin typeface="Segoe UI Light" panose="020B0502040204020203" pitchFamily="34" charset="0"/>
                <a:cs typeface="Segoe UI Light" panose="020B0502040204020203" pitchFamily="34" charset="0"/>
              </a:rPr>
              <a:t>προσβάσιμοι</a:t>
            </a:r>
            <a:endParaRPr lang="el-GR" sz="1600" dirty="0" smtClean="0">
              <a:latin typeface="Segoe UI Light" panose="020B0502040204020203" pitchFamily="34" charset="0"/>
              <a:cs typeface="Segoe UI Light" panose="020B0502040204020203" pitchFamily="34" charset="0"/>
            </a:endParaRPr>
          </a:p>
          <a:p>
            <a:pPr lvl="1">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περιλαμβανομένων </a:t>
            </a:r>
            <a:r>
              <a:rPr lang="en-US" sz="1600" dirty="0" smtClean="0">
                <a:latin typeface="Segoe UI Light" panose="020B0502040204020203" pitchFamily="34" charset="0"/>
                <a:cs typeface="Segoe UI Light" panose="020B0502040204020203" pitchFamily="34" charset="0"/>
              </a:rPr>
              <a:t>24</a:t>
            </a:r>
            <a:r>
              <a:rPr lang="el-GR" sz="1600" dirty="0" smtClean="0">
                <a:latin typeface="Segoe UI Light" panose="020B0502040204020203" pitchFamily="34" charset="0"/>
                <a:cs typeface="Segoe UI Light" panose="020B0502040204020203" pitchFamily="34" charset="0"/>
              </a:rPr>
              <a:t>-</a:t>
            </a:r>
            <a:r>
              <a:rPr lang="el-GR" sz="1600" dirty="0" err="1" smtClean="0">
                <a:latin typeface="Segoe UI Light" panose="020B0502040204020203" pitchFamily="34" charset="0"/>
                <a:cs typeface="Segoe UI Light" panose="020B0502040204020203" pitchFamily="34" charset="0"/>
              </a:rPr>
              <a:t>ωρων</a:t>
            </a:r>
            <a:r>
              <a:rPr lang="el-GR" sz="1600" dirty="0" smtClean="0">
                <a:latin typeface="Segoe UI Light" panose="020B0502040204020203" pitchFamily="34" charset="0"/>
                <a:cs typeface="Segoe UI Light" panose="020B0502040204020203" pitchFamily="34" charset="0"/>
              </a:rPr>
              <a:t> τηλεφωνικών γραμμών στήριξης χωρίς </a:t>
            </a:r>
            <a:r>
              <a:rPr lang="el-GR" sz="1600" dirty="0">
                <a:latin typeface="Segoe UI Light" panose="020B0502040204020203" pitchFamily="34" charset="0"/>
                <a:cs typeface="Segoe UI Light" panose="020B0502040204020203" pitchFamily="34" charset="0"/>
              </a:rPr>
              <a:t>χρέωση </a:t>
            </a:r>
            <a:r>
              <a:rPr lang="el-GR" sz="1600" dirty="0" smtClean="0">
                <a:latin typeface="Segoe UI Light" panose="020B0502040204020203" pitchFamily="34" charset="0"/>
                <a:cs typeface="Segoe UI Light" panose="020B0502040204020203" pitchFamily="34" charset="0"/>
              </a:rPr>
              <a:t>και άλλων τεχνολογιών </a:t>
            </a:r>
            <a:r>
              <a:rPr lang="el-GR" sz="1600" dirty="0">
                <a:latin typeface="Segoe UI Light" panose="020B0502040204020203" pitchFamily="34" charset="0"/>
                <a:cs typeface="Segoe UI Light" panose="020B0502040204020203" pitchFamily="34" charset="0"/>
              </a:rPr>
              <a:t>πληροφορίας και επικοινωνίας</a:t>
            </a:r>
            <a:endParaRPr lang="en-US" sz="1600" dirty="0">
              <a:latin typeface="Segoe UI Light" panose="020B0502040204020203" pitchFamily="34" charset="0"/>
              <a:cs typeface="Segoe UI Light" panose="020B0502040204020203" pitchFamily="34" charset="0"/>
            </a:endParaRPr>
          </a:p>
          <a:p>
            <a:pPr>
              <a:buClr>
                <a:schemeClr val="accent5"/>
              </a:buClr>
              <a:buFont typeface="Wingdings 3" panose="05040102010807070707" pitchFamily="18" charset="2"/>
              <a:buChar char="´"/>
            </a:pPr>
            <a:endParaRPr lang="el-GR" sz="800" dirty="0" smtClean="0">
              <a:latin typeface="Segoe UI Light" panose="020B0502040204020203" pitchFamily="34" charset="0"/>
              <a:cs typeface="Segoe UI Light" panose="020B0502040204020203" pitchFamily="34" charset="0"/>
            </a:endParaRPr>
          </a:p>
          <a:p>
            <a:pPr>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να καταστήσουν</a:t>
            </a:r>
            <a:r>
              <a:rPr lang="el-GR" sz="1600" b="1" dirty="0" smtClean="0">
                <a:latin typeface="Segoe UI Light" panose="020B0502040204020203" pitchFamily="34" charset="0"/>
                <a:cs typeface="Segoe UI Light" panose="020B0502040204020203" pitchFamily="34" charset="0"/>
              </a:rPr>
              <a:t> </a:t>
            </a:r>
            <a:r>
              <a:rPr lang="el-GR" sz="1600" b="1" dirty="0">
                <a:latin typeface="Segoe UI Light" panose="020B0502040204020203" pitchFamily="34" charset="0"/>
                <a:cs typeface="Segoe UI Light" panose="020B0502040204020203" pitchFamily="34" charset="0"/>
              </a:rPr>
              <a:t>υποχρεωτική την αναφορά </a:t>
            </a:r>
            <a:r>
              <a:rPr lang="el-GR" sz="1600" dirty="0" smtClean="0">
                <a:latin typeface="Segoe UI Light" panose="020B0502040204020203" pitchFamily="34" charset="0"/>
                <a:cs typeface="Segoe UI Light" panose="020B0502040204020203" pitchFamily="34" charset="0"/>
              </a:rPr>
              <a:t>περιστατικών ΚαΠα-π, πιθανών περιστατικών ή κινδύνου έκθεσης σε βία, </a:t>
            </a:r>
            <a:r>
              <a:rPr lang="el-GR" sz="1600" b="1" dirty="0">
                <a:latin typeface="Segoe UI Light" panose="020B0502040204020203" pitchFamily="34" charset="0"/>
                <a:cs typeface="Segoe UI Light" panose="020B0502040204020203" pitchFamily="34" charset="0"/>
              </a:rPr>
              <a:t>τουλάχιστον για </a:t>
            </a:r>
            <a:r>
              <a:rPr lang="el-GR" sz="1600" b="1" dirty="0" smtClean="0">
                <a:latin typeface="Segoe UI Light" panose="020B0502040204020203" pitchFamily="34" charset="0"/>
                <a:cs typeface="Segoe UI Light" panose="020B0502040204020203" pitchFamily="34" charset="0"/>
              </a:rPr>
              <a:t>τους/τις </a:t>
            </a:r>
            <a:r>
              <a:rPr lang="el-GR" sz="1600" b="1" dirty="0">
                <a:latin typeface="Segoe UI Light" panose="020B0502040204020203" pitchFamily="34" charset="0"/>
                <a:cs typeface="Segoe UI Light" panose="020B0502040204020203" pitchFamily="34" charset="0"/>
              </a:rPr>
              <a:t>επαγγελματίες που δουλεύουν απευθείας με παιδιά</a:t>
            </a:r>
          </a:p>
          <a:p>
            <a:pPr lvl="1">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όταν οι αναφορές γίνονται </a:t>
            </a:r>
            <a:r>
              <a:rPr lang="el-GR" sz="1600" dirty="0">
                <a:latin typeface="Segoe UI Light" panose="020B0502040204020203" pitchFamily="34" charset="0"/>
                <a:cs typeface="Segoe UI Light" panose="020B0502040204020203" pitchFamily="34" charset="0"/>
              </a:rPr>
              <a:t>με καλή πίστη, </a:t>
            </a:r>
            <a:r>
              <a:rPr lang="el-GR" sz="1600" dirty="0" smtClean="0">
                <a:latin typeface="Segoe UI Light" panose="020B0502040204020203" pitchFamily="34" charset="0"/>
                <a:cs typeface="Segoe UI Light" panose="020B0502040204020203" pitchFamily="34" charset="0"/>
              </a:rPr>
              <a:t>πρέπει να προβλέπονται διαδικασίες που να διασφαλίζουν την προστασία των επαγγελματιών που προβαίνουν σε αναφορές</a:t>
            </a:r>
            <a:endParaRPr lang="el-GR" sz="16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14263589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996" y="273844"/>
            <a:ext cx="8515350" cy="994172"/>
          </a:xfrm>
        </p:spPr>
        <p:txBody>
          <a:bodyPr>
            <a:normAutofit/>
          </a:bodyPr>
          <a:lstStyle/>
          <a:p>
            <a:r>
              <a:rPr lang="el-GR" sz="2400" b="1" dirty="0">
                <a:latin typeface="Segoe UI Light" panose="020B0502040204020203" pitchFamily="34" charset="0"/>
                <a:cs typeface="Segoe UI Light" panose="020B0502040204020203" pitchFamily="34" charset="0"/>
              </a:rPr>
              <a:t>Τι είναι η αναφορά </a:t>
            </a:r>
            <a:r>
              <a:rPr lang="el-GR" sz="2400" b="1" dirty="0" smtClean="0">
                <a:latin typeface="Segoe UI Light" panose="020B0502040204020203" pitchFamily="34" charset="0"/>
                <a:cs typeface="Segoe UI Light" panose="020B0502040204020203" pitchFamily="34" charset="0"/>
              </a:rPr>
              <a:t>περιστατικού ΚαΠα-π;</a:t>
            </a:r>
            <a:endParaRPr lang="en-US" sz="2400" b="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28649" y="1369219"/>
            <a:ext cx="7978321" cy="3263504"/>
          </a:xfrm>
        </p:spPr>
        <p:txBody>
          <a:bodyPr>
            <a:normAutofit/>
          </a:bodyPr>
          <a:lstStyle/>
          <a:p>
            <a:endParaRPr lang="en-US" dirty="0"/>
          </a:p>
          <a:p>
            <a:pPr marL="0" indent="0" algn="ctr" fontAlgn="base">
              <a:buClr>
                <a:schemeClr val="accent5"/>
              </a:buClr>
              <a:buNone/>
            </a:pPr>
            <a:r>
              <a:rPr lang="el-GR" sz="1800" b="1" dirty="0" smtClean="0">
                <a:solidFill>
                  <a:schemeClr val="accent1"/>
                </a:solidFill>
                <a:latin typeface="Segoe UI Light" panose="020B0502040204020203" pitchFamily="34" charset="0"/>
                <a:cs typeface="Segoe UI Light" panose="020B0502040204020203" pitchFamily="34" charset="0"/>
              </a:rPr>
              <a:t>το να κοινοποιήσει κάποιος/-α στις αρμόδιες αρχές τις ανησυχίες του/της όταν υποπτεύεται ή γνωρίζει ότι ένα παιδί (ή παιδιά) </a:t>
            </a:r>
            <a:r>
              <a:rPr lang="el-GR" sz="1800" b="1" dirty="0">
                <a:solidFill>
                  <a:schemeClr val="accent1"/>
                </a:solidFill>
                <a:latin typeface="Segoe UI Light" panose="020B0502040204020203" pitchFamily="34" charset="0"/>
                <a:cs typeface="Segoe UI Light" panose="020B0502040204020203" pitchFamily="34" charset="0"/>
              </a:rPr>
              <a:t>που </a:t>
            </a:r>
            <a:r>
              <a:rPr lang="el-GR" sz="1800" b="1" dirty="0" smtClean="0">
                <a:solidFill>
                  <a:schemeClr val="accent1"/>
                </a:solidFill>
                <a:latin typeface="Segoe UI Light" panose="020B0502040204020203" pitchFamily="34" charset="0"/>
                <a:cs typeface="Segoe UI Light" panose="020B0502040204020203" pitchFamily="34" charset="0"/>
              </a:rPr>
              <a:t>βρίσκεται </a:t>
            </a:r>
            <a:r>
              <a:rPr lang="el-GR" sz="1800" b="1" dirty="0">
                <a:solidFill>
                  <a:schemeClr val="accent1"/>
                </a:solidFill>
                <a:latin typeface="Segoe UI Light" panose="020B0502040204020203" pitchFamily="34" charset="0"/>
                <a:cs typeface="Segoe UI Light" panose="020B0502040204020203" pitchFamily="34" charset="0"/>
              </a:rPr>
              <a:t>στη φροντίδα </a:t>
            </a:r>
            <a:r>
              <a:rPr lang="el-GR" sz="1800" b="1" dirty="0" smtClean="0">
                <a:solidFill>
                  <a:schemeClr val="accent1"/>
                </a:solidFill>
                <a:latin typeface="Segoe UI Light" panose="020B0502040204020203" pitchFamily="34" charset="0"/>
                <a:cs typeface="Segoe UI Light" panose="020B0502040204020203" pitchFamily="34" charset="0"/>
              </a:rPr>
              <a:t>ενηλίκων υφίσταται κακοποίηση ή/και παραμέληση</a:t>
            </a:r>
            <a:endParaRPr lang="el-GR" sz="2000" b="1" dirty="0" smtClean="0">
              <a:solidFill>
                <a:schemeClr val="accent1"/>
              </a:solidFill>
              <a:latin typeface="Segoe UI Light" panose="020B0502040204020203" pitchFamily="34" charset="0"/>
              <a:cs typeface="Segoe UI Light" panose="020B0502040204020203" pitchFamily="34" charset="0"/>
            </a:endParaRPr>
          </a:p>
          <a:p>
            <a:pPr fontAlgn="base"/>
            <a:endParaRPr lang="el-GR" b="1" dirty="0" smtClean="0"/>
          </a:p>
          <a:p>
            <a:pPr marL="0" indent="0" fontAlgn="base">
              <a:buNone/>
            </a:pPr>
            <a:endParaRPr lang="en-US" b="1" dirty="0"/>
          </a:p>
          <a:p>
            <a:pPr marL="1074738" lvl="1" indent="-1074738" algn="just" fontAlgn="base">
              <a:buNone/>
            </a:pPr>
            <a:r>
              <a:rPr lang="el-GR" b="1" dirty="0"/>
              <a:t>Σημείωση</a:t>
            </a:r>
            <a:r>
              <a:rPr lang="en-US" b="1" dirty="0"/>
              <a:t>!</a:t>
            </a:r>
            <a:r>
              <a:rPr lang="en-US" dirty="0"/>
              <a:t> </a:t>
            </a:r>
            <a:r>
              <a:rPr lang="el-GR" dirty="0" smtClean="0"/>
              <a:t>	Το άτομο </a:t>
            </a:r>
            <a:r>
              <a:rPr lang="el-GR" dirty="0"/>
              <a:t>που </a:t>
            </a:r>
            <a:r>
              <a:rPr lang="el-GR" dirty="0" smtClean="0"/>
              <a:t>κάνει την </a:t>
            </a:r>
            <a:r>
              <a:rPr lang="el-GR" dirty="0"/>
              <a:t>αναφορά </a:t>
            </a:r>
            <a:r>
              <a:rPr lang="el-GR" dirty="0" smtClean="0"/>
              <a:t>ΔΕΝ ΕΙΝΑΙ ΥΠΕΥΘΥΝΟ να διερευνήσει περαιτέρω το περιστατικό, ούτε να ελέγξει εάν και κατά πόσο ισχύουν οι υποψίες του</a:t>
            </a:r>
            <a:endParaRPr lang="en-US" dirty="0"/>
          </a:p>
        </p:txBody>
      </p:sp>
    </p:spTree>
    <p:extLst>
      <p:ext uri="{BB962C8B-B14F-4D97-AF65-F5344CB8AC3E}">
        <p14:creationId xmlns="" xmlns:p14="http://schemas.microsoft.com/office/powerpoint/2010/main" val="2284080201"/>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Πώς ορίζεται η </a:t>
            </a:r>
            <a:r>
              <a:rPr lang="el-GR" dirty="0" smtClean="0"/>
              <a:t>αναφορά ΚαΠα-π </a:t>
            </a:r>
            <a:r>
              <a:rPr lang="el-GR" dirty="0"/>
              <a:t>στην Ελλάδα;</a:t>
            </a:r>
            <a:endParaRPr lang="el-GR" dirty="0">
              <a:solidFill>
                <a:srgbClr val="FF0000"/>
              </a:solidFill>
            </a:endParaRPr>
          </a:p>
        </p:txBody>
      </p:sp>
      <p:sp>
        <p:nvSpPr>
          <p:cNvPr id="3" name="Content Placeholder 2"/>
          <p:cNvSpPr>
            <a:spLocks noGrp="1"/>
          </p:cNvSpPr>
          <p:nvPr>
            <p:ph idx="1"/>
          </p:nvPr>
        </p:nvSpPr>
        <p:spPr>
          <a:xfrm>
            <a:off x="628650" y="1369218"/>
            <a:ext cx="7886700" cy="3325611"/>
          </a:xfrm>
        </p:spPr>
        <p:txBody>
          <a:bodyPr>
            <a:noAutofit/>
          </a:bodyPr>
          <a:lstStyle/>
          <a:p>
            <a:pPr marL="0" indent="0" algn="just">
              <a:buNone/>
            </a:pPr>
            <a:r>
              <a:rPr lang="el-GR" altLang="en-US" sz="1800" b="1" dirty="0" smtClean="0">
                <a:latin typeface="Segoe UI Light" panose="020B0502040204020203" pitchFamily="34" charset="0"/>
                <a:cs typeface="Segoe UI Light" panose="020B0502040204020203" pitchFamily="34" charset="0"/>
              </a:rPr>
              <a:t>ΚαΠα-π</a:t>
            </a:r>
            <a:r>
              <a:rPr lang="en-US" altLang="en-US" sz="1800" b="1" dirty="0" smtClean="0">
                <a:latin typeface="Segoe UI Light" panose="020B0502040204020203" pitchFamily="34" charset="0"/>
                <a:cs typeface="Segoe UI Light" panose="020B0502040204020203" pitchFamily="34" charset="0"/>
              </a:rPr>
              <a:t> </a:t>
            </a:r>
            <a:r>
              <a:rPr lang="en-US" altLang="en-US" sz="1800" b="1" dirty="0" smtClean="0">
                <a:latin typeface="Segoe UI Light" panose="020B0502040204020203" pitchFamily="34" charset="0"/>
                <a:cs typeface="Segoe UI Light" panose="020B0502040204020203" pitchFamily="34" charset="0"/>
                <a:sym typeface="Wingdings" panose="05000000000000000000" pitchFamily="2" charset="2"/>
              </a:rPr>
              <a:t> </a:t>
            </a:r>
            <a:r>
              <a:rPr lang="el-GR" altLang="en-US" sz="1800" b="1" dirty="0" smtClean="0">
                <a:solidFill>
                  <a:schemeClr val="accent1"/>
                </a:solidFill>
                <a:latin typeface="Segoe UI Light" panose="020B0502040204020203" pitchFamily="34" charset="0"/>
                <a:cs typeface="Segoe UI Light" panose="020B0502040204020203" pitchFamily="34" charset="0"/>
              </a:rPr>
              <a:t>ΑΞΙΟΠΟΙΝΗ ΠΡΑΞΗ ΠΟΥ ΔΙΩΚΕΤΑΙ ΑΥΤΕΠΑΓΓΕΛΤΩΣ</a:t>
            </a:r>
          </a:p>
          <a:p>
            <a:pPr marL="0" indent="0">
              <a:buNone/>
            </a:pPr>
            <a:endParaRPr lang="en-US" sz="600" dirty="0" smtClean="0">
              <a:latin typeface="Segoe UI Light" panose="020B0502040204020203" pitchFamily="34" charset="0"/>
              <a:cs typeface="Segoe UI Light" panose="020B0502040204020203" pitchFamily="34" charset="0"/>
            </a:endParaRPr>
          </a:p>
          <a:p>
            <a:pPr marL="0" indent="0">
              <a:buNone/>
            </a:pPr>
            <a:endParaRPr lang="el-GR" sz="1050" b="1" dirty="0" smtClean="0">
              <a:latin typeface="Segoe UI Light" panose="020B0502040204020203" pitchFamily="34" charset="0"/>
              <a:cs typeface="Segoe UI Light" panose="020B0502040204020203" pitchFamily="34" charset="0"/>
            </a:endParaRPr>
          </a:p>
          <a:p>
            <a:pPr marL="0" indent="0">
              <a:buNone/>
            </a:pPr>
            <a:r>
              <a:rPr lang="el-GR" sz="1800" b="1" dirty="0" smtClean="0">
                <a:latin typeface="Segoe UI Light" panose="020B0502040204020203" pitchFamily="34" charset="0"/>
                <a:cs typeface="Segoe UI Light" panose="020B0502040204020203" pitchFamily="34" charset="0"/>
              </a:rPr>
              <a:t>Ν. 3500/2006, </a:t>
            </a:r>
            <a:r>
              <a:rPr lang="el-GR" sz="1800" dirty="0" smtClean="0">
                <a:latin typeface="Segoe UI Light" panose="020B0502040204020203" pitchFamily="34" charset="0"/>
                <a:cs typeface="Segoe UI Light" panose="020B0502040204020203" pitchFamily="34" charset="0"/>
              </a:rPr>
              <a:t>Άρθρο </a:t>
            </a:r>
            <a:r>
              <a:rPr lang="el-GR" sz="1800" b="1" dirty="0">
                <a:latin typeface="Segoe UI Light" panose="020B0502040204020203" pitchFamily="34" charset="0"/>
                <a:cs typeface="Segoe UI Light" panose="020B0502040204020203" pitchFamily="34" charset="0"/>
              </a:rPr>
              <a:t>17</a:t>
            </a:r>
            <a:r>
              <a:rPr lang="el-GR" sz="1800" dirty="0">
                <a:latin typeface="Segoe UI Light" panose="020B0502040204020203" pitchFamily="34" charset="0"/>
                <a:cs typeface="Segoe UI Light" panose="020B0502040204020203" pitchFamily="34" charset="0"/>
              </a:rPr>
              <a:t>: </a:t>
            </a:r>
            <a:r>
              <a:rPr lang="el-GR" sz="1800" b="1" dirty="0">
                <a:ln w="10541" cmpd="sng">
                  <a:solidFill>
                    <a:schemeClr val="accent1">
                      <a:shade val="88000"/>
                      <a:satMod val="110000"/>
                    </a:schemeClr>
                  </a:solidFill>
                  <a:prstDash val="solid"/>
                </a:ln>
                <a:latin typeface="Segoe UI Light" panose="020B0502040204020203" pitchFamily="34" charset="0"/>
                <a:cs typeface="Segoe UI Light" panose="020B0502040204020203" pitchFamily="34" charset="0"/>
              </a:rPr>
              <a:t>Ποινική </a:t>
            </a:r>
            <a:r>
              <a:rPr lang="el-GR" sz="1800" b="1" dirty="0" smtClean="0">
                <a:ln w="10541" cmpd="sng">
                  <a:solidFill>
                    <a:schemeClr val="accent1">
                      <a:shade val="88000"/>
                      <a:satMod val="110000"/>
                    </a:schemeClr>
                  </a:solidFill>
                  <a:prstDash val="solid"/>
                </a:ln>
                <a:latin typeface="Segoe UI Light" panose="020B0502040204020203" pitchFamily="34" charset="0"/>
                <a:cs typeface="Segoe UI Light" panose="020B0502040204020203" pitchFamily="34" charset="0"/>
              </a:rPr>
              <a:t>δίωξη</a:t>
            </a:r>
          </a:p>
          <a:p>
            <a:pPr marL="0" indent="0">
              <a:buNone/>
            </a:pPr>
            <a:endParaRPr lang="el-GR" sz="1800" dirty="0" smtClean="0">
              <a:latin typeface="Segoe UI Light" panose="020B0502040204020203" pitchFamily="34" charset="0"/>
              <a:cs typeface="Segoe UI Light" panose="020B0502040204020203" pitchFamily="34" charset="0"/>
            </a:endParaRPr>
          </a:p>
          <a:p>
            <a:pPr marL="177800" indent="-177800">
              <a:buNone/>
            </a:pPr>
            <a:r>
              <a:rPr lang="el-GR" sz="1800" dirty="0" smtClean="0">
                <a:latin typeface="Segoe UI Light" panose="020B0502040204020203" pitchFamily="34" charset="0"/>
                <a:cs typeface="Segoe UI Light" panose="020B0502040204020203" pitchFamily="34" charset="0"/>
              </a:rPr>
              <a:t>1</a:t>
            </a:r>
            <a:r>
              <a:rPr lang="el-GR" sz="1800" dirty="0">
                <a:latin typeface="Segoe UI Light" panose="020B0502040204020203" pitchFamily="34" charset="0"/>
                <a:cs typeface="Segoe UI Light" panose="020B0502040204020203" pitchFamily="34" charset="0"/>
              </a:rPr>
              <a:t>. Η ποινική δίωξη για τα εγκλήματα των άρθρων 6, 7, 9 και 10 </a:t>
            </a:r>
            <a:r>
              <a:rPr lang="el-GR" sz="1800" dirty="0" smtClean="0">
                <a:latin typeface="Segoe UI Light" panose="020B0502040204020203" pitchFamily="34" charset="0"/>
                <a:cs typeface="Segoe UI Light" panose="020B0502040204020203" pitchFamily="34" charset="0"/>
              </a:rPr>
              <a:t>ασκείται αυτεπαγγέλτως</a:t>
            </a:r>
            <a:endParaRPr lang="el-GR" sz="1800" dirty="0">
              <a:latin typeface="Segoe UI Light" panose="020B0502040204020203" pitchFamily="34" charset="0"/>
              <a:cs typeface="Segoe UI Light" panose="020B0502040204020203" pitchFamily="34" charset="0"/>
            </a:endParaRPr>
          </a:p>
          <a:p>
            <a:pPr lvl="1">
              <a:buNone/>
            </a:pPr>
            <a:r>
              <a:rPr lang="el-GR" b="1" dirty="0">
                <a:latin typeface="Segoe UI Light" panose="020B0502040204020203" pitchFamily="34" charset="0"/>
                <a:cs typeface="Segoe UI Light" panose="020B0502040204020203" pitchFamily="34" charset="0"/>
              </a:rPr>
              <a:t>Άρθρο   6: </a:t>
            </a:r>
            <a:r>
              <a:rPr lang="el-GR" dirty="0">
                <a:latin typeface="Segoe UI Light" panose="020B0502040204020203" pitchFamily="34" charset="0"/>
                <a:cs typeface="Segoe UI Light" panose="020B0502040204020203" pitchFamily="34" charset="0"/>
              </a:rPr>
              <a:t> </a:t>
            </a:r>
            <a:r>
              <a:rPr lang="el-GR" b="1" dirty="0">
                <a:ln w="10541" cmpd="sng">
                  <a:solidFill>
                    <a:schemeClr val="accent1">
                      <a:shade val="88000"/>
                      <a:satMod val="110000"/>
                    </a:schemeClr>
                  </a:solidFill>
                  <a:prstDash val="solid"/>
                </a:ln>
                <a:latin typeface="Segoe UI Light" panose="020B0502040204020203" pitchFamily="34" charset="0"/>
                <a:cs typeface="Segoe UI Light" panose="020B0502040204020203" pitchFamily="34" charset="0"/>
              </a:rPr>
              <a:t>Ενδοοικογενειακή σωματική βλάβη</a:t>
            </a:r>
            <a:endParaRPr lang="el-GR" dirty="0">
              <a:latin typeface="Segoe UI Light" panose="020B0502040204020203" pitchFamily="34" charset="0"/>
              <a:cs typeface="Segoe UI Light" panose="020B0502040204020203" pitchFamily="34" charset="0"/>
            </a:endParaRPr>
          </a:p>
          <a:p>
            <a:pPr lvl="1">
              <a:buNone/>
            </a:pPr>
            <a:r>
              <a:rPr lang="el-GR" b="1" dirty="0">
                <a:latin typeface="Segoe UI Light" panose="020B0502040204020203" pitchFamily="34" charset="0"/>
                <a:cs typeface="Segoe UI Light" panose="020B0502040204020203" pitchFamily="34" charset="0"/>
              </a:rPr>
              <a:t>Άρθρο   7: </a:t>
            </a:r>
            <a:r>
              <a:rPr lang="el-GR" dirty="0">
                <a:latin typeface="Segoe UI Light" panose="020B0502040204020203" pitchFamily="34" charset="0"/>
                <a:cs typeface="Segoe UI Light" panose="020B0502040204020203" pitchFamily="34" charset="0"/>
              </a:rPr>
              <a:t> </a:t>
            </a:r>
            <a:r>
              <a:rPr lang="el-GR" b="1" dirty="0">
                <a:ln w="10541" cmpd="sng">
                  <a:solidFill>
                    <a:schemeClr val="accent1">
                      <a:shade val="88000"/>
                      <a:satMod val="110000"/>
                    </a:schemeClr>
                  </a:solidFill>
                  <a:prstDash val="solid"/>
                </a:ln>
                <a:latin typeface="Segoe UI Light" panose="020B0502040204020203" pitchFamily="34" charset="0"/>
                <a:cs typeface="Segoe UI Light" panose="020B0502040204020203" pitchFamily="34" charset="0"/>
              </a:rPr>
              <a:t>Ενδοοικογενειακή παράνομη βία και απειλή</a:t>
            </a:r>
            <a:endParaRPr lang="el-GR" dirty="0">
              <a:latin typeface="Segoe UI Light" panose="020B0502040204020203" pitchFamily="34" charset="0"/>
              <a:cs typeface="Segoe UI Light" panose="020B0502040204020203" pitchFamily="34" charset="0"/>
            </a:endParaRPr>
          </a:p>
          <a:p>
            <a:pPr lvl="1">
              <a:buNone/>
            </a:pPr>
            <a:r>
              <a:rPr lang="el-GR" b="1" dirty="0">
                <a:latin typeface="Segoe UI Light" panose="020B0502040204020203" pitchFamily="34" charset="0"/>
                <a:cs typeface="Segoe UI Light" panose="020B0502040204020203" pitchFamily="34" charset="0"/>
              </a:rPr>
              <a:t>Άρθρο   9: </a:t>
            </a:r>
            <a:r>
              <a:rPr lang="el-GR" dirty="0">
                <a:latin typeface="Segoe UI Light" panose="020B0502040204020203" pitchFamily="34" charset="0"/>
                <a:cs typeface="Segoe UI Light" panose="020B0502040204020203" pitchFamily="34" charset="0"/>
              </a:rPr>
              <a:t> </a:t>
            </a:r>
            <a:r>
              <a:rPr lang="el-GR" b="1" dirty="0">
                <a:ln w="10541" cmpd="sng">
                  <a:solidFill>
                    <a:schemeClr val="accent1">
                      <a:shade val="88000"/>
                      <a:satMod val="110000"/>
                    </a:schemeClr>
                  </a:solidFill>
                  <a:prstDash val="solid"/>
                </a:ln>
                <a:latin typeface="Segoe UI Light" panose="020B0502040204020203" pitchFamily="34" charset="0"/>
                <a:cs typeface="Segoe UI Light" panose="020B0502040204020203" pitchFamily="34" charset="0"/>
              </a:rPr>
              <a:t>Ενδοοικογενειακή προσβολή της γενετήσιας αξιοπρέπειας</a:t>
            </a:r>
            <a:endParaRPr lang="el-GR" dirty="0">
              <a:latin typeface="Segoe UI Light" panose="020B0502040204020203" pitchFamily="34" charset="0"/>
              <a:cs typeface="Segoe UI Light" panose="020B0502040204020203" pitchFamily="34" charset="0"/>
            </a:endParaRPr>
          </a:p>
          <a:p>
            <a:pPr lvl="1">
              <a:buNone/>
            </a:pPr>
            <a:r>
              <a:rPr lang="el-GR" b="1" dirty="0">
                <a:latin typeface="Segoe UI Light" panose="020B0502040204020203" pitchFamily="34" charset="0"/>
                <a:cs typeface="Segoe UI Light" panose="020B0502040204020203" pitchFamily="34" charset="0"/>
              </a:rPr>
              <a:t>Άρθρο </a:t>
            </a:r>
            <a:r>
              <a:rPr lang="en-US" b="1" dirty="0" smtClean="0">
                <a:latin typeface="Segoe UI Light" panose="020B0502040204020203" pitchFamily="34" charset="0"/>
                <a:cs typeface="Segoe UI Light" panose="020B0502040204020203" pitchFamily="34" charset="0"/>
              </a:rPr>
              <a:t> </a:t>
            </a:r>
            <a:r>
              <a:rPr lang="el-GR" b="1" dirty="0" smtClean="0">
                <a:latin typeface="Segoe UI Light" panose="020B0502040204020203" pitchFamily="34" charset="0"/>
                <a:cs typeface="Segoe UI Light" panose="020B0502040204020203" pitchFamily="34" charset="0"/>
              </a:rPr>
              <a:t>10</a:t>
            </a:r>
            <a:r>
              <a:rPr lang="el-GR" b="1" dirty="0">
                <a:latin typeface="Segoe UI Light" panose="020B0502040204020203" pitchFamily="34" charset="0"/>
                <a:cs typeface="Segoe UI Light" panose="020B0502040204020203" pitchFamily="34" charset="0"/>
              </a:rPr>
              <a:t>: </a:t>
            </a:r>
            <a:r>
              <a:rPr lang="en-US" b="1" dirty="0" smtClean="0">
                <a:latin typeface="Segoe UI Light" panose="020B0502040204020203" pitchFamily="34" charset="0"/>
                <a:cs typeface="Segoe UI Light" panose="020B0502040204020203" pitchFamily="34" charset="0"/>
              </a:rPr>
              <a:t> </a:t>
            </a:r>
            <a:r>
              <a:rPr lang="el-GR" b="1" dirty="0" smtClean="0">
                <a:ln w="10541" cmpd="sng">
                  <a:solidFill>
                    <a:schemeClr val="accent1">
                      <a:shade val="88000"/>
                      <a:satMod val="110000"/>
                    </a:schemeClr>
                  </a:solidFill>
                  <a:prstDash val="solid"/>
                </a:ln>
                <a:latin typeface="Segoe UI Light" panose="020B0502040204020203" pitchFamily="34" charset="0"/>
                <a:cs typeface="Segoe UI Light" panose="020B0502040204020203" pitchFamily="34" charset="0"/>
              </a:rPr>
              <a:t>Παρακώλυση </a:t>
            </a:r>
            <a:r>
              <a:rPr lang="el-GR" b="1" dirty="0">
                <a:ln w="10541" cmpd="sng">
                  <a:solidFill>
                    <a:schemeClr val="accent1">
                      <a:shade val="88000"/>
                      <a:satMod val="110000"/>
                    </a:schemeClr>
                  </a:solidFill>
                  <a:prstDash val="solid"/>
                </a:ln>
                <a:latin typeface="Segoe UI Light" panose="020B0502040204020203" pitchFamily="34" charset="0"/>
                <a:cs typeface="Segoe UI Light" panose="020B0502040204020203" pitchFamily="34" charset="0"/>
              </a:rPr>
              <a:t>απονομής της δικαιοσύνης</a:t>
            </a:r>
          </a:p>
          <a:p>
            <a:pPr marL="0" indent="0" algn="just">
              <a:buNone/>
            </a:pPr>
            <a:endParaRPr lang="el-GR" altLang="en-US" sz="1800" dirty="0" smtClean="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160166481"/>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Πώς ορίζεται η </a:t>
            </a:r>
            <a:r>
              <a:rPr lang="el-GR" b="1" dirty="0" smtClean="0"/>
              <a:t>αναφορά </a:t>
            </a:r>
            <a:r>
              <a:rPr lang="el-GR" dirty="0" smtClean="0"/>
              <a:t>ΚαΠα-π </a:t>
            </a:r>
            <a:r>
              <a:rPr lang="el-GR" dirty="0"/>
              <a:t>στην Ελλάδα;</a:t>
            </a:r>
            <a:endParaRPr lang="el-GR" dirty="0">
              <a:solidFill>
                <a:srgbClr val="FF0000"/>
              </a:solidFill>
            </a:endParaRPr>
          </a:p>
        </p:txBody>
      </p:sp>
      <p:sp>
        <p:nvSpPr>
          <p:cNvPr id="3" name="Content Placeholder 2"/>
          <p:cNvSpPr>
            <a:spLocks noGrp="1"/>
          </p:cNvSpPr>
          <p:nvPr>
            <p:ph idx="1"/>
          </p:nvPr>
        </p:nvSpPr>
        <p:spPr>
          <a:xfrm>
            <a:off x="628650" y="1241948"/>
            <a:ext cx="7886700" cy="3616657"/>
          </a:xfrm>
        </p:spPr>
        <p:txBody>
          <a:bodyPr>
            <a:noAutofit/>
          </a:bodyPr>
          <a:lstStyle/>
          <a:p>
            <a:pPr marL="0" indent="0" algn="just">
              <a:buNone/>
            </a:pPr>
            <a:r>
              <a:rPr lang="el-GR" altLang="en-US" sz="1800" dirty="0">
                <a:latin typeface="Segoe UI Light" panose="020B0502040204020203" pitchFamily="34" charset="0"/>
                <a:cs typeface="Segoe UI Light" panose="020B0502040204020203" pitchFamily="34" charset="0"/>
              </a:rPr>
              <a:t>Κώδικας Ποινικής Δικονομία</a:t>
            </a:r>
            <a:r>
              <a:rPr lang="en-US" altLang="en-US" sz="1800" dirty="0">
                <a:latin typeface="Segoe UI Light" panose="020B0502040204020203" pitchFamily="34" charset="0"/>
                <a:cs typeface="Segoe UI Light" panose="020B0502040204020203" pitchFamily="34" charset="0"/>
              </a:rPr>
              <a:t>ς - </a:t>
            </a:r>
            <a:r>
              <a:rPr lang="el-GR" altLang="en-US" sz="1800" b="1" dirty="0">
                <a:latin typeface="Segoe UI Light" panose="020B0502040204020203" pitchFamily="34" charset="0"/>
                <a:cs typeface="Segoe UI Light" panose="020B0502040204020203" pitchFamily="34" charset="0"/>
              </a:rPr>
              <a:t>ΑΝΑΦΟΡΑ ΑΞΙΟΠΟΙΝΗΣ ΠΡΑΞΗΣ </a:t>
            </a:r>
            <a:endParaRPr lang="en-US" sz="1800" dirty="0">
              <a:latin typeface="Segoe UI Light" panose="020B0502040204020203" pitchFamily="34" charset="0"/>
              <a:cs typeface="Segoe UI Light" panose="020B0502040204020203" pitchFamily="34" charset="0"/>
            </a:endParaRPr>
          </a:p>
          <a:p>
            <a:pPr marL="0" indent="0" algn="just">
              <a:buNone/>
            </a:pPr>
            <a:endParaRPr lang="el-GR" sz="300" dirty="0" smtClean="0">
              <a:latin typeface="Segoe UI Light" panose="020B0502040204020203" pitchFamily="34" charset="0"/>
              <a:cs typeface="Segoe UI Light" panose="020B0502040204020203" pitchFamily="34" charset="0"/>
            </a:endParaRPr>
          </a:p>
          <a:p>
            <a:pPr marL="0" indent="0" algn="just">
              <a:buNone/>
            </a:pPr>
            <a:r>
              <a:rPr lang="el-GR" sz="1600" b="1" dirty="0" smtClean="0">
                <a:latin typeface="Segoe UI Light" panose="020B0502040204020203" pitchFamily="34" charset="0"/>
                <a:cs typeface="Segoe UI Light" panose="020B0502040204020203" pitchFamily="34" charset="0"/>
              </a:rPr>
              <a:t>Άρθρο </a:t>
            </a:r>
            <a:r>
              <a:rPr lang="el-GR" sz="1600" b="1" dirty="0">
                <a:latin typeface="Segoe UI Light" panose="020B0502040204020203" pitchFamily="34" charset="0"/>
                <a:cs typeface="Segoe UI Light" panose="020B0502040204020203" pitchFamily="34" charset="0"/>
              </a:rPr>
              <a:t>37, </a:t>
            </a:r>
            <a:r>
              <a:rPr lang="el-GR" sz="1600" b="1" dirty="0" err="1">
                <a:latin typeface="Segoe UI Light" panose="020B0502040204020203" pitchFamily="34" charset="0"/>
                <a:cs typeface="Segoe UI Light" panose="020B0502040204020203" pitchFamily="34" charset="0"/>
              </a:rPr>
              <a:t>παρ</a:t>
            </a:r>
            <a:r>
              <a:rPr lang="el-GR" sz="1600" b="1" dirty="0">
                <a:latin typeface="Segoe UI Light" panose="020B0502040204020203" pitchFamily="34" charset="0"/>
                <a:cs typeface="Segoe UI Light" panose="020B0502040204020203" pitchFamily="34" charset="0"/>
              </a:rPr>
              <a:t> 1</a:t>
            </a:r>
            <a:r>
              <a:rPr lang="el-GR" sz="1600" dirty="0">
                <a:latin typeface="Segoe UI Light" panose="020B0502040204020203" pitchFamily="34" charset="0"/>
                <a:cs typeface="Segoe UI Light" panose="020B0502040204020203" pitchFamily="34" charset="0"/>
              </a:rPr>
              <a:t>: </a:t>
            </a:r>
            <a:r>
              <a:rPr lang="el-G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Segoe UI Light" panose="020B0502040204020203" pitchFamily="34" charset="0"/>
                <a:cs typeface="Segoe UI Light" panose="020B0502040204020203" pitchFamily="34" charset="0"/>
              </a:rPr>
              <a:t>Ανακριτικοί Υπάλληλοι: </a:t>
            </a:r>
            <a:r>
              <a:rPr lang="el-GR" sz="1600" dirty="0">
                <a:latin typeface="Segoe UI Light" panose="020B0502040204020203" pitchFamily="34" charset="0"/>
                <a:cs typeface="Segoe UI Light" panose="020B0502040204020203" pitchFamily="34" charset="0"/>
              </a:rPr>
              <a:t>Οι ανακριτικοί υπάλληλοι οφείλουν να ανακοινώσουν χωρίς χρονοτριβή στον αρμόδιο εισαγγελέα οτιδήποτε πληροφορούνται με κάθε τρόπο για </a:t>
            </a:r>
            <a:r>
              <a:rPr lang="el-GR" sz="1600" dirty="0" smtClean="0">
                <a:latin typeface="Segoe UI Light" panose="020B0502040204020203" pitchFamily="34" charset="0"/>
                <a:cs typeface="Segoe UI Light" panose="020B0502040204020203" pitchFamily="34" charset="0"/>
              </a:rPr>
              <a:t>αξιόποινη </a:t>
            </a:r>
            <a:r>
              <a:rPr lang="el-GR" sz="1600" dirty="0">
                <a:latin typeface="Segoe UI Light" panose="020B0502040204020203" pitchFamily="34" charset="0"/>
                <a:cs typeface="Segoe UI Light" panose="020B0502040204020203" pitchFamily="34" charset="0"/>
              </a:rPr>
              <a:t>πράξη που διώκεται </a:t>
            </a:r>
            <a:r>
              <a:rPr lang="el-G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Segoe UI Light" panose="020B0502040204020203" pitchFamily="34" charset="0"/>
                <a:cs typeface="Segoe UI Light" panose="020B0502040204020203" pitchFamily="34" charset="0"/>
              </a:rPr>
              <a:t>αυτεπαγγέλτως</a:t>
            </a:r>
          </a:p>
          <a:p>
            <a:pPr marL="0" indent="0" algn="just">
              <a:buNone/>
            </a:pPr>
            <a:r>
              <a:rPr lang="el-GR" sz="1600" b="1" dirty="0" smtClean="0">
                <a:latin typeface="Segoe UI Light" panose="020B0502040204020203" pitchFamily="34" charset="0"/>
                <a:cs typeface="Segoe UI Light" panose="020B0502040204020203" pitchFamily="34" charset="0"/>
              </a:rPr>
              <a:t>Άρθρο </a:t>
            </a:r>
            <a:r>
              <a:rPr lang="el-GR" sz="1600" b="1" dirty="0">
                <a:latin typeface="Segoe UI Light" panose="020B0502040204020203" pitchFamily="34" charset="0"/>
                <a:cs typeface="Segoe UI Light" panose="020B0502040204020203" pitchFamily="34" charset="0"/>
              </a:rPr>
              <a:t>37, </a:t>
            </a:r>
            <a:r>
              <a:rPr lang="el-GR" sz="1600" b="1" dirty="0" err="1">
                <a:latin typeface="Segoe UI Light" panose="020B0502040204020203" pitchFamily="34" charset="0"/>
                <a:cs typeface="Segoe UI Light" panose="020B0502040204020203" pitchFamily="34" charset="0"/>
              </a:rPr>
              <a:t>παρ</a:t>
            </a:r>
            <a:r>
              <a:rPr lang="el-GR" sz="1600" b="1" dirty="0">
                <a:latin typeface="Segoe UI Light" panose="020B0502040204020203" pitchFamily="34" charset="0"/>
                <a:cs typeface="Segoe UI Light" panose="020B0502040204020203" pitchFamily="34" charset="0"/>
              </a:rPr>
              <a:t> 2</a:t>
            </a:r>
            <a:r>
              <a:rPr lang="el-GR" sz="1600" dirty="0">
                <a:latin typeface="Segoe UI Light" panose="020B0502040204020203" pitchFamily="34" charset="0"/>
                <a:cs typeface="Segoe UI Light" panose="020B0502040204020203" pitchFamily="34" charset="0"/>
              </a:rPr>
              <a:t>: </a:t>
            </a:r>
            <a:r>
              <a:rPr lang="el-G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Segoe UI Light" panose="020B0502040204020203" pitchFamily="34" charset="0"/>
                <a:cs typeface="Segoe UI Light" panose="020B0502040204020203" pitchFamily="34" charset="0"/>
              </a:rPr>
              <a:t>Δημόσιοι Υπάλληλοι: </a:t>
            </a:r>
            <a:r>
              <a:rPr lang="el-GR" sz="1600" dirty="0">
                <a:latin typeface="Segoe UI Light" panose="020B0502040204020203" pitchFamily="34" charset="0"/>
                <a:cs typeface="Segoe UI Light" panose="020B0502040204020203" pitchFamily="34" charset="0"/>
              </a:rPr>
              <a:t>Οι υπόλοιποι δημόσιοι υπάλληλοι, καθώς και εκείνοι στους οποίους ανατέθηκε προσωρινά δημόσια υπηρεσία, έχουν την ίδια υποχρέωση για τις αξιόποινες πράξεις της παρ. 1, αν πληροφορήθηκαν γι’ αυτές κατά την εκτέλεση των καθηκόντων τους</a:t>
            </a:r>
          </a:p>
          <a:p>
            <a:pPr marL="0" indent="0" algn="just">
              <a:buNone/>
            </a:pPr>
            <a:r>
              <a:rPr lang="el-GR" sz="1600" b="1" dirty="0" smtClean="0">
                <a:latin typeface="Segoe UI Light" panose="020B0502040204020203" pitchFamily="34" charset="0"/>
                <a:cs typeface="Segoe UI Light" panose="020B0502040204020203" pitchFamily="34" charset="0"/>
              </a:rPr>
              <a:t>Άρθρο </a:t>
            </a:r>
            <a:r>
              <a:rPr lang="el-GR" sz="1600" b="1" dirty="0">
                <a:latin typeface="Segoe UI Light" panose="020B0502040204020203" pitchFamily="34" charset="0"/>
                <a:cs typeface="Segoe UI Light" panose="020B0502040204020203" pitchFamily="34" charset="0"/>
              </a:rPr>
              <a:t>40, </a:t>
            </a:r>
            <a:r>
              <a:rPr lang="el-GR" sz="1600" b="1" dirty="0" err="1">
                <a:latin typeface="Segoe UI Light" panose="020B0502040204020203" pitchFamily="34" charset="0"/>
                <a:cs typeface="Segoe UI Light" panose="020B0502040204020203" pitchFamily="34" charset="0"/>
              </a:rPr>
              <a:t>παρ</a:t>
            </a:r>
            <a:r>
              <a:rPr lang="el-GR" sz="1600" b="1" dirty="0">
                <a:latin typeface="Segoe UI Light" panose="020B0502040204020203" pitchFamily="34" charset="0"/>
                <a:cs typeface="Segoe UI Light" panose="020B0502040204020203" pitchFamily="34" charset="0"/>
              </a:rPr>
              <a:t> 1, 2, 3</a:t>
            </a:r>
            <a:r>
              <a:rPr lang="el-GR" sz="1600" dirty="0">
                <a:latin typeface="Segoe UI Light" panose="020B0502040204020203" pitchFamily="34" charset="0"/>
                <a:cs typeface="Segoe UI Light" panose="020B0502040204020203" pitchFamily="34" charset="0"/>
              </a:rPr>
              <a:t>: </a:t>
            </a:r>
            <a:r>
              <a:rPr lang="el-GR"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Segoe UI Light" panose="020B0502040204020203" pitchFamily="34" charset="0"/>
                <a:cs typeface="Segoe UI Light" panose="020B0502040204020203" pitchFamily="34" charset="0"/>
              </a:rPr>
              <a:t>Υποχρέωση </a:t>
            </a:r>
            <a:r>
              <a:rPr lang="el-G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Segoe UI Light" panose="020B0502040204020203" pitchFamily="34" charset="0"/>
                <a:cs typeface="Segoe UI Light" panose="020B0502040204020203" pitchFamily="34" charset="0"/>
              </a:rPr>
              <a:t>Ιδιωτών: </a:t>
            </a:r>
            <a:r>
              <a:rPr lang="el-GR" sz="1600" dirty="0" smtClean="0">
                <a:latin typeface="Segoe UI Light" panose="020B0502040204020203" pitchFamily="34" charset="0"/>
                <a:cs typeface="Segoe UI Light" panose="020B0502040204020203" pitchFamily="34" charset="0"/>
              </a:rPr>
              <a:t>Ακόμα </a:t>
            </a:r>
            <a:r>
              <a:rPr lang="el-GR" sz="1600" dirty="0">
                <a:latin typeface="Segoe UI Light" panose="020B0502040204020203" pitchFamily="34" charset="0"/>
                <a:cs typeface="Segoe UI Light" panose="020B0502040204020203" pitchFamily="34" charset="0"/>
              </a:rPr>
              <a:t>και </a:t>
            </a:r>
            <a:r>
              <a:rPr lang="el-GR" sz="1600" dirty="0">
                <a:solidFill>
                  <a:schemeClr val="tx2"/>
                </a:solidFill>
                <a:latin typeface="Segoe UI Light" panose="020B0502040204020203" pitchFamily="34" charset="0"/>
                <a:cs typeface="Segoe UI Light" panose="020B0502040204020203" pitchFamily="34" charset="0"/>
              </a:rPr>
              <a:t>ιδιώτες οφείλουν </a:t>
            </a:r>
            <a:r>
              <a:rPr lang="el-GR" sz="1600" dirty="0">
                <a:latin typeface="Segoe UI Light" panose="020B0502040204020203" pitchFamily="34" charset="0"/>
                <a:cs typeface="Segoe UI Light" panose="020B0502040204020203" pitchFamily="34" charset="0"/>
              </a:rPr>
              <a:t>στις συγκεκριμένες περιπτώσεις που προβλέπονται από το νόμο, </a:t>
            </a:r>
            <a:r>
              <a:rPr lang="el-GR" sz="1600" dirty="0">
                <a:solidFill>
                  <a:schemeClr val="tx2"/>
                </a:solidFill>
                <a:latin typeface="Segoe UI Light" panose="020B0502040204020203" pitchFamily="34" charset="0"/>
                <a:cs typeface="Segoe UI Light" panose="020B0502040204020203" pitchFamily="34" charset="0"/>
              </a:rPr>
              <a:t>αν αντιληφθούν </a:t>
            </a:r>
            <a:r>
              <a:rPr lang="el-GR" sz="1600" dirty="0">
                <a:latin typeface="Segoe UI Light" panose="020B0502040204020203" pitchFamily="34" charset="0"/>
                <a:cs typeface="Segoe UI Light" panose="020B0502040204020203" pitchFamily="34" charset="0"/>
              </a:rPr>
              <a:t>οι ίδιοι </a:t>
            </a:r>
            <a:r>
              <a:rPr lang="el-GR" sz="1600" dirty="0">
                <a:solidFill>
                  <a:schemeClr val="tx2"/>
                </a:solidFill>
                <a:latin typeface="Segoe UI Light" panose="020B0502040204020203" pitchFamily="34" charset="0"/>
                <a:cs typeface="Segoe UI Light" panose="020B0502040204020203" pitchFamily="34" charset="0"/>
              </a:rPr>
              <a:t>αξιόποινη πράξη </a:t>
            </a:r>
            <a:r>
              <a:rPr lang="el-GR" sz="1600" dirty="0">
                <a:latin typeface="Segoe UI Light" panose="020B0502040204020203" pitchFamily="34" charset="0"/>
                <a:cs typeface="Segoe UI Light" panose="020B0502040204020203" pitchFamily="34" charset="0"/>
              </a:rPr>
              <a:t>που διώκεται αυτεπαγγέλτως, </a:t>
            </a:r>
            <a:r>
              <a:rPr lang="el-GR" sz="1600" dirty="0">
                <a:solidFill>
                  <a:schemeClr val="tx2"/>
                </a:solidFill>
                <a:latin typeface="Segoe UI Light" panose="020B0502040204020203" pitchFamily="34" charset="0"/>
                <a:cs typeface="Segoe UI Light" panose="020B0502040204020203" pitchFamily="34" charset="0"/>
              </a:rPr>
              <a:t>να την αναγγείλουν </a:t>
            </a:r>
            <a:r>
              <a:rPr lang="el-GR" sz="1600" dirty="0">
                <a:latin typeface="Segoe UI Light" panose="020B0502040204020203" pitchFamily="34" charset="0"/>
                <a:cs typeface="Segoe UI Light" panose="020B0502040204020203" pitchFamily="34" charset="0"/>
              </a:rPr>
              <a:t>στον εισαγγελέα πλημμελειοδικών ή σε οποιονδήποτε ανακριτικό υπάλληλο, η αναγγελία αυτή μπορεί να γίνει </a:t>
            </a:r>
            <a:r>
              <a:rPr lang="el-GR" sz="1600" dirty="0">
                <a:solidFill>
                  <a:schemeClr val="tx2"/>
                </a:solidFill>
                <a:latin typeface="Segoe UI Light" panose="020B0502040204020203" pitchFamily="34" charset="0"/>
                <a:cs typeface="Segoe UI Light" panose="020B0502040204020203" pitchFamily="34" charset="0"/>
              </a:rPr>
              <a:t>είτε εγγράφως με μια αναφορά ή προφορικά</a:t>
            </a:r>
            <a:endParaRPr lang="el-GR" sz="1600" dirty="0">
              <a:latin typeface="Segoe UI Light" panose="020B0502040204020203" pitchFamily="34" charset="0"/>
              <a:cs typeface="Segoe UI Light" panose="020B0502040204020203" pitchFamily="34" charset="0"/>
            </a:endParaRPr>
          </a:p>
          <a:p>
            <a:pPr marL="0" indent="0" algn="just">
              <a:buNone/>
            </a:pPr>
            <a:endParaRPr lang="el-GR" sz="16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248263932"/>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23694</TotalTime>
  <Words>7875</Words>
  <Application>Microsoft Office PowerPoint</Application>
  <PresentationFormat>On-screen Show (16:9)</PresentationFormat>
  <Paragraphs>579</Paragraphs>
  <Slides>43</Slides>
  <Notes>38</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Αντιμετώπιση της υπο-αναφοράς περιστατικών ΚαΠα-π</vt:lpstr>
      <vt:lpstr>Slide 2</vt:lpstr>
      <vt:lpstr>περίγραμμα</vt:lpstr>
      <vt:lpstr>Slide 4</vt:lpstr>
      <vt:lpstr>Η αναγκαιότητα αναφοράς περιστατικών ΚαΠα-π</vt:lpstr>
      <vt:lpstr>Η αναφορά της κακοποίησης του παιδιού  Γενικό Σχόλιο No. 13 (2011): Το δικαίωμα του παιδιού στην ελευθερία από κάθε μορφή βίας (Άρθρο 49)</vt:lpstr>
      <vt:lpstr>Τι είναι η αναφορά περιστατικού ΚαΠα-π;</vt:lpstr>
      <vt:lpstr>Πώς ορίζεται η αναφορά ΚαΠα-π στην Ελλάδα;</vt:lpstr>
      <vt:lpstr>Πώς ορίζεται η αναφορά ΚαΠα-π στην Ελλάδα;</vt:lpstr>
      <vt:lpstr>Πώς μπορεί να υποβληθεί μια αναφορά ΚαΠα-π;</vt:lpstr>
      <vt:lpstr>Προβλέψεις για νομική υποχρέωση των επαγγελματιών να αναφέρουν περιπτώσεις ΚαΠα-π &amp; άσκησης βίας (FRA, 2014)</vt:lpstr>
      <vt:lpstr>Προβλέψεις για νομική υποχρέωση των επαγγελματιών να αναφέρουν περιπτώσεις ΚαΠα-π &amp; άσκησης βίας (FRA, 2014)</vt:lpstr>
      <vt:lpstr>Προβλέψεις για νομική υποχρέωση των επαγγελματιών να αναφέρουν περιπτώσεις ΚαΠα-π &amp; άσκησης βίας (FRA, 2014)</vt:lpstr>
      <vt:lpstr>Ελλάδα: Ποια άτομα υποχρεούνται και δικαιούνται να υποβάλουν αναφορά ΚαΠα-π;</vt:lpstr>
      <vt:lpstr>Τι είναι υπο-αναφορά περιστατικών ΚαΠα-π;</vt:lpstr>
      <vt:lpstr>Slide 16</vt:lpstr>
      <vt:lpstr>Κοινοί μύθοι για την αναφορά ΚαΠα-π</vt:lpstr>
      <vt:lpstr>Slide 18</vt:lpstr>
      <vt:lpstr>Slide 19</vt:lpstr>
      <vt:lpstr>Slide 20</vt:lpstr>
      <vt:lpstr>Slide 21</vt:lpstr>
      <vt:lpstr>Slide 22</vt:lpstr>
      <vt:lpstr>Slide 23</vt:lpstr>
      <vt:lpstr>Στην Ελλάδα…</vt:lpstr>
      <vt:lpstr>Η ευρύτερη εικόνα όσον αφορά την Επιδημιολογική Επιτήρηση της ΚαΠα-π</vt:lpstr>
      <vt:lpstr>Υπο-αναφορά ΚαΠα-π</vt:lpstr>
      <vt:lpstr>4 κύριοι παράγοντες που οδηγούν σε υπο-αναφορά</vt:lpstr>
      <vt:lpstr>Διερεύνηση μεμονωμένων λόγων που μπορεί να δυσχεράνουν την απόφαση για αναφορά ΚαΠα-π</vt:lpstr>
      <vt:lpstr>Διερεύνηση μεμονωμένων λόγων που μπορεί να δυσχεράνουν την απόφαση για αναφορά ΚαΠα-π</vt:lpstr>
      <vt:lpstr>Διερεύνηση μεμονωμένων λόγων που μπορεί να δυσχεράνουν την απόφαση για αναφορά ΚαΠα-π</vt:lpstr>
      <vt:lpstr>Διερεύνηση μεμονωμένων λόγων που μπορεί να δυσχεράνουν την απόφαση για αναφορά ΚαΠα-π</vt:lpstr>
      <vt:lpstr>Slide 32</vt:lpstr>
      <vt:lpstr>Αντιμετώπιση της υπο-αναφοράς ΚαΠα-π</vt:lpstr>
      <vt:lpstr>Αντιμετώπιση της υπο-αναφοράς ΚαΠα-π</vt:lpstr>
      <vt:lpstr>Ανάπτυξη δεξιοτήτων στο πλαίσιο του CAN-MDS</vt:lpstr>
      <vt:lpstr>Αντιμετώπιση της υπο-αναφοράς ΚαΠα-π</vt:lpstr>
      <vt:lpstr>Εγχειρηματοποίηση (λειτουργικοί ορισμοί) των εννοιολογικών ορισμών ΚαΠα-Π  στο CAN-MDS</vt:lpstr>
      <vt:lpstr>Σημαντικές υπενθυμίσεις για τους/τις Επαγγελματίες Χρήστες/-τριες του CAN-MDS</vt:lpstr>
      <vt:lpstr>Σύστημα CAN-MDS και υπο-αναφορά ΚαΠα-π</vt:lpstr>
      <vt:lpstr>Σύστημα CAN-MDS και υπο-αναφορά ΚαΠα-π</vt:lpstr>
      <vt:lpstr>Περιορισμοί Καταγραφής ΚαΠα-π και Πλεονεκτήματα του Συστήματος CAN-MDS</vt:lpstr>
      <vt:lpstr>Σύστημα CAN-MDS και υπο-αναφορά ΚαΠα-π</vt:lpstr>
      <vt:lpstr>Σύστημα CAN-MDS και υπο-αναφορά ΚαΠα-π</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231</cp:revision>
  <dcterms:created xsi:type="dcterms:W3CDTF">2018-11-08T14:12:16Z</dcterms:created>
  <dcterms:modified xsi:type="dcterms:W3CDTF">2022-02-01T18:02:57Z</dcterms:modified>
</cp:coreProperties>
</file>