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0.xml" ContentType="application/vnd.openxmlformats-officedocument.presentationml.notesSlide+xml"/>
  <Override PartName="/ppt/diagrams/data2.xml" ContentType="application/vnd.openxmlformats-officedocument.drawingml.diagramData+xml"/>
  <Override PartName="/ppt/diagrams/data3.xml" ContentType="application/vnd.openxmlformats-officedocument.drawingml.diagramData+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362" r:id="rId3"/>
    <p:sldId id="358" r:id="rId4"/>
    <p:sldId id="344" r:id="rId5"/>
    <p:sldId id="352" r:id="rId6"/>
    <p:sldId id="356" r:id="rId7"/>
    <p:sldId id="354" r:id="rId8"/>
    <p:sldId id="357" r:id="rId9"/>
    <p:sldId id="334" r:id="rId10"/>
    <p:sldId id="265" r:id="rId11"/>
    <p:sldId id="360" r:id="rId12"/>
    <p:sldId id="266" r:id="rId13"/>
    <p:sldId id="349" r:id="rId14"/>
    <p:sldId id="348" r:id="rId15"/>
    <p:sldId id="350" r:id="rId16"/>
    <p:sldId id="361" r:id="rId17"/>
  </p:sldIdLst>
  <p:sldSz cx="9144000" cy="5143500" type="screen16x9"/>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7964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F531EE-E786-6E48-83D8-75EFB50D7EDF}" v="2100" dt="2020-06-25T14:09:31.8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9255" autoAdjust="0"/>
    <p:restoredTop sz="67223" autoAdjust="0"/>
  </p:normalViewPr>
  <p:slideViewPr>
    <p:cSldViewPr>
      <p:cViewPr varScale="1">
        <p:scale>
          <a:sx n="59" d="100"/>
          <a:sy n="59" d="100"/>
        </p:scale>
        <p:origin x="-1860" y="-7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6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eti Chouchourelou" userId="09759555be95b33e" providerId="LiveId" clId="{49F531EE-E786-6E48-83D8-75EFB50D7EDF}"/>
    <pc:docChg chg="undo custSel modSld">
      <pc:chgData name="Areti Chouchourelou" userId="09759555be95b33e" providerId="LiveId" clId="{49F531EE-E786-6E48-83D8-75EFB50D7EDF}" dt="2020-06-25T14:09:31.841" v="3281" actId="20577"/>
      <pc:docMkLst>
        <pc:docMk/>
      </pc:docMkLst>
      <pc:sldChg chg="modSp">
        <pc:chgData name="Areti Chouchourelou" userId="09759555be95b33e" providerId="LiveId" clId="{49F531EE-E786-6E48-83D8-75EFB50D7EDF}" dt="2020-06-25T13:13:30.958" v="427" actId="20577"/>
        <pc:sldMkLst>
          <pc:docMk/>
          <pc:sldMk cId="0" sldId="256"/>
        </pc:sldMkLst>
        <pc:spChg chg="mod">
          <ac:chgData name="Areti Chouchourelou" userId="09759555be95b33e" providerId="LiveId" clId="{49F531EE-E786-6E48-83D8-75EFB50D7EDF}" dt="2020-06-25T13:08:34.697" v="18" actId="20577"/>
          <ac:spMkLst>
            <pc:docMk/>
            <pc:sldMk cId="0" sldId="256"/>
            <ac:spMk id="8" creationId="{00000000-0000-0000-0000-000000000000}"/>
          </ac:spMkLst>
        </pc:spChg>
        <pc:spChg chg="mod">
          <ac:chgData name="Areti Chouchourelou" userId="09759555be95b33e" providerId="LiveId" clId="{49F531EE-E786-6E48-83D8-75EFB50D7EDF}" dt="2020-06-25T13:13:30.958" v="427" actId="20577"/>
          <ac:spMkLst>
            <pc:docMk/>
            <pc:sldMk cId="0" sldId="256"/>
            <ac:spMk id="18" creationId="{00000000-0000-0000-0000-000000000000}"/>
          </ac:spMkLst>
        </pc:spChg>
      </pc:sldChg>
      <pc:sldChg chg="addSp delSp modSp addAnim delAnim modAnim">
        <pc:chgData name="Areti Chouchourelou" userId="09759555be95b33e" providerId="LiveId" clId="{49F531EE-E786-6E48-83D8-75EFB50D7EDF}" dt="2020-06-25T13:19:23.383" v="438" actId="478"/>
        <pc:sldMkLst>
          <pc:docMk/>
          <pc:sldMk cId="0" sldId="265"/>
        </pc:sldMkLst>
        <pc:spChg chg="add del">
          <ac:chgData name="Areti Chouchourelou" userId="09759555be95b33e" providerId="LiveId" clId="{49F531EE-E786-6E48-83D8-75EFB50D7EDF}" dt="2020-06-25T13:19:23.383" v="438" actId="478"/>
          <ac:spMkLst>
            <pc:docMk/>
            <pc:sldMk cId="0" sldId="265"/>
            <ac:spMk id="9" creationId="{00000000-0000-0000-0000-000000000000}"/>
          </ac:spMkLst>
        </pc:spChg>
        <pc:spChg chg="add del">
          <ac:chgData name="Areti Chouchourelou" userId="09759555be95b33e" providerId="LiveId" clId="{49F531EE-E786-6E48-83D8-75EFB50D7EDF}" dt="2020-06-25T13:19:23.383" v="438" actId="478"/>
          <ac:spMkLst>
            <pc:docMk/>
            <pc:sldMk cId="0" sldId="265"/>
            <ac:spMk id="10" creationId="{00000000-0000-0000-0000-000000000000}"/>
          </ac:spMkLst>
        </pc:spChg>
        <pc:spChg chg="add del">
          <ac:chgData name="Areti Chouchourelou" userId="09759555be95b33e" providerId="LiveId" clId="{49F531EE-E786-6E48-83D8-75EFB50D7EDF}" dt="2020-06-25T13:19:23.383" v="438" actId="478"/>
          <ac:spMkLst>
            <pc:docMk/>
            <pc:sldMk cId="0" sldId="265"/>
            <ac:spMk id="14" creationId="{00000000-0000-0000-0000-000000000000}"/>
          </ac:spMkLst>
        </pc:spChg>
        <pc:spChg chg="add del">
          <ac:chgData name="Areti Chouchourelou" userId="09759555be95b33e" providerId="LiveId" clId="{49F531EE-E786-6E48-83D8-75EFB50D7EDF}" dt="2020-06-25T13:19:23.383" v="438" actId="478"/>
          <ac:spMkLst>
            <pc:docMk/>
            <pc:sldMk cId="0" sldId="265"/>
            <ac:spMk id="19" creationId="{00000000-0000-0000-0000-000000000000}"/>
          </ac:spMkLst>
        </pc:spChg>
        <pc:spChg chg="add del">
          <ac:chgData name="Areti Chouchourelou" userId="09759555be95b33e" providerId="LiveId" clId="{49F531EE-E786-6E48-83D8-75EFB50D7EDF}" dt="2020-06-25T13:19:23.383" v="438" actId="478"/>
          <ac:spMkLst>
            <pc:docMk/>
            <pc:sldMk cId="0" sldId="265"/>
            <ac:spMk id="21" creationId="{00000000-0000-0000-0000-000000000000}"/>
          </ac:spMkLst>
        </pc:spChg>
        <pc:spChg chg="add del">
          <ac:chgData name="Areti Chouchourelou" userId="09759555be95b33e" providerId="LiveId" clId="{49F531EE-E786-6E48-83D8-75EFB50D7EDF}" dt="2020-06-25T13:19:23.383" v="438" actId="478"/>
          <ac:spMkLst>
            <pc:docMk/>
            <pc:sldMk cId="0" sldId="265"/>
            <ac:spMk id="22" creationId="{00000000-0000-0000-0000-000000000000}"/>
          </ac:spMkLst>
        </pc:spChg>
        <pc:spChg chg="add del">
          <ac:chgData name="Areti Chouchourelou" userId="09759555be95b33e" providerId="LiveId" clId="{49F531EE-E786-6E48-83D8-75EFB50D7EDF}" dt="2020-06-25T13:19:23.383" v="438" actId="478"/>
          <ac:spMkLst>
            <pc:docMk/>
            <pc:sldMk cId="0" sldId="265"/>
            <ac:spMk id="27" creationId="{00000000-0000-0000-0000-000000000000}"/>
          </ac:spMkLst>
        </pc:spChg>
        <pc:spChg chg="add del">
          <ac:chgData name="Areti Chouchourelou" userId="09759555be95b33e" providerId="LiveId" clId="{49F531EE-E786-6E48-83D8-75EFB50D7EDF}" dt="2020-06-25T13:19:23.383" v="438" actId="478"/>
          <ac:spMkLst>
            <pc:docMk/>
            <pc:sldMk cId="0" sldId="265"/>
            <ac:spMk id="28" creationId="{00000000-0000-0000-0000-000000000000}"/>
          </ac:spMkLst>
        </pc:spChg>
        <pc:spChg chg="add del">
          <ac:chgData name="Areti Chouchourelou" userId="09759555be95b33e" providerId="LiveId" clId="{49F531EE-E786-6E48-83D8-75EFB50D7EDF}" dt="2020-06-25T13:19:23.383" v="438" actId="478"/>
          <ac:spMkLst>
            <pc:docMk/>
            <pc:sldMk cId="0" sldId="265"/>
            <ac:spMk id="31" creationId="{00000000-0000-0000-0000-000000000000}"/>
          </ac:spMkLst>
        </pc:spChg>
        <pc:spChg chg="add del">
          <ac:chgData name="Areti Chouchourelou" userId="09759555be95b33e" providerId="LiveId" clId="{49F531EE-E786-6E48-83D8-75EFB50D7EDF}" dt="2020-06-25T13:19:23.383" v="438" actId="478"/>
          <ac:spMkLst>
            <pc:docMk/>
            <pc:sldMk cId="0" sldId="265"/>
            <ac:spMk id="32" creationId="{00000000-0000-0000-0000-000000000000}"/>
          </ac:spMkLst>
        </pc:spChg>
        <pc:spChg chg="add del">
          <ac:chgData name="Areti Chouchourelou" userId="09759555be95b33e" providerId="LiveId" clId="{49F531EE-E786-6E48-83D8-75EFB50D7EDF}" dt="2020-06-25T13:19:23.383" v="438" actId="478"/>
          <ac:spMkLst>
            <pc:docMk/>
            <pc:sldMk cId="0" sldId="265"/>
            <ac:spMk id="33" creationId="{00000000-0000-0000-0000-000000000000}"/>
          </ac:spMkLst>
        </pc:spChg>
        <pc:spChg chg="add del">
          <ac:chgData name="Areti Chouchourelou" userId="09759555be95b33e" providerId="LiveId" clId="{49F531EE-E786-6E48-83D8-75EFB50D7EDF}" dt="2020-06-25T13:19:23.383" v="438" actId="478"/>
          <ac:spMkLst>
            <pc:docMk/>
            <pc:sldMk cId="0" sldId="265"/>
            <ac:spMk id="34" creationId="{00000000-0000-0000-0000-000000000000}"/>
          </ac:spMkLst>
        </pc:spChg>
        <pc:spChg chg="add del">
          <ac:chgData name="Areti Chouchourelou" userId="09759555be95b33e" providerId="LiveId" clId="{49F531EE-E786-6E48-83D8-75EFB50D7EDF}" dt="2020-06-25T13:19:23.383" v="438" actId="478"/>
          <ac:spMkLst>
            <pc:docMk/>
            <pc:sldMk cId="0" sldId="265"/>
            <ac:spMk id="36" creationId="{00000000-0000-0000-0000-000000000000}"/>
          </ac:spMkLst>
        </pc:spChg>
        <pc:spChg chg="add del">
          <ac:chgData name="Areti Chouchourelou" userId="09759555be95b33e" providerId="LiveId" clId="{49F531EE-E786-6E48-83D8-75EFB50D7EDF}" dt="2020-06-25T13:19:23.383" v="438" actId="478"/>
          <ac:spMkLst>
            <pc:docMk/>
            <pc:sldMk cId="0" sldId="265"/>
            <ac:spMk id="37" creationId="{00000000-0000-0000-0000-000000000000}"/>
          </ac:spMkLst>
        </pc:spChg>
        <pc:spChg chg="add del">
          <ac:chgData name="Areti Chouchourelou" userId="09759555be95b33e" providerId="LiveId" clId="{49F531EE-E786-6E48-83D8-75EFB50D7EDF}" dt="2020-06-25T13:19:23.383" v="438" actId="478"/>
          <ac:spMkLst>
            <pc:docMk/>
            <pc:sldMk cId="0" sldId="265"/>
            <ac:spMk id="38" creationId="{00000000-0000-0000-0000-000000000000}"/>
          </ac:spMkLst>
        </pc:spChg>
        <pc:spChg chg="add del">
          <ac:chgData name="Areti Chouchourelou" userId="09759555be95b33e" providerId="LiveId" clId="{49F531EE-E786-6E48-83D8-75EFB50D7EDF}" dt="2020-06-25T13:19:23.383" v="438" actId="478"/>
          <ac:spMkLst>
            <pc:docMk/>
            <pc:sldMk cId="0" sldId="265"/>
            <ac:spMk id="39" creationId="{00000000-0000-0000-0000-000000000000}"/>
          </ac:spMkLst>
        </pc:spChg>
        <pc:spChg chg="add del">
          <ac:chgData name="Areti Chouchourelou" userId="09759555be95b33e" providerId="LiveId" clId="{49F531EE-E786-6E48-83D8-75EFB50D7EDF}" dt="2020-06-25T13:19:23.383" v="438" actId="478"/>
          <ac:spMkLst>
            <pc:docMk/>
            <pc:sldMk cId="0" sldId="265"/>
            <ac:spMk id="40" creationId="{00000000-0000-0000-0000-000000000000}"/>
          </ac:spMkLst>
        </pc:spChg>
        <pc:spChg chg="add del">
          <ac:chgData name="Areti Chouchourelou" userId="09759555be95b33e" providerId="LiveId" clId="{49F531EE-E786-6E48-83D8-75EFB50D7EDF}" dt="2020-06-25T13:19:23.383" v="438" actId="478"/>
          <ac:spMkLst>
            <pc:docMk/>
            <pc:sldMk cId="0" sldId="265"/>
            <ac:spMk id="41" creationId="{00000000-0000-0000-0000-000000000000}"/>
          </ac:spMkLst>
        </pc:spChg>
        <pc:spChg chg="add del">
          <ac:chgData name="Areti Chouchourelou" userId="09759555be95b33e" providerId="LiveId" clId="{49F531EE-E786-6E48-83D8-75EFB50D7EDF}" dt="2020-06-25T13:19:23.383" v="438" actId="478"/>
          <ac:spMkLst>
            <pc:docMk/>
            <pc:sldMk cId="0" sldId="265"/>
            <ac:spMk id="42" creationId="{00000000-0000-0000-0000-000000000000}"/>
          </ac:spMkLst>
        </pc:spChg>
        <pc:spChg chg="add del">
          <ac:chgData name="Areti Chouchourelou" userId="09759555be95b33e" providerId="LiveId" clId="{49F531EE-E786-6E48-83D8-75EFB50D7EDF}" dt="2020-06-25T13:19:23.383" v="438" actId="478"/>
          <ac:spMkLst>
            <pc:docMk/>
            <pc:sldMk cId="0" sldId="265"/>
            <ac:spMk id="43" creationId="{00000000-0000-0000-0000-000000000000}"/>
          </ac:spMkLst>
        </pc:spChg>
        <pc:spChg chg="add del">
          <ac:chgData name="Areti Chouchourelou" userId="09759555be95b33e" providerId="LiveId" clId="{49F531EE-E786-6E48-83D8-75EFB50D7EDF}" dt="2020-06-25T13:19:23.383" v="438" actId="478"/>
          <ac:spMkLst>
            <pc:docMk/>
            <pc:sldMk cId="0" sldId="265"/>
            <ac:spMk id="44" creationId="{00000000-0000-0000-0000-000000000000}"/>
          </ac:spMkLst>
        </pc:spChg>
        <pc:spChg chg="add del">
          <ac:chgData name="Areti Chouchourelou" userId="09759555be95b33e" providerId="LiveId" clId="{49F531EE-E786-6E48-83D8-75EFB50D7EDF}" dt="2020-06-25T13:19:23.383" v="438" actId="478"/>
          <ac:spMkLst>
            <pc:docMk/>
            <pc:sldMk cId="0" sldId="265"/>
            <ac:spMk id="45" creationId="{00000000-0000-0000-0000-000000000000}"/>
          </ac:spMkLst>
        </pc:spChg>
        <pc:spChg chg="add del">
          <ac:chgData name="Areti Chouchourelou" userId="09759555be95b33e" providerId="LiveId" clId="{49F531EE-E786-6E48-83D8-75EFB50D7EDF}" dt="2020-06-25T13:19:23.383" v="438" actId="478"/>
          <ac:spMkLst>
            <pc:docMk/>
            <pc:sldMk cId="0" sldId="265"/>
            <ac:spMk id="46" creationId="{00000000-0000-0000-0000-000000000000}"/>
          </ac:spMkLst>
        </pc:spChg>
        <pc:spChg chg="add del">
          <ac:chgData name="Areti Chouchourelou" userId="09759555be95b33e" providerId="LiveId" clId="{49F531EE-E786-6E48-83D8-75EFB50D7EDF}" dt="2020-06-25T13:19:23.383" v="438" actId="478"/>
          <ac:spMkLst>
            <pc:docMk/>
            <pc:sldMk cId="0" sldId="265"/>
            <ac:spMk id="47" creationId="{00000000-0000-0000-0000-000000000000}"/>
          </ac:spMkLst>
        </pc:spChg>
        <pc:spChg chg="add del">
          <ac:chgData name="Areti Chouchourelou" userId="09759555be95b33e" providerId="LiveId" clId="{49F531EE-E786-6E48-83D8-75EFB50D7EDF}" dt="2020-06-25T13:19:23.383" v="438" actId="478"/>
          <ac:spMkLst>
            <pc:docMk/>
            <pc:sldMk cId="0" sldId="265"/>
            <ac:spMk id="48" creationId="{00000000-0000-0000-0000-000000000000}"/>
          </ac:spMkLst>
        </pc:spChg>
        <pc:spChg chg="add del">
          <ac:chgData name="Areti Chouchourelou" userId="09759555be95b33e" providerId="LiveId" clId="{49F531EE-E786-6E48-83D8-75EFB50D7EDF}" dt="2020-06-25T13:19:23.383" v="438" actId="478"/>
          <ac:spMkLst>
            <pc:docMk/>
            <pc:sldMk cId="0" sldId="265"/>
            <ac:spMk id="49" creationId="{00000000-0000-0000-0000-000000000000}"/>
          </ac:spMkLst>
        </pc:spChg>
        <pc:spChg chg="add del">
          <ac:chgData name="Areti Chouchourelou" userId="09759555be95b33e" providerId="LiveId" clId="{49F531EE-E786-6E48-83D8-75EFB50D7EDF}" dt="2020-06-25T13:19:23.383" v="438" actId="478"/>
          <ac:spMkLst>
            <pc:docMk/>
            <pc:sldMk cId="0" sldId="265"/>
            <ac:spMk id="50" creationId="{00000000-0000-0000-0000-000000000000}"/>
          </ac:spMkLst>
        </pc:spChg>
        <pc:spChg chg="add del mod">
          <ac:chgData name="Areti Chouchourelou" userId="09759555be95b33e" providerId="LiveId" clId="{49F531EE-E786-6E48-83D8-75EFB50D7EDF}" dt="2020-06-25T13:17:30.923" v="437"/>
          <ac:spMkLst>
            <pc:docMk/>
            <pc:sldMk cId="0" sldId="265"/>
            <ac:spMk id="68" creationId="{A65A3261-E9FD-3D44-8304-09856BDD66FD}"/>
          </ac:spMkLst>
        </pc:spChg>
        <pc:spChg chg="add del mod">
          <ac:chgData name="Areti Chouchourelou" userId="09759555be95b33e" providerId="LiveId" clId="{49F531EE-E786-6E48-83D8-75EFB50D7EDF}" dt="2020-06-25T13:17:30.923" v="437"/>
          <ac:spMkLst>
            <pc:docMk/>
            <pc:sldMk cId="0" sldId="265"/>
            <ac:spMk id="70" creationId="{8DE14CA1-9D5A-CE47-8E56-BA2A45104172}"/>
          </ac:spMkLst>
        </pc:spChg>
        <pc:spChg chg="add del mod">
          <ac:chgData name="Areti Chouchourelou" userId="09759555be95b33e" providerId="LiveId" clId="{49F531EE-E786-6E48-83D8-75EFB50D7EDF}" dt="2020-06-25T13:17:30.923" v="437"/>
          <ac:spMkLst>
            <pc:docMk/>
            <pc:sldMk cId="0" sldId="265"/>
            <ac:spMk id="71" creationId="{1E9F83C7-5921-4641-A9D8-9B4BC0361761}"/>
          </ac:spMkLst>
        </pc:spChg>
        <pc:spChg chg="add del mod">
          <ac:chgData name="Areti Chouchourelou" userId="09759555be95b33e" providerId="LiveId" clId="{49F531EE-E786-6E48-83D8-75EFB50D7EDF}" dt="2020-06-25T13:17:30.923" v="437"/>
          <ac:spMkLst>
            <pc:docMk/>
            <pc:sldMk cId="0" sldId="265"/>
            <ac:spMk id="73" creationId="{8DC2D185-3465-4A40-90EF-99053AB433E6}"/>
          </ac:spMkLst>
        </pc:spChg>
        <pc:spChg chg="add del mod">
          <ac:chgData name="Areti Chouchourelou" userId="09759555be95b33e" providerId="LiveId" clId="{49F531EE-E786-6E48-83D8-75EFB50D7EDF}" dt="2020-06-25T13:17:30.923" v="437"/>
          <ac:spMkLst>
            <pc:docMk/>
            <pc:sldMk cId="0" sldId="265"/>
            <ac:spMk id="76" creationId="{0205FAB6-6BA9-3D48-9216-526177D98F90}"/>
          </ac:spMkLst>
        </pc:spChg>
        <pc:spChg chg="add del mod">
          <ac:chgData name="Areti Chouchourelou" userId="09759555be95b33e" providerId="LiveId" clId="{49F531EE-E786-6E48-83D8-75EFB50D7EDF}" dt="2020-06-25T13:17:30.923" v="437"/>
          <ac:spMkLst>
            <pc:docMk/>
            <pc:sldMk cId="0" sldId="265"/>
            <ac:spMk id="77" creationId="{B6A44F3E-F0E1-9C4A-8111-7D350BAF67D0}"/>
          </ac:spMkLst>
        </pc:spChg>
        <pc:spChg chg="add del mod">
          <ac:chgData name="Areti Chouchourelou" userId="09759555be95b33e" providerId="LiveId" clId="{49F531EE-E786-6E48-83D8-75EFB50D7EDF}" dt="2020-06-25T13:17:30.923" v="437"/>
          <ac:spMkLst>
            <pc:docMk/>
            <pc:sldMk cId="0" sldId="265"/>
            <ac:spMk id="79" creationId="{F9AB4128-CA93-C24D-AA76-1A688FAD7194}"/>
          </ac:spMkLst>
        </pc:spChg>
        <pc:spChg chg="add del mod">
          <ac:chgData name="Areti Chouchourelou" userId="09759555be95b33e" providerId="LiveId" clId="{49F531EE-E786-6E48-83D8-75EFB50D7EDF}" dt="2020-06-25T13:17:30.923" v="437"/>
          <ac:spMkLst>
            <pc:docMk/>
            <pc:sldMk cId="0" sldId="265"/>
            <ac:spMk id="80" creationId="{2D6D5D08-4E22-664C-AAB7-341AF91E1C59}"/>
          </ac:spMkLst>
        </pc:spChg>
        <pc:spChg chg="add del mod">
          <ac:chgData name="Areti Chouchourelou" userId="09759555be95b33e" providerId="LiveId" clId="{49F531EE-E786-6E48-83D8-75EFB50D7EDF}" dt="2020-06-25T13:17:30.923" v="437"/>
          <ac:spMkLst>
            <pc:docMk/>
            <pc:sldMk cId="0" sldId="265"/>
            <ac:spMk id="82" creationId="{78F3F50D-7F53-9943-B680-B782456C339B}"/>
          </ac:spMkLst>
        </pc:spChg>
        <pc:spChg chg="add del mod">
          <ac:chgData name="Areti Chouchourelou" userId="09759555be95b33e" providerId="LiveId" clId="{49F531EE-E786-6E48-83D8-75EFB50D7EDF}" dt="2020-06-25T13:17:30.923" v="437"/>
          <ac:spMkLst>
            <pc:docMk/>
            <pc:sldMk cId="0" sldId="265"/>
            <ac:spMk id="83" creationId="{52CEFA5B-3E00-9740-913B-C9D6C9CC791F}"/>
          </ac:spMkLst>
        </pc:spChg>
        <pc:spChg chg="add del mod">
          <ac:chgData name="Areti Chouchourelou" userId="09759555be95b33e" providerId="LiveId" clId="{49F531EE-E786-6E48-83D8-75EFB50D7EDF}" dt="2020-06-25T13:17:30.923" v="437"/>
          <ac:spMkLst>
            <pc:docMk/>
            <pc:sldMk cId="0" sldId="265"/>
            <ac:spMk id="84" creationId="{FFAB9998-E121-AE48-B652-0FB947005126}"/>
          </ac:spMkLst>
        </pc:spChg>
        <pc:spChg chg="add del mod">
          <ac:chgData name="Areti Chouchourelou" userId="09759555be95b33e" providerId="LiveId" clId="{49F531EE-E786-6E48-83D8-75EFB50D7EDF}" dt="2020-06-25T13:17:30.923" v="437"/>
          <ac:spMkLst>
            <pc:docMk/>
            <pc:sldMk cId="0" sldId="265"/>
            <ac:spMk id="85" creationId="{05B7F995-F841-4B49-A0C7-819D83635E05}"/>
          </ac:spMkLst>
        </pc:spChg>
        <pc:spChg chg="add del mod">
          <ac:chgData name="Areti Chouchourelou" userId="09759555be95b33e" providerId="LiveId" clId="{49F531EE-E786-6E48-83D8-75EFB50D7EDF}" dt="2020-06-25T13:17:30.923" v="437"/>
          <ac:spMkLst>
            <pc:docMk/>
            <pc:sldMk cId="0" sldId="265"/>
            <ac:spMk id="86" creationId="{D920E74E-8A18-0D4E-80D8-7F3EB0E1753C}"/>
          </ac:spMkLst>
        </pc:spChg>
        <pc:spChg chg="add del mod">
          <ac:chgData name="Areti Chouchourelou" userId="09759555be95b33e" providerId="LiveId" clId="{49F531EE-E786-6E48-83D8-75EFB50D7EDF}" dt="2020-06-25T13:17:30.923" v="437"/>
          <ac:spMkLst>
            <pc:docMk/>
            <pc:sldMk cId="0" sldId="265"/>
            <ac:spMk id="87" creationId="{4EB06AC3-C2CB-1F49-B05B-0DAE67F433D6}"/>
          </ac:spMkLst>
        </pc:spChg>
        <pc:spChg chg="add del mod">
          <ac:chgData name="Areti Chouchourelou" userId="09759555be95b33e" providerId="LiveId" clId="{49F531EE-E786-6E48-83D8-75EFB50D7EDF}" dt="2020-06-25T13:17:30.923" v="437"/>
          <ac:spMkLst>
            <pc:docMk/>
            <pc:sldMk cId="0" sldId="265"/>
            <ac:spMk id="88" creationId="{F58780E6-2611-3144-AB76-767E0D63B2EC}"/>
          </ac:spMkLst>
        </pc:spChg>
        <pc:spChg chg="add del mod">
          <ac:chgData name="Areti Chouchourelou" userId="09759555be95b33e" providerId="LiveId" clId="{49F531EE-E786-6E48-83D8-75EFB50D7EDF}" dt="2020-06-25T13:17:30.923" v="437"/>
          <ac:spMkLst>
            <pc:docMk/>
            <pc:sldMk cId="0" sldId="265"/>
            <ac:spMk id="89" creationId="{31275317-5B99-C641-BCF5-E4025B33AC3F}"/>
          </ac:spMkLst>
        </pc:spChg>
        <pc:spChg chg="add del mod">
          <ac:chgData name="Areti Chouchourelou" userId="09759555be95b33e" providerId="LiveId" clId="{49F531EE-E786-6E48-83D8-75EFB50D7EDF}" dt="2020-06-25T13:17:30.923" v="437"/>
          <ac:spMkLst>
            <pc:docMk/>
            <pc:sldMk cId="0" sldId="265"/>
            <ac:spMk id="90" creationId="{23017F7B-33FE-9C41-B7FD-022B1AFC5AB7}"/>
          </ac:spMkLst>
        </pc:spChg>
        <pc:spChg chg="add del mod">
          <ac:chgData name="Areti Chouchourelou" userId="09759555be95b33e" providerId="LiveId" clId="{49F531EE-E786-6E48-83D8-75EFB50D7EDF}" dt="2020-06-25T13:17:30.923" v="437"/>
          <ac:spMkLst>
            <pc:docMk/>
            <pc:sldMk cId="0" sldId="265"/>
            <ac:spMk id="91" creationId="{45FD76BA-2DCC-E143-B3C2-5C6841301FFF}"/>
          </ac:spMkLst>
        </pc:spChg>
        <pc:spChg chg="add del mod">
          <ac:chgData name="Areti Chouchourelou" userId="09759555be95b33e" providerId="LiveId" clId="{49F531EE-E786-6E48-83D8-75EFB50D7EDF}" dt="2020-06-25T13:17:30.923" v="437"/>
          <ac:spMkLst>
            <pc:docMk/>
            <pc:sldMk cId="0" sldId="265"/>
            <ac:spMk id="92" creationId="{02964188-777C-0545-A5EB-804E0EF7C3AF}"/>
          </ac:spMkLst>
        </pc:spChg>
        <pc:spChg chg="add del mod">
          <ac:chgData name="Areti Chouchourelou" userId="09759555be95b33e" providerId="LiveId" clId="{49F531EE-E786-6E48-83D8-75EFB50D7EDF}" dt="2020-06-25T13:17:30.923" v="437"/>
          <ac:spMkLst>
            <pc:docMk/>
            <pc:sldMk cId="0" sldId="265"/>
            <ac:spMk id="93" creationId="{4EA8C901-02B6-2A4F-80BE-CC4B4A989A78}"/>
          </ac:spMkLst>
        </pc:spChg>
        <pc:spChg chg="add del mod">
          <ac:chgData name="Areti Chouchourelou" userId="09759555be95b33e" providerId="LiveId" clId="{49F531EE-E786-6E48-83D8-75EFB50D7EDF}" dt="2020-06-25T13:17:30.923" v="437"/>
          <ac:spMkLst>
            <pc:docMk/>
            <pc:sldMk cId="0" sldId="265"/>
            <ac:spMk id="94" creationId="{E1EFD5C3-0A18-234C-8B93-39276F1EA9D7}"/>
          </ac:spMkLst>
        </pc:spChg>
        <pc:spChg chg="add del mod">
          <ac:chgData name="Areti Chouchourelou" userId="09759555be95b33e" providerId="LiveId" clId="{49F531EE-E786-6E48-83D8-75EFB50D7EDF}" dt="2020-06-25T13:17:30.923" v="437"/>
          <ac:spMkLst>
            <pc:docMk/>
            <pc:sldMk cId="0" sldId="265"/>
            <ac:spMk id="95" creationId="{183DDE63-D9BC-7E44-BE67-2A1BBF2908FE}"/>
          </ac:spMkLst>
        </pc:spChg>
        <pc:spChg chg="add del mod">
          <ac:chgData name="Areti Chouchourelou" userId="09759555be95b33e" providerId="LiveId" clId="{49F531EE-E786-6E48-83D8-75EFB50D7EDF}" dt="2020-06-25T13:17:30.923" v="437"/>
          <ac:spMkLst>
            <pc:docMk/>
            <pc:sldMk cId="0" sldId="265"/>
            <ac:spMk id="96" creationId="{E0779578-10FD-7846-848B-4A9553B24D88}"/>
          </ac:spMkLst>
        </pc:spChg>
        <pc:spChg chg="add del mod">
          <ac:chgData name="Areti Chouchourelou" userId="09759555be95b33e" providerId="LiveId" clId="{49F531EE-E786-6E48-83D8-75EFB50D7EDF}" dt="2020-06-25T13:17:30.923" v="437"/>
          <ac:spMkLst>
            <pc:docMk/>
            <pc:sldMk cId="0" sldId="265"/>
            <ac:spMk id="97" creationId="{C47F723B-4734-474F-BD85-7F123405F2F6}"/>
          </ac:spMkLst>
        </pc:spChg>
        <pc:spChg chg="add del mod">
          <ac:chgData name="Areti Chouchourelou" userId="09759555be95b33e" providerId="LiveId" clId="{49F531EE-E786-6E48-83D8-75EFB50D7EDF}" dt="2020-06-25T13:17:30.923" v="437"/>
          <ac:spMkLst>
            <pc:docMk/>
            <pc:sldMk cId="0" sldId="265"/>
            <ac:spMk id="98" creationId="{C660FD5E-7815-A349-B729-25C19920B9B6}"/>
          </ac:spMkLst>
        </pc:spChg>
        <pc:spChg chg="add del mod">
          <ac:chgData name="Areti Chouchourelou" userId="09759555be95b33e" providerId="LiveId" clId="{49F531EE-E786-6E48-83D8-75EFB50D7EDF}" dt="2020-06-25T13:17:30.923" v="437"/>
          <ac:spMkLst>
            <pc:docMk/>
            <pc:sldMk cId="0" sldId="265"/>
            <ac:spMk id="99" creationId="{92E007FF-31AD-6248-98CA-A3F22B40EF91}"/>
          </ac:spMkLst>
        </pc:spChg>
        <pc:spChg chg="add del mod">
          <ac:chgData name="Areti Chouchourelou" userId="09759555be95b33e" providerId="LiveId" clId="{49F531EE-E786-6E48-83D8-75EFB50D7EDF}" dt="2020-06-25T13:17:30.923" v="437"/>
          <ac:spMkLst>
            <pc:docMk/>
            <pc:sldMk cId="0" sldId="265"/>
            <ac:spMk id="100" creationId="{27E560B2-4A07-324B-963F-591609E46EDC}"/>
          </ac:spMkLst>
        </pc:spChg>
        <pc:graphicFrameChg chg="add del">
          <ac:chgData name="Areti Chouchourelou" userId="09759555be95b33e" providerId="LiveId" clId="{49F531EE-E786-6E48-83D8-75EFB50D7EDF}" dt="2020-06-25T13:19:23.383" v="438" actId="478"/>
          <ac:graphicFrameMkLst>
            <pc:docMk/>
            <pc:sldMk cId="0" sldId="265"/>
            <ac:graphicFrameMk id="4" creationId="{00000000-0000-0000-0000-000000000000}"/>
          </ac:graphicFrameMkLst>
        </pc:graphicFrameChg>
        <pc:graphicFrameChg chg="add del">
          <ac:chgData name="Areti Chouchourelou" userId="09759555be95b33e" providerId="LiveId" clId="{49F531EE-E786-6E48-83D8-75EFB50D7EDF}" dt="2020-06-25T13:19:23.383" v="438" actId="478"/>
          <ac:graphicFrameMkLst>
            <pc:docMk/>
            <pc:sldMk cId="0" sldId="265"/>
            <ac:graphicFrameMk id="13" creationId="{00000000-0000-0000-0000-000000000000}"/>
          </ac:graphicFrameMkLst>
        </pc:graphicFrameChg>
        <pc:graphicFrameChg chg="add del">
          <ac:chgData name="Areti Chouchourelou" userId="09759555be95b33e" providerId="LiveId" clId="{49F531EE-E786-6E48-83D8-75EFB50D7EDF}" dt="2020-06-25T13:19:23.383" v="438" actId="478"/>
          <ac:graphicFrameMkLst>
            <pc:docMk/>
            <pc:sldMk cId="0" sldId="265"/>
            <ac:graphicFrameMk id="16" creationId="{00000000-0000-0000-0000-000000000000}"/>
          </ac:graphicFrameMkLst>
        </pc:graphicFrameChg>
        <pc:graphicFrameChg chg="add del">
          <ac:chgData name="Areti Chouchourelou" userId="09759555be95b33e" providerId="LiveId" clId="{49F531EE-E786-6E48-83D8-75EFB50D7EDF}" dt="2020-06-25T13:19:23.383" v="438" actId="478"/>
          <ac:graphicFrameMkLst>
            <pc:docMk/>
            <pc:sldMk cId="0" sldId="265"/>
            <ac:graphicFrameMk id="25" creationId="{00000000-0000-0000-0000-000000000000}"/>
          </ac:graphicFrameMkLst>
        </pc:graphicFrameChg>
        <pc:graphicFrameChg chg="add del mod">
          <ac:chgData name="Areti Chouchourelou" userId="09759555be95b33e" providerId="LiveId" clId="{49F531EE-E786-6E48-83D8-75EFB50D7EDF}" dt="2020-06-25T13:17:30.923" v="437"/>
          <ac:graphicFrameMkLst>
            <pc:docMk/>
            <pc:sldMk cId="0" sldId="265"/>
            <ac:graphicFrameMk id="66" creationId="{AA67B7B4-5FAD-6240-9B37-428F33A172AC}"/>
          </ac:graphicFrameMkLst>
        </pc:graphicFrameChg>
        <pc:graphicFrameChg chg="add del mod">
          <ac:chgData name="Areti Chouchourelou" userId="09759555be95b33e" providerId="LiveId" clId="{49F531EE-E786-6E48-83D8-75EFB50D7EDF}" dt="2020-06-25T13:17:30.923" v="437"/>
          <ac:graphicFrameMkLst>
            <pc:docMk/>
            <pc:sldMk cId="0" sldId="265"/>
            <ac:graphicFrameMk id="67" creationId="{5566139B-E1A5-F448-8465-DECA65565F03}"/>
          </ac:graphicFrameMkLst>
        </pc:graphicFrameChg>
        <pc:graphicFrameChg chg="add del mod">
          <ac:chgData name="Areti Chouchourelou" userId="09759555be95b33e" providerId="LiveId" clId="{49F531EE-E786-6E48-83D8-75EFB50D7EDF}" dt="2020-06-25T13:17:30.923" v="437"/>
          <ac:graphicFrameMkLst>
            <pc:docMk/>
            <pc:sldMk cId="0" sldId="265"/>
            <ac:graphicFrameMk id="72" creationId="{1CAA60F5-5197-F54E-AE89-50EC8E97596F}"/>
          </ac:graphicFrameMkLst>
        </pc:graphicFrameChg>
        <pc:graphicFrameChg chg="add del mod">
          <ac:chgData name="Areti Chouchourelou" userId="09759555be95b33e" providerId="LiveId" clId="{49F531EE-E786-6E48-83D8-75EFB50D7EDF}" dt="2020-06-25T13:17:30.923" v="437"/>
          <ac:graphicFrameMkLst>
            <pc:docMk/>
            <pc:sldMk cId="0" sldId="265"/>
            <ac:graphicFrameMk id="75" creationId="{83139E60-0E0B-F946-ABA4-17866F0D8468}"/>
          </ac:graphicFrameMkLst>
        </pc:graphicFrameChg>
        <pc:picChg chg="add del">
          <ac:chgData name="Areti Chouchourelou" userId="09759555be95b33e" providerId="LiveId" clId="{49F531EE-E786-6E48-83D8-75EFB50D7EDF}" dt="2020-06-25T13:19:23.383" v="438" actId="478"/>
          <ac:picMkLst>
            <pc:docMk/>
            <pc:sldMk cId="0" sldId="265"/>
            <ac:picMk id="12"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15"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18"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23"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29"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1"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2"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3"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4"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5"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6"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7"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8"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59" creationId="{00000000-0000-0000-0000-000000000000}"/>
          </ac:picMkLst>
        </pc:picChg>
        <pc:picChg chg="add del mod">
          <ac:chgData name="Areti Chouchourelou" userId="09759555be95b33e" providerId="LiveId" clId="{49F531EE-E786-6E48-83D8-75EFB50D7EDF}" dt="2020-06-25T13:17:30.923" v="437"/>
          <ac:picMkLst>
            <pc:docMk/>
            <pc:sldMk cId="0" sldId="265"/>
            <ac:picMk id="60" creationId="{1F26D76A-D17E-1C41-AC72-A208FF5B15CA}"/>
          </ac:picMkLst>
        </pc:picChg>
        <pc:picChg chg="add del mod">
          <ac:chgData name="Areti Chouchourelou" userId="09759555be95b33e" providerId="LiveId" clId="{49F531EE-E786-6E48-83D8-75EFB50D7EDF}" dt="2020-06-25T13:17:30.923" v="437"/>
          <ac:picMkLst>
            <pc:docMk/>
            <pc:sldMk cId="0" sldId="265"/>
            <ac:picMk id="61" creationId="{590788A8-BBE3-5942-B04F-464D44AAFDA9}"/>
          </ac:picMkLst>
        </pc:picChg>
        <pc:picChg chg="add del mod">
          <ac:chgData name="Areti Chouchourelou" userId="09759555be95b33e" providerId="LiveId" clId="{49F531EE-E786-6E48-83D8-75EFB50D7EDF}" dt="2020-06-25T13:17:30.923" v="437"/>
          <ac:picMkLst>
            <pc:docMk/>
            <pc:sldMk cId="0" sldId="265"/>
            <ac:picMk id="62" creationId="{6142292B-4CF9-DE4B-9272-25CE582D9D4E}"/>
          </ac:picMkLst>
        </pc:picChg>
        <pc:picChg chg="add del">
          <ac:chgData name="Areti Chouchourelou" userId="09759555be95b33e" providerId="LiveId" clId="{49F531EE-E786-6E48-83D8-75EFB50D7EDF}" dt="2020-06-25T13:19:23.383" v="438" actId="478"/>
          <ac:picMkLst>
            <pc:docMk/>
            <pc:sldMk cId="0" sldId="265"/>
            <ac:picMk id="63" creationId="{00000000-0000-0000-0000-000000000000}"/>
          </ac:picMkLst>
        </pc:picChg>
        <pc:picChg chg="add del">
          <ac:chgData name="Areti Chouchourelou" userId="09759555be95b33e" providerId="LiveId" clId="{49F531EE-E786-6E48-83D8-75EFB50D7EDF}" dt="2020-06-25T13:19:23.383" v="438" actId="478"/>
          <ac:picMkLst>
            <pc:docMk/>
            <pc:sldMk cId="0" sldId="265"/>
            <ac:picMk id="64" creationId="{00000000-0000-0000-0000-000000000000}"/>
          </ac:picMkLst>
        </pc:picChg>
        <pc:picChg chg="add del mod">
          <ac:chgData name="Areti Chouchourelou" userId="09759555be95b33e" providerId="LiveId" clId="{49F531EE-E786-6E48-83D8-75EFB50D7EDF}" dt="2020-06-25T13:17:30.923" v="437"/>
          <ac:picMkLst>
            <pc:docMk/>
            <pc:sldMk cId="0" sldId="265"/>
            <ac:picMk id="65" creationId="{CF76717D-C8F8-204C-B466-B9B42A7A77F1}"/>
          </ac:picMkLst>
        </pc:picChg>
        <pc:picChg chg="add del mod">
          <ac:chgData name="Areti Chouchourelou" userId="09759555be95b33e" providerId="LiveId" clId="{49F531EE-E786-6E48-83D8-75EFB50D7EDF}" dt="2020-06-25T13:17:30.923" v="437"/>
          <ac:picMkLst>
            <pc:docMk/>
            <pc:sldMk cId="0" sldId="265"/>
            <ac:picMk id="69" creationId="{786DB59F-12B5-7942-99A4-C58084043FF1}"/>
          </ac:picMkLst>
        </pc:picChg>
        <pc:picChg chg="add del mod">
          <ac:chgData name="Areti Chouchourelou" userId="09759555be95b33e" providerId="LiveId" clId="{49F531EE-E786-6E48-83D8-75EFB50D7EDF}" dt="2020-06-25T13:17:30.923" v="437"/>
          <ac:picMkLst>
            <pc:docMk/>
            <pc:sldMk cId="0" sldId="265"/>
            <ac:picMk id="74" creationId="{16AD2AFA-7F84-7647-8E8B-B270C8D7CC06}"/>
          </ac:picMkLst>
        </pc:picChg>
        <pc:picChg chg="add del mod">
          <ac:chgData name="Areti Chouchourelou" userId="09759555be95b33e" providerId="LiveId" clId="{49F531EE-E786-6E48-83D8-75EFB50D7EDF}" dt="2020-06-25T13:17:30.923" v="437"/>
          <ac:picMkLst>
            <pc:docMk/>
            <pc:sldMk cId="0" sldId="265"/>
            <ac:picMk id="78" creationId="{08319508-1524-4149-97E3-055FF28EC411}"/>
          </ac:picMkLst>
        </pc:picChg>
        <pc:picChg chg="add del mod">
          <ac:chgData name="Areti Chouchourelou" userId="09759555be95b33e" providerId="LiveId" clId="{49F531EE-E786-6E48-83D8-75EFB50D7EDF}" dt="2020-06-25T13:17:30.923" v="437"/>
          <ac:picMkLst>
            <pc:docMk/>
            <pc:sldMk cId="0" sldId="265"/>
            <ac:picMk id="81" creationId="{D2B5998E-1037-414B-902B-A4D908FA6FBD}"/>
          </ac:picMkLst>
        </pc:picChg>
        <pc:picChg chg="add del mod">
          <ac:chgData name="Areti Chouchourelou" userId="09759555be95b33e" providerId="LiveId" clId="{49F531EE-E786-6E48-83D8-75EFB50D7EDF}" dt="2020-06-25T13:17:30.923" v="437"/>
          <ac:picMkLst>
            <pc:docMk/>
            <pc:sldMk cId="0" sldId="265"/>
            <ac:picMk id="101" creationId="{D1B21F48-05F2-A843-9EBA-22ACC211F1F6}"/>
          </ac:picMkLst>
        </pc:picChg>
        <pc:picChg chg="add del mod">
          <ac:chgData name="Areti Chouchourelou" userId="09759555be95b33e" providerId="LiveId" clId="{49F531EE-E786-6E48-83D8-75EFB50D7EDF}" dt="2020-06-25T13:17:30.923" v="437"/>
          <ac:picMkLst>
            <pc:docMk/>
            <pc:sldMk cId="0" sldId="265"/>
            <ac:picMk id="102" creationId="{34A6A843-F950-1246-A12F-407B71ED29C6}"/>
          </ac:picMkLst>
        </pc:picChg>
        <pc:picChg chg="add del mod">
          <ac:chgData name="Areti Chouchourelou" userId="09759555be95b33e" providerId="LiveId" clId="{49F531EE-E786-6E48-83D8-75EFB50D7EDF}" dt="2020-06-25T13:17:30.923" v="437"/>
          <ac:picMkLst>
            <pc:docMk/>
            <pc:sldMk cId="0" sldId="265"/>
            <ac:picMk id="103" creationId="{6B4BBFB7-6C79-A64E-B8DF-E445CB3F072F}"/>
          </ac:picMkLst>
        </pc:picChg>
        <pc:picChg chg="add del mod">
          <ac:chgData name="Areti Chouchourelou" userId="09759555be95b33e" providerId="LiveId" clId="{49F531EE-E786-6E48-83D8-75EFB50D7EDF}" dt="2020-06-25T13:17:30.923" v="437"/>
          <ac:picMkLst>
            <pc:docMk/>
            <pc:sldMk cId="0" sldId="265"/>
            <ac:picMk id="104" creationId="{ABD9A519-6AC6-BD40-B00D-95ACC6FF82CB}"/>
          </ac:picMkLst>
        </pc:picChg>
        <pc:picChg chg="add del mod">
          <ac:chgData name="Areti Chouchourelou" userId="09759555be95b33e" providerId="LiveId" clId="{49F531EE-E786-6E48-83D8-75EFB50D7EDF}" dt="2020-06-25T13:17:30.923" v="437"/>
          <ac:picMkLst>
            <pc:docMk/>
            <pc:sldMk cId="0" sldId="265"/>
            <ac:picMk id="105" creationId="{12B667A8-586A-AC46-B171-8F55FBC5C572}"/>
          </ac:picMkLst>
        </pc:picChg>
        <pc:picChg chg="add del mod">
          <ac:chgData name="Areti Chouchourelou" userId="09759555be95b33e" providerId="LiveId" clId="{49F531EE-E786-6E48-83D8-75EFB50D7EDF}" dt="2020-06-25T13:17:30.923" v="437"/>
          <ac:picMkLst>
            <pc:docMk/>
            <pc:sldMk cId="0" sldId="265"/>
            <ac:picMk id="106" creationId="{3F143403-2291-5546-B0A3-044F4BCBB3B6}"/>
          </ac:picMkLst>
        </pc:picChg>
        <pc:picChg chg="add del mod">
          <ac:chgData name="Areti Chouchourelou" userId="09759555be95b33e" providerId="LiveId" clId="{49F531EE-E786-6E48-83D8-75EFB50D7EDF}" dt="2020-06-25T13:17:30.923" v="437"/>
          <ac:picMkLst>
            <pc:docMk/>
            <pc:sldMk cId="0" sldId="265"/>
            <ac:picMk id="107" creationId="{BA771E3E-F104-104F-BB8F-62C03AA4F314}"/>
          </ac:picMkLst>
        </pc:picChg>
        <pc:picChg chg="add del mod">
          <ac:chgData name="Areti Chouchourelou" userId="09759555be95b33e" providerId="LiveId" clId="{49F531EE-E786-6E48-83D8-75EFB50D7EDF}" dt="2020-06-25T13:17:30.923" v="437"/>
          <ac:picMkLst>
            <pc:docMk/>
            <pc:sldMk cId="0" sldId="265"/>
            <ac:picMk id="108" creationId="{D8DCDB4D-9D8C-BD49-908B-3B2C60719085}"/>
          </ac:picMkLst>
        </pc:picChg>
      </pc:sldChg>
      <pc:sldChg chg="modSp modAnim">
        <pc:chgData name="Areti Chouchourelou" userId="09759555be95b33e" providerId="LiveId" clId="{49F531EE-E786-6E48-83D8-75EFB50D7EDF}" dt="2020-06-25T13:35:47.035" v="1213" actId="20577"/>
        <pc:sldMkLst>
          <pc:docMk/>
          <pc:sldMk cId="0" sldId="266"/>
        </pc:sldMkLst>
        <pc:spChg chg="mod">
          <ac:chgData name="Areti Chouchourelou" userId="09759555be95b33e" providerId="LiveId" clId="{49F531EE-E786-6E48-83D8-75EFB50D7EDF}" dt="2020-06-25T13:34:17.460" v="1048" actId="1035"/>
          <ac:spMkLst>
            <pc:docMk/>
            <pc:sldMk cId="0" sldId="266"/>
            <ac:spMk id="2" creationId="{00000000-0000-0000-0000-000000000000}"/>
          </ac:spMkLst>
        </pc:spChg>
        <pc:spChg chg="mod">
          <ac:chgData name="Areti Chouchourelou" userId="09759555be95b33e" providerId="LiveId" clId="{49F531EE-E786-6E48-83D8-75EFB50D7EDF}" dt="2020-06-25T13:35:47.035" v="1213" actId="20577"/>
          <ac:spMkLst>
            <pc:docMk/>
            <pc:sldMk cId="0" sldId="266"/>
            <ac:spMk id="12" creationId="{00000000-0000-0000-0000-000000000000}"/>
          </ac:spMkLst>
        </pc:spChg>
      </pc:sldChg>
      <pc:sldChg chg="modSp">
        <pc:chgData name="Areti Chouchourelou" userId="09759555be95b33e" providerId="LiveId" clId="{49F531EE-E786-6E48-83D8-75EFB50D7EDF}" dt="2020-06-25T14:00:04.432" v="2255" actId="20577"/>
        <pc:sldMkLst>
          <pc:docMk/>
          <pc:sldMk cId="0" sldId="344"/>
        </pc:sldMkLst>
        <pc:spChg chg="mod">
          <ac:chgData name="Areti Chouchourelou" userId="09759555be95b33e" providerId="LiveId" clId="{49F531EE-E786-6E48-83D8-75EFB50D7EDF}" dt="2020-06-25T14:00:04.432" v="2255" actId="20577"/>
          <ac:spMkLst>
            <pc:docMk/>
            <pc:sldMk cId="0" sldId="344"/>
            <ac:spMk id="3" creationId="{00000000-0000-0000-0000-000000000000}"/>
          </ac:spMkLst>
        </pc:spChg>
      </pc:sldChg>
      <pc:sldChg chg="addSp delSp modSp delAnim modAnim">
        <pc:chgData name="Areti Chouchourelou" userId="09759555be95b33e" providerId="LiveId" clId="{49F531EE-E786-6E48-83D8-75EFB50D7EDF}" dt="2020-06-25T13:45:21.342" v="1796" actId="27636"/>
        <pc:sldMkLst>
          <pc:docMk/>
          <pc:sldMk cId="454492541" sldId="348"/>
        </pc:sldMkLst>
        <pc:spChg chg="del">
          <ac:chgData name="Areti Chouchourelou" userId="09759555be95b33e" providerId="LiveId" clId="{49F531EE-E786-6E48-83D8-75EFB50D7EDF}" dt="2020-06-25T13:43:58.774" v="1710" actId="478"/>
          <ac:spMkLst>
            <pc:docMk/>
            <pc:sldMk cId="454492541" sldId="348"/>
            <ac:spMk id="2" creationId="{00000000-0000-0000-0000-000000000000}"/>
          </ac:spMkLst>
        </pc:spChg>
        <pc:spChg chg="mod">
          <ac:chgData name="Areti Chouchourelou" userId="09759555be95b33e" providerId="LiveId" clId="{49F531EE-E786-6E48-83D8-75EFB50D7EDF}" dt="2020-06-25T13:45:21.342" v="1796" actId="27636"/>
          <ac:spMkLst>
            <pc:docMk/>
            <pc:sldMk cId="454492541" sldId="348"/>
            <ac:spMk id="3" creationId="{00000000-0000-0000-0000-000000000000}"/>
          </ac:spMkLst>
        </pc:spChg>
        <pc:spChg chg="add del mod">
          <ac:chgData name="Areti Chouchourelou" userId="09759555be95b33e" providerId="LiveId" clId="{49F531EE-E786-6E48-83D8-75EFB50D7EDF}" dt="2020-06-25T13:44:03.551" v="1713" actId="478"/>
          <ac:spMkLst>
            <pc:docMk/>
            <pc:sldMk cId="454492541" sldId="348"/>
            <ac:spMk id="5" creationId="{B7E858EA-E9A3-084F-BC65-992F3B107939}"/>
          </ac:spMkLst>
        </pc:spChg>
        <pc:spChg chg="add del mod">
          <ac:chgData name="Areti Chouchourelou" userId="09759555be95b33e" providerId="LiveId" clId="{49F531EE-E786-6E48-83D8-75EFB50D7EDF}" dt="2020-06-25T13:44:01.110" v="1712"/>
          <ac:spMkLst>
            <pc:docMk/>
            <pc:sldMk cId="454492541" sldId="348"/>
            <ac:spMk id="6" creationId="{D85E4060-9318-A541-AD07-CCD736F40329}"/>
          </ac:spMkLst>
        </pc:spChg>
        <pc:spChg chg="add mod">
          <ac:chgData name="Areti Chouchourelou" userId="09759555be95b33e" providerId="LiveId" clId="{49F531EE-E786-6E48-83D8-75EFB50D7EDF}" dt="2020-06-25T13:44:04.151" v="1714"/>
          <ac:spMkLst>
            <pc:docMk/>
            <pc:sldMk cId="454492541" sldId="348"/>
            <ac:spMk id="7" creationId="{70CD00CE-EE11-3C4E-B1A1-0940A236EF53}"/>
          </ac:spMkLst>
        </pc:spChg>
      </pc:sldChg>
      <pc:sldChg chg="modSp modAnim">
        <pc:chgData name="Areti Chouchourelou" userId="09759555be95b33e" providerId="LiveId" clId="{49F531EE-E786-6E48-83D8-75EFB50D7EDF}" dt="2020-06-25T13:43:36.929" v="1709" actId="20577"/>
        <pc:sldMkLst>
          <pc:docMk/>
          <pc:sldMk cId="1329582980" sldId="349"/>
        </pc:sldMkLst>
        <pc:spChg chg="mod">
          <ac:chgData name="Areti Chouchourelou" userId="09759555be95b33e" providerId="LiveId" clId="{49F531EE-E786-6E48-83D8-75EFB50D7EDF}" dt="2020-06-25T13:36:01.233" v="1216" actId="1035"/>
          <ac:spMkLst>
            <pc:docMk/>
            <pc:sldMk cId="1329582980" sldId="349"/>
            <ac:spMk id="5" creationId="{00000000-0000-0000-0000-000000000000}"/>
          </ac:spMkLst>
        </pc:spChg>
        <pc:spChg chg="mod">
          <ac:chgData name="Areti Chouchourelou" userId="09759555be95b33e" providerId="LiveId" clId="{49F531EE-E786-6E48-83D8-75EFB50D7EDF}" dt="2020-06-25T13:43:36.929" v="1709" actId="20577"/>
          <ac:spMkLst>
            <pc:docMk/>
            <pc:sldMk cId="1329582980" sldId="349"/>
            <ac:spMk id="12" creationId="{00000000-0000-0000-0000-000000000000}"/>
          </ac:spMkLst>
        </pc:spChg>
      </pc:sldChg>
      <pc:sldChg chg="addSp delSp modSp delAnim modAnim">
        <pc:chgData name="Areti Chouchourelou" userId="09759555be95b33e" providerId="LiveId" clId="{49F531EE-E786-6E48-83D8-75EFB50D7EDF}" dt="2020-06-25T13:46:12.919" v="1987" actId="20577"/>
        <pc:sldMkLst>
          <pc:docMk/>
          <pc:sldMk cId="1564597755" sldId="350"/>
        </pc:sldMkLst>
        <pc:spChg chg="del">
          <ac:chgData name="Areti Chouchourelou" userId="09759555be95b33e" providerId="LiveId" clId="{49F531EE-E786-6E48-83D8-75EFB50D7EDF}" dt="2020-06-25T13:44:07.683" v="1715" actId="478"/>
          <ac:spMkLst>
            <pc:docMk/>
            <pc:sldMk cId="1564597755" sldId="350"/>
            <ac:spMk id="2" creationId="{00000000-0000-0000-0000-000000000000}"/>
          </ac:spMkLst>
        </pc:spChg>
        <pc:spChg chg="mod">
          <ac:chgData name="Areti Chouchourelou" userId="09759555be95b33e" providerId="LiveId" clId="{49F531EE-E786-6E48-83D8-75EFB50D7EDF}" dt="2020-06-25T13:46:12.919" v="1987" actId="20577"/>
          <ac:spMkLst>
            <pc:docMk/>
            <pc:sldMk cId="1564597755" sldId="350"/>
            <ac:spMk id="3" creationId="{00000000-0000-0000-0000-000000000000}"/>
          </ac:spMkLst>
        </pc:spChg>
        <pc:spChg chg="add del mod">
          <ac:chgData name="Areti Chouchourelou" userId="09759555be95b33e" providerId="LiveId" clId="{49F531EE-E786-6E48-83D8-75EFB50D7EDF}" dt="2020-06-25T13:44:10.064" v="1716" actId="478"/>
          <ac:spMkLst>
            <pc:docMk/>
            <pc:sldMk cId="1564597755" sldId="350"/>
            <ac:spMk id="5" creationId="{8AFA0C22-D167-664E-9389-8CA7EECB8FA3}"/>
          </ac:spMkLst>
        </pc:spChg>
        <pc:spChg chg="add mod">
          <ac:chgData name="Areti Chouchourelou" userId="09759555be95b33e" providerId="LiveId" clId="{49F531EE-E786-6E48-83D8-75EFB50D7EDF}" dt="2020-06-25T13:44:10.699" v="1717"/>
          <ac:spMkLst>
            <pc:docMk/>
            <pc:sldMk cId="1564597755" sldId="350"/>
            <ac:spMk id="7" creationId="{3EEBDC1A-2B55-4F44-AD04-AB7120014A33}"/>
          </ac:spMkLst>
        </pc:spChg>
      </pc:sldChg>
      <pc:sldChg chg="modSp">
        <pc:chgData name="Areti Chouchourelou" userId="09759555be95b33e" providerId="LiveId" clId="{49F531EE-E786-6E48-83D8-75EFB50D7EDF}" dt="2020-06-25T13:24:20.506" v="551" actId="255"/>
        <pc:sldMkLst>
          <pc:docMk/>
          <pc:sldMk cId="4269792640" sldId="352"/>
        </pc:sldMkLst>
        <pc:spChg chg="mod">
          <ac:chgData name="Areti Chouchourelou" userId="09759555be95b33e" providerId="LiveId" clId="{49F531EE-E786-6E48-83D8-75EFB50D7EDF}" dt="2020-06-25T13:20:06.674" v="441" actId="207"/>
          <ac:spMkLst>
            <pc:docMk/>
            <pc:sldMk cId="4269792640" sldId="352"/>
            <ac:spMk id="4" creationId="{00000000-0000-0000-0000-000000000000}"/>
          </ac:spMkLst>
        </pc:spChg>
        <pc:spChg chg="mod">
          <ac:chgData name="Areti Chouchourelou" userId="09759555be95b33e" providerId="LiveId" clId="{49F531EE-E786-6E48-83D8-75EFB50D7EDF}" dt="2020-06-25T13:24:20.506" v="551" actId="255"/>
          <ac:spMkLst>
            <pc:docMk/>
            <pc:sldMk cId="4269792640" sldId="352"/>
            <ac:spMk id="10" creationId="{00000000-0000-0000-0000-000000000000}"/>
          </ac:spMkLst>
        </pc:spChg>
        <pc:spChg chg="mod">
          <ac:chgData name="Areti Chouchourelou" userId="09759555be95b33e" providerId="LiveId" clId="{49F531EE-E786-6E48-83D8-75EFB50D7EDF}" dt="2020-06-25T13:21:12.717" v="444" actId="207"/>
          <ac:spMkLst>
            <pc:docMk/>
            <pc:sldMk cId="4269792640" sldId="352"/>
            <ac:spMk id="11" creationId="{00000000-0000-0000-0000-000000000000}"/>
          </ac:spMkLst>
        </pc:spChg>
        <pc:spChg chg="mod">
          <ac:chgData name="Areti Chouchourelou" userId="09759555be95b33e" providerId="LiveId" clId="{49F531EE-E786-6E48-83D8-75EFB50D7EDF}" dt="2020-06-25T13:24:12.167" v="550" actId="255"/>
          <ac:spMkLst>
            <pc:docMk/>
            <pc:sldMk cId="4269792640" sldId="352"/>
            <ac:spMk id="12" creationId="{00000000-0000-0000-0000-000000000000}"/>
          </ac:spMkLst>
        </pc:spChg>
      </pc:sldChg>
      <pc:sldChg chg="modSp">
        <pc:chgData name="Areti Chouchourelou" userId="09759555be95b33e" providerId="LiveId" clId="{49F531EE-E786-6E48-83D8-75EFB50D7EDF}" dt="2020-06-25T13:29:50.580" v="832" actId="20577"/>
        <pc:sldMkLst>
          <pc:docMk/>
          <pc:sldMk cId="1877233761" sldId="354"/>
        </pc:sldMkLst>
        <pc:graphicFrameChg chg="mod">
          <ac:chgData name="Areti Chouchourelou" userId="09759555be95b33e" providerId="LiveId" clId="{49F531EE-E786-6E48-83D8-75EFB50D7EDF}" dt="2020-06-25T13:29:50.580" v="832" actId="20577"/>
          <ac:graphicFrameMkLst>
            <pc:docMk/>
            <pc:sldMk cId="1877233761" sldId="354"/>
            <ac:graphicFrameMk id="3" creationId="{00000000-0000-0000-0000-000000000000}"/>
          </ac:graphicFrameMkLst>
        </pc:graphicFrameChg>
      </pc:sldChg>
      <pc:sldChg chg="modSp modAnim">
        <pc:chgData name="Areti Chouchourelou" userId="09759555be95b33e" providerId="LiveId" clId="{49F531EE-E786-6E48-83D8-75EFB50D7EDF}" dt="2020-06-25T13:26:40.359" v="581" actId="207"/>
        <pc:sldMkLst>
          <pc:docMk/>
          <pc:sldMk cId="569456628" sldId="356"/>
        </pc:sldMkLst>
        <pc:spChg chg="mod">
          <ac:chgData name="Areti Chouchourelou" userId="09759555be95b33e" providerId="LiveId" clId="{49F531EE-E786-6E48-83D8-75EFB50D7EDF}" dt="2020-06-25T13:24:59.127" v="555" actId="207"/>
          <ac:spMkLst>
            <pc:docMk/>
            <pc:sldMk cId="569456628" sldId="356"/>
            <ac:spMk id="4" creationId="{00000000-0000-0000-0000-000000000000}"/>
          </ac:spMkLst>
        </pc:spChg>
        <pc:spChg chg="mod">
          <ac:chgData name="Areti Chouchourelou" userId="09759555be95b33e" providerId="LiveId" clId="{49F531EE-E786-6E48-83D8-75EFB50D7EDF}" dt="2020-06-25T13:26:40.359" v="581" actId="207"/>
          <ac:spMkLst>
            <pc:docMk/>
            <pc:sldMk cId="569456628" sldId="356"/>
            <ac:spMk id="5" creationId="{00000000-0000-0000-0000-000000000000}"/>
          </ac:spMkLst>
        </pc:spChg>
      </pc:sldChg>
      <pc:sldChg chg="modSp">
        <pc:chgData name="Areti Chouchourelou" userId="09759555be95b33e" providerId="LiveId" clId="{49F531EE-E786-6E48-83D8-75EFB50D7EDF}" dt="2020-06-25T13:30:29.813" v="926" actId="20577"/>
        <pc:sldMkLst>
          <pc:docMk/>
          <pc:sldMk cId="3986585223" sldId="357"/>
        </pc:sldMkLst>
        <pc:spChg chg="mod">
          <ac:chgData name="Areti Chouchourelou" userId="09759555be95b33e" providerId="LiveId" clId="{49F531EE-E786-6E48-83D8-75EFB50D7EDF}" dt="2020-06-25T13:30:29.813" v="926" actId="20577"/>
          <ac:spMkLst>
            <pc:docMk/>
            <pc:sldMk cId="3986585223" sldId="357"/>
            <ac:spMk id="3" creationId="{00000000-0000-0000-0000-000000000000}"/>
          </ac:spMkLst>
        </pc:spChg>
      </pc:sldChg>
      <pc:sldChg chg="modSp">
        <pc:chgData name="Areti Chouchourelou" userId="09759555be95b33e" providerId="LiveId" clId="{49F531EE-E786-6E48-83D8-75EFB50D7EDF}" dt="2020-06-25T13:13:37.956" v="434" actId="20577"/>
        <pc:sldMkLst>
          <pc:docMk/>
          <pc:sldMk cId="0" sldId="358"/>
        </pc:sldMkLst>
        <pc:spChg chg="mod">
          <ac:chgData name="Areti Chouchourelou" userId="09759555be95b33e" providerId="LiveId" clId="{49F531EE-E786-6E48-83D8-75EFB50D7EDF}" dt="2020-06-25T13:09:06.382" v="88" actId="20577"/>
          <ac:spMkLst>
            <pc:docMk/>
            <pc:sldMk cId="0" sldId="358"/>
            <ac:spMk id="2" creationId="{00000000-0000-0000-0000-000000000000}"/>
          </ac:spMkLst>
        </pc:spChg>
        <pc:spChg chg="mod">
          <ac:chgData name="Areti Chouchourelou" userId="09759555be95b33e" providerId="LiveId" clId="{49F531EE-E786-6E48-83D8-75EFB50D7EDF}" dt="2020-06-25T13:13:37.956" v="434" actId="20577"/>
          <ac:spMkLst>
            <pc:docMk/>
            <pc:sldMk cId="0" sldId="358"/>
            <ac:spMk id="3" creationId="{00000000-0000-0000-0000-000000000000}"/>
          </ac:spMkLst>
        </pc:spChg>
      </pc:sldChg>
      <pc:sldChg chg="modSp">
        <pc:chgData name="Areti Chouchourelou" userId="09759555be95b33e" providerId="LiveId" clId="{49F531EE-E786-6E48-83D8-75EFB50D7EDF}" dt="2020-06-25T14:09:31.841" v="3281" actId="20577"/>
        <pc:sldMkLst>
          <pc:docMk/>
          <pc:sldMk cId="0" sldId="359"/>
        </pc:sldMkLst>
        <pc:spChg chg="mod">
          <ac:chgData name="Areti Chouchourelou" userId="09759555be95b33e" providerId="LiveId" clId="{49F531EE-E786-6E48-83D8-75EFB50D7EDF}" dt="2020-06-25T14:02:29.143" v="2389" actId="255"/>
          <ac:spMkLst>
            <pc:docMk/>
            <pc:sldMk cId="0" sldId="359"/>
            <ac:spMk id="188418" creationId="{00000000-0000-0000-0000-000000000000}"/>
          </ac:spMkLst>
        </pc:spChg>
        <pc:graphicFrameChg chg="mod">
          <ac:chgData name="Areti Chouchourelou" userId="09759555be95b33e" providerId="LiveId" clId="{49F531EE-E786-6E48-83D8-75EFB50D7EDF}" dt="2020-06-25T14:09:31.841" v="3281" actId="20577"/>
          <ac:graphicFrameMkLst>
            <pc:docMk/>
            <pc:sldMk cId="0" sldId="359"/>
            <ac:graphicFrameMk id="15" creationId="{00000000-0000-0000-0000-000000000000}"/>
          </ac:graphicFrameMkLst>
        </pc:graphicFrameChg>
        <pc:graphicFrameChg chg="mod">
          <ac:chgData name="Areti Chouchourelou" userId="09759555be95b33e" providerId="LiveId" clId="{49F531EE-E786-6E48-83D8-75EFB50D7EDF}" dt="2020-06-25T14:06:55.216" v="2835" actId="20577"/>
          <ac:graphicFrameMkLst>
            <pc:docMk/>
            <pc:sldMk cId="0" sldId="359"/>
            <ac:graphicFrameMk id="16" creationId="{00000000-0000-0000-0000-000000000000}"/>
          </ac:graphicFrameMkLst>
        </pc:graphicFrame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view3D>
      <c:perspective val="30"/>
    </c:view3D>
    <c:floor>
      <c:spPr>
        <a:noFill/>
        <a:ln w="0">
          <a:noFill/>
        </a:ln>
      </c:spPr>
    </c:floor>
    <c:plotArea>
      <c:layout/>
      <c:bar3DChart>
        <c:barDir val="col"/>
        <c:grouping val="stacked"/>
        <c:ser>
          <c:idx val="0"/>
          <c:order val="0"/>
          <c:tx>
            <c:strRef>
              <c:f>Sheet1!$J$10</c:f>
              <c:strCache>
                <c:ptCount val="1"/>
                <c:pt idx="0">
                  <c:v>Self-reported cases</c:v>
                </c:pt>
              </c:strCache>
            </c:strRef>
          </c:tx>
          <c:cat>
            <c:strRef>
              <c:f>Sheet1!$N$8</c:f>
              <c:strCache>
                <c:ptCount val="1"/>
                <c:pt idx="0">
                  <c:v>Neglect/Feeling of neglect</c:v>
                </c:pt>
              </c:strCache>
            </c:strRef>
          </c:cat>
          <c:val>
            <c:numRef>
              <c:f>Sheet1!$N$10</c:f>
              <c:numCache>
                <c:formatCode>General</c:formatCode>
                <c:ptCount val="1"/>
                <c:pt idx="0">
                  <c:v>26.41</c:v>
                </c:pt>
              </c:numCache>
            </c:numRef>
          </c:val>
          <c:extLst xmlns:c16r2="http://schemas.microsoft.com/office/drawing/2015/06/chart">
            <c:ext xmlns:c16="http://schemas.microsoft.com/office/drawing/2014/chart" uri="{C3380CC4-5D6E-409C-BE32-E72D297353CC}">
              <c16:uniqueId val="{00000000-B473-264E-B71B-3EACE1811792}"/>
            </c:ext>
          </c:extLst>
        </c:ser>
        <c:ser>
          <c:idx val="1"/>
          <c:order val="1"/>
          <c:tx>
            <c:strRef>
              <c:f>Sheet1!$J$11</c:f>
              <c:strCache>
                <c:ptCount val="1"/>
                <c:pt idx="0">
                  <c:v>Reported cases (services’ archives)</c:v>
                </c:pt>
              </c:strCache>
            </c:strRef>
          </c:tx>
          <c:cat>
            <c:strRef>
              <c:f>Sheet1!$N$8</c:f>
              <c:strCache>
                <c:ptCount val="1"/>
                <c:pt idx="0">
                  <c:v>Neglect/Feeling of neglect</c:v>
                </c:pt>
              </c:strCache>
            </c:strRef>
          </c:cat>
          <c:val>
            <c:numRef>
              <c:f>Sheet1!$N$11</c:f>
              <c:numCache>
                <c:formatCode>General</c:formatCode>
                <c:ptCount val="1"/>
                <c:pt idx="0">
                  <c:v>0.46</c:v>
                </c:pt>
              </c:numCache>
            </c:numRef>
          </c:val>
          <c:extLst xmlns:c16r2="http://schemas.microsoft.com/office/drawing/2015/06/chart">
            <c:ext xmlns:c16="http://schemas.microsoft.com/office/drawing/2014/chart" uri="{C3380CC4-5D6E-409C-BE32-E72D297353CC}">
              <c16:uniqueId val="{00000001-B473-264E-B71B-3EACE1811792}"/>
            </c:ext>
          </c:extLst>
        </c:ser>
        <c:dLbls/>
        <c:shape val="pyramid"/>
        <c:axId val="14063488"/>
        <c:axId val="14065024"/>
        <c:axId val="0"/>
      </c:bar3DChart>
      <c:catAx>
        <c:axId val="14063488"/>
        <c:scaling>
          <c:orientation val="minMax"/>
        </c:scaling>
        <c:delete val="1"/>
        <c:axPos val="b"/>
        <c:numFmt formatCode="General" sourceLinked="0"/>
        <c:tickLblPos val="none"/>
        <c:crossAx val="14065024"/>
        <c:crosses val="autoZero"/>
        <c:auto val="1"/>
        <c:lblAlgn val="ctr"/>
        <c:lblOffset val="100"/>
      </c:catAx>
      <c:valAx>
        <c:axId val="14065024"/>
        <c:scaling>
          <c:orientation val="minMax"/>
          <c:max val="100"/>
          <c:min val="0"/>
        </c:scaling>
        <c:axPos val="l"/>
        <c:majorGridlines>
          <c:spPr>
            <a:ln>
              <a:solidFill>
                <a:schemeClr val="bg1">
                  <a:lumMod val="50000"/>
                </a:schemeClr>
              </a:solidFill>
            </a:ln>
          </c:spPr>
        </c:majorGridlines>
        <c:numFmt formatCode="General" sourceLinked="1"/>
        <c:tickLblPos val="nextTo"/>
        <c:txPr>
          <a:bodyPr/>
          <a:lstStyle/>
          <a:p>
            <a:pPr>
              <a:defRPr lang="el-GR"/>
            </a:pPr>
            <a:endParaRPr lang="en-US"/>
          </a:p>
        </c:txPr>
        <c:crossAx val="14063488"/>
        <c:crosses val="autoZero"/>
        <c:crossBetween val="between"/>
        <c:majorUnit val="20"/>
        <c:minorUnit val="1"/>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view3D>
      <c:perspective val="30"/>
    </c:view3D>
    <c:floor>
      <c:spPr>
        <a:noFill/>
        <a:ln>
          <a:noFill/>
        </a:ln>
      </c:spPr>
    </c:floor>
    <c:plotArea>
      <c:layout/>
      <c:bar3DChart>
        <c:barDir val="col"/>
        <c:grouping val="stacked"/>
        <c:ser>
          <c:idx val="0"/>
          <c:order val="0"/>
          <c:tx>
            <c:strRef>
              <c:f>Sheet1!$J$10</c:f>
              <c:strCache>
                <c:ptCount val="1"/>
                <c:pt idx="0">
                  <c:v>Self-reported cases</c:v>
                </c:pt>
              </c:strCache>
            </c:strRef>
          </c:tx>
          <c:cat>
            <c:strRef>
              <c:f>Sheet1!$K$8</c:f>
              <c:strCache>
                <c:ptCount val="1"/>
                <c:pt idx="0">
                  <c:v>Physical Violence</c:v>
                </c:pt>
              </c:strCache>
            </c:strRef>
          </c:cat>
          <c:val>
            <c:numRef>
              <c:f>Sheet1!$K$10</c:f>
              <c:numCache>
                <c:formatCode>General</c:formatCode>
                <c:ptCount val="1"/>
                <c:pt idx="0">
                  <c:v>47.38</c:v>
                </c:pt>
              </c:numCache>
            </c:numRef>
          </c:val>
          <c:extLst xmlns:c16r2="http://schemas.microsoft.com/office/drawing/2015/06/chart">
            <c:ext xmlns:c16="http://schemas.microsoft.com/office/drawing/2014/chart" uri="{C3380CC4-5D6E-409C-BE32-E72D297353CC}">
              <c16:uniqueId val="{00000000-B97F-0043-9791-69D64DFB0630}"/>
            </c:ext>
          </c:extLst>
        </c:ser>
        <c:ser>
          <c:idx val="1"/>
          <c:order val="1"/>
          <c:tx>
            <c:strRef>
              <c:f>Sheet1!$J$11</c:f>
              <c:strCache>
                <c:ptCount val="1"/>
                <c:pt idx="0">
                  <c:v>Reported cases (services’ archives)</c:v>
                </c:pt>
              </c:strCache>
            </c:strRef>
          </c:tx>
          <c:cat>
            <c:strRef>
              <c:f>Sheet1!$K$8</c:f>
              <c:strCache>
                <c:ptCount val="1"/>
                <c:pt idx="0">
                  <c:v>Physical Violence</c:v>
                </c:pt>
              </c:strCache>
            </c:strRef>
          </c:cat>
          <c:val>
            <c:numRef>
              <c:f>Sheet1!$K$11</c:f>
              <c:numCache>
                <c:formatCode>General</c:formatCode>
                <c:ptCount val="1"/>
                <c:pt idx="0">
                  <c:v>0.18000000000000024</c:v>
                </c:pt>
              </c:numCache>
            </c:numRef>
          </c:val>
          <c:extLst xmlns:c16r2="http://schemas.microsoft.com/office/drawing/2015/06/chart">
            <c:ext xmlns:c16="http://schemas.microsoft.com/office/drawing/2014/chart" uri="{C3380CC4-5D6E-409C-BE32-E72D297353CC}">
              <c16:uniqueId val="{00000001-B97F-0043-9791-69D64DFB0630}"/>
            </c:ext>
          </c:extLst>
        </c:ser>
        <c:dLbls/>
        <c:shape val="pyramid"/>
        <c:axId val="14201216"/>
        <c:axId val="14202752"/>
        <c:axId val="0"/>
      </c:bar3DChart>
      <c:catAx>
        <c:axId val="14201216"/>
        <c:scaling>
          <c:orientation val="minMax"/>
        </c:scaling>
        <c:delete val="1"/>
        <c:axPos val="b"/>
        <c:numFmt formatCode="General" sourceLinked="0"/>
        <c:tickLblPos val="none"/>
        <c:crossAx val="14202752"/>
        <c:crosses val="autoZero"/>
        <c:auto val="1"/>
        <c:lblAlgn val="ctr"/>
        <c:lblOffset val="100"/>
      </c:catAx>
      <c:valAx>
        <c:axId val="14202752"/>
        <c:scaling>
          <c:orientation val="minMax"/>
          <c:max val="100"/>
          <c:min val="0"/>
        </c:scaling>
        <c:axPos val="l"/>
        <c:majorGridlines>
          <c:spPr>
            <a:ln>
              <a:solidFill>
                <a:schemeClr val="tx1">
                  <a:lumMod val="50000"/>
                  <a:lumOff val="50000"/>
                </a:schemeClr>
              </a:solidFill>
            </a:ln>
          </c:spPr>
        </c:majorGridlines>
        <c:numFmt formatCode="General" sourceLinked="1"/>
        <c:tickLblPos val="nextTo"/>
        <c:txPr>
          <a:bodyPr/>
          <a:lstStyle/>
          <a:p>
            <a:pPr>
              <a:defRPr lang="el-GR"/>
            </a:pPr>
            <a:endParaRPr lang="en-US"/>
          </a:p>
        </c:txPr>
        <c:crossAx val="14201216"/>
        <c:crosses val="autoZero"/>
        <c:crossBetween val="between"/>
        <c:majorUnit val="20"/>
      </c:valAx>
    </c:plotArea>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view3D>
      <c:perspective val="30"/>
    </c:view3D>
    <c:floor>
      <c:spPr>
        <a:noFill/>
        <a:ln w="0">
          <a:noFill/>
        </a:ln>
      </c:spPr>
    </c:floor>
    <c:plotArea>
      <c:layout/>
      <c:bar3DChart>
        <c:barDir val="col"/>
        <c:grouping val="stacked"/>
        <c:ser>
          <c:idx val="0"/>
          <c:order val="0"/>
          <c:tx>
            <c:strRef>
              <c:f>Sheet1!$J$10</c:f>
              <c:strCache>
                <c:ptCount val="1"/>
                <c:pt idx="0">
                  <c:v>Self-reported cases</c:v>
                </c:pt>
              </c:strCache>
            </c:strRef>
          </c:tx>
          <c:cat>
            <c:strRef>
              <c:f>Sheet1!$L$8</c:f>
              <c:strCache>
                <c:ptCount val="1"/>
                <c:pt idx="0">
                  <c:v>Sexual violence</c:v>
                </c:pt>
              </c:strCache>
            </c:strRef>
          </c:cat>
          <c:val>
            <c:numRef>
              <c:f>Sheet1!$L$10</c:f>
              <c:numCache>
                <c:formatCode>General</c:formatCode>
                <c:ptCount val="1"/>
                <c:pt idx="0">
                  <c:v>9.5400000000000009</c:v>
                </c:pt>
              </c:numCache>
            </c:numRef>
          </c:val>
          <c:extLst xmlns:c16r2="http://schemas.microsoft.com/office/drawing/2015/06/chart">
            <c:ext xmlns:c16="http://schemas.microsoft.com/office/drawing/2014/chart" uri="{C3380CC4-5D6E-409C-BE32-E72D297353CC}">
              <c16:uniqueId val="{00000000-3B33-AE4D-ABBC-3E8E103D6B7E}"/>
            </c:ext>
          </c:extLst>
        </c:ser>
        <c:ser>
          <c:idx val="1"/>
          <c:order val="1"/>
          <c:tx>
            <c:strRef>
              <c:f>Sheet1!$J$11</c:f>
              <c:strCache>
                <c:ptCount val="1"/>
                <c:pt idx="0">
                  <c:v>Reported cases (services’ archives)</c:v>
                </c:pt>
              </c:strCache>
            </c:strRef>
          </c:tx>
          <c:cat>
            <c:strRef>
              <c:f>Sheet1!$L$8</c:f>
              <c:strCache>
                <c:ptCount val="1"/>
                <c:pt idx="0">
                  <c:v>Sexual violence</c:v>
                </c:pt>
              </c:strCache>
            </c:strRef>
          </c:cat>
          <c:val>
            <c:numRef>
              <c:f>Sheet1!$L$11</c:f>
              <c:numCache>
                <c:formatCode>General</c:formatCode>
                <c:ptCount val="1"/>
                <c:pt idx="0">
                  <c:v>7.0000000000000021E-2</c:v>
                </c:pt>
              </c:numCache>
            </c:numRef>
          </c:val>
          <c:extLst xmlns:c16r2="http://schemas.microsoft.com/office/drawing/2015/06/chart">
            <c:ext xmlns:c16="http://schemas.microsoft.com/office/drawing/2014/chart" uri="{C3380CC4-5D6E-409C-BE32-E72D297353CC}">
              <c16:uniqueId val="{00000001-3B33-AE4D-ABBC-3E8E103D6B7E}"/>
            </c:ext>
          </c:extLst>
        </c:ser>
        <c:dLbls/>
        <c:shape val="pyramid"/>
        <c:axId val="41098624"/>
        <c:axId val="41100416"/>
        <c:axId val="0"/>
      </c:bar3DChart>
      <c:catAx>
        <c:axId val="41098624"/>
        <c:scaling>
          <c:orientation val="minMax"/>
        </c:scaling>
        <c:delete val="1"/>
        <c:axPos val="b"/>
        <c:numFmt formatCode="General" sourceLinked="0"/>
        <c:tickLblPos val="none"/>
        <c:crossAx val="41100416"/>
        <c:crosses val="autoZero"/>
        <c:auto val="1"/>
        <c:lblAlgn val="ctr"/>
        <c:lblOffset val="100"/>
      </c:catAx>
      <c:valAx>
        <c:axId val="41100416"/>
        <c:scaling>
          <c:orientation val="minMax"/>
          <c:max val="100"/>
          <c:min val="0"/>
        </c:scaling>
        <c:axPos val="l"/>
        <c:majorGridlines>
          <c:spPr>
            <a:ln>
              <a:solidFill>
                <a:schemeClr val="tx1">
                  <a:lumMod val="50000"/>
                  <a:lumOff val="50000"/>
                </a:schemeClr>
              </a:solidFill>
            </a:ln>
          </c:spPr>
        </c:majorGridlines>
        <c:numFmt formatCode="General" sourceLinked="1"/>
        <c:tickLblPos val="nextTo"/>
        <c:txPr>
          <a:bodyPr/>
          <a:lstStyle/>
          <a:p>
            <a:pPr>
              <a:defRPr lang="el-GR"/>
            </a:pPr>
            <a:endParaRPr lang="en-US"/>
          </a:p>
        </c:txPr>
        <c:crossAx val="41098624"/>
        <c:crosses val="autoZero"/>
        <c:crossBetween val="between"/>
        <c:majorUnit val="20"/>
        <c:minorUnit val="1"/>
      </c:valAx>
    </c:plotArea>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view3D>
      <c:perspective val="30"/>
    </c:view3D>
    <c:floor>
      <c:spPr>
        <a:noFill/>
        <a:ln w="0">
          <a:noFill/>
        </a:ln>
      </c:spPr>
    </c:floor>
    <c:plotArea>
      <c:layout/>
      <c:bar3DChart>
        <c:barDir val="col"/>
        <c:grouping val="stacked"/>
        <c:ser>
          <c:idx val="0"/>
          <c:order val="0"/>
          <c:tx>
            <c:strRef>
              <c:f>Sheet1!$J$10</c:f>
              <c:strCache>
                <c:ptCount val="1"/>
                <c:pt idx="0">
                  <c:v>Self-reported cases</c:v>
                </c:pt>
              </c:strCache>
            </c:strRef>
          </c:tx>
          <c:cat>
            <c:strRef>
              <c:f>Sheet1!$M$8</c:f>
              <c:strCache>
                <c:ptCount val="1"/>
                <c:pt idx="0">
                  <c:v>Psychological Violence</c:v>
                </c:pt>
              </c:strCache>
            </c:strRef>
          </c:cat>
          <c:val>
            <c:numRef>
              <c:f>Sheet1!$M$10</c:f>
              <c:numCache>
                <c:formatCode>General</c:formatCode>
                <c:ptCount val="1"/>
                <c:pt idx="0">
                  <c:v>70.02</c:v>
                </c:pt>
              </c:numCache>
            </c:numRef>
          </c:val>
          <c:extLst xmlns:c16r2="http://schemas.microsoft.com/office/drawing/2015/06/chart">
            <c:ext xmlns:c16="http://schemas.microsoft.com/office/drawing/2014/chart" uri="{C3380CC4-5D6E-409C-BE32-E72D297353CC}">
              <c16:uniqueId val="{00000000-9765-D74A-9099-309F3C35E13C}"/>
            </c:ext>
          </c:extLst>
        </c:ser>
        <c:ser>
          <c:idx val="1"/>
          <c:order val="1"/>
          <c:tx>
            <c:strRef>
              <c:f>Sheet1!$J$11</c:f>
              <c:strCache>
                <c:ptCount val="1"/>
                <c:pt idx="0">
                  <c:v>Reported cases (services’ archives)</c:v>
                </c:pt>
              </c:strCache>
            </c:strRef>
          </c:tx>
          <c:cat>
            <c:strRef>
              <c:f>Sheet1!$M$8</c:f>
              <c:strCache>
                <c:ptCount val="1"/>
                <c:pt idx="0">
                  <c:v>Psychological Violence</c:v>
                </c:pt>
              </c:strCache>
            </c:strRef>
          </c:cat>
          <c:val>
            <c:numRef>
              <c:f>Sheet1!$M$11</c:f>
              <c:numCache>
                <c:formatCode>General</c:formatCode>
                <c:ptCount val="1"/>
                <c:pt idx="0">
                  <c:v>0.53</c:v>
                </c:pt>
              </c:numCache>
            </c:numRef>
          </c:val>
          <c:extLst xmlns:c16r2="http://schemas.microsoft.com/office/drawing/2015/06/chart">
            <c:ext xmlns:c16="http://schemas.microsoft.com/office/drawing/2014/chart" uri="{C3380CC4-5D6E-409C-BE32-E72D297353CC}">
              <c16:uniqueId val="{00000001-9765-D74A-9099-309F3C35E13C}"/>
            </c:ext>
          </c:extLst>
        </c:ser>
        <c:dLbls/>
        <c:shape val="pyramid"/>
        <c:axId val="41124992"/>
        <c:axId val="41126528"/>
        <c:axId val="0"/>
      </c:bar3DChart>
      <c:catAx>
        <c:axId val="41124992"/>
        <c:scaling>
          <c:orientation val="minMax"/>
        </c:scaling>
        <c:delete val="1"/>
        <c:axPos val="b"/>
        <c:numFmt formatCode="General" sourceLinked="0"/>
        <c:tickLblPos val="none"/>
        <c:crossAx val="41126528"/>
        <c:crosses val="autoZero"/>
        <c:auto val="1"/>
        <c:lblAlgn val="ctr"/>
        <c:lblOffset val="100"/>
      </c:catAx>
      <c:valAx>
        <c:axId val="41126528"/>
        <c:scaling>
          <c:orientation val="minMax"/>
          <c:max val="100"/>
          <c:min val="0"/>
        </c:scaling>
        <c:axPos val="l"/>
        <c:majorGridlines>
          <c:spPr>
            <a:ln>
              <a:solidFill>
                <a:schemeClr val="tx1">
                  <a:lumMod val="50000"/>
                  <a:lumOff val="50000"/>
                </a:schemeClr>
              </a:solidFill>
            </a:ln>
          </c:spPr>
        </c:majorGridlines>
        <c:numFmt formatCode="General" sourceLinked="1"/>
        <c:tickLblPos val="nextTo"/>
        <c:txPr>
          <a:bodyPr/>
          <a:lstStyle/>
          <a:p>
            <a:pPr>
              <a:defRPr lang="el-GR"/>
            </a:pPr>
            <a:endParaRPr lang="en-US"/>
          </a:p>
        </c:txPr>
        <c:crossAx val="41124992"/>
        <c:crosses val="autoZero"/>
        <c:crossBetween val="between"/>
        <c:majorUnit val="20"/>
        <c:minorUnit val="1"/>
      </c:valAx>
    </c:plotArea>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8AA3B5-85E2-4518-A1DF-2A4339020191}"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l-GR"/>
        </a:p>
      </dgm:t>
    </dgm:pt>
    <dgm:pt modelId="{E5622BB9-43A9-423C-9E66-B846C53FE84E}">
      <dgm:prSet phldrT="[Text]" custT="1">
        <dgm:style>
          <a:lnRef idx="2">
            <a:schemeClr val="accent1"/>
          </a:lnRef>
          <a:fillRef idx="1">
            <a:schemeClr val="lt1"/>
          </a:fillRef>
          <a:effectRef idx="0">
            <a:schemeClr val="accent1"/>
          </a:effectRef>
          <a:fontRef idx="minor">
            <a:schemeClr val="dk1"/>
          </a:fontRef>
        </dgm:style>
      </dgm:prSet>
      <dgm:spPr/>
      <dgm:t>
        <a:bodyPr/>
        <a:lstStyle/>
        <a:p>
          <a:r>
            <a:rPr lang="el-GR" sz="1600" dirty="0" smtClean="0">
              <a:latin typeface="Segoe UI Light" panose="020B0502040204020203" pitchFamily="34" charset="0"/>
              <a:cs typeface="Segoe UI Light" panose="020B0502040204020203" pitchFamily="34" charset="0"/>
            </a:rPr>
            <a:t>‘το πραγματικό μέγεθος της κακομεταχείρισης παιδιών παραμένει άγνωστο’</a:t>
          </a:r>
          <a:endParaRPr lang="el-GR" sz="1600" dirty="0">
            <a:latin typeface="Segoe UI Light" panose="020B0502040204020203" pitchFamily="34" charset="0"/>
            <a:cs typeface="Segoe UI Light" panose="020B0502040204020203" pitchFamily="34" charset="0"/>
          </a:endParaRPr>
        </a:p>
      </dgm:t>
    </dgm:pt>
    <dgm:pt modelId="{D6D24994-6220-4B00-A238-D421AB0F291C}" type="parTrans" cxnId="{1C265245-231D-445E-AA34-788AB27A9025}">
      <dgm:prSet/>
      <dgm:spPr/>
      <dgm:t>
        <a:bodyPr/>
        <a:lstStyle/>
        <a:p>
          <a:endParaRPr lang="el-GR"/>
        </a:p>
      </dgm:t>
    </dgm:pt>
    <dgm:pt modelId="{3D88072D-1FB5-4A6B-9585-4ED4B6511A3C}" type="sibTrans" cxnId="{1C265245-231D-445E-AA34-788AB27A9025}">
      <dgm:prSet/>
      <dgm:spPr/>
      <dgm:t>
        <a:bodyPr/>
        <a:lstStyle/>
        <a:p>
          <a:endParaRPr lang="el-GR"/>
        </a:p>
      </dgm:t>
    </dgm:pt>
    <dgm:pt modelId="{80BF4A98-446A-432C-8B2C-589F084D622A}">
      <dgm:prSet phldrT="[Text]" custT="1">
        <dgm:style>
          <a:lnRef idx="2">
            <a:schemeClr val="accent1"/>
          </a:lnRef>
          <a:fillRef idx="1">
            <a:schemeClr val="lt1"/>
          </a:fillRef>
          <a:effectRef idx="0">
            <a:schemeClr val="accent1"/>
          </a:effectRef>
          <a:fontRef idx="minor">
            <a:schemeClr val="dk1"/>
          </a:fontRef>
        </dgm:style>
      </dgm:prSet>
      <dgm:spPr/>
      <dgm:t>
        <a:bodyPr/>
        <a:lstStyle/>
        <a:p>
          <a:r>
            <a:rPr lang="el-GR" sz="1400" b="0" i="1" dirty="0" smtClean="0">
              <a:solidFill>
                <a:schemeClr val="tx2">
                  <a:lumMod val="60000"/>
                  <a:lumOff val="40000"/>
                </a:schemeClr>
              </a:solidFill>
              <a:latin typeface="Segoe UI Light" panose="020B0502040204020203" pitchFamily="34" charset="0"/>
              <a:cs typeface="Segoe UI Light" panose="020B0502040204020203" pitchFamily="34" charset="0"/>
            </a:rPr>
            <a:t>“υπολογίζεται ότι έως και τέσσερα στα πέντε θύματα ΚαΠα-π δεν είναι γνωστά στις αρμόδιες υπηρεσίες προστασίας του παιδιού”</a:t>
          </a:r>
          <a:endParaRPr lang="el-GR" sz="1400" b="0" i="1" dirty="0">
            <a:solidFill>
              <a:schemeClr val="tx2">
                <a:lumMod val="60000"/>
                <a:lumOff val="40000"/>
              </a:schemeClr>
            </a:solidFill>
            <a:latin typeface="Segoe UI Light" panose="020B0502040204020203" pitchFamily="34" charset="0"/>
            <a:cs typeface="Segoe UI Light" panose="020B0502040204020203" pitchFamily="34" charset="0"/>
          </a:endParaRPr>
        </a:p>
      </dgm:t>
    </dgm:pt>
    <dgm:pt modelId="{9CF71855-AB31-484F-85CE-9F0EBFD8C015}" type="parTrans" cxnId="{F0851CE8-F531-4B85-B817-571A0F14EACE}">
      <dgm:prSet/>
      <dgm:spPr/>
      <dgm:t>
        <a:bodyPr/>
        <a:lstStyle/>
        <a:p>
          <a:endParaRPr lang="el-GR"/>
        </a:p>
      </dgm:t>
    </dgm:pt>
    <dgm:pt modelId="{CD99B802-A5BA-44F4-B4CB-CBC2188A73E1}" type="sibTrans" cxnId="{F0851CE8-F531-4B85-B817-571A0F14EACE}">
      <dgm:prSet/>
      <dgm:spPr/>
      <dgm:t>
        <a:bodyPr/>
        <a:lstStyle/>
        <a:p>
          <a:endParaRPr lang="el-GR"/>
        </a:p>
      </dgm:t>
    </dgm:pt>
    <dgm:pt modelId="{40E2836F-4D65-4707-82B0-7063FA2A5E7E}">
      <dgm:prSet custT="1"/>
      <dgm:spPr/>
      <dgm:t>
        <a:bodyPr/>
        <a:lstStyle/>
        <a:p>
          <a:r>
            <a:rPr lang="en-US" sz="1600" dirty="0" smtClean="0"/>
            <a:t>‘</a:t>
          </a:r>
          <a:r>
            <a:rPr lang="el-GR" sz="1600" dirty="0" smtClean="0"/>
            <a:t>το πλήθος των αναφερόμενων περιστατικών οδηγεί σαφώς στην υποεκτίμηση της πραγματικής έκτασης του προβλήματος’</a:t>
          </a:r>
          <a:endParaRPr lang="en-US" sz="2500" dirty="0"/>
        </a:p>
      </dgm:t>
    </dgm:pt>
    <dgm:pt modelId="{8C73053B-20E5-4610-B054-4C8543E7109F}" type="parTrans" cxnId="{08DC134C-C951-47DA-B6BE-0C9755DF853A}">
      <dgm:prSet/>
      <dgm:spPr/>
      <dgm:t>
        <a:bodyPr/>
        <a:lstStyle/>
        <a:p>
          <a:endParaRPr lang="el-GR"/>
        </a:p>
      </dgm:t>
    </dgm:pt>
    <dgm:pt modelId="{A216BBD8-E49A-4CA7-A4F5-62CA562E97EC}" type="sibTrans" cxnId="{08DC134C-C951-47DA-B6BE-0C9755DF853A}">
      <dgm:prSet/>
      <dgm:spPr/>
      <dgm:t>
        <a:bodyPr/>
        <a:lstStyle/>
        <a:p>
          <a:endParaRPr lang="el-GR"/>
        </a:p>
      </dgm:t>
    </dgm:pt>
    <dgm:pt modelId="{EB096419-C976-4AFB-A16E-EA8AF43C01A2}">
      <dgm:prSet/>
      <dgm:spPr/>
      <dgm:t>
        <a:bodyPr/>
        <a:lstStyle/>
        <a:p>
          <a:r>
            <a:rPr lang="en-US" sz="1400" dirty="0"/>
            <a:t>‘</a:t>
          </a:r>
          <a:r>
            <a:rPr lang="el-GR" sz="1400" dirty="0"/>
            <a:t>το επίπεδο αναφοράς της </a:t>
          </a:r>
          <a:r>
            <a:rPr lang="el-GR" sz="1400" dirty="0" smtClean="0"/>
            <a:t>ΚαΠα-π </a:t>
          </a:r>
          <a:r>
            <a:rPr lang="el-GR" sz="1400" dirty="0"/>
            <a:t>πρέπει να βελτιωθεί</a:t>
          </a:r>
          <a:r>
            <a:rPr lang="en-US" sz="1400" dirty="0"/>
            <a:t>’</a:t>
          </a:r>
          <a:endParaRPr lang="el-GR" sz="1400" dirty="0"/>
        </a:p>
      </dgm:t>
    </dgm:pt>
    <dgm:pt modelId="{F316D4C5-D80A-4E76-B5D5-CADCC48DC5B3}" type="parTrans" cxnId="{FBD5777A-34C8-4E9F-97AE-7BEDFD1AEAF1}">
      <dgm:prSet/>
      <dgm:spPr/>
      <dgm:t>
        <a:bodyPr/>
        <a:lstStyle/>
        <a:p>
          <a:endParaRPr lang="el-GR"/>
        </a:p>
      </dgm:t>
    </dgm:pt>
    <dgm:pt modelId="{69B653ED-BD01-4B6A-A6B4-519FB410CAC0}" type="sibTrans" cxnId="{FBD5777A-34C8-4E9F-97AE-7BEDFD1AEAF1}">
      <dgm:prSet/>
      <dgm:spPr/>
      <dgm:t>
        <a:bodyPr/>
        <a:lstStyle/>
        <a:p>
          <a:endParaRPr lang="el-GR"/>
        </a:p>
      </dgm:t>
    </dgm:pt>
    <dgm:pt modelId="{F210A352-6E66-409C-A498-9792F94909F9}">
      <dgm:prSet custT="1"/>
      <dgm:spPr/>
      <dgm:t>
        <a:bodyPr/>
        <a:lstStyle/>
        <a:p>
          <a:r>
            <a:rPr lang="el-GR" sz="1200" b="0" i="1" dirty="0"/>
            <a:t>Επιτροπή Ηνωμένων Εθνών για τα Δικαιώματα του Παιδιού (2012): Τελικές Συστάσεις—Ελλάδα</a:t>
          </a:r>
          <a:r>
            <a:rPr lang="en-US" sz="1200" b="0" i="1" dirty="0" smtClean="0"/>
            <a:t>“</a:t>
          </a:r>
          <a:endParaRPr lang="el-GR" sz="1200" b="0" i="1" dirty="0"/>
        </a:p>
      </dgm:t>
    </dgm:pt>
    <dgm:pt modelId="{878256BD-250D-4161-BCAC-93E5634A6348}" type="parTrans" cxnId="{5FABFB88-BB1C-43CF-953D-0474B6E3864B}">
      <dgm:prSet/>
      <dgm:spPr/>
      <dgm:t>
        <a:bodyPr/>
        <a:lstStyle/>
        <a:p>
          <a:endParaRPr lang="el-GR"/>
        </a:p>
      </dgm:t>
    </dgm:pt>
    <dgm:pt modelId="{6A4DA0F5-1CD7-45D5-9B33-B0A06E079C2B}" type="sibTrans" cxnId="{5FABFB88-BB1C-43CF-953D-0474B6E3864B}">
      <dgm:prSet/>
      <dgm:spPr/>
      <dgm:t>
        <a:bodyPr/>
        <a:lstStyle/>
        <a:p>
          <a:endParaRPr lang="el-GR"/>
        </a:p>
      </dgm:t>
    </dgm:pt>
    <dgm:pt modelId="{E265BCAF-C19B-479C-BDE2-F9C3A11353E6}">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1200" dirty="0" err="1" smtClean="0">
              <a:latin typeface="Segoe UI Light" panose="020B0502040204020203" pitchFamily="34" charset="0"/>
              <a:cs typeface="Segoe UI Light" panose="020B0502040204020203" pitchFamily="34" charset="0"/>
            </a:rPr>
            <a:t>Trocmé</a:t>
          </a:r>
          <a:r>
            <a:rPr lang="en-US" sz="1200" dirty="0" smtClean="0">
              <a:latin typeface="Segoe UI Light" panose="020B0502040204020203" pitchFamily="34" charset="0"/>
              <a:cs typeface="Segoe UI Light" panose="020B0502040204020203" pitchFamily="34" charset="0"/>
            </a:rPr>
            <a:t> et al 2005; Bolen &amp; </a:t>
          </a:r>
          <a:r>
            <a:rPr lang="en-US" sz="1200" dirty="0" err="1" smtClean="0">
              <a:latin typeface="Segoe UI Light" panose="020B0502040204020203" pitchFamily="34" charset="0"/>
              <a:cs typeface="Segoe UI Light" panose="020B0502040204020203" pitchFamily="34" charset="0"/>
            </a:rPr>
            <a:t>Scannapieco</a:t>
          </a:r>
          <a:r>
            <a:rPr lang="en-US" sz="1200" dirty="0" smtClean="0">
              <a:latin typeface="Segoe UI Light" panose="020B0502040204020203" pitchFamily="34" charset="0"/>
              <a:cs typeface="Segoe UI Light" panose="020B0502040204020203" pitchFamily="34" charset="0"/>
            </a:rPr>
            <a:t> 1999; </a:t>
          </a:r>
          <a:r>
            <a:rPr lang="en-US" sz="1200" dirty="0" err="1" smtClean="0">
              <a:latin typeface="Segoe UI Light" panose="020B0502040204020203" pitchFamily="34" charset="0"/>
              <a:cs typeface="Segoe UI Light" panose="020B0502040204020203" pitchFamily="34" charset="0"/>
            </a:rPr>
            <a:t>Sedlak</a:t>
          </a:r>
          <a:r>
            <a:rPr lang="en-US" sz="1200" dirty="0" smtClean="0">
              <a:latin typeface="Segoe UI Light" panose="020B0502040204020203" pitchFamily="34" charset="0"/>
              <a:cs typeface="Segoe UI Light" panose="020B0502040204020203" pitchFamily="34" charset="0"/>
            </a:rPr>
            <a:t> &amp; </a:t>
          </a:r>
          <a:r>
            <a:rPr lang="en-US" sz="1200" dirty="0" err="1" smtClean="0">
              <a:latin typeface="Segoe UI Light" panose="020B0502040204020203" pitchFamily="34" charset="0"/>
              <a:cs typeface="Segoe UI Light" panose="020B0502040204020203" pitchFamily="34" charset="0"/>
            </a:rPr>
            <a:t>Broadhurst</a:t>
          </a:r>
          <a:r>
            <a:rPr lang="en-US" sz="1200" dirty="0" smtClean="0">
              <a:latin typeface="Segoe UI Light" panose="020B0502040204020203" pitchFamily="34" charset="0"/>
              <a:cs typeface="Segoe UI Light" panose="020B0502040204020203" pitchFamily="34" charset="0"/>
            </a:rPr>
            <a:t> 1996</a:t>
          </a:r>
          <a:endParaRPr lang="el-GR" sz="1200" b="0" i="1" dirty="0">
            <a:solidFill>
              <a:schemeClr val="tx2">
                <a:lumMod val="60000"/>
                <a:lumOff val="40000"/>
              </a:schemeClr>
            </a:solidFill>
            <a:latin typeface="Segoe UI Light" panose="020B0502040204020203" pitchFamily="34" charset="0"/>
            <a:cs typeface="Segoe UI Light" panose="020B0502040204020203" pitchFamily="34" charset="0"/>
          </a:endParaRPr>
        </a:p>
      </dgm:t>
    </dgm:pt>
    <dgm:pt modelId="{692F1685-A85B-43AF-8278-3491B4A3E25F}" type="parTrans" cxnId="{9A94E706-0860-4A35-A380-2EDCD8430EB4}">
      <dgm:prSet/>
      <dgm:spPr/>
      <dgm:t>
        <a:bodyPr/>
        <a:lstStyle/>
        <a:p>
          <a:endParaRPr lang="el-GR"/>
        </a:p>
      </dgm:t>
    </dgm:pt>
    <dgm:pt modelId="{324A261E-E29A-4F7A-88CC-944FCA55BC90}" type="sibTrans" cxnId="{9A94E706-0860-4A35-A380-2EDCD8430EB4}">
      <dgm:prSet/>
      <dgm:spPr/>
      <dgm:t>
        <a:bodyPr/>
        <a:lstStyle/>
        <a:p>
          <a:endParaRPr lang="el-GR"/>
        </a:p>
      </dgm:t>
    </dgm:pt>
    <dgm:pt modelId="{092E9E60-7B49-4A48-AE79-73B99FF96FCD}">
      <dgm:prSet custT="1"/>
      <dgm:spPr/>
      <dgm:t>
        <a:bodyPr/>
        <a:lstStyle/>
        <a:p>
          <a:r>
            <a:rPr lang="el-GR" sz="1200" b="0" i="1" dirty="0" smtClean="0"/>
            <a:t>«</a:t>
          </a:r>
          <a:r>
            <a:rPr lang="en-US" sz="1200" b="0" i="1" dirty="0" smtClean="0"/>
            <a:t>…</a:t>
          </a:r>
          <a:r>
            <a:rPr lang="el-GR" sz="1200" b="0" i="1" dirty="0"/>
            <a:t>… να ενισχύσει τους μηχανισμούς συλλογής δεδομένων με τη δημιουργία μιας κεντρικής εθνικής βάσης δεδομένων για τα παιδιά και την ανάπτυξη δεικτών σχετικών με τη Σύμβαση Δικαιωμάτων του Παιδιού, προκειμένου να διασφαλιστεί ότι συλλέγονται δεδομένα για όλα τα ζητήματα που καλύπτει η Σύμβαση, ιδίως για τη βία, την εμπορία και τη σεξουαλική εκμετάλλευση παιδιών.</a:t>
          </a:r>
          <a:r>
            <a:rPr lang="en-US" sz="1200" b="0" i="1" dirty="0"/>
            <a:t>…”</a:t>
          </a:r>
          <a:endParaRPr lang="el-GR" sz="1200" b="0" i="1" dirty="0"/>
        </a:p>
      </dgm:t>
    </dgm:pt>
    <dgm:pt modelId="{A760CA5B-AFC6-4195-852B-9A7BB5895136}" type="parTrans" cxnId="{06746634-EFC7-437E-8EA7-6ED5BA5FBF36}">
      <dgm:prSet/>
      <dgm:spPr/>
      <dgm:t>
        <a:bodyPr/>
        <a:lstStyle/>
        <a:p>
          <a:endParaRPr lang="el-GR"/>
        </a:p>
      </dgm:t>
    </dgm:pt>
    <dgm:pt modelId="{CAF13088-F044-4D35-885B-43AEA75AF38A}" type="sibTrans" cxnId="{06746634-EFC7-437E-8EA7-6ED5BA5FBF36}">
      <dgm:prSet/>
      <dgm:spPr/>
      <dgm:t>
        <a:bodyPr/>
        <a:lstStyle/>
        <a:p>
          <a:endParaRPr lang="el-GR"/>
        </a:p>
      </dgm:t>
    </dgm:pt>
    <dgm:pt modelId="{F079727B-2E16-4CBC-AB44-2C814439501E}" type="pres">
      <dgm:prSet presAssocID="{648AA3B5-85E2-4518-A1DF-2A4339020191}" presName="Name0" presStyleCnt="0">
        <dgm:presLayoutVars>
          <dgm:dir/>
          <dgm:resizeHandles val="exact"/>
        </dgm:presLayoutVars>
      </dgm:prSet>
      <dgm:spPr/>
      <dgm:t>
        <a:bodyPr/>
        <a:lstStyle/>
        <a:p>
          <a:endParaRPr lang="el-GR"/>
        </a:p>
      </dgm:t>
    </dgm:pt>
    <dgm:pt modelId="{A79C8F91-ED46-4270-BD95-7BD302CB6A0D}" type="pres">
      <dgm:prSet presAssocID="{E5622BB9-43A9-423C-9E66-B846C53FE84E}" presName="node" presStyleLbl="node1" presStyleIdx="0" presStyleCnt="3">
        <dgm:presLayoutVars>
          <dgm:bulletEnabled val="1"/>
        </dgm:presLayoutVars>
      </dgm:prSet>
      <dgm:spPr/>
      <dgm:t>
        <a:bodyPr/>
        <a:lstStyle/>
        <a:p>
          <a:endParaRPr lang="el-GR"/>
        </a:p>
      </dgm:t>
    </dgm:pt>
    <dgm:pt modelId="{C6BA032A-2FF2-4BB0-A651-4D871D736076}" type="pres">
      <dgm:prSet presAssocID="{3D88072D-1FB5-4A6B-9585-4ED4B6511A3C}" presName="sibTrans" presStyleCnt="0"/>
      <dgm:spPr/>
    </dgm:pt>
    <dgm:pt modelId="{1D3BC2B2-CA57-41D9-838C-A8CD4ED5102B}" type="pres">
      <dgm:prSet presAssocID="{40E2836F-4D65-4707-82B0-7063FA2A5E7E}" presName="node" presStyleLbl="node1" presStyleIdx="1" presStyleCnt="3">
        <dgm:presLayoutVars>
          <dgm:bulletEnabled val="1"/>
        </dgm:presLayoutVars>
      </dgm:prSet>
      <dgm:spPr/>
      <dgm:t>
        <a:bodyPr/>
        <a:lstStyle/>
        <a:p>
          <a:endParaRPr lang="el-GR"/>
        </a:p>
      </dgm:t>
    </dgm:pt>
    <dgm:pt modelId="{88DE6DB7-7B5C-4CB1-8F35-843E0EA9CCC6}" type="pres">
      <dgm:prSet presAssocID="{A216BBD8-E49A-4CA7-A4F5-62CA562E97EC}" presName="sibTrans" presStyleCnt="0"/>
      <dgm:spPr/>
    </dgm:pt>
    <dgm:pt modelId="{149E5583-683C-465A-BD33-8D49FE8437B3}" type="pres">
      <dgm:prSet presAssocID="{EB096419-C976-4AFB-A16E-EA8AF43C01A2}" presName="node" presStyleLbl="node1" presStyleIdx="2" presStyleCnt="3">
        <dgm:presLayoutVars>
          <dgm:bulletEnabled val="1"/>
        </dgm:presLayoutVars>
      </dgm:prSet>
      <dgm:spPr/>
      <dgm:t>
        <a:bodyPr/>
        <a:lstStyle/>
        <a:p>
          <a:endParaRPr lang="el-GR"/>
        </a:p>
      </dgm:t>
    </dgm:pt>
  </dgm:ptLst>
  <dgm:cxnLst>
    <dgm:cxn modelId="{06746634-EFC7-437E-8EA7-6ED5BA5FBF36}" srcId="{EB096419-C976-4AFB-A16E-EA8AF43C01A2}" destId="{092E9E60-7B49-4A48-AE79-73B99FF96FCD}" srcOrd="1" destOrd="0" parTransId="{A760CA5B-AFC6-4195-852B-9A7BB5895136}" sibTransId="{CAF13088-F044-4D35-885B-43AEA75AF38A}"/>
    <dgm:cxn modelId="{E8434D0A-2BCD-4B69-BE81-0289D9E4C532}" type="presOf" srcId="{EB096419-C976-4AFB-A16E-EA8AF43C01A2}" destId="{149E5583-683C-465A-BD33-8D49FE8437B3}" srcOrd="0" destOrd="0" presId="urn:microsoft.com/office/officeart/2005/8/layout/hList6"/>
    <dgm:cxn modelId="{03F1807F-FC57-495B-B8C0-72176A6DC7FD}" type="presOf" srcId="{80BF4A98-446A-432C-8B2C-589F084D622A}" destId="{A79C8F91-ED46-4270-BD95-7BD302CB6A0D}" srcOrd="0" destOrd="1" presId="urn:microsoft.com/office/officeart/2005/8/layout/hList6"/>
    <dgm:cxn modelId="{9A94E706-0860-4A35-A380-2EDCD8430EB4}" srcId="{E5622BB9-43A9-423C-9E66-B846C53FE84E}" destId="{E265BCAF-C19B-479C-BDE2-F9C3A11353E6}" srcOrd="1" destOrd="0" parTransId="{692F1685-A85B-43AF-8278-3491B4A3E25F}" sibTransId="{324A261E-E29A-4F7A-88CC-944FCA55BC90}"/>
    <dgm:cxn modelId="{5FABFB88-BB1C-43CF-953D-0474B6E3864B}" srcId="{EB096419-C976-4AFB-A16E-EA8AF43C01A2}" destId="{F210A352-6E66-409C-A498-9792F94909F9}" srcOrd="0" destOrd="0" parTransId="{878256BD-250D-4161-BCAC-93E5634A6348}" sibTransId="{6A4DA0F5-1CD7-45D5-9B33-B0A06E079C2B}"/>
    <dgm:cxn modelId="{9A0DF1A0-38F0-4856-83AD-1502CD0FD94D}" type="presOf" srcId="{092E9E60-7B49-4A48-AE79-73B99FF96FCD}" destId="{149E5583-683C-465A-BD33-8D49FE8437B3}" srcOrd="0" destOrd="2" presId="urn:microsoft.com/office/officeart/2005/8/layout/hList6"/>
    <dgm:cxn modelId="{08DC134C-C951-47DA-B6BE-0C9755DF853A}" srcId="{648AA3B5-85E2-4518-A1DF-2A4339020191}" destId="{40E2836F-4D65-4707-82B0-7063FA2A5E7E}" srcOrd="1" destOrd="0" parTransId="{8C73053B-20E5-4610-B054-4C8543E7109F}" sibTransId="{A216BBD8-E49A-4CA7-A4F5-62CA562E97EC}"/>
    <dgm:cxn modelId="{1C265245-231D-445E-AA34-788AB27A9025}" srcId="{648AA3B5-85E2-4518-A1DF-2A4339020191}" destId="{E5622BB9-43A9-423C-9E66-B846C53FE84E}" srcOrd="0" destOrd="0" parTransId="{D6D24994-6220-4B00-A238-D421AB0F291C}" sibTransId="{3D88072D-1FB5-4A6B-9585-4ED4B6511A3C}"/>
    <dgm:cxn modelId="{6D04EDD0-9428-4735-B32E-33737ECF9A6E}" type="presOf" srcId="{648AA3B5-85E2-4518-A1DF-2A4339020191}" destId="{F079727B-2E16-4CBC-AB44-2C814439501E}" srcOrd="0" destOrd="0" presId="urn:microsoft.com/office/officeart/2005/8/layout/hList6"/>
    <dgm:cxn modelId="{35E19A1B-D014-41BD-ADFC-4DC8FB0F0145}" type="presOf" srcId="{40E2836F-4D65-4707-82B0-7063FA2A5E7E}" destId="{1D3BC2B2-CA57-41D9-838C-A8CD4ED5102B}" srcOrd="0" destOrd="0" presId="urn:microsoft.com/office/officeart/2005/8/layout/hList6"/>
    <dgm:cxn modelId="{F0851CE8-F531-4B85-B817-571A0F14EACE}" srcId="{E5622BB9-43A9-423C-9E66-B846C53FE84E}" destId="{80BF4A98-446A-432C-8B2C-589F084D622A}" srcOrd="0" destOrd="0" parTransId="{9CF71855-AB31-484F-85CE-9F0EBFD8C015}" sibTransId="{CD99B802-A5BA-44F4-B4CB-CBC2188A73E1}"/>
    <dgm:cxn modelId="{20F0BCF5-F469-4F0B-BC95-B3F2F41CF19F}" type="presOf" srcId="{F210A352-6E66-409C-A498-9792F94909F9}" destId="{149E5583-683C-465A-BD33-8D49FE8437B3}" srcOrd="0" destOrd="1" presId="urn:microsoft.com/office/officeart/2005/8/layout/hList6"/>
    <dgm:cxn modelId="{CE8F9C53-A353-49F2-BDE1-ADE79CE1CB95}" type="presOf" srcId="{E265BCAF-C19B-479C-BDE2-F9C3A11353E6}" destId="{A79C8F91-ED46-4270-BD95-7BD302CB6A0D}" srcOrd="0" destOrd="2" presId="urn:microsoft.com/office/officeart/2005/8/layout/hList6"/>
    <dgm:cxn modelId="{FBD5777A-34C8-4E9F-97AE-7BEDFD1AEAF1}" srcId="{648AA3B5-85E2-4518-A1DF-2A4339020191}" destId="{EB096419-C976-4AFB-A16E-EA8AF43C01A2}" srcOrd="2" destOrd="0" parTransId="{F316D4C5-D80A-4E76-B5D5-CADCC48DC5B3}" sibTransId="{69B653ED-BD01-4B6A-A6B4-519FB410CAC0}"/>
    <dgm:cxn modelId="{7388C1D9-6654-48A1-832B-35C0B1EAC3E6}" type="presOf" srcId="{E5622BB9-43A9-423C-9E66-B846C53FE84E}" destId="{A79C8F91-ED46-4270-BD95-7BD302CB6A0D}" srcOrd="0" destOrd="0" presId="urn:microsoft.com/office/officeart/2005/8/layout/hList6"/>
    <dgm:cxn modelId="{CD727851-633F-4C1A-B9BD-B34FFA7C4DFC}" type="presParOf" srcId="{F079727B-2E16-4CBC-AB44-2C814439501E}" destId="{A79C8F91-ED46-4270-BD95-7BD302CB6A0D}" srcOrd="0" destOrd="0" presId="urn:microsoft.com/office/officeart/2005/8/layout/hList6"/>
    <dgm:cxn modelId="{977D930F-58E9-4581-84B9-A21DF11FE920}" type="presParOf" srcId="{F079727B-2E16-4CBC-AB44-2C814439501E}" destId="{C6BA032A-2FF2-4BB0-A651-4D871D736076}" srcOrd="1" destOrd="0" presId="urn:microsoft.com/office/officeart/2005/8/layout/hList6"/>
    <dgm:cxn modelId="{8B79C6AB-A00C-40F7-A625-9E916E0C0157}" type="presParOf" srcId="{F079727B-2E16-4CBC-AB44-2C814439501E}" destId="{1D3BC2B2-CA57-41D9-838C-A8CD4ED5102B}" srcOrd="2" destOrd="0" presId="urn:microsoft.com/office/officeart/2005/8/layout/hList6"/>
    <dgm:cxn modelId="{1C1D8974-B347-41EC-9501-550D664F80CE}" type="presParOf" srcId="{F079727B-2E16-4CBC-AB44-2C814439501E}" destId="{88DE6DB7-7B5C-4CB1-8F35-843E0EA9CCC6}" srcOrd="3" destOrd="0" presId="urn:microsoft.com/office/officeart/2005/8/layout/hList6"/>
    <dgm:cxn modelId="{42951E85-EF32-4C8A-9E2C-4B4F1FE8A1D0}" type="presParOf" srcId="{F079727B-2E16-4CBC-AB44-2C814439501E}" destId="{149E5583-683C-465A-BD33-8D49FE8437B3}"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3B9F8B-8A4F-40ED-B8C0-CF846AFE406C}" type="doc">
      <dgm:prSet loTypeId="urn:microsoft.com/office/officeart/2005/8/layout/vProcess5" loCatId="process" qsTypeId="urn:microsoft.com/office/officeart/2005/8/quickstyle/simple1" qsCatId="simple" csTypeId="urn:microsoft.com/office/officeart/2005/8/colors/accent6_1" csCatId="accent6" phldr="1"/>
      <dgm:spPr/>
      <dgm:t>
        <a:bodyPr/>
        <a:lstStyle/>
        <a:p>
          <a:endParaRPr lang="en-GB"/>
        </a:p>
      </dgm:t>
    </dgm:pt>
    <dgm:pt modelId="{178105F3-E646-47FB-8FDD-7CF8B5C0BAE4}">
      <dgm:prSet phldrT="[Κείμενο]" custT="1">
        <dgm:style>
          <a:lnRef idx="0">
            <a:schemeClr val="accent6"/>
          </a:lnRef>
          <a:fillRef idx="3">
            <a:schemeClr val="accent6"/>
          </a:fillRef>
          <a:effectRef idx="3">
            <a:schemeClr val="accent6"/>
          </a:effectRef>
          <a:fontRef idx="minor">
            <a:schemeClr val="lt1"/>
          </a:fontRef>
        </dgm:style>
      </dgm:prSet>
      <dgm:spPr/>
      <dgm:t>
        <a:bodyPr/>
        <a:lstStyle/>
        <a:p>
          <a:r>
            <a:rPr lang="el-GR" sz="1600" b="1" dirty="0" smtClean="0">
              <a:solidFill>
                <a:schemeClr val="bg1"/>
              </a:solidFill>
              <a:latin typeface="Segoe UI Light" pitchFamily="34" charset="0"/>
              <a:cs typeface="Segoe UI Light" pitchFamily="34" charset="0"/>
            </a:rPr>
            <a:t>Αποσπασματική επιτήρηση ΚαΠα-Π</a:t>
          </a:r>
          <a:endParaRPr lang="en-GB" sz="1600" dirty="0">
            <a:solidFill>
              <a:schemeClr val="bg1"/>
            </a:solidFill>
            <a:latin typeface="Segoe UI Light" pitchFamily="34" charset="0"/>
            <a:cs typeface="Segoe UI Light" pitchFamily="34" charset="0"/>
          </a:endParaRPr>
        </a:p>
      </dgm:t>
    </dgm:pt>
    <dgm:pt modelId="{496FFB35-EF94-4528-BDAD-F436DF38ECDE}" type="parTrans" cxnId="{A6D5DF10-0DF0-428A-B9F8-AB0725F544CA}">
      <dgm:prSet/>
      <dgm:spPr/>
      <dgm:t>
        <a:bodyPr/>
        <a:lstStyle/>
        <a:p>
          <a:endParaRPr lang="en-GB" sz="1600">
            <a:solidFill>
              <a:schemeClr val="bg1"/>
            </a:solidFill>
            <a:latin typeface="Segoe UI Light" pitchFamily="34" charset="0"/>
            <a:cs typeface="Segoe UI Light" pitchFamily="34" charset="0"/>
          </a:endParaRPr>
        </a:p>
      </dgm:t>
    </dgm:pt>
    <dgm:pt modelId="{1BCDC120-C7C7-46D2-A0C7-358C72F625F1}" type="sibTrans" cxnId="{A6D5DF10-0DF0-428A-B9F8-AB0725F544CA}">
      <dgm:prSet custT="1"/>
      <dgm:spPr/>
      <dgm:t>
        <a:bodyPr/>
        <a:lstStyle/>
        <a:p>
          <a:endParaRPr lang="en-GB" sz="1600">
            <a:solidFill>
              <a:schemeClr val="bg1"/>
            </a:solidFill>
            <a:latin typeface="Segoe UI Light" pitchFamily="34" charset="0"/>
            <a:cs typeface="Segoe UI Light" pitchFamily="34" charset="0"/>
          </a:endParaRPr>
        </a:p>
      </dgm:t>
    </dgm:pt>
    <dgm:pt modelId="{2128C078-964E-4522-B5F6-7017021B52E8}">
      <dgm:prSet phldrT="[Κείμενο]" custT="1">
        <dgm:style>
          <a:lnRef idx="0">
            <a:schemeClr val="accent4"/>
          </a:lnRef>
          <a:fillRef idx="3">
            <a:schemeClr val="accent4"/>
          </a:fillRef>
          <a:effectRef idx="3">
            <a:schemeClr val="accent4"/>
          </a:effectRef>
          <a:fontRef idx="minor">
            <a:schemeClr val="lt1"/>
          </a:fontRef>
        </dgm:style>
      </dgm:prSet>
      <dgm:spPr/>
      <dgm:t>
        <a:bodyPr/>
        <a:lstStyle/>
        <a:p>
          <a:r>
            <a:rPr lang="el-GR" sz="1400" dirty="0">
              <a:solidFill>
                <a:schemeClr val="bg1"/>
              </a:solidFill>
              <a:latin typeface="Segoe UI Light" pitchFamily="34" charset="0"/>
              <a:cs typeface="Segoe UI Light" pitchFamily="34" charset="0"/>
            </a:rPr>
            <a:t>Ανεπαρκή και μη συγκρίσιμα δεδομένα</a:t>
          </a:r>
          <a:endParaRPr lang="en-GB" sz="1400" dirty="0">
            <a:solidFill>
              <a:schemeClr val="bg1"/>
            </a:solidFill>
            <a:latin typeface="Segoe UI Light" pitchFamily="34" charset="0"/>
            <a:cs typeface="Segoe UI Light" pitchFamily="34" charset="0"/>
          </a:endParaRPr>
        </a:p>
      </dgm:t>
    </dgm:pt>
    <dgm:pt modelId="{3938DA6F-A54A-4F66-AA24-4514CB4FBC05}" type="parTrans" cxnId="{495E961A-C30A-45F8-AD8E-028B7C299A88}">
      <dgm:prSet/>
      <dgm:spPr/>
      <dgm:t>
        <a:bodyPr/>
        <a:lstStyle/>
        <a:p>
          <a:endParaRPr lang="el-GR"/>
        </a:p>
      </dgm:t>
    </dgm:pt>
    <dgm:pt modelId="{EF9A90CC-D003-4AA7-B38A-D4EF443CB4C7}" type="sibTrans" cxnId="{495E961A-C30A-45F8-AD8E-028B7C299A88}">
      <dgm:prSet/>
      <dgm:spPr/>
      <dgm:t>
        <a:bodyPr/>
        <a:lstStyle/>
        <a:p>
          <a:endParaRPr lang="el-GR"/>
        </a:p>
      </dgm:t>
    </dgm:pt>
    <dgm:pt modelId="{DBF26950-5F41-48EB-A995-ADD0F809A4E4}">
      <dgm:prSet phldrT="[Κείμενο]" custT="1">
        <dgm:style>
          <a:lnRef idx="0">
            <a:schemeClr val="accent4"/>
          </a:lnRef>
          <a:fillRef idx="3">
            <a:schemeClr val="accent4"/>
          </a:fillRef>
          <a:effectRef idx="3">
            <a:schemeClr val="accent4"/>
          </a:effectRef>
          <a:fontRef idx="minor">
            <a:schemeClr val="lt1"/>
          </a:fontRef>
        </dgm:style>
      </dgm:prSet>
      <dgm:spPr/>
      <dgm:t>
        <a:bodyPr/>
        <a:lstStyle/>
        <a:p>
          <a:r>
            <a:rPr lang="el-GR" sz="1400" dirty="0">
              <a:solidFill>
                <a:schemeClr val="bg1"/>
              </a:solidFill>
              <a:latin typeface="Segoe UI Light" pitchFamily="34" charset="0"/>
              <a:cs typeface="Segoe UI Light" pitchFamily="34" charset="0"/>
            </a:rPr>
            <a:t>Υποεκτίμηση μεγέθους </a:t>
          </a:r>
          <a:r>
            <a:rPr lang="el-GR" sz="1400" dirty="0" err="1">
              <a:solidFill>
                <a:schemeClr val="bg1"/>
              </a:solidFill>
              <a:latin typeface="Segoe UI Light" pitchFamily="34" charset="0"/>
              <a:cs typeface="Segoe UI Light" pitchFamily="34" charset="0"/>
            </a:rPr>
            <a:t>ΚαΠα</a:t>
          </a:r>
          <a:r>
            <a:rPr lang="el-GR" sz="1400" dirty="0">
              <a:solidFill>
                <a:schemeClr val="bg1"/>
              </a:solidFill>
              <a:latin typeface="Segoe UI Light" pitchFamily="34" charset="0"/>
              <a:cs typeface="Segoe UI Light" pitchFamily="34" charset="0"/>
            </a:rPr>
            <a:t>-Π</a:t>
          </a:r>
          <a:endParaRPr lang="en-GB" sz="1400" dirty="0">
            <a:solidFill>
              <a:schemeClr val="bg1"/>
            </a:solidFill>
            <a:latin typeface="Segoe UI Light" pitchFamily="34" charset="0"/>
            <a:cs typeface="Segoe UI Light" pitchFamily="34" charset="0"/>
          </a:endParaRPr>
        </a:p>
      </dgm:t>
    </dgm:pt>
    <dgm:pt modelId="{5CF26F9C-0682-47E8-9FB7-5617951EF42C}" type="parTrans" cxnId="{A9B511B4-A037-4731-B03D-5D1A50F20E3F}">
      <dgm:prSet/>
      <dgm:spPr/>
      <dgm:t>
        <a:bodyPr/>
        <a:lstStyle/>
        <a:p>
          <a:endParaRPr lang="el-GR"/>
        </a:p>
      </dgm:t>
    </dgm:pt>
    <dgm:pt modelId="{85705776-AD14-45EA-8121-EF3F1A1E257A}" type="sibTrans" cxnId="{A9B511B4-A037-4731-B03D-5D1A50F20E3F}">
      <dgm:prSet/>
      <dgm:spPr/>
      <dgm:t>
        <a:bodyPr/>
        <a:lstStyle/>
        <a:p>
          <a:endParaRPr lang="el-GR"/>
        </a:p>
      </dgm:t>
    </dgm:pt>
    <dgm:pt modelId="{47B41250-25DB-42DA-BFB1-87961B575DA2}">
      <dgm:prSet phldrT="[Κείμενο]" custT="1">
        <dgm:style>
          <a:lnRef idx="0">
            <a:schemeClr val="accent2"/>
          </a:lnRef>
          <a:fillRef idx="3">
            <a:schemeClr val="accent2"/>
          </a:fillRef>
          <a:effectRef idx="3">
            <a:schemeClr val="accent2"/>
          </a:effectRef>
          <a:fontRef idx="minor">
            <a:schemeClr val="lt1"/>
          </a:fontRef>
        </dgm:style>
      </dgm:prSet>
      <dgm:spPr/>
      <dgm:t>
        <a:bodyPr/>
        <a:lstStyle/>
        <a:p>
          <a:r>
            <a:rPr lang="el-GR" sz="1400" b="1" dirty="0">
              <a:solidFill>
                <a:schemeClr val="bg1"/>
              </a:solidFill>
              <a:latin typeface="Segoe UI Light" pitchFamily="34" charset="0"/>
              <a:cs typeface="Segoe UI Light" pitchFamily="34" charset="0"/>
            </a:rPr>
            <a:t>Σε επίπεδο </a:t>
          </a:r>
          <a:r>
            <a:rPr lang="el-GR" sz="1400" b="1" dirty="0" smtClean="0">
              <a:solidFill>
                <a:schemeClr val="bg1"/>
              </a:solidFill>
              <a:latin typeface="Segoe UI Light" pitchFamily="34" charset="0"/>
              <a:cs typeface="Segoe UI Light" pitchFamily="34" charset="0"/>
            </a:rPr>
            <a:t>Δημόσιας </a:t>
          </a:r>
          <a:r>
            <a:rPr lang="el-GR" sz="1400" b="1" dirty="0">
              <a:solidFill>
                <a:schemeClr val="bg1"/>
              </a:solidFill>
              <a:latin typeface="Segoe UI Light" pitchFamily="34" charset="0"/>
              <a:cs typeface="Segoe UI Light" pitchFamily="34" charset="0"/>
            </a:rPr>
            <a:t>Υγείας</a:t>
          </a:r>
          <a:r>
            <a:rPr lang="en-US" sz="1400" b="1" dirty="0">
              <a:solidFill>
                <a:schemeClr val="bg1"/>
              </a:solidFill>
              <a:latin typeface="Segoe UI Light" pitchFamily="34" charset="0"/>
              <a:cs typeface="Segoe UI Light" pitchFamily="34" charset="0"/>
            </a:rPr>
            <a:t>: </a:t>
          </a:r>
          <a:r>
            <a:rPr lang="el-GR" sz="1400" b="0" dirty="0" smtClean="0">
              <a:solidFill>
                <a:schemeClr val="bg1"/>
              </a:solidFill>
              <a:latin typeface="Segoe UI Light" pitchFamily="34" charset="0"/>
              <a:cs typeface="Segoe UI Light" pitchFamily="34" charset="0"/>
            </a:rPr>
            <a:t>ανεπαρκή δεδομένα </a:t>
          </a:r>
          <a:r>
            <a:rPr lang="el-GR" sz="1400" b="0" dirty="0">
              <a:solidFill>
                <a:schemeClr val="bg1"/>
              </a:solidFill>
              <a:latin typeface="Segoe UI Light" pitchFamily="34" charset="0"/>
              <a:cs typeface="Segoe UI Light" pitchFamily="34" charset="0"/>
            </a:rPr>
            <a:t>για σωστό σχεδιασμό</a:t>
          </a:r>
          <a:endParaRPr lang="en-GB" sz="1400" dirty="0">
            <a:solidFill>
              <a:schemeClr val="bg1"/>
            </a:solidFill>
            <a:latin typeface="Segoe UI Light" pitchFamily="34" charset="0"/>
            <a:cs typeface="Segoe UI Light" pitchFamily="34" charset="0"/>
          </a:endParaRPr>
        </a:p>
      </dgm:t>
    </dgm:pt>
    <dgm:pt modelId="{602D9C92-3541-488D-BC73-7AA6AE69CFF4}" type="parTrans" cxnId="{503EC665-8887-4F79-8FC6-94C34692A755}">
      <dgm:prSet/>
      <dgm:spPr/>
      <dgm:t>
        <a:bodyPr/>
        <a:lstStyle/>
        <a:p>
          <a:endParaRPr lang="el-GR"/>
        </a:p>
      </dgm:t>
    </dgm:pt>
    <dgm:pt modelId="{F44297E3-20C5-44BD-B89F-3E2DF44D9910}" type="sibTrans" cxnId="{503EC665-8887-4F79-8FC6-94C34692A755}">
      <dgm:prSet/>
      <dgm:spPr/>
      <dgm:t>
        <a:bodyPr/>
        <a:lstStyle/>
        <a:p>
          <a:endParaRPr lang="el-GR"/>
        </a:p>
      </dgm:t>
    </dgm:pt>
    <dgm:pt modelId="{7E7621CF-34EC-4B47-999C-B669F1B284BF}">
      <dgm:prSet phldrT="[Κείμενο]" custT="1">
        <dgm:style>
          <a:lnRef idx="0">
            <a:schemeClr val="accent2"/>
          </a:lnRef>
          <a:fillRef idx="3">
            <a:schemeClr val="accent2"/>
          </a:fillRef>
          <a:effectRef idx="3">
            <a:schemeClr val="accent2"/>
          </a:effectRef>
          <a:fontRef idx="minor">
            <a:schemeClr val="lt1"/>
          </a:fontRef>
        </dgm:style>
      </dgm:prSet>
      <dgm:spPr/>
      <dgm:t>
        <a:bodyPr/>
        <a:lstStyle/>
        <a:p>
          <a:r>
            <a:rPr lang="el-GR" sz="1400" b="1" dirty="0">
              <a:solidFill>
                <a:schemeClr val="bg1"/>
              </a:solidFill>
              <a:latin typeface="Segoe UI Light" pitchFamily="34" charset="0"/>
              <a:cs typeface="Segoe UI Light" pitchFamily="34" charset="0"/>
            </a:rPr>
            <a:t>Σε επίπεδο περιστατικού</a:t>
          </a:r>
          <a:r>
            <a:rPr lang="en-US" sz="1400" dirty="0">
              <a:solidFill>
                <a:schemeClr val="bg1"/>
              </a:solidFill>
              <a:latin typeface="Segoe UI Light" pitchFamily="34" charset="0"/>
              <a:cs typeface="Segoe UI Light" pitchFamily="34" charset="0"/>
            </a:rPr>
            <a:t>: </a:t>
          </a:r>
          <a:r>
            <a:rPr lang="el-GR" sz="1400" dirty="0">
              <a:solidFill>
                <a:schemeClr val="bg1"/>
              </a:solidFill>
              <a:latin typeface="Segoe UI Light" pitchFamily="34" charset="0"/>
              <a:cs typeface="Segoe UI Light" pitchFamily="34" charset="0"/>
            </a:rPr>
            <a:t>κίνδυνος </a:t>
          </a:r>
          <a:r>
            <a:rPr lang="el-GR" sz="1400" dirty="0" err="1" smtClean="0">
              <a:solidFill>
                <a:schemeClr val="bg1"/>
              </a:solidFill>
              <a:latin typeface="Segoe UI Light" pitchFamily="34" charset="0"/>
              <a:cs typeface="Segoe UI Light" pitchFamily="34" charset="0"/>
            </a:rPr>
            <a:t>επαναθυματοποίησης</a:t>
          </a:r>
          <a:endParaRPr lang="en-GB" sz="1400" dirty="0">
            <a:solidFill>
              <a:schemeClr val="bg1"/>
            </a:solidFill>
            <a:latin typeface="Segoe UI Light" pitchFamily="34" charset="0"/>
            <a:cs typeface="Segoe UI Light" pitchFamily="34" charset="0"/>
          </a:endParaRPr>
        </a:p>
      </dgm:t>
    </dgm:pt>
    <dgm:pt modelId="{EF5E8DE0-22A6-428A-9C67-F5A4A965723C}" type="parTrans" cxnId="{5637117A-F838-4BEB-A9D1-85544C5843EC}">
      <dgm:prSet/>
      <dgm:spPr/>
      <dgm:t>
        <a:bodyPr/>
        <a:lstStyle/>
        <a:p>
          <a:endParaRPr lang="el-GR"/>
        </a:p>
      </dgm:t>
    </dgm:pt>
    <dgm:pt modelId="{BFE97949-E640-44E9-BD56-820F929BF89B}" type="sibTrans" cxnId="{5637117A-F838-4BEB-A9D1-85544C5843EC}">
      <dgm:prSet/>
      <dgm:spPr/>
      <dgm:t>
        <a:bodyPr/>
        <a:lstStyle/>
        <a:p>
          <a:endParaRPr lang="el-GR"/>
        </a:p>
      </dgm:t>
    </dgm:pt>
    <dgm:pt modelId="{B997D8DB-4792-4980-9D8A-E28DB6E05E7E}" type="pres">
      <dgm:prSet presAssocID="{F93B9F8B-8A4F-40ED-B8C0-CF846AFE406C}" presName="outerComposite" presStyleCnt="0">
        <dgm:presLayoutVars>
          <dgm:chMax val="5"/>
          <dgm:dir/>
          <dgm:resizeHandles val="exact"/>
        </dgm:presLayoutVars>
      </dgm:prSet>
      <dgm:spPr/>
      <dgm:t>
        <a:bodyPr/>
        <a:lstStyle/>
        <a:p>
          <a:endParaRPr lang="en-US"/>
        </a:p>
      </dgm:t>
    </dgm:pt>
    <dgm:pt modelId="{F7E5F0FC-FA6C-40B5-9DFA-FA4C4374509E}" type="pres">
      <dgm:prSet presAssocID="{F93B9F8B-8A4F-40ED-B8C0-CF846AFE406C}" presName="dummyMaxCanvas" presStyleCnt="0">
        <dgm:presLayoutVars/>
      </dgm:prSet>
      <dgm:spPr/>
    </dgm:pt>
    <dgm:pt modelId="{7E564750-8032-43B7-83B8-1907FFEE54DD}" type="pres">
      <dgm:prSet presAssocID="{F93B9F8B-8A4F-40ED-B8C0-CF846AFE406C}" presName="FiveNodes_1" presStyleLbl="node1" presStyleIdx="0" presStyleCnt="5" custScaleY="78679" custLinFactNeighborX="1491" custLinFactNeighborY="16988">
        <dgm:presLayoutVars>
          <dgm:bulletEnabled val="1"/>
        </dgm:presLayoutVars>
      </dgm:prSet>
      <dgm:spPr/>
      <dgm:t>
        <a:bodyPr/>
        <a:lstStyle/>
        <a:p>
          <a:endParaRPr lang="en-US"/>
        </a:p>
      </dgm:t>
    </dgm:pt>
    <dgm:pt modelId="{BE6821A0-8168-4544-8F32-2167A6A23087}" type="pres">
      <dgm:prSet presAssocID="{F93B9F8B-8A4F-40ED-B8C0-CF846AFE406C}" presName="FiveNodes_2" presStyleLbl="node1" presStyleIdx="1" presStyleCnt="5" custScaleY="88098" custLinFactNeighborY="8540">
        <dgm:presLayoutVars>
          <dgm:bulletEnabled val="1"/>
        </dgm:presLayoutVars>
        <dgm:style>
          <a:lnRef idx="0">
            <a:schemeClr val="accent4"/>
          </a:lnRef>
          <a:fillRef idx="3">
            <a:schemeClr val="accent4"/>
          </a:fillRef>
          <a:effectRef idx="3">
            <a:schemeClr val="accent4"/>
          </a:effectRef>
          <a:fontRef idx="minor">
            <a:schemeClr val="lt1"/>
          </a:fontRef>
        </dgm:style>
      </dgm:prSet>
      <dgm:spPr/>
      <dgm:t>
        <a:bodyPr/>
        <a:lstStyle/>
        <a:p>
          <a:endParaRPr lang="en-GB"/>
        </a:p>
      </dgm:t>
    </dgm:pt>
    <dgm:pt modelId="{51A9BA9C-CBD4-476E-B4D3-50BC52EDBCC4}" type="pres">
      <dgm:prSet presAssocID="{F93B9F8B-8A4F-40ED-B8C0-CF846AFE406C}" presName="FiveNodes_3" presStyleLbl="node1" presStyleIdx="2" presStyleCnt="5" custScaleY="88098" custLinFactNeighborY="-2859">
        <dgm:presLayoutVars>
          <dgm:bulletEnabled val="1"/>
        </dgm:presLayoutVars>
        <dgm:style>
          <a:lnRef idx="0">
            <a:schemeClr val="accent4"/>
          </a:lnRef>
          <a:fillRef idx="3">
            <a:schemeClr val="accent4"/>
          </a:fillRef>
          <a:effectRef idx="3">
            <a:schemeClr val="accent4"/>
          </a:effectRef>
          <a:fontRef idx="minor">
            <a:schemeClr val="lt1"/>
          </a:fontRef>
        </dgm:style>
      </dgm:prSet>
      <dgm:spPr/>
      <dgm:t>
        <a:bodyPr/>
        <a:lstStyle/>
        <a:p>
          <a:endParaRPr lang="en-US"/>
        </a:p>
      </dgm:t>
    </dgm:pt>
    <dgm:pt modelId="{41BD24A2-95E0-4182-9541-AC0BF1193B61}" type="pres">
      <dgm:prSet presAssocID="{F93B9F8B-8A4F-40ED-B8C0-CF846AFE406C}" presName="FiveNodes_4" presStyleLbl="node1" presStyleIdx="3" presStyleCnt="5" custScaleY="88098" custLinFactNeighborY="-12790">
        <dgm:presLayoutVars>
          <dgm:bulletEnabled val="1"/>
        </dgm:presLayoutVars>
        <dgm:style>
          <a:lnRef idx="0">
            <a:schemeClr val="accent2"/>
          </a:lnRef>
          <a:fillRef idx="3">
            <a:schemeClr val="accent2"/>
          </a:fillRef>
          <a:effectRef idx="3">
            <a:schemeClr val="accent2"/>
          </a:effectRef>
          <a:fontRef idx="minor">
            <a:schemeClr val="lt1"/>
          </a:fontRef>
        </dgm:style>
      </dgm:prSet>
      <dgm:spPr/>
      <dgm:t>
        <a:bodyPr/>
        <a:lstStyle/>
        <a:p>
          <a:endParaRPr lang="en-US"/>
        </a:p>
      </dgm:t>
    </dgm:pt>
    <dgm:pt modelId="{84DF0220-D7FB-4AFF-B71C-5075A125859E}" type="pres">
      <dgm:prSet presAssocID="{F93B9F8B-8A4F-40ED-B8C0-CF846AFE406C}" presName="FiveNodes_5" presStyleLbl="node1" presStyleIdx="4" presStyleCnt="5" custScaleY="88098" custLinFactNeighborY="-24081">
        <dgm:presLayoutVars>
          <dgm:bulletEnabled val="1"/>
        </dgm:presLayoutVars>
        <dgm:style>
          <a:lnRef idx="0">
            <a:schemeClr val="accent2"/>
          </a:lnRef>
          <a:fillRef idx="3">
            <a:schemeClr val="accent2"/>
          </a:fillRef>
          <a:effectRef idx="3">
            <a:schemeClr val="accent2"/>
          </a:effectRef>
          <a:fontRef idx="minor">
            <a:schemeClr val="lt1"/>
          </a:fontRef>
        </dgm:style>
      </dgm:prSet>
      <dgm:spPr/>
      <dgm:t>
        <a:bodyPr/>
        <a:lstStyle/>
        <a:p>
          <a:endParaRPr lang="en-US"/>
        </a:p>
      </dgm:t>
    </dgm:pt>
    <dgm:pt modelId="{699DD974-4349-4D1A-92B4-43AC2E1504C1}" type="pres">
      <dgm:prSet presAssocID="{F93B9F8B-8A4F-40ED-B8C0-CF846AFE406C}" presName="FiveConn_1-2" presStyleLbl="fgAccFollowNode1" presStyleIdx="0" presStyleCnt="4" custLinFactNeighborY="5715">
        <dgm:presLayoutVars>
          <dgm:bulletEnabled val="1"/>
        </dgm:presLayoutVars>
      </dgm:prSet>
      <dgm:spPr/>
      <dgm:t>
        <a:bodyPr/>
        <a:lstStyle/>
        <a:p>
          <a:endParaRPr lang="en-US"/>
        </a:p>
      </dgm:t>
    </dgm:pt>
    <dgm:pt modelId="{BC5819F6-64BE-46EB-88C8-C5F655F24FFB}" type="pres">
      <dgm:prSet presAssocID="{F93B9F8B-8A4F-40ED-B8C0-CF846AFE406C}" presName="FiveConn_2-3" presStyleLbl="fgAccFollowNode1" presStyleIdx="1" presStyleCnt="4" custLinFactNeighborY="-13675">
        <dgm:presLayoutVars>
          <dgm:bulletEnabled val="1"/>
        </dgm:presLayoutVars>
      </dgm:prSet>
      <dgm:spPr/>
      <dgm:t>
        <a:bodyPr/>
        <a:lstStyle/>
        <a:p>
          <a:endParaRPr lang="en-US"/>
        </a:p>
      </dgm:t>
    </dgm:pt>
    <dgm:pt modelId="{F7DFA65A-B868-43D1-95FB-7E5980F1983E}" type="pres">
      <dgm:prSet presAssocID="{F93B9F8B-8A4F-40ED-B8C0-CF846AFE406C}" presName="FiveConn_3-4" presStyleLbl="fgAccFollowNode1" presStyleIdx="2" presStyleCnt="4" custLinFactNeighborY="-30414">
        <dgm:presLayoutVars>
          <dgm:bulletEnabled val="1"/>
        </dgm:presLayoutVars>
      </dgm:prSet>
      <dgm:spPr/>
      <dgm:t>
        <a:bodyPr/>
        <a:lstStyle/>
        <a:p>
          <a:endParaRPr lang="en-US"/>
        </a:p>
      </dgm:t>
    </dgm:pt>
    <dgm:pt modelId="{944B29D0-ADB3-476D-9791-D25D54CDA6CB}" type="pres">
      <dgm:prSet presAssocID="{F93B9F8B-8A4F-40ED-B8C0-CF846AFE406C}" presName="FiveConn_4-5" presStyleLbl="fgAccFollowNode1" presStyleIdx="3" presStyleCnt="4" custLinFactNeighborY="-41931">
        <dgm:presLayoutVars>
          <dgm:bulletEnabled val="1"/>
        </dgm:presLayoutVars>
      </dgm:prSet>
      <dgm:spPr/>
      <dgm:t>
        <a:bodyPr/>
        <a:lstStyle/>
        <a:p>
          <a:endParaRPr lang="en-US"/>
        </a:p>
      </dgm:t>
    </dgm:pt>
    <dgm:pt modelId="{69F6DD22-9C63-4CFC-9BD6-E0C92D053489}" type="pres">
      <dgm:prSet presAssocID="{F93B9F8B-8A4F-40ED-B8C0-CF846AFE406C}" presName="FiveNodes_1_text" presStyleLbl="node1" presStyleIdx="4" presStyleCnt="5">
        <dgm:presLayoutVars>
          <dgm:bulletEnabled val="1"/>
        </dgm:presLayoutVars>
      </dgm:prSet>
      <dgm:spPr/>
      <dgm:t>
        <a:bodyPr/>
        <a:lstStyle/>
        <a:p>
          <a:endParaRPr lang="en-US"/>
        </a:p>
      </dgm:t>
    </dgm:pt>
    <dgm:pt modelId="{7F33E435-A8EE-4123-AF9D-8E06668A528F}" type="pres">
      <dgm:prSet presAssocID="{F93B9F8B-8A4F-40ED-B8C0-CF846AFE406C}" presName="FiveNodes_2_text" presStyleLbl="node1" presStyleIdx="4" presStyleCnt="5">
        <dgm:presLayoutVars>
          <dgm:bulletEnabled val="1"/>
        </dgm:presLayoutVars>
      </dgm:prSet>
      <dgm:spPr/>
      <dgm:t>
        <a:bodyPr/>
        <a:lstStyle/>
        <a:p>
          <a:endParaRPr lang="en-US"/>
        </a:p>
      </dgm:t>
    </dgm:pt>
    <dgm:pt modelId="{0FA74E2F-60D4-4D80-AD81-8B168C5F7F7A}" type="pres">
      <dgm:prSet presAssocID="{F93B9F8B-8A4F-40ED-B8C0-CF846AFE406C}" presName="FiveNodes_3_text" presStyleLbl="node1" presStyleIdx="4" presStyleCnt="5">
        <dgm:presLayoutVars>
          <dgm:bulletEnabled val="1"/>
        </dgm:presLayoutVars>
      </dgm:prSet>
      <dgm:spPr/>
      <dgm:t>
        <a:bodyPr/>
        <a:lstStyle/>
        <a:p>
          <a:endParaRPr lang="en-US"/>
        </a:p>
      </dgm:t>
    </dgm:pt>
    <dgm:pt modelId="{C0251581-1F35-4A9C-BF12-293E436D5D2E}" type="pres">
      <dgm:prSet presAssocID="{F93B9F8B-8A4F-40ED-B8C0-CF846AFE406C}" presName="FiveNodes_4_text" presStyleLbl="node1" presStyleIdx="4" presStyleCnt="5">
        <dgm:presLayoutVars>
          <dgm:bulletEnabled val="1"/>
        </dgm:presLayoutVars>
      </dgm:prSet>
      <dgm:spPr/>
      <dgm:t>
        <a:bodyPr/>
        <a:lstStyle/>
        <a:p>
          <a:endParaRPr lang="en-US"/>
        </a:p>
      </dgm:t>
    </dgm:pt>
    <dgm:pt modelId="{11C94F9F-324C-481F-958E-765D1A74ED65}" type="pres">
      <dgm:prSet presAssocID="{F93B9F8B-8A4F-40ED-B8C0-CF846AFE406C}" presName="FiveNodes_5_text" presStyleLbl="node1" presStyleIdx="4" presStyleCnt="5">
        <dgm:presLayoutVars>
          <dgm:bulletEnabled val="1"/>
        </dgm:presLayoutVars>
      </dgm:prSet>
      <dgm:spPr/>
      <dgm:t>
        <a:bodyPr/>
        <a:lstStyle/>
        <a:p>
          <a:endParaRPr lang="en-US"/>
        </a:p>
      </dgm:t>
    </dgm:pt>
  </dgm:ptLst>
  <dgm:cxnLst>
    <dgm:cxn modelId="{5017697E-881D-42E6-A824-BB5C868C99B1}" type="presOf" srcId="{178105F3-E646-47FB-8FDD-7CF8B5C0BAE4}" destId="{69F6DD22-9C63-4CFC-9BD6-E0C92D053489}" srcOrd="1" destOrd="0" presId="urn:microsoft.com/office/officeart/2005/8/layout/vProcess5"/>
    <dgm:cxn modelId="{6E9FA52B-41E0-4459-AF05-4F19944863BF}" type="presOf" srcId="{85705776-AD14-45EA-8121-EF3F1A1E257A}" destId="{F7DFA65A-B868-43D1-95FB-7E5980F1983E}" srcOrd="0" destOrd="0" presId="urn:microsoft.com/office/officeart/2005/8/layout/vProcess5"/>
    <dgm:cxn modelId="{A6D5DF10-0DF0-428A-B9F8-AB0725F544CA}" srcId="{F93B9F8B-8A4F-40ED-B8C0-CF846AFE406C}" destId="{178105F3-E646-47FB-8FDD-7CF8B5C0BAE4}" srcOrd="0" destOrd="0" parTransId="{496FFB35-EF94-4528-BDAD-F436DF38ECDE}" sibTransId="{1BCDC120-C7C7-46D2-A0C7-358C72F625F1}"/>
    <dgm:cxn modelId="{503EC665-8887-4F79-8FC6-94C34692A755}" srcId="{F93B9F8B-8A4F-40ED-B8C0-CF846AFE406C}" destId="{47B41250-25DB-42DA-BFB1-87961B575DA2}" srcOrd="3" destOrd="0" parTransId="{602D9C92-3541-488D-BC73-7AA6AE69CFF4}" sibTransId="{F44297E3-20C5-44BD-B89F-3E2DF44D9910}"/>
    <dgm:cxn modelId="{F733F949-C510-4D9B-9CBF-FE55F8D39471}" type="presOf" srcId="{2128C078-964E-4522-B5F6-7017021B52E8}" destId="{7F33E435-A8EE-4123-AF9D-8E06668A528F}" srcOrd="1" destOrd="0" presId="urn:microsoft.com/office/officeart/2005/8/layout/vProcess5"/>
    <dgm:cxn modelId="{60783F76-6D71-4A7D-8F0F-B1AADE8D818C}" type="presOf" srcId="{F93B9F8B-8A4F-40ED-B8C0-CF846AFE406C}" destId="{B997D8DB-4792-4980-9D8A-E28DB6E05E7E}" srcOrd="0" destOrd="0" presId="urn:microsoft.com/office/officeart/2005/8/layout/vProcess5"/>
    <dgm:cxn modelId="{4F5C84A4-C46C-4026-AE26-19F42806E937}" type="presOf" srcId="{DBF26950-5F41-48EB-A995-ADD0F809A4E4}" destId="{51A9BA9C-CBD4-476E-B4D3-50BC52EDBCC4}" srcOrd="0" destOrd="0" presId="urn:microsoft.com/office/officeart/2005/8/layout/vProcess5"/>
    <dgm:cxn modelId="{F1A1BFA9-830D-487C-A052-CBB95C10A243}" type="presOf" srcId="{1BCDC120-C7C7-46D2-A0C7-358C72F625F1}" destId="{699DD974-4349-4D1A-92B4-43AC2E1504C1}" srcOrd="0" destOrd="0" presId="urn:microsoft.com/office/officeart/2005/8/layout/vProcess5"/>
    <dgm:cxn modelId="{25D55028-91D9-445F-92DB-B7330234410E}" type="presOf" srcId="{178105F3-E646-47FB-8FDD-7CF8B5C0BAE4}" destId="{7E564750-8032-43B7-83B8-1907FFEE54DD}" srcOrd="0" destOrd="0" presId="urn:microsoft.com/office/officeart/2005/8/layout/vProcess5"/>
    <dgm:cxn modelId="{0D17CD5E-D1CB-4DC3-8CE6-DF523DBBED7B}" type="presOf" srcId="{EF9A90CC-D003-4AA7-B38A-D4EF443CB4C7}" destId="{BC5819F6-64BE-46EB-88C8-C5F655F24FFB}" srcOrd="0" destOrd="0" presId="urn:microsoft.com/office/officeart/2005/8/layout/vProcess5"/>
    <dgm:cxn modelId="{BEBE42C7-3D46-4C8E-83A3-A4F1123D467D}" type="presOf" srcId="{47B41250-25DB-42DA-BFB1-87961B575DA2}" destId="{C0251581-1F35-4A9C-BF12-293E436D5D2E}" srcOrd="1" destOrd="0" presId="urn:microsoft.com/office/officeart/2005/8/layout/vProcess5"/>
    <dgm:cxn modelId="{3751351B-A85C-4F25-B881-FFC43C92F770}" type="presOf" srcId="{7E7621CF-34EC-4B47-999C-B669F1B284BF}" destId="{11C94F9F-324C-481F-958E-765D1A74ED65}" srcOrd="1" destOrd="0" presId="urn:microsoft.com/office/officeart/2005/8/layout/vProcess5"/>
    <dgm:cxn modelId="{712C88CE-0678-4621-80B0-30F32F41C8AD}" type="presOf" srcId="{2128C078-964E-4522-B5F6-7017021B52E8}" destId="{BE6821A0-8168-4544-8F32-2167A6A23087}" srcOrd="0" destOrd="0" presId="urn:microsoft.com/office/officeart/2005/8/layout/vProcess5"/>
    <dgm:cxn modelId="{8B7BC631-C074-4700-8ADC-88A0414DDB72}" type="presOf" srcId="{47B41250-25DB-42DA-BFB1-87961B575DA2}" destId="{41BD24A2-95E0-4182-9541-AC0BF1193B61}" srcOrd="0" destOrd="0" presId="urn:microsoft.com/office/officeart/2005/8/layout/vProcess5"/>
    <dgm:cxn modelId="{43BC2902-B4FF-4FC2-9AE7-69017D1094F5}" type="presOf" srcId="{7E7621CF-34EC-4B47-999C-B669F1B284BF}" destId="{84DF0220-D7FB-4AFF-B71C-5075A125859E}" srcOrd="0" destOrd="0" presId="urn:microsoft.com/office/officeart/2005/8/layout/vProcess5"/>
    <dgm:cxn modelId="{C97B2320-ED63-45B5-AABE-49EAD4EFDAE7}" type="presOf" srcId="{F44297E3-20C5-44BD-B89F-3E2DF44D9910}" destId="{944B29D0-ADB3-476D-9791-D25D54CDA6CB}" srcOrd="0" destOrd="0" presId="urn:microsoft.com/office/officeart/2005/8/layout/vProcess5"/>
    <dgm:cxn modelId="{5637117A-F838-4BEB-A9D1-85544C5843EC}" srcId="{F93B9F8B-8A4F-40ED-B8C0-CF846AFE406C}" destId="{7E7621CF-34EC-4B47-999C-B669F1B284BF}" srcOrd="4" destOrd="0" parTransId="{EF5E8DE0-22A6-428A-9C67-F5A4A965723C}" sibTransId="{BFE97949-E640-44E9-BD56-820F929BF89B}"/>
    <dgm:cxn modelId="{A9B511B4-A037-4731-B03D-5D1A50F20E3F}" srcId="{F93B9F8B-8A4F-40ED-B8C0-CF846AFE406C}" destId="{DBF26950-5F41-48EB-A995-ADD0F809A4E4}" srcOrd="2" destOrd="0" parTransId="{5CF26F9C-0682-47E8-9FB7-5617951EF42C}" sibTransId="{85705776-AD14-45EA-8121-EF3F1A1E257A}"/>
    <dgm:cxn modelId="{A1F9D4FB-E8CE-4377-9B05-E510BE0B4575}" type="presOf" srcId="{DBF26950-5F41-48EB-A995-ADD0F809A4E4}" destId="{0FA74E2F-60D4-4D80-AD81-8B168C5F7F7A}" srcOrd="1" destOrd="0" presId="urn:microsoft.com/office/officeart/2005/8/layout/vProcess5"/>
    <dgm:cxn modelId="{495E961A-C30A-45F8-AD8E-028B7C299A88}" srcId="{F93B9F8B-8A4F-40ED-B8C0-CF846AFE406C}" destId="{2128C078-964E-4522-B5F6-7017021B52E8}" srcOrd="1" destOrd="0" parTransId="{3938DA6F-A54A-4F66-AA24-4514CB4FBC05}" sibTransId="{EF9A90CC-D003-4AA7-B38A-D4EF443CB4C7}"/>
    <dgm:cxn modelId="{046680F5-2608-409A-9FA4-59F27D116261}" type="presParOf" srcId="{B997D8DB-4792-4980-9D8A-E28DB6E05E7E}" destId="{F7E5F0FC-FA6C-40B5-9DFA-FA4C4374509E}" srcOrd="0" destOrd="0" presId="urn:microsoft.com/office/officeart/2005/8/layout/vProcess5"/>
    <dgm:cxn modelId="{03C30145-6C48-4EE3-9D0C-F0E416F3288A}" type="presParOf" srcId="{B997D8DB-4792-4980-9D8A-E28DB6E05E7E}" destId="{7E564750-8032-43B7-83B8-1907FFEE54DD}" srcOrd="1" destOrd="0" presId="urn:microsoft.com/office/officeart/2005/8/layout/vProcess5"/>
    <dgm:cxn modelId="{993846D0-8918-45C1-9C52-1AA8B4741B6B}" type="presParOf" srcId="{B997D8DB-4792-4980-9D8A-E28DB6E05E7E}" destId="{BE6821A0-8168-4544-8F32-2167A6A23087}" srcOrd="2" destOrd="0" presId="urn:microsoft.com/office/officeart/2005/8/layout/vProcess5"/>
    <dgm:cxn modelId="{C26A3B0D-3744-484A-B6D5-DC1420C67491}" type="presParOf" srcId="{B997D8DB-4792-4980-9D8A-E28DB6E05E7E}" destId="{51A9BA9C-CBD4-476E-B4D3-50BC52EDBCC4}" srcOrd="3" destOrd="0" presId="urn:microsoft.com/office/officeart/2005/8/layout/vProcess5"/>
    <dgm:cxn modelId="{4686AEBD-D332-42B4-BC6A-CAF24C879F7C}" type="presParOf" srcId="{B997D8DB-4792-4980-9D8A-E28DB6E05E7E}" destId="{41BD24A2-95E0-4182-9541-AC0BF1193B61}" srcOrd="4" destOrd="0" presId="urn:microsoft.com/office/officeart/2005/8/layout/vProcess5"/>
    <dgm:cxn modelId="{CAA7D4DC-082B-4B6E-9CDD-07903CACC36F}" type="presParOf" srcId="{B997D8DB-4792-4980-9D8A-E28DB6E05E7E}" destId="{84DF0220-D7FB-4AFF-B71C-5075A125859E}" srcOrd="5" destOrd="0" presId="urn:microsoft.com/office/officeart/2005/8/layout/vProcess5"/>
    <dgm:cxn modelId="{CCE5F3AA-ADF2-48AB-B9A7-F9DAB931B28D}" type="presParOf" srcId="{B997D8DB-4792-4980-9D8A-E28DB6E05E7E}" destId="{699DD974-4349-4D1A-92B4-43AC2E1504C1}" srcOrd="6" destOrd="0" presId="urn:microsoft.com/office/officeart/2005/8/layout/vProcess5"/>
    <dgm:cxn modelId="{028D1224-09BA-4273-BE11-0862EFEDFB2D}" type="presParOf" srcId="{B997D8DB-4792-4980-9D8A-E28DB6E05E7E}" destId="{BC5819F6-64BE-46EB-88C8-C5F655F24FFB}" srcOrd="7" destOrd="0" presId="urn:microsoft.com/office/officeart/2005/8/layout/vProcess5"/>
    <dgm:cxn modelId="{74825A05-A690-414B-8471-25F9EF57AC91}" type="presParOf" srcId="{B997D8DB-4792-4980-9D8A-E28DB6E05E7E}" destId="{F7DFA65A-B868-43D1-95FB-7E5980F1983E}" srcOrd="8" destOrd="0" presId="urn:microsoft.com/office/officeart/2005/8/layout/vProcess5"/>
    <dgm:cxn modelId="{C656B229-2D8A-42F3-9F87-11345E3BB6A7}" type="presParOf" srcId="{B997D8DB-4792-4980-9D8A-E28DB6E05E7E}" destId="{944B29D0-ADB3-476D-9791-D25D54CDA6CB}" srcOrd="9" destOrd="0" presId="urn:microsoft.com/office/officeart/2005/8/layout/vProcess5"/>
    <dgm:cxn modelId="{29591790-4E88-4EBB-8C13-6B37ABD4E26F}" type="presParOf" srcId="{B997D8DB-4792-4980-9D8A-E28DB6E05E7E}" destId="{69F6DD22-9C63-4CFC-9BD6-E0C92D053489}" srcOrd="10" destOrd="0" presId="urn:microsoft.com/office/officeart/2005/8/layout/vProcess5"/>
    <dgm:cxn modelId="{3C75E6B1-5BF6-4F87-8A78-A52021CDE582}" type="presParOf" srcId="{B997D8DB-4792-4980-9D8A-E28DB6E05E7E}" destId="{7F33E435-A8EE-4123-AF9D-8E06668A528F}" srcOrd="11" destOrd="0" presId="urn:microsoft.com/office/officeart/2005/8/layout/vProcess5"/>
    <dgm:cxn modelId="{D247BACE-B43D-459B-889F-3262DDE29214}" type="presParOf" srcId="{B997D8DB-4792-4980-9D8A-E28DB6E05E7E}" destId="{0FA74E2F-60D4-4D80-AD81-8B168C5F7F7A}" srcOrd="12" destOrd="0" presId="urn:microsoft.com/office/officeart/2005/8/layout/vProcess5"/>
    <dgm:cxn modelId="{2C6F45C8-7FB0-463C-8C1A-71EC34E1B0F4}" type="presParOf" srcId="{B997D8DB-4792-4980-9D8A-E28DB6E05E7E}" destId="{C0251581-1F35-4A9C-BF12-293E436D5D2E}" srcOrd="13" destOrd="0" presId="urn:microsoft.com/office/officeart/2005/8/layout/vProcess5"/>
    <dgm:cxn modelId="{31D8AE83-C77F-41F4-B276-0BBA45BB8EA3}" type="presParOf" srcId="{B997D8DB-4792-4980-9D8A-E28DB6E05E7E}" destId="{11C94F9F-324C-481F-958E-765D1A74ED65}"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395D47-10E2-4954-B687-5A154061234C}" type="doc">
      <dgm:prSet loTypeId="urn:microsoft.com/office/officeart/2009/3/layout/IncreasingArrowsProcess" loCatId="process" qsTypeId="urn:microsoft.com/office/officeart/2005/8/quickstyle/simple1" qsCatId="simple" csTypeId="urn:microsoft.com/office/officeart/2005/8/colors/colorful4" csCatId="colorful" phldr="1"/>
      <dgm:spPr/>
      <dgm:t>
        <a:bodyPr/>
        <a:lstStyle/>
        <a:p>
          <a:endParaRPr lang="en-GB"/>
        </a:p>
      </dgm:t>
    </dgm:pt>
    <dgm:pt modelId="{F80BE9C1-B495-4AE7-B4CA-66E258BF08FB}">
      <dgm:prSet phldrT="[Κείμενο]" custT="1"/>
      <dgm:spPr/>
      <dgm:t>
        <a:bodyPr/>
        <a:lstStyle/>
        <a:p>
          <a:r>
            <a:rPr lang="el-GR" sz="1600" b="1" dirty="0" smtClean="0">
              <a:latin typeface="Segoe UI Light" panose="020B0502040204020203" pitchFamily="34" charset="0"/>
              <a:cs typeface="Segoe UI Light" panose="020B0502040204020203" pitchFamily="34" charset="0"/>
            </a:rPr>
            <a:t>Έλλειψη συντονισμού μεταξύ Υπηρεσιών</a:t>
          </a:r>
          <a:endParaRPr lang="en-GB" sz="1600" dirty="0"/>
        </a:p>
      </dgm:t>
    </dgm:pt>
    <dgm:pt modelId="{6D4A6526-2234-409C-B008-D12497128D0F}" type="parTrans" cxnId="{37A96664-B367-4B78-916E-D82F4A99A997}">
      <dgm:prSet/>
      <dgm:spPr/>
      <dgm:t>
        <a:bodyPr/>
        <a:lstStyle/>
        <a:p>
          <a:endParaRPr lang="en-GB"/>
        </a:p>
      </dgm:t>
    </dgm:pt>
    <dgm:pt modelId="{11085DB4-E6D3-4EEC-9B98-C260DDA69B0B}" type="sibTrans" cxnId="{37A96664-B367-4B78-916E-D82F4A99A997}">
      <dgm:prSet/>
      <dgm:spPr/>
      <dgm:t>
        <a:bodyPr/>
        <a:lstStyle/>
        <a:p>
          <a:endParaRPr lang="en-GB"/>
        </a:p>
      </dgm:t>
    </dgm:pt>
    <dgm:pt modelId="{21F05584-BCEB-4172-A6A9-FF66F48941B5}">
      <dgm:prSet/>
      <dgm:spPr/>
      <dgm:t>
        <a:bodyPr/>
        <a:lstStyle/>
        <a:p>
          <a:r>
            <a:rPr lang="el-GR" dirty="0">
              <a:latin typeface="Segoe UI Light" pitchFamily="34" charset="0"/>
              <a:cs typeface="Segoe UI Light" pitchFamily="34" charset="0"/>
            </a:rPr>
            <a:t>υγείας</a:t>
          </a:r>
          <a:endParaRPr lang="en-US" dirty="0">
            <a:latin typeface="Segoe UI Light" pitchFamily="34" charset="0"/>
            <a:cs typeface="Segoe UI Light" pitchFamily="34" charset="0"/>
          </a:endParaRPr>
        </a:p>
      </dgm:t>
    </dgm:pt>
    <dgm:pt modelId="{075BFC20-B069-4C7F-883E-AA6A3469082C}" type="parTrans" cxnId="{B6F0359A-3092-4B8C-B975-06FB9D376AE4}">
      <dgm:prSet/>
      <dgm:spPr/>
      <dgm:t>
        <a:bodyPr/>
        <a:lstStyle/>
        <a:p>
          <a:endParaRPr lang="el-GR"/>
        </a:p>
      </dgm:t>
    </dgm:pt>
    <dgm:pt modelId="{4D358932-EF85-46D8-9EB2-7BACA3659333}" type="sibTrans" cxnId="{B6F0359A-3092-4B8C-B975-06FB9D376AE4}">
      <dgm:prSet/>
      <dgm:spPr/>
      <dgm:t>
        <a:bodyPr/>
        <a:lstStyle/>
        <a:p>
          <a:endParaRPr lang="el-GR"/>
        </a:p>
      </dgm:t>
    </dgm:pt>
    <dgm:pt modelId="{5C991302-4498-47AB-B5C7-905984C44DF8}">
      <dgm:prSet/>
      <dgm:spPr/>
      <dgm:t>
        <a:bodyPr/>
        <a:lstStyle/>
        <a:p>
          <a:r>
            <a:rPr lang="el-GR" dirty="0" smtClean="0">
              <a:latin typeface="Segoe UI Light" pitchFamily="34" charset="0"/>
              <a:cs typeface="Segoe UI Light" pitchFamily="34" charset="0"/>
            </a:rPr>
            <a:t>πρόνοιας</a:t>
          </a:r>
          <a:endParaRPr lang="en-US" dirty="0">
            <a:latin typeface="Segoe UI Light" pitchFamily="34" charset="0"/>
            <a:cs typeface="Segoe UI Light" pitchFamily="34" charset="0"/>
          </a:endParaRPr>
        </a:p>
      </dgm:t>
    </dgm:pt>
    <dgm:pt modelId="{4B63BB5A-2386-4943-B11E-AD55E09FCE55}" type="parTrans" cxnId="{5283D9AE-854B-4433-B383-645E3159B996}">
      <dgm:prSet/>
      <dgm:spPr/>
      <dgm:t>
        <a:bodyPr/>
        <a:lstStyle/>
        <a:p>
          <a:endParaRPr lang="el-GR"/>
        </a:p>
      </dgm:t>
    </dgm:pt>
    <dgm:pt modelId="{53080833-D1EB-4FDD-9964-62165F5F19CC}" type="sibTrans" cxnId="{5283D9AE-854B-4433-B383-645E3159B996}">
      <dgm:prSet/>
      <dgm:spPr/>
      <dgm:t>
        <a:bodyPr/>
        <a:lstStyle/>
        <a:p>
          <a:endParaRPr lang="el-GR"/>
        </a:p>
      </dgm:t>
    </dgm:pt>
    <dgm:pt modelId="{08143784-D7A3-4CC5-B084-D0FDC993CA37}">
      <dgm:prSet/>
      <dgm:spPr/>
      <dgm:t>
        <a:bodyPr/>
        <a:lstStyle/>
        <a:p>
          <a:r>
            <a:rPr lang="el-GR" dirty="0" smtClean="0">
              <a:latin typeface="Segoe UI Light" pitchFamily="34" charset="0"/>
              <a:cs typeface="Segoe UI Light" pitchFamily="34" charset="0"/>
            </a:rPr>
            <a:t>δικαιοσύνης</a:t>
          </a:r>
          <a:endParaRPr lang="en-US" dirty="0">
            <a:latin typeface="Segoe UI Light" pitchFamily="34" charset="0"/>
            <a:cs typeface="Segoe UI Light" pitchFamily="34" charset="0"/>
          </a:endParaRPr>
        </a:p>
      </dgm:t>
    </dgm:pt>
    <dgm:pt modelId="{220867DC-BBEC-4577-9751-F186E88209B0}" type="parTrans" cxnId="{46CC6B49-4CE5-46BE-8EF4-D135B6BEA524}">
      <dgm:prSet/>
      <dgm:spPr/>
      <dgm:t>
        <a:bodyPr/>
        <a:lstStyle/>
        <a:p>
          <a:endParaRPr lang="el-GR"/>
        </a:p>
      </dgm:t>
    </dgm:pt>
    <dgm:pt modelId="{DA84D3DA-D179-4B5A-B00C-66E212EC5106}" type="sibTrans" cxnId="{46CC6B49-4CE5-46BE-8EF4-D135B6BEA524}">
      <dgm:prSet/>
      <dgm:spPr/>
      <dgm:t>
        <a:bodyPr/>
        <a:lstStyle/>
        <a:p>
          <a:endParaRPr lang="el-GR"/>
        </a:p>
      </dgm:t>
    </dgm:pt>
    <dgm:pt modelId="{B5D2B757-D8A5-445F-A8B7-A99DBC05CD08}">
      <dgm:prSet/>
      <dgm:spPr/>
      <dgm:t>
        <a:bodyPr/>
        <a:lstStyle/>
        <a:p>
          <a:r>
            <a:rPr lang="el-GR" dirty="0">
              <a:latin typeface="Segoe UI Light" pitchFamily="34" charset="0"/>
              <a:cs typeface="Segoe UI Light" pitchFamily="34" charset="0"/>
            </a:rPr>
            <a:t>δημόσιας τάξης</a:t>
          </a:r>
          <a:endParaRPr lang="en-US" dirty="0">
            <a:latin typeface="Segoe UI Light" pitchFamily="34" charset="0"/>
            <a:cs typeface="Segoe UI Light" pitchFamily="34" charset="0"/>
          </a:endParaRPr>
        </a:p>
      </dgm:t>
    </dgm:pt>
    <dgm:pt modelId="{E79EBE25-C37E-43D6-81C1-72E22BE247F3}" type="parTrans" cxnId="{AF4551A5-A86D-438C-86CF-71B7C1130677}">
      <dgm:prSet/>
      <dgm:spPr/>
      <dgm:t>
        <a:bodyPr/>
        <a:lstStyle/>
        <a:p>
          <a:endParaRPr lang="el-GR"/>
        </a:p>
      </dgm:t>
    </dgm:pt>
    <dgm:pt modelId="{837DED5F-1922-4688-ACE4-9089C5F6BA6E}" type="sibTrans" cxnId="{AF4551A5-A86D-438C-86CF-71B7C1130677}">
      <dgm:prSet/>
      <dgm:spPr/>
      <dgm:t>
        <a:bodyPr/>
        <a:lstStyle/>
        <a:p>
          <a:endParaRPr lang="el-GR"/>
        </a:p>
      </dgm:t>
    </dgm:pt>
    <dgm:pt modelId="{8F22B5F0-70D0-4E0D-8481-877FD7F45D4B}">
      <dgm:prSet/>
      <dgm:spPr/>
      <dgm:t>
        <a:bodyPr/>
        <a:lstStyle/>
        <a:p>
          <a:r>
            <a:rPr lang="el-GR" dirty="0" smtClean="0">
              <a:latin typeface="Segoe UI Light" pitchFamily="34" charset="0"/>
              <a:cs typeface="Segoe UI Light" pitchFamily="34" charset="0"/>
            </a:rPr>
            <a:t>εκπαίδευσης</a:t>
          </a:r>
          <a:endParaRPr lang="en-US" dirty="0">
            <a:latin typeface="Segoe UI Light" pitchFamily="34" charset="0"/>
            <a:cs typeface="Segoe UI Light" pitchFamily="34" charset="0"/>
          </a:endParaRPr>
        </a:p>
      </dgm:t>
    </dgm:pt>
    <dgm:pt modelId="{18A7BF9C-238A-4CBD-A820-1F7595D54413}" type="parTrans" cxnId="{FEBD75B5-18B3-4E86-AB6D-608857F192DF}">
      <dgm:prSet/>
      <dgm:spPr/>
      <dgm:t>
        <a:bodyPr/>
        <a:lstStyle/>
        <a:p>
          <a:endParaRPr lang="el-GR"/>
        </a:p>
      </dgm:t>
    </dgm:pt>
    <dgm:pt modelId="{9A4F0C7C-BF71-4DF6-AF28-0C3BA9D16051}" type="sibTrans" cxnId="{FEBD75B5-18B3-4E86-AB6D-608857F192DF}">
      <dgm:prSet/>
      <dgm:spPr/>
      <dgm:t>
        <a:bodyPr/>
        <a:lstStyle/>
        <a:p>
          <a:endParaRPr lang="el-GR"/>
        </a:p>
      </dgm:t>
    </dgm:pt>
    <dgm:pt modelId="{37CCB2D4-CB71-406F-9DB2-7B9BB0E6DBDF}">
      <dgm:prSet phldrT="[Κείμενο]"/>
      <dgm:spPr/>
      <dgm:t>
        <a:bodyPr/>
        <a:lstStyle/>
        <a:p>
          <a:r>
            <a:rPr lang="el-GR" dirty="0"/>
            <a:t>Έλλειψη</a:t>
          </a:r>
          <a:endParaRPr lang="en-GB" dirty="0"/>
        </a:p>
      </dgm:t>
    </dgm:pt>
    <dgm:pt modelId="{A8E57130-446D-4BCC-A57B-3D292019F6AB}" type="parTrans" cxnId="{3BE53551-FF7C-4A76-A7EA-FD13DCD479D8}">
      <dgm:prSet/>
      <dgm:spPr/>
      <dgm:t>
        <a:bodyPr/>
        <a:lstStyle/>
        <a:p>
          <a:endParaRPr lang="el-GR"/>
        </a:p>
      </dgm:t>
    </dgm:pt>
    <dgm:pt modelId="{B197587B-A916-45AF-9073-80DDE808D9AE}" type="sibTrans" cxnId="{3BE53551-FF7C-4A76-A7EA-FD13DCD479D8}">
      <dgm:prSet/>
      <dgm:spPr/>
      <dgm:t>
        <a:bodyPr/>
        <a:lstStyle/>
        <a:p>
          <a:endParaRPr lang="el-GR"/>
        </a:p>
      </dgm:t>
    </dgm:pt>
    <dgm:pt modelId="{5E94B91F-E82F-4630-B3C0-49EC6474FD2D}">
      <dgm:prSet phldrT="[Κείμενο]"/>
      <dgm:spPr/>
      <dgm:t>
        <a:bodyPr/>
        <a:lstStyle/>
        <a:p>
          <a:pPr marL="92075" indent="-92075"/>
          <a:r>
            <a:rPr lang="en-US" dirty="0" smtClean="0">
              <a:latin typeface="Segoe UI Light" pitchFamily="34" charset="0"/>
              <a:cs typeface="Segoe UI Light" pitchFamily="34" charset="0"/>
            </a:rPr>
            <a:t>-</a:t>
          </a:r>
          <a:r>
            <a:rPr lang="el-GR" dirty="0" smtClean="0">
              <a:latin typeface="Segoe UI Light" pitchFamily="34" charset="0"/>
              <a:cs typeface="Segoe UI Light" pitchFamily="34" charset="0"/>
            </a:rPr>
            <a:t>	κοινώς </a:t>
          </a:r>
          <a:r>
            <a:rPr lang="el-GR" dirty="0">
              <a:latin typeface="Segoe UI Light" pitchFamily="34" charset="0"/>
              <a:cs typeface="Segoe UI Light" pitchFamily="34" charset="0"/>
            </a:rPr>
            <a:t>αποδεκτών ορισμών</a:t>
          </a:r>
          <a:endParaRPr lang="en-GB" dirty="0">
            <a:latin typeface="Segoe UI Light" pitchFamily="34" charset="0"/>
            <a:cs typeface="Segoe UI Light" pitchFamily="34" charset="0"/>
          </a:endParaRPr>
        </a:p>
      </dgm:t>
    </dgm:pt>
    <dgm:pt modelId="{E652FBC3-AA0B-4876-A7A2-4D09CA64013F}" type="parTrans" cxnId="{D7C9D679-6A55-43E3-9C5E-F7EE406302DD}">
      <dgm:prSet/>
      <dgm:spPr/>
      <dgm:t>
        <a:bodyPr/>
        <a:lstStyle/>
        <a:p>
          <a:endParaRPr lang="el-GR"/>
        </a:p>
      </dgm:t>
    </dgm:pt>
    <dgm:pt modelId="{A0BED72E-6B27-43E7-8AF0-BDDA1DE0CAF0}" type="sibTrans" cxnId="{D7C9D679-6A55-43E3-9C5E-F7EE406302DD}">
      <dgm:prSet/>
      <dgm:spPr/>
      <dgm:t>
        <a:bodyPr/>
        <a:lstStyle/>
        <a:p>
          <a:endParaRPr lang="el-GR"/>
        </a:p>
      </dgm:t>
    </dgm:pt>
    <dgm:pt modelId="{2BF41D5A-3821-4B86-92E6-64D1E3C20F97}">
      <dgm:prSet phldrT="[Κείμενο]"/>
      <dgm:spPr/>
      <dgm:t>
        <a:bodyPr/>
        <a:lstStyle/>
        <a:p>
          <a:pPr marL="92075" indent="-92075"/>
          <a:r>
            <a:rPr lang="en-US" dirty="0" smtClean="0">
              <a:latin typeface="Segoe UI Light" pitchFamily="34" charset="0"/>
              <a:cs typeface="Segoe UI Light" pitchFamily="34" charset="0"/>
            </a:rPr>
            <a:t>-</a:t>
          </a:r>
          <a:r>
            <a:rPr lang="el-GR" dirty="0" smtClean="0">
              <a:latin typeface="Segoe UI Light" pitchFamily="34" charset="0"/>
              <a:cs typeface="Segoe UI Light" pitchFamily="34" charset="0"/>
            </a:rPr>
            <a:t>	κοινών </a:t>
          </a:r>
          <a:r>
            <a:rPr lang="el-GR" dirty="0">
              <a:latin typeface="Segoe UI Light" pitchFamily="34" charset="0"/>
              <a:cs typeface="Segoe UI Light" pitchFamily="34" charset="0"/>
            </a:rPr>
            <a:t>διαδικασιών καταγραφής και </a:t>
          </a:r>
          <a:r>
            <a:rPr lang="el-GR" dirty="0" smtClean="0">
              <a:latin typeface="Segoe UI Light" pitchFamily="34" charset="0"/>
              <a:cs typeface="Segoe UI Light" pitchFamily="34" charset="0"/>
            </a:rPr>
            <a:t>μεθοδολογίας </a:t>
          </a:r>
          <a:r>
            <a:rPr lang="el-GR" dirty="0">
              <a:latin typeface="Segoe UI Light" pitchFamily="34" charset="0"/>
              <a:cs typeface="Segoe UI Light" pitchFamily="34" charset="0"/>
            </a:rPr>
            <a:t>συλλογής δεδομένων</a:t>
          </a:r>
          <a:endParaRPr lang="en-GB" dirty="0">
            <a:latin typeface="Segoe UI Light" pitchFamily="34" charset="0"/>
            <a:cs typeface="Segoe UI Light" pitchFamily="34" charset="0"/>
          </a:endParaRPr>
        </a:p>
      </dgm:t>
    </dgm:pt>
    <dgm:pt modelId="{FCE71749-DF11-4159-95D7-7F80567A7882}" type="parTrans" cxnId="{C8310B6C-BD19-4711-A948-0E180778D184}">
      <dgm:prSet/>
      <dgm:spPr/>
      <dgm:t>
        <a:bodyPr/>
        <a:lstStyle/>
        <a:p>
          <a:endParaRPr lang="el-GR"/>
        </a:p>
      </dgm:t>
    </dgm:pt>
    <dgm:pt modelId="{0921B48A-5866-49D7-8E62-244ED3566B1F}" type="sibTrans" cxnId="{C8310B6C-BD19-4711-A948-0E180778D184}">
      <dgm:prSet/>
      <dgm:spPr/>
      <dgm:t>
        <a:bodyPr/>
        <a:lstStyle/>
        <a:p>
          <a:endParaRPr lang="el-GR"/>
        </a:p>
      </dgm:t>
    </dgm:pt>
    <dgm:pt modelId="{C0635455-6720-43E8-B6F7-157D1CCC37B8}">
      <dgm:prSet phldrT="[Κείμενο]"/>
      <dgm:spPr/>
      <dgm:t>
        <a:bodyPr/>
        <a:lstStyle/>
        <a:p>
          <a:r>
            <a:rPr lang="el-GR" dirty="0" smtClean="0"/>
            <a:t>Έλλειψη</a:t>
          </a:r>
          <a:endParaRPr lang="en-GB" dirty="0"/>
        </a:p>
      </dgm:t>
    </dgm:pt>
    <dgm:pt modelId="{EE65E735-7B25-4F93-9E40-A3989921D31D}" type="parTrans" cxnId="{3187A2D6-153A-4FA6-BEB9-33356A015F40}">
      <dgm:prSet/>
      <dgm:spPr/>
      <dgm:t>
        <a:bodyPr/>
        <a:lstStyle/>
        <a:p>
          <a:endParaRPr lang="el-GR"/>
        </a:p>
      </dgm:t>
    </dgm:pt>
    <dgm:pt modelId="{3B65B3CB-4A88-423F-93F1-99749A77CA44}" type="sibTrans" cxnId="{3187A2D6-153A-4FA6-BEB9-33356A015F40}">
      <dgm:prSet/>
      <dgm:spPr/>
      <dgm:t>
        <a:bodyPr/>
        <a:lstStyle/>
        <a:p>
          <a:endParaRPr lang="el-GR"/>
        </a:p>
      </dgm:t>
    </dgm:pt>
    <dgm:pt modelId="{0D92EC16-1906-43EE-B33F-C4645F6E3952}">
      <dgm:prSet phldrT="[Κείμενο]"/>
      <dgm:spPr/>
      <dgm:t>
        <a:bodyPr/>
        <a:lstStyle/>
        <a:p>
          <a:r>
            <a:rPr lang="el-GR" dirty="0">
              <a:latin typeface="Segoe UI Light" pitchFamily="34" charset="0"/>
              <a:cs typeface="Segoe UI Light" pitchFamily="34" charset="0"/>
            </a:rPr>
            <a:t>ενιαίου πρωτόκολλου διαχείρισης </a:t>
          </a:r>
          <a:r>
            <a:rPr lang="el-GR" dirty="0" smtClean="0">
              <a:latin typeface="Segoe UI Light" pitchFamily="34" charset="0"/>
              <a:cs typeface="Segoe UI Light" pitchFamily="34" charset="0"/>
            </a:rPr>
            <a:t>περιστατικών</a:t>
          </a:r>
        </a:p>
        <a:p>
          <a:r>
            <a:rPr lang="el-GR" dirty="0" smtClean="0">
              <a:latin typeface="Segoe UI Light" pitchFamily="34" charset="0"/>
              <a:cs typeface="Segoe UI Light" pitchFamily="34" charset="0"/>
            </a:rPr>
            <a:t>ΚαΠα-π </a:t>
          </a:r>
          <a:endParaRPr lang="en-GB" dirty="0">
            <a:latin typeface="Segoe UI Light" pitchFamily="34" charset="0"/>
            <a:cs typeface="Segoe UI Light" pitchFamily="34" charset="0"/>
          </a:endParaRPr>
        </a:p>
      </dgm:t>
    </dgm:pt>
    <dgm:pt modelId="{1DB7AE7F-F343-4FCE-999C-3C93680472A1}" type="parTrans" cxnId="{4A9635F1-19D7-47BF-90EE-8B2EFEE54459}">
      <dgm:prSet/>
      <dgm:spPr/>
      <dgm:t>
        <a:bodyPr/>
        <a:lstStyle/>
        <a:p>
          <a:endParaRPr lang="el-GR"/>
        </a:p>
      </dgm:t>
    </dgm:pt>
    <dgm:pt modelId="{E9DB42D8-CA7B-4582-A76C-533892844ACE}" type="sibTrans" cxnId="{4A9635F1-19D7-47BF-90EE-8B2EFEE54459}">
      <dgm:prSet/>
      <dgm:spPr/>
      <dgm:t>
        <a:bodyPr/>
        <a:lstStyle/>
        <a:p>
          <a:endParaRPr lang="el-GR"/>
        </a:p>
      </dgm:t>
    </dgm:pt>
    <dgm:pt modelId="{FC1EFAD7-DA5A-4D5D-AA64-084F413CC19D}" type="pres">
      <dgm:prSet presAssocID="{0F395D47-10E2-4954-B687-5A154061234C}" presName="Name0" presStyleCnt="0">
        <dgm:presLayoutVars>
          <dgm:chMax val="5"/>
          <dgm:chPref val="5"/>
          <dgm:dir/>
          <dgm:animLvl val="lvl"/>
        </dgm:presLayoutVars>
      </dgm:prSet>
      <dgm:spPr/>
      <dgm:t>
        <a:bodyPr/>
        <a:lstStyle/>
        <a:p>
          <a:endParaRPr lang="en-US"/>
        </a:p>
      </dgm:t>
    </dgm:pt>
    <dgm:pt modelId="{322081EA-F00C-4A7B-A85B-1BF954451DEF}" type="pres">
      <dgm:prSet presAssocID="{F80BE9C1-B495-4AE7-B4CA-66E258BF08FB}" presName="parentText1" presStyleLbl="node1" presStyleIdx="0" presStyleCnt="3" custScaleY="154869" custLinFactNeighborX="-290" custLinFactNeighborY="-31769">
        <dgm:presLayoutVars>
          <dgm:chMax/>
          <dgm:chPref val="3"/>
          <dgm:bulletEnabled val="1"/>
        </dgm:presLayoutVars>
      </dgm:prSet>
      <dgm:spPr/>
      <dgm:t>
        <a:bodyPr/>
        <a:lstStyle/>
        <a:p>
          <a:endParaRPr lang="en-GB"/>
        </a:p>
      </dgm:t>
    </dgm:pt>
    <dgm:pt modelId="{D495E5AB-817A-41A0-94F3-6103199D6E28}" type="pres">
      <dgm:prSet presAssocID="{F80BE9C1-B495-4AE7-B4CA-66E258BF08FB}" presName="childText1" presStyleLbl="solidAlignAcc1" presStyleIdx="0" presStyleCnt="3" custScaleY="137503" custLinFactNeighborX="925" custLinFactNeighborY="6146">
        <dgm:presLayoutVars>
          <dgm:chMax val="0"/>
          <dgm:chPref val="0"/>
          <dgm:bulletEnabled val="1"/>
        </dgm:presLayoutVars>
      </dgm:prSet>
      <dgm:spPr/>
      <dgm:t>
        <a:bodyPr/>
        <a:lstStyle/>
        <a:p>
          <a:endParaRPr lang="en-GB"/>
        </a:p>
      </dgm:t>
    </dgm:pt>
    <dgm:pt modelId="{FA1D96A6-3878-4DED-96B3-FBB8B4F3B7CA}" type="pres">
      <dgm:prSet presAssocID="{37CCB2D4-CB71-406F-9DB2-7B9BB0E6DBDF}" presName="parentText2" presStyleLbl="node1" presStyleIdx="1" presStyleCnt="3" custScaleY="154869" custLinFactNeighborX="1489" custLinFactNeighborY="-4080">
        <dgm:presLayoutVars>
          <dgm:chMax/>
          <dgm:chPref val="3"/>
          <dgm:bulletEnabled val="1"/>
        </dgm:presLayoutVars>
      </dgm:prSet>
      <dgm:spPr/>
      <dgm:t>
        <a:bodyPr/>
        <a:lstStyle/>
        <a:p>
          <a:endParaRPr lang="el-GR"/>
        </a:p>
      </dgm:t>
    </dgm:pt>
    <dgm:pt modelId="{4E589B51-EDEE-4085-939F-4FF5D82D29DD}" type="pres">
      <dgm:prSet presAssocID="{37CCB2D4-CB71-406F-9DB2-7B9BB0E6DBDF}" presName="childText2" presStyleLbl="solidAlignAcc1" presStyleIdx="1" presStyleCnt="3" custScaleX="96356" custScaleY="140122" custLinFactNeighborX="-927" custLinFactNeighborY="23505">
        <dgm:presLayoutVars>
          <dgm:chMax val="0"/>
          <dgm:chPref val="0"/>
          <dgm:bulletEnabled val="1"/>
        </dgm:presLayoutVars>
      </dgm:prSet>
      <dgm:spPr/>
      <dgm:t>
        <a:bodyPr/>
        <a:lstStyle/>
        <a:p>
          <a:endParaRPr lang="el-GR"/>
        </a:p>
      </dgm:t>
    </dgm:pt>
    <dgm:pt modelId="{133AEC88-2831-41C9-A711-344B58151A80}" type="pres">
      <dgm:prSet presAssocID="{C0635455-6720-43E8-B6F7-157D1CCC37B8}" presName="parentText3" presStyleLbl="node1" presStyleIdx="2" presStyleCnt="3" custScaleY="154869" custLinFactNeighborX="-2008" custLinFactNeighborY="6709">
        <dgm:presLayoutVars>
          <dgm:chMax/>
          <dgm:chPref val="3"/>
          <dgm:bulletEnabled val="1"/>
        </dgm:presLayoutVars>
      </dgm:prSet>
      <dgm:spPr/>
      <dgm:t>
        <a:bodyPr/>
        <a:lstStyle/>
        <a:p>
          <a:endParaRPr lang="el-GR"/>
        </a:p>
      </dgm:t>
    </dgm:pt>
    <dgm:pt modelId="{1204F22E-8B16-47F1-8129-ED3DB21308D8}" type="pres">
      <dgm:prSet presAssocID="{C0635455-6720-43E8-B6F7-157D1CCC37B8}" presName="childText3" presStyleLbl="solidAlignAcc1" presStyleIdx="2" presStyleCnt="3" custScaleX="87855" custScaleY="159531" custLinFactNeighborX="-8275" custLinFactNeighborY="35287">
        <dgm:presLayoutVars>
          <dgm:chMax val="0"/>
          <dgm:chPref val="0"/>
          <dgm:bulletEnabled val="1"/>
        </dgm:presLayoutVars>
      </dgm:prSet>
      <dgm:spPr/>
      <dgm:t>
        <a:bodyPr/>
        <a:lstStyle/>
        <a:p>
          <a:endParaRPr lang="el-GR"/>
        </a:p>
      </dgm:t>
    </dgm:pt>
  </dgm:ptLst>
  <dgm:cxnLst>
    <dgm:cxn modelId="{C60BB87C-411B-45A7-8784-A95170DB8BFB}" type="presOf" srcId="{37CCB2D4-CB71-406F-9DB2-7B9BB0E6DBDF}" destId="{FA1D96A6-3878-4DED-96B3-FBB8B4F3B7CA}" srcOrd="0" destOrd="0" presId="urn:microsoft.com/office/officeart/2009/3/layout/IncreasingArrowsProcess"/>
    <dgm:cxn modelId="{FEBD75B5-18B3-4E86-AB6D-608857F192DF}" srcId="{F80BE9C1-B495-4AE7-B4CA-66E258BF08FB}" destId="{8F22B5F0-70D0-4E0D-8481-877FD7F45D4B}" srcOrd="4" destOrd="0" parTransId="{18A7BF9C-238A-4CBD-A820-1F7595D54413}" sibTransId="{9A4F0C7C-BF71-4DF6-AF28-0C3BA9D16051}"/>
    <dgm:cxn modelId="{B6F0359A-3092-4B8C-B975-06FB9D376AE4}" srcId="{F80BE9C1-B495-4AE7-B4CA-66E258BF08FB}" destId="{21F05584-BCEB-4172-A6A9-FF66F48941B5}" srcOrd="0" destOrd="0" parTransId="{075BFC20-B069-4C7F-883E-AA6A3469082C}" sibTransId="{4D358932-EF85-46D8-9EB2-7BACA3659333}"/>
    <dgm:cxn modelId="{3187A2D6-153A-4FA6-BEB9-33356A015F40}" srcId="{0F395D47-10E2-4954-B687-5A154061234C}" destId="{C0635455-6720-43E8-B6F7-157D1CCC37B8}" srcOrd="2" destOrd="0" parTransId="{EE65E735-7B25-4F93-9E40-A3989921D31D}" sibTransId="{3B65B3CB-4A88-423F-93F1-99749A77CA44}"/>
    <dgm:cxn modelId="{AB86F87F-A9CB-43FE-B526-B584867EA471}" type="presOf" srcId="{2BF41D5A-3821-4B86-92E6-64D1E3C20F97}" destId="{4E589B51-EDEE-4085-939F-4FF5D82D29DD}" srcOrd="0" destOrd="1" presId="urn:microsoft.com/office/officeart/2009/3/layout/IncreasingArrowsProcess"/>
    <dgm:cxn modelId="{171A86D1-FA17-448F-8EFD-472EB5B5878C}" type="presOf" srcId="{0D92EC16-1906-43EE-B33F-C4645F6E3952}" destId="{1204F22E-8B16-47F1-8129-ED3DB21308D8}" srcOrd="0" destOrd="0" presId="urn:microsoft.com/office/officeart/2009/3/layout/IncreasingArrowsProcess"/>
    <dgm:cxn modelId="{9FB95D85-B970-4AEE-9807-35F08659D399}" type="presOf" srcId="{5C991302-4498-47AB-B5C7-905984C44DF8}" destId="{D495E5AB-817A-41A0-94F3-6103199D6E28}" srcOrd="0" destOrd="1" presId="urn:microsoft.com/office/officeart/2009/3/layout/IncreasingArrowsProcess"/>
    <dgm:cxn modelId="{112DE8D7-437A-4AE9-8609-2C548C10BA02}" type="presOf" srcId="{C0635455-6720-43E8-B6F7-157D1CCC37B8}" destId="{133AEC88-2831-41C9-A711-344B58151A80}" srcOrd="0" destOrd="0" presId="urn:microsoft.com/office/officeart/2009/3/layout/IncreasingArrowsProcess"/>
    <dgm:cxn modelId="{79CA528A-5FED-4B33-BD5A-EAF219DDC9E9}" type="presOf" srcId="{08143784-D7A3-4CC5-B084-D0FDC993CA37}" destId="{D495E5AB-817A-41A0-94F3-6103199D6E28}" srcOrd="0" destOrd="2" presId="urn:microsoft.com/office/officeart/2009/3/layout/IncreasingArrowsProcess"/>
    <dgm:cxn modelId="{D7C9D679-6A55-43E3-9C5E-F7EE406302DD}" srcId="{37CCB2D4-CB71-406F-9DB2-7B9BB0E6DBDF}" destId="{5E94B91F-E82F-4630-B3C0-49EC6474FD2D}" srcOrd="0" destOrd="0" parTransId="{E652FBC3-AA0B-4876-A7A2-4D09CA64013F}" sibTransId="{A0BED72E-6B27-43E7-8AF0-BDDA1DE0CAF0}"/>
    <dgm:cxn modelId="{2612B378-D2CF-4793-9C7E-BDEC5DF075D5}" type="presOf" srcId="{8F22B5F0-70D0-4E0D-8481-877FD7F45D4B}" destId="{D495E5AB-817A-41A0-94F3-6103199D6E28}" srcOrd="0" destOrd="4" presId="urn:microsoft.com/office/officeart/2009/3/layout/IncreasingArrowsProcess"/>
    <dgm:cxn modelId="{AF4551A5-A86D-438C-86CF-71B7C1130677}" srcId="{F80BE9C1-B495-4AE7-B4CA-66E258BF08FB}" destId="{B5D2B757-D8A5-445F-A8B7-A99DBC05CD08}" srcOrd="3" destOrd="0" parTransId="{E79EBE25-C37E-43D6-81C1-72E22BE247F3}" sibTransId="{837DED5F-1922-4688-ACE4-9089C5F6BA6E}"/>
    <dgm:cxn modelId="{3BE53551-FF7C-4A76-A7EA-FD13DCD479D8}" srcId="{0F395D47-10E2-4954-B687-5A154061234C}" destId="{37CCB2D4-CB71-406F-9DB2-7B9BB0E6DBDF}" srcOrd="1" destOrd="0" parTransId="{A8E57130-446D-4BCC-A57B-3D292019F6AB}" sibTransId="{B197587B-A916-45AF-9073-80DDE808D9AE}"/>
    <dgm:cxn modelId="{20924503-6E3D-4ECC-B62F-8BB195E317BC}" type="presOf" srcId="{5E94B91F-E82F-4630-B3C0-49EC6474FD2D}" destId="{4E589B51-EDEE-4085-939F-4FF5D82D29DD}" srcOrd="0" destOrd="0" presId="urn:microsoft.com/office/officeart/2009/3/layout/IncreasingArrowsProcess"/>
    <dgm:cxn modelId="{5D196C78-7973-4ABB-932B-A6FC45B39DA3}" type="presOf" srcId="{F80BE9C1-B495-4AE7-B4CA-66E258BF08FB}" destId="{322081EA-F00C-4A7B-A85B-1BF954451DEF}" srcOrd="0" destOrd="0" presId="urn:microsoft.com/office/officeart/2009/3/layout/IncreasingArrowsProcess"/>
    <dgm:cxn modelId="{4A9635F1-19D7-47BF-90EE-8B2EFEE54459}" srcId="{C0635455-6720-43E8-B6F7-157D1CCC37B8}" destId="{0D92EC16-1906-43EE-B33F-C4645F6E3952}" srcOrd="0" destOrd="0" parTransId="{1DB7AE7F-F343-4FCE-999C-3C93680472A1}" sibTransId="{E9DB42D8-CA7B-4582-A76C-533892844ACE}"/>
    <dgm:cxn modelId="{D5A13FE2-ED15-440E-9175-9E9E87A12BC6}" type="presOf" srcId="{21F05584-BCEB-4172-A6A9-FF66F48941B5}" destId="{D495E5AB-817A-41A0-94F3-6103199D6E28}" srcOrd="0" destOrd="0" presId="urn:microsoft.com/office/officeart/2009/3/layout/IncreasingArrowsProcess"/>
    <dgm:cxn modelId="{5283D9AE-854B-4433-B383-645E3159B996}" srcId="{F80BE9C1-B495-4AE7-B4CA-66E258BF08FB}" destId="{5C991302-4498-47AB-B5C7-905984C44DF8}" srcOrd="1" destOrd="0" parTransId="{4B63BB5A-2386-4943-B11E-AD55E09FCE55}" sibTransId="{53080833-D1EB-4FDD-9964-62165F5F19CC}"/>
    <dgm:cxn modelId="{46CC6B49-4CE5-46BE-8EF4-D135B6BEA524}" srcId="{F80BE9C1-B495-4AE7-B4CA-66E258BF08FB}" destId="{08143784-D7A3-4CC5-B084-D0FDC993CA37}" srcOrd="2" destOrd="0" parTransId="{220867DC-BBEC-4577-9751-F186E88209B0}" sibTransId="{DA84D3DA-D179-4B5A-B00C-66E212EC5106}"/>
    <dgm:cxn modelId="{C8310B6C-BD19-4711-A948-0E180778D184}" srcId="{37CCB2D4-CB71-406F-9DB2-7B9BB0E6DBDF}" destId="{2BF41D5A-3821-4B86-92E6-64D1E3C20F97}" srcOrd="1" destOrd="0" parTransId="{FCE71749-DF11-4159-95D7-7F80567A7882}" sibTransId="{0921B48A-5866-49D7-8E62-244ED3566B1F}"/>
    <dgm:cxn modelId="{821E7C73-DDB2-40C9-91C5-C71D1CC83C1E}" type="presOf" srcId="{0F395D47-10E2-4954-B687-5A154061234C}" destId="{FC1EFAD7-DA5A-4D5D-AA64-084F413CC19D}" srcOrd="0" destOrd="0" presId="urn:microsoft.com/office/officeart/2009/3/layout/IncreasingArrowsProcess"/>
    <dgm:cxn modelId="{37A96664-B367-4B78-916E-D82F4A99A997}" srcId="{0F395D47-10E2-4954-B687-5A154061234C}" destId="{F80BE9C1-B495-4AE7-B4CA-66E258BF08FB}" srcOrd="0" destOrd="0" parTransId="{6D4A6526-2234-409C-B008-D12497128D0F}" sibTransId="{11085DB4-E6D3-4EEC-9B98-C260DDA69B0B}"/>
    <dgm:cxn modelId="{C8049CD2-FE1D-4416-B0CF-2DA402292B0B}" type="presOf" srcId="{B5D2B757-D8A5-445F-A8B7-A99DBC05CD08}" destId="{D495E5AB-817A-41A0-94F3-6103199D6E28}" srcOrd="0" destOrd="3" presId="urn:microsoft.com/office/officeart/2009/3/layout/IncreasingArrowsProcess"/>
    <dgm:cxn modelId="{1FD3EE63-7BDA-4667-9AC2-5AD880A10408}" type="presParOf" srcId="{FC1EFAD7-DA5A-4D5D-AA64-084F413CC19D}" destId="{322081EA-F00C-4A7B-A85B-1BF954451DEF}" srcOrd="0" destOrd="0" presId="urn:microsoft.com/office/officeart/2009/3/layout/IncreasingArrowsProcess"/>
    <dgm:cxn modelId="{0125DB2B-6AA9-4CF1-8357-07CA2CE1F95F}" type="presParOf" srcId="{FC1EFAD7-DA5A-4D5D-AA64-084F413CC19D}" destId="{D495E5AB-817A-41A0-94F3-6103199D6E28}" srcOrd="1" destOrd="0" presId="urn:microsoft.com/office/officeart/2009/3/layout/IncreasingArrowsProcess"/>
    <dgm:cxn modelId="{95828A00-4A18-44F3-B207-9E236B1E7FB1}" type="presParOf" srcId="{FC1EFAD7-DA5A-4D5D-AA64-084F413CC19D}" destId="{FA1D96A6-3878-4DED-96B3-FBB8B4F3B7CA}" srcOrd="2" destOrd="0" presId="urn:microsoft.com/office/officeart/2009/3/layout/IncreasingArrowsProcess"/>
    <dgm:cxn modelId="{DE9F4BF1-81C9-44B8-BFA9-873DCB3AA78A}" type="presParOf" srcId="{FC1EFAD7-DA5A-4D5D-AA64-084F413CC19D}" destId="{4E589B51-EDEE-4085-939F-4FF5D82D29DD}" srcOrd="3" destOrd="0" presId="urn:microsoft.com/office/officeart/2009/3/layout/IncreasingArrowsProcess"/>
    <dgm:cxn modelId="{588CCCD5-D547-4A6A-A704-137046FBDB78}" type="presParOf" srcId="{FC1EFAD7-DA5A-4D5D-AA64-084F413CC19D}" destId="{133AEC88-2831-41C9-A711-344B58151A80}" srcOrd="4" destOrd="0" presId="urn:microsoft.com/office/officeart/2009/3/layout/IncreasingArrowsProcess"/>
    <dgm:cxn modelId="{BB696017-415E-43F2-BC6D-5F5A6FAA1E56}" type="presParOf" srcId="{FC1EFAD7-DA5A-4D5D-AA64-084F413CC19D}" destId="{1204F22E-8B16-47F1-8129-ED3DB21308D8}" srcOrd="5" destOrd="0" presId="urn:microsoft.com/office/officeart/2009/3/layout/IncreasingArrowsProcess"/>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C14116-6BF9-4BFE-A1D4-2B0ED7475E1E}" type="datetimeFigureOut">
              <a:rPr lang="el-GR" smtClean="0"/>
              <a:pPr/>
              <a:t>1/2/2022</a:t>
            </a:fld>
            <a:endParaRPr lang="el-G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73E6A-8F10-4DAA-A860-01526F0EEF77}" type="slidenum">
              <a:rPr lang="el-GR" smtClean="0"/>
              <a:pPr/>
              <a:t>‹#›</a:t>
            </a:fld>
            <a:endParaRPr lang="el-GR"/>
          </a:p>
        </p:txBody>
      </p:sp>
    </p:spTree>
    <p:extLst>
      <p:ext uri="{BB962C8B-B14F-4D97-AF65-F5344CB8AC3E}">
        <p14:creationId xmlns:p14="http://schemas.microsoft.com/office/powerpoint/2010/main" xmlns="" val="2930927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r>
              <a:rPr lang="el-GR" sz="1200" b="0" i="0" kern="1200" dirty="0" smtClean="0">
                <a:solidFill>
                  <a:schemeClr val="tx1"/>
                </a:solidFill>
                <a:effectLst/>
                <a:latin typeface="+mn-lt"/>
                <a:ea typeface="+mn-ea"/>
                <a:cs typeface="+mn-cs"/>
              </a:rPr>
              <a:t>[μετά την ολοκλήρωση του προ-ερωτηματολογίου] </a:t>
            </a:r>
            <a:endParaRPr lang="en-US" sz="1200" b="0" i="0" kern="1200" dirty="0" smtClean="0">
              <a:solidFill>
                <a:schemeClr val="tx1"/>
              </a:solidFill>
              <a:effectLst/>
              <a:latin typeface="+mn-lt"/>
              <a:ea typeface="+mn-ea"/>
              <a:cs typeface="+mn-cs"/>
            </a:endParaRPr>
          </a:p>
          <a:p>
            <a:endParaRPr lang="el-GR" sz="1200" b="0" i="0" kern="1200" dirty="0" smtClean="0">
              <a:solidFill>
                <a:schemeClr val="tx1"/>
              </a:solidFill>
              <a:effectLst/>
              <a:latin typeface="+mn-lt"/>
              <a:ea typeface="+mn-ea"/>
              <a:cs typeface="+mn-cs"/>
            </a:endParaRPr>
          </a:p>
          <a:p>
            <a:r>
              <a:rPr lang="el-GR" sz="1200" b="0" i="0" kern="1200" dirty="0" smtClean="0">
                <a:solidFill>
                  <a:schemeClr val="tx1"/>
                </a:solidFill>
                <a:effectLst/>
                <a:latin typeface="+mn-lt"/>
                <a:ea typeface="+mn-ea"/>
                <a:cs typeface="+mn-cs"/>
              </a:rPr>
              <a:t>Αγαπητές και Αγαπητοί συνάδελφοι,</a:t>
            </a:r>
          </a:p>
          <a:p>
            <a:endParaRPr lang="el-GR" sz="1200" b="0" i="0" kern="1200" dirty="0" smtClean="0">
              <a:solidFill>
                <a:schemeClr val="tx1"/>
              </a:solidFill>
              <a:effectLst/>
              <a:latin typeface="+mn-lt"/>
              <a:ea typeface="+mn-ea"/>
              <a:cs typeface="+mn-cs"/>
            </a:endParaRPr>
          </a:p>
          <a:p>
            <a:r>
              <a:rPr lang="el-GR" sz="1200" b="0" i="0" kern="1200" dirty="0" smtClean="0">
                <a:solidFill>
                  <a:schemeClr val="tx1"/>
                </a:solidFill>
                <a:effectLst/>
                <a:latin typeface="+mn-lt"/>
                <a:ea typeface="+mn-ea"/>
                <a:cs typeface="+mn-cs"/>
              </a:rPr>
              <a:t>Η εκπαίδευση στην</a:t>
            </a:r>
            <a:r>
              <a:rPr lang="el-GR" sz="1200" b="0" i="0" kern="1200" baseline="0" dirty="0" smtClean="0">
                <a:solidFill>
                  <a:schemeClr val="tx1"/>
                </a:solidFill>
                <a:effectLst/>
                <a:latin typeface="+mn-lt"/>
                <a:ea typeface="+mn-ea"/>
                <a:cs typeface="+mn-cs"/>
              </a:rPr>
              <a:t> οποία έχετε προσκληθεί να συμμετέχετε απευθύνεται σε </a:t>
            </a:r>
            <a:r>
              <a:rPr lang="el-GR" sz="1200" b="0" i="0" kern="1200" dirty="0" smtClean="0">
                <a:solidFill>
                  <a:schemeClr val="tx1"/>
                </a:solidFill>
                <a:effectLst/>
                <a:latin typeface="+mn-lt"/>
                <a:ea typeface="+mn-ea"/>
                <a:cs typeface="+mn-cs"/>
              </a:rPr>
              <a:t>επαγγελματίες που εργάζονται με παιδιά</a:t>
            </a:r>
            <a:r>
              <a:rPr lang="el-GR" sz="1200" b="0" i="0" kern="1200" baseline="0" dirty="0" smtClean="0">
                <a:solidFill>
                  <a:schemeClr val="tx1"/>
                </a:solidFill>
                <a:effectLst/>
                <a:latin typeface="+mn-lt"/>
                <a:ea typeface="+mn-ea"/>
                <a:cs typeface="+mn-cs"/>
              </a:rPr>
              <a:t> </a:t>
            </a:r>
            <a:r>
              <a:rPr lang="el-GR" sz="1200" b="0" i="0" kern="1200" dirty="0" smtClean="0">
                <a:solidFill>
                  <a:schemeClr val="tx1"/>
                </a:solidFill>
                <a:effectLst/>
                <a:latin typeface="+mn-lt"/>
                <a:ea typeface="+mn-ea"/>
                <a:cs typeface="+mn-cs"/>
              </a:rPr>
              <a:t>ή για παιδιά,</a:t>
            </a:r>
            <a:r>
              <a:rPr lang="el-GR" sz="1200" b="0" i="0" kern="1200" baseline="0" dirty="0" smtClean="0">
                <a:solidFill>
                  <a:schemeClr val="tx1"/>
                </a:solidFill>
                <a:effectLst/>
                <a:latin typeface="+mn-lt"/>
                <a:ea typeface="+mn-ea"/>
                <a:cs typeface="+mn-cs"/>
              </a:rPr>
              <a:t> οι οποίοι στη συνέχεια θα συμμετέχουν στην προσπάθεια επιδημιολογικής επιτήρησης της ΚαΠα-π ως χρήστες και χρήστριες του συστήματος «</a:t>
            </a:r>
            <a:r>
              <a:rPr lang="en-US" sz="1200" b="0" i="0" kern="1200" baseline="0" dirty="0" smtClean="0">
                <a:solidFill>
                  <a:schemeClr val="tx1"/>
                </a:solidFill>
                <a:effectLst/>
                <a:latin typeface="+mn-lt"/>
                <a:ea typeface="+mn-ea"/>
                <a:cs typeface="+mn-cs"/>
              </a:rPr>
              <a:t>CAN-MDS”</a:t>
            </a:r>
            <a:r>
              <a:rPr lang="el-GR" sz="1200" b="0" i="0" kern="1200" baseline="0" dirty="0" smtClean="0">
                <a:solidFill>
                  <a:schemeClr val="tx1"/>
                </a:solidFill>
                <a:effectLst/>
                <a:latin typeface="+mn-lt"/>
                <a:ea typeface="+mn-ea"/>
                <a:cs typeface="+mn-cs"/>
              </a:rPr>
              <a:t>. </a:t>
            </a:r>
          </a:p>
          <a:p>
            <a:endParaRPr lang="el-GR" sz="1200" b="0" i="0" kern="1200" baseline="0" dirty="0" smtClean="0">
              <a:solidFill>
                <a:schemeClr val="tx1"/>
              </a:solidFill>
              <a:effectLst/>
              <a:latin typeface="+mn-lt"/>
              <a:ea typeface="+mn-ea"/>
              <a:cs typeface="+mn-cs"/>
            </a:endParaRPr>
          </a:p>
          <a:p>
            <a:r>
              <a:rPr lang="el-GR" sz="1200" b="0" i="0" kern="1200" baseline="0" dirty="0" smtClean="0">
                <a:solidFill>
                  <a:schemeClr val="tx1"/>
                </a:solidFill>
                <a:effectLst/>
                <a:latin typeface="+mn-lt"/>
                <a:ea typeface="+mn-ea"/>
                <a:cs typeface="+mn-cs"/>
              </a:rPr>
              <a:t>Όλες οι θεματικές ενότητες της εκπαίδευσης σχετίζονται με </a:t>
            </a:r>
            <a:r>
              <a:rPr lang="el-GR" sz="1200" b="0" i="0" kern="1200" dirty="0" smtClean="0">
                <a:solidFill>
                  <a:schemeClr val="tx1"/>
                </a:solidFill>
                <a:effectLst/>
                <a:latin typeface="+mn-lt"/>
                <a:ea typeface="+mn-ea"/>
                <a:cs typeface="+mn-cs"/>
              </a:rPr>
              <a:t>το φαινόμενο</a:t>
            </a:r>
            <a:r>
              <a:rPr lang="el-GR" sz="1200" b="0" i="0" kern="1200" baseline="0" dirty="0" smtClean="0">
                <a:solidFill>
                  <a:schemeClr val="tx1"/>
                </a:solidFill>
                <a:effectLst/>
                <a:latin typeface="+mn-lt"/>
                <a:ea typeface="+mn-ea"/>
                <a:cs typeface="+mn-cs"/>
              </a:rPr>
              <a:t> της κακοποίησης και παραμέλησης των παιδιών στην Ελλάδα και με το πώς αυτό μπορεί να αντιμετωπιστεί </a:t>
            </a:r>
            <a:r>
              <a:rPr lang="el-GR" sz="1200" b="0" i="0" kern="1200" baseline="0" dirty="0" err="1" smtClean="0">
                <a:solidFill>
                  <a:schemeClr val="tx1"/>
                </a:solidFill>
                <a:effectLst/>
                <a:latin typeface="+mn-lt"/>
                <a:ea typeface="+mn-ea"/>
                <a:cs typeface="+mn-cs"/>
              </a:rPr>
              <a:t>διατομεακά</a:t>
            </a:r>
            <a:r>
              <a:rPr lang="el-GR" sz="1200" b="0" i="0" kern="1200" baseline="0" dirty="0" smtClean="0">
                <a:solidFill>
                  <a:schemeClr val="tx1"/>
                </a:solidFill>
                <a:effectLst/>
                <a:latin typeface="+mn-lt"/>
                <a:ea typeface="+mn-ea"/>
                <a:cs typeface="+mn-cs"/>
              </a:rPr>
              <a:t> και διεπιστημονικά. Θα αναλυθούν θέματα όπως η </a:t>
            </a:r>
            <a:r>
              <a:rPr lang="el-GR" sz="1200" b="0" i="0" kern="1200" dirty="0" smtClean="0">
                <a:solidFill>
                  <a:schemeClr val="tx1"/>
                </a:solidFill>
                <a:effectLst/>
                <a:latin typeface="+mn-lt"/>
                <a:ea typeface="+mn-ea"/>
                <a:cs typeface="+mn-cs"/>
              </a:rPr>
              <a:t>αναγκαιότητα συστηματικής συλλογής δεδομένων, η αντιμετώπιση</a:t>
            </a:r>
            <a:r>
              <a:rPr lang="el-GR" sz="1200" b="0" i="0" kern="1200" baseline="0" dirty="0" smtClean="0">
                <a:solidFill>
                  <a:schemeClr val="tx1"/>
                </a:solidFill>
                <a:effectLst/>
                <a:latin typeface="+mn-lt"/>
                <a:ea typeface="+mn-ea"/>
                <a:cs typeface="+mn-cs"/>
              </a:rPr>
              <a:t> της </a:t>
            </a:r>
            <a:r>
              <a:rPr lang="el-GR" sz="1200" b="0" i="0" kern="1200" baseline="0" dirty="0" err="1" smtClean="0">
                <a:solidFill>
                  <a:schemeClr val="tx1"/>
                </a:solidFill>
                <a:effectLst/>
                <a:latin typeface="+mn-lt"/>
                <a:ea typeface="+mn-ea"/>
                <a:cs typeface="+mn-cs"/>
              </a:rPr>
              <a:t>υπο</a:t>
            </a:r>
            <a:r>
              <a:rPr lang="el-GR" sz="1200" b="0" i="0" kern="1200" baseline="0" dirty="0" smtClean="0">
                <a:solidFill>
                  <a:schemeClr val="tx1"/>
                </a:solidFill>
                <a:effectLst/>
                <a:latin typeface="+mn-lt"/>
                <a:ea typeface="+mn-ea"/>
                <a:cs typeface="+mn-cs"/>
              </a:rPr>
              <a:t>-</a:t>
            </a:r>
            <a:r>
              <a:rPr lang="el-GR" sz="1200" b="0" i="0" kern="1200" dirty="0" smtClean="0">
                <a:solidFill>
                  <a:schemeClr val="tx1"/>
                </a:solidFill>
                <a:effectLst/>
                <a:latin typeface="+mn-lt"/>
                <a:ea typeface="+mn-ea"/>
                <a:cs typeface="+mn-cs"/>
              </a:rPr>
              <a:t>αναφοράς περιστατικών,</a:t>
            </a:r>
            <a:r>
              <a:rPr lang="el-GR" sz="1200" b="0" i="0" kern="1200" baseline="0" dirty="0" smtClean="0">
                <a:solidFill>
                  <a:schemeClr val="tx1"/>
                </a:solidFill>
                <a:effectLst/>
                <a:latin typeface="+mn-lt"/>
                <a:ea typeface="+mn-ea"/>
                <a:cs typeface="+mn-cs"/>
              </a:rPr>
              <a:t> το πώς </a:t>
            </a:r>
            <a:r>
              <a:rPr lang="en-US" sz="1200" b="0" i="0" kern="1200" dirty="0" smtClean="0">
                <a:solidFill>
                  <a:schemeClr val="tx1"/>
                </a:solidFill>
                <a:effectLst/>
                <a:latin typeface="+mn-lt"/>
                <a:ea typeface="+mn-ea"/>
                <a:cs typeface="+mn-cs"/>
              </a:rPr>
              <a:t> </a:t>
            </a:r>
            <a:r>
              <a:rPr lang="el-GR" sz="1200" b="0" i="0" kern="1200" dirty="0" smtClean="0">
                <a:solidFill>
                  <a:schemeClr val="tx1"/>
                </a:solidFill>
                <a:effectLst/>
                <a:latin typeface="+mn-lt"/>
                <a:ea typeface="+mn-ea"/>
                <a:cs typeface="+mn-cs"/>
              </a:rPr>
              <a:t>η</a:t>
            </a:r>
            <a:r>
              <a:rPr lang="en-US" sz="1200" b="0" i="0" kern="1200" dirty="0" smtClean="0">
                <a:solidFill>
                  <a:schemeClr val="tx1"/>
                </a:solidFill>
                <a:effectLst/>
                <a:latin typeface="+mn-lt"/>
                <a:ea typeface="+mn-ea"/>
                <a:cs typeface="+mn-cs"/>
              </a:rPr>
              <a:t> </a:t>
            </a:r>
            <a:r>
              <a:rPr lang="el-GR" sz="1200" b="0" i="0" kern="1200" dirty="0" smtClean="0">
                <a:solidFill>
                  <a:schemeClr val="tx1"/>
                </a:solidFill>
                <a:effectLst/>
                <a:latin typeface="+mn-lt"/>
                <a:ea typeface="+mn-ea"/>
                <a:cs typeface="+mn-cs"/>
              </a:rPr>
              <a:t>επιδημιολογική</a:t>
            </a:r>
            <a:r>
              <a:rPr lang="el-GR" sz="1200" b="0" i="0" kern="1200" baseline="0" dirty="0" smtClean="0">
                <a:solidFill>
                  <a:schemeClr val="tx1"/>
                </a:solidFill>
                <a:effectLst/>
                <a:latin typeface="+mn-lt"/>
                <a:ea typeface="+mn-ea"/>
                <a:cs typeface="+mn-cs"/>
              </a:rPr>
              <a:t> επιτήρηση του φαινομένου –το οποίο συνιστά μείζον πρόβλημα δημόσιας υγείας- μπορεί </a:t>
            </a:r>
            <a:r>
              <a:rPr lang="el-GR" sz="1200" b="0" i="0" kern="1200" dirty="0" smtClean="0">
                <a:solidFill>
                  <a:schemeClr val="tx1"/>
                </a:solidFill>
                <a:effectLst/>
                <a:latin typeface="+mn-lt"/>
                <a:ea typeface="+mn-ea"/>
                <a:cs typeface="+mn-cs"/>
              </a:rPr>
              <a:t>να συμβάλει στην πρόληψη και την αποτελεσματικότερη αντιμετώπισή του, ενώ θα παρουσιαστούν</a:t>
            </a:r>
            <a:r>
              <a:rPr lang="el-GR" sz="1200" b="0" i="0" kern="1200" baseline="0" dirty="0" smtClean="0">
                <a:solidFill>
                  <a:schemeClr val="tx1"/>
                </a:solidFill>
                <a:effectLst/>
                <a:latin typeface="+mn-lt"/>
                <a:ea typeface="+mn-ea"/>
                <a:cs typeface="+mn-cs"/>
              </a:rPr>
              <a:t> τα χαρακτηριστικά και λειτουργικά χαρακτηριστικά του Συστήματος </a:t>
            </a:r>
            <a:r>
              <a:rPr lang="en-US" sz="1200" b="0" i="0" kern="1200" baseline="0" dirty="0" smtClean="0">
                <a:solidFill>
                  <a:schemeClr val="tx1"/>
                </a:solidFill>
                <a:effectLst/>
                <a:latin typeface="+mn-lt"/>
                <a:ea typeface="+mn-ea"/>
                <a:cs typeface="+mn-cs"/>
              </a:rPr>
              <a:t>CAN-MDS. </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l-GR" sz="1200" b="0" i="0" kern="1200" dirty="0" smtClean="0">
                <a:solidFill>
                  <a:schemeClr val="tx1"/>
                </a:solidFill>
                <a:effectLst/>
                <a:latin typeface="+mn-lt"/>
                <a:ea typeface="+mn-ea"/>
                <a:cs typeface="+mn-cs"/>
              </a:rPr>
              <a:t>Σ</a:t>
            </a:r>
            <a:r>
              <a:rPr lang="el-GR" sz="1200" b="0" i="0" kern="1200" baseline="0" dirty="0" smtClean="0">
                <a:solidFill>
                  <a:schemeClr val="tx1"/>
                </a:solidFill>
                <a:effectLst/>
                <a:latin typeface="+mn-lt"/>
                <a:ea typeface="+mn-ea"/>
                <a:cs typeface="+mn-cs"/>
              </a:rPr>
              <a:t>το εισαγωγικό μέρος της εκπαίδευσης παρουσιάζεται η συλλογιστική της ανάπτυξης του συστήματος </a:t>
            </a:r>
            <a:r>
              <a:rPr lang="el-GR" sz="1200" b="0" i="0" kern="1200" dirty="0" smtClean="0">
                <a:solidFill>
                  <a:schemeClr val="tx1"/>
                </a:solidFill>
                <a:effectLst/>
                <a:latin typeface="+mn-lt"/>
                <a:ea typeface="+mn-ea"/>
                <a:cs typeface="+mn-cs"/>
              </a:rPr>
              <a:t>CAN-MDS στο πλαίσιο του προγράμματος «Συντονισμένη </a:t>
            </a:r>
            <a:r>
              <a:rPr lang="el-GR" sz="1200" b="0" i="0" kern="1200" dirty="0" err="1" smtClean="0">
                <a:solidFill>
                  <a:schemeClr val="tx1"/>
                </a:solidFill>
                <a:effectLst/>
                <a:latin typeface="+mn-lt"/>
                <a:ea typeface="+mn-ea"/>
                <a:cs typeface="+mn-cs"/>
              </a:rPr>
              <a:t>διατομεακή</a:t>
            </a:r>
            <a:r>
              <a:rPr lang="el-GR" sz="1200" b="0" i="0" kern="1200" dirty="0" smtClean="0">
                <a:solidFill>
                  <a:schemeClr val="tx1"/>
                </a:solidFill>
                <a:effectLst/>
                <a:latin typeface="+mn-lt"/>
                <a:ea typeface="+mn-ea"/>
                <a:cs typeface="+mn-cs"/>
              </a:rPr>
              <a:t> και διεπιστημονική απόκριση στην ΚαΠα-π μέσω ενός ελάχιστου συνόλου</a:t>
            </a:r>
            <a:r>
              <a:rPr lang="el-GR" sz="1200" b="0" i="0" kern="1200" baseline="0" dirty="0" smtClean="0">
                <a:solidFill>
                  <a:schemeClr val="tx1"/>
                </a:solidFill>
                <a:effectLst/>
                <a:latin typeface="+mn-lt"/>
                <a:ea typeface="+mn-ea"/>
                <a:cs typeface="+mn-cs"/>
              </a:rPr>
              <a:t> δεδομένων». </a:t>
            </a:r>
            <a:endParaRPr lang="el-GR" dirty="0"/>
          </a:p>
          <a:p>
            <a:endParaRPr lang="en-US" dirty="0" smtClean="0"/>
          </a:p>
          <a:p>
            <a:r>
              <a:rPr lang="el-GR" dirty="0" smtClean="0"/>
              <a:t>[</a:t>
            </a:r>
            <a:r>
              <a:rPr lang="en-US" dirty="0"/>
              <a:t>after</a:t>
            </a:r>
            <a:r>
              <a:rPr lang="en-US" baseline="0" dirty="0"/>
              <a:t> the completion of the pre-questionnaire</a:t>
            </a:r>
            <a:r>
              <a:rPr lang="el-GR" dirty="0"/>
              <a:t>]</a:t>
            </a:r>
            <a:endParaRPr lang="en-US" dirty="0"/>
          </a:p>
          <a:p>
            <a:r>
              <a:rPr lang="en-US" dirty="0" smtClean="0"/>
              <a:t>This</a:t>
            </a:r>
            <a:r>
              <a:rPr lang="en-US" baseline="0" dirty="0" smtClean="0"/>
              <a:t> </a:t>
            </a:r>
            <a:r>
              <a:rPr lang="en-US" baseline="0" dirty="0"/>
              <a:t>training aims to provide professionals working with and/or for children with adequate information about the necessity of reporting of CAN incidents, data collection and how the CAN-MDS system aims to contribute in tackling underreporting and child maltreatment in </a:t>
            </a:r>
            <a:r>
              <a:rPr lang="en-US" baseline="0" dirty="0" err="1"/>
              <a:t>gereral</a:t>
            </a:r>
            <a:r>
              <a:rPr lang="en-US" baseline="0" dirty="0"/>
              <a:t>. </a:t>
            </a:r>
          </a:p>
          <a:p>
            <a:r>
              <a:rPr lang="en-US" dirty="0" smtClean="0"/>
              <a:t>First</a:t>
            </a:r>
            <a:r>
              <a:rPr lang="en-US" dirty="0"/>
              <a:t>, en effort will be made </a:t>
            </a:r>
            <a:r>
              <a:rPr lang="en-US" baseline="0" dirty="0"/>
              <a:t>to explain </a:t>
            </a:r>
            <a:r>
              <a:rPr lang="en-US" dirty="0"/>
              <a:t>the rationale of the CAN-MDS system as a “coordinated response” of relevant sectors to CAN</a:t>
            </a:r>
            <a:r>
              <a:rPr lang="en-US" baseline="0" dirty="0"/>
              <a:t> underreporting.</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a:t>
            </a:fld>
            <a:endParaRPr lang="el-GR"/>
          </a:p>
        </p:txBody>
      </p:sp>
    </p:spTree>
    <p:extLst>
      <p:ext uri="{BB962C8B-B14F-4D97-AF65-F5344CB8AC3E}">
        <p14:creationId xmlns:p14="http://schemas.microsoft.com/office/powerpoint/2010/main" xmlns="" val="2113176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Therefore, the question that rises (for once more) is which are the factors that lead to this gap? </a:t>
            </a:r>
            <a:endParaRPr lang="el-GR" sz="1200" kern="1200" dirty="0">
              <a:solidFill>
                <a:schemeClr val="tx1"/>
              </a:solidFill>
              <a:latin typeface="+mn-lt"/>
              <a:ea typeface="+mn-ea"/>
              <a:cs typeface="+mn-cs"/>
            </a:endParaRPr>
          </a:p>
          <a:p>
            <a:r>
              <a:rPr lang="en-US" sz="1200" kern="1200" dirty="0">
                <a:solidFill>
                  <a:schemeClr val="tx1"/>
                </a:solidFill>
                <a:latin typeface="+mn-lt"/>
                <a:ea typeface="+mn-ea"/>
                <a:cs typeface="+mn-cs"/>
              </a:rPr>
              <a:t>More or less as the same limitations as the ones observed in any health surveillance system related to data collection such as UNDER-REPORTING</a:t>
            </a:r>
          </a:p>
          <a:p>
            <a:r>
              <a:rPr lang="en-US" sz="1200" kern="1200" dirty="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4E173E6A-8F10-4DAA-A860-01526F0EEF77}" type="slidenum">
              <a:rPr lang="el-GR" smtClean="0"/>
              <a:pPr/>
              <a:t>12</a:t>
            </a:fld>
            <a:endParaRPr lang="el-GR"/>
          </a:p>
        </p:txBody>
      </p:sp>
    </p:spTree>
    <p:extLst>
      <p:ext uri="{BB962C8B-B14F-4D97-AF65-F5344CB8AC3E}">
        <p14:creationId xmlns:p14="http://schemas.microsoft.com/office/powerpoint/2010/main" xmlns="" val="3795809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UNDER– RECORDING due to under-reporting or because of the reporting procedures and lack of legislation or mandatory reporting, lack of incentive for recording due to lack of feedback leading to the perception that there is no action on the record; often professionals are not aware of the responsibility or the process to make a record or even which cases must be recorded</a:t>
            </a:r>
          </a:p>
          <a:p>
            <a:r>
              <a:rPr lang="en-US" sz="1200" kern="1200" dirty="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13</a:t>
            </a:fld>
            <a:endParaRPr lang="el-GR"/>
          </a:p>
        </p:txBody>
      </p:sp>
    </p:spTree>
    <p:extLst>
      <p:ext uri="{BB962C8B-B14F-4D97-AF65-F5344CB8AC3E}">
        <p14:creationId xmlns:p14="http://schemas.microsoft.com/office/powerpoint/2010/main" xmlns="" val="1689950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other limitations related to data analysis (in CAN the information usually derives either from judicial services or from child protection services) </a:t>
            </a:r>
            <a:endParaRPr lang="el-GR" sz="1200" kern="1200" dirty="0">
              <a:solidFill>
                <a:schemeClr val="tx1"/>
              </a:solidFill>
              <a:latin typeface="+mn-lt"/>
              <a:ea typeface="+mn-ea"/>
              <a:cs typeface="+mn-cs"/>
            </a:endParaRPr>
          </a:p>
          <a:p>
            <a:r>
              <a:rPr lang="en-US" sz="1200" kern="1200" dirty="0">
                <a:solidFill>
                  <a:schemeClr val="tx1"/>
                </a:solidFill>
                <a:latin typeface="+mn-lt"/>
                <a:ea typeface="+mn-ea"/>
                <a:cs typeface="+mn-cs"/>
              </a:rPr>
              <a:t>&lt;see slide&gt;</a:t>
            </a:r>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14</a:t>
            </a:fld>
            <a:endParaRPr lang="el-GR"/>
          </a:p>
        </p:txBody>
      </p:sp>
    </p:spTree>
    <p:extLst>
      <p:ext uri="{BB962C8B-B14F-4D97-AF65-F5344CB8AC3E}">
        <p14:creationId xmlns:p14="http://schemas.microsoft.com/office/powerpoint/2010/main" xmlns="" val="19385966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and additionally some specific attributes of child maltreatment related e.g. to data interpretation (data are collected via different methodologies and tools while different definitions are used)</a:t>
            </a:r>
          </a:p>
          <a:p>
            <a:r>
              <a:rPr lang="en-US" sz="1200" kern="1200" dirty="0">
                <a:solidFill>
                  <a:schemeClr val="tx1"/>
                </a:solidFill>
                <a:latin typeface="+mn-lt"/>
                <a:ea typeface="+mn-ea"/>
                <a:cs typeface="+mn-cs"/>
              </a:rPr>
              <a:t>&lt;see slide&gt;</a:t>
            </a:r>
          </a:p>
        </p:txBody>
      </p:sp>
      <p:sp>
        <p:nvSpPr>
          <p:cNvPr id="4" name="Slide Number Placeholder 3"/>
          <p:cNvSpPr>
            <a:spLocks noGrp="1"/>
          </p:cNvSpPr>
          <p:nvPr>
            <p:ph type="sldNum" sz="quarter" idx="10"/>
          </p:nvPr>
        </p:nvSpPr>
        <p:spPr/>
        <p:txBody>
          <a:bodyPr/>
          <a:lstStyle/>
          <a:p>
            <a:fld id="{4E173E6A-8F10-4DAA-A860-01526F0EEF77}" type="slidenum">
              <a:rPr lang="el-GR" smtClean="0"/>
              <a:pPr/>
              <a:t>15</a:t>
            </a:fld>
            <a:endParaRPr lang="el-GR"/>
          </a:p>
        </p:txBody>
      </p:sp>
    </p:spTree>
    <p:extLst>
      <p:ext uri="{BB962C8B-B14F-4D97-AF65-F5344CB8AC3E}">
        <p14:creationId xmlns:p14="http://schemas.microsoft.com/office/powerpoint/2010/main" xmlns="" val="3606853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Summarizing: lack of coordination among sectors and lack of commonly accepted definitions and recording policies (namely a common protocol for administering CAN cases) lead to fragmented monitoring of child abuse and neglect; available data are neither adequate (in terms of quantity) nor comparable (in terms of quality) for providing a reliable picture of the magnitude of the problem, which is usually underestimated; without these crucial data, effectiveness evaluation of currently applied policies and practices is not feasible, and data-driven further preventive efforts could not be made.</a:t>
            </a:r>
            <a:endParaRPr lang="el-GR" sz="1200" kern="1200" dirty="0" smtClean="0">
              <a:solidFill>
                <a:schemeClr val="tx1"/>
              </a:solidFill>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16</a:t>
            </a:fld>
            <a:endParaRPr lang="el-GR"/>
          </a:p>
        </p:txBody>
      </p:sp>
    </p:spTree>
    <p:extLst>
      <p:ext uri="{BB962C8B-B14F-4D97-AF65-F5344CB8AC3E}">
        <p14:creationId xmlns:p14="http://schemas.microsoft.com/office/powerpoint/2010/main" xmlns="" val="3851859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Θα ξεκινήσουμε από την παγκοσμίως γενική παραδοχή</a:t>
            </a:r>
            <a:r>
              <a:rPr lang="el-GR" baseline="0" dirty="0" smtClean="0"/>
              <a:t> </a:t>
            </a:r>
            <a:r>
              <a:rPr lang="el-GR" dirty="0" smtClean="0"/>
              <a:t>ότι «η πραγματική έκταση του προβλήματος της κακομεταχείρισης</a:t>
            </a:r>
            <a:r>
              <a:rPr lang="el-GR" baseline="0" dirty="0" smtClean="0"/>
              <a:t> των παιδιών </a:t>
            </a:r>
            <a:r>
              <a:rPr lang="el-GR" dirty="0" smtClean="0"/>
              <a:t>είναι άγνωστη» και θα δούμε τι ισχύει για τη χώρα μας με βάση τα διαθέσιμα δεδομένα</a:t>
            </a:r>
            <a:r>
              <a:rPr lang="el-GR" baseline="0" dirty="0" smtClean="0"/>
              <a:t>.</a:t>
            </a:r>
          </a:p>
          <a:p>
            <a:r>
              <a:rPr lang="el-GR" dirty="0" smtClean="0"/>
              <a:t>Θα συζητηθούν επίσης οι παράγοντες που οδηγούν στην υποτίμηση του μεγέθους του προβλήματος της κακοποίησης και παραμέλησης των παιδιών.</a:t>
            </a:r>
          </a:p>
          <a:p>
            <a:endParaRPr lang="el-GR" dirty="0" smtClean="0"/>
          </a:p>
          <a:p>
            <a:r>
              <a:rPr lang="en-US" dirty="0" smtClean="0"/>
              <a:t>We </a:t>
            </a:r>
            <a:r>
              <a:rPr lang="en-US" dirty="0"/>
              <a:t>will start with the commonly accepted opinion </a:t>
            </a:r>
            <a:r>
              <a:rPr lang="en-US" baseline="0" dirty="0"/>
              <a:t>that </a:t>
            </a:r>
            <a:r>
              <a:rPr lang="en-US" sz="1200" i="1" dirty="0">
                <a:latin typeface="Segoe UI Light" pitchFamily="34" charset="0"/>
                <a:cs typeface="Segoe UI Light" pitchFamily="34" charset="0"/>
              </a:rPr>
              <a:t>‘the true extent of child maltreatment is unknown’ </a:t>
            </a:r>
            <a:r>
              <a:rPr lang="en-US" sz="1200" i="0" dirty="0">
                <a:latin typeface="Segoe UI Light" pitchFamily="34" charset="0"/>
                <a:cs typeface="Segoe UI Light" pitchFamily="34" charset="0"/>
              </a:rPr>
              <a:t>and how this is valid for our country too. We’ll see what the available data show and what are the factors leading to underestimation of the magnitude of the problem of child maltreatment.</a:t>
            </a:r>
            <a:r>
              <a:rPr lang="en-US" sz="1200" i="0" baseline="0" dirty="0">
                <a:latin typeface="Segoe UI Light" pitchFamily="34" charset="0"/>
                <a:cs typeface="Segoe UI Light" pitchFamily="34" charset="0"/>
              </a:rPr>
              <a:t> </a:t>
            </a:r>
            <a:endParaRPr lang="en-US" i="0"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3</a:t>
            </a:fld>
            <a:endParaRPr lang="el-GR"/>
          </a:p>
        </p:txBody>
      </p:sp>
    </p:spTree>
    <p:extLst>
      <p:ext uri="{BB962C8B-B14F-4D97-AF65-F5344CB8AC3E}">
        <p14:creationId xmlns:p14="http://schemas.microsoft.com/office/powerpoint/2010/main" xmlns="" val="3610646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When talking about child abuse and neglect we are discussing  a public health problem which occurs in all societies and as we already know this is true for the Europe too.</a:t>
            </a:r>
          </a:p>
          <a:p>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4</a:t>
            </a:fld>
            <a:endParaRPr lang="el-GR"/>
          </a:p>
        </p:txBody>
      </p:sp>
    </p:spTree>
    <p:extLst>
      <p:ext uri="{BB962C8B-B14F-4D97-AF65-F5344CB8AC3E}">
        <p14:creationId xmlns:p14="http://schemas.microsoft.com/office/powerpoint/2010/main" xmlns="" val="2642497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5</a:t>
            </a:fld>
            <a:endParaRPr lang="el-GR"/>
          </a:p>
        </p:txBody>
      </p:sp>
    </p:spTree>
    <p:extLst>
      <p:ext uri="{BB962C8B-B14F-4D97-AF65-F5344CB8AC3E}">
        <p14:creationId xmlns:p14="http://schemas.microsoft.com/office/powerpoint/2010/main" xmlns="" val="125971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what the literature says:</a:t>
            </a:r>
            <a:r>
              <a:rPr lang="en-US"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(1</a:t>
            </a:r>
            <a:r>
              <a:rPr lang="en-US" baseline="30000" dirty="0"/>
              <a:t>st</a:t>
            </a:r>
            <a:r>
              <a:rPr lang="en-US" baseline="0" dirty="0"/>
              <a:t> box comment) </a:t>
            </a:r>
            <a:r>
              <a:rPr lang="en-US" dirty="0"/>
              <a:t>the “</a:t>
            </a:r>
            <a:r>
              <a:rPr lang="en-US" i="1" dirty="0"/>
              <a:t>tip-of-the-iceberg analogy easily comes to mind when one thinks of the scope of child maltreatment</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a:t>
            </a:r>
            <a:r>
              <a:rPr lang="en-US" baseline="30000" dirty="0"/>
              <a:t>nd</a:t>
            </a:r>
            <a:r>
              <a:rPr lang="en-US" dirty="0"/>
              <a:t> box comment) This is what the comparison among </a:t>
            </a:r>
            <a:r>
              <a:rPr lang="en-US" i="1" dirty="0"/>
              <a:t>self-report </a:t>
            </a:r>
            <a:r>
              <a:rPr lang="en-US" dirty="0"/>
              <a:t>and based on </a:t>
            </a:r>
            <a:r>
              <a:rPr lang="en-US" i="1" dirty="0"/>
              <a:t>administrative data </a:t>
            </a:r>
            <a:r>
              <a:rPr lang="en-US" dirty="0"/>
              <a:t>surveys shows.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a:t>
            </a:r>
            <a:r>
              <a:rPr lang="en-US" baseline="30000" dirty="0"/>
              <a:t>rd</a:t>
            </a:r>
            <a:r>
              <a:rPr lang="en-US" dirty="0"/>
              <a:t> box</a:t>
            </a:r>
            <a:r>
              <a:rPr lang="en-US" baseline="0" dirty="0"/>
              <a:t> comment) </a:t>
            </a:r>
            <a:r>
              <a:rPr lang="en-US" dirty="0"/>
              <a:t>Everybody –including professionals- has a duty to proceed with the reporting to authorities of concerns involving threats for children’s safety. </a:t>
            </a:r>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l-GR"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7</a:t>
            </a:fld>
            <a:endParaRPr lang="el-GR"/>
          </a:p>
        </p:txBody>
      </p:sp>
    </p:spTree>
    <p:extLst>
      <p:ext uri="{BB962C8B-B14F-4D97-AF65-F5344CB8AC3E}">
        <p14:creationId xmlns:p14="http://schemas.microsoft.com/office/powerpoint/2010/main" xmlns="" val="2360329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a:solidFill>
                  <a:srgbClr val="FF0000"/>
                </a:solidFill>
              </a:rPr>
              <a:t>Preparation:</a:t>
            </a:r>
            <a:r>
              <a:rPr lang="en-US" sz="1200" b="0" baseline="0" dirty="0">
                <a:solidFill>
                  <a:srgbClr val="FF0000"/>
                </a:solidFill>
              </a:rPr>
              <a:t> </a:t>
            </a:r>
            <a:r>
              <a:rPr lang="en-US" sz="1200" b="0" dirty="0">
                <a:solidFill>
                  <a:srgbClr val="FF0000"/>
                </a:solidFill>
              </a:rPr>
              <a:t>Adapt slides 7-9 by providing data related to your country; e.g. from the policy brief or other sources</a:t>
            </a:r>
            <a:endParaRPr lang="en-US" b="0" dirty="0"/>
          </a:p>
        </p:txBody>
      </p:sp>
      <p:sp>
        <p:nvSpPr>
          <p:cNvPr id="4" name="Slide Number Placeholder 3"/>
          <p:cNvSpPr>
            <a:spLocks noGrp="1"/>
          </p:cNvSpPr>
          <p:nvPr>
            <p:ph type="sldNum" sz="quarter" idx="10"/>
          </p:nvPr>
        </p:nvSpPr>
        <p:spPr/>
        <p:txBody>
          <a:bodyPr/>
          <a:lstStyle/>
          <a:p>
            <a:fld id="{4E173E6A-8F10-4DAA-A860-01526F0EEF77}" type="slidenum">
              <a:rPr lang="el-GR" smtClean="0"/>
              <a:pPr/>
              <a:t>8</a:t>
            </a:fld>
            <a:endParaRPr lang="el-GR"/>
          </a:p>
        </p:txBody>
      </p:sp>
    </p:spTree>
    <p:extLst>
      <p:ext uri="{BB962C8B-B14F-4D97-AF65-F5344CB8AC3E}">
        <p14:creationId xmlns:p14="http://schemas.microsoft.com/office/powerpoint/2010/main" xmlns="" val="2883998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9</a:t>
            </a:fld>
            <a:endParaRPr lang="el-GR"/>
          </a:p>
        </p:txBody>
      </p:sp>
      <p:sp>
        <p:nvSpPr>
          <p:cNvPr id="200706" name="Rectangle 2"/>
          <p:cNvSpPr>
            <a:spLocks noGrp="1" noRot="1" noChangeAspect="1" noChangeArrowheads="1" noTextEdit="1"/>
          </p:cNvSpPr>
          <p:nvPr>
            <p:ph type="sldImg"/>
          </p:nvPr>
        </p:nvSpPr>
        <p:spPr>
          <a:xfrm>
            <a:off x="381000" y="685800"/>
            <a:ext cx="6096000" cy="3429000"/>
          </a:xfrm>
          <a:ln/>
        </p:spPr>
      </p:sp>
      <p:sp>
        <p:nvSpPr>
          <p:cNvPr id="200707" name="Rectangle 3"/>
          <p:cNvSpPr>
            <a:spLocks noGrp="1" noChangeArrowheads="1"/>
          </p:cNvSpPr>
          <p:nvPr>
            <p:ph type="body" idx="1"/>
          </p:nvPr>
        </p:nvSpPr>
        <p:spPr/>
        <p:txBody>
          <a:bodyPr/>
          <a:lstStyle/>
          <a:p>
            <a:r>
              <a:rPr lang="en-US" sz="1200" kern="1200" dirty="0">
                <a:solidFill>
                  <a:schemeClr val="tx1"/>
                </a:solidFill>
                <a:latin typeface="+mn-lt"/>
                <a:ea typeface="+mn-ea"/>
                <a:cs typeface="+mn-cs"/>
              </a:rPr>
              <a:t>The Greek example</a:t>
            </a:r>
          </a:p>
          <a:p>
            <a:r>
              <a:rPr lang="en-US" sz="1200" kern="1200" dirty="0">
                <a:solidFill>
                  <a:schemeClr val="tx1"/>
                </a:solidFill>
                <a:latin typeface="+mn-lt"/>
                <a:ea typeface="+mn-ea"/>
                <a:cs typeface="+mn-cs"/>
              </a:rPr>
              <a:t>In Greece actually there is no child protection system; with few exceptions, there is a lack of epidemiological data on CAN, while no surveillance mechanism is currently in place; where data are collected, different definitions, methodologies and tools are used</a:t>
            </a:r>
            <a:endParaRPr lang="el-GR" sz="1200" kern="1200" dirty="0">
              <a:solidFill>
                <a:schemeClr val="tx1"/>
              </a:solidFill>
              <a:latin typeface="+mn-lt"/>
              <a:ea typeface="+mn-ea"/>
              <a:cs typeface="+mn-cs"/>
            </a:endParaRPr>
          </a:p>
        </p:txBody>
      </p:sp>
    </p:spTree>
    <p:extLst>
      <p:ext uri="{BB962C8B-B14F-4D97-AF65-F5344CB8AC3E}">
        <p14:creationId xmlns:p14="http://schemas.microsoft.com/office/powerpoint/2010/main" xmlns="" val="3934053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This is the case of Greece. You will see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main findings of the of the Balkan epidemiological study on child abuse and neglect an FP7 project, which was conducted in nine Balkan countries from 2011 to 2012 with representative sample of children aged 11, 13 and 16 year old as well as the results of the case-based surveillance study which was conducted in the same geographic areas for the same ages in the nine countries. </a:t>
            </a:r>
            <a:endParaRPr lang="el-GR" sz="1200" kern="1200" dirty="0">
              <a:solidFill>
                <a:schemeClr val="tx1"/>
              </a:solidFill>
              <a:latin typeface="+mn-lt"/>
              <a:ea typeface="+mn-ea"/>
              <a:cs typeface="+mn-cs"/>
            </a:endParaRPr>
          </a:p>
          <a:p>
            <a:r>
              <a:rPr lang="en-US" sz="1200" kern="1200" dirty="0">
                <a:solidFill>
                  <a:schemeClr val="tx1"/>
                </a:solidFill>
                <a:latin typeface="+mn-lt"/>
                <a:ea typeface="+mn-ea"/>
                <a:cs typeface="+mn-cs"/>
              </a:rPr>
              <a:t>The gap between the self-reported incidence rates and the rates related to CAN cases known to services per type of violence is explicitly illustrated. The last column gives the rates of known cases to services to self-reported rates of adverse experiences. Despite any methodological weaknesses of the CBSS, these rates underlie the small number of cases that eventually reach one at least agency –confirming,</a:t>
            </a:r>
            <a:r>
              <a:rPr lang="en-US" sz="1200" kern="1200" baseline="0" dirty="0">
                <a:solidFill>
                  <a:schemeClr val="tx1"/>
                </a:solidFill>
                <a:latin typeface="+mn-lt"/>
                <a:ea typeface="+mn-ea"/>
                <a:cs typeface="+mn-cs"/>
              </a:rPr>
              <a:t> of course, </a:t>
            </a:r>
            <a:r>
              <a:rPr lang="en-US" sz="1200" kern="1200" dirty="0">
                <a:solidFill>
                  <a:schemeClr val="tx1"/>
                </a:solidFill>
                <a:latin typeface="+mn-lt"/>
                <a:ea typeface="+mn-ea"/>
                <a:cs typeface="+mn-cs"/>
              </a:rPr>
              <a:t>the iceberg phenomenon!</a:t>
            </a:r>
          </a:p>
        </p:txBody>
      </p:sp>
      <p:sp>
        <p:nvSpPr>
          <p:cNvPr id="4" name="Slide Number Placeholder 3"/>
          <p:cNvSpPr>
            <a:spLocks noGrp="1"/>
          </p:cNvSpPr>
          <p:nvPr>
            <p:ph type="sldNum" sz="quarter" idx="10"/>
          </p:nvPr>
        </p:nvSpPr>
        <p:spPr/>
        <p:txBody>
          <a:bodyPr/>
          <a:lstStyle/>
          <a:p>
            <a:fld id="{D7A5B808-B173-457B-8766-C37406316B0C}" type="slidenum">
              <a:rPr lang="el-GR" smtClean="0"/>
              <a:pPr/>
              <a:t>10</a:t>
            </a:fld>
            <a:endParaRPr lang="el-GR"/>
          </a:p>
        </p:txBody>
      </p:sp>
    </p:spTree>
    <p:extLst>
      <p:ext uri="{BB962C8B-B14F-4D97-AF65-F5344CB8AC3E}">
        <p14:creationId xmlns:p14="http://schemas.microsoft.com/office/powerpoint/2010/main" xmlns="" val="1659742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eaLnBrk="1" hangingPunct="1">
              <a:lnSpc>
                <a:spcPct val="80000"/>
              </a:lnSpc>
            </a:pPr>
            <a:r>
              <a:rPr lang="en-US" sz="1200" kern="1200" dirty="0" smtClean="0">
                <a:solidFill>
                  <a:schemeClr val="tx1"/>
                </a:solidFill>
                <a:latin typeface="+mn-lt"/>
                <a:ea typeface="+mn-ea"/>
                <a:cs typeface="+mn-cs"/>
              </a:rPr>
              <a:t>We are talking about a well-known phenomenon in the field of child abuse and neglect</a:t>
            </a:r>
            <a:endParaRPr lang="el-GR" dirty="0"/>
          </a:p>
        </p:txBody>
      </p:sp>
      <p:sp>
        <p:nvSpPr>
          <p:cNvPr id="4" name="Slide Number Placeholder 3"/>
          <p:cNvSpPr>
            <a:spLocks noGrp="1"/>
          </p:cNvSpPr>
          <p:nvPr>
            <p:ph type="sldNum" sz="quarter" idx="10"/>
          </p:nvPr>
        </p:nvSpPr>
        <p:spPr/>
        <p:txBody>
          <a:bodyPr/>
          <a:lstStyle/>
          <a:p>
            <a:fld id="{D7A5B808-B173-457B-8766-C37406316B0C}" type="slidenum">
              <a:rPr lang="el-GR" smtClean="0"/>
              <a:pPr/>
              <a:t>11</a:t>
            </a:fld>
            <a:endParaRPr lang="el-GR"/>
          </a:p>
        </p:txBody>
      </p:sp>
    </p:spTree>
    <p:extLst>
      <p:ext uri="{BB962C8B-B14F-4D97-AF65-F5344CB8AC3E}">
        <p14:creationId xmlns:p14="http://schemas.microsoft.com/office/powerpoint/2010/main" xmlns="" val="3245264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7"/>
            <a:ext cx="7772400" cy="1102519"/>
          </a:xfrm>
        </p:spPr>
        <p:txBody>
          <a:bodyPr/>
          <a:lstStyle/>
          <a:p>
            <a:r>
              <a:rPr lang="en-US"/>
              <a:t>Click to edit Master title style</a:t>
            </a:r>
            <a:endParaRPr lang="el-G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879CD5-3431-491A-8C20-F68432801E52}"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fld id="{BC879CD5-3431-491A-8C20-F68432801E52}" type="datetimeFigureOut">
              <a:rPr lang="el-GR" smtClean="0"/>
              <a:pPr/>
              <a:t>1/2/2022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fld id="{BC879CD5-3431-491A-8C20-F68432801E52}" type="datetimeFigureOut">
              <a:rPr lang="el-GR" smtClean="0"/>
              <a:pPr/>
              <a:t>1/2/2022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79CD5-3431-491A-8C20-F68432801E52}" type="datetimeFigureOut">
              <a:rPr lang="el-GR" smtClean="0"/>
              <a:pPr/>
              <a:t>1/2/2022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04796"/>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4025511"/>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C879CD5-3431-491A-8C20-F68432801E52}"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E7CB72F3-3DC2-4B74-A419-D6B97FB6FDE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C879CD5-3431-491A-8C20-F68432801E52}" type="datetimeFigureOut">
              <a:rPr lang="el-GR" smtClean="0"/>
              <a:pPr/>
              <a:t>1/2/2022</a:t>
            </a:fld>
            <a:endParaRPr lang="el-G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7CB72F3-3DC2-4B74-A419-D6B97FB6FDE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chart" Target="../charts/chart4.xml"/><Relationship Id="rId13" Type="http://schemas.openxmlformats.org/officeDocument/2006/relationships/image" Target="../media/image14.png"/><Relationship Id="rId3" Type="http://schemas.openxmlformats.org/officeDocument/2006/relationships/image" Target="../media/image8.png"/><Relationship Id="rId7" Type="http://schemas.openxmlformats.org/officeDocument/2006/relationships/chart" Target="../charts/chart3.xml"/><Relationship Id="rId12" Type="http://schemas.openxmlformats.org/officeDocument/2006/relationships/image" Target="../media/image13.png"/><Relationship Id="rId2" Type="http://schemas.openxmlformats.org/officeDocument/2006/relationships/notesSlide" Target="../notesSlides/notesSlide8.xml"/><Relationship Id="rId16"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chart" Target="../charts/chart2.xml"/><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chart" Target="../charts/chart1.xml"/><Relationship Id="rId9" Type="http://schemas.openxmlformats.org/officeDocument/2006/relationships/image" Target="../media/image10.png"/><Relationship Id="rId1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ubtitle 17"/>
          <p:cNvSpPr>
            <a:spLocks noGrp="1"/>
          </p:cNvSpPr>
          <p:nvPr>
            <p:ph type="subTitle" idx="1"/>
          </p:nvPr>
        </p:nvSpPr>
        <p:spPr>
          <a:xfrm>
            <a:off x="323528" y="2751606"/>
            <a:ext cx="8784976" cy="1477494"/>
          </a:xfrm>
        </p:spPr>
        <p:txBody>
          <a:bodyPr>
            <a:noAutofit/>
          </a:bodyPr>
          <a:lstStyle/>
          <a:p>
            <a:endParaRPr lang="en-US" sz="400" b="1" i="1" dirty="0"/>
          </a:p>
          <a:p>
            <a:r>
              <a:rPr lang="el-GR" sz="2400" i="1" dirty="0">
                <a:latin typeface="Segoe UI Light" pitchFamily="34" charset="0"/>
                <a:cs typeface="Segoe UI Light" pitchFamily="34" charset="0"/>
              </a:rPr>
              <a:t>συλλογή δεδομένων για την κακομεταχείριση </a:t>
            </a:r>
            <a:r>
              <a:rPr lang="el-GR" sz="2400" i="1" dirty="0" smtClean="0">
                <a:latin typeface="Segoe UI Light" pitchFamily="34" charset="0"/>
                <a:cs typeface="Segoe UI Light" pitchFamily="34" charset="0"/>
              </a:rPr>
              <a:t>παιδιών – </a:t>
            </a:r>
            <a:r>
              <a:rPr lang="el-GR" sz="2400" i="1" dirty="0">
                <a:latin typeface="Segoe UI Light" pitchFamily="34" charset="0"/>
                <a:cs typeface="Segoe UI Light" pitchFamily="34" charset="0"/>
              </a:rPr>
              <a:t>παγκόσμια αναγκαιότητα</a:t>
            </a:r>
          </a:p>
          <a:p>
            <a:r>
              <a:rPr lang="el-GR" sz="2400" i="1" dirty="0">
                <a:latin typeface="Segoe UI Light" pitchFamily="34" charset="0"/>
                <a:cs typeface="Segoe UI Light" pitchFamily="34" charset="0"/>
              </a:rPr>
              <a:t> </a:t>
            </a:r>
          </a:p>
          <a:p>
            <a:endParaRPr lang="en-US" sz="2400" dirty="0"/>
          </a:p>
        </p:txBody>
      </p:sp>
      <p:sp>
        <p:nvSpPr>
          <p:cNvPr id="5" name="Title 1"/>
          <p:cNvSpPr txBox="1">
            <a:spLocks/>
          </p:cNvSpPr>
          <p:nvPr/>
        </p:nvSpPr>
        <p:spPr>
          <a:xfrm>
            <a:off x="0" y="642929"/>
            <a:ext cx="91440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l-GR"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7"/>
          <p:cNvSpPr>
            <a:spLocks noGrp="1"/>
          </p:cNvSpPr>
          <p:nvPr>
            <p:ph type="ctrTitle"/>
          </p:nvPr>
        </p:nvSpPr>
        <p:spPr>
          <a:xfrm>
            <a:off x="251520" y="1597827"/>
            <a:ext cx="8568952" cy="1102519"/>
          </a:xfrm>
        </p:spPr>
        <p:txBody>
          <a:bodyPr>
            <a:normAutofit/>
          </a:bodyPr>
          <a:lstStyle/>
          <a:p>
            <a:r>
              <a:rPr lang="el-GR" sz="4000" dirty="0">
                <a:latin typeface="Segoe UI Light" pitchFamily="34" charset="0"/>
                <a:cs typeface="Segoe UI Light" pitchFamily="34" charset="0"/>
              </a:rPr>
              <a:t>Η λογική του </a:t>
            </a:r>
            <a:r>
              <a:rPr lang="en-US" sz="4000" dirty="0">
                <a:latin typeface="Segoe UI Light" pitchFamily="34" charset="0"/>
                <a:cs typeface="Segoe UI Light" pitchFamily="34" charset="0"/>
              </a:rPr>
              <a:t>CAN-MDS</a:t>
            </a:r>
            <a:endParaRPr lang="en-US" dirty="0">
              <a:latin typeface="Segoe UI Light" pitchFamily="34" charset="0"/>
              <a:cs typeface="Segoe UI Light" pitchFamily="34" charset="0"/>
            </a:endParaRPr>
          </a:p>
        </p:txBody>
      </p:sp>
      <p:cxnSp>
        <p:nvCxnSpPr>
          <p:cNvPr id="15"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p:nvPicPr>
        <p:blipFill>
          <a:blip r:embed="rId3" cstate="print"/>
          <a:srcRect/>
          <a:stretch>
            <a:fillRect/>
          </a:stretch>
        </p:blipFill>
        <p:spPr bwMode="auto">
          <a:xfrm>
            <a:off x="6084168" y="4602720"/>
            <a:ext cx="2915940" cy="508405"/>
          </a:xfrm>
          <a:prstGeom prst="rect">
            <a:avLst/>
          </a:prstGeom>
          <a:noFill/>
          <a:ln w="9525">
            <a:noFill/>
            <a:miter lim="800000"/>
            <a:headEnd/>
            <a:tailEnd/>
          </a:ln>
        </p:spPr>
      </p:pic>
      <p:pic>
        <p:nvPicPr>
          <p:cNvPr id="20" name="Picture 19"/>
          <p:cNvPicPr>
            <a:picLocks noChangeAspect="1"/>
          </p:cNvPicPr>
          <p:nvPr/>
        </p:nvPicPr>
        <p:blipFill>
          <a:blip r:embed="rId4" cstate="print"/>
          <a:stretch>
            <a:fillRect/>
          </a:stretch>
        </p:blipFill>
        <p:spPr>
          <a:xfrm>
            <a:off x="107504" y="4709456"/>
            <a:ext cx="471335" cy="312397"/>
          </a:xfrm>
          <a:prstGeom prst="rect">
            <a:avLst/>
          </a:prstGeom>
        </p:spPr>
      </p:pic>
      <p:pic>
        <p:nvPicPr>
          <p:cNvPr id="10" name="Picture 9"/>
          <p:cNvPicPr/>
          <p:nvPr/>
        </p:nvPicPr>
        <p:blipFill>
          <a:blip r:embed="rId5" cstate="print">
            <a:clrChange>
              <a:clrFrom>
                <a:srgbClr val="FFFDFA"/>
              </a:clrFrom>
              <a:clrTo>
                <a:srgbClr val="FFFDFA">
                  <a:alpha val="0"/>
                </a:srgbClr>
              </a:clrTo>
            </a:clrChange>
            <a:lum bright="-12000" contrast="6000"/>
          </a:blip>
          <a:srcRect/>
          <a:stretch>
            <a:fillRect/>
          </a:stretch>
        </p:blipFill>
        <p:spPr bwMode="auto">
          <a:xfrm>
            <a:off x="142587" y="219534"/>
            <a:ext cx="455963" cy="356259"/>
          </a:xfrm>
          <a:prstGeom prst="rect">
            <a:avLst/>
          </a:prstGeom>
          <a:noFill/>
          <a:ln w="9525" algn="in">
            <a:noFill/>
            <a:miter lim="800000"/>
            <a:headEnd/>
            <a:tailEnd/>
          </a:ln>
          <a:effectLst/>
        </p:spPr>
      </p:pic>
      <p:sp>
        <p:nvSpPr>
          <p:cNvPr id="11" name="Text Box 2"/>
          <p:cNvSpPr txBox="1">
            <a:spLocks noChangeArrowheads="1"/>
          </p:cNvSpPr>
          <p:nvPr/>
        </p:nvSpPr>
        <p:spPr bwMode="auto">
          <a:xfrm>
            <a:off x="685800" y="219534"/>
            <a:ext cx="3648075" cy="37147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Ινστιτούτο Υγείας του Παιδιού </a:t>
            </a:r>
            <a:endParaRPr kumimoji="0" lang="el-GR"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Διεύθυνση Ψυχικής Υγείας και Κοινωνικής Πρόνοιας</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800" b="0" i="0" u="none" strike="noStrike" cap="none" normalizeH="0" baseline="0" dirty="0" smtClean="0">
                <a:ln>
                  <a:noFill/>
                </a:ln>
                <a:solidFill>
                  <a:schemeClr val="tx1"/>
                </a:solidFill>
                <a:effectLst/>
                <a:latin typeface="Calibri" pitchFamily="34" charset="0"/>
                <a:cs typeface="Arial" pitchFamily="34" charset="0"/>
              </a:rPr>
              <a:t>Κέντρο για τη Μελέτη και την Πρόληψη της Κακοποίησης-Παραμέλησης των Παιδιών</a:t>
            </a: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3"/>
          <p:cNvSpPr>
            <a:spLocks noChangeArrowheads="1"/>
          </p:cNvSpPr>
          <p:nvPr/>
        </p:nvSpPr>
        <p:spPr bwMode="auto">
          <a:xfrm>
            <a:off x="1244385"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2000"/>
                                        <p:tgtEl>
                                          <p:spTgt spid="11"/>
                                        </p:tgtEl>
                                      </p:cBhvr>
                                    </p:animEffect>
                                  </p:childTnLst>
                                </p:cTn>
                              </p:par>
                              <p:par>
                                <p:cTn id="11" presetID="21" presetClass="entr" presetSubtype="1"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heel(1)">
                                      <p:cBhvr>
                                        <p:cTn id="13" dur="2000"/>
                                        <p:tgtEl>
                                          <p:spTgt spid="15"/>
                                        </p:tgtEl>
                                      </p:cBhvr>
                                    </p:animEffect>
                                  </p:childTnLst>
                                </p:cTn>
                              </p:par>
                              <p:par>
                                <p:cTn id="14" presetID="21" presetClass="entr" presetSubtype="1"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heel(1)">
                                      <p:cBhvr>
                                        <p:cTn id="16" dur="2000"/>
                                        <p:tgtEl>
                                          <p:spTgt spid="17"/>
                                        </p:tgtEl>
                                      </p:cBhvr>
                                    </p:animEffect>
                                  </p:childTnLst>
                                </p:cTn>
                              </p:par>
                              <p:par>
                                <p:cTn id="17" presetID="21" presetClass="entr" presetSubtype="1"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heel(1)">
                                      <p:cBhvr>
                                        <p:cTn id="19" dur="2000"/>
                                        <p:tgtEl>
                                          <p:spTgt spid="20"/>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heel(1)">
                                      <p:cBhvr>
                                        <p:cTn id="2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2" descr="http://www.clipartbest.com/cliparts/dT6/L4K/dT6L4KpT9.png"/>
          <p:cNvPicPr>
            <a:picLocks noChangeAspect="1" noChangeArrowheads="1"/>
          </p:cNvPicPr>
          <p:nvPr/>
        </p:nvPicPr>
        <p:blipFill>
          <a:blip r:embed="rId3" cstate="print"/>
          <a:srcRect/>
          <a:stretch>
            <a:fillRect/>
          </a:stretch>
        </p:blipFill>
        <p:spPr bwMode="auto">
          <a:xfrm>
            <a:off x="4735082" y="3958586"/>
            <a:ext cx="2813095" cy="1543223"/>
          </a:xfrm>
          <a:prstGeom prst="rect">
            <a:avLst/>
          </a:prstGeom>
          <a:noFill/>
        </p:spPr>
      </p:pic>
      <p:pic>
        <p:nvPicPr>
          <p:cNvPr id="52" name="Picture 2" descr="http://www.clipartbest.com/cliparts/dT6/L4K/dT6L4KpT9.png"/>
          <p:cNvPicPr>
            <a:picLocks noChangeAspect="1" noChangeArrowheads="1"/>
          </p:cNvPicPr>
          <p:nvPr/>
        </p:nvPicPr>
        <p:blipFill>
          <a:blip r:embed="rId3" cstate="print"/>
          <a:srcRect/>
          <a:stretch>
            <a:fillRect/>
          </a:stretch>
        </p:blipFill>
        <p:spPr bwMode="auto">
          <a:xfrm>
            <a:off x="4725557" y="2833124"/>
            <a:ext cx="2813095" cy="1543223"/>
          </a:xfrm>
          <a:prstGeom prst="rect">
            <a:avLst/>
          </a:prstGeom>
          <a:noFill/>
        </p:spPr>
      </p:pic>
      <p:pic>
        <p:nvPicPr>
          <p:cNvPr id="51" name="Picture 2" descr="http://www.clipartbest.com/cliparts/dT6/L4K/dT6L4KpT9.png"/>
          <p:cNvPicPr>
            <a:picLocks noChangeAspect="1" noChangeArrowheads="1"/>
          </p:cNvPicPr>
          <p:nvPr/>
        </p:nvPicPr>
        <p:blipFill>
          <a:blip r:embed="rId3" cstate="print"/>
          <a:srcRect/>
          <a:stretch>
            <a:fillRect/>
          </a:stretch>
        </p:blipFill>
        <p:spPr bwMode="auto">
          <a:xfrm>
            <a:off x="4716027" y="1707662"/>
            <a:ext cx="2813095" cy="1543223"/>
          </a:xfrm>
          <a:prstGeom prst="rect">
            <a:avLst/>
          </a:prstGeom>
          <a:noFill/>
        </p:spPr>
      </p:pic>
      <p:pic>
        <p:nvPicPr>
          <p:cNvPr id="18" name="Picture 2" descr="http://www.clipartbest.com/cliparts/dT6/L4K/dT6L4KpT9.png"/>
          <p:cNvPicPr>
            <a:picLocks noChangeAspect="1" noChangeArrowheads="1"/>
          </p:cNvPicPr>
          <p:nvPr/>
        </p:nvPicPr>
        <p:blipFill>
          <a:blip r:embed="rId3" cstate="print"/>
          <a:srcRect/>
          <a:stretch>
            <a:fillRect/>
          </a:stretch>
        </p:blipFill>
        <p:spPr bwMode="auto">
          <a:xfrm>
            <a:off x="4706496" y="582200"/>
            <a:ext cx="2813095" cy="1543223"/>
          </a:xfrm>
          <a:prstGeom prst="rect">
            <a:avLst/>
          </a:prstGeom>
          <a:noFill/>
        </p:spPr>
      </p:pic>
      <p:graphicFrame>
        <p:nvGraphicFramePr>
          <p:cNvPr id="25" name="Chart 24"/>
          <p:cNvGraphicFramePr/>
          <p:nvPr/>
        </p:nvGraphicFramePr>
        <p:xfrm>
          <a:off x="1763928" y="3793350"/>
          <a:ext cx="2160000" cy="135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hart 3"/>
          <p:cNvGraphicFramePr/>
          <p:nvPr/>
        </p:nvGraphicFramePr>
        <p:xfrm>
          <a:off x="1763928" y="573528"/>
          <a:ext cx="2160000" cy="1350000"/>
        </p:xfrm>
        <a:graphic>
          <a:graphicData uri="http://schemas.openxmlformats.org/drawingml/2006/chart">
            <c:chart xmlns:c="http://schemas.openxmlformats.org/drawingml/2006/chart" xmlns:r="http://schemas.openxmlformats.org/officeDocument/2006/relationships" r:id="rId5"/>
          </a:graphicData>
        </a:graphic>
      </p:graphicFrame>
      <p:sp>
        <p:nvSpPr>
          <p:cNvPr id="10" name="Oval 9"/>
          <p:cNvSpPr/>
          <p:nvPr/>
        </p:nvSpPr>
        <p:spPr>
          <a:xfrm>
            <a:off x="2965670" y="1174505"/>
            <a:ext cx="108000" cy="81000"/>
          </a:xfrm>
          <a:prstGeom prst="ellipse">
            <a:avLst/>
          </a:prstGeom>
          <a:noFill/>
          <a:ln w="19050"/>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effectLst>
                <a:glow rad="228600">
                  <a:schemeClr val="accent6">
                    <a:satMod val="175000"/>
                    <a:alpha val="40000"/>
                  </a:schemeClr>
                </a:glow>
              </a:effectLst>
            </a:endParaRPr>
          </a:p>
        </p:txBody>
      </p:sp>
      <p:pic>
        <p:nvPicPr>
          <p:cNvPr id="12" name="Picture 2" descr="http://www.clipartbest.com/cliparts/dT6/L4K/dT6L4KpT9.png"/>
          <p:cNvPicPr>
            <a:picLocks noChangeAspect="1" noChangeArrowheads="1"/>
          </p:cNvPicPr>
          <p:nvPr/>
        </p:nvPicPr>
        <p:blipFill>
          <a:blip r:embed="rId6" cstate="print"/>
          <a:srcRect/>
          <a:stretch>
            <a:fillRect/>
          </a:stretch>
        </p:blipFill>
        <p:spPr bwMode="auto">
          <a:xfrm>
            <a:off x="2857094" y="1085013"/>
            <a:ext cx="680391" cy="324036"/>
          </a:xfrm>
          <a:prstGeom prst="rect">
            <a:avLst/>
          </a:prstGeom>
          <a:noFill/>
        </p:spPr>
      </p:pic>
      <p:sp>
        <p:nvSpPr>
          <p:cNvPr id="19" name="Oval 18"/>
          <p:cNvSpPr/>
          <p:nvPr/>
        </p:nvSpPr>
        <p:spPr>
          <a:xfrm>
            <a:off x="4805948" y="663358"/>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9" name="Oval 8"/>
          <p:cNvSpPr/>
          <p:nvPr/>
        </p:nvSpPr>
        <p:spPr>
          <a:xfrm>
            <a:off x="4805948" y="1785581"/>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graphicFrame>
        <p:nvGraphicFramePr>
          <p:cNvPr id="13" name="Chart 12"/>
          <p:cNvGraphicFramePr/>
          <p:nvPr/>
        </p:nvGraphicFramePr>
        <p:xfrm>
          <a:off x="1763928" y="1653798"/>
          <a:ext cx="2160000" cy="1350000"/>
        </p:xfrm>
        <a:graphic>
          <a:graphicData uri="http://schemas.openxmlformats.org/drawingml/2006/chart">
            <c:chart xmlns:c="http://schemas.openxmlformats.org/drawingml/2006/chart" xmlns:r="http://schemas.openxmlformats.org/officeDocument/2006/relationships" r:id="rId7"/>
          </a:graphicData>
        </a:graphic>
      </p:graphicFrame>
      <p:sp>
        <p:nvSpPr>
          <p:cNvPr id="14" name="Oval 13"/>
          <p:cNvSpPr/>
          <p:nvPr/>
        </p:nvSpPr>
        <p:spPr>
          <a:xfrm>
            <a:off x="2942876" y="2564813"/>
            <a:ext cx="108000" cy="81000"/>
          </a:xfrm>
          <a:prstGeom prst="ellipse">
            <a:avLst/>
          </a:prstGeom>
          <a:noFill/>
          <a:ln w="19050"/>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effectLst>
                <a:glow rad="228600">
                  <a:schemeClr val="accent6">
                    <a:satMod val="175000"/>
                    <a:alpha val="40000"/>
                  </a:schemeClr>
                </a:glow>
              </a:effectLst>
            </a:endParaRPr>
          </a:p>
        </p:txBody>
      </p:sp>
      <p:pic>
        <p:nvPicPr>
          <p:cNvPr id="15" name="Picture 2" descr="http://www.clipartbest.com/cliparts/dT6/L4K/dT6L4KpT9.png"/>
          <p:cNvPicPr>
            <a:picLocks noChangeAspect="1" noChangeArrowheads="1"/>
          </p:cNvPicPr>
          <p:nvPr/>
        </p:nvPicPr>
        <p:blipFill>
          <a:blip r:embed="rId6" cstate="print"/>
          <a:srcRect/>
          <a:stretch>
            <a:fillRect/>
          </a:stretch>
        </p:blipFill>
        <p:spPr bwMode="auto">
          <a:xfrm>
            <a:off x="2834294" y="2475321"/>
            <a:ext cx="680391" cy="324036"/>
          </a:xfrm>
          <a:prstGeom prst="rect">
            <a:avLst/>
          </a:prstGeom>
          <a:noFill/>
        </p:spPr>
      </p:pic>
      <p:graphicFrame>
        <p:nvGraphicFramePr>
          <p:cNvPr id="16" name="Chart 15"/>
          <p:cNvGraphicFramePr/>
          <p:nvPr/>
        </p:nvGraphicFramePr>
        <p:xfrm>
          <a:off x="1763928" y="2701343"/>
          <a:ext cx="2160000" cy="1350000"/>
        </p:xfrm>
        <a:graphic>
          <a:graphicData uri="http://schemas.openxmlformats.org/drawingml/2006/chart">
            <c:chart xmlns:c="http://schemas.openxmlformats.org/drawingml/2006/chart" xmlns:r="http://schemas.openxmlformats.org/officeDocument/2006/relationships" r:id="rId8"/>
          </a:graphicData>
        </a:graphic>
      </p:graphicFrame>
      <p:sp>
        <p:nvSpPr>
          <p:cNvPr id="21" name="Oval 20"/>
          <p:cNvSpPr/>
          <p:nvPr/>
        </p:nvSpPr>
        <p:spPr>
          <a:xfrm>
            <a:off x="4805948" y="2907803"/>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2" name="Oval 21"/>
          <p:cNvSpPr/>
          <p:nvPr/>
        </p:nvSpPr>
        <p:spPr>
          <a:xfrm>
            <a:off x="2965670" y="3127993"/>
            <a:ext cx="108000" cy="81000"/>
          </a:xfrm>
          <a:prstGeom prst="ellipse">
            <a:avLst/>
          </a:prstGeom>
          <a:noFill/>
          <a:ln w="19050"/>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effectLst>
                <a:glow rad="228600">
                  <a:schemeClr val="accent6">
                    <a:satMod val="175000"/>
                    <a:alpha val="40000"/>
                  </a:schemeClr>
                </a:glow>
              </a:effectLst>
            </a:endParaRPr>
          </a:p>
        </p:txBody>
      </p:sp>
      <p:pic>
        <p:nvPicPr>
          <p:cNvPr id="23" name="Picture 2" descr="http://www.clipartbest.com/cliparts/dT6/L4K/dT6L4KpT9.png"/>
          <p:cNvPicPr>
            <a:picLocks noChangeAspect="1" noChangeArrowheads="1"/>
          </p:cNvPicPr>
          <p:nvPr/>
        </p:nvPicPr>
        <p:blipFill>
          <a:blip r:embed="rId6" cstate="print"/>
          <a:srcRect/>
          <a:stretch>
            <a:fillRect/>
          </a:stretch>
        </p:blipFill>
        <p:spPr bwMode="auto">
          <a:xfrm>
            <a:off x="2857094" y="3038501"/>
            <a:ext cx="680391" cy="324036"/>
          </a:xfrm>
          <a:prstGeom prst="rect">
            <a:avLst/>
          </a:prstGeom>
          <a:noFill/>
        </p:spPr>
      </p:pic>
      <p:sp>
        <p:nvSpPr>
          <p:cNvPr id="27" name="Oval 26"/>
          <p:cNvSpPr/>
          <p:nvPr/>
        </p:nvSpPr>
        <p:spPr>
          <a:xfrm>
            <a:off x="4805948" y="4030026"/>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8" name="Oval 27"/>
          <p:cNvSpPr/>
          <p:nvPr/>
        </p:nvSpPr>
        <p:spPr>
          <a:xfrm>
            <a:off x="2973901" y="4571428"/>
            <a:ext cx="108000" cy="81000"/>
          </a:xfrm>
          <a:prstGeom prst="ellipse">
            <a:avLst/>
          </a:prstGeom>
          <a:noFill/>
          <a:ln w="19050"/>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effectLst>
                <a:glow rad="228600">
                  <a:schemeClr val="accent6">
                    <a:satMod val="175000"/>
                    <a:alpha val="40000"/>
                  </a:schemeClr>
                </a:glow>
              </a:effectLst>
            </a:endParaRPr>
          </a:p>
        </p:txBody>
      </p:sp>
      <p:pic>
        <p:nvPicPr>
          <p:cNvPr id="29" name="Picture 2" descr="http://www.clipartbest.com/cliparts/dT6/L4K/dT6L4KpT9.png"/>
          <p:cNvPicPr>
            <a:picLocks noChangeAspect="1" noChangeArrowheads="1"/>
          </p:cNvPicPr>
          <p:nvPr/>
        </p:nvPicPr>
        <p:blipFill>
          <a:blip r:embed="rId6" cstate="print"/>
          <a:srcRect/>
          <a:stretch>
            <a:fillRect/>
          </a:stretch>
        </p:blipFill>
        <p:spPr bwMode="auto">
          <a:xfrm>
            <a:off x="2865308" y="4481936"/>
            <a:ext cx="680391" cy="324036"/>
          </a:xfrm>
          <a:prstGeom prst="rect">
            <a:avLst/>
          </a:prstGeom>
          <a:noFill/>
        </p:spPr>
      </p:pic>
      <p:sp>
        <p:nvSpPr>
          <p:cNvPr id="31" name="TextBox 30"/>
          <p:cNvSpPr txBox="1"/>
          <p:nvPr/>
        </p:nvSpPr>
        <p:spPr>
          <a:xfrm>
            <a:off x="374606" y="1066901"/>
            <a:ext cx="1461106" cy="369332"/>
          </a:xfrm>
          <a:prstGeom prst="rect">
            <a:avLst/>
          </a:prstGeom>
          <a:noFill/>
        </p:spPr>
        <p:txBody>
          <a:bodyPr wrap="none" rtlCol="0">
            <a:spAutoFit/>
          </a:bodyPr>
          <a:lstStyle/>
          <a:p>
            <a:pPr algn="r"/>
            <a:r>
              <a:rPr lang="el-GR" dirty="0" smtClean="0"/>
              <a:t>Σωματική βία</a:t>
            </a:r>
            <a:endParaRPr lang="el-GR" dirty="0"/>
          </a:p>
        </p:txBody>
      </p:sp>
      <p:sp>
        <p:nvSpPr>
          <p:cNvPr id="32" name="TextBox 31"/>
          <p:cNvSpPr txBox="1"/>
          <p:nvPr/>
        </p:nvSpPr>
        <p:spPr>
          <a:xfrm>
            <a:off x="207268" y="2111567"/>
            <a:ext cx="1628459" cy="369332"/>
          </a:xfrm>
          <a:prstGeom prst="rect">
            <a:avLst/>
          </a:prstGeom>
          <a:noFill/>
        </p:spPr>
        <p:txBody>
          <a:bodyPr wrap="none" rtlCol="0">
            <a:spAutoFit/>
          </a:bodyPr>
          <a:lstStyle/>
          <a:p>
            <a:pPr algn="r"/>
            <a:r>
              <a:rPr lang="el-GR" dirty="0" smtClean="0"/>
              <a:t>Σεξουαλική βία</a:t>
            </a:r>
            <a:endParaRPr lang="el-GR" dirty="0"/>
          </a:p>
        </p:txBody>
      </p:sp>
      <p:sp>
        <p:nvSpPr>
          <p:cNvPr id="33" name="TextBox 32"/>
          <p:cNvSpPr txBox="1"/>
          <p:nvPr/>
        </p:nvSpPr>
        <p:spPr>
          <a:xfrm>
            <a:off x="35496" y="3132059"/>
            <a:ext cx="1800200" cy="369332"/>
          </a:xfrm>
          <a:prstGeom prst="rect">
            <a:avLst/>
          </a:prstGeom>
          <a:noFill/>
        </p:spPr>
        <p:txBody>
          <a:bodyPr wrap="square" rtlCol="0">
            <a:spAutoFit/>
          </a:bodyPr>
          <a:lstStyle/>
          <a:p>
            <a:pPr algn="r"/>
            <a:r>
              <a:rPr lang="el-GR" dirty="0" smtClean="0"/>
              <a:t>Ψυχολογική βία</a:t>
            </a:r>
            <a:endParaRPr lang="el-GR" dirty="0"/>
          </a:p>
        </p:txBody>
      </p:sp>
      <p:sp>
        <p:nvSpPr>
          <p:cNvPr id="34" name="TextBox 33"/>
          <p:cNvSpPr txBox="1"/>
          <p:nvPr/>
        </p:nvSpPr>
        <p:spPr>
          <a:xfrm>
            <a:off x="-36512" y="4083917"/>
            <a:ext cx="1872208" cy="738664"/>
          </a:xfrm>
          <a:prstGeom prst="rect">
            <a:avLst/>
          </a:prstGeom>
          <a:noFill/>
        </p:spPr>
        <p:txBody>
          <a:bodyPr wrap="square" rtlCol="0">
            <a:spAutoFit/>
          </a:bodyPr>
          <a:lstStyle/>
          <a:p>
            <a:pPr algn="r"/>
            <a:r>
              <a:rPr lang="el-GR" sz="1400" dirty="0" smtClean="0"/>
              <a:t>Αίσθημα παραμέλησης/ παραμέληση</a:t>
            </a:r>
            <a:endParaRPr lang="el-GR" sz="1400" dirty="0"/>
          </a:p>
        </p:txBody>
      </p:sp>
      <p:sp>
        <p:nvSpPr>
          <p:cNvPr id="36" name="TextBox 35"/>
          <p:cNvSpPr txBox="1"/>
          <p:nvPr/>
        </p:nvSpPr>
        <p:spPr>
          <a:xfrm>
            <a:off x="1259632" y="40620"/>
            <a:ext cx="3456384" cy="523220"/>
          </a:xfrm>
          <a:prstGeom prst="rect">
            <a:avLst/>
          </a:prstGeom>
          <a:noFill/>
        </p:spPr>
        <p:txBody>
          <a:bodyPr wrap="square" rtlCol="0">
            <a:spAutoFit/>
          </a:bodyPr>
          <a:lstStyle/>
          <a:p>
            <a:pPr algn="ctr"/>
            <a:r>
              <a:rPr lang="el-GR" sz="1400" dirty="0" err="1" smtClean="0"/>
              <a:t>αυτο</a:t>
            </a:r>
            <a:r>
              <a:rPr lang="el-GR" sz="1400" dirty="0" smtClean="0"/>
              <a:t>-αναφερόμενα περιστατικά</a:t>
            </a:r>
            <a:endParaRPr lang="en-US" sz="1400" dirty="0"/>
          </a:p>
          <a:p>
            <a:pPr algn="ctr"/>
            <a:r>
              <a:rPr lang="en-US" sz="1400" dirty="0" smtClean="0"/>
              <a:t>(ICAST-CH</a:t>
            </a:r>
            <a:r>
              <a:rPr lang="el-GR" sz="1400" dirty="0" smtClean="0"/>
              <a:t> </a:t>
            </a:r>
            <a:r>
              <a:rPr lang="en-US" sz="1400" dirty="0" smtClean="0"/>
              <a:t>based survey</a:t>
            </a:r>
            <a:r>
              <a:rPr lang="el-GR" sz="1400" dirty="0" smtClean="0"/>
              <a:t>,</a:t>
            </a:r>
            <a:r>
              <a:rPr lang="en-US" sz="1400" dirty="0" smtClean="0"/>
              <a:t> N=10451</a:t>
            </a:r>
            <a:r>
              <a:rPr lang="en-US" sz="1400" dirty="0"/>
              <a:t>)</a:t>
            </a:r>
            <a:endParaRPr lang="el-GR" sz="1400" dirty="0"/>
          </a:p>
        </p:txBody>
      </p:sp>
      <p:sp>
        <p:nvSpPr>
          <p:cNvPr id="37" name="TextBox 36"/>
          <p:cNvSpPr txBox="1"/>
          <p:nvPr/>
        </p:nvSpPr>
        <p:spPr>
          <a:xfrm>
            <a:off x="4428224" y="40620"/>
            <a:ext cx="3744176" cy="523220"/>
          </a:xfrm>
          <a:prstGeom prst="rect">
            <a:avLst/>
          </a:prstGeom>
          <a:noFill/>
        </p:spPr>
        <p:txBody>
          <a:bodyPr wrap="square" rtlCol="0">
            <a:spAutoFit/>
          </a:bodyPr>
          <a:lstStyle/>
          <a:p>
            <a:pPr algn="ctr"/>
            <a:r>
              <a:rPr lang="el-GR" sz="1400" dirty="0" smtClean="0"/>
              <a:t>Καταγεγραμμένα περιστατικά σε αρχεία φορέων &amp; υπηρεσιών </a:t>
            </a:r>
            <a:r>
              <a:rPr lang="en-US" sz="1400" dirty="0" smtClean="0"/>
              <a:t>(</a:t>
            </a:r>
            <a:r>
              <a:rPr lang="en-US" sz="1400" dirty="0"/>
              <a:t>Case-based </a:t>
            </a:r>
            <a:r>
              <a:rPr lang="en-US" sz="1400" dirty="0" smtClean="0"/>
              <a:t>surveillance</a:t>
            </a:r>
            <a:r>
              <a:rPr lang="el-GR" sz="1400" dirty="0" smtClean="0"/>
              <a:t>,</a:t>
            </a:r>
            <a:r>
              <a:rPr lang="en-US" sz="1400" dirty="0" smtClean="0"/>
              <a:t> </a:t>
            </a:r>
            <a:r>
              <a:rPr lang="en-US" sz="1400" dirty="0"/>
              <a:t>N=728)</a:t>
            </a:r>
            <a:endParaRPr lang="el-GR" sz="1400" dirty="0"/>
          </a:p>
        </p:txBody>
      </p:sp>
      <p:sp>
        <p:nvSpPr>
          <p:cNvPr id="38" name="TextBox 37"/>
          <p:cNvSpPr txBox="1"/>
          <p:nvPr/>
        </p:nvSpPr>
        <p:spPr>
          <a:xfrm>
            <a:off x="3707906" y="1059582"/>
            <a:ext cx="875561" cy="369332"/>
          </a:xfrm>
          <a:prstGeom prst="rect">
            <a:avLst/>
          </a:prstGeom>
          <a:noFill/>
        </p:spPr>
        <p:txBody>
          <a:bodyPr wrap="none" rtlCol="0">
            <a:spAutoFit/>
          </a:bodyPr>
          <a:lstStyle/>
          <a:p>
            <a:r>
              <a:rPr lang="en-US" dirty="0"/>
              <a:t>47.38%</a:t>
            </a:r>
            <a:endParaRPr lang="el-GR" dirty="0"/>
          </a:p>
        </p:txBody>
      </p:sp>
      <p:sp>
        <p:nvSpPr>
          <p:cNvPr id="39" name="TextBox 38"/>
          <p:cNvSpPr txBox="1"/>
          <p:nvPr/>
        </p:nvSpPr>
        <p:spPr>
          <a:xfrm>
            <a:off x="3707902" y="2104248"/>
            <a:ext cx="864339" cy="369332"/>
          </a:xfrm>
          <a:prstGeom prst="rect">
            <a:avLst/>
          </a:prstGeom>
          <a:noFill/>
        </p:spPr>
        <p:txBody>
          <a:bodyPr wrap="none" rtlCol="0">
            <a:spAutoFit/>
          </a:bodyPr>
          <a:lstStyle/>
          <a:p>
            <a:r>
              <a:rPr lang="en-US" dirty="0"/>
              <a:t>  9.54%</a:t>
            </a:r>
            <a:endParaRPr lang="el-GR" dirty="0"/>
          </a:p>
        </p:txBody>
      </p:sp>
      <p:sp>
        <p:nvSpPr>
          <p:cNvPr id="40" name="TextBox 39"/>
          <p:cNvSpPr txBox="1"/>
          <p:nvPr/>
        </p:nvSpPr>
        <p:spPr>
          <a:xfrm>
            <a:off x="3707903" y="3124732"/>
            <a:ext cx="1800200" cy="369332"/>
          </a:xfrm>
          <a:prstGeom prst="rect">
            <a:avLst/>
          </a:prstGeom>
          <a:noFill/>
        </p:spPr>
        <p:txBody>
          <a:bodyPr wrap="square" rtlCol="0">
            <a:spAutoFit/>
          </a:bodyPr>
          <a:lstStyle/>
          <a:p>
            <a:r>
              <a:rPr lang="en-US" dirty="0"/>
              <a:t>70.02%</a:t>
            </a:r>
            <a:endParaRPr lang="el-GR" dirty="0"/>
          </a:p>
        </p:txBody>
      </p:sp>
      <p:sp>
        <p:nvSpPr>
          <p:cNvPr id="41" name="TextBox 40"/>
          <p:cNvSpPr txBox="1"/>
          <p:nvPr/>
        </p:nvSpPr>
        <p:spPr>
          <a:xfrm>
            <a:off x="3707904" y="4198550"/>
            <a:ext cx="1800200" cy="369332"/>
          </a:xfrm>
          <a:prstGeom prst="rect">
            <a:avLst/>
          </a:prstGeom>
          <a:noFill/>
        </p:spPr>
        <p:txBody>
          <a:bodyPr wrap="square" rtlCol="0">
            <a:spAutoFit/>
          </a:bodyPr>
          <a:lstStyle/>
          <a:p>
            <a:r>
              <a:rPr lang="en-US" dirty="0"/>
              <a:t>26.41%</a:t>
            </a:r>
            <a:endParaRPr lang="el-GR" dirty="0"/>
          </a:p>
        </p:txBody>
      </p:sp>
      <p:sp>
        <p:nvSpPr>
          <p:cNvPr id="42" name="TextBox 41"/>
          <p:cNvSpPr txBox="1"/>
          <p:nvPr/>
        </p:nvSpPr>
        <p:spPr>
          <a:xfrm>
            <a:off x="6588241" y="1052264"/>
            <a:ext cx="758541" cy="369332"/>
          </a:xfrm>
          <a:prstGeom prst="rect">
            <a:avLst/>
          </a:prstGeom>
          <a:noFill/>
        </p:spPr>
        <p:txBody>
          <a:bodyPr wrap="none" rtlCol="0">
            <a:spAutoFit/>
          </a:bodyPr>
          <a:lstStyle/>
          <a:p>
            <a:r>
              <a:rPr lang="en-US" dirty="0"/>
              <a:t>0.18%</a:t>
            </a:r>
            <a:endParaRPr lang="el-GR" dirty="0"/>
          </a:p>
        </p:txBody>
      </p:sp>
      <p:sp>
        <p:nvSpPr>
          <p:cNvPr id="43" name="TextBox 42"/>
          <p:cNvSpPr txBox="1"/>
          <p:nvPr/>
        </p:nvSpPr>
        <p:spPr>
          <a:xfrm>
            <a:off x="6588241" y="2096930"/>
            <a:ext cx="758541" cy="369332"/>
          </a:xfrm>
          <a:prstGeom prst="rect">
            <a:avLst/>
          </a:prstGeom>
          <a:noFill/>
        </p:spPr>
        <p:txBody>
          <a:bodyPr wrap="none" rtlCol="0">
            <a:spAutoFit/>
          </a:bodyPr>
          <a:lstStyle/>
          <a:p>
            <a:r>
              <a:rPr lang="en-US" dirty="0"/>
              <a:t>0.07%</a:t>
            </a:r>
            <a:endParaRPr lang="el-GR" dirty="0"/>
          </a:p>
        </p:txBody>
      </p:sp>
      <p:sp>
        <p:nvSpPr>
          <p:cNvPr id="44" name="TextBox 43"/>
          <p:cNvSpPr txBox="1"/>
          <p:nvPr/>
        </p:nvSpPr>
        <p:spPr>
          <a:xfrm>
            <a:off x="6588225" y="3117413"/>
            <a:ext cx="1800200" cy="369332"/>
          </a:xfrm>
          <a:prstGeom prst="rect">
            <a:avLst/>
          </a:prstGeom>
          <a:noFill/>
        </p:spPr>
        <p:txBody>
          <a:bodyPr wrap="square" rtlCol="0">
            <a:spAutoFit/>
          </a:bodyPr>
          <a:lstStyle/>
          <a:p>
            <a:r>
              <a:rPr lang="en-US" dirty="0"/>
              <a:t>0.53%</a:t>
            </a:r>
            <a:endParaRPr lang="el-GR" dirty="0"/>
          </a:p>
        </p:txBody>
      </p:sp>
      <p:sp>
        <p:nvSpPr>
          <p:cNvPr id="45" name="TextBox 44"/>
          <p:cNvSpPr txBox="1"/>
          <p:nvPr/>
        </p:nvSpPr>
        <p:spPr>
          <a:xfrm>
            <a:off x="6588226" y="4191231"/>
            <a:ext cx="1800200" cy="369332"/>
          </a:xfrm>
          <a:prstGeom prst="rect">
            <a:avLst/>
          </a:prstGeom>
          <a:noFill/>
        </p:spPr>
        <p:txBody>
          <a:bodyPr wrap="square" rtlCol="0">
            <a:spAutoFit/>
          </a:bodyPr>
          <a:lstStyle/>
          <a:p>
            <a:r>
              <a:rPr lang="en-US" dirty="0"/>
              <a:t>0.46%</a:t>
            </a:r>
            <a:endParaRPr lang="el-GR" dirty="0"/>
          </a:p>
        </p:txBody>
      </p:sp>
      <p:sp>
        <p:nvSpPr>
          <p:cNvPr id="46" name="TextBox 45"/>
          <p:cNvSpPr txBox="1"/>
          <p:nvPr/>
        </p:nvSpPr>
        <p:spPr>
          <a:xfrm>
            <a:off x="8028384" y="141489"/>
            <a:ext cx="1115616" cy="553998"/>
          </a:xfrm>
          <a:prstGeom prst="rect">
            <a:avLst/>
          </a:prstGeom>
          <a:noFill/>
        </p:spPr>
        <p:txBody>
          <a:bodyPr wrap="square" rtlCol="0">
            <a:spAutoFit/>
          </a:bodyPr>
          <a:lstStyle/>
          <a:p>
            <a:pPr algn="ct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καταγεγραμμένα</a:t>
            </a:r>
            <a:r>
              <a:rPr lang="en-US"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l-GR" sz="1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αυτο</a:t>
            </a: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-αναφερόμενα</a:t>
            </a:r>
            <a:endParaRPr lang="el-GR" sz="1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7" name="TextBox 46"/>
          <p:cNvSpPr txBox="1"/>
          <p:nvPr/>
        </p:nvSpPr>
        <p:spPr>
          <a:xfrm>
            <a:off x="8172416" y="1052264"/>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0.38%</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8" name="TextBox 47"/>
          <p:cNvSpPr txBox="1"/>
          <p:nvPr/>
        </p:nvSpPr>
        <p:spPr>
          <a:xfrm>
            <a:off x="8172416" y="2096930"/>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0.73%</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9" name="TextBox 48"/>
          <p:cNvSpPr txBox="1"/>
          <p:nvPr/>
        </p:nvSpPr>
        <p:spPr>
          <a:xfrm>
            <a:off x="8191616" y="3117413"/>
            <a:ext cx="844897"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0.76%</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0" name="TextBox 49"/>
          <p:cNvSpPr txBox="1"/>
          <p:nvPr/>
        </p:nvSpPr>
        <p:spPr>
          <a:xfrm>
            <a:off x="8172400" y="4191231"/>
            <a:ext cx="936104"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1.74%</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4" name="Picture 5"/>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5045367" y="749842"/>
            <a:ext cx="822778" cy="788563"/>
          </a:xfrm>
          <a:prstGeom prst="rect">
            <a:avLst/>
          </a:prstGeom>
          <a:noFill/>
          <a:ln w="9525">
            <a:noFill/>
            <a:miter lim="800000"/>
            <a:headEnd/>
            <a:tailEnd/>
          </a:ln>
        </p:spPr>
      </p:pic>
      <p:pic>
        <p:nvPicPr>
          <p:cNvPr id="55" name="Picture 6"/>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4877422" y="1952255"/>
            <a:ext cx="1093860" cy="523464"/>
          </a:xfrm>
          <a:prstGeom prst="rect">
            <a:avLst/>
          </a:prstGeom>
          <a:noFill/>
          <a:ln w="9525">
            <a:noFill/>
            <a:miter lim="800000"/>
            <a:headEnd/>
            <a:tailEnd/>
          </a:ln>
        </p:spPr>
      </p:pic>
      <p:pic>
        <p:nvPicPr>
          <p:cNvPr id="56" name="Picture 7"/>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5144361" y="2946656"/>
            <a:ext cx="666054" cy="946337"/>
          </a:xfrm>
          <a:prstGeom prst="rect">
            <a:avLst/>
          </a:prstGeom>
          <a:noFill/>
          <a:ln w="9525">
            <a:noFill/>
            <a:miter lim="800000"/>
            <a:headEnd/>
            <a:tailEnd/>
          </a:ln>
        </p:spPr>
      </p:pic>
      <p:pic>
        <p:nvPicPr>
          <p:cNvPr id="57" name="Picture 8"/>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5070693" y="4191931"/>
            <a:ext cx="821958" cy="660458"/>
          </a:xfrm>
          <a:prstGeom prst="rect">
            <a:avLst/>
          </a:prstGeom>
          <a:noFill/>
          <a:ln w="9525">
            <a:noFill/>
            <a:miter lim="800000"/>
            <a:headEnd/>
            <a:tailEnd/>
          </a:ln>
        </p:spPr>
      </p:pic>
      <p:pic>
        <p:nvPicPr>
          <p:cNvPr id="58" name="Picture 3"/>
          <p:cNvPicPr>
            <a:picLocks noGrp="1" noChangeAspect="1" noChangeArrowheads="1"/>
          </p:cNvPicPr>
          <p:nvPr>
            <p:ph idx="4294967295"/>
          </p:nvPr>
        </p:nvPicPr>
        <p:blipFill>
          <a:blip r:embed="rId13" cstate="print"/>
          <a:srcRect l="86244" t="16766" b="40356"/>
          <a:stretch>
            <a:fillRect/>
          </a:stretch>
        </p:blipFill>
        <p:spPr>
          <a:xfrm>
            <a:off x="14" y="0"/>
            <a:ext cx="971599" cy="918102"/>
          </a:xfrm>
        </p:spPr>
      </p:pic>
      <p:pic>
        <p:nvPicPr>
          <p:cNvPr id="59" name="Picture 5" descr="Home"/>
          <p:cNvPicPr>
            <a:picLocks noChangeAspect="1" noChangeArrowheads="1"/>
          </p:cNvPicPr>
          <p:nvPr/>
        </p:nvPicPr>
        <p:blipFill>
          <a:blip r:embed="rId14" cstate="print"/>
          <a:srcRect/>
          <a:stretch>
            <a:fillRect/>
          </a:stretch>
        </p:blipFill>
        <p:spPr bwMode="auto">
          <a:xfrm>
            <a:off x="193010" y="4826403"/>
            <a:ext cx="713621" cy="270030"/>
          </a:xfrm>
          <a:prstGeom prst="rect">
            <a:avLst/>
          </a:prstGeom>
          <a:noFill/>
        </p:spPr>
      </p:pic>
      <p:pic>
        <p:nvPicPr>
          <p:cNvPr id="63" name="Picture 7" descr="http://www.becan.eu/sites/default/files/becan_images/fp7_logo2.png"/>
          <p:cNvPicPr>
            <a:picLocks noChangeAspect="1" noChangeArrowheads="1"/>
          </p:cNvPicPr>
          <p:nvPr/>
        </p:nvPicPr>
        <p:blipFill>
          <a:blip r:embed="rId15" cstate="print"/>
          <a:srcRect/>
          <a:stretch>
            <a:fillRect/>
          </a:stretch>
        </p:blipFill>
        <p:spPr bwMode="auto">
          <a:xfrm>
            <a:off x="965861" y="4875018"/>
            <a:ext cx="228803" cy="172800"/>
          </a:xfrm>
          <a:prstGeom prst="rect">
            <a:avLst/>
          </a:prstGeom>
          <a:noFill/>
        </p:spPr>
      </p:pic>
      <p:pic>
        <p:nvPicPr>
          <p:cNvPr id="64" name="Picture 24"/>
          <p:cNvPicPr>
            <a:picLocks noChangeAspect="1" noChangeArrowheads="1"/>
          </p:cNvPicPr>
          <p:nvPr/>
        </p:nvPicPr>
        <p:blipFill>
          <a:blip r:embed="rId16" cstate="print"/>
          <a:srcRect/>
          <a:stretch>
            <a:fillRect/>
          </a:stretch>
        </p:blipFill>
        <p:spPr bwMode="auto">
          <a:xfrm>
            <a:off x="1266657" y="4871418"/>
            <a:ext cx="288032" cy="180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1+#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ox(in)">
                                      <p:cBhvr>
                                        <p:cTn id="23" dur="500"/>
                                        <p:tgtEl>
                                          <p:spTgt spid="4"/>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box(in)">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0"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p:stCondLst>
                              <p:cond delay="500"/>
                            </p:stCondLst>
                            <p:childTnLst>
                              <p:par>
                                <p:cTn id="40" presetID="9"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dissolve">
                                      <p:cBhvr>
                                        <p:cTn id="42"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par>
                                <p:cTn id="43" presetID="9" presetClass="entr" presetSubtype="0" fill="hold" nodeType="with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dissolve">
                                      <p:cBhvr>
                                        <p:cTn id="45" dur="500"/>
                                        <p:tgtEl>
                                          <p:spTgt spid="54"/>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dissolve">
                                      <p:cBhvr>
                                        <p:cTn id="48" dur="500"/>
                                        <p:tgtEl>
                                          <p:spTgt spid="19"/>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dissolve">
                                      <p:cBhvr>
                                        <p:cTn id="51" dur="500"/>
                                        <p:tgtEl>
                                          <p:spTgt spid="42"/>
                                        </p:tgtEl>
                                      </p:cBhvr>
                                    </p:animEffect>
                                  </p:childTnLst>
                                </p:cTn>
                              </p:par>
                            </p:childTnLst>
                          </p:cTn>
                        </p:par>
                      </p:childTnLst>
                    </p:cTn>
                  </p:par>
                  <p:par>
                    <p:cTn id="52" fill="hold">
                      <p:stCondLst>
                        <p:cond delay="indefinite"/>
                      </p:stCondLst>
                      <p:childTnLst>
                        <p:par>
                          <p:cTn id="53" fill="hold">
                            <p:stCondLst>
                              <p:cond delay="0"/>
                            </p:stCondLst>
                            <p:childTnLst>
                              <p:par>
                                <p:cTn id="54" presetID="4" presetClass="entr" presetSubtype="16" fill="hold" grpId="0"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box(in)">
                                      <p:cBhvr>
                                        <p:cTn id="56" dur="500"/>
                                        <p:tgtEl>
                                          <p:spTgt spid="32"/>
                                        </p:tgtEl>
                                      </p:cBhvr>
                                    </p:animEffect>
                                  </p:childTnLst>
                                </p:cTn>
                              </p:par>
                              <p:par>
                                <p:cTn id="57" presetID="4"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box(in)">
                                      <p:cBhvr>
                                        <p:cTn id="59" dur="500"/>
                                        <p:tgtEl>
                                          <p:spTgt spid="13"/>
                                        </p:tgtEl>
                                      </p:cBhvr>
                                    </p:animEffect>
                                  </p:childTnLst>
                                </p:cTn>
                              </p:par>
                              <p:par>
                                <p:cTn id="60" presetID="4" presetClass="entr" presetSubtype="16"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box(in)">
                                      <p:cBhvr>
                                        <p:cTn id="62" dur="500"/>
                                        <p:tgtEl>
                                          <p:spTgt spid="39"/>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0"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par>
                                <p:cTn id="70" presetID="53" presetClass="entr" presetSubtype="0" fill="hold"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childTnLst>
                          </p:cTn>
                        </p:par>
                        <p:par>
                          <p:cTn id="75" fill="hold">
                            <p:stCondLst>
                              <p:cond delay="500"/>
                            </p:stCondLst>
                            <p:childTnLst>
                              <p:par>
                                <p:cTn id="76" presetID="9"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Effect transition="in" filter="dissolve">
                                      <p:cBhvr>
                                        <p:cTn id="78"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par>
                                <p:cTn id="79" presetID="9" presetClass="entr" presetSubtype="0"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dissolve">
                                      <p:cBhvr>
                                        <p:cTn id="81" dur="500"/>
                                        <p:tgtEl>
                                          <p:spTgt spid="55"/>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dissolve">
                                      <p:cBhvr>
                                        <p:cTn id="84" dur="500"/>
                                        <p:tgtEl>
                                          <p:spTgt spid="9"/>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dissolve">
                                      <p:cBhvr>
                                        <p:cTn id="87" dur="500"/>
                                        <p:tgtEl>
                                          <p:spTgt spid="43"/>
                                        </p:tgtEl>
                                      </p:cBhvr>
                                    </p:animEffect>
                                  </p:childTnLst>
                                </p:cTn>
                              </p:par>
                            </p:childTnLst>
                          </p:cTn>
                        </p:par>
                      </p:childTnLst>
                    </p:cTn>
                  </p:par>
                  <p:par>
                    <p:cTn id="88" fill="hold">
                      <p:stCondLst>
                        <p:cond delay="indefinite"/>
                      </p:stCondLst>
                      <p:childTnLst>
                        <p:par>
                          <p:cTn id="89" fill="hold">
                            <p:stCondLst>
                              <p:cond delay="0"/>
                            </p:stCondLst>
                            <p:childTnLst>
                              <p:par>
                                <p:cTn id="90" presetID="4" presetClass="entr" presetSubtype="16" fill="hold" grpId="0" nodeType="click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box(in)">
                                      <p:cBhvr>
                                        <p:cTn id="92" dur="500"/>
                                        <p:tgtEl>
                                          <p:spTgt spid="33"/>
                                        </p:tgtEl>
                                      </p:cBhvr>
                                    </p:animEffect>
                                  </p:childTnLst>
                                </p:cTn>
                              </p:par>
                              <p:par>
                                <p:cTn id="93" presetID="4" presetClass="entr" presetSubtype="16"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box(in)">
                                      <p:cBhvr>
                                        <p:cTn id="95" dur="500"/>
                                        <p:tgtEl>
                                          <p:spTgt spid="16"/>
                                        </p:tgtEl>
                                      </p:cBhvr>
                                    </p:animEffect>
                                  </p:childTnLst>
                                </p:cTn>
                              </p:par>
                              <p:par>
                                <p:cTn id="96" presetID="4" presetClass="entr" presetSubtype="16" fill="hold" grpId="0" nodeType="with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box(in)">
                                      <p:cBhvr>
                                        <p:cTn id="98" dur="500"/>
                                        <p:tgtEl>
                                          <p:spTgt spid="40"/>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0" fill="hold" grpId="0" nodeType="click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500" fill="hold"/>
                                        <p:tgtEl>
                                          <p:spTgt spid="22"/>
                                        </p:tgtEl>
                                        <p:attrNameLst>
                                          <p:attrName>ppt_w</p:attrName>
                                        </p:attrNameLst>
                                      </p:cBhvr>
                                      <p:tavLst>
                                        <p:tav tm="0">
                                          <p:val>
                                            <p:fltVal val="0"/>
                                          </p:val>
                                        </p:tav>
                                        <p:tav tm="100000">
                                          <p:val>
                                            <p:strVal val="#ppt_w"/>
                                          </p:val>
                                        </p:tav>
                                      </p:tavLst>
                                    </p:anim>
                                    <p:anim calcmode="lin" valueType="num">
                                      <p:cBhvr>
                                        <p:cTn id="104" dur="500" fill="hold"/>
                                        <p:tgtEl>
                                          <p:spTgt spid="22"/>
                                        </p:tgtEl>
                                        <p:attrNameLst>
                                          <p:attrName>ppt_h</p:attrName>
                                        </p:attrNameLst>
                                      </p:cBhvr>
                                      <p:tavLst>
                                        <p:tav tm="0">
                                          <p:val>
                                            <p:fltVal val="0"/>
                                          </p:val>
                                        </p:tav>
                                        <p:tav tm="100000">
                                          <p:val>
                                            <p:strVal val="#ppt_h"/>
                                          </p:val>
                                        </p:tav>
                                      </p:tavLst>
                                    </p:anim>
                                    <p:animEffect transition="in" filter="fade">
                                      <p:cBhvr>
                                        <p:cTn id="105" dur="500"/>
                                        <p:tgtEl>
                                          <p:spTgt spid="22"/>
                                        </p:tgtEl>
                                      </p:cBhvr>
                                    </p:animEffect>
                                  </p:childTnLst>
                                </p:cTn>
                              </p:par>
                              <p:par>
                                <p:cTn id="106" presetID="53" presetClass="entr" presetSubtype="0" fill="hold" nodeType="with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p:cTn id="108" dur="500" fill="hold"/>
                                        <p:tgtEl>
                                          <p:spTgt spid="23"/>
                                        </p:tgtEl>
                                        <p:attrNameLst>
                                          <p:attrName>ppt_w</p:attrName>
                                        </p:attrNameLst>
                                      </p:cBhvr>
                                      <p:tavLst>
                                        <p:tav tm="0">
                                          <p:val>
                                            <p:fltVal val="0"/>
                                          </p:val>
                                        </p:tav>
                                        <p:tav tm="100000">
                                          <p:val>
                                            <p:strVal val="#ppt_w"/>
                                          </p:val>
                                        </p:tav>
                                      </p:tavLst>
                                    </p:anim>
                                    <p:anim calcmode="lin" valueType="num">
                                      <p:cBhvr>
                                        <p:cTn id="109" dur="500" fill="hold"/>
                                        <p:tgtEl>
                                          <p:spTgt spid="23"/>
                                        </p:tgtEl>
                                        <p:attrNameLst>
                                          <p:attrName>ppt_h</p:attrName>
                                        </p:attrNameLst>
                                      </p:cBhvr>
                                      <p:tavLst>
                                        <p:tav tm="0">
                                          <p:val>
                                            <p:fltVal val="0"/>
                                          </p:val>
                                        </p:tav>
                                        <p:tav tm="100000">
                                          <p:val>
                                            <p:strVal val="#ppt_h"/>
                                          </p:val>
                                        </p:tav>
                                      </p:tavLst>
                                    </p:anim>
                                    <p:animEffect transition="in" filter="fade">
                                      <p:cBhvr>
                                        <p:cTn id="110" dur="500"/>
                                        <p:tgtEl>
                                          <p:spTgt spid="23"/>
                                        </p:tgtEl>
                                      </p:cBhvr>
                                    </p:animEffect>
                                  </p:childTnLst>
                                </p:cTn>
                              </p:par>
                              <p:par>
                                <p:cTn id="111" presetID="9" presetClass="entr" presetSubtype="0" fill="hold" nodeType="withEffect">
                                  <p:stCondLst>
                                    <p:cond delay="0"/>
                                  </p:stCondLst>
                                  <p:childTnLst>
                                    <p:set>
                                      <p:cBhvr>
                                        <p:cTn id="112" dur="1" fill="hold">
                                          <p:stCondLst>
                                            <p:cond delay="0"/>
                                          </p:stCondLst>
                                        </p:cTn>
                                        <p:tgtEl>
                                          <p:spTgt spid="52"/>
                                        </p:tgtEl>
                                        <p:attrNameLst>
                                          <p:attrName>style.visibility</p:attrName>
                                        </p:attrNameLst>
                                      </p:cBhvr>
                                      <p:to>
                                        <p:strVal val="visible"/>
                                      </p:to>
                                    </p:set>
                                    <p:animEffect transition="in" filter="dissolve">
                                      <p:cBhvr>
                                        <p:cTn id="113" dur="500"/>
                                        <p:tgtEl>
                                          <p:spTgt spid="52"/>
                                        </p:tgtEl>
                                      </p:cBhvr>
                                    </p:animEffect>
                                  </p:childTnLst>
                                  <p:subTnLst>
                                    <p:set>
                                      <p:cBhvr override="childStyle">
                                        <p:cTn dur="1" fill="hold" display="0" masterRel="nextClick" afterEffect="1"/>
                                        <p:tgtEl>
                                          <p:spTgt spid="52"/>
                                        </p:tgtEl>
                                        <p:attrNameLst>
                                          <p:attrName>style.visibility</p:attrName>
                                        </p:attrNameLst>
                                      </p:cBhvr>
                                      <p:to>
                                        <p:strVal val="hidden"/>
                                      </p:to>
                                    </p:set>
                                  </p:subTnLst>
                                </p:cTn>
                              </p:par>
                              <p:par>
                                <p:cTn id="114" presetID="9" presetClass="entr" presetSubtype="0" fill="hold" nodeType="withEffect">
                                  <p:stCondLst>
                                    <p:cond delay="0"/>
                                  </p:stCondLst>
                                  <p:childTnLst>
                                    <p:set>
                                      <p:cBhvr>
                                        <p:cTn id="115" dur="1" fill="hold">
                                          <p:stCondLst>
                                            <p:cond delay="0"/>
                                          </p:stCondLst>
                                        </p:cTn>
                                        <p:tgtEl>
                                          <p:spTgt spid="56"/>
                                        </p:tgtEl>
                                        <p:attrNameLst>
                                          <p:attrName>style.visibility</p:attrName>
                                        </p:attrNameLst>
                                      </p:cBhvr>
                                      <p:to>
                                        <p:strVal val="visible"/>
                                      </p:to>
                                    </p:set>
                                    <p:animEffect transition="in" filter="dissolve">
                                      <p:cBhvr>
                                        <p:cTn id="116" dur="500"/>
                                        <p:tgtEl>
                                          <p:spTgt spid="56"/>
                                        </p:tgtEl>
                                      </p:cBhvr>
                                    </p:animEffect>
                                  </p:childTnLst>
                                </p:cTn>
                              </p:par>
                              <p:par>
                                <p:cTn id="117" presetID="9" presetClass="entr" presetSubtype="0" fill="hold" grpId="0" nodeType="withEffect">
                                  <p:stCondLst>
                                    <p:cond delay="0"/>
                                  </p:stCondLst>
                                  <p:childTnLst>
                                    <p:set>
                                      <p:cBhvr>
                                        <p:cTn id="118" dur="1" fill="hold">
                                          <p:stCondLst>
                                            <p:cond delay="0"/>
                                          </p:stCondLst>
                                        </p:cTn>
                                        <p:tgtEl>
                                          <p:spTgt spid="21"/>
                                        </p:tgtEl>
                                        <p:attrNameLst>
                                          <p:attrName>style.visibility</p:attrName>
                                        </p:attrNameLst>
                                      </p:cBhvr>
                                      <p:to>
                                        <p:strVal val="visible"/>
                                      </p:to>
                                    </p:set>
                                    <p:animEffect transition="in" filter="dissolve">
                                      <p:cBhvr>
                                        <p:cTn id="119" dur="500"/>
                                        <p:tgtEl>
                                          <p:spTgt spid="21"/>
                                        </p:tgtEl>
                                      </p:cBhvr>
                                    </p:animEffect>
                                  </p:childTnLst>
                                </p:cTn>
                              </p:par>
                              <p:par>
                                <p:cTn id="120" presetID="9" presetClass="entr" presetSubtype="0" fill="hold" grpId="0" nodeType="withEffect">
                                  <p:stCondLst>
                                    <p:cond delay="0"/>
                                  </p:stCondLst>
                                  <p:childTnLst>
                                    <p:set>
                                      <p:cBhvr>
                                        <p:cTn id="121" dur="1" fill="hold">
                                          <p:stCondLst>
                                            <p:cond delay="0"/>
                                          </p:stCondLst>
                                        </p:cTn>
                                        <p:tgtEl>
                                          <p:spTgt spid="44"/>
                                        </p:tgtEl>
                                        <p:attrNameLst>
                                          <p:attrName>style.visibility</p:attrName>
                                        </p:attrNameLst>
                                      </p:cBhvr>
                                      <p:to>
                                        <p:strVal val="visible"/>
                                      </p:to>
                                    </p:set>
                                    <p:animEffect transition="in" filter="dissolve">
                                      <p:cBhvr>
                                        <p:cTn id="122" dur="500"/>
                                        <p:tgtEl>
                                          <p:spTgt spid="44"/>
                                        </p:tgtEl>
                                      </p:cBhvr>
                                    </p:animEffect>
                                  </p:childTnLst>
                                </p:cTn>
                              </p:par>
                            </p:childTnLst>
                          </p:cTn>
                        </p:par>
                      </p:childTnLst>
                    </p:cTn>
                  </p:par>
                  <p:par>
                    <p:cTn id="123" fill="hold">
                      <p:stCondLst>
                        <p:cond delay="indefinite"/>
                      </p:stCondLst>
                      <p:childTnLst>
                        <p:par>
                          <p:cTn id="124" fill="hold">
                            <p:stCondLst>
                              <p:cond delay="0"/>
                            </p:stCondLst>
                            <p:childTnLst>
                              <p:par>
                                <p:cTn id="125" presetID="4" presetClass="entr" presetSubtype="16" fill="hold" grpId="0" nodeType="click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box(in)">
                                      <p:cBhvr>
                                        <p:cTn id="127" dur="500"/>
                                        <p:tgtEl>
                                          <p:spTgt spid="34"/>
                                        </p:tgtEl>
                                      </p:cBhvr>
                                    </p:animEffect>
                                  </p:childTnLst>
                                </p:cTn>
                              </p:par>
                              <p:par>
                                <p:cTn id="128" presetID="4" presetClass="entr" presetSubtype="16" fill="hold" grpId="0" nodeType="withEffect">
                                  <p:stCondLst>
                                    <p:cond delay="0"/>
                                  </p:stCondLst>
                                  <p:childTnLst>
                                    <p:set>
                                      <p:cBhvr>
                                        <p:cTn id="129" dur="1" fill="hold">
                                          <p:stCondLst>
                                            <p:cond delay="0"/>
                                          </p:stCondLst>
                                        </p:cTn>
                                        <p:tgtEl>
                                          <p:spTgt spid="25"/>
                                        </p:tgtEl>
                                        <p:attrNameLst>
                                          <p:attrName>style.visibility</p:attrName>
                                        </p:attrNameLst>
                                      </p:cBhvr>
                                      <p:to>
                                        <p:strVal val="visible"/>
                                      </p:to>
                                    </p:set>
                                    <p:animEffect transition="in" filter="box(in)">
                                      <p:cBhvr>
                                        <p:cTn id="130" dur="500"/>
                                        <p:tgtEl>
                                          <p:spTgt spid="25"/>
                                        </p:tgtEl>
                                      </p:cBhvr>
                                    </p:animEffect>
                                  </p:childTnLst>
                                </p:cTn>
                              </p:par>
                              <p:par>
                                <p:cTn id="131" presetID="4" presetClass="entr" presetSubtype="16" fill="hold" grpId="0" nodeType="withEffect">
                                  <p:stCondLst>
                                    <p:cond delay="0"/>
                                  </p:stCondLst>
                                  <p:childTnLst>
                                    <p:set>
                                      <p:cBhvr>
                                        <p:cTn id="132" dur="1" fill="hold">
                                          <p:stCondLst>
                                            <p:cond delay="0"/>
                                          </p:stCondLst>
                                        </p:cTn>
                                        <p:tgtEl>
                                          <p:spTgt spid="41"/>
                                        </p:tgtEl>
                                        <p:attrNameLst>
                                          <p:attrName>style.visibility</p:attrName>
                                        </p:attrNameLst>
                                      </p:cBhvr>
                                      <p:to>
                                        <p:strVal val="visible"/>
                                      </p:to>
                                    </p:set>
                                    <p:animEffect transition="in" filter="box(in)">
                                      <p:cBhvr>
                                        <p:cTn id="133" dur="500"/>
                                        <p:tgtEl>
                                          <p:spTgt spid="41"/>
                                        </p:tgtEl>
                                      </p:cBhvr>
                                    </p:animEffect>
                                  </p:childTnLst>
                                </p:cTn>
                              </p:par>
                            </p:childTnLst>
                          </p:cTn>
                        </p:par>
                      </p:childTnLst>
                    </p:cTn>
                  </p:par>
                  <p:par>
                    <p:cTn id="134" fill="hold">
                      <p:stCondLst>
                        <p:cond delay="indefinite"/>
                      </p:stCondLst>
                      <p:childTnLst>
                        <p:par>
                          <p:cTn id="135" fill="hold">
                            <p:stCondLst>
                              <p:cond delay="0"/>
                            </p:stCondLst>
                            <p:childTnLst>
                              <p:par>
                                <p:cTn id="136" presetID="53" presetClass="entr" presetSubtype="0" fill="hold" grpId="0" nodeType="click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p:cTn id="138" dur="500" fill="hold"/>
                                        <p:tgtEl>
                                          <p:spTgt spid="28"/>
                                        </p:tgtEl>
                                        <p:attrNameLst>
                                          <p:attrName>ppt_w</p:attrName>
                                        </p:attrNameLst>
                                      </p:cBhvr>
                                      <p:tavLst>
                                        <p:tav tm="0">
                                          <p:val>
                                            <p:fltVal val="0"/>
                                          </p:val>
                                        </p:tav>
                                        <p:tav tm="100000">
                                          <p:val>
                                            <p:strVal val="#ppt_w"/>
                                          </p:val>
                                        </p:tav>
                                      </p:tavLst>
                                    </p:anim>
                                    <p:anim calcmode="lin" valueType="num">
                                      <p:cBhvr>
                                        <p:cTn id="139" dur="500" fill="hold"/>
                                        <p:tgtEl>
                                          <p:spTgt spid="28"/>
                                        </p:tgtEl>
                                        <p:attrNameLst>
                                          <p:attrName>ppt_h</p:attrName>
                                        </p:attrNameLst>
                                      </p:cBhvr>
                                      <p:tavLst>
                                        <p:tav tm="0">
                                          <p:val>
                                            <p:fltVal val="0"/>
                                          </p:val>
                                        </p:tav>
                                        <p:tav tm="100000">
                                          <p:val>
                                            <p:strVal val="#ppt_h"/>
                                          </p:val>
                                        </p:tav>
                                      </p:tavLst>
                                    </p:anim>
                                    <p:animEffect transition="in" filter="fade">
                                      <p:cBhvr>
                                        <p:cTn id="140" dur="500"/>
                                        <p:tgtEl>
                                          <p:spTgt spid="28"/>
                                        </p:tgtEl>
                                      </p:cBhvr>
                                    </p:animEffect>
                                  </p:childTnLst>
                                </p:cTn>
                              </p:par>
                              <p:par>
                                <p:cTn id="141" presetID="53" presetClass="entr" presetSubtype="0" fill="hold" nodeType="withEffect">
                                  <p:stCondLst>
                                    <p:cond delay="0"/>
                                  </p:stCondLst>
                                  <p:childTnLst>
                                    <p:set>
                                      <p:cBhvr>
                                        <p:cTn id="142" dur="1" fill="hold">
                                          <p:stCondLst>
                                            <p:cond delay="0"/>
                                          </p:stCondLst>
                                        </p:cTn>
                                        <p:tgtEl>
                                          <p:spTgt spid="29"/>
                                        </p:tgtEl>
                                        <p:attrNameLst>
                                          <p:attrName>style.visibility</p:attrName>
                                        </p:attrNameLst>
                                      </p:cBhvr>
                                      <p:to>
                                        <p:strVal val="visible"/>
                                      </p:to>
                                    </p:set>
                                    <p:anim calcmode="lin" valueType="num">
                                      <p:cBhvr>
                                        <p:cTn id="143" dur="500" fill="hold"/>
                                        <p:tgtEl>
                                          <p:spTgt spid="29"/>
                                        </p:tgtEl>
                                        <p:attrNameLst>
                                          <p:attrName>ppt_w</p:attrName>
                                        </p:attrNameLst>
                                      </p:cBhvr>
                                      <p:tavLst>
                                        <p:tav tm="0">
                                          <p:val>
                                            <p:fltVal val="0"/>
                                          </p:val>
                                        </p:tav>
                                        <p:tav tm="100000">
                                          <p:val>
                                            <p:strVal val="#ppt_w"/>
                                          </p:val>
                                        </p:tav>
                                      </p:tavLst>
                                    </p:anim>
                                    <p:anim calcmode="lin" valueType="num">
                                      <p:cBhvr>
                                        <p:cTn id="144" dur="500" fill="hold"/>
                                        <p:tgtEl>
                                          <p:spTgt spid="29"/>
                                        </p:tgtEl>
                                        <p:attrNameLst>
                                          <p:attrName>ppt_h</p:attrName>
                                        </p:attrNameLst>
                                      </p:cBhvr>
                                      <p:tavLst>
                                        <p:tav tm="0">
                                          <p:val>
                                            <p:fltVal val="0"/>
                                          </p:val>
                                        </p:tav>
                                        <p:tav tm="100000">
                                          <p:val>
                                            <p:strVal val="#ppt_h"/>
                                          </p:val>
                                        </p:tav>
                                      </p:tavLst>
                                    </p:anim>
                                    <p:animEffect transition="in" filter="fade">
                                      <p:cBhvr>
                                        <p:cTn id="145" dur="500"/>
                                        <p:tgtEl>
                                          <p:spTgt spid="29"/>
                                        </p:tgtEl>
                                      </p:cBhvr>
                                    </p:animEffect>
                                  </p:childTnLst>
                                </p:cTn>
                              </p:par>
                            </p:childTnLst>
                          </p:cTn>
                        </p:par>
                        <p:par>
                          <p:cTn id="146" fill="hold">
                            <p:stCondLst>
                              <p:cond delay="500"/>
                            </p:stCondLst>
                            <p:childTnLst>
                              <p:par>
                                <p:cTn id="147" presetID="9" presetClass="entr" presetSubtype="0" fill="hold" nodeType="afterEffect">
                                  <p:stCondLst>
                                    <p:cond delay="0"/>
                                  </p:stCondLst>
                                  <p:childTnLst>
                                    <p:set>
                                      <p:cBhvr>
                                        <p:cTn id="148" dur="1" fill="hold">
                                          <p:stCondLst>
                                            <p:cond delay="0"/>
                                          </p:stCondLst>
                                        </p:cTn>
                                        <p:tgtEl>
                                          <p:spTgt spid="53"/>
                                        </p:tgtEl>
                                        <p:attrNameLst>
                                          <p:attrName>style.visibility</p:attrName>
                                        </p:attrNameLst>
                                      </p:cBhvr>
                                      <p:to>
                                        <p:strVal val="visible"/>
                                      </p:to>
                                    </p:set>
                                    <p:animEffect transition="in" filter="dissolve">
                                      <p:cBhvr>
                                        <p:cTn id="149" dur="500"/>
                                        <p:tgtEl>
                                          <p:spTgt spid="53"/>
                                        </p:tgtEl>
                                      </p:cBhvr>
                                    </p:animEffect>
                                  </p:childTnLst>
                                  <p:subTnLst>
                                    <p:set>
                                      <p:cBhvr override="childStyle">
                                        <p:cTn dur="1" fill="hold" display="0" masterRel="nextClick" afterEffect="1"/>
                                        <p:tgtEl>
                                          <p:spTgt spid="53"/>
                                        </p:tgtEl>
                                        <p:attrNameLst>
                                          <p:attrName>style.visibility</p:attrName>
                                        </p:attrNameLst>
                                      </p:cBhvr>
                                      <p:to>
                                        <p:strVal val="hidden"/>
                                      </p:to>
                                    </p:set>
                                  </p:subTnLst>
                                </p:cTn>
                              </p:par>
                              <p:par>
                                <p:cTn id="150" presetID="9" presetClass="entr" presetSubtype="0" fill="hold" nodeType="withEffect">
                                  <p:stCondLst>
                                    <p:cond delay="0"/>
                                  </p:stCondLst>
                                  <p:childTnLst>
                                    <p:set>
                                      <p:cBhvr>
                                        <p:cTn id="151" dur="1" fill="hold">
                                          <p:stCondLst>
                                            <p:cond delay="0"/>
                                          </p:stCondLst>
                                        </p:cTn>
                                        <p:tgtEl>
                                          <p:spTgt spid="57"/>
                                        </p:tgtEl>
                                        <p:attrNameLst>
                                          <p:attrName>style.visibility</p:attrName>
                                        </p:attrNameLst>
                                      </p:cBhvr>
                                      <p:to>
                                        <p:strVal val="visible"/>
                                      </p:to>
                                    </p:set>
                                    <p:animEffect transition="in" filter="dissolve">
                                      <p:cBhvr>
                                        <p:cTn id="152" dur="500"/>
                                        <p:tgtEl>
                                          <p:spTgt spid="57"/>
                                        </p:tgtEl>
                                      </p:cBhvr>
                                    </p:animEffect>
                                  </p:childTnLst>
                                </p:cTn>
                              </p:par>
                              <p:par>
                                <p:cTn id="153" presetID="9" presetClass="entr" presetSubtype="0" fill="hold" grpId="0" nodeType="withEffect">
                                  <p:stCondLst>
                                    <p:cond delay="0"/>
                                  </p:stCondLst>
                                  <p:childTnLst>
                                    <p:set>
                                      <p:cBhvr>
                                        <p:cTn id="154" dur="1" fill="hold">
                                          <p:stCondLst>
                                            <p:cond delay="0"/>
                                          </p:stCondLst>
                                        </p:cTn>
                                        <p:tgtEl>
                                          <p:spTgt spid="27"/>
                                        </p:tgtEl>
                                        <p:attrNameLst>
                                          <p:attrName>style.visibility</p:attrName>
                                        </p:attrNameLst>
                                      </p:cBhvr>
                                      <p:to>
                                        <p:strVal val="visible"/>
                                      </p:to>
                                    </p:set>
                                    <p:animEffect transition="in" filter="dissolve">
                                      <p:cBhvr>
                                        <p:cTn id="155" dur="500"/>
                                        <p:tgtEl>
                                          <p:spTgt spid="27"/>
                                        </p:tgtEl>
                                      </p:cBhvr>
                                    </p:animEffect>
                                  </p:childTnLst>
                                </p:cTn>
                              </p:par>
                              <p:par>
                                <p:cTn id="156" presetID="9" presetClass="entr" presetSubtype="0" fill="hold" grpId="0" nodeType="withEffect">
                                  <p:stCondLst>
                                    <p:cond delay="0"/>
                                  </p:stCondLst>
                                  <p:childTnLst>
                                    <p:set>
                                      <p:cBhvr>
                                        <p:cTn id="157" dur="1" fill="hold">
                                          <p:stCondLst>
                                            <p:cond delay="0"/>
                                          </p:stCondLst>
                                        </p:cTn>
                                        <p:tgtEl>
                                          <p:spTgt spid="45"/>
                                        </p:tgtEl>
                                        <p:attrNameLst>
                                          <p:attrName>style.visibility</p:attrName>
                                        </p:attrNameLst>
                                      </p:cBhvr>
                                      <p:to>
                                        <p:strVal val="visible"/>
                                      </p:to>
                                    </p:set>
                                    <p:animEffect transition="in" filter="dissolve">
                                      <p:cBhvr>
                                        <p:cTn id="158" dur="500"/>
                                        <p:tgtEl>
                                          <p:spTgt spid="45"/>
                                        </p:tgtEl>
                                      </p:cBhvr>
                                    </p:animEffect>
                                  </p:childTnLst>
                                </p:cTn>
                              </p:par>
                            </p:childTnLst>
                          </p:cTn>
                        </p:par>
                      </p:childTnLst>
                    </p:cTn>
                  </p:par>
                  <p:par>
                    <p:cTn id="159" fill="hold">
                      <p:stCondLst>
                        <p:cond delay="indefinite"/>
                      </p:stCondLst>
                      <p:childTnLst>
                        <p:par>
                          <p:cTn id="160" fill="hold">
                            <p:stCondLst>
                              <p:cond delay="0"/>
                            </p:stCondLst>
                            <p:childTnLst>
                              <p:par>
                                <p:cTn id="161" presetID="2" presetClass="entr" presetSubtype="4" fill="hold" grpId="0" nodeType="clickEffect">
                                  <p:stCondLst>
                                    <p:cond delay="0"/>
                                  </p:stCondLst>
                                  <p:childTnLst>
                                    <p:set>
                                      <p:cBhvr>
                                        <p:cTn id="162" dur="1" fill="hold">
                                          <p:stCondLst>
                                            <p:cond delay="0"/>
                                          </p:stCondLst>
                                        </p:cTn>
                                        <p:tgtEl>
                                          <p:spTgt spid="46"/>
                                        </p:tgtEl>
                                        <p:attrNameLst>
                                          <p:attrName>style.visibility</p:attrName>
                                        </p:attrNameLst>
                                      </p:cBhvr>
                                      <p:to>
                                        <p:strVal val="visible"/>
                                      </p:to>
                                    </p:set>
                                    <p:anim calcmode="lin" valueType="num">
                                      <p:cBhvr additive="base">
                                        <p:cTn id="163" dur="500" fill="hold"/>
                                        <p:tgtEl>
                                          <p:spTgt spid="46"/>
                                        </p:tgtEl>
                                        <p:attrNameLst>
                                          <p:attrName>ppt_x</p:attrName>
                                        </p:attrNameLst>
                                      </p:cBhvr>
                                      <p:tavLst>
                                        <p:tav tm="0">
                                          <p:val>
                                            <p:strVal val="#ppt_x"/>
                                          </p:val>
                                        </p:tav>
                                        <p:tav tm="100000">
                                          <p:val>
                                            <p:strVal val="#ppt_x"/>
                                          </p:val>
                                        </p:tav>
                                      </p:tavLst>
                                    </p:anim>
                                    <p:anim calcmode="lin" valueType="num">
                                      <p:cBhvr additive="base">
                                        <p:cTn id="164" dur="500" fill="hold"/>
                                        <p:tgtEl>
                                          <p:spTgt spid="46"/>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47"/>
                                        </p:tgtEl>
                                        <p:attrNameLst>
                                          <p:attrName>style.visibility</p:attrName>
                                        </p:attrNameLst>
                                      </p:cBhvr>
                                      <p:to>
                                        <p:strVal val="visible"/>
                                      </p:to>
                                    </p:set>
                                    <p:anim calcmode="lin" valueType="num">
                                      <p:cBhvr additive="base">
                                        <p:cTn id="167" dur="500" fill="hold"/>
                                        <p:tgtEl>
                                          <p:spTgt spid="47"/>
                                        </p:tgtEl>
                                        <p:attrNameLst>
                                          <p:attrName>ppt_x</p:attrName>
                                        </p:attrNameLst>
                                      </p:cBhvr>
                                      <p:tavLst>
                                        <p:tav tm="0">
                                          <p:val>
                                            <p:strVal val="#ppt_x"/>
                                          </p:val>
                                        </p:tav>
                                        <p:tav tm="100000">
                                          <p:val>
                                            <p:strVal val="#ppt_x"/>
                                          </p:val>
                                        </p:tav>
                                      </p:tavLst>
                                    </p:anim>
                                    <p:anim calcmode="lin" valueType="num">
                                      <p:cBhvr additive="base">
                                        <p:cTn id="168" dur="500" fill="hold"/>
                                        <p:tgtEl>
                                          <p:spTgt spid="47"/>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48"/>
                                        </p:tgtEl>
                                        <p:attrNameLst>
                                          <p:attrName>style.visibility</p:attrName>
                                        </p:attrNameLst>
                                      </p:cBhvr>
                                      <p:to>
                                        <p:strVal val="visible"/>
                                      </p:to>
                                    </p:set>
                                    <p:anim calcmode="lin" valueType="num">
                                      <p:cBhvr additive="base">
                                        <p:cTn id="171" dur="500" fill="hold"/>
                                        <p:tgtEl>
                                          <p:spTgt spid="48"/>
                                        </p:tgtEl>
                                        <p:attrNameLst>
                                          <p:attrName>ppt_x</p:attrName>
                                        </p:attrNameLst>
                                      </p:cBhvr>
                                      <p:tavLst>
                                        <p:tav tm="0">
                                          <p:val>
                                            <p:strVal val="#ppt_x"/>
                                          </p:val>
                                        </p:tav>
                                        <p:tav tm="100000">
                                          <p:val>
                                            <p:strVal val="#ppt_x"/>
                                          </p:val>
                                        </p:tav>
                                      </p:tavLst>
                                    </p:anim>
                                    <p:anim calcmode="lin" valueType="num">
                                      <p:cBhvr additive="base">
                                        <p:cTn id="172" dur="500" fill="hold"/>
                                        <p:tgtEl>
                                          <p:spTgt spid="48"/>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49"/>
                                        </p:tgtEl>
                                        <p:attrNameLst>
                                          <p:attrName>style.visibility</p:attrName>
                                        </p:attrNameLst>
                                      </p:cBhvr>
                                      <p:to>
                                        <p:strVal val="visible"/>
                                      </p:to>
                                    </p:set>
                                    <p:anim calcmode="lin" valueType="num">
                                      <p:cBhvr additive="base">
                                        <p:cTn id="175" dur="500" fill="hold"/>
                                        <p:tgtEl>
                                          <p:spTgt spid="49"/>
                                        </p:tgtEl>
                                        <p:attrNameLst>
                                          <p:attrName>ppt_x</p:attrName>
                                        </p:attrNameLst>
                                      </p:cBhvr>
                                      <p:tavLst>
                                        <p:tav tm="0">
                                          <p:val>
                                            <p:strVal val="#ppt_x"/>
                                          </p:val>
                                        </p:tav>
                                        <p:tav tm="100000">
                                          <p:val>
                                            <p:strVal val="#ppt_x"/>
                                          </p:val>
                                        </p:tav>
                                      </p:tavLst>
                                    </p:anim>
                                    <p:anim calcmode="lin" valueType="num">
                                      <p:cBhvr additive="base">
                                        <p:cTn id="176" dur="500" fill="hold"/>
                                        <p:tgtEl>
                                          <p:spTgt spid="49"/>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50"/>
                                        </p:tgtEl>
                                        <p:attrNameLst>
                                          <p:attrName>style.visibility</p:attrName>
                                        </p:attrNameLst>
                                      </p:cBhvr>
                                      <p:to>
                                        <p:strVal val="visible"/>
                                      </p:to>
                                    </p:set>
                                    <p:anim calcmode="lin" valueType="num">
                                      <p:cBhvr additive="base">
                                        <p:cTn id="179" dur="500" fill="hold"/>
                                        <p:tgtEl>
                                          <p:spTgt spid="50"/>
                                        </p:tgtEl>
                                        <p:attrNameLst>
                                          <p:attrName>ppt_x</p:attrName>
                                        </p:attrNameLst>
                                      </p:cBhvr>
                                      <p:tavLst>
                                        <p:tav tm="0">
                                          <p:val>
                                            <p:strVal val="#ppt_x"/>
                                          </p:val>
                                        </p:tav>
                                        <p:tav tm="100000">
                                          <p:val>
                                            <p:strVal val="#ppt_x"/>
                                          </p:val>
                                        </p:tav>
                                      </p:tavLst>
                                    </p:anim>
                                    <p:anim calcmode="lin" valueType="num">
                                      <p:cBhvr additive="base">
                                        <p:cTn id="180"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Graphic spid="4" grpId="0">
        <p:bldAsOne/>
      </p:bldGraphic>
      <p:bldP spid="10" grpId="0" animBg="1"/>
      <p:bldP spid="19" grpId="0" animBg="1"/>
      <p:bldP spid="9" grpId="0" animBg="1"/>
      <p:bldGraphic spid="13" grpId="0">
        <p:bldAsOne/>
      </p:bldGraphic>
      <p:bldP spid="14" grpId="0" animBg="1"/>
      <p:bldGraphic spid="16" grpId="0">
        <p:bldAsOne/>
      </p:bldGraphic>
      <p:bldP spid="21" grpId="0" animBg="1"/>
      <p:bldP spid="22" grpId="0" animBg="1"/>
      <p:bldP spid="27" grpId="0" animBg="1"/>
      <p:bldP spid="28" grpId="0" animBg="1"/>
      <p:bldP spid="31" grpId="0"/>
      <p:bldP spid="32" grpId="0"/>
      <p:bldP spid="33" grpId="0"/>
      <p:bldP spid="34"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2" descr="http://www.clipartbest.com/cliparts/dT6/L4K/dT6L4KpT9.png"/>
          <p:cNvPicPr>
            <a:picLocks noChangeAspect="1" noChangeArrowheads="1"/>
          </p:cNvPicPr>
          <p:nvPr/>
        </p:nvPicPr>
        <p:blipFill>
          <a:blip r:embed="rId3" cstate="print"/>
          <a:srcRect/>
          <a:stretch>
            <a:fillRect/>
          </a:stretch>
        </p:blipFill>
        <p:spPr bwMode="auto">
          <a:xfrm>
            <a:off x="4735082" y="3958586"/>
            <a:ext cx="2813095" cy="1543223"/>
          </a:xfrm>
          <a:prstGeom prst="rect">
            <a:avLst/>
          </a:prstGeom>
          <a:noFill/>
        </p:spPr>
      </p:pic>
      <p:pic>
        <p:nvPicPr>
          <p:cNvPr id="52" name="Picture 2" descr="http://www.clipartbest.com/cliparts/dT6/L4K/dT6L4KpT9.png"/>
          <p:cNvPicPr>
            <a:picLocks noChangeAspect="1" noChangeArrowheads="1"/>
          </p:cNvPicPr>
          <p:nvPr/>
        </p:nvPicPr>
        <p:blipFill>
          <a:blip r:embed="rId3" cstate="print"/>
          <a:srcRect/>
          <a:stretch>
            <a:fillRect/>
          </a:stretch>
        </p:blipFill>
        <p:spPr bwMode="auto">
          <a:xfrm>
            <a:off x="4725557" y="2833124"/>
            <a:ext cx="2813095" cy="1543223"/>
          </a:xfrm>
          <a:prstGeom prst="rect">
            <a:avLst/>
          </a:prstGeom>
          <a:noFill/>
        </p:spPr>
      </p:pic>
      <p:pic>
        <p:nvPicPr>
          <p:cNvPr id="51" name="Picture 2" descr="http://www.clipartbest.com/cliparts/dT6/L4K/dT6L4KpT9.png"/>
          <p:cNvPicPr>
            <a:picLocks noChangeAspect="1" noChangeArrowheads="1"/>
          </p:cNvPicPr>
          <p:nvPr/>
        </p:nvPicPr>
        <p:blipFill>
          <a:blip r:embed="rId3" cstate="print"/>
          <a:srcRect/>
          <a:stretch>
            <a:fillRect/>
          </a:stretch>
        </p:blipFill>
        <p:spPr bwMode="auto">
          <a:xfrm>
            <a:off x="4716027" y="1707662"/>
            <a:ext cx="2813095" cy="1543223"/>
          </a:xfrm>
          <a:prstGeom prst="rect">
            <a:avLst/>
          </a:prstGeom>
          <a:noFill/>
        </p:spPr>
      </p:pic>
      <p:pic>
        <p:nvPicPr>
          <p:cNvPr id="18" name="Picture 2" descr="http://www.clipartbest.com/cliparts/dT6/L4K/dT6L4KpT9.png"/>
          <p:cNvPicPr>
            <a:picLocks noChangeAspect="1" noChangeArrowheads="1"/>
          </p:cNvPicPr>
          <p:nvPr/>
        </p:nvPicPr>
        <p:blipFill>
          <a:blip r:embed="rId3" cstate="print"/>
          <a:srcRect/>
          <a:stretch>
            <a:fillRect/>
          </a:stretch>
        </p:blipFill>
        <p:spPr bwMode="auto">
          <a:xfrm>
            <a:off x="4706496" y="582200"/>
            <a:ext cx="2813095" cy="1543223"/>
          </a:xfrm>
          <a:prstGeom prst="rect">
            <a:avLst/>
          </a:prstGeom>
          <a:noFill/>
        </p:spPr>
      </p:pic>
      <p:sp>
        <p:nvSpPr>
          <p:cNvPr id="19" name="Oval 18"/>
          <p:cNvSpPr/>
          <p:nvPr/>
        </p:nvSpPr>
        <p:spPr>
          <a:xfrm>
            <a:off x="4805948" y="663358"/>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9" name="Oval 8"/>
          <p:cNvSpPr/>
          <p:nvPr/>
        </p:nvSpPr>
        <p:spPr>
          <a:xfrm>
            <a:off x="4805948" y="1785581"/>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1" name="Oval 20"/>
          <p:cNvSpPr/>
          <p:nvPr/>
        </p:nvSpPr>
        <p:spPr>
          <a:xfrm>
            <a:off x="4805948" y="2907803"/>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7" name="Oval 26"/>
          <p:cNvSpPr/>
          <p:nvPr/>
        </p:nvSpPr>
        <p:spPr>
          <a:xfrm>
            <a:off x="4805948" y="4030026"/>
            <a:ext cx="1206212" cy="1026000"/>
          </a:xfrm>
          <a:prstGeom prst="ellipse">
            <a:avLst/>
          </a:prstGeom>
          <a:noFill/>
          <a:effectLst>
            <a:glow rad="635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36" name="TextBox 35"/>
          <p:cNvSpPr txBox="1"/>
          <p:nvPr/>
        </p:nvSpPr>
        <p:spPr>
          <a:xfrm>
            <a:off x="1259632" y="40620"/>
            <a:ext cx="3456384" cy="523220"/>
          </a:xfrm>
          <a:prstGeom prst="rect">
            <a:avLst/>
          </a:prstGeom>
          <a:noFill/>
        </p:spPr>
        <p:txBody>
          <a:bodyPr wrap="square" rtlCol="0">
            <a:spAutoFit/>
          </a:bodyPr>
          <a:lstStyle/>
          <a:p>
            <a:pPr algn="ctr"/>
            <a:r>
              <a:rPr lang="el-GR" sz="1400" dirty="0" err="1" smtClean="0"/>
              <a:t>αυτο</a:t>
            </a:r>
            <a:r>
              <a:rPr lang="el-GR" sz="1400" dirty="0" smtClean="0"/>
              <a:t>-αναφερόμενα περιστατικά</a:t>
            </a:r>
            <a:endParaRPr lang="en-US" sz="1400" dirty="0"/>
          </a:p>
          <a:p>
            <a:pPr algn="ctr"/>
            <a:r>
              <a:rPr lang="en-US" sz="1400" dirty="0" smtClean="0"/>
              <a:t>(ICAST-CH</a:t>
            </a:r>
            <a:r>
              <a:rPr lang="el-GR" sz="1400" dirty="0" smtClean="0"/>
              <a:t> </a:t>
            </a:r>
            <a:r>
              <a:rPr lang="en-US" sz="1400" dirty="0" smtClean="0"/>
              <a:t>based survey</a:t>
            </a:r>
            <a:r>
              <a:rPr lang="el-GR" sz="1400" dirty="0" smtClean="0"/>
              <a:t>,</a:t>
            </a:r>
            <a:r>
              <a:rPr lang="en-US" sz="1400" dirty="0" smtClean="0"/>
              <a:t> N=10451</a:t>
            </a:r>
            <a:r>
              <a:rPr lang="en-US" sz="1400" dirty="0"/>
              <a:t>)</a:t>
            </a:r>
            <a:endParaRPr lang="el-GR" sz="1400" dirty="0"/>
          </a:p>
        </p:txBody>
      </p:sp>
      <p:sp>
        <p:nvSpPr>
          <p:cNvPr id="37" name="TextBox 36"/>
          <p:cNvSpPr txBox="1"/>
          <p:nvPr/>
        </p:nvSpPr>
        <p:spPr>
          <a:xfrm>
            <a:off x="4428224" y="40620"/>
            <a:ext cx="3744176" cy="523220"/>
          </a:xfrm>
          <a:prstGeom prst="rect">
            <a:avLst/>
          </a:prstGeom>
          <a:noFill/>
        </p:spPr>
        <p:txBody>
          <a:bodyPr wrap="square" rtlCol="0">
            <a:spAutoFit/>
          </a:bodyPr>
          <a:lstStyle/>
          <a:p>
            <a:pPr algn="ctr"/>
            <a:r>
              <a:rPr lang="el-GR" sz="1400" dirty="0" smtClean="0"/>
              <a:t>Καταγεγραμμένα περιστατικά σε αρχεία φορέων &amp; υπηρεσιών </a:t>
            </a:r>
            <a:r>
              <a:rPr lang="en-US" sz="1400" dirty="0" smtClean="0"/>
              <a:t>(</a:t>
            </a:r>
            <a:r>
              <a:rPr lang="en-US" sz="1400" dirty="0"/>
              <a:t>Case-based </a:t>
            </a:r>
            <a:r>
              <a:rPr lang="en-US" sz="1400" dirty="0" smtClean="0"/>
              <a:t>surveillance</a:t>
            </a:r>
            <a:r>
              <a:rPr lang="el-GR" sz="1400" dirty="0" smtClean="0"/>
              <a:t>,</a:t>
            </a:r>
            <a:r>
              <a:rPr lang="en-US" sz="1400" dirty="0" smtClean="0"/>
              <a:t> </a:t>
            </a:r>
            <a:r>
              <a:rPr lang="en-US" sz="1400" dirty="0"/>
              <a:t>N=728)</a:t>
            </a:r>
            <a:endParaRPr lang="el-GR" sz="1400" dirty="0"/>
          </a:p>
        </p:txBody>
      </p:sp>
      <p:sp>
        <p:nvSpPr>
          <p:cNvPr id="38" name="TextBox 37"/>
          <p:cNvSpPr txBox="1"/>
          <p:nvPr/>
        </p:nvSpPr>
        <p:spPr>
          <a:xfrm>
            <a:off x="3707906" y="1059582"/>
            <a:ext cx="875561" cy="369332"/>
          </a:xfrm>
          <a:prstGeom prst="rect">
            <a:avLst/>
          </a:prstGeom>
          <a:noFill/>
        </p:spPr>
        <p:txBody>
          <a:bodyPr wrap="none" rtlCol="0">
            <a:spAutoFit/>
          </a:bodyPr>
          <a:lstStyle/>
          <a:p>
            <a:r>
              <a:rPr lang="en-US" dirty="0"/>
              <a:t>47.38%</a:t>
            </a:r>
            <a:endParaRPr lang="el-GR" dirty="0"/>
          </a:p>
        </p:txBody>
      </p:sp>
      <p:sp>
        <p:nvSpPr>
          <p:cNvPr id="39" name="TextBox 38"/>
          <p:cNvSpPr txBox="1"/>
          <p:nvPr/>
        </p:nvSpPr>
        <p:spPr>
          <a:xfrm>
            <a:off x="3707902" y="2104248"/>
            <a:ext cx="864339" cy="369332"/>
          </a:xfrm>
          <a:prstGeom prst="rect">
            <a:avLst/>
          </a:prstGeom>
          <a:noFill/>
        </p:spPr>
        <p:txBody>
          <a:bodyPr wrap="none" rtlCol="0">
            <a:spAutoFit/>
          </a:bodyPr>
          <a:lstStyle/>
          <a:p>
            <a:r>
              <a:rPr lang="en-US" dirty="0"/>
              <a:t>  9.54%</a:t>
            </a:r>
            <a:endParaRPr lang="el-GR" dirty="0"/>
          </a:p>
        </p:txBody>
      </p:sp>
      <p:sp>
        <p:nvSpPr>
          <p:cNvPr id="40" name="TextBox 39"/>
          <p:cNvSpPr txBox="1"/>
          <p:nvPr/>
        </p:nvSpPr>
        <p:spPr>
          <a:xfrm>
            <a:off x="3707903" y="3124732"/>
            <a:ext cx="1800200" cy="369332"/>
          </a:xfrm>
          <a:prstGeom prst="rect">
            <a:avLst/>
          </a:prstGeom>
          <a:noFill/>
        </p:spPr>
        <p:txBody>
          <a:bodyPr wrap="square" rtlCol="0">
            <a:spAutoFit/>
          </a:bodyPr>
          <a:lstStyle/>
          <a:p>
            <a:r>
              <a:rPr lang="en-US" dirty="0"/>
              <a:t>70.02%</a:t>
            </a:r>
            <a:endParaRPr lang="el-GR" dirty="0"/>
          </a:p>
        </p:txBody>
      </p:sp>
      <p:sp>
        <p:nvSpPr>
          <p:cNvPr id="41" name="TextBox 40"/>
          <p:cNvSpPr txBox="1"/>
          <p:nvPr/>
        </p:nvSpPr>
        <p:spPr>
          <a:xfrm>
            <a:off x="3707904" y="4198550"/>
            <a:ext cx="1800200" cy="369332"/>
          </a:xfrm>
          <a:prstGeom prst="rect">
            <a:avLst/>
          </a:prstGeom>
          <a:noFill/>
        </p:spPr>
        <p:txBody>
          <a:bodyPr wrap="square" rtlCol="0">
            <a:spAutoFit/>
          </a:bodyPr>
          <a:lstStyle/>
          <a:p>
            <a:r>
              <a:rPr lang="en-US" dirty="0"/>
              <a:t>26.41%</a:t>
            </a:r>
            <a:endParaRPr lang="el-GR" dirty="0"/>
          </a:p>
        </p:txBody>
      </p:sp>
      <p:sp>
        <p:nvSpPr>
          <p:cNvPr id="42" name="TextBox 41"/>
          <p:cNvSpPr txBox="1"/>
          <p:nvPr/>
        </p:nvSpPr>
        <p:spPr>
          <a:xfrm>
            <a:off x="6588241" y="1052264"/>
            <a:ext cx="758541" cy="369332"/>
          </a:xfrm>
          <a:prstGeom prst="rect">
            <a:avLst/>
          </a:prstGeom>
          <a:noFill/>
        </p:spPr>
        <p:txBody>
          <a:bodyPr wrap="none" rtlCol="0">
            <a:spAutoFit/>
          </a:bodyPr>
          <a:lstStyle/>
          <a:p>
            <a:r>
              <a:rPr lang="en-US" dirty="0"/>
              <a:t>0.18%</a:t>
            </a:r>
            <a:endParaRPr lang="el-GR" dirty="0"/>
          </a:p>
        </p:txBody>
      </p:sp>
      <p:sp>
        <p:nvSpPr>
          <p:cNvPr id="43" name="TextBox 42"/>
          <p:cNvSpPr txBox="1"/>
          <p:nvPr/>
        </p:nvSpPr>
        <p:spPr>
          <a:xfrm>
            <a:off x="6588241" y="2096930"/>
            <a:ext cx="758541" cy="369332"/>
          </a:xfrm>
          <a:prstGeom prst="rect">
            <a:avLst/>
          </a:prstGeom>
          <a:noFill/>
        </p:spPr>
        <p:txBody>
          <a:bodyPr wrap="none" rtlCol="0">
            <a:spAutoFit/>
          </a:bodyPr>
          <a:lstStyle/>
          <a:p>
            <a:r>
              <a:rPr lang="en-US" dirty="0"/>
              <a:t>0.07%</a:t>
            </a:r>
            <a:endParaRPr lang="el-GR" dirty="0"/>
          </a:p>
        </p:txBody>
      </p:sp>
      <p:sp>
        <p:nvSpPr>
          <p:cNvPr id="44" name="TextBox 43"/>
          <p:cNvSpPr txBox="1"/>
          <p:nvPr/>
        </p:nvSpPr>
        <p:spPr>
          <a:xfrm>
            <a:off x="6588225" y="3117413"/>
            <a:ext cx="1800200" cy="369332"/>
          </a:xfrm>
          <a:prstGeom prst="rect">
            <a:avLst/>
          </a:prstGeom>
          <a:noFill/>
        </p:spPr>
        <p:txBody>
          <a:bodyPr wrap="square" rtlCol="0">
            <a:spAutoFit/>
          </a:bodyPr>
          <a:lstStyle/>
          <a:p>
            <a:r>
              <a:rPr lang="en-US" dirty="0"/>
              <a:t>0.53%</a:t>
            </a:r>
            <a:endParaRPr lang="el-GR" dirty="0"/>
          </a:p>
        </p:txBody>
      </p:sp>
      <p:sp>
        <p:nvSpPr>
          <p:cNvPr id="45" name="TextBox 44"/>
          <p:cNvSpPr txBox="1"/>
          <p:nvPr/>
        </p:nvSpPr>
        <p:spPr>
          <a:xfrm>
            <a:off x="6588226" y="4191231"/>
            <a:ext cx="1800200" cy="369332"/>
          </a:xfrm>
          <a:prstGeom prst="rect">
            <a:avLst/>
          </a:prstGeom>
          <a:noFill/>
        </p:spPr>
        <p:txBody>
          <a:bodyPr wrap="square" rtlCol="0">
            <a:spAutoFit/>
          </a:bodyPr>
          <a:lstStyle/>
          <a:p>
            <a:r>
              <a:rPr lang="en-US" dirty="0"/>
              <a:t>0.46%</a:t>
            </a:r>
            <a:endParaRPr lang="el-GR" dirty="0"/>
          </a:p>
        </p:txBody>
      </p:sp>
      <p:sp>
        <p:nvSpPr>
          <p:cNvPr id="46" name="TextBox 45"/>
          <p:cNvSpPr txBox="1"/>
          <p:nvPr/>
        </p:nvSpPr>
        <p:spPr>
          <a:xfrm>
            <a:off x="8028384" y="141489"/>
            <a:ext cx="1115616" cy="553998"/>
          </a:xfrm>
          <a:prstGeom prst="rect">
            <a:avLst/>
          </a:prstGeom>
          <a:noFill/>
        </p:spPr>
        <p:txBody>
          <a:bodyPr wrap="square" rtlCol="0">
            <a:spAutoFit/>
          </a:bodyPr>
          <a:lstStyle/>
          <a:p>
            <a:pPr algn="ct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καταγεγραμμένα</a:t>
            </a:r>
            <a:r>
              <a:rPr lang="en-US"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l-GR" sz="1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αυτο</a:t>
            </a: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-αναφερόμενα</a:t>
            </a:r>
            <a:endParaRPr lang="el-GR" sz="1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7" name="TextBox 46"/>
          <p:cNvSpPr txBox="1"/>
          <p:nvPr/>
        </p:nvSpPr>
        <p:spPr>
          <a:xfrm>
            <a:off x="8172416" y="1052264"/>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0.38%</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8" name="TextBox 47"/>
          <p:cNvSpPr txBox="1"/>
          <p:nvPr/>
        </p:nvSpPr>
        <p:spPr>
          <a:xfrm>
            <a:off x="8172416" y="2096930"/>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0.73%</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9" name="TextBox 48"/>
          <p:cNvSpPr txBox="1"/>
          <p:nvPr/>
        </p:nvSpPr>
        <p:spPr>
          <a:xfrm>
            <a:off x="8191616" y="3117413"/>
            <a:ext cx="844897"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0.76%</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0" name="TextBox 49"/>
          <p:cNvSpPr txBox="1"/>
          <p:nvPr/>
        </p:nvSpPr>
        <p:spPr>
          <a:xfrm>
            <a:off x="8172400" y="4191231"/>
            <a:ext cx="936104"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1.74%</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4"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045367" y="749842"/>
            <a:ext cx="822778" cy="788563"/>
          </a:xfrm>
          <a:prstGeom prst="rect">
            <a:avLst/>
          </a:prstGeom>
          <a:noFill/>
          <a:ln w="9525">
            <a:noFill/>
            <a:miter lim="800000"/>
            <a:headEnd/>
            <a:tailEnd/>
          </a:ln>
        </p:spPr>
      </p:pic>
      <p:pic>
        <p:nvPicPr>
          <p:cNvPr id="55" name="Picture 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877422" y="1952255"/>
            <a:ext cx="1093860" cy="523464"/>
          </a:xfrm>
          <a:prstGeom prst="rect">
            <a:avLst/>
          </a:prstGeom>
          <a:noFill/>
          <a:ln w="9525">
            <a:noFill/>
            <a:miter lim="800000"/>
            <a:headEnd/>
            <a:tailEnd/>
          </a:ln>
        </p:spPr>
      </p:pic>
      <p:pic>
        <p:nvPicPr>
          <p:cNvPr id="56"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144361" y="2946656"/>
            <a:ext cx="666054" cy="946337"/>
          </a:xfrm>
          <a:prstGeom prst="rect">
            <a:avLst/>
          </a:prstGeom>
          <a:noFill/>
          <a:ln w="9525">
            <a:noFill/>
            <a:miter lim="800000"/>
            <a:headEnd/>
            <a:tailEnd/>
          </a:ln>
        </p:spPr>
      </p:pic>
      <p:pic>
        <p:nvPicPr>
          <p:cNvPr id="57" name="Picture 8"/>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070693" y="4191931"/>
            <a:ext cx="821958" cy="660458"/>
          </a:xfrm>
          <a:prstGeom prst="rect">
            <a:avLst/>
          </a:prstGeom>
          <a:noFill/>
          <a:ln w="9525">
            <a:noFill/>
            <a:miter lim="800000"/>
            <a:headEnd/>
            <a:tailEnd/>
          </a:ln>
        </p:spPr>
      </p:pic>
      <p:pic>
        <p:nvPicPr>
          <p:cNvPr id="58" name="Picture 3"/>
          <p:cNvPicPr>
            <a:picLocks noGrp="1" noChangeAspect="1" noChangeArrowheads="1"/>
          </p:cNvPicPr>
          <p:nvPr>
            <p:ph idx="4294967295"/>
          </p:nvPr>
        </p:nvPicPr>
        <p:blipFill>
          <a:blip r:embed="rId8" cstate="print"/>
          <a:srcRect l="86244" t="16766" b="40356"/>
          <a:stretch>
            <a:fillRect/>
          </a:stretch>
        </p:blipFill>
        <p:spPr>
          <a:xfrm>
            <a:off x="14" y="0"/>
            <a:ext cx="971599" cy="918102"/>
          </a:xfrm>
        </p:spPr>
      </p:pic>
      <p:pic>
        <p:nvPicPr>
          <p:cNvPr id="59" name="Picture 5" descr="Home"/>
          <p:cNvPicPr>
            <a:picLocks noChangeAspect="1" noChangeArrowheads="1"/>
          </p:cNvPicPr>
          <p:nvPr/>
        </p:nvPicPr>
        <p:blipFill>
          <a:blip r:embed="rId9" cstate="print"/>
          <a:srcRect/>
          <a:stretch>
            <a:fillRect/>
          </a:stretch>
        </p:blipFill>
        <p:spPr bwMode="auto">
          <a:xfrm>
            <a:off x="193010" y="4826403"/>
            <a:ext cx="713621" cy="270030"/>
          </a:xfrm>
          <a:prstGeom prst="rect">
            <a:avLst/>
          </a:prstGeom>
          <a:noFill/>
        </p:spPr>
      </p:pic>
      <p:pic>
        <p:nvPicPr>
          <p:cNvPr id="63" name="Picture 7" descr="http://www.becan.eu/sites/default/files/becan_images/fp7_logo2.png"/>
          <p:cNvPicPr>
            <a:picLocks noChangeAspect="1" noChangeArrowheads="1"/>
          </p:cNvPicPr>
          <p:nvPr/>
        </p:nvPicPr>
        <p:blipFill>
          <a:blip r:embed="rId10" cstate="print"/>
          <a:srcRect/>
          <a:stretch>
            <a:fillRect/>
          </a:stretch>
        </p:blipFill>
        <p:spPr bwMode="auto">
          <a:xfrm>
            <a:off x="965861" y="4875018"/>
            <a:ext cx="228803" cy="172800"/>
          </a:xfrm>
          <a:prstGeom prst="rect">
            <a:avLst/>
          </a:prstGeom>
          <a:noFill/>
        </p:spPr>
      </p:pic>
      <p:pic>
        <p:nvPicPr>
          <p:cNvPr id="64" name="Picture 24"/>
          <p:cNvPicPr>
            <a:picLocks noChangeAspect="1" noChangeArrowheads="1"/>
          </p:cNvPicPr>
          <p:nvPr/>
        </p:nvPicPr>
        <p:blipFill>
          <a:blip r:embed="rId11" cstate="print"/>
          <a:srcRect/>
          <a:stretch>
            <a:fillRect/>
          </a:stretch>
        </p:blipFill>
        <p:spPr bwMode="auto">
          <a:xfrm>
            <a:off x="1266657" y="4871418"/>
            <a:ext cx="288032" cy="180000"/>
          </a:xfrm>
          <a:prstGeom prst="rect">
            <a:avLst/>
          </a:prstGeom>
          <a:noFill/>
          <a:ln w="9525">
            <a:noFill/>
            <a:miter lim="800000"/>
            <a:headEnd/>
            <a:tailEnd/>
          </a:ln>
          <a:effectLst/>
        </p:spPr>
      </p:pic>
      <p:pic>
        <p:nvPicPr>
          <p:cNvPr id="60" name="Picture 2"/>
          <p:cNvPicPr>
            <a:picLocks noChangeAspect="1" noChangeArrowheads="1"/>
          </p:cNvPicPr>
          <p:nvPr/>
        </p:nvPicPr>
        <p:blipFill>
          <a:blip r:embed="rId12" cstate="print"/>
          <a:srcRect/>
          <a:stretch>
            <a:fillRect/>
          </a:stretch>
        </p:blipFill>
        <p:spPr bwMode="auto">
          <a:xfrm>
            <a:off x="846651" y="601887"/>
            <a:ext cx="3744416" cy="4244798"/>
          </a:xfrm>
          <a:prstGeom prst="rect">
            <a:avLst/>
          </a:prstGeom>
          <a:noFill/>
          <a:ln w="9525" algn="in">
            <a:noFill/>
            <a:miter lim="800000"/>
            <a:headEnd/>
            <a:tailEnd/>
          </a:ln>
          <a:effectLst/>
        </p:spPr>
      </p:pic>
    </p:spTree>
    <p:extLst>
      <p:ext uri="{BB962C8B-B14F-4D97-AF65-F5344CB8AC3E}">
        <p14:creationId xmlns:p14="http://schemas.microsoft.com/office/powerpoint/2010/main" xmlns="" val="2164297094"/>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ox(in)">
                                      <p:cBhvr>
                                        <p:cTn id="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0538"/>
            <a:ext cx="8136904" cy="782706"/>
          </a:xfrm>
        </p:spPr>
        <p:txBody>
          <a:bodyPr>
            <a:noAutofit/>
          </a:bodyPr>
          <a:lstStyle/>
          <a:p>
            <a:pPr algn="l"/>
            <a:r>
              <a:rPr lang="el-GR" sz="2400" b="1" i="1" dirty="0">
                <a:solidFill>
                  <a:schemeClr val="accent6">
                    <a:lumMod val="75000"/>
                  </a:schemeClr>
                </a:solidFill>
              </a:rPr>
              <a:t>πού οφείλεται αυτή η ασυμφωνία; </a:t>
            </a:r>
          </a:p>
        </p:txBody>
      </p:sp>
      <p:sp>
        <p:nvSpPr>
          <p:cNvPr id="12" name="Content Placeholder 2"/>
          <p:cNvSpPr>
            <a:spLocks noGrp="1"/>
          </p:cNvSpPr>
          <p:nvPr>
            <p:ph idx="1"/>
          </p:nvPr>
        </p:nvSpPr>
        <p:spPr>
          <a:xfrm>
            <a:off x="179512" y="681540"/>
            <a:ext cx="7704856" cy="4320480"/>
          </a:xfrm>
        </p:spPr>
        <p:txBody>
          <a:bodyPr>
            <a:noAutofit/>
          </a:bodyPr>
          <a:lstStyle/>
          <a:p>
            <a:pPr fontAlgn="t">
              <a:spcBef>
                <a:spcPts val="0"/>
              </a:spcBef>
              <a:buNone/>
            </a:pPr>
            <a:endParaRPr lang="en-US" sz="1800" b="1" i="1" dirty="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endParaRPr lang="en-US" sz="1800" b="1" i="1" dirty="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r>
              <a:rPr lang="el-GR" sz="1800" b="1" dirty="0" smtClean="0">
                <a:solidFill>
                  <a:schemeClr val="accent6">
                    <a:lumMod val="75000"/>
                  </a:schemeClr>
                </a:solidFill>
                <a:latin typeface="Segoe UI Light" panose="020B0502040204020203" pitchFamily="34" charset="0"/>
                <a:cs typeface="Segoe UI Light" panose="020B0502040204020203" pitchFamily="34" charset="0"/>
              </a:rPr>
              <a:t>στην </a:t>
            </a:r>
            <a:r>
              <a:rPr lang="el-GR" sz="1800" b="1" dirty="0" err="1" smtClean="0">
                <a:solidFill>
                  <a:schemeClr val="accent6">
                    <a:lumMod val="75000"/>
                  </a:schemeClr>
                </a:solidFill>
                <a:latin typeface="Segoe UI Light" panose="020B0502040204020203" pitchFamily="34" charset="0"/>
                <a:cs typeface="Segoe UI Light" panose="020B0502040204020203" pitchFamily="34" charset="0"/>
              </a:rPr>
              <a:t>υπο</a:t>
            </a:r>
            <a:r>
              <a:rPr lang="el-GR" sz="1800" b="1" dirty="0" smtClean="0">
                <a:solidFill>
                  <a:schemeClr val="accent6">
                    <a:lumMod val="75000"/>
                  </a:schemeClr>
                </a:solidFill>
                <a:latin typeface="Segoe UI Light" panose="020B0502040204020203" pitchFamily="34" charset="0"/>
                <a:cs typeface="Segoe UI Light" panose="020B0502040204020203" pitchFamily="34" charset="0"/>
              </a:rPr>
              <a:t>-αναφορά περιστατικών ΚαΠα-π στις αρμόδιες υπηρεσίες λόγω</a:t>
            </a:r>
            <a:endParaRPr lang="el-GR" sz="1800" b="1" dirty="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endParaRPr lang="el-GR" sz="1800" b="1" dirty="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Clr>
                <a:schemeClr val="accent6">
                  <a:lumMod val="75000"/>
                </a:schemeClr>
              </a:buClr>
              <a:buFont typeface="Wingdings 3" panose="05040102010807070707" pitchFamily="18" charset="2"/>
              <a:buChar char="´"/>
            </a:pPr>
            <a:r>
              <a:rPr lang="el-GR" sz="18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έλλειψης </a:t>
            </a:r>
            <a:r>
              <a:rPr lang="el-GR" sz="1800" dirty="0">
                <a:solidFill>
                  <a:schemeClr val="dk1"/>
                </a:solidFill>
                <a:latin typeface="Segoe UI Light" panose="020B0502040204020203" pitchFamily="34" charset="0"/>
                <a:ea typeface="Quattrocento Sans"/>
                <a:cs typeface="Segoe UI Light" panose="020B0502040204020203" pitchFamily="34" charset="0"/>
                <a:sym typeface="Quattrocento Sans"/>
              </a:rPr>
              <a:t>νομοθεσίας που να καθιστά </a:t>
            </a:r>
            <a:r>
              <a:rPr lang="el-GR" sz="18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υποχρεωτική την αναφορά ΚαΠα-π για όλους/-</a:t>
            </a:r>
            <a:r>
              <a:rPr lang="el-GR" sz="1800" dirty="0" err="1" smtClean="0">
                <a:solidFill>
                  <a:schemeClr val="dk1"/>
                </a:solidFill>
                <a:latin typeface="Segoe UI Light" panose="020B0502040204020203" pitchFamily="34" charset="0"/>
                <a:ea typeface="Quattrocento Sans"/>
                <a:cs typeface="Segoe UI Light" panose="020B0502040204020203" pitchFamily="34" charset="0"/>
                <a:sym typeface="Quattrocento Sans"/>
              </a:rPr>
              <a:t>ες</a:t>
            </a:r>
            <a:r>
              <a:rPr lang="el-GR" sz="18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 τους/τις επαγγελματίες που εργάζονται με ή/και για παιδιά (πέραν των εκπαιδευτικών και των ανακριτικών υπαλλήλων)</a:t>
            </a:r>
            <a:endParaRPr lang="el-GR" sz="1800" dirty="0">
              <a:latin typeface="Segoe UI Light" panose="020B0502040204020203" pitchFamily="34" charset="0"/>
              <a:cs typeface="Segoe UI Light" panose="020B0502040204020203" pitchFamily="34" charset="0"/>
              <a:sym typeface="Quattrocento Sans"/>
            </a:endParaRPr>
          </a:p>
          <a:p>
            <a:pPr fontAlgn="t">
              <a:spcBef>
                <a:spcPts val="0"/>
              </a:spcBef>
              <a:buClr>
                <a:schemeClr val="accent6">
                  <a:lumMod val="75000"/>
                </a:schemeClr>
              </a:buClr>
              <a:buFont typeface="Wingdings 3" panose="05040102010807070707" pitchFamily="18" charset="2"/>
              <a:buChar char="´"/>
            </a:pPr>
            <a:endParaRPr lang="el-GR" sz="1800" dirty="0" smtClean="0">
              <a:latin typeface="Segoe UI Light" panose="020B0502040204020203" pitchFamily="34" charset="0"/>
              <a:cs typeface="Segoe UI Light" panose="020B0502040204020203" pitchFamily="34" charset="0"/>
            </a:endParaRPr>
          </a:p>
          <a:p>
            <a:pPr fontAlgn="t">
              <a:spcBef>
                <a:spcPts val="0"/>
              </a:spcBef>
              <a:buClr>
                <a:schemeClr val="accent6">
                  <a:lumMod val="75000"/>
                </a:schemeClr>
              </a:buClr>
              <a:buFont typeface="Wingdings 3" panose="05040102010807070707" pitchFamily="18" charset="2"/>
              <a:buChar char="´"/>
            </a:pPr>
            <a:r>
              <a:rPr lang="el-GR" sz="1800" dirty="0" smtClean="0">
                <a:latin typeface="Segoe UI Light" panose="020B0502040204020203" pitchFamily="34" charset="0"/>
                <a:cs typeface="Segoe UI Light" panose="020B0502040204020203" pitchFamily="34" charset="0"/>
              </a:rPr>
              <a:t>της ίδιας της διαδικασίας αναφοράς περιστατικού ΚαΠα-π</a:t>
            </a:r>
            <a:endParaRPr lang="el-GR" sz="1800" dirty="0">
              <a:latin typeface="Segoe UI Light" panose="020B0502040204020203" pitchFamily="34" charset="0"/>
              <a:cs typeface="Segoe UI Light" panose="020B0502040204020203" pitchFamily="34" charset="0"/>
            </a:endParaRPr>
          </a:p>
          <a:p>
            <a:pPr fontAlgn="t">
              <a:spcBef>
                <a:spcPts val="0"/>
              </a:spcBef>
              <a:buClr>
                <a:schemeClr val="accent6">
                  <a:lumMod val="75000"/>
                </a:schemeClr>
              </a:buClr>
              <a:buFont typeface="Wingdings 3" panose="05040102010807070707" pitchFamily="18" charset="2"/>
              <a:buChar char="´"/>
            </a:pPr>
            <a:endParaRPr lang="el-GR" sz="1800" dirty="0" smtClean="0">
              <a:latin typeface="Segoe UI Light" panose="020B0502040204020203" pitchFamily="34" charset="0"/>
              <a:cs typeface="Segoe UI Light" panose="020B0502040204020203" pitchFamily="34" charset="0"/>
            </a:endParaRPr>
          </a:p>
          <a:p>
            <a:pPr fontAlgn="t">
              <a:spcBef>
                <a:spcPts val="0"/>
              </a:spcBef>
              <a:buClr>
                <a:schemeClr val="accent6">
                  <a:lumMod val="75000"/>
                </a:schemeClr>
              </a:buClr>
              <a:buFont typeface="Wingdings 3" panose="05040102010807070707" pitchFamily="18" charset="2"/>
              <a:buChar char="´"/>
            </a:pPr>
            <a:r>
              <a:rPr lang="el-GR" sz="1800" dirty="0" smtClean="0">
                <a:latin typeface="Segoe UI Light" panose="020B0502040204020203" pitchFamily="34" charset="0"/>
                <a:cs typeface="Segoe UI Light" panose="020B0502040204020203" pitchFamily="34" charset="0"/>
              </a:rPr>
              <a:t>των ενδοιασμών των </a:t>
            </a:r>
            <a:r>
              <a:rPr lang="el-GR" sz="1800" dirty="0">
                <a:latin typeface="Segoe UI Light" panose="020B0502040204020203" pitchFamily="34" charset="0"/>
                <a:cs typeface="Segoe UI Light" panose="020B0502040204020203" pitchFamily="34" charset="0"/>
              </a:rPr>
              <a:t>επαγγελματιών </a:t>
            </a:r>
            <a:r>
              <a:rPr lang="el-GR" sz="1800" dirty="0" smtClean="0">
                <a:latin typeface="Segoe UI Light" panose="020B0502040204020203" pitchFamily="34" charset="0"/>
                <a:cs typeface="Segoe UI Light" panose="020B0502040204020203" pitchFamily="34" charset="0"/>
              </a:rPr>
              <a:t>να αναφέρουν περιστατικά ΚαΠα-π στις αρμόδιες υπηρεσίες (για </a:t>
            </a:r>
            <a:r>
              <a:rPr lang="el-GR" sz="1800" dirty="0">
                <a:latin typeface="Segoe UI Light" panose="020B0502040204020203" pitchFamily="34" charset="0"/>
                <a:cs typeface="Segoe UI Light" panose="020B0502040204020203" pitchFamily="34" charset="0"/>
              </a:rPr>
              <a:t>διάφορους λόγους, όπως </a:t>
            </a:r>
            <a:r>
              <a:rPr lang="el-GR" sz="1800" dirty="0" smtClean="0">
                <a:latin typeface="Segoe UI Light" panose="020B0502040204020203" pitchFamily="34" charset="0"/>
                <a:cs typeface="Segoe UI Light" panose="020B0502040204020203" pitchFamily="34" charset="0"/>
              </a:rPr>
              <a:t>το ότι δεν υφίσταται πρόβλεψη επαγγελματικής νομικής ασυλίας για όλους)</a:t>
            </a:r>
            <a:endParaRPr lang="el-GR" sz="1800" dirty="0">
              <a:latin typeface="Segoe UI Light" panose="020B0502040204020203" pitchFamily="34" charset="0"/>
              <a:cs typeface="Segoe UI Light" panose="020B0502040204020203" pitchFamily="34" charset="0"/>
            </a:endParaRPr>
          </a:p>
          <a:p>
            <a:pPr fontAlgn="t">
              <a:spcBef>
                <a:spcPts val="0"/>
              </a:spcBef>
              <a:buNone/>
            </a:pPr>
            <a:endParaRPr lang="en-US" sz="1800" b="1" i="1" dirty="0">
              <a:solidFill>
                <a:schemeClr val="accent6">
                  <a:lumMod val="75000"/>
                </a:schemeClr>
              </a:solidFill>
              <a:latin typeface="Segoe UI Light" panose="020B0502040204020203" pitchFamily="34" charset="0"/>
              <a:cs typeface="Segoe UI Light" panose="020B0502040204020203" pitchFamily="34" charset="0"/>
            </a:endParaRPr>
          </a:p>
        </p:txBody>
      </p:sp>
      <p:sp>
        <p:nvSpPr>
          <p:cNvPr id="4" name="TextBox 3"/>
          <p:cNvSpPr txBox="1"/>
          <p:nvPr/>
        </p:nvSpPr>
        <p:spPr>
          <a:xfrm>
            <a:off x="8028384" y="141489"/>
            <a:ext cx="1115616" cy="861774"/>
          </a:xfrm>
          <a:prstGeom prst="rect">
            <a:avLst/>
          </a:prstGeom>
          <a:noFill/>
        </p:spPr>
        <p:txBody>
          <a:bodyPr wrap="square" rtlCol="0">
            <a:spAutoFit/>
          </a:bodyPr>
          <a:lstStyle/>
          <a:p>
            <a:pPr algn="ct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καταγεγραμμένα</a:t>
            </a:r>
            <a:r>
              <a:rPr lang="en-US"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l-GR" sz="1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αυτο</a:t>
            </a: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-αναφερόμενα περιστατικά ΚαΠα-π</a:t>
            </a:r>
            <a:endParaRPr lang="el-GR" sz="1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TextBox 4"/>
          <p:cNvSpPr txBox="1"/>
          <p:nvPr/>
        </p:nvSpPr>
        <p:spPr>
          <a:xfrm>
            <a:off x="8172416" y="1052264"/>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0.38%</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TextBox 5"/>
          <p:cNvSpPr txBox="1"/>
          <p:nvPr/>
        </p:nvSpPr>
        <p:spPr>
          <a:xfrm>
            <a:off x="8172416" y="2096930"/>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0.73%</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Box 6"/>
          <p:cNvSpPr txBox="1"/>
          <p:nvPr/>
        </p:nvSpPr>
        <p:spPr>
          <a:xfrm>
            <a:off x="8191616" y="3117413"/>
            <a:ext cx="844897"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0.76%</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TextBox 7"/>
          <p:cNvSpPr txBox="1"/>
          <p:nvPr/>
        </p:nvSpPr>
        <p:spPr>
          <a:xfrm>
            <a:off x="8172400" y="4191231"/>
            <a:ext cx="936104"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1.74%</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12">
                                            <p:txEl>
                                              <p:pRg st="2" end="2"/>
                                            </p:txEl>
                                          </p:spTgt>
                                        </p:tgtEl>
                                        <p:attrNameLst>
                                          <p:attrName>style.visibility</p:attrName>
                                        </p:attrNameLst>
                                      </p:cBhvr>
                                      <p:to>
                                        <p:strVal val="visible"/>
                                      </p:to>
                                    </p:set>
                                    <p:animEffect transition="in" filter="dissolve">
                                      <p:cBhvr>
                                        <p:cTn id="14" dur="500"/>
                                        <p:tgtEl>
                                          <p:spTgt spid="12">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animEffect transition="in" filter="dissolve">
                                      <p:cBhvr>
                                        <p:cTn id="19" dur="500"/>
                                        <p:tgtEl>
                                          <p:spTgt spid="1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2">
                                            <p:txEl>
                                              <p:pRg st="6" end="6"/>
                                            </p:txEl>
                                          </p:spTgt>
                                        </p:tgtEl>
                                        <p:attrNameLst>
                                          <p:attrName>style.visibility</p:attrName>
                                        </p:attrNameLst>
                                      </p:cBhvr>
                                      <p:to>
                                        <p:strVal val="visible"/>
                                      </p:to>
                                    </p:set>
                                    <p:animEffect transition="in" filter="dissolve">
                                      <p:cBhvr>
                                        <p:cTn id="24" dur="500"/>
                                        <p:tgtEl>
                                          <p:spTgt spid="12">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2">
                                            <p:txEl>
                                              <p:pRg st="8" end="8"/>
                                            </p:txEl>
                                          </p:spTgt>
                                        </p:tgtEl>
                                        <p:attrNameLst>
                                          <p:attrName>style.visibility</p:attrName>
                                        </p:attrNameLst>
                                      </p:cBhvr>
                                      <p:to>
                                        <p:strVal val="visible"/>
                                      </p:to>
                                    </p:set>
                                    <p:animEffect transition="in" filter="dissolve">
                                      <p:cBhvr>
                                        <p:cTn id="29" dur="500"/>
                                        <p:tgtEl>
                                          <p:spTgt spid="1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a:xfrm>
            <a:off x="179512" y="681540"/>
            <a:ext cx="8136904" cy="4320480"/>
          </a:xfrm>
        </p:spPr>
        <p:txBody>
          <a:bodyPr>
            <a:noAutofit/>
          </a:bodyPr>
          <a:lstStyle/>
          <a:p>
            <a:pPr fontAlgn="t">
              <a:spcBef>
                <a:spcPts val="0"/>
              </a:spcBef>
              <a:buNone/>
            </a:pPr>
            <a:r>
              <a:rPr lang="el-GR" sz="1800" b="1" dirty="0" smtClean="0">
                <a:solidFill>
                  <a:schemeClr val="accent6">
                    <a:lumMod val="75000"/>
                  </a:schemeClr>
                </a:solidFill>
                <a:latin typeface="Segoe UI Light" panose="020B0502040204020203" pitchFamily="34" charset="0"/>
                <a:cs typeface="Segoe UI Light" panose="020B0502040204020203" pitchFamily="34" charset="0"/>
              </a:rPr>
              <a:t>σε περιορισμούς που σχετίζονται με τη συλλογή δεδομένων</a:t>
            </a:r>
            <a:r>
              <a:rPr lang="en-US" sz="1800" b="1" dirty="0" smtClean="0">
                <a:solidFill>
                  <a:schemeClr val="accent6">
                    <a:lumMod val="75000"/>
                  </a:schemeClr>
                </a:solidFill>
                <a:latin typeface="Segoe UI Light" panose="020B0502040204020203" pitchFamily="34" charset="0"/>
                <a:cs typeface="Segoe UI Light" panose="020B0502040204020203" pitchFamily="34" charset="0"/>
              </a:rPr>
              <a:t>, </a:t>
            </a:r>
            <a:r>
              <a:rPr lang="el-GR" sz="1800" b="1" dirty="0" smtClean="0">
                <a:solidFill>
                  <a:schemeClr val="accent6">
                    <a:lumMod val="75000"/>
                  </a:schemeClr>
                </a:solidFill>
                <a:latin typeface="Segoe UI Light" panose="020B0502040204020203" pitchFamily="34" charset="0"/>
                <a:cs typeface="Segoe UI Light" panose="020B0502040204020203" pitchFamily="34" charset="0"/>
              </a:rPr>
              <a:t>όπως</a:t>
            </a:r>
          </a:p>
          <a:p>
            <a:pPr fontAlgn="t">
              <a:spcBef>
                <a:spcPts val="0"/>
              </a:spcBef>
              <a:buNone/>
            </a:pPr>
            <a:endParaRPr lang="el-GR" sz="1200" b="1" dirty="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Clr>
                <a:schemeClr val="accent6">
                  <a:lumMod val="75000"/>
                </a:schemeClr>
              </a:buClr>
              <a:buFont typeface="Wingdings 3" panose="05040102010807070707" pitchFamily="18" charset="2"/>
              <a:buChar char="´"/>
            </a:pPr>
            <a:r>
              <a:rPr lang="el-GR" sz="1600" b="1" dirty="0" err="1" smtClean="0">
                <a:latin typeface="Segoe UI Light" panose="020B0502040204020203" pitchFamily="34" charset="0"/>
                <a:cs typeface="Segoe UI Light" panose="020B0502040204020203" pitchFamily="34" charset="0"/>
              </a:rPr>
              <a:t>υπο</a:t>
            </a:r>
            <a:r>
              <a:rPr lang="el-GR" sz="1600" b="1" dirty="0" smtClean="0">
                <a:latin typeface="Segoe UI Light" panose="020B0502040204020203" pitchFamily="34" charset="0"/>
                <a:cs typeface="Segoe UI Light" panose="020B0502040204020203" pitchFamily="34" charset="0"/>
              </a:rPr>
              <a:t>- </a:t>
            </a:r>
            <a:r>
              <a:rPr lang="el-GR" sz="1600" dirty="0" smtClean="0">
                <a:latin typeface="Segoe UI Light" panose="020B0502040204020203" pitchFamily="34" charset="0"/>
                <a:cs typeface="Segoe UI Light" panose="020B0502040204020203" pitchFamily="34" charset="0"/>
              </a:rPr>
              <a:t>και </a:t>
            </a:r>
            <a:r>
              <a:rPr lang="el-GR" sz="1600" b="1" dirty="0" smtClean="0">
                <a:latin typeface="Segoe UI Light" panose="020B0502040204020203" pitchFamily="34" charset="0"/>
                <a:cs typeface="Segoe UI Light" panose="020B0502040204020203" pitchFamily="34" charset="0"/>
              </a:rPr>
              <a:t>μη-έγκαιρη </a:t>
            </a:r>
            <a:r>
              <a:rPr lang="el-GR" sz="1600" b="1" dirty="0">
                <a:latin typeface="Segoe UI Light" panose="020B0502040204020203" pitchFamily="34" charset="0"/>
                <a:cs typeface="Segoe UI Light" panose="020B0502040204020203" pitchFamily="34" charset="0"/>
              </a:rPr>
              <a:t>καταγραφή  </a:t>
            </a:r>
            <a:r>
              <a:rPr lang="el-GR" sz="1600" dirty="0" smtClean="0">
                <a:latin typeface="Segoe UI Light" panose="020B0502040204020203" pitchFamily="34" charset="0"/>
                <a:cs typeface="Segoe UI Light" panose="020B0502040204020203" pitchFamily="34" charset="0"/>
              </a:rPr>
              <a:t>ως </a:t>
            </a:r>
            <a:r>
              <a:rPr lang="el-GR" sz="1600" b="1" dirty="0" smtClean="0">
                <a:latin typeface="Segoe UI Light" panose="020B0502040204020203" pitchFamily="34" charset="0"/>
                <a:cs typeface="Segoe UI Light" panose="020B0502040204020203" pitchFamily="34" charset="0"/>
              </a:rPr>
              <a:t>συνέπεια της </a:t>
            </a:r>
            <a:r>
              <a:rPr lang="el-GR" sz="1600" b="1" dirty="0" err="1" smtClean="0">
                <a:latin typeface="Segoe UI Light" panose="020B0502040204020203" pitchFamily="34" charset="0"/>
                <a:cs typeface="Segoe UI Light" panose="020B0502040204020203" pitchFamily="34" charset="0"/>
              </a:rPr>
              <a:t>υπο</a:t>
            </a:r>
            <a:r>
              <a:rPr lang="el-GR" sz="1600" b="1" dirty="0" smtClean="0">
                <a:latin typeface="Segoe UI Light" panose="020B0502040204020203" pitchFamily="34" charset="0"/>
                <a:cs typeface="Segoe UI Light" panose="020B0502040204020203" pitchFamily="34" charset="0"/>
              </a:rPr>
              <a:t>-αναφοράς</a:t>
            </a:r>
            <a:r>
              <a:rPr lang="el-GR" sz="1600" dirty="0" smtClean="0">
                <a:latin typeface="Segoe UI Light" panose="020B0502040204020203" pitchFamily="34" charset="0"/>
                <a:cs typeface="Segoe UI Light" panose="020B0502040204020203" pitchFamily="34" charset="0"/>
              </a:rPr>
              <a:t> ή/και λόγω </a:t>
            </a:r>
            <a:endParaRPr lang="el-GR" sz="1600" dirty="0">
              <a:latin typeface="Segoe UI Light" panose="020B0502040204020203" pitchFamily="34" charset="0"/>
              <a:cs typeface="Segoe UI Light" panose="020B0502040204020203" pitchFamily="34" charset="0"/>
            </a:endParaRPr>
          </a:p>
          <a:p>
            <a:pPr marL="685800" lvl="1" fontAlgn="t">
              <a:spcBef>
                <a:spcPts val="0"/>
              </a:spcBef>
              <a:buClr>
                <a:schemeClr val="accent6"/>
              </a:buClr>
              <a:buFont typeface="Wingdings 3" panose="05040102010807070707" pitchFamily="18" charset="2"/>
              <a:buChar cha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της διαδικασίας καταγραφής (η οποία μπορεί να είναι χρονοβόρα)</a:t>
            </a:r>
            <a:endParaRPr lang="el-GR" sz="1600" dirty="0">
              <a:latin typeface="Segoe UI Light" panose="020B0502040204020203" pitchFamily="34" charset="0"/>
              <a:cs typeface="Segoe UI Light" panose="020B0502040204020203" pitchFamily="34" charset="0"/>
              <a:sym typeface="Quattrocento Sans"/>
            </a:endParaRPr>
          </a:p>
          <a:p>
            <a:pPr marL="685800" lvl="1" fontAlgn="t">
              <a:spcBef>
                <a:spcPts val="0"/>
              </a:spcBef>
              <a:buClr>
                <a:schemeClr val="accent6"/>
              </a:buClr>
              <a:buFont typeface="Wingdings 3" panose="05040102010807070707" pitchFamily="18" charset="2"/>
              <a:buChar cha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της έλλειψης κινήτρου από την πλευρά των επαγγελματιών</a:t>
            </a:r>
          </a:p>
          <a:p>
            <a:pPr marL="685800" lvl="1" fontAlgn="t">
              <a:spcBef>
                <a:spcPts val="0"/>
              </a:spcBef>
              <a:buClr>
                <a:schemeClr val="accent6">
                  <a:lumMod val="75000"/>
                </a:schemeClr>
              </a:buClr>
              <a:buFont typeface="Wingdings 3" panose="05040102010807070707" pitchFamily="18" charset="2"/>
              <a:buChar char="´"/>
            </a:pPr>
            <a:endParaRPr lang="el-GR" sz="5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endParaRPr>
          </a:p>
          <a:p>
            <a:pPr lvl="0">
              <a:lnSpc>
                <a:spcPct val="90000"/>
              </a:lnSpc>
              <a:spcBef>
                <a:spcPts val="1000"/>
              </a:spcBef>
              <a:buClr>
                <a:schemeClr val="accent6">
                  <a:lumMod val="75000"/>
                </a:schemeClr>
              </a:buClr>
              <a:buSzPts val="1600"/>
              <a:buFont typeface="Wingdings 3" panose="05040102010807070707" pitchFamily="18" charset="2"/>
              <a:buChar char="´"/>
            </a:pPr>
            <a:r>
              <a:rPr lang="el-GR" sz="16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έλλειψη εμπιστοσύνης στα συστήματα καταγραφής και στη χρησιμότητά τους</a:t>
            </a:r>
            <a:endParaRPr lang="el-GR" sz="1600" dirty="0" smtClean="0">
              <a:latin typeface="Segoe UI Light" panose="020B0502040204020203" pitchFamily="34" charset="0"/>
              <a:cs typeface="Segoe UI Light" panose="020B0502040204020203" pitchFamily="34" charset="0"/>
            </a:endParaRPr>
          </a:p>
          <a:p>
            <a:pPr marL="461963" lvl="1" fontAlgn="t">
              <a:spcBef>
                <a:spcPts val="0"/>
              </a:spcBef>
              <a:buClr>
                <a:schemeClr val="accent6"/>
              </a:buClr>
              <a:buFont typeface="Wingdings 3" panose="05040102010807070707" pitchFamily="18" charset="2"/>
              <a:buChar cha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μη-ανατροφοδότηση σε επίπεδο περίπτωσης στον/στην επαγγελματία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δημιουργεί την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εντύπωση ότι δεν γίνεται καμία ενέργεια μετά την αναφορά</a:t>
            </a:r>
          </a:p>
          <a:p>
            <a:pPr marL="461963" lvl="1" fontAlgn="t">
              <a:spcBef>
                <a:spcPts val="0"/>
              </a:spcBef>
              <a:buClr>
                <a:schemeClr val="accent6">
                  <a:lumMod val="75000"/>
                </a:schemeClr>
              </a:buClr>
              <a:buFont typeface="Wingdings 3" panose="05040102010807070707" pitchFamily="18" charset="2"/>
              <a:buChar char="´"/>
            </a:pPr>
            <a:endParaRPr lang="el-GR" sz="5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endParaRPr>
          </a:p>
          <a:p>
            <a:pPr fontAlgn="t">
              <a:spcBef>
                <a:spcPts val="0"/>
              </a:spcBef>
              <a:buClr>
                <a:schemeClr val="accent6">
                  <a:lumMod val="75000"/>
                </a:schemeClr>
              </a:buClr>
              <a:buFont typeface="Wingdings 3" panose="05040102010807070707" pitchFamily="18" charset="2"/>
              <a:buChar char="´"/>
            </a:pPr>
            <a:r>
              <a:rPr lang="el-GR" sz="16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συχνά  </a:t>
            </a:r>
            <a:r>
              <a:rPr lang="el-GR" sz="1600" b="1" dirty="0">
                <a:solidFill>
                  <a:schemeClr val="dk1"/>
                </a:solidFill>
                <a:latin typeface="Segoe UI Light" panose="020B0502040204020203" pitchFamily="34" charset="0"/>
                <a:ea typeface="Quattrocento Sans"/>
                <a:cs typeface="Segoe UI Light" panose="020B0502040204020203" pitchFamily="34" charset="0"/>
                <a:sym typeface="Quattrocento Sans"/>
              </a:rPr>
              <a:t>οι φορείς και </a:t>
            </a:r>
            <a:r>
              <a:rPr lang="el-GR" sz="16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οι επαγγελματίες </a:t>
            </a:r>
            <a:r>
              <a:rPr lang="el-GR" sz="1600" b="1" dirty="0">
                <a:solidFill>
                  <a:schemeClr val="dk1"/>
                </a:solidFill>
                <a:latin typeface="Segoe UI Light" panose="020B0502040204020203" pitchFamily="34" charset="0"/>
                <a:ea typeface="Quattrocento Sans"/>
                <a:cs typeface="Segoe UI Light" panose="020B0502040204020203" pitchFamily="34" charset="0"/>
                <a:sym typeface="Quattrocento Sans"/>
              </a:rPr>
              <a:t>με την ευθύνη συλλογής δεδομένων ΚαΠα-Π δεν </a:t>
            </a:r>
            <a:r>
              <a:rPr lang="el-GR" sz="16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είναι επαρκώς ενήμεροι/-</a:t>
            </a:r>
            <a:r>
              <a:rPr lang="el-GR" sz="1600" b="1" dirty="0" err="1" smtClean="0">
                <a:solidFill>
                  <a:schemeClr val="dk1"/>
                </a:solidFill>
                <a:latin typeface="Segoe UI Light" panose="020B0502040204020203" pitchFamily="34" charset="0"/>
                <a:ea typeface="Quattrocento Sans"/>
                <a:cs typeface="Segoe UI Light" panose="020B0502040204020203" pitchFamily="34" charset="0"/>
                <a:sym typeface="Quattrocento Sans"/>
              </a:rPr>
              <a:t>ες</a:t>
            </a:r>
            <a:r>
              <a:rPr lang="el-GR" sz="16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 για το</a:t>
            </a:r>
            <a:endParaRPr lang="en-US" sz="1600" b="1" dirty="0">
              <a:latin typeface="Segoe UI Light" panose="020B0502040204020203" pitchFamily="34" charset="0"/>
              <a:cs typeface="Segoe UI Light" panose="020B0502040204020203" pitchFamily="34" charset="0"/>
            </a:endParaRPr>
          </a:p>
          <a:p>
            <a:pPr marL="466725" lvl="1" fontAlgn="t">
              <a:spcBef>
                <a:spcPts val="0"/>
              </a:spcBef>
              <a:buClr>
                <a:schemeClr val="accent6"/>
              </a:buClr>
              <a:buFont typeface="Wingdings 3" panose="05040102010807070707" pitchFamily="18" charset="2"/>
              <a:buChar char="´"/>
            </a:pPr>
            <a:r>
              <a:rPr lang="el-GR" sz="1600" dirty="0" smtClean="0">
                <a:latin typeface="Segoe UI Light" panose="020B0502040204020203" pitchFamily="34" charset="0"/>
                <a:cs typeface="Segoe UI Light" panose="020B0502040204020203" pitchFamily="34" charset="0"/>
                <a:sym typeface="Quattrocento Sans"/>
              </a:rPr>
              <a:t>ότι είναι δική τους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αρμοδιότητα να καταγράψουν τα περιστατικά που εντοπίζουν</a:t>
            </a:r>
            <a:endParaRPr lang="en-US" sz="1600" dirty="0">
              <a:latin typeface="Segoe UI Light" panose="020B0502040204020203" pitchFamily="34" charset="0"/>
              <a:cs typeface="Segoe UI Light" panose="020B0502040204020203" pitchFamily="34" charset="0"/>
            </a:endParaRPr>
          </a:p>
          <a:p>
            <a:pPr marL="466725" lvl="1" fontAlgn="t">
              <a:spcBef>
                <a:spcPts val="0"/>
              </a:spcBef>
              <a:buClr>
                <a:schemeClr val="accent6"/>
              </a:buClr>
              <a:buFont typeface="Wingdings 3" panose="05040102010807070707" pitchFamily="18" charset="2"/>
              <a:buChar cha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ποια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περιστατικά πρέπει να καταγραφούν και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πώς να γίνει η καταγραφή </a:t>
            </a:r>
          </a:p>
          <a:p>
            <a:pPr marL="466725" lvl="1" fontAlgn="t">
              <a:spcBef>
                <a:spcPts val="0"/>
              </a:spcBef>
              <a:buClr>
                <a:schemeClr val="accent6">
                  <a:lumMod val="75000"/>
                </a:schemeClr>
              </a:buClr>
              <a:buFont typeface="Wingdings 3" panose="05040102010807070707" pitchFamily="18" charset="2"/>
              <a:buChar char="´"/>
            </a:pPr>
            <a:endParaRPr lang="el-GR" sz="500" dirty="0" smtClean="0">
              <a:solidFill>
                <a:schemeClr val="dk1"/>
              </a:solidFill>
              <a:latin typeface="Segoe UI Light" panose="020B0502040204020203" pitchFamily="34" charset="0"/>
              <a:ea typeface="Quattrocento Sans"/>
              <a:cs typeface="Segoe UI Light" panose="020B0502040204020203" pitchFamily="34" charset="0"/>
              <a:sym typeface="Quattrocento Sans"/>
            </a:endParaRPr>
          </a:p>
          <a:p>
            <a:pPr fontAlgn="t">
              <a:spcBef>
                <a:spcPts val="0"/>
              </a:spcBef>
              <a:buClr>
                <a:schemeClr val="accent6">
                  <a:lumMod val="75000"/>
                </a:schemeClr>
              </a:buClr>
              <a:buFont typeface="Wingdings 3" panose="05040102010807070707" pitchFamily="18" charset="2"/>
              <a:buChar char="´"/>
            </a:pPr>
            <a:r>
              <a:rPr lang="el-GR" sz="16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συχνά οι επαγγελματίες διατηρούν </a:t>
            </a:r>
            <a:r>
              <a:rPr lang="el-GR" sz="1600" b="1" dirty="0">
                <a:solidFill>
                  <a:schemeClr val="dk1"/>
                </a:solidFill>
                <a:latin typeface="Segoe UI Light" panose="020B0502040204020203" pitchFamily="34" charset="0"/>
                <a:ea typeface="Quattrocento Sans"/>
                <a:cs typeface="Segoe UI Light" panose="020B0502040204020203" pitchFamily="34" charset="0"/>
                <a:sym typeface="Quattrocento Sans"/>
              </a:rPr>
              <a:t>αρνητική στάση για την </a:t>
            </a:r>
            <a:r>
              <a:rPr lang="el-GR" sz="16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ίδια την διαδικασία</a:t>
            </a:r>
          </a:p>
          <a:p>
            <a:pPr marL="450850" lvl="1" fontAlgn="t">
              <a:spcBef>
                <a:spcPts val="0"/>
              </a:spcBef>
              <a:buClr>
                <a:schemeClr val="accent6"/>
              </a:buClr>
              <a:buFont typeface="Wingdings 3" panose="05040102010807070707" pitchFamily="18" charset="2"/>
              <a:buChar char="´"/>
            </a:pP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ανησυχούν, για παράδειγμα,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για την πιθανότητα να διαρρεύσουν στοιχεία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μέσω της καταγραφής ή ότι θα θέσει σε κίνδυνο τη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σχέση τους με το </a:t>
            </a:r>
            <a:r>
              <a:rPr lang="el-GR" sz="16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(φερόμενο) </a:t>
            </a:r>
            <a:r>
              <a:rPr lang="el-GR" sz="1600" dirty="0">
                <a:solidFill>
                  <a:schemeClr val="dk1"/>
                </a:solidFill>
                <a:latin typeface="Segoe UI Light" panose="020B0502040204020203" pitchFamily="34" charset="0"/>
                <a:ea typeface="Quattrocento Sans"/>
                <a:cs typeface="Segoe UI Light" panose="020B0502040204020203" pitchFamily="34" charset="0"/>
                <a:sym typeface="Quattrocento Sans"/>
              </a:rPr>
              <a:t>θύμα</a:t>
            </a:r>
          </a:p>
        </p:txBody>
      </p:sp>
      <p:sp>
        <p:nvSpPr>
          <p:cNvPr id="6" name="Title 1"/>
          <p:cNvSpPr>
            <a:spLocks noGrp="1"/>
          </p:cNvSpPr>
          <p:nvPr>
            <p:ph type="title"/>
          </p:nvPr>
        </p:nvSpPr>
        <p:spPr>
          <a:xfrm>
            <a:off x="179512" y="-20538"/>
            <a:ext cx="8136904" cy="782706"/>
          </a:xfrm>
        </p:spPr>
        <p:txBody>
          <a:bodyPr>
            <a:noAutofit/>
          </a:bodyPr>
          <a:lstStyle/>
          <a:p>
            <a:pPr algn="l"/>
            <a:r>
              <a:rPr lang="el-GR" sz="2400" b="1" i="1" dirty="0">
                <a:solidFill>
                  <a:schemeClr val="accent6">
                    <a:lumMod val="75000"/>
                  </a:schemeClr>
                </a:solidFill>
              </a:rPr>
              <a:t>πού οφείλεται αυτή η ασυμφωνία; </a:t>
            </a:r>
          </a:p>
        </p:txBody>
      </p:sp>
      <p:sp>
        <p:nvSpPr>
          <p:cNvPr id="7" name="TextBox 6"/>
          <p:cNvSpPr txBox="1"/>
          <p:nvPr/>
        </p:nvSpPr>
        <p:spPr>
          <a:xfrm>
            <a:off x="8028384" y="141489"/>
            <a:ext cx="1115616" cy="861774"/>
          </a:xfrm>
          <a:prstGeom prst="rect">
            <a:avLst/>
          </a:prstGeom>
          <a:noFill/>
        </p:spPr>
        <p:txBody>
          <a:bodyPr wrap="square" rtlCol="0">
            <a:spAutoFit/>
          </a:bodyPr>
          <a:lstStyle/>
          <a:p>
            <a:pPr algn="ct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καταγεγραμμένα</a:t>
            </a:r>
            <a:r>
              <a:rPr lang="en-US"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l-GR" sz="1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αυτο</a:t>
            </a: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-αναφερόμενα περιστατικά ΚαΠα-π</a:t>
            </a:r>
            <a:endParaRPr lang="el-GR" sz="1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TextBox 7"/>
          <p:cNvSpPr txBox="1"/>
          <p:nvPr/>
        </p:nvSpPr>
        <p:spPr>
          <a:xfrm>
            <a:off x="8172416" y="1052264"/>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0.38%</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8172416" y="2096930"/>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0.73%</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 name="TextBox 9"/>
          <p:cNvSpPr txBox="1"/>
          <p:nvPr/>
        </p:nvSpPr>
        <p:spPr>
          <a:xfrm>
            <a:off x="8191616" y="3117413"/>
            <a:ext cx="844897"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0.76%</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TextBox 10"/>
          <p:cNvSpPr txBox="1"/>
          <p:nvPr/>
        </p:nvSpPr>
        <p:spPr>
          <a:xfrm>
            <a:off x="8172400" y="4191231"/>
            <a:ext cx="936104"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1.74%</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xmlns="" val="13295829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dissolve">
                                      <p:cBhvr>
                                        <p:cTn id="14" dur="500"/>
                                        <p:tgtEl>
                                          <p:spTgt spid="1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Effect transition="in" filter="dissolve">
                                      <p:cBhvr>
                                        <p:cTn id="19" dur="500"/>
                                        <p:tgtEl>
                                          <p:spTgt spid="12">
                                            <p:txEl>
                                              <p:pRg st="2" end="2"/>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dissolve">
                                      <p:cBhvr>
                                        <p:cTn id="22" dur="500"/>
                                        <p:tgtEl>
                                          <p:spTgt spid="12">
                                            <p:txEl>
                                              <p:pRg st="3" end="3"/>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2">
                                            <p:txEl>
                                              <p:pRg st="4" end="4"/>
                                            </p:txEl>
                                          </p:spTgt>
                                        </p:tgtEl>
                                        <p:attrNameLst>
                                          <p:attrName>style.visibility</p:attrName>
                                        </p:attrNameLst>
                                      </p:cBhvr>
                                      <p:to>
                                        <p:strVal val="visible"/>
                                      </p:to>
                                    </p:set>
                                    <p:animEffect transition="in" filter="dissolve">
                                      <p:cBhvr>
                                        <p:cTn id="25" dur="500"/>
                                        <p:tgtEl>
                                          <p:spTgt spid="12">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2">
                                            <p:txEl>
                                              <p:pRg st="6" end="6"/>
                                            </p:txEl>
                                          </p:spTgt>
                                        </p:tgtEl>
                                        <p:attrNameLst>
                                          <p:attrName>style.visibility</p:attrName>
                                        </p:attrNameLst>
                                      </p:cBhvr>
                                      <p:to>
                                        <p:strVal val="visible"/>
                                      </p:to>
                                    </p:set>
                                    <p:animEffect transition="in" filter="dissolve">
                                      <p:cBhvr>
                                        <p:cTn id="30" dur="500"/>
                                        <p:tgtEl>
                                          <p:spTgt spid="12">
                                            <p:txEl>
                                              <p:pRg st="6" end="6"/>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2">
                                            <p:txEl>
                                              <p:pRg st="7" end="7"/>
                                            </p:txEl>
                                          </p:spTgt>
                                        </p:tgtEl>
                                        <p:attrNameLst>
                                          <p:attrName>style.visibility</p:attrName>
                                        </p:attrNameLst>
                                      </p:cBhvr>
                                      <p:to>
                                        <p:strVal val="visible"/>
                                      </p:to>
                                    </p:set>
                                    <p:animEffect transition="in" filter="dissolve">
                                      <p:cBhvr>
                                        <p:cTn id="33" dur="500"/>
                                        <p:tgtEl>
                                          <p:spTgt spid="12">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12">
                                            <p:txEl>
                                              <p:pRg st="9" end="9"/>
                                            </p:txEl>
                                          </p:spTgt>
                                        </p:tgtEl>
                                        <p:attrNameLst>
                                          <p:attrName>style.visibility</p:attrName>
                                        </p:attrNameLst>
                                      </p:cBhvr>
                                      <p:to>
                                        <p:strVal val="visible"/>
                                      </p:to>
                                    </p:set>
                                    <p:animEffect transition="in" filter="dissolve">
                                      <p:cBhvr>
                                        <p:cTn id="38" dur="500"/>
                                        <p:tgtEl>
                                          <p:spTgt spid="12">
                                            <p:txEl>
                                              <p:pRg st="9" end="9"/>
                                            </p:tx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2">
                                            <p:txEl>
                                              <p:pRg st="10" end="10"/>
                                            </p:txEl>
                                          </p:spTgt>
                                        </p:tgtEl>
                                        <p:attrNameLst>
                                          <p:attrName>style.visibility</p:attrName>
                                        </p:attrNameLst>
                                      </p:cBhvr>
                                      <p:to>
                                        <p:strVal val="visible"/>
                                      </p:to>
                                    </p:set>
                                    <p:animEffect transition="in" filter="dissolve">
                                      <p:cBhvr>
                                        <p:cTn id="41" dur="500"/>
                                        <p:tgtEl>
                                          <p:spTgt spid="12">
                                            <p:txEl>
                                              <p:pRg st="10" end="10"/>
                                            </p:txEl>
                                          </p:spTgt>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2">
                                            <p:txEl>
                                              <p:pRg st="11" end="11"/>
                                            </p:txEl>
                                          </p:spTgt>
                                        </p:tgtEl>
                                        <p:attrNameLst>
                                          <p:attrName>style.visibility</p:attrName>
                                        </p:attrNameLst>
                                      </p:cBhvr>
                                      <p:to>
                                        <p:strVal val="visible"/>
                                      </p:to>
                                    </p:set>
                                    <p:animEffect transition="in" filter="dissolve">
                                      <p:cBhvr>
                                        <p:cTn id="44" dur="500"/>
                                        <p:tgtEl>
                                          <p:spTgt spid="12">
                                            <p:txEl>
                                              <p:pRg st="11" end="1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2">
                                            <p:txEl>
                                              <p:pRg st="13" end="13"/>
                                            </p:txEl>
                                          </p:spTgt>
                                        </p:tgtEl>
                                        <p:attrNameLst>
                                          <p:attrName>style.visibility</p:attrName>
                                        </p:attrNameLst>
                                      </p:cBhvr>
                                      <p:to>
                                        <p:strVal val="visible"/>
                                      </p:to>
                                    </p:set>
                                    <p:animEffect transition="in" filter="dissolve">
                                      <p:cBhvr>
                                        <p:cTn id="49" dur="500"/>
                                        <p:tgtEl>
                                          <p:spTgt spid="12">
                                            <p:txEl>
                                              <p:pRg st="13" end="13"/>
                                            </p:txEl>
                                          </p:spTgt>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2">
                                            <p:txEl>
                                              <p:pRg st="14" end="14"/>
                                            </p:txEl>
                                          </p:spTgt>
                                        </p:tgtEl>
                                        <p:attrNameLst>
                                          <p:attrName>style.visibility</p:attrName>
                                        </p:attrNameLst>
                                      </p:cBhvr>
                                      <p:to>
                                        <p:strVal val="visible"/>
                                      </p:to>
                                    </p:set>
                                    <p:animEffect transition="in" filter="dissolve">
                                      <p:cBhvr>
                                        <p:cTn id="52" dur="500"/>
                                        <p:tgtEl>
                                          <p:spTgt spid="1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200151"/>
            <a:ext cx="7704856" cy="3394472"/>
          </a:xfrm>
        </p:spPr>
        <p:txBody>
          <a:bodyPr>
            <a:noAutofit/>
          </a:bodyPr>
          <a:lstStyle/>
          <a:p>
            <a:pPr fontAlgn="t">
              <a:spcBef>
                <a:spcPts val="0"/>
              </a:spcBef>
              <a:buNone/>
            </a:pPr>
            <a:r>
              <a:rPr lang="el-GR" sz="1800" b="1" dirty="0" smtClean="0">
                <a:solidFill>
                  <a:schemeClr val="accent6">
                    <a:lumMod val="75000"/>
                  </a:schemeClr>
                </a:solidFill>
                <a:latin typeface="Segoe UI Light" panose="020B0502040204020203" pitchFamily="34" charset="0"/>
                <a:cs typeface="Segoe UI Light" panose="020B0502040204020203" pitchFamily="34" charset="0"/>
              </a:rPr>
              <a:t>σε περιορισμούς που σχετίζονται με την ανάλυση των δεδομένων</a:t>
            </a:r>
            <a:r>
              <a:rPr lang="en-US" sz="1800" b="1" dirty="0" smtClean="0">
                <a:solidFill>
                  <a:schemeClr val="accent6">
                    <a:lumMod val="75000"/>
                  </a:schemeClr>
                </a:solidFill>
                <a:latin typeface="Segoe UI Light" panose="020B0502040204020203" pitchFamily="34" charset="0"/>
                <a:cs typeface="Segoe UI Light" panose="020B0502040204020203" pitchFamily="34" charset="0"/>
              </a:rPr>
              <a:t>, </a:t>
            </a:r>
            <a:r>
              <a:rPr lang="el-GR" sz="1800" b="1" dirty="0" smtClean="0">
                <a:solidFill>
                  <a:schemeClr val="accent6">
                    <a:lumMod val="75000"/>
                  </a:schemeClr>
                </a:solidFill>
                <a:latin typeface="Segoe UI Light" panose="020B0502040204020203" pitchFamily="34" charset="0"/>
                <a:cs typeface="Segoe UI Light" panose="020B0502040204020203" pitchFamily="34" charset="0"/>
              </a:rPr>
              <a:t>όπως</a:t>
            </a:r>
            <a:endParaRPr lang="el-GR" sz="1800" b="1" dirty="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endParaRPr lang="en-US" sz="1800" dirty="0">
              <a:solidFill>
                <a:schemeClr val="accent6">
                  <a:lumMod val="75000"/>
                </a:schemeClr>
              </a:solidFill>
              <a:latin typeface="Segoe UI Light" panose="020B0502040204020203" pitchFamily="34" charset="0"/>
              <a:cs typeface="Segoe UI Light" panose="020B0502040204020203" pitchFamily="34" charset="0"/>
            </a:endParaRPr>
          </a:p>
          <a:p>
            <a:pPr marL="466725" lvl="1" fontAlgn="t">
              <a:spcBef>
                <a:spcPts val="0"/>
              </a:spcBef>
              <a:buClr>
                <a:schemeClr val="accent6">
                  <a:lumMod val="75000"/>
                </a:schemeClr>
              </a:buClr>
              <a:buFont typeface="Wingdings 3" panose="05040102010807070707" pitchFamily="18" charset="2"/>
              <a:buChar char="´"/>
            </a:pPr>
            <a:r>
              <a:rPr lang="el-GR" sz="1800" dirty="0">
                <a:latin typeface="Segoe UI Light" panose="020B0502040204020203" pitchFamily="34" charset="0"/>
                <a:cs typeface="Segoe UI Light" panose="020B0502040204020203" pitchFamily="34" charset="0"/>
              </a:rPr>
              <a:t>έλλειψη αντιπροσωπευτικότητας (οι περισσότερες καταγεγραμμένες περιπτώσεις προέρχονται από συγκεκριμένα τρίτα μέρη όπως Υπηρεσίες Προστασίας του Παιδιού ή Εισαγγελίες)</a:t>
            </a:r>
          </a:p>
          <a:p>
            <a:pPr marL="466725" lvl="1" fontAlgn="t">
              <a:spcBef>
                <a:spcPts val="0"/>
              </a:spcBef>
              <a:buClr>
                <a:schemeClr val="accent6">
                  <a:lumMod val="75000"/>
                </a:schemeClr>
              </a:buClr>
              <a:buFont typeface="Wingdings 3" panose="05040102010807070707" pitchFamily="18" charset="2"/>
              <a:buChar char="´"/>
            </a:pPr>
            <a:endParaRPr lang="el-GR" sz="1800" dirty="0" smtClean="0">
              <a:latin typeface="Segoe UI Light" panose="020B0502040204020203" pitchFamily="34" charset="0"/>
              <a:cs typeface="Segoe UI Light" panose="020B0502040204020203" pitchFamily="34" charset="0"/>
            </a:endParaRPr>
          </a:p>
          <a:p>
            <a:pPr marL="466725" lvl="1" fontAlgn="t">
              <a:spcBef>
                <a:spcPts val="0"/>
              </a:spcBef>
              <a:buClr>
                <a:schemeClr val="accent6">
                  <a:lumMod val="75000"/>
                </a:schemeClr>
              </a:buClr>
              <a:buFont typeface="Wingdings 3" panose="05040102010807070707" pitchFamily="18" charset="2"/>
              <a:buChar char="´"/>
            </a:pPr>
            <a:r>
              <a:rPr lang="el-GR" sz="1800" dirty="0" smtClean="0">
                <a:latin typeface="Segoe UI Light" panose="020B0502040204020203" pitchFamily="34" charset="0"/>
                <a:cs typeface="Segoe UI Light" panose="020B0502040204020203" pitchFamily="34" charset="0"/>
              </a:rPr>
              <a:t>η </a:t>
            </a:r>
            <a:r>
              <a:rPr lang="el-GR" sz="1800" dirty="0">
                <a:latin typeface="Segoe UI Light" panose="020B0502040204020203" pitchFamily="34" charset="0"/>
                <a:cs typeface="Segoe UI Light" panose="020B0502040204020203" pitchFamily="34" charset="0"/>
              </a:rPr>
              <a:t>συλλογή των δεδομένων βασίζεται στην απόκριση των υπηρεσιών στα περιστατικά που έγιναν γνωστά μέσω αναφοράς από το ίδιο το </a:t>
            </a:r>
            <a:r>
              <a:rPr lang="el-GR" sz="1800" dirty="0" smtClean="0">
                <a:latin typeface="Segoe UI Light" panose="020B0502040204020203" pitchFamily="34" charset="0"/>
                <a:cs typeface="Segoe UI Light" panose="020B0502040204020203" pitchFamily="34" charset="0"/>
              </a:rPr>
              <a:t>παιδί ή από άλλο τρίτο μέρος</a:t>
            </a:r>
            <a:endParaRPr lang="el-GR" sz="1800" dirty="0">
              <a:latin typeface="Segoe UI Light" panose="020B0502040204020203" pitchFamily="34" charset="0"/>
              <a:cs typeface="Segoe UI Light" panose="020B0502040204020203" pitchFamily="34" charset="0"/>
            </a:endParaRPr>
          </a:p>
          <a:p>
            <a:pPr marL="466725" lvl="1" fontAlgn="t">
              <a:spcBef>
                <a:spcPts val="0"/>
              </a:spcBef>
              <a:buClr>
                <a:schemeClr val="accent6">
                  <a:lumMod val="75000"/>
                </a:schemeClr>
              </a:buClr>
              <a:buFont typeface="Wingdings 3" panose="05040102010807070707" pitchFamily="18" charset="2"/>
              <a:buChar char="´"/>
            </a:pPr>
            <a:endParaRPr lang="el-GR" sz="1800" dirty="0">
              <a:latin typeface="Segoe UI Light" panose="020B0502040204020203" pitchFamily="34" charset="0"/>
              <a:cs typeface="Segoe UI Light" panose="020B0502040204020203" pitchFamily="34" charset="0"/>
            </a:endParaRPr>
          </a:p>
          <a:p>
            <a:pPr marL="466725" lvl="1" fontAlgn="t">
              <a:spcBef>
                <a:spcPts val="0"/>
              </a:spcBef>
              <a:buClr>
                <a:schemeClr val="accent6">
                  <a:lumMod val="75000"/>
                </a:schemeClr>
              </a:buClr>
              <a:buFont typeface="Wingdings 3" panose="05040102010807070707" pitchFamily="18" charset="2"/>
              <a:buChar char="´"/>
            </a:pPr>
            <a:r>
              <a:rPr lang="el-GR" sz="1800" dirty="0" smtClean="0">
                <a:latin typeface="Segoe UI Light" panose="020B0502040204020203" pitchFamily="34" charset="0"/>
                <a:cs typeface="Segoe UI Light" panose="020B0502040204020203" pitchFamily="34" charset="0"/>
              </a:rPr>
              <a:t>η διαφωνία μεταξύ των επαγγελματιών όσον αφορά την καταγραφή </a:t>
            </a:r>
            <a:r>
              <a:rPr lang="el-GR" sz="1800" dirty="0">
                <a:latin typeface="Segoe UI Light" panose="020B0502040204020203" pitchFamily="34" charset="0"/>
                <a:cs typeface="Segoe UI Light" panose="020B0502040204020203" pitchFamily="34" charset="0"/>
              </a:rPr>
              <a:t>περιστατικών που </a:t>
            </a:r>
            <a:r>
              <a:rPr lang="el-GR" sz="1800" dirty="0" smtClean="0">
                <a:latin typeface="Segoe UI Light" panose="020B0502040204020203" pitchFamily="34" charset="0"/>
                <a:cs typeface="Segoe UI Light" panose="020B0502040204020203" pitchFamily="34" charset="0"/>
              </a:rPr>
              <a:t>δεν θεωρούν τόσο σοβαρά και, ως εκ τούτου, συμφωνία στην καταγραφή </a:t>
            </a:r>
            <a:r>
              <a:rPr lang="el-GR" sz="1800" dirty="0">
                <a:latin typeface="Segoe UI Light" panose="020B0502040204020203" pitchFamily="34" charset="0"/>
                <a:cs typeface="Segoe UI Light" panose="020B0502040204020203" pitchFamily="34" charset="0"/>
              </a:rPr>
              <a:t>μόνο πολύ σοβαρών </a:t>
            </a:r>
            <a:r>
              <a:rPr lang="el-GR" sz="1800" dirty="0" smtClean="0">
                <a:latin typeface="Segoe UI Light" panose="020B0502040204020203" pitchFamily="34" charset="0"/>
                <a:cs typeface="Segoe UI Light" panose="020B0502040204020203" pitchFamily="34" charset="0"/>
              </a:rPr>
              <a:t>περιστατικών</a:t>
            </a:r>
            <a:endParaRPr lang="el-GR" sz="1800" dirty="0">
              <a:latin typeface="Segoe UI Light" panose="020B0502040204020203" pitchFamily="34" charset="0"/>
              <a:cs typeface="Segoe UI Light" panose="020B0502040204020203" pitchFamily="34" charset="0"/>
            </a:endParaRPr>
          </a:p>
          <a:p>
            <a:pPr marL="361950" lvl="1" indent="-180975" fontAlgn="t">
              <a:spcBef>
                <a:spcPts val="0"/>
              </a:spcBef>
            </a:pPr>
            <a:endParaRPr lang="en-US" sz="1800" dirty="0">
              <a:latin typeface="Segoe UI Light" panose="020B0502040204020203" pitchFamily="34" charset="0"/>
              <a:cs typeface="Segoe UI Light" panose="020B0502040204020203" pitchFamily="34" charset="0"/>
            </a:endParaRPr>
          </a:p>
          <a:p>
            <a:pPr fontAlgn="t">
              <a:spcBef>
                <a:spcPts val="0"/>
              </a:spcBef>
              <a:buNone/>
            </a:pPr>
            <a:endParaRPr lang="en-US" sz="1800" b="1" i="1" dirty="0">
              <a:solidFill>
                <a:schemeClr val="accent6">
                  <a:lumMod val="75000"/>
                </a:schemeClr>
              </a:solidFill>
              <a:latin typeface="Segoe UI Light" panose="020B0502040204020203" pitchFamily="34" charset="0"/>
              <a:cs typeface="Segoe UI Light" panose="020B0502040204020203" pitchFamily="34" charset="0"/>
            </a:endParaRPr>
          </a:p>
        </p:txBody>
      </p:sp>
      <p:sp>
        <p:nvSpPr>
          <p:cNvPr id="2" name="Title 1"/>
          <p:cNvSpPr>
            <a:spLocks noGrp="1"/>
          </p:cNvSpPr>
          <p:nvPr>
            <p:ph type="title"/>
          </p:nvPr>
        </p:nvSpPr>
        <p:spPr>
          <a:xfrm>
            <a:off x="179512" y="205979"/>
            <a:ext cx="7992888" cy="857250"/>
          </a:xfrm>
        </p:spPr>
        <p:txBody>
          <a:bodyPr>
            <a:noAutofit/>
          </a:bodyPr>
          <a:lstStyle/>
          <a:p>
            <a:pPr algn="l"/>
            <a:r>
              <a:rPr lang="el-GR" sz="2400" b="1" i="1" dirty="0" smtClean="0">
                <a:solidFill>
                  <a:schemeClr val="accent6">
                    <a:lumMod val="75000"/>
                  </a:schemeClr>
                </a:solidFill>
              </a:rPr>
              <a:t>πού οφείλεται αυτή η ασυμφωνία</a:t>
            </a:r>
            <a:r>
              <a:rPr lang="el-GR" sz="2400" b="1" i="1" dirty="0">
                <a:solidFill>
                  <a:schemeClr val="accent6">
                    <a:lumMod val="75000"/>
                  </a:schemeClr>
                </a:solidFill>
              </a:rPr>
              <a:t>; </a:t>
            </a:r>
            <a:endParaRPr lang="el-GR" sz="2400" dirty="0"/>
          </a:p>
        </p:txBody>
      </p:sp>
      <p:sp>
        <p:nvSpPr>
          <p:cNvPr id="5" name="Title 1"/>
          <p:cNvSpPr txBox="1">
            <a:spLocks/>
          </p:cNvSpPr>
          <p:nvPr/>
        </p:nvSpPr>
        <p:spPr>
          <a:xfrm>
            <a:off x="179512" y="-20538"/>
            <a:ext cx="8136904" cy="7827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2400" b="1" i="1" dirty="0">
              <a:solidFill>
                <a:schemeClr val="accent6">
                  <a:lumMod val="75000"/>
                </a:schemeClr>
              </a:solidFill>
            </a:endParaRPr>
          </a:p>
        </p:txBody>
      </p:sp>
      <p:sp>
        <p:nvSpPr>
          <p:cNvPr id="6" name="TextBox 5"/>
          <p:cNvSpPr txBox="1"/>
          <p:nvPr/>
        </p:nvSpPr>
        <p:spPr>
          <a:xfrm>
            <a:off x="8028384" y="141489"/>
            <a:ext cx="1115616" cy="861774"/>
          </a:xfrm>
          <a:prstGeom prst="rect">
            <a:avLst/>
          </a:prstGeom>
          <a:noFill/>
        </p:spPr>
        <p:txBody>
          <a:bodyPr wrap="square" rtlCol="0">
            <a:spAutoFit/>
          </a:bodyPr>
          <a:lstStyle/>
          <a:p>
            <a:pPr algn="ct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καταγεγραμμένα</a:t>
            </a:r>
            <a:r>
              <a:rPr lang="en-US"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l-GR" sz="1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αυτο</a:t>
            </a: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-αναφερόμενα περιστατικά ΚαΠα-π</a:t>
            </a:r>
            <a:endParaRPr lang="el-GR" sz="1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TextBox 7"/>
          <p:cNvSpPr txBox="1"/>
          <p:nvPr/>
        </p:nvSpPr>
        <p:spPr>
          <a:xfrm>
            <a:off x="8172416" y="1052264"/>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0.38%</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8172416" y="2096930"/>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0.73%</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 name="TextBox 9"/>
          <p:cNvSpPr txBox="1"/>
          <p:nvPr/>
        </p:nvSpPr>
        <p:spPr>
          <a:xfrm>
            <a:off x="8191616" y="3117413"/>
            <a:ext cx="844897"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0.76%</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TextBox 10"/>
          <p:cNvSpPr txBox="1"/>
          <p:nvPr/>
        </p:nvSpPr>
        <p:spPr>
          <a:xfrm>
            <a:off x="8172400" y="4191231"/>
            <a:ext cx="936104"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1.74%</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xmlns="" val="4544925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5837976" y="633666"/>
            <a:ext cx="3198520" cy="43204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t">
              <a:spcBef>
                <a:spcPts val="0"/>
              </a:spcBef>
              <a:buFont typeface="Arial" pitchFamily="34" charset="0"/>
              <a:buNone/>
            </a:pPr>
            <a:endParaRPr lang="en-US" sz="400" b="1" i="1" dirty="0">
              <a:solidFill>
                <a:schemeClr val="accent6">
                  <a:lumMod val="75000"/>
                </a:schemeClr>
              </a:solidFill>
            </a:endParaRPr>
          </a:p>
        </p:txBody>
      </p:sp>
      <p:sp>
        <p:nvSpPr>
          <p:cNvPr id="3" name="Content Placeholder 2"/>
          <p:cNvSpPr>
            <a:spLocks noGrp="1"/>
          </p:cNvSpPr>
          <p:nvPr>
            <p:ph idx="1"/>
          </p:nvPr>
        </p:nvSpPr>
        <p:spPr>
          <a:xfrm>
            <a:off x="251519" y="1200151"/>
            <a:ext cx="7829403" cy="3394472"/>
          </a:xfrm>
        </p:spPr>
        <p:txBody>
          <a:bodyPr>
            <a:normAutofit/>
          </a:bodyPr>
          <a:lstStyle/>
          <a:p>
            <a:pPr fontAlgn="t">
              <a:spcBef>
                <a:spcPts val="0"/>
              </a:spcBef>
              <a:buNone/>
            </a:pPr>
            <a:endParaRPr lang="en-US" sz="2000" b="1" i="1" dirty="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r>
              <a:rPr lang="el-GR" sz="1800" b="1" dirty="0" smtClean="0">
                <a:solidFill>
                  <a:schemeClr val="accent6">
                    <a:lumMod val="75000"/>
                  </a:schemeClr>
                </a:solidFill>
                <a:latin typeface="Segoe UI Light" panose="020B0502040204020203" pitchFamily="34" charset="0"/>
                <a:cs typeface="Segoe UI Light" panose="020B0502040204020203" pitchFamily="34" charset="0"/>
              </a:rPr>
              <a:t>σε περιορισμούς που σχετίζονται με την ερμηνεία των δεδομένων</a:t>
            </a:r>
            <a:r>
              <a:rPr lang="en-GB" sz="1800" b="1" dirty="0" smtClean="0">
                <a:solidFill>
                  <a:schemeClr val="accent6">
                    <a:lumMod val="75000"/>
                  </a:schemeClr>
                </a:solidFill>
                <a:latin typeface="Segoe UI Light" panose="020B0502040204020203" pitchFamily="34" charset="0"/>
                <a:cs typeface="Segoe UI Light" panose="020B0502040204020203" pitchFamily="34" charset="0"/>
              </a:rPr>
              <a:t>,</a:t>
            </a:r>
            <a:r>
              <a:rPr lang="el-GR" sz="1800" b="1" dirty="0" smtClean="0">
                <a:solidFill>
                  <a:schemeClr val="accent6">
                    <a:lumMod val="75000"/>
                  </a:schemeClr>
                </a:solidFill>
                <a:latin typeface="Segoe UI Light" panose="020B0502040204020203" pitchFamily="34" charset="0"/>
                <a:cs typeface="Segoe UI Light" panose="020B0502040204020203" pitchFamily="34" charset="0"/>
              </a:rPr>
              <a:t> όπως</a:t>
            </a:r>
            <a:endParaRPr lang="el-GR" sz="1800" b="1" dirty="0">
              <a:solidFill>
                <a:schemeClr val="accent6">
                  <a:lumMod val="75000"/>
                </a:schemeClr>
              </a:solidFill>
              <a:latin typeface="Segoe UI Light" panose="020B0502040204020203" pitchFamily="34" charset="0"/>
              <a:cs typeface="Segoe UI Light" panose="020B0502040204020203" pitchFamily="34" charset="0"/>
            </a:endParaRPr>
          </a:p>
          <a:p>
            <a:pPr fontAlgn="t">
              <a:spcBef>
                <a:spcPts val="0"/>
              </a:spcBef>
              <a:buNone/>
            </a:pPr>
            <a:endParaRPr lang="el-GR" sz="2000" b="1" dirty="0">
              <a:solidFill>
                <a:schemeClr val="accent6">
                  <a:lumMod val="75000"/>
                </a:schemeClr>
              </a:solidFill>
              <a:latin typeface="Segoe UI Light" panose="020B0502040204020203" pitchFamily="34" charset="0"/>
              <a:cs typeface="Segoe UI Light" panose="020B0502040204020203" pitchFamily="34" charset="0"/>
            </a:endParaRPr>
          </a:p>
          <a:p>
            <a:pPr marL="492125" lvl="1">
              <a:spcBef>
                <a:spcPts val="320"/>
              </a:spcBef>
              <a:buClr>
                <a:schemeClr val="accent6">
                  <a:lumMod val="75000"/>
                </a:schemeClr>
              </a:buClr>
              <a:buSzPts val="1200"/>
              <a:buFont typeface="Wingdings 3" panose="05040102010807070707" pitchFamily="18" charset="2"/>
              <a:buChar char="´"/>
            </a:pPr>
            <a:r>
              <a:rPr lang="el-GR" sz="18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δυσκολίες που σχετίζονται με το </a:t>
            </a:r>
            <a:r>
              <a:rPr lang="el-GR" sz="18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“τι </a:t>
            </a:r>
            <a:r>
              <a:rPr lang="el-GR" sz="1800" b="1" dirty="0">
                <a:solidFill>
                  <a:schemeClr val="dk1"/>
                </a:solidFill>
                <a:latin typeface="Segoe UI Light" panose="020B0502040204020203" pitchFamily="34" charset="0"/>
                <a:ea typeface="Quattrocento Sans"/>
                <a:cs typeface="Segoe UI Light" panose="020B0502040204020203" pitchFamily="34" charset="0"/>
                <a:sym typeface="Quattrocento Sans"/>
              </a:rPr>
              <a:t>ορίζεται ως περιστατικό</a:t>
            </a:r>
            <a:r>
              <a:rPr lang="el-GR" sz="1800" b="1"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a:t>
            </a:r>
            <a:r>
              <a:rPr lang="el-GR" sz="18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 λόγω χρήσης διαφορετικών ορισμών που οδηγεί σε διαφορετική περιγραφή των περιπτώσεων</a:t>
            </a:r>
            <a:endParaRPr lang="el-GR" sz="1800" dirty="0">
              <a:solidFill>
                <a:schemeClr val="dk1"/>
              </a:solidFill>
              <a:latin typeface="Segoe UI Light" panose="020B0502040204020203" pitchFamily="34" charset="0"/>
              <a:ea typeface="Quattrocento Sans"/>
              <a:cs typeface="Segoe UI Light" panose="020B0502040204020203" pitchFamily="34" charset="0"/>
              <a:sym typeface="Quattrocento Sans"/>
            </a:endParaRPr>
          </a:p>
          <a:p>
            <a:pPr marL="492125" lvl="1">
              <a:spcBef>
                <a:spcPts val="320"/>
              </a:spcBef>
              <a:buClr>
                <a:schemeClr val="accent6">
                  <a:lumMod val="75000"/>
                </a:schemeClr>
              </a:buClr>
              <a:buSzPts val="1200"/>
              <a:buFont typeface="Wingdings 3" panose="05040102010807070707" pitchFamily="18" charset="2"/>
              <a:buChar char="´"/>
            </a:pPr>
            <a:endParaRPr lang="el-GR" sz="1800" dirty="0" smtClean="0">
              <a:solidFill>
                <a:schemeClr val="dk1"/>
              </a:solidFill>
              <a:latin typeface="Segoe UI Light" panose="020B0502040204020203" pitchFamily="34" charset="0"/>
              <a:ea typeface="Quattrocento Sans"/>
              <a:cs typeface="Segoe UI Light" panose="020B0502040204020203" pitchFamily="34" charset="0"/>
              <a:sym typeface="Quattrocento Sans"/>
            </a:endParaRPr>
          </a:p>
          <a:p>
            <a:pPr marL="492125" lvl="1">
              <a:spcBef>
                <a:spcPts val="320"/>
              </a:spcBef>
              <a:buClr>
                <a:schemeClr val="accent6">
                  <a:lumMod val="75000"/>
                </a:schemeClr>
              </a:buClr>
              <a:buSzPts val="1200"/>
              <a:buFont typeface="Wingdings 3" panose="05040102010807070707" pitchFamily="18" charset="2"/>
              <a:buChar char="´"/>
            </a:pPr>
            <a:r>
              <a:rPr lang="el-GR" sz="18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χρήση διαφορετικών εργαλείων, διαδικασιών </a:t>
            </a:r>
            <a:r>
              <a:rPr lang="el-GR" sz="1800" dirty="0">
                <a:solidFill>
                  <a:schemeClr val="dk1"/>
                </a:solidFill>
                <a:latin typeface="Segoe UI Light" panose="020B0502040204020203" pitchFamily="34" charset="0"/>
                <a:ea typeface="Quattrocento Sans"/>
                <a:cs typeface="Segoe UI Light" panose="020B0502040204020203" pitchFamily="34" charset="0"/>
                <a:sym typeface="Quattrocento Sans"/>
              </a:rPr>
              <a:t>&amp; μεθόδων συλλογής </a:t>
            </a:r>
            <a:r>
              <a:rPr lang="el-GR" sz="1800" dirty="0" smtClean="0">
                <a:solidFill>
                  <a:schemeClr val="dk1"/>
                </a:solidFill>
                <a:latin typeface="Segoe UI Light" panose="020B0502040204020203" pitchFamily="34" charset="0"/>
                <a:ea typeface="Quattrocento Sans"/>
                <a:cs typeface="Segoe UI Light" panose="020B0502040204020203" pitchFamily="34" charset="0"/>
                <a:sym typeface="Quattrocento Sans"/>
              </a:rPr>
              <a:t>δεδομένων που οδηγεί σε μη εναρμονισμένα δεδομένα</a:t>
            </a:r>
            <a:endParaRPr lang="el-GR" sz="1800" dirty="0">
              <a:latin typeface="Segoe UI Light" panose="020B0502040204020203" pitchFamily="34" charset="0"/>
              <a:cs typeface="Segoe UI Light" panose="020B0502040204020203" pitchFamily="34" charset="0"/>
            </a:endParaRPr>
          </a:p>
          <a:p>
            <a:pPr marL="361950" lvl="1" indent="-180975" fontAlgn="t">
              <a:spcBef>
                <a:spcPts val="0"/>
              </a:spcBef>
            </a:pPr>
            <a:endParaRPr lang="en-US" sz="2000" dirty="0">
              <a:latin typeface="Segoe UI Light" panose="020B0502040204020203" pitchFamily="34" charset="0"/>
              <a:cs typeface="Segoe UI Light" panose="020B0502040204020203" pitchFamily="34" charset="0"/>
            </a:endParaRPr>
          </a:p>
        </p:txBody>
      </p:sp>
      <p:sp>
        <p:nvSpPr>
          <p:cNvPr id="7" name="Title 1">
            <a:extLst>
              <a:ext uri="{FF2B5EF4-FFF2-40B4-BE49-F238E27FC236}">
                <a16:creationId xmlns="" xmlns:a16="http://schemas.microsoft.com/office/drawing/2014/main" id="{3EEBDC1A-2B55-4F44-AD04-AB7120014A33}"/>
              </a:ext>
            </a:extLst>
          </p:cNvPr>
          <p:cNvSpPr>
            <a:spLocks noGrp="1"/>
          </p:cNvSpPr>
          <p:nvPr>
            <p:ph type="title"/>
          </p:nvPr>
        </p:nvSpPr>
        <p:spPr>
          <a:xfrm>
            <a:off x="251520" y="51470"/>
            <a:ext cx="8435280" cy="857250"/>
          </a:xfrm>
        </p:spPr>
        <p:txBody>
          <a:bodyPr>
            <a:noAutofit/>
          </a:bodyPr>
          <a:lstStyle/>
          <a:p>
            <a:pPr algn="l"/>
            <a:r>
              <a:rPr lang="el-GR" sz="2400" b="1" i="1" dirty="0">
                <a:solidFill>
                  <a:schemeClr val="accent6">
                    <a:lumMod val="75000"/>
                  </a:schemeClr>
                </a:solidFill>
              </a:rPr>
              <a:t>πού οφείλεται αυτή η ασυμφωνία; </a:t>
            </a:r>
            <a:endParaRPr lang="el-GR" sz="2000" b="1" i="1" dirty="0">
              <a:solidFill>
                <a:schemeClr val="accent6">
                  <a:lumMod val="75000"/>
                </a:schemeClr>
              </a:solidFill>
            </a:endParaRPr>
          </a:p>
        </p:txBody>
      </p:sp>
      <p:sp>
        <p:nvSpPr>
          <p:cNvPr id="5" name="TextBox 4"/>
          <p:cNvSpPr txBox="1"/>
          <p:nvPr/>
        </p:nvSpPr>
        <p:spPr>
          <a:xfrm>
            <a:off x="8028384" y="141489"/>
            <a:ext cx="1115616" cy="861774"/>
          </a:xfrm>
          <a:prstGeom prst="rect">
            <a:avLst/>
          </a:prstGeom>
          <a:noFill/>
        </p:spPr>
        <p:txBody>
          <a:bodyPr wrap="square" rtlCol="0">
            <a:spAutoFit/>
          </a:bodyPr>
          <a:lstStyle/>
          <a:p>
            <a:pPr algn="ct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καταγεγραμμένα</a:t>
            </a:r>
            <a:r>
              <a:rPr lang="en-US"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l-GR" sz="10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αυτο</a:t>
            </a:r>
            <a:r>
              <a:rPr lang="el-GR" sz="1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-αναφερόμενα περιστατικά ΚαΠα-π</a:t>
            </a:r>
            <a:endParaRPr lang="el-GR" sz="1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TextBox 5"/>
          <p:cNvSpPr txBox="1"/>
          <p:nvPr/>
        </p:nvSpPr>
        <p:spPr>
          <a:xfrm>
            <a:off x="8172416" y="1052264"/>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0.38%</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TextBox 7"/>
          <p:cNvSpPr txBox="1"/>
          <p:nvPr/>
        </p:nvSpPr>
        <p:spPr>
          <a:xfrm>
            <a:off x="8172416" y="2096930"/>
            <a:ext cx="974773"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0.73%</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8191616" y="3117413"/>
            <a:ext cx="844897"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0.76%</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 name="TextBox 9"/>
          <p:cNvSpPr txBox="1"/>
          <p:nvPr/>
        </p:nvSpPr>
        <p:spPr>
          <a:xfrm>
            <a:off x="8172400" y="4191231"/>
            <a:ext cx="936104" cy="369332"/>
          </a:xfrm>
          <a:prstGeom prst="rect">
            <a:avLst/>
          </a:prstGeom>
          <a:noFill/>
        </p:spPr>
        <p:txBody>
          <a:bodyPr wrap="square" rtlCol="0">
            <a:spAutoFit/>
          </a:bodyPr>
          <a:lstStyle/>
          <a:p>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1.74%</a:t>
            </a:r>
            <a:endParaRPr lang="el-GR"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xmlns="" val="15645977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81913"/>
            <a:ext cx="8928992" cy="471903"/>
          </a:xfrm>
        </p:spPr>
        <p:txBody>
          <a:bodyPr>
            <a:noAutofit/>
          </a:bodyPr>
          <a:lstStyle/>
          <a:p>
            <a:pPr algn="l"/>
            <a:r>
              <a:rPr lang="el-GR" sz="2800" b="1" dirty="0"/>
              <a:t>υπάρχουσα </a:t>
            </a:r>
            <a:r>
              <a:rPr lang="el-GR" sz="2800" b="1" dirty="0" smtClean="0"/>
              <a:t>κατάσταση	         </a:t>
            </a:r>
            <a:r>
              <a:rPr lang="en-US" sz="2800" b="1" dirty="0" smtClean="0">
                <a:sym typeface="Wingdings" pitchFamily="2" charset="2"/>
              </a:rPr>
              <a:t> </a:t>
            </a:r>
            <a:r>
              <a:rPr lang="el-GR" sz="2800" b="1" dirty="0" smtClean="0">
                <a:sym typeface="Wingdings" pitchFamily="2" charset="2"/>
              </a:rPr>
              <a:t>  συνέπειες</a:t>
            </a:r>
            <a:endParaRPr lang="el-GR" sz="2800" dirty="0"/>
          </a:p>
        </p:txBody>
      </p:sp>
      <p:graphicFrame>
        <p:nvGraphicFramePr>
          <p:cNvPr id="4" name="Διάγραμμα 5"/>
          <p:cNvGraphicFramePr/>
          <p:nvPr>
            <p:extLst>
              <p:ext uri="{D42A27DB-BD31-4B8C-83A1-F6EECF244321}">
                <p14:modId xmlns:p14="http://schemas.microsoft.com/office/powerpoint/2010/main" xmlns="" val="3752136564"/>
              </p:ext>
            </p:extLst>
          </p:nvPr>
        </p:nvGraphicFramePr>
        <p:xfrm>
          <a:off x="4644008" y="843558"/>
          <a:ext cx="4464496" cy="45148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Διάγραμμα 3"/>
          <p:cNvGraphicFramePr/>
          <p:nvPr>
            <p:extLst>
              <p:ext uri="{D42A27DB-BD31-4B8C-83A1-F6EECF244321}">
                <p14:modId xmlns:p14="http://schemas.microsoft.com/office/powerpoint/2010/main" xmlns="" val="2028331364"/>
              </p:ext>
            </p:extLst>
          </p:nvPr>
        </p:nvGraphicFramePr>
        <p:xfrm>
          <a:off x="144016" y="195486"/>
          <a:ext cx="4644008" cy="44644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1761238551"/>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322081EA-F00C-4A7B-A85B-1BF954451DEF}"/>
                                            </p:graphicEl>
                                          </p:spTgt>
                                        </p:tgtEl>
                                        <p:attrNameLst>
                                          <p:attrName>style.visibility</p:attrName>
                                        </p:attrNameLst>
                                      </p:cBhvr>
                                      <p:to>
                                        <p:strVal val="visible"/>
                                      </p:to>
                                    </p:set>
                                    <p:anim calcmode="lin" valueType="num">
                                      <p:cBhvr additive="base">
                                        <p:cTn id="7" dur="500" fill="hold"/>
                                        <p:tgtEl>
                                          <p:spTgt spid="5">
                                            <p:graphicEl>
                                              <a:dgm id="{322081EA-F00C-4A7B-A85B-1BF954451DE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322081EA-F00C-4A7B-A85B-1BF954451DE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D495E5AB-817A-41A0-94F3-6103199D6E28}"/>
                                            </p:graphicEl>
                                          </p:spTgt>
                                        </p:tgtEl>
                                        <p:attrNameLst>
                                          <p:attrName>style.visibility</p:attrName>
                                        </p:attrNameLst>
                                      </p:cBhvr>
                                      <p:to>
                                        <p:strVal val="visible"/>
                                      </p:to>
                                    </p:set>
                                    <p:anim calcmode="lin" valueType="num">
                                      <p:cBhvr additive="base">
                                        <p:cTn id="13" dur="500" fill="hold"/>
                                        <p:tgtEl>
                                          <p:spTgt spid="5">
                                            <p:graphicEl>
                                              <a:dgm id="{D495E5AB-817A-41A0-94F3-6103199D6E28}"/>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D495E5AB-817A-41A0-94F3-6103199D6E28}"/>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FA1D96A6-3878-4DED-96B3-FBB8B4F3B7CA}"/>
                                            </p:graphicEl>
                                          </p:spTgt>
                                        </p:tgtEl>
                                        <p:attrNameLst>
                                          <p:attrName>style.visibility</p:attrName>
                                        </p:attrNameLst>
                                      </p:cBhvr>
                                      <p:to>
                                        <p:strVal val="visible"/>
                                      </p:to>
                                    </p:set>
                                    <p:anim calcmode="lin" valueType="num">
                                      <p:cBhvr additive="base">
                                        <p:cTn id="19" dur="500" fill="hold"/>
                                        <p:tgtEl>
                                          <p:spTgt spid="5">
                                            <p:graphicEl>
                                              <a:dgm id="{FA1D96A6-3878-4DED-96B3-FBB8B4F3B7CA}"/>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FA1D96A6-3878-4DED-96B3-FBB8B4F3B7CA}"/>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4E589B51-EDEE-4085-939F-4FF5D82D29DD}"/>
                                            </p:graphicEl>
                                          </p:spTgt>
                                        </p:tgtEl>
                                        <p:attrNameLst>
                                          <p:attrName>style.visibility</p:attrName>
                                        </p:attrNameLst>
                                      </p:cBhvr>
                                      <p:to>
                                        <p:strVal val="visible"/>
                                      </p:to>
                                    </p:set>
                                    <p:anim calcmode="lin" valueType="num">
                                      <p:cBhvr additive="base">
                                        <p:cTn id="25" dur="500" fill="hold"/>
                                        <p:tgtEl>
                                          <p:spTgt spid="5">
                                            <p:graphicEl>
                                              <a:dgm id="{4E589B51-EDEE-4085-939F-4FF5D82D29DD}"/>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4E589B51-EDEE-4085-939F-4FF5D82D29DD}"/>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133AEC88-2831-41C9-A711-344B58151A80}"/>
                                            </p:graphicEl>
                                          </p:spTgt>
                                        </p:tgtEl>
                                        <p:attrNameLst>
                                          <p:attrName>style.visibility</p:attrName>
                                        </p:attrNameLst>
                                      </p:cBhvr>
                                      <p:to>
                                        <p:strVal val="visible"/>
                                      </p:to>
                                    </p:set>
                                    <p:anim calcmode="lin" valueType="num">
                                      <p:cBhvr additive="base">
                                        <p:cTn id="31" dur="500" fill="hold"/>
                                        <p:tgtEl>
                                          <p:spTgt spid="5">
                                            <p:graphicEl>
                                              <a:dgm id="{133AEC88-2831-41C9-A711-344B58151A80}"/>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133AEC88-2831-41C9-A711-344B58151A80}"/>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1204F22E-8B16-47F1-8129-ED3DB21308D8}"/>
                                            </p:graphicEl>
                                          </p:spTgt>
                                        </p:tgtEl>
                                        <p:attrNameLst>
                                          <p:attrName>style.visibility</p:attrName>
                                        </p:attrNameLst>
                                      </p:cBhvr>
                                      <p:to>
                                        <p:strVal val="visible"/>
                                      </p:to>
                                    </p:set>
                                    <p:anim calcmode="lin" valueType="num">
                                      <p:cBhvr additive="base">
                                        <p:cTn id="37" dur="500" fill="hold"/>
                                        <p:tgtEl>
                                          <p:spTgt spid="5">
                                            <p:graphicEl>
                                              <a:dgm id="{1204F22E-8B16-47F1-8129-ED3DB21308D8}"/>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1204F22E-8B16-47F1-8129-ED3DB21308D8}"/>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4">
                                            <p:graphicEl>
                                              <a:dgm id="{7E564750-8032-43B7-83B8-1907FFEE54DD}"/>
                                            </p:graphicEl>
                                          </p:spTgt>
                                        </p:tgtEl>
                                        <p:attrNameLst>
                                          <p:attrName>style.visibility</p:attrName>
                                        </p:attrNameLst>
                                      </p:cBhvr>
                                      <p:to>
                                        <p:strVal val="visible"/>
                                      </p:to>
                                    </p:set>
                                    <p:anim calcmode="lin" valueType="num">
                                      <p:cBhvr>
                                        <p:cTn id="43" dur="500" fill="hold"/>
                                        <p:tgtEl>
                                          <p:spTgt spid="4">
                                            <p:graphicEl>
                                              <a:dgm id="{7E564750-8032-43B7-83B8-1907FFEE54DD}"/>
                                            </p:graphicEl>
                                          </p:spTgt>
                                        </p:tgtEl>
                                        <p:attrNameLst>
                                          <p:attrName>ppt_w</p:attrName>
                                        </p:attrNameLst>
                                      </p:cBhvr>
                                      <p:tavLst>
                                        <p:tav tm="0">
                                          <p:val>
                                            <p:fltVal val="0"/>
                                          </p:val>
                                        </p:tav>
                                        <p:tav tm="100000">
                                          <p:val>
                                            <p:strVal val="#ppt_w"/>
                                          </p:val>
                                        </p:tav>
                                      </p:tavLst>
                                    </p:anim>
                                    <p:anim calcmode="lin" valueType="num">
                                      <p:cBhvr>
                                        <p:cTn id="44" dur="500" fill="hold"/>
                                        <p:tgtEl>
                                          <p:spTgt spid="4">
                                            <p:graphicEl>
                                              <a:dgm id="{7E564750-8032-43B7-83B8-1907FFEE54DD}"/>
                                            </p:graphic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4">
                                            <p:graphicEl>
                                              <a:dgm id="{699DD974-4349-4D1A-92B4-43AC2E1504C1}"/>
                                            </p:graphicEl>
                                          </p:spTgt>
                                        </p:tgtEl>
                                        <p:attrNameLst>
                                          <p:attrName>style.visibility</p:attrName>
                                        </p:attrNameLst>
                                      </p:cBhvr>
                                      <p:to>
                                        <p:strVal val="visible"/>
                                      </p:to>
                                    </p:set>
                                    <p:anim calcmode="lin" valueType="num">
                                      <p:cBhvr>
                                        <p:cTn id="49" dur="500" fill="hold"/>
                                        <p:tgtEl>
                                          <p:spTgt spid="4">
                                            <p:graphicEl>
                                              <a:dgm id="{699DD974-4349-4D1A-92B4-43AC2E1504C1}"/>
                                            </p:graphicEl>
                                          </p:spTgt>
                                        </p:tgtEl>
                                        <p:attrNameLst>
                                          <p:attrName>ppt_w</p:attrName>
                                        </p:attrNameLst>
                                      </p:cBhvr>
                                      <p:tavLst>
                                        <p:tav tm="0">
                                          <p:val>
                                            <p:fltVal val="0"/>
                                          </p:val>
                                        </p:tav>
                                        <p:tav tm="100000">
                                          <p:val>
                                            <p:strVal val="#ppt_w"/>
                                          </p:val>
                                        </p:tav>
                                      </p:tavLst>
                                    </p:anim>
                                    <p:anim calcmode="lin" valueType="num">
                                      <p:cBhvr>
                                        <p:cTn id="50" dur="500" fill="hold"/>
                                        <p:tgtEl>
                                          <p:spTgt spid="4">
                                            <p:graphicEl>
                                              <a:dgm id="{699DD974-4349-4D1A-92B4-43AC2E1504C1}"/>
                                            </p:graphicEl>
                                          </p:spTgt>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4">
                                            <p:graphicEl>
                                              <a:dgm id="{BE6821A0-8168-4544-8F32-2167A6A23087}"/>
                                            </p:graphicEl>
                                          </p:spTgt>
                                        </p:tgtEl>
                                        <p:attrNameLst>
                                          <p:attrName>style.visibility</p:attrName>
                                        </p:attrNameLst>
                                      </p:cBhvr>
                                      <p:to>
                                        <p:strVal val="visible"/>
                                      </p:to>
                                    </p:set>
                                    <p:anim calcmode="lin" valueType="num">
                                      <p:cBhvr>
                                        <p:cTn id="53" dur="500" fill="hold"/>
                                        <p:tgtEl>
                                          <p:spTgt spid="4">
                                            <p:graphicEl>
                                              <a:dgm id="{BE6821A0-8168-4544-8F32-2167A6A23087}"/>
                                            </p:graphicEl>
                                          </p:spTgt>
                                        </p:tgtEl>
                                        <p:attrNameLst>
                                          <p:attrName>ppt_w</p:attrName>
                                        </p:attrNameLst>
                                      </p:cBhvr>
                                      <p:tavLst>
                                        <p:tav tm="0">
                                          <p:val>
                                            <p:fltVal val="0"/>
                                          </p:val>
                                        </p:tav>
                                        <p:tav tm="100000">
                                          <p:val>
                                            <p:strVal val="#ppt_w"/>
                                          </p:val>
                                        </p:tav>
                                      </p:tavLst>
                                    </p:anim>
                                    <p:anim calcmode="lin" valueType="num">
                                      <p:cBhvr>
                                        <p:cTn id="54" dur="500" fill="hold"/>
                                        <p:tgtEl>
                                          <p:spTgt spid="4">
                                            <p:graphicEl>
                                              <a:dgm id="{BE6821A0-8168-4544-8F32-2167A6A23087}"/>
                                            </p:graphicEl>
                                          </p:spTgt>
                                        </p:tgtEl>
                                        <p:attrNameLst>
                                          <p:attrName>ppt_h</p:attrName>
                                        </p:attrNameLst>
                                      </p:cBhvr>
                                      <p:tavLst>
                                        <p:tav tm="0">
                                          <p:val>
                                            <p:fltVal val="0"/>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4">
                                            <p:graphicEl>
                                              <a:dgm id="{BC5819F6-64BE-46EB-88C8-C5F655F24FFB}"/>
                                            </p:graphicEl>
                                          </p:spTgt>
                                        </p:tgtEl>
                                        <p:attrNameLst>
                                          <p:attrName>style.visibility</p:attrName>
                                        </p:attrNameLst>
                                      </p:cBhvr>
                                      <p:to>
                                        <p:strVal val="visible"/>
                                      </p:to>
                                    </p:set>
                                    <p:anim calcmode="lin" valueType="num">
                                      <p:cBhvr>
                                        <p:cTn id="59" dur="500" fill="hold"/>
                                        <p:tgtEl>
                                          <p:spTgt spid="4">
                                            <p:graphicEl>
                                              <a:dgm id="{BC5819F6-64BE-46EB-88C8-C5F655F24FFB}"/>
                                            </p:graphicEl>
                                          </p:spTgt>
                                        </p:tgtEl>
                                        <p:attrNameLst>
                                          <p:attrName>ppt_w</p:attrName>
                                        </p:attrNameLst>
                                      </p:cBhvr>
                                      <p:tavLst>
                                        <p:tav tm="0">
                                          <p:val>
                                            <p:fltVal val="0"/>
                                          </p:val>
                                        </p:tav>
                                        <p:tav tm="100000">
                                          <p:val>
                                            <p:strVal val="#ppt_w"/>
                                          </p:val>
                                        </p:tav>
                                      </p:tavLst>
                                    </p:anim>
                                    <p:anim calcmode="lin" valueType="num">
                                      <p:cBhvr>
                                        <p:cTn id="60" dur="500" fill="hold"/>
                                        <p:tgtEl>
                                          <p:spTgt spid="4">
                                            <p:graphicEl>
                                              <a:dgm id="{BC5819F6-64BE-46EB-88C8-C5F655F24FFB}"/>
                                            </p:graphicEl>
                                          </p:spTgt>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4">
                                            <p:graphicEl>
                                              <a:dgm id="{51A9BA9C-CBD4-476E-B4D3-50BC52EDBCC4}"/>
                                            </p:graphicEl>
                                          </p:spTgt>
                                        </p:tgtEl>
                                        <p:attrNameLst>
                                          <p:attrName>style.visibility</p:attrName>
                                        </p:attrNameLst>
                                      </p:cBhvr>
                                      <p:to>
                                        <p:strVal val="visible"/>
                                      </p:to>
                                    </p:set>
                                    <p:anim calcmode="lin" valueType="num">
                                      <p:cBhvr>
                                        <p:cTn id="63" dur="500" fill="hold"/>
                                        <p:tgtEl>
                                          <p:spTgt spid="4">
                                            <p:graphicEl>
                                              <a:dgm id="{51A9BA9C-CBD4-476E-B4D3-50BC52EDBCC4}"/>
                                            </p:graphicEl>
                                          </p:spTgt>
                                        </p:tgtEl>
                                        <p:attrNameLst>
                                          <p:attrName>ppt_w</p:attrName>
                                        </p:attrNameLst>
                                      </p:cBhvr>
                                      <p:tavLst>
                                        <p:tav tm="0">
                                          <p:val>
                                            <p:fltVal val="0"/>
                                          </p:val>
                                        </p:tav>
                                        <p:tav tm="100000">
                                          <p:val>
                                            <p:strVal val="#ppt_w"/>
                                          </p:val>
                                        </p:tav>
                                      </p:tavLst>
                                    </p:anim>
                                    <p:anim calcmode="lin" valueType="num">
                                      <p:cBhvr>
                                        <p:cTn id="64" dur="500" fill="hold"/>
                                        <p:tgtEl>
                                          <p:spTgt spid="4">
                                            <p:graphicEl>
                                              <a:dgm id="{51A9BA9C-CBD4-476E-B4D3-50BC52EDBCC4}"/>
                                            </p:graphicEl>
                                          </p:spTgt>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childTnLst>
                                    <p:set>
                                      <p:cBhvr>
                                        <p:cTn id="68" dur="1" fill="hold">
                                          <p:stCondLst>
                                            <p:cond delay="0"/>
                                          </p:stCondLst>
                                        </p:cTn>
                                        <p:tgtEl>
                                          <p:spTgt spid="4">
                                            <p:graphicEl>
                                              <a:dgm id="{F7DFA65A-B868-43D1-95FB-7E5980F1983E}"/>
                                            </p:graphicEl>
                                          </p:spTgt>
                                        </p:tgtEl>
                                        <p:attrNameLst>
                                          <p:attrName>style.visibility</p:attrName>
                                        </p:attrNameLst>
                                      </p:cBhvr>
                                      <p:to>
                                        <p:strVal val="visible"/>
                                      </p:to>
                                    </p:set>
                                    <p:anim calcmode="lin" valueType="num">
                                      <p:cBhvr>
                                        <p:cTn id="69" dur="500" fill="hold"/>
                                        <p:tgtEl>
                                          <p:spTgt spid="4">
                                            <p:graphicEl>
                                              <a:dgm id="{F7DFA65A-B868-43D1-95FB-7E5980F1983E}"/>
                                            </p:graphicEl>
                                          </p:spTgt>
                                        </p:tgtEl>
                                        <p:attrNameLst>
                                          <p:attrName>ppt_w</p:attrName>
                                        </p:attrNameLst>
                                      </p:cBhvr>
                                      <p:tavLst>
                                        <p:tav tm="0">
                                          <p:val>
                                            <p:fltVal val="0"/>
                                          </p:val>
                                        </p:tav>
                                        <p:tav tm="100000">
                                          <p:val>
                                            <p:strVal val="#ppt_w"/>
                                          </p:val>
                                        </p:tav>
                                      </p:tavLst>
                                    </p:anim>
                                    <p:anim calcmode="lin" valueType="num">
                                      <p:cBhvr>
                                        <p:cTn id="70" dur="500" fill="hold"/>
                                        <p:tgtEl>
                                          <p:spTgt spid="4">
                                            <p:graphicEl>
                                              <a:dgm id="{F7DFA65A-B868-43D1-95FB-7E5980F1983E}"/>
                                            </p:graphicEl>
                                          </p:spTgt>
                                        </p:tgtEl>
                                        <p:attrNameLst>
                                          <p:attrName>ppt_h</p:attrName>
                                        </p:attrNameLst>
                                      </p:cBhvr>
                                      <p:tavLst>
                                        <p:tav tm="0">
                                          <p:val>
                                            <p:fltVal val="0"/>
                                          </p:val>
                                        </p:tav>
                                        <p:tav tm="100000">
                                          <p:val>
                                            <p:strVal val="#ppt_h"/>
                                          </p:val>
                                        </p:tav>
                                      </p:tavLst>
                                    </p:anim>
                                  </p:childTnLst>
                                </p:cTn>
                              </p:par>
                              <p:par>
                                <p:cTn id="71" presetID="23" presetClass="entr" presetSubtype="16" fill="hold" grpId="0" nodeType="withEffect">
                                  <p:stCondLst>
                                    <p:cond delay="0"/>
                                  </p:stCondLst>
                                  <p:childTnLst>
                                    <p:set>
                                      <p:cBhvr>
                                        <p:cTn id="72" dur="1" fill="hold">
                                          <p:stCondLst>
                                            <p:cond delay="0"/>
                                          </p:stCondLst>
                                        </p:cTn>
                                        <p:tgtEl>
                                          <p:spTgt spid="4">
                                            <p:graphicEl>
                                              <a:dgm id="{41BD24A2-95E0-4182-9541-AC0BF1193B61}"/>
                                            </p:graphicEl>
                                          </p:spTgt>
                                        </p:tgtEl>
                                        <p:attrNameLst>
                                          <p:attrName>style.visibility</p:attrName>
                                        </p:attrNameLst>
                                      </p:cBhvr>
                                      <p:to>
                                        <p:strVal val="visible"/>
                                      </p:to>
                                    </p:set>
                                    <p:anim calcmode="lin" valueType="num">
                                      <p:cBhvr>
                                        <p:cTn id="73" dur="500" fill="hold"/>
                                        <p:tgtEl>
                                          <p:spTgt spid="4">
                                            <p:graphicEl>
                                              <a:dgm id="{41BD24A2-95E0-4182-9541-AC0BF1193B61}"/>
                                            </p:graphicEl>
                                          </p:spTgt>
                                        </p:tgtEl>
                                        <p:attrNameLst>
                                          <p:attrName>ppt_w</p:attrName>
                                        </p:attrNameLst>
                                      </p:cBhvr>
                                      <p:tavLst>
                                        <p:tav tm="0">
                                          <p:val>
                                            <p:fltVal val="0"/>
                                          </p:val>
                                        </p:tav>
                                        <p:tav tm="100000">
                                          <p:val>
                                            <p:strVal val="#ppt_w"/>
                                          </p:val>
                                        </p:tav>
                                      </p:tavLst>
                                    </p:anim>
                                    <p:anim calcmode="lin" valueType="num">
                                      <p:cBhvr>
                                        <p:cTn id="74" dur="500" fill="hold"/>
                                        <p:tgtEl>
                                          <p:spTgt spid="4">
                                            <p:graphicEl>
                                              <a:dgm id="{41BD24A2-95E0-4182-9541-AC0BF1193B61}"/>
                                            </p:graphicEl>
                                          </p:spTgt>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4">
                                            <p:graphicEl>
                                              <a:dgm id="{944B29D0-ADB3-476D-9791-D25D54CDA6CB}"/>
                                            </p:graphicEl>
                                          </p:spTgt>
                                        </p:tgtEl>
                                        <p:attrNameLst>
                                          <p:attrName>style.visibility</p:attrName>
                                        </p:attrNameLst>
                                      </p:cBhvr>
                                      <p:to>
                                        <p:strVal val="visible"/>
                                      </p:to>
                                    </p:set>
                                    <p:anim calcmode="lin" valueType="num">
                                      <p:cBhvr>
                                        <p:cTn id="79" dur="500" fill="hold"/>
                                        <p:tgtEl>
                                          <p:spTgt spid="4">
                                            <p:graphicEl>
                                              <a:dgm id="{944B29D0-ADB3-476D-9791-D25D54CDA6CB}"/>
                                            </p:graphicEl>
                                          </p:spTgt>
                                        </p:tgtEl>
                                        <p:attrNameLst>
                                          <p:attrName>ppt_w</p:attrName>
                                        </p:attrNameLst>
                                      </p:cBhvr>
                                      <p:tavLst>
                                        <p:tav tm="0">
                                          <p:val>
                                            <p:fltVal val="0"/>
                                          </p:val>
                                        </p:tav>
                                        <p:tav tm="100000">
                                          <p:val>
                                            <p:strVal val="#ppt_w"/>
                                          </p:val>
                                        </p:tav>
                                      </p:tavLst>
                                    </p:anim>
                                    <p:anim calcmode="lin" valueType="num">
                                      <p:cBhvr>
                                        <p:cTn id="80" dur="500" fill="hold"/>
                                        <p:tgtEl>
                                          <p:spTgt spid="4">
                                            <p:graphicEl>
                                              <a:dgm id="{944B29D0-ADB3-476D-9791-D25D54CDA6CB}"/>
                                            </p:graphicEl>
                                          </p:spTgt>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0"/>
                                  </p:stCondLst>
                                  <p:childTnLst>
                                    <p:set>
                                      <p:cBhvr>
                                        <p:cTn id="82" dur="1" fill="hold">
                                          <p:stCondLst>
                                            <p:cond delay="0"/>
                                          </p:stCondLst>
                                        </p:cTn>
                                        <p:tgtEl>
                                          <p:spTgt spid="4">
                                            <p:graphicEl>
                                              <a:dgm id="{84DF0220-D7FB-4AFF-B71C-5075A125859E}"/>
                                            </p:graphicEl>
                                          </p:spTgt>
                                        </p:tgtEl>
                                        <p:attrNameLst>
                                          <p:attrName>style.visibility</p:attrName>
                                        </p:attrNameLst>
                                      </p:cBhvr>
                                      <p:to>
                                        <p:strVal val="visible"/>
                                      </p:to>
                                    </p:set>
                                    <p:anim calcmode="lin" valueType="num">
                                      <p:cBhvr>
                                        <p:cTn id="83" dur="500" fill="hold"/>
                                        <p:tgtEl>
                                          <p:spTgt spid="4">
                                            <p:graphicEl>
                                              <a:dgm id="{84DF0220-D7FB-4AFF-B71C-5075A125859E}"/>
                                            </p:graphicEl>
                                          </p:spTgt>
                                        </p:tgtEl>
                                        <p:attrNameLst>
                                          <p:attrName>ppt_w</p:attrName>
                                        </p:attrNameLst>
                                      </p:cBhvr>
                                      <p:tavLst>
                                        <p:tav tm="0">
                                          <p:val>
                                            <p:fltVal val="0"/>
                                          </p:val>
                                        </p:tav>
                                        <p:tav tm="100000">
                                          <p:val>
                                            <p:strVal val="#ppt_w"/>
                                          </p:val>
                                        </p:tav>
                                      </p:tavLst>
                                    </p:anim>
                                    <p:anim calcmode="lin" valueType="num">
                                      <p:cBhvr>
                                        <p:cTn id="84" dur="500" fill="hold"/>
                                        <p:tgtEl>
                                          <p:spTgt spid="4">
                                            <p:graphicEl>
                                              <a:dgm id="{84DF0220-D7FB-4AFF-B71C-5075A125859E}"/>
                                            </p:graphic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5" grpId="0">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l-GR" dirty="0" smtClean="0">
                <a:latin typeface="Segoe UI Light" pitchFamily="34" charset="0"/>
                <a:cs typeface="Segoe UI Light" pitchFamily="34" charset="0"/>
              </a:rPr>
              <a:t>περίγραμμα </a:t>
            </a:r>
            <a:endParaRPr lang="en-US" dirty="0">
              <a:latin typeface="Segoe UI Light" pitchFamily="34" charset="0"/>
              <a:cs typeface="Segoe UI Light" pitchFamily="34" charset="0"/>
            </a:endParaRPr>
          </a:p>
        </p:txBody>
      </p:sp>
      <p:sp>
        <p:nvSpPr>
          <p:cNvPr id="3" name="Content Placeholder 2"/>
          <p:cNvSpPr>
            <a:spLocks noGrp="1"/>
          </p:cNvSpPr>
          <p:nvPr>
            <p:ph idx="1"/>
          </p:nvPr>
        </p:nvSpPr>
        <p:spPr/>
        <p:txBody>
          <a:bodyPr/>
          <a:lstStyle/>
          <a:p>
            <a:pPr lvl="0">
              <a:buClr>
                <a:schemeClr val="tx2"/>
              </a:buClr>
              <a:buFont typeface="Wingdings 3" pitchFamily="18" charset="2"/>
              <a:buChar char="´"/>
            </a:pPr>
            <a:endParaRPr lang="en-US" sz="2000" i="1" dirty="0">
              <a:latin typeface="Segoe UI Light" pitchFamily="34" charset="0"/>
              <a:cs typeface="Segoe UI Light" pitchFamily="34" charset="0"/>
            </a:endParaRPr>
          </a:p>
          <a:p>
            <a:pPr lvl="0">
              <a:buClr>
                <a:schemeClr val="tx2"/>
              </a:buClr>
              <a:buFont typeface="Wingdings 3" pitchFamily="18" charset="2"/>
              <a:buChar char="´"/>
            </a:pPr>
            <a:endParaRPr lang="en-US" sz="2000" i="1" dirty="0">
              <a:latin typeface="Segoe UI Light" pitchFamily="34" charset="0"/>
              <a:cs typeface="Segoe UI Light" pitchFamily="34" charset="0"/>
            </a:endParaRPr>
          </a:p>
          <a:p>
            <a:pPr lvl="0">
              <a:buClr>
                <a:schemeClr val="tx2"/>
              </a:buClr>
              <a:buFont typeface="Wingdings 3" pitchFamily="18" charset="2"/>
              <a:buChar char="´"/>
            </a:pPr>
            <a:r>
              <a:rPr lang="en-US" sz="2000" i="1" dirty="0">
                <a:latin typeface="Segoe UI Light" pitchFamily="34" charset="0"/>
                <a:cs typeface="Segoe UI Light" pitchFamily="34" charset="0"/>
              </a:rPr>
              <a:t>‘</a:t>
            </a:r>
            <a:r>
              <a:rPr lang="el-GR" sz="2000" i="1" dirty="0">
                <a:latin typeface="Segoe UI Light" pitchFamily="34" charset="0"/>
                <a:cs typeface="Segoe UI Light" pitchFamily="34" charset="0"/>
              </a:rPr>
              <a:t>το πραγματικό μέγεθος της κακομεταχείρισης των παιδιών παραμένει άγνωστο</a:t>
            </a:r>
            <a:r>
              <a:rPr lang="en-US" sz="2000" i="1" dirty="0">
                <a:latin typeface="Segoe UI Light" pitchFamily="34" charset="0"/>
                <a:cs typeface="Segoe UI Light" pitchFamily="34" charset="0"/>
              </a:rPr>
              <a:t>’</a:t>
            </a:r>
          </a:p>
          <a:p>
            <a:pPr>
              <a:buClr>
                <a:schemeClr val="tx2"/>
              </a:buClr>
              <a:buFont typeface="Wingdings 3" pitchFamily="18" charset="2"/>
              <a:buChar char="´"/>
            </a:pPr>
            <a:r>
              <a:rPr lang="el-GR" sz="2000" dirty="0" smtClean="0">
                <a:latin typeface="Segoe UI Light" pitchFamily="34" charset="0"/>
                <a:cs typeface="Segoe UI Light" pitchFamily="34" charset="0"/>
              </a:rPr>
              <a:t>τα </a:t>
            </a:r>
            <a:r>
              <a:rPr lang="el-GR" sz="2000" dirty="0">
                <a:latin typeface="Segoe UI Light" pitchFamily="34" charset="0"/>
                <a:cs typeface="Segoe UI Light" pitchFamily="34" charset="0"/>
              </a:rPr>
              <a:t>διαθέσιμα </a:t>
            </a:r>
            <a:r>
              <a:rPr lang="el-GR" sz="2000" dirty="0" smtClean="0">
                <a:latin typeface="Segoe UI Light" pitchFamily="34" charset="0"/>
                <a:cs typeface="Segoe UI Light" pitchFamily="34" charset="0"/>
              </a:rPr>
              <a:t>στοιχεία δείχνουν</a:t>
            </a:r>
            <a:r>
              <a:rPr lang="en-US" sz="2000" dirty="0" smtClean="0">
                <a:latin typeface="Segoe UI Light" pitchFamily="34" charset="0"/>
                <a:cs typeface="Segoe UI Light" pitchFamily="34" charset="0"/>
              </a:rPr>
              <a:t> </a:t>
            </a:r>
            <a:r>
              <a:rPr lang="el-GR" sz="2000" dirty="0" smtClean="0">
                <a:latin typeface="Segoe UI Light" pitchFamily="34" charset="0"/>
                <a:cs typeface="Segoe UI Light" pitchFamily="34" charset="0"/>
              </a:rPr>
              <a:t>υποεκτίμηση της </a:t>
            </a:r>
            <a:r>
              <a:rPr lang="el-GR" sz="2000" dirty="0">
                <a:latin typeface="Segoe UI Light" pitchFamily="34" charset="0"/>
                <a:cs typeface="Segoe UI Light" pitchFamily="34" charset="0"/>
              </a:rPr>
              <a:t>πραγματικής έκτασης του </a:t>
            </a:r>
            <a:r>
              <a:rPr lang="el-GR" sz="2000" dirty="0" smtClean="0">
                <a:latin typeface="Segoe UI Light" pitchFamily="34" charset="0"/>
                <a:cs typeface="Segoe UI Light" pitchFamily="34" charset="0"/>
              </a:rPr>
              <a:t>προβλήματος</a:t>
            </a:r>
            <a:endParaRPr lang="en-US" sz="2000" dirty="0">
              <a:latin typeface="Segoe UI Light" pitchFamily="34" charset="0"/>
              <a:cs typeface="Segoe UI Light" pitchFamily="34" charset="0"/>
            </a:endParaRPr>
          </a:p>
          <a:p>
            <a:pPr>
              <a:buClr>
                <a:schemeClr val="tx2"/>
              </a:buClr>
              <a:buFont typeface="Wingdings 3" pitchFamily="18" charset="2"/>
              <a:buChar char="´"/>
            </a:pPr>
            <a:r>
              <a:rPr lang="el-GR" sz="2000" dirty="0">
                <a:latin typeface="Segoe UI Light" pitchFamily="34" charset="0"/>
                <a:cs typeface="Segoe UI Light" pitchFamily="34" charset="0"/>
              </a:rPr>
              <a:t>δ</a:t>
            </a:r>
            <a:r>
              <a:rPr lang="el-GR" sz="2000" dirty="0" smtClean="0">
                <a:latin typeface="Segoe UI Light" pitchFamily="34" charset="0"/>
                <a:cs typeface="Segoe UI Light" pitchFamily="34" charset="0"/>
              </a:rPr>
              <a:t>ιερεύνηση των παραγόντων που συμβάλλουν </a:t>
            </a:r>
            <a:r>
              <a:rPr lang="el-GR" sz="2000" dirty="0">
                <a:latin typeface="Segoe UI Light" pitchFamily="34" charset="0"/>
                <a:cs typeface="Segoe UI Light" pitchFamily="34" charset="0"/>
              </a:rPr>
              <a:t>στην </a:t>
            </a:r>
            <a:r>
              <a:rPr lang="el-GR" sz="2000" dirty="0" smtClean="0">
                <a:latin typeface="Segoe UI Light" pitchFamily="34" charset="0"/>
                <a:cs typeface="Segoe UI Light" pitchFamily="34" charset="0"/>
              </a:rPr>
              <a:t>υποεκτίμηση του </a:t>
            </a:r>
            <a:r>
              <a:rPr lang="el-GR" sz="2000" dirty="0">
                <a:latin typeface="Segoe UI Light" pitchFamily="34" charset="0"/>
                <a:cs typeface="Segoe UI Light" pitchFamily="34" charset="0"/>
              </a:rPr>
              <a:t>μεγέθους </a:t>
            </a:r>
            <a:r>
              <a:rPr lang="el-GR" sz="2000" dirty="0" smtClean="0">
                <a:latin typeface="Segoe UI Light" pitchFamily="34" charset="0"/>
                <a:cs typeface="Segoe UI Light" pitchFamily="34" charset="0"/>
              </a:rPr>
              <a:t>της Κακοποίησης-Παραμέλησης Παιδιών (ΚαΠα-Π)</a:t>
            </a:r>
            <a:endParaRPr lang="en-US" sz="2000" dirty="0">
              <a:latin typeface="Segoe UI Light" pitchFamily="34" charset="0"/>
              <a:cs typeface="Segoe UI Light" pitchFamily="34" charset="0"/>
            </a:endParaRPr>
          </a:p>
        </p:txBody>
      </p:sp>
      <p:cxnSp>
        <p:nvCxnSpPr>
          <p:cNvPr id="4"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5" name="Picture 2"/>
          <p:cNvPicPr>
            <a:picLocks noChangeAspect="1" noChangeArrowheads="1"/>
          </p:cNvPicPr>
          <p:nvPr/>
        </p:nvPicPr>
        <p:blipFill>
          <a:blip r:embed="rId3" cstate="print"/>
          <a:srcRect/>
          <a:stretch>
            <a:fillRect/>
          </a:stretch>
        </p:blipFill>
        <p:spPr bwMode="auto">
          <a:xfrm>
            <a:off x="6084168" y="4602720"/>
            <a:ext cx="2915940" cy="508405"/>
          </a:xfrm>
          <a:prstGeom prst="rect">
            <a:avLst/>
          </a:prstGeom>
          <a:noFill/>
          <a:ln w="9525">
            <a:noFill/>
            <a:miter lim="800000"/>
            <a:headEnd/>
            <a:tailEnd/>
          </a:ln>
        </p:spPr>
      </p:pic>
      <p:pic>
        <p:nvPicPr>
          <p:cNvPr id="6" name="Picture 5"/>
          <p:cNvPicPr>
            <a:picLocks noChangeAspect="1"/>
          </p:cNvPicPr>
          <p:nvPr/>
        </p:nvPicPr>
        <p:blipFill>
          <a:blip r:embed="rId4" cstate="print"/>
          <a:stretch>
            <a:fillRect/>
          </a:stretch>
        </p:blipFill>
        <p:spPr>
          <a:xfrm>
            <a:off x="685800" y="4709456"/>
            <a:ext cx="471335" cy="312397"/>
          </a:xfrm>
          <a:prstGeom prst="rect">
            <a:avLst/>
          </a:prstGeom>
        </p:spPr>
      </p:pic>
      <p:sp>
        <p:nvSpPr>
          <p:cNvPr id="7" name="Rectangle 3"/>
          <p:cNvSpPr>
            <a:spLocks noChangeArrowheads="1"/>
          </p:cNvSpPr>
          <p:nvPr/>
        </p:nvSpPr>
        <p:spPr bwMode="auto">
          <a:xfrm>
            <a:off x="1244385"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pic>
        <p:nvPicPr>
          <p:cNvPr id="8" name="Picture 7"/>
          <p:cNvPicPr/>
          <p:nvPr/>
        </p:nvPicPr>
        <p:blipFill>
          <a:blip r:embed="rId5" cstate="print">
            <a:clrChange>
              <a:clrFrom>
                <a:srgbClr val="FFFDFA"/>
              </a:clrFrom>
              <a:clrTo>
                <a:srgbClr val="FFFDFA">
                  <a:alpha val="0"/>
                </a:srgbClr>
              </a:clrTo>
            </a:clrChange>
            <a:lum bright="-12000" contrast="6000"/>
          </a:blip>
          <a:srcRect/>
          <a:stretch>
            <a:fillRect/>
          </a:stretch>
        </p:blipFill>
        <p:spPr bwMode="auto">
          <a:xfrm>
            <a:off x="142587" y="4665594"/>
            <a:ext cx="455963" cy="356259"/>
          </a:xfrm>
          <a:prstGeom prst="rect">
            <a:avLst/>
          </a:prstGeom>
          <a:noFill/>
          <a:ln w="9525" algn="in">
            <a:noFill/>
            <a:miter lim="800000"/>
            <a:headEnd/>
            <a:tailEnd/>
          </a:ln>
          <a:effectLst/>
        </p:spPr>
      </p:pic>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216" y="1228446"/>
            <a:ext cx="6923112" cy="857250"/>
          </a:xfrm>
        </p:spPr>
        <p:txBody>
          <a:bodyPr>
            <a:noAutofit/>
          </a:bodyPr>
          <a:lstStyle/>
          <a:p>
            <a:r>
              <a:rPr lang="en-US" sz="3200" dirty="0">
                <a:latin typeface="Arial Narrow" pitchFamily="34" charset="0"/>
              </a:rPr>
              <a:t>	     </a:t>
            </a:r>
            <a:r>
              <a:rPr lang="en-US" sz="2000" dirty="0">
                <a:latin typeface="Arial Narrow" pitchFamily="34" charset="0"/>
              </a:rPr>
              <a:t>[European report on preventing child maltreatment, 2013]</a:t>
            </a:r>
            <a:r>
              <a:rPr lang="el-GR" sz="2000" dirty="0">
                <a:latin typeface="Arial Narrow" pitchFamily="34" charset="0"/>
              </a:rPr>
              <a:t/>
            </a:r>
            <a:br>
              <a:rPr lang="el-GR" sz="2000" dirty="0">
                <a:latin typeface="Arial Narrow" pitchFamily="34" charset="0"/>
              </a:rPr>
            </a:br>
            <a:endParaRPr lang="el-GR" sz="2000" dirty="0">
              <a:latin typeface="Arial Narrow" pitchFamily="34" charset="0"/>
            </a:endParaRPr>
          </a:p>
        </p:txBody>
      </p:sp>
      <p:sp>
        <p:nvSpPr>
          <p:cNvPr id="3" name="Content Placeholder 2"/>
          <p:cNvSpPr>
            <a:spLocks noGrp="1"/>
          </p:cNvSpPr>
          <p:nvPr>
            <p:ph idx="1"/>
          </p:nvPr>
        </p:nvSpPr>
        <p:spPr>
          <a:xfrm>
            <a:off x="457200" y="2057598"/>
            <a:ext cx="8291264" cy="2458368"/>
          </a:xfrm>
        </p:spPr>
        <p:txBody>
          <a:bodyPr>
            <a:normAutofit/>
          </a:bodyPr>
          <a:lstStyle/>
          <a:p>
            <a:pPr marL="0" indent="0">
              <a:buNone/>
            </a:pPr>
            <a:endParaRPr lang="en-US" sz="2400" dirty="0"/>
          </a:p>
          <a:p>
            <a:pPr marL="0" indent="0">
              <a:buNone/>
            </a:pPr>
            <a:r>
              <a:rPr lang="el-GR" sz="2400" dirty="0" smtClean="0">
                <a:latin typeface="Segoe UI Light" pitchFamily="34" charset="0"/>
                <a:cs typeface="Segoe UI Light" pitchFamily="34" charset="0"/>
              </a:rPr>
              <a:t>"η </a:t>
            </a:r>
            <a:r>
              <a:rPr lang="el-GR" sz="2400" dirty="0">
                <a:latin typeface="Segoe UI Light" pitchFamily="34" charset="0"/>
                <a:cs typeface="Segoe UI Light" pitchFamily="34" charset="0"/>
              </a:rPr>
              <a:t>κακοποίηση και η παραμέληση των παιδιών </a:t>
            </a:r>
            <a:r>
              <a:rPr lang="el-GR" sz="2400" dirty="0" smtClean="0">
                <a:latin typeface="Segoe UI Light" pitchFamily="34" charset="0"/>
                <a:cs typeface="Segoe UI Light" pitchFamily="34" charset="0"/>
              </a:rPr>
              <a:t>είναι προϊόν κοινωνικών</a:t>
            </a:r>
            <a:r>
              <a:rPr lang="el-GR" sz="2400" dirty="0">
                <a:latin typeface="Segoe UI Light" pitchFamily="34" charset="0"/>
                <a:cs typeface="Segoe UI Light" pitchFamily="34" charset="0"/>
              </a:rPr>
              <a:t>, πολιτισμικών, οικονομικών και βιολογικών </a:t>
            </a:r>
            <a:r>
              <a:rPr lang="el-GR" sz="2400" dirty="0" smtClean="0">
                <a:latin typeface="Segoe UI Light" pitchFamily="34" charset="0"/>
                <a:cs typeface="Segoe UI Light" pitchFamily="34" charset="0"/>
              </a:rPr>
              <a:t>παραγόντων </a:t>
            </a:r>
            <a:r>
              <a:rPr lang="el-GR" sz="2400" dirty="0">
                <a:latin typeface="Segoe UI Light" pitchFamily="34" charset="0"/>
                <a:cs typeface="Segoe UI Light" pitchFamily="34" charset="0"/>
              </a:rPr>
              <a:t>και </a:t>
            </a:r>
            <a:r>
              <a:rPr lang="el-GR" sz="2400" dirty="0" smtClean="0">
                <a:latin typeface="Segoe UI Light" pitchFamily="34" charset="0"/>
                <a:cs typeface="Segoe UI Light" pitchFamily="34" charset="0"/>
              </a:rPr>
              <a:t>εμφανίζεται σε </a:t>
            </a:r>
            <a:r>
              <a:rPr lang="el-GR" sz="2400" dirty="0">
                <a:latin typeface="Segoe UI Light" pitchFamily="34" charset="0"/>
                <a:cs typeface="Segoe UI Light" pitchFamily="34" charset="0"/>
              </a:rPr>
              <a:t>κάθε </a:t>
            </a:r>
            <a:r>
              <a:rPr lang="el-GR" sz="2400" dirty="0" smtClean="0">
                <a:latin typeface="Segoe UI Light" pitchFamily="34" charset="0"/>
                <a:cs typeface="Segoe UI Light" pitchFamily="34" charset="0"/>
              </a:rPr>
              <a:t>κοινωνία"</a:t>
            </a:r>
            <a:endParaRPr lang="en-US" sz="2400" dirty="0"/>
          </a:p>
          <a:p>
            <a:pPr marL="0" indent="0">
              <a:buNone/>
            </a:pPr>
            <a:endParaRPr lang="en-US" sz="2400" dirty="0"/>
          </a:p>
          <a:p>
            <a:pPr marL="0" indent="0">
              <a:buNone/>
            </a:pPr>
            <a:endParaRPr lang="en-US" sz="2400" dirty="0"/>
          </a:p>
          <a:p>
            <a:pPr marL="0" indent="0">
              <a:buNone/>
            </a:pPr>
            <a:endParaRPr lang="en-US" sz="2400" dirty="0"/>
          </a:p>
        </p:txBody>
      </p:sp>
      <p:pic>
        <p:nvPicPr>
          <p:cNvPr id="1026" name="Picture 2"/>
          <p:cNvPicPr>
            <a:picLocks noChangeAspect="1" noChangeArrowheads="1"/>
          </p:cNvPicPr>
          <p:nvPr/>
        </p:nvPicPr>
        <p:blipFill>
          <a:blip r:embed="rId3" cstate="print"/>
          <a:srcRect l="34866" t="8308" r="36355" b="14847"/>
          <a:stretch>
            <a:fillRect/>
          </a:stretch>
        </p:blipFill>
        <p:spPr bwMode="auto">
          <a:xfrm>
            <a:off x="7715272" y="195486"/>
            <a:ext cx="1153854" cy="1512168"/>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p:nvPicPr>
        <p:blipFill>
          <a:blip r:embed="rId4" cstate="print"/>
          <a:srcRect/>
          <a:stretch>
            <a:fillRect/>
          </a:stretch>
        </p:blipFill>
        <p:spPr bwMode="auto">
          <a:xfrm>
            <a:off x="6120556" y="4587974"/>
            <a:ext cx="2915940" cy="508405"/>
          </a:xfrm>
          <a:prstGeom prst="rect">
            <a:avLst/>
          </a:prstGeom>
          <a:noFill/>
          <a:ln w="9525">
            <a:noFill/>
            <a:miter lim="800000"/>
            <a:headEnd/>
            <a:tailEnd/>
          </a:ln>
        </p:spPr>
      </p:pic>
      <p:sp>
        <p:nvSpPr>
          <p:cNvPr id="6" name="Rectangle 3"/>
          <p:cNvSpPr>
            <a:spLocks noChangeArrowheads="1"/>
          </p:cNvSpPr>
          <p:nvPr/>
        </p:nvSpPr>
        <p:spPr bwMode="auto">
          <a:xfrm>
            <a:off x="2002148" y="4734736"/>
            <a:ext cx="4104283" cy="246221"/>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b="1" dirty="0">
                <a:solidFill>
                  <a:srgbClr val="595959"/>
                </a:solidFill>
                <a:latin typeface="Agency FB" pitchFamily="34" charset="0"/>
                <a:cs typeface="Times New Roman" pitchFamily="18" charset="0"/>
              </a:rPr>
              <a:t>CAN-MDS Operators’’ Seminar</a:t>
            </a:r>
            <a:endParaRPr lang="en-US" sz="1400" b="1" dirty="0"/>
          </a:p>
        </p:txBody>
      </p:sp>
      <p:pic>
        <p:nvPicPr>
          <p:cNvPr id="7" name="Picture 6"/>
          <p:cNvPicPr>
            <a:picLocks noChangeAspect="1"/>
          </p:cNvPicPr>
          <p:nvPr/>
        </p:nvPicPr>
        <p:blipFill>
          <a:blip r:embed="rId5" cstate="print"/>
          <a:stretch>
            <a:fillRect/>
          </a:stretch>
        </p:blipFill>
        <p:spPr>
          <a:xfrm>
            <a:off x="4115844" y="4713897"/>
            <a:ext cx="471335" cy="312397"/>
          </a:xfrm>
          <a:prstGeom prst="rect">
            <a:avLst/>
          </a:prstGeom>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771550"/>
            <a:ext cx="2880320" cy="1631216"/>
          </a:xfrm>
          <a:prstGeom prst="rect">
            <a:avLst/>
          </a:prstGeom>
        </p:spPr>
        <p:txBody>
          <a:bodyPr wrap="square">
            <a:spAutoFit/>
          </a:bodyPr>
          <a:lstStyle/>
          <a:p>
            <a:pPr lvl="0" algn="r"/>
            <a:r>
              <a:rPr lang="el-GR" altLang="el-GR" sz="2000" b="1" dirty="0">
                <a:solidFill>
                  <a:srgbClr val="316EA5"/>
                </a:solidFill>
                <a:latin typeface="Segoe UI Light" panose="020B0502040204020203" pitchFamily="34" charset="0"/>
                <a:cs typeface="Segoe UI Light" panose="020B0502040204020203" pitchFamily="34" charset="0"/>
              </a:rPr>
              <a:t>Ποια είναι </a:t>
            </a:r>
            <a:r>
              <a:rPr lang="el-GR" altLang="el-GR" sz="2000" b="1" dirty="0">
                <a:solidFill>
                  <a:schemeClr val="accent6">
                    <a:lumMod val="75000"/>
                  </a:schemeClr>
                </a:solidFill>
                <a:latin typeface="Segoe UI Light" panose="020B0502040204020203" pitchFamily="34" charset="0"/>
                <a:cs typeface="Segoe UI Light" panose="020B0502040204020203" pitchFamily="34" charset="0"/>
              </a:rPr>
              <a:t>η πραγματική έκταση και φύση</a:t>
            </a:r>
            <a:r>
              <a:rPr lang="el-GR" altLang="el-GR" sz="2000" b="1" dirty="0">
                <a:solidFill>
                  <a:srgbClr val="316EA5"/>
                </a:solidFill>
                <a:latin typeface="Segoe UI Light" panose="020B0502040204020203" pitchFamily="34" charset="0"/>
                <a:cs typeface="Segoe UI Light" panose="020B0502040204020203" pitchFamily="34" charset="0"/>
              </a:rPr>
              <a:t> του προβλήματος στη χώρα μας</a:t>
            </a:r>
            <a:r>
              <a:rPr lang="el-GR" altLang="el-GR" sz="2000" b="1" dirty="0" smtClean="0">
                <a:solidFill>
                  <a:srgbClr val="316EA5"/>
                </a:solidFill>
                <a:latin typeface="Segoe UI Light" panose="020B0502040204020203" pitchFamily="34" charset="0"/>
                <a:cs typeface="Segoe UI Light" panose="020B0502040204020203" pitchFamily="34" charset="0"/>
              </a:rPr>
              <a:t>; </a:t>
            </a:r>
            <a:endParaRPr lang="el-GR" altLang="el-GR" sz="2000" b="1" dirty="0">
              <a:solidFill>
                <a:srgbClr val="316EA5"/>
              </a:solidFill>
              <a:latin typeface="Segoe UI Light" panose="020B0502040204020203" pitchFamily="34" charset="0"/>
              <a:cs typeface="Segoe UI Light" panose="020B0502040204020203" pitchFamily="34" charset="0"/>
            </a:endParaRPr>
          </a:p>
          <a:p>
            <a:pPr lvl="0" algn="r"/>
            <a:endParaRPr lang="el-GR" altLang="el-GR" sz="2000" b="1" dirty="0">
              <a:solidFill>
                <a:srgbClr val="316EA5"/>
              </a:solidFill>
              <a:latin typeface="Segoe UI Light" panose="020B0502040204020203" pitchFamily="34" charset="0"/>
              <a:cs typeface="Segoe UI Light" panose="020B0502040204020203" pitchFamily="34" charset="0"/>
            </a:endParaRPr>
          </a:p>
        </p:txBody>
      </p:sp>
      <p:sp>
        <p:nvSpPr>
          <p:cNvPr id="10" name="Rectangle 9"/>
          <p:cNvSpPr/>
          <p:nvPr/>
        </p:nvSpPr>
        <p:spPr>
          <a:xfrm>
            <a:off x="3131841" y="771550"/>
            <a:ext cx="5544614" cy="400110"/>
          </a:xfrm>
          <a:prstGeom prst="rect">
            <a:avLst/>
          </a:prstGeom>
        </p:spPr>
        <p:txBody>
          <a:bodyPr wrap="square">
            <a:spAutoFit/>
          </a:bodyPr>
          <a:lstStyle/>
          <a:p>
            <a:pPr lvl="0"/>
            <a:r>
              <a:rPr lang="el-GR" sz="2000" b="1" i="1" dirty="0">
                <a:solidFill>
                  <a:schemeClr val="accent6">
                    <a:lumMod val="75000"/>
                  </a:schemeClr>
                </a:solidFill>
                <a:latin typeface="Segoe UI Light" panose="020B0502040204020203" pitchFamily="34" charset="0"/>
                <a:cs typeface="Segoe UI Light" panose="020B0502040204020203" pitchFamily="34" charset="0"/>
              </a:rPr>
              <a:t>δ</a:t>
            </a:r>
            <a:r>
              <a:rPr lang="el-GR" sz="2000" b="1" i="1" dirty="0" smtClean="0">
                <a:solidFill>
                  <a:schemeClr val="accent6">
                    <a:lumMod val="75000"/>
                  </a:schemeClr>
                </a:solidFill>
                <a:latin typeface="Segoe UI Light" panose="020B0502040204020203" pitchFamily="34" charset="0"/>
                <a:cs typeface="Segoe UI Light" panose="020B0502040204020203" pitchFamily="34" charset="0"/>
              </a:rPr>
              <a:t>εν γνωρίζουμε!</a:t>
            </a:r>
            <a:endParaRPr lang="el-GR" sz="2000" b="1" i="1" dirty="0">
              <a:solidFill>
                <a:schemeClr val="accent6">
                  <a:lumMod val="75000"/>
                </a:schemeClr>
              </a:solidFill>
              <a:latin typeface="Segoe UI Light" panose="020B0502040204020203" pitchFamily="34" charset="0"/>
              <a:cs typeface="Segoe UI Light" panose="020B0502040204020203" pitchFamily="34" charset="0"/>
            </a:endParaRPr>
          </a:p>
        </p:txBody>
      </p:sp>
      <p:sp>
        <p:nvSpPr>
          <p:cNvPr id="11" name="Rectangle 10"/>
          <p:cNvSpPr/>
          <p:nvPr/>
        </p:nvSpPr>
        <p:spPr>
          <a:xfrm>
            <a:off x="121564" y="2581623"/>
            <a:ext cx="2866771" cy="1323439"/>
          </a:xfrm>
          <a:prstGeom prst="rect">
            <a:avLst/>
          </a:prstGeom>
        </p:spPr>
        <p:txBody>
          <a:bodyPr wrap="square">
            <a:spAutoFit/>
          </a:bodyPr>
          <a:lstStyle/>
          <a:p>
            <a:pPr lvl="0" algn="r"/>
            <a:r>
              <a:rPr lang="el-GR" altLang="el-GR" sz="2000" b="1" dirty="0">
                <a:solidFill>
                  <a:schemeClr val="accent6">
                    <a:lumMod val="75000"/>
                  </a:schemeClr>
                </a:solidFill>
                <a:latin typeface="Segoe UI Light" panose="020B0502040204020203" pitchFamily="34" charset="0"/>
                <a:cs typeface="Segoe UI Light" panose="020B0502040204020203" pitchFamily="34" charset="0"/>
              </a:rPr>
              <a:t>Πόσα</a:t>
            </a:r>
            <a:r>
              <a:rPr lang="el-GR" altLang="el-GR" sz="2000" b="1" dirty="0">
                <a:solidFill>
                  <a:srgbClr val="316EA5"/>
                </a:solidFill>
                <a:latin typeface="Segoe UI Light" panose="020B0502040204020203" pitchFamily="34" charset="0"/>
                <a:cs typeface="Segoe UI Light" panose="020B0502040204020203" pitchFamily="34" charset="0"/>
              </a:rPr>
              <a:t> περιστατικά ΚαΠα-π </a:t>
            </a:r>
            <a:r>
              <a:rPr lang="el-GR" altLang="el-GR" sz="2000" b="1" dirty="0">
                <a:solidFill>
                  <a:schemeClr val="accent6">
                    <a:lumMod val="75000"/>
                  </a:schemeClr>
                </a:solidFill>
                <a:latin typeface="Segoe UI Light" panose="020B0502040204020203" pitchFamily="34" charset="0"/>
                <a:cs typeface="Segoe UI Light" panose="020B0502040204020203" pitchFamily="34" charset="0"/>
              </a:rPr>
              <a:t>αναφέρθηκαν το προηγούμενο έτος </a:t>
            </a:r>
            <a:r>
              <a:rPr lang="el-GR" altLang="el-GR" sz="2000" b="1" dirty="0">
                <a:solidFill>
                  <a:srgbClr val="316EA5"/>
                </a:solidFill>
                <a:latin typeface="Segoe UI Light" panose="020B0502040204020203" pitchFamily="34" charset="0"/>
                <a:cs typeface="Segoe UI Light" panose="020B0502040204020203" pitchFamily="34" charset="0"/>
              </a:rPr>
              <a:t>στη χώρα μας</a:t>
            </a:r>
            <a:r>
              <a:rPr lang="el-GR" altLang="el-GR" sz="2000" b="1" dirty="0" smtClean="0">
                <a:solidFill>
                  <a:srgbClr val="316EA5"/>
                </a:solidFill>
                <a:latin typeface="Segoe UI Light" panose="020B0502040204020203" pitchFamily="34" charset="0"/>
                <a:cs typeface="Segoe UI Light" panose="020B0502040204020203" pitchFamily="34" charset="0"/>
              </a:rPr>
              <a:t>;</a:t>
            </a:r>
            <a:endParaRPr lang="el-GR" altLang="el-GR" sz="2000" b="1" dirty="0">
              <a:solidFill>
                <a:srgbClr val="316EA5"/>
              </a:solidFill>
              <a:latin typeface="Segoe UI Light" panose="020B0502040204020203" pitchFamily="34" charset="0"/>
              <a:cs typeface="Segoe UI Light" panose="020B0502040204020203" pitchFamily="34" charset="0"/>
            </a:endParaRPr>
          </a:p>
        </p:txBody>
      </p:sp>
      <p:sp>
        <p:nvSpPr>
          <p:cNvPr id="12" name="Rectangle 11"/>
          <p:cNvSpPr/>
          <p:nvPr/>
        </p:nvSpPr>
        <p:spPr>
          <a:xfrm>
            <a:off x="3131840" y="2621379"/>
            <a:ext cx="5688632" cy="830997"/>
          </a:xfrm>
          <a:prstGeom prst="rect">
            <a:avLst/>
          </a:prstGeom>
        </p:spPr>
        <p:txBody>
          <a:bodyPr wrap="square">
            <a:spAutoFit/>
          </a:bodyPr>
          <a:lstStyle/>
          <a:p>
            <a:r>
              <a:rPr lang="el-GR" altLang="el-GR" sz="1600" dirty="0" smtClean="0">
                <a:solidFill>
                  <a:srgbClr val="000000"/>
                </a:solidFill>
                <a:latin typeface="Segoe UI Light" panose="020B0502040204020203" pitchFamily="34" charset="0"/>
                <a:cs typeface="Segoe UI Light" panose="020B0502040204020203" pitchFamily="34" charset="0"/>
              </a:rPr>
              <a:t>Παρότι </a:t>
            </a:r>
            <a:r>
              <a:rPr lang="el-GR" altLang="el-GR" sz="1600" dirty="0">
                <a:solidFill>
                  <a:srgbClr val="000000"/>
                </a:solidFill>
                <a:latin typeface="Segoe UI Light" panose="020B0502040204020203" pitchFamily="34" charset="0"/>
                <a:cs typeface="Segoe UI Light" panose="020B0502040204020203" pitchFamily="34" charset="0"/>
              </a:rPr>
              <a:t>αυτή η ερώτηση είναι τελείως διαφορετική και θα έπρεπε εύκολα να μπορεί να δοθεί η απάντηση, η απάντηση είναι και πάλι </a:t>
            </a:r>
            <a:endParaRPr lang="el-GR" altLang="el-GR" sz="1600" dirty="0" smtClean="0">
              <a:solidFill>
                <a:srgbClr val="000000"/>
              </a:solidFill>
              <a:latin typeface="Segoe UI Light" panose="020B0502040204020203" pitchFamily="34" charset="0"/>
              <a:cs typeface="Segoe UI Light" panose="020B0502040204020203" pitchFamily="34" charset="0"/>
            </a:endParaRPr>
          </a:p>
        </p:txBody>
      </p:sp>
      <p:pic>
        <p:nvPicPr>
          <p:cNvPr id="13" name="Picture 2"/>
          <p:cNvPicPr>
            <a:picLocks noChangeAspect="1" noChangeArrowheads="1"/>
          </p:cNvPicPr>
          <p:nvPr/>
        </p:nvPicPr>
        <p:blipFill>
          <a:blip r:embed="rId3" cstate="print"/>
          <a:srcRect/>
          <a:stretch>
            <a:fillRect/>
          </a:stretch>
        </p:blipFill>
        <p:spPr bwMode="auto">
          <a:xfrm>
            <a:off x="6084168" y="92706"/>
            <a:ext cx="2915940" cy="508405"/>
          </a:xfrm>
          <a:prstGeom prst="rect">
            <a:avLst/>
          </a:prstGeom>
          <a:noFill/>
          <a:ln w="9525">
            <a:noFill/>
            <a:miter lim="800000"/>
            <a:headEnd/>
            <a:tailEnd/>
          </a:ln>
        </p:spPr>
      </p:pic>
      <p:sp>
        <p:nvSpPr>
          <p:cNvPr id="14" name="Rectangle 13"/>
          <p:cNvSpPr/>
          <p:nvPr/>
        </p:nvSpPr>
        <p:spPr>
          <a:xfrm>
            <a:off x="2146242" y="4287748"/>
            <a:ext cx="841582" cy="461665"/>
          </a:xfrm>
          <a:prstGeom prst="rect">
            <a:avLst/>
          </a:prstGeom>
        </p:spPr>
        <p:txBody>
          <a:bodyPr wrap="square">
            <a:spAutoFit/>
          </a:bodyPr>
          <a:lstStyle/>
          <a:p>
            <a:pPr lvl="0" algn="r"/>
            <a:r>
              <a:rPr lang="el-GR" altLang="el-GR" sz="2400" b="1" dirty="0" smtClean="0">
                <a:solidFill>
                  <a:srgbClr val="316EA5"/>
                </a:solidFill>
                <a:latin typeface="Segoe UI Light" panose="020B0502040204020203" pitchFamily="34" charset="0"/>
                <a:cs typeface="Segoe UI Light" panose="020B0502040204020203" pitchFamily="34" charset="0"/>
              </a:rPr>
              <a:t>Γιατί; </a:t>
            </a:r>
          </a:p>
        </p:txBody>
      </p:sp>
      <p:sp>
        <p:nvSpPr>
          <p:cNvPr id="15" name="Rectangle 14"/>
          <p:cNvSpPr/>
          <p:nvPr/>
        </p:nvSpPr>
        <p:spPr>
          <a:xfrm>
            <a:off x="3131840" y="4140933"/>
            <a:ext cx="5688631" cy="830997"/>
          </a:xfrm>
          <a:prstGeom prst="rect">
            <a:avLst/>
          </a:prstGeom>
        </p:spPr>
        <p:txBody>
          <a:bodyPr wrap="square">
            <a:spAutoFit/>
          </a:bodyPr>
          <a:lstStyle/>
          <a:p>
            <a:pPr lvl="0"/>
            <a:r>
              <a:rPr lang="el-GR" altLang="el-GR" sz="1600" dirty="0" smtClean="0">
                <a:solidFill>
                  <a:srgbClr val="000000"/>
                </a:solidFill>
                <a:latin typeface="Segoe UI Light" panose="020B0502040204020203" pitchFamily="34" charset="0"/>
                <a:cs typeface="Segoe UI Light" panose="020B0502040204020203" pitchFamily="34" charset="0"/>
              </a:rPr>
              <a:t>Επειδή </a:t>
            </a:r>
            <a:r>
              <a:rPr lang="el-GR" altLang="el-GR" sz="1600" dirty="0">
                <a:solidFill>
                  <a:srgbClr val="000000"/>
                </a:solidFill>
                <a:latin typeface="Segoe UI Light" panose="020B0502040204020203" pitchFamily="34" charset="0"/>
                <a:cs typeface="Segoe UI Light" panose="020B0502040204020203" pitchFamily="34" charset="0"/>
              </a:rPr>
              <a:t>μέχρι σήμερα δεν υφίσταται κάποιος λειτουργικός εθνικός μηχανισμός συστηματικής αναφοράς ή/και καταγραφής των αναφερόμενων περιπτώσεων </a:t>
            </a:r>
            <a:r>
              <a:rPr lang="el-GR" altLang="el-GR" sz="1600" dirty="0" smtClean="0">
                <a:solidFill>
                  <a:srgbClr val="000000"/>
                </a:solidFill>
                <a:latin typeface="Segoe UI Light" panose="020B0502040204020203" pitchFamily="34" charset="0"/>
                <a:cs typeface="Segoe UI Light" panose="020B0502040204020203" pitchFamily="34" charset="0"/>
              </a:rPr>
              <a:t>ΚαΠα-π </a:t>
            </a:r>
            <a:endParaRPr lang="el-GR" altLang="el-GR" sz="1600" dirty="0">
              <a:solidFill>
                <a:srgbClr val="000000"/>
              </a:solidFill>
              <a:latin typeface="Segoe UI Light" panose="020B0502040204020203" pitchFamily="34" charset="0"/>
              <a:cs typeface="Segoe UI Light" panose="020B0502040204020203" pitchFamily="34" charset="0"/>
            </a:endParaRPr>
          </a:p>
        </p:txBody>
      </p:sp>
      <p:sp>
        <p:nvSpPr>
          <p:cNvPr id="16" name="Rectangle 15"/>
          <p:cNvSpPr/>
          <p:nvPr/>
        </p:nvSpPr>
        <p:spPr>
          <a:xfrm>
            <a:off x="3131840" y="1096750"/>
            <a:ext cx="5688632" cy="1323439"/>
          </a:xfrm>
          <a:prstGeom prst="rect">
            <a:avLst/>
          </a:prstGeom>
        </p:spPr>
        <p:txBody>
          <a:bodyPr wrap="square">
            <a:spAutoFit/>
          </a:bodyPr>
          <a:lstStyle/>
          <a:p>
            <a:pPr lvl="0"/>
            <a:r>
              <a:rPr lang="el-GR" altLang="el-GR" sz="1600" dirty="0" smtClean="0">
                <a:solidFill>
                  <a:srgbClr val="000000"/>
                </a:solidFill>
                <a:latin typeface="Segoe UI Light" panose="020B0502040204020203" pitchFamily="34" charset="0"/>
                <a:cs typeface="Segoe UI Light" panose="020B0502040204020203" pitchFamily="34" charset="0"/>
              </a:rPr>
              <a:t>“</a:t>
            </a:r>
            <a:r>
              <a:rPr lang="el-GR" altLang="el-GR" sz="1600" dirty="0">
                <a:solidFill>
                  <a:srgbClr val="000000"/>
                </a:solidFill>
                <a:latin typeface="Segoe UI Light" panose="020B0502040204020203" pitchFamily="34" charset="0"/>
                <a:cs typeface="Segoe UI Light" panose="020B0502040204020203" pitchFamily="34" charset="0"/>
              </a:rPr>
              <a:t>Δεδομένης της εξελισσόμενης φύσης της αναγνώρισης, της ανίχνευσης και της αντίδρασης στην </a:t>
            </a:r>
            <a:r>
              <a:rPr lang="el-GR" altLang="el-GR" sz="1600" dirty="0" smtClean="0">
                <a:solidFill>
                  <a:srgbClr val="000000"/>
                </a:solidFill>
                <a:latin typeface="Segoe UI Light" panose="020B0502040204020203" pitchFamily="34" charset="0"/>
                <a:cs typeface="Segoe UI Light" panose="020B0502040204020203" pitchFamily="34" charset="0"/>
              </a:rPr>
              <a:t>ΚαΠα-π, </a:t>
            </a:r>
            <a:r>
              <a:rPr lang="el-GR" altLang="el-GR" sz="1600" dirty="0">
                <a:solidFill>
                  <a:srgbClr val="000000"/>
                </a:solidFill>
                <a:latin typeface="Segoe UI Light" panose="020B0502040204020203" pitchFamily="34" charset="0"/>
                <a:cs typeface="Segoe UI Light" panose="020B0502040204020203" pitchFamily="34" charset="0"/>
              </a:rPr>
              <a:t>κανένα σύστημα συλλογής δεδομένων δεν είναι σε θέση να συμπεριλάβει όλα τα παιδιά που έχουν υποστεί κακοποίηση” </a:t>
            </a:r>
            <a:r>
              <a:rPr lang="en-US" altLang="el-GR" sz="1600" dirty="0">
                <a:solidFill>
                  <a:srgbClr val="000000"/>
                </a:solidFill>
                <a:latin typeface="Segoe UI Light" panose="020B0502040204020203" pitchFamily="34" charset="0"/>
                <a:cs typeface="Segoe UI Light" panose="020B0502040204020203" pitchFamily="34" charset="0"/>
              </a:rPr>
              <a:t>(Fallon et al. 2010)</a:t>
            </a:r>
            <a:endParaRPr lang="el-GR" sz="1600" dirty="0">
              <a:latin typeface="Segoe UI Light" panose="020B0502040204020203" pitchFamily="34" charset="0"/>
              <a:cs typeface="Segoe UI Light" panose="020B0502040204020203" pitchFamily="34" charset="0"/>
            </a:endParaRPr>
          </a:p>
        </p:txBody>
      </p:sp>
      <p:sp>
        <p:nvSpPr>
          <p:cNvPr id="17" name="Rectangle 16"/>
          <p:cNvSpPr/>
          <p:nvPr/>
        </p:nvSpPr>
        <p:spPr>
          <a:xfrm>
            <a:off x="3121902" y="3434021"/>
            <a:ext cx="5544614" cy="400110"/>
          </a:xfrm>
          <a:prstGeom prst="rect">
            <a:avLst/>
          </a:prstGeom>
        </p:spPr>
        <p:txBody>
          <a:bodyPr wrap="square">
            <a:spAutoFit/>
          </a:bodyPr>
          <a:lstStyle/>
          <a:p>
            <a:pPr lvl="0"/>
            <a:r>
              <a:rPr lang="el-GR" sz="2000" b="1" i="1" dirty="0">
                <a:solidFill>
                  <a:schemeClr val="accent6">
                    <a:lumMod val="75000"/>
                  </a:schemeClr>
                </a:solidFill>
                <a:latin typeface="Segoe UI Light" panose="020B0502040204020203" pitchFamily="34" charset="0"/>
                <a:cs typeface="Segoe UI Light" panose="020B0502040204020203" pitchFamily="34" charset="0"/>
              </a:rPr>
              <a:t>δ</a:t>
            </a:r>
            <a:r>
              <a:rPr lang="el-GR" sz="2000" b="1" i="1" dirty="0" smtClean="0">
                <a:solidFill>
                  <a:schemeClr val="accent6">
                    <a:lumMod val="75000"/>
                  </a:schemeClr>
                </a:solidFill>
                <a:latin typeface="Segoe UI Light" panose="020B0502040204020203" pitchFamily="34" charset="0"/>
                <a:cs typeface="Segoe UI Light" panose="020B0502040204020203" pitchFamily="34" charset="0"/>
              </a:rPr>
              <a:t>εν γνωρίζουμε!</a:t>
            </a:r>
            <a:endParaRPr lang="el-GR" sz="2000" b="1" i="1" dirty="0">
              <a:solidFill>
                <a:schemeClr val="accent6">
                  <a:lumMod val="75000"/>
                </a:schemeClr>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4269792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2" grpId="0"/>
      <p:bldP spid="14"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771550"/>
            <a:ext cx="2952328" cy="1200329"/>
          </a:xfrm>
          <a:prstGeom prst="rect">
            <a:avLst/>
          </a:prstGeom>
        </p:spPr>
        <p:txBody>
          <a:bodyPr wrap="square">
            <a:spAutoFit/>
          </a:bodyPr>
          <a:lstStyle/>
          <a:p>
            <a:pPr lvl="0"/>
            <a:r>
              <a:rPr lang="el-GR" altLang="el-GR" b="1" dirty="0">
                <a:solidFill>
                  <a:srgbClr val="DA8200"/>
                </a:solidFill>
                <a:latin typeface="Segoe UI Light" panose="020B0502040204020203" pitchFamily="34" charset="0"/>
                <a:cs typeface="Segoe UI Light" panose="020B0502040204020203" pitchFamily="34" charset="0"/>
              </a:rPr>
              <a:t>Γιατί είναι σημαντικό </a:t>
            </a:r>
            <a:r>
              <a:rPr lang="el-GR" altLang="el-GR" b="1" dirty="0">
                <a:solidFill>
                  <a:srgbClr val="0070C0"/>
                </a:solidFill>
                <a:latin typeface="Segoe UI Light" panose="020B0502040204020203" pitchFamily="34" charset="0"/>
                <a:cs typeface="Segoe UI Light" panose="020B0502040204020203" pitchFamily="34" charset="0"/>
              </a:rPr>
              <a:t>να γνωρίζουμε  το πόσα παιδιά υφίστανται </a:t>
            </a:r>
            <a:r>
              <a:rPr lang="el-GR" altLang="el-GR" b="1" dirty="0" err="1">
                <a:solidFill>
                  <a:srgbClr val="0070C0"/>
                </a:solidFill>
                <a:latin typeface="Segoe UI Light" panose="020B0502040204020203" pitchFamily="34" charset="0"/>
                <a:cs typeface="Segoe UI Light" panose="020B0502040204020203" pitchFamily="34" charset="0"/>
              </a:rPr>
              <a:t>ΚαΠα</a:t>
            </a:r>
            <a:r>
              <a:rPr lang="el-GR" altLang="el-GR" b="1" dirty="0">
                <a:solidFill>
                  <a:srgbClr val="0070C0"/>
                </a:solidFill>
                <a:latin typeface="Segoe UI Light" panose="020B0502040204020203" pitchFamily="34" charset="0"/>
                <a:cs typeface="Segoe UI Light" panose="020B0502040204020203" pitchFamily="34" charset="0"/>
              </a:rPr>
              <a:t>; </a:t>
            </a:r>
          </a:p>
          <a:p>
            <a:pPr lvl="0"/>
            <a:endParaRPr lang="el-GR" altLang="el-GR" b="1" dirty="0">
              <a:solidFill>
                <a:srgbClr val="DA8200"/>
              </a:solidFill>
              <a:latin typeface="Tekton Pro" panose="020F0603020208020904" pitchFamily="34" charset="0"/>
            </a:endParaRPr>
          </a:p>
        </p:txBody>
      </p:sp>
      <p:sp>
        <p:nvSpPr>
          <p:cNvPr id="5" name="Rectangle 4"/>
          <p:cNvSpPr/>
          <p:nvPr/>
        </p:nvSpPr>
        <p:spPr>
          <a:xfrm>
            <a:off x="3347864" y="771550"/>
            <a:ext cx="5220072" cy="3293209"/>
          </a:xfrm>
          <a:prstGeom prst="rect">
            <a:avLst/>
          </a:prstGeom>
        </p:spPr>
        <p:txBody>
          <a:bodyPr wrap="square">
            <a:spAutoFit/>
          </a:bodyPr>
          <a:lstStyle/>
          <a:p>
            <a:pPr lvl="0"/>
            <a:r>
              <a:rPr lang="el-GR" altLang="el-GR" sz="1600" dirty="0" smtClean="0">
                <a:solidFill>
                  <a:srgbClr val="000000"/>
                </a:solidFill>
                <a:latin typeface="Segoe UI Light" panose="020B0502040204020203" pitchFamily="34" charset="0"/>
                <a:cs typeface="Segoe UI Light" panose="020B0502040204020203" pitchFamily="34" charset="0"/>
              </a:rPr>
              <a:t>διότι</a:t>
            </a:r>
          </a:p>
          <a:p>
            <a:pPr lvl="0"/>
            <a:endParaRPr lang="en-US" altLang="el-GR" sz="1600" dirty="0">
              <a:solidFill>
                <a:srgbClr val="000000"/>
              </a:solidFill>
              <a:latin typeface="Segoe UI Light" panose="020B0502040204020203" pitchFamily="34" charset="0"/>
              <a:cs typeface="Segoe UI Light" panose="020B0502040204020203" pitchFamily="34" charset="0"/>
            </a:endParaRPr>
          </a:p>
          <a:p>
            <a:pPr marL="285750" lvl="0" indent="-285750">
              <a:buFontTx/>
              <a:buChar char="-"/>
            </a:pPr>
            <a:r>
              <a:rPr lang="el-GR" altLang="el-GR" sz="1600" dirty="0" smtClean="0">
                <a:solidFill>
                  <a:srgbClr val="000000"/>
                </a:solidFill>
                <a:latin typeface="Segoe UI Light" panose="020B0502040204020203" pitchFamily="34" charset="0"/>
                <a:cs typeface="Segoe UI Light" panose="020B0502040204020203" pitchFamily="34" charset="0"/>
              </a:rPr>
              <a:t>η </a:t>
            </a:r>
            <a:r>
              <a:rPr lang="el-GR" altLang="el-GR" sz="1600" dirty="0">
                <a:solidFill>
                  <a:srgbClr val="000000"/>
                </a:solidFill>
                <a:latin typeface="Segoe UI Light" panose="020B0502040204020203" pitchFamily="34" charset="0"/>
                <a:cs typeface="Segoe UI Light" panose="020B0502040204020203" pitchFamily="34" charset="0"/>
              </a:rPr>
              <a:t>έλλειψη αξιόπιστης πληροφορίας όσον αφορά το πλήθος των παιδιών που έχουν υποστεί ΚαΠα συνιστά </a:t>
            </a:r>
            <a:r>
              <a:rPr lang="el-GR" altLang="el-GR" sz="1600" b="1" dirty="0" smtClean="0">
                <a:solidFill>
                  <a:srgbClr val="0070C0"/>
                </a:solidFill>
                <a:latin typeface="Segoe UI Light" panose="020B0502040204020203" pitchFamily="34" charset="0"/>
                <a:cs typeface="Segoe UI Light" panose="020B0502040204020203" pitchFamily="34" charset="0"/>
              </a:rPr>
              <a:t>σημαντικό περιορισμό</a:t>
            </a:r>
            <a:r>
              <a:rPr lang="el-GR" altLang="el-GR" sz="1600" dirty="0" smtClean="0">
                <a:solidFill>
                  <a:srgbClr val="0070C0"/>
                </a:solidFill>
                <a:latin typeface="Segoe UI Light" panose="020B0502040204020203" pitchFamily="34" charset="0"/>
                <a:cs typeface="Segoe UI Light" panose="020B0502040204020203" pitchFamily="34" charset="0"/>
              </a:rPr>
              <a:t> </a:t>
            </a:r>
            <a:r>
              <a:rPr lang="el-GR" altLang="el-GR" sz="1600" dirty="0">
                <a:solidFill>
                  <a:srgbClr val="0070C0"/>
                </a:solidFill>
                <a:latin typeface="Segoe UI Light" panose="020B0502040204020203" pitchFamily="34" charset="0"/>
                <a:cs typeface="Segoe UI Light" panose="020B0502040204020203" pitchFamily="34" charset="0"/>
              </a:rPr>
              <a:t>για την αποτελεσματική διαχείριση του προβλήματος στο πεδίο της δημόσιας υγείας</a:t>
            </a:r>
            <a:r>
              <a:rPr lang="el-GR" altLang="el-GR" sz="1600" dirty="0">
                <a:solidFill>
                  <a:srgbClr val="000000"/>
                </a:solidFill>
                <a:latin typeface="Segoe UI Light" panose="020B0502040204020203" pitchFamily="34" charset="0"/>
                <a:cs typeface="Segoe UI Light" panose="020B0502040204020203" pitchFamily="34" charset="0"/>
              </a:rPr>
              <a:t> (</a:t>
            </a:r>
            <a:r>
              <a:rPr lang="en-US" altLang="el-GR" sz="1600" dirty="0" err="1">
                <a:solidFill>
                  <a:srgbClr val="000000"/>
                </a:solidFill>
                <a:latin typeface="Segoe UI Light" panose="020B0502040204020203" pitchFamily="34" charset="0"/>
                <a:cs typeface="Segoe UI Light" panose="020B0502040204020203" pitchFamily="34" charset="0"/>
              </a:rPr>
              <a:t>Leeb</a:t>
            </a:r>
            <a:r>
              <a:rPr lang="en-US" altLang="el-GR" sz="1600" dirty="0">
                <a:solidFill>
                  <a:srgbClr val="000000"/>
                </a:solidFill>
                <a:latin typeface="Segoe UI Light" panose="020B0502040204020203" pitchFamily="34" charset="0"/>
                <a:cs typeface="Segoe UI Light" panose="020B0502040204020203" pitchFamily="34" charset="0"/>
              </a:rPr>
              <a:t> et al., 2008</a:t>
            </a:r>
            <a:r>
              <a:rPr lang="el-GR" altLang="el-GR" sz="1600" dirty="0">
                <a:solidFill>
                  <a:srgbClr val="000000"/>
                </a:solidFill>
                <a:latin typeface="Segoe UI Light" panose="020B0502040204020203" pitchFamily="34" charset="0"/>
                <a:cs typeface="Segoe UI Light" panose="020B0502040204020203" pitchFamily="34" charset="0"/>
              </a:rPr>
              <a:t>)</a:t>
            </a:r>
          </a:p>
          <a:p>
            <a:pPr lvl="0"/>
            <a:r>
              <a:rPr lang="el-GR" altLang="el-GR" sz="1600" dirty="0" smtClean="0">
                <a:solidFill>
                  <a:srgbClr val="000000"/>
                </a:solidFill>
                <a:latin typeface="Segoe UI Light" panose="020B0502040204020203" pitchFamily="34" charset="0"/>
                <a:cs typeface="Segoe UI Light" panose="020B0502040204020203" pitchFamily="34" charset="0"/>
              </a:rPr>
              <a:t>     </a:t>
            </a:r>
          </a:p>
          <a:p>
            <a:pPr lvl="0"/>
            <a:r>
              <a:rPr lang="el-GR" altLang="el-GR" sz="1600" dirty="0">
                <a:solidFill>
                  <a:srgbClr val="000000"/>
                </a:solidFill>
                <a:latin typeface="Segoe UI Light" panose="020B0502040204020203" pitchFamily="34" charset="0"/>
                <a:cs typeface="Segoe UI Light" panose="020B0502040204020203" pitchFamily="34" charset="0"/>
              </a:rPr>
              <a:t> </a:t>
            </a:r>
            <a:r>
              <a:rPr lang="el-GR" altLang="el-GR" sz="1600" dirty="0" smtClean="0">
                <a:solidFill>
                  <a:srgbClr val="000000"/>
                </a:solidFill>
                <a:latin typeface="Segoe UI Light" panose="020B0502040204020203" pitchFamily="34" charset="0"/>
                <a:cs typeface="Segoe UI Light" panose="020B0502040204020203" pitchFamily="34" charset="0"/>
              </a:rPr>
              <a:t>    ενώ</a:t>
            </a:r>
          </a:p>
          <a:p>
            <a:pPr lvl="0"/>
            <a:endParaRPr lang="el-GR" altLang="el-GR" sz="1600" dirty="0" smtClean="0">
              <a:solidFill>
                <a:srgbClr val="000000"/>
              </a:solidFill>
              <a:latin typeface="Segoe UI Light" panose="020B0502040204020203" pitchFamily="34" charset="0"/>
              <a:cs typeface="Segoe UI Light" panose="020B0502040204020203" pitchFamily="34" charset="0"/>
            </a:endParaRPr>
          </a:p>
          <a:p>
            <a:pPr marL="285750" lvl="0" indent="-285750">
              <a:buFontTx/>
              <a:buChar char="-"/>
            </a:pPr>
            <a:r>
              <a:rPr lang="el-GR" altLang="el-GR" sz="1600" dirty="0" smtClean="0">
                <a:solidFill>
                  <a:srgbClr val="000000"/>
                </a:solidFill>
                <a:latin typeface="Segoe UI Light" panose="020B0502040204020203" pitchFamily="34" charset="0"/>
                <a:cs typeface="Segoe UI Light" panose="020B0502040204020203" pitchFamily="34" charset="0"/>
              </a:rPr>
              <a:t>η </a:t>
            </a:r>
            <a:r>
              <a:rPr lang="el-GR" altLang="el-GR" sz="1600" dirty="0">
                <a:solidFill>
                  <a:srgbClr val="000000"/>
                </a:solidFill>
                <a:latin typeface="Segoe UI Light" panose="020B0502040204020203" pitchFamily="34" charset="0"/>
                <a:cs typeface="Segoe UI Light" panose="020B0502040204020203" pitchFamily="34" charset="0"/>
              </a:rPr>
              <a:t>γνώση της έκτασης και της φύσης του φαινομένου είναι </a:t>
            </a:r>
            <a:r>
              <a:rPr lang="el-GR" altLang="el-GR" sz="1600" b="1" dirty="0" smtClean="0">
                <a:solidFill>
                  <a:srgbClr val="0070C0"/>
                </a:solidFill>
                <a:latin typeface="Segoe UI Light" panose="020B0502040204020203" pitchFamily="34" charset="0"/>
                <a:cs typeface="Segoe UI Light" panose="020B0502040204020203" pitchFamily="34" charset="0"/>
              </a:rPr>
              <a:t>η </a:t>
            </a:r>
            <a:r>
              <a:rPr lang="el-GR" altLang="el-GR" sz="1600" b="1" dirty="0">
                <a:solidFill>
                  <a:srgbClr val="0070C0"/>
                </a:solidFill>
                <a:latin typeface="Segoe UI Light" panose="020B0502040204020203" pitchFamily="34" charset="0"/>
                <a:cs typeface="Segoe UI Light" panose="020B0502040204020203" pitchFamily="34" charset="0"/>
              </a:rPr>
              <a:t>βάση για την πρόληψη της κακομεταχείρισης των </a:t>
            </a:r>
            <a:r>
              <a:rPr lang="el-GR" altLang="el-GR" sz="1600" b="1" dirty="0" smtClean="0">
                <a:solidFill>
                  <a:srgbClr val="0070C0"/>
                </a:solidFill>
                <a:latin typeface="Segoe UI Light" panose="020B0502040204020203" pitchFamily="34" charset="0"/>
                <a:cs typeface="Segoe UI Light" panose="020B0502040204020203" pitchFamily="34" charset="0"/>
              </a:rPr>
              <a:t>παιδιών</a:t>
            </a:r>
            <a:r>
              <a:rPr lang="el-GR" altLang="el-GR" sz="1600" dirty="0" smtClean="0">
                <a:solidFill>
                  <a:srgbClr val="0070C0"/>
                </a:solidFill>
                <a:latin typeface="Segoe UI Light" panose="020B0502040204020203" pitchFamily="34" charset="0"/>
                <a:cs typeface="Segoe UI Light" panose="020B0502040204020203" pitchFamily="34" charset="0"/>
              </a:rPr>
              <a:t> </a:t>
            </a:r>
            <a:r>
              <a:rPr lang="el-GR" altLang="el-GR" sz="1600" dirty="0">
                <a:solidFill>
                  <a:srgbClr val="000000"/>
                </a:solidFill>
                <a:latin typeface="Segoe UI Light" panose="020B0502040204020203" pitchFamily="34" charset="0"/>
                <a:cs typeface="Segoe UI Light" panose="020B0502040204020203" pitchFamily="34" charset="0"/>
              </a:rPr>
              <a:t>(</a:t>
            </a:r>
            <a:r>
              <a:rPr lang="en-US" altLang="el-GR" sz="1600" dirty="0">
                <a:solidFill>
                  <a:srgbClr val="000000"/>
                </a:solidFill>
                <a:latin typeface="Segoe UI Light" panose="020B0502040204020203" pitchFamily="34" charset="0"/>
                <a:cs typeface="Segoe UI Light" panose="020B0502040204020203" pitchFamily="34" charset="0"/>
              </a:rPr>
              <a:t>Fallon et al., 2010). </a:t>
            </a:r>
          </a:p>
        </p:txBody>
      </p:sp>
      <p:pic>
        <p:nvPicPr>
          <p:cNvPr id="6" name="Picture 2"/>
          <p:cNvPicPr>
            <a:picLocks noChangeAspect="1" noChangeArrowheads="1"/>
          </p:cNvPicPr>
          <p:nvPr/>
        </p:nvPicPr>
        <p:blipFill>
          <a:blip r:embed="rId2" cstate="print"/>
          <a:srcRect/>
          <a:stretch>
            <a:fillRect/>
          </a:stretch>
        </p:blipFill>
        <p:spPr bwMode="auto">
          <a:xfrm>
            <a:off x="6084168" y="4515966"/>
            <a:ext cx="2915940" cy="508405"/>
          </a:xfrm>
          <a:prstGeom prst="rect">
            <a:avLst/>
          </a:prstGeom>
          <a:noFill/>
          <a:ln w="9525">
            <a:noFill/>
            <a:miter lim="800000"/>
            <a:headEnd/>
            <a:tailEnd/>
          </a:ln>
        </p:spPr>
      </p:pic>
    </p:spTree>
    <p:extLst>
      <p:ext uri="{BB962C8B-B14F-4D97-AF65-F5344CB8AC3E}">
        <p14:creationId xmlns:p14="http://schemas.microsoft.com/office/powerpoint/2010/main" xmlns="" val="56945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xmlns="" val="94101425"/>
              </p:ext>
            </p:extLst>
          </p:nvPr>
        </p:nvGraphicFramePr>
        <p:xfrm>
          <a:off x="323528" y="339502"/>
          <a:ext cx="8496944"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2"/>
          <p:cNvPicPr>
            <a:picLocks noChangeAspect="1" noChangeArrowheads="1"/>
          </p:cNvPicPr>
          <p:nvPr/>
        </p:nvPicPr>
        <p:blipFill>
          <a:blip r:embed="rId7" cstate="print"/>
          <a:srcRect/>
          <a:stretch>
            <a:fillRect/>
          </a:stretch>
        </p:blipFill>
        <p:spPr bwMode="auto">
          <a:xfrm>
            <a:off x="5539111" y="4547617"/>
            <a:ext cx="3262311" cy="568796"/>
          </a:xfrm>
          <a:prstGeom prst="rect">
            <a:avLst/>
          </a:prstGeom>
          <a:noFill/>
          <a:ln w="9525">
            <a:noFill/>
            <a:miter lim="800000"/>
            <a:headEnd/>
            <a:tailEnd/>
          </a:ln>
        </p:spPr>
      </p:pic>
      <p:pic>
        <p:nvPicPr>
          <p:cNvPr id="4" name="Picture 2"/>
          <p:cNvPicPr>
            <a:picLocks noChangeAspect="1" noChangeArrowheads="1"/>
          </p:cNvPicPr>
          <p:nvPr/>
        </p:nvPicPr>
        <p:blipFill>
          <a:blip r:embed="rId8" cstate="print"/>
          <a:srcRect/>
          <a:stretch>
            <a:fillRect/>
          </a:stretch>
        </p:blipFill>
        <p:spPr bwMode="auto">
          <a:xfrm>
            <a:off x="365093" y="1195012"/>
            <a:ext cx="2525730" cy="2753476"/>
          </a:xfrm>
          <a:prstGeom prst="rect">
            <a:avLst/>
          </a:prstGeom>
          <a:noFill/>
          <a:ln w="9525" algn="in">
            <a:noFill/>
            <a:miter lim="800000"/>
            <a:headEnd/>
            <a:tailEnd/>
          </a:ln>
          <a:effectLst/>
        </p:spPr>
      </p:pic>
    </p:spTree>
    <p:extLst>
      <p:ext uri="{BB962C8B-B14F-4D97-AF65-F5344CB8AC3E}">
        <p14:creationId xmlns:p14="http://schemas.microsoft.com/office/powerpoint/2010/main" xmlns="" val="187723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graphicEl>
                                              <a:dgm id="{A79C8F91-ED46-4270-BD95-7BD302CB6A0D}"/>
                                            </p:graphicEl>
                                          </p:spTgt>
                                        </p:tgtEl>
                                        <p:attrNameLst>
                                          <p:attrName>style.visibility</p:attrName>
                                        </p:attrNameLst>
                                      </p:cBhvr>
                                      <p:to>
                                        <p:strVal val="visible"/>
                                      </p:to>
                                    </p:set>
                                    <p:anim calcmode="lin" valueType="num">
                                      <p:cBhvr>
                                        <p:cTn id="7" dur="500" fill="hold"/>
                                        <p:tgtEl>
                                          <p:spTgt spid="3">
                                            <p:graphicEl>
                                              <a:dgm id="{A79C8F91-ED46-4270-BD95-7BD302CB6A0D}"/>
                                            </p:graphicEl>
                                          </p:spTgt>
                                        </p:tgtEl>
                                        <p:attrNameLst>
                                          <p:attrName>ppt_w</p:attrName>
                                        </p:attrNameLst>
                                      </p:cBhvr>
                                      <p:tavLst>
                                        <p:tav tm="0">
                                          <p:val>
                                            <p:fltVal val="0"/>
                                          </p:val>
                                        </p:tav>
                                        <p:tav tm="100000">
                                          <p:val>
                                            <p:strVal val="#ppt_w"/>
                                          </p:val>
                                        </p:tav>
                                      </p:tavLst>
                                    </p:anim>
                                    <p:anim calcmode="lin" valueType="num">
                                      <p:cBhvr>
                                        <p:cTn id="8" dur="500" fill="hold"/>
                                        <p:tgtEl>
                                          <p:spTgt spid="3">
                                            <p:graphicEl>
                                              <a:dgm id="{A79C8F91-ED46-4270-BD95-7BD302CB6A0D}"/>
                                            </p:graphicEl>
                                          </p:spTgt>
                                        </p:tgtEl>
                                        <p:attrNameLst>
                                          <p:attrName>ppt_h</p:attrName>
                                        </p:attrNameLst>
                                      </p:cBhvr>
                                      <p:tavLst>
                                        <p:tav tm="0">
                                          <p:val>
                                            <p:fltVal val="0"/>
                                          </p:val>
                                        </p:tav>
                                        <p:tav tm="100000">
                                          <p:val>
                                            <p:strVal val="#ppt_h"/>
                                          </p:val>
                                        </p:tav>
                                      </p:tavLst>
                                    </p:anim>
                                    <p:animEffect transition="in" filter="fade">
                                      <p:cBhvr>
                                        <p:cTn id="9" dur="500"/>
                                        <p:tgtEl>
                                          <p:spTgt spid="3">
                                            <p:graphicEl>
                                              <a:dgm id="{A79C8F91-ED46-4270-BD95-7BD302CB6A0D}"/>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graphicEl>
                                              <a:dgm id="{1D3BC2B2-CA57-41D9-838C-A8CD4ED5102B}"/>
                                            </p:graphicEl>
                                          </p:spTgt>
                                        </p:tgtEl>
                                        <p:attrNameLst>
                                          <p:attrName>style.visibility</p:attrName>
                                        </p:attrNameLst>
                                      </p:cBhvr>
                                      <p:to>
                                        <p:strVal val="visible"/>
                                      </p:to>
                                    </p:set>
                                    <p:anim calcmode="lin" valueType="num">
                                      <p:cBhvr>
                                        <p:cTn id="14" dur="500" fill="hold"/>
                                        <p:tgtEl>
                                          <p:spTgt spid="3">
                                            <p:graphicEl>
                                              <a:dgm id="{1D3BC2B2-CA57-41D9-838C-A8CD4ED5102B}"/>
                                            </p:graphicEl>
                                          </p:spTgt>
                                        </p:tgtEl>
                                        <p:attrNameLst>
                                          <p:attrName>ppt_w</p:attrName>
                                        </p:attrNameLst>
                                      </p:cBhvr>
                                      <p:tavLst>
                                        <p:tav tm="0">
                                          <p:val>
                                            <p:fltVal val="0"/>
                                          </p:val>
                                        </p:tav>
                                        <p:tav tm="100000">
                                          <p:val>
                                            <p:strVal val="#ppt_w"/>
                                          </p:val>
                                        </p:tav>
                                      </p:tavLst>
                                    </p:anim>
                                    <p:anim calcmode="lin" valueType="num">
                                      <p:cBhvr>
                                        <p:cTn id="15" dur="500" fill="hold"/>
                                        <p:tgtEl>
                                          <p:spTgt spid="3">
                                            <p:graphicEl>
                                              <a:dgm id="{1D3BC2B2-CA57-41D9-838C-A8CD4ED5102B}"/>
                                            </p:graphicEl>
                                          </p:spTgt>
                                        </p:tgtEl>
                                        <p:attrNameLst>
                                          <p:attrName>ppt_h</p:attrName>
                                        </p:attrNameLst>
                                      </p:cBhvr>
                                      <p:tavLst>
                                        <p:tav tm="0">
                                          <p:val>
                                            <p:fltVal val="0"/>
                                          </p:val>
                                        </p:tav>
                                        <p:tav tm="100000">
                                          <p:val>
                                            <p:strVal val="#ppt_h"/>
                                          </p:val>
                                        </p:tav>
                                      </p:tavLst>
                                    </p:anim>
                                    <p:animEffect transition="in" filter="fade">
                                      <p:cBhvr>
                                        <p:cTn id="16" dur="500"/>
                                        <p:tgtEl>
                                          <p:spTgt spid="3">
                                            <p:graphicEl>
                                              <a:dgm id="{1D3BC2B2-CA57-41D9-838C-A8CD4ED5102B}"/>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graphicEl>
                                              <a:dgm id="{149E5583-683C-465A-BD33-8D49FE8437B3}"/>
                                            </p:graphicEl>
                                          </p:spTgt>
                                        </p:tgtEl>
                                        <p:attrNameLst>
                                          <p:attrName>style.visibility</p:attrName>
                                        </p:attrNameLst>
                                      </p:cBhvr>
                                      <p:to>
                                        <p:strVal val="visible"/>
                                      </p:to>
                                    </p:set>
                                    <p:anim calcmode="lin" valueType="num">
                                      <p:cBhvr>
                                        <p:cTn id="21" dur="500" fill="hold"/>
                                        <p:tgtEl>
                                          <p:spTgt spid="3">
                                            <p:graphicEl>
                                              <a:dgm id="{149E5583-683C-465A-BD33-8D49FE8437B3}"/>
                                            </p:graphicEl>
                                          </p:spTgt>
                                        </p:tgtEl>
                                        <p:attrNameLst>
                                          <p:attrName>ppt_w</p:attrName>
                                        </p:attrNameLst>
                                      </p:cBhvr>
                                      <p:tavLst>
                                        <p:tav tm="0">
                                          <p:val>
                                            <p:fltVal val="0"/>
                                          </p:val>
                                        </p:tav>
                                        <p:tav tm="100000">
                                          <p:val>
                                            <p:strVal val="#ppt_w"/>
                                          </p:val>
                                        </p:tav>
                                      </p:tavLst>
                                    </p:anim>
                                    <p:anim calcmode="lin" valueType="num">
                                      <p:cBhvr>
                                        <p:cTn id="22" dur="500" fill="hold"/>
                                        <p:tgtEl>
                                          <p:spTgt spid="3">
                                            <p:graphicEl>
                                              <a:dgm id="{149E5583-683C-465A-BD33-8D49FE8437B3}"/>
                                            </p:graphicEl>
                                          </p:spTgt>
                                        </p:tgtEl>
                                        <p:attrNameLst>
                                          <p:attrName>ppt_h</p:attrName>
                                        </p:attrNameLst>
                                      </p:cBhvr>
                                      <p:tavLst>
                                        <p:tav tm="0">
                                          <p:val>
                                            <p:fltVal val="0"/>
                                          </p:val>
                                        </p:tav>
                                        <p:tav tm="100000">
                                          <p:val>
                                            <p:strVal val="#ppt_h"/>
                                          </p:val>
                                        </p:tav>
                                      </p:tavLst>
                                    </p:anim>
                                    <p:animEffect transition="in" filter="fade">
                                      <p:cBhvr>
                                        <p:cTn id="23" dur="500"/>
                                        <p:tgtEl>
                                          <p:spTgt spid="3">
                                            <p:graphicEl>
                                              <a:dgm id="{149E5583-683C-465A-BD33-8D49FE8437B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ox(i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48223"/>
            <a:ext cx="8352928" cy="1803647"/>
          </a:xfrm>
        </p:spPr>
        <p:txBody>
          <a:bodyPr/>
          <a:lstStyle/>
          <a:p>
            <a:pPr marL="0" indent="0" algn="ctr">
              <a:buNone/>
            </a:pPr>
            <a:r>
              <a:rPr lang="el-GR" sz="4400" dirty="0" smtClean="0"/>
              <a:t>τι δείχνουν </a:t>
            </a:r>
            <a:r>
              <a:rPr lang="el-GR" sz="4400" dirty="0"/>
              <a:t>τα </a:t>
            </a:r>
            <a:r>
              <a:rPr lang="el-GR" sz="4400" dirty="0" smtClean="0"/>
              <a:t>διαθέσιμα δεδομένα για την ΚαΠα-π στην Ελλάδα</a:t>
            </a:r>
            <a:endParaRPr lang="el-GR" sz="4400" dirty="0"/>
          </a:p>
          <a:p>
            <a:endParaRPr lang="el-GR" dirty="0"/>
          </a:p>
        </p:txBody>
      </p:sp>
      <p:pic>
        <p:nvPicPr>
          <p:cNvPr id="4" name="Picture 2"/>
          <p:cNvPicPr>
            <a:picLocks noChangeAspect="1" noChangeArrowheads="1"/>
          </p:cNvPicPr>
          <p:nvPr/>
        </p:nvPicPr>
        <p:blipFill>
          <a:blip r:embed="rId3" cstate="print"/>
          <a:srcRect/>
          <a:stretch>
            <a:fillRect/>
          </a:stretch>
        </p:blipFill>
        <p:spPr bwMode="auto">
          <a:xfrm>
            <a:off x="6120556" y="4587974"/>
            <a:ext cx="2915940" cy="508405"/>
          </a:xfrm>
          <a:prstGeom prst="rect">
            <a:avLst/>
          </a:prstGeom>
          <a:noFill/>
          <a:ln w="9525">
            <a:noFill/>
            <a:miter lim="800000"/>
            <a:headEnd/>
            <a:tailEnd/>
          </a:ln>
        </p:spPr>
      </p:pic>
      <p:sp>
        <p:nvSpPr>
          <p:cNvPr id="5" name="Rectangle 3"/>
          <p:cNvSpPr>
            <a:spLocks noChangeArrowheads="1"/>
          </p:cNvSpPr>
          <p:nvPr/>
        </p:nvSpPr>
        <p:spPr bwMode="auto">
          <a:xfrm>
            <a:off x="2002148" y="4734736"/>
            <a:ext cx="4104283" cy="246221"/>
          </a:xfrm>
          <a:prstGeom prst="rect">
            <a:avLst/>
          </a:prstGeom>
          <a:noFill/>
          <a:ln w="9525">
            <a:noFill/>
            <a:miter lim="800000"/>
            <a:headEnd/>
            <a:tailEnd/>
          </a:ln>
          <a:effectLst/>
        </p:spPr>
        <p:txBody>
          <a:bodyPr wrap="square" anchor="ctr">
            <a:spAutoFit/>
          </a:bodyPr>
          <a:lstStyle/>
          <a:p>
            <a:pPr algn="r">
              <a:tabLst>
                <a:tab pos="2636773" algn="ctr"/>
                <a:tab pos="5273543" algn="r"/>
              </a:tabLst>
            </a:pPr>
            <a:r>
              <a:rPr lang="en-US" sz="1000" b="1" dirty="0">
                <a:solidFill>
                  <a:srgbClr val="595959"/>
                </a:solidFill>
                <a:latin typeface="Agency FB" pitchFamily="34" charset="0"/>
                <a:cs typeface="Times New Roman" pitchFamily="18" charset="0"/>
              </a:rPr>
              <a:t>CAN-MDS Operators’’ Seminar</a:t>
            </a:r>
            <a:endParaRPr lang="en-US" sz="1400" b="1" dirty="0"/>
          </a:p>
        </p:txBody>
      </p:sp>
      <p:pic>
        <p:nvPicPr>
          <p:cNvPr id="6" name="Picture 5"/>
          <p:cNvPicPr>
            <a:picLocks noChangeAspect="1"/>
          </p:cNvPicPr>
          <p:nvPr/>
        </p:nvPicPr>
        <p:blipFill>
          <a:blip r:embed="rId4" cstate="print"/>
          <a:stretch>
            <a:fillRect/>
          </a:stretch>
        </p:blipFill>
        <p:spPr>
          <a:xfrm>
            <a:off x="4115844" y="4713897"/>
            <a:ext cx="471335" cy="312397"/>
          </a:xfrm>
          <a:prstGeom prst="rect">
            <a:avLst/>
          </a:prstGeom>
        </p:spPr>
      </p:pic>
    </p:spTree>
    <p:extLst>
      <p:ext uri="{BB962C8B-B14F-4D97-AF65-F5344CB8AC3E}">
        <p14:creationId xmlns:p14="http://schemas.microsoft.com/office/powerpoint/2010/main" xmlns="" val="3986585223"/>
      </p:ext>
    </p:extLst>
  </p:cSld>
  <p:clrMapOvr>
    <a:masterClrMapping/>
  </p:clrMapOvr>
  <mc:AlternateContent xmlns:mc="http://schemas.openxmlformats.org/markup-compatibility/2006">
    <mc:Choice xmlns:p14="http://schemas.microsoft.com/office/powerpoint/2010/main" xmlns=""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85000" lnSpcReduction="20000"/>
          </a:bodyPr>
          <a:lstStyle/>
          <a:p>
            <a:pPr marL="0" indent="0">
              <a:buNone/>
            </a:pPr>
            <a:endParaRPr lang="en-US" sz="1700" dirty="0">
              <a:latin typeface="Segoe UI Light" panose="020B0502040204020203" pitchFamily="34" charset="0"/>
              <a:cs typeface="Segoe UI Light" panose="020B0502040204020203" pitchFamily="34" charset="0"/>
            </a:endParaRPr>
          </a:p>
          <a:p>
            <a:pPr marL="0" indent="0">
              <a:buNone/>
            </a:pPr>
            <a:endParaRPr lang="en-US" sz="1700" dirty="0">
              <a:latin typeface="Segoe UI Light" panose="020B0502040204020203" pitchFamily="34" charset="0"/>
              <a:cs typeface="Segoe UI Light" panose="020B0502040204020203" pitchFamily="34" charset="0"/>
            </a:endParaRPr>
          </a:p>
          <a:p>
            <a:pPr marL="0" indent="0" algn="just">
              <a:buNone/>
            </a:pPr>
            <a:r>
              <a:rPr lang="el-GR" sz="1900" dirty="0" smtClean="0">
                <a:latin typeface="Segoe UI Light" panose="020B0502040204020203" pitchFamily="34" charset="0"/>
                <a:cs typeface="Segoe UI Light" panose="020B0502040204020203" pitchFamily="34" charset="0"/>
              </a:rPr>
              <a:t>"… </a:t>
            </a:r>
            <a:r>
              <a:rPr lang="el-GR" sz="1900" b="1" dirty="0" smtClean="0">
                <a:latin typeface="Segoe UI Light" panose="020B0502040204020203" pitchFamily="34" charset="0"/>
                <a:cs typeface="Segoe UI Light" panose="020B0502040204020203" pitchFamily="34" charset="0"/>
              </a:rPr>
              <a:t>έλλειψη </a:t>
            </a:r>
            <a:r>
              <a:rPr lang="el-GR" sz="1900" b="1" dirty="0">
                <a:latin typeface="Segoe UI Light" panose="020B0502040204020203" pitchFamily="34" charset="0"/>
                <a:cs typeface="Segoe UI Light" panose="020B0502040204020203" pitchFamily="34" charset="0"/>
              </a:rPr>
              <a:t>επιδημιολογικών δεδομένων </a:t>
            </a:r>
            <a:r>
              <a:rPr lang="el-GR" sz="1900" dirty="0">
                <a:latin typeface="Segoe UI Light" panose="020B0502040204020203" pitchFamily="34" charset="0"/>
                <a:cs typeface="Segoe UI Light" panose="020B0502040204020203" pitchFamily="34" charset="0"/>
              </a:rPr>
              <a:t>για την εκτίμηση του μεγέθους του προβλήματος σε εθνικό </a:t>
            </a:r>
            <a:r>
              <a:rPr lang="el-GR" sz="1900" dirty="0" smtClean="0">
                <a:latin typeface="Segoe UI Light" panose="020B0502040204020203" pitchFamily="34" charset="0"/>
                <a:cs typeface="Segoe UI Light" panose="020B0502040204020203" pitchFamily="34" charset="0"/>
              </a:rPr>
              <a:t>επίπεδο </a:t>
            </a:r>
            <a:r>
              <a:rPr lang="el-GR" sz="1900" dirty="0">
                <a:latin typeface="Segoe UI Light" panose="020B0502040204020203" pitchFamily="34" charset="0"/>
                <a:cs typeface="Segoe UI Light" panose="020B0502040204020203" pitchFamily="34" charset="0"/>
              </a:rPr>
              <a:t>… </a:t>
            </a:r>
            <a:r>
              <a:rPr lang="el-GR" sz="1900" b="1" dirty="0" smtClean="0">
                <a:latin typeface="Segoe UI Light" panose="020B0502040204020203" pitchFamily="34" charset="0"/>
                <a:cs typeface="Segoe UI Light" panose="020B0502040204020203" pitchFamily="34" charset="0"/>
              </a:rPr>
              <a:t>έλλειψη </a:t>
            </a:r>
            <a:r>
              <a:rPr lang="el-GR" sz="1900" b="1" dirty="0">
                <a:latin typeface="Segoe UI Light" panose="020B0502040204020203" pitchFamily="34" charset="0"/>
                <a:cs typeface="Segoe UI Light" panose="020B0502040204020203" pitchFamily="34" charset="0"/>
              </a:rPr>
              <a:t>συστηματικής καταγραφής </a:t>
            </a:r>
            <a:r>
              <a:rPr lang="el-GR" sz="1900" b="1" dirty="0" smtClean="0">
                <a:latin typeface="Segoe UI Light" panose="020B0502040204020203" pitchFamily="34" charset="0"/>
                <a:cs typeface="Segoe UI Light" panose="020B0502040204020203" pitchFamily="34" charset="0"/>
              </a:rPr>
              <a:t>περιπτώσεων ΚαΠα-π</a:t>
            </a:r>
            <a:r>
              <a:rPr lang="el-GR" sz="1900" dirty="0" smtClean="0">
                <a:latin typeface="Segoe UI Light" panose="020B0502040204020203" pitchFamily="34" charset="0"/>
                <a:cs typeface="Segoe UI Light" panose="020B0502040204020203" pitchFamily="34" charset="0"/>
              </a:rPr>
              <a:t> </a:t>
            </a:r>
            <a:r>
              <a:rPr lang="el-GR" sz="1900" dirty="0">
                <a:latin typeface="Segoe UI Light" panose="020B0502040204020203" pitchFamily="34" charset="0"/>
                <a:cs typeface="Segoe UI Light" panose="020B0502040204020203" pitchFamily="34" charset="0"/>
              </a:rPr>
              <a:t>που καθιστά δύσκολη </a:t>
            </a:r>
            <a:r>
              <a:rPr lang="el-GR" sz="1900" dirty="0" smtClean="0">
                <a:latin typeface="Segoe UI Light" panose="020B0502040204020203" pitchFamily="34" charset="0"/>
                <a:cs typeface="Segoe UI Light" panose="020B0502040204020203" pitchFamily="34" charset="0"/>
              </a:rPr>
              <a:t>–έως και </a:t>
            </a:r>
            <a:r>
              <a:rPr lang="el-GR" sz="1900" dirty="0">
                <a:latin typeface="Segoe UI Light" panose="020B0502040204020203" pitchFamily="34" charset="0"/>
                <a:cs typeface="Segoe UI Light" panose="020B0502040204020203" pitchFamily="34" charset="0"/>
              </a:rPr>
              <a:t>αδύνατη– τη μέτρηση </a:t>
            </a:r>
            <a:r>
              <a:rPr lang="el-GR" sz="1900" dirty="0" smtClean="0">
                <a:latin typeface="Segoe UI Light" panose="020B0502040204020203" pitchFamily="34" charset="0"/>
                <a:cs typeface="Segoe UI Light" panose="020B0502040204020203" pitchFamily="34" charset="0"/>
              </a:rPr>
              <a:t>και παρακολούθηση της </a:t>
            </a:r>
            <a:r>
              <a:rPr lang="el-GR" sz="1900" dirty="0">
                <a:latin typeface="Segoe UI Light" panose="020B0502040204020203" pitchFamily="34" charset="0"/>
                <a:cs typeface="Segoe UI Light" panose="020B0502040204020203" pitchFamily="34" charset="0"/>
              </a:rPr>
              <a:t>έκτασης του φαινομένου </a:t>
            </a:r>
            <a:r>
              <a:rPr lang="el-GR" sz="1900" dirty="0" smtClean="0">
                <a:latin typeface="Segoe UI Light" panose="020B0502040204020203" pitchFamily="34" charset="0"/>
                <a:cs typeface="Segoe UI Light" panose="020B0502040204020203" pitchFamily="34" charset="0"/>
              </a:rPr>
              <a:t>διαχρονικά, τον </a:t>
            </a:r>
            <a:r>
              <a:rPr lang="el-GR" sz="1900" dirty="0">
                <a:latin typeface="Segoe UI Light" panose="020B0502040204020203" pitchFamily="34" charset="0"/>
                <a:cs typeface="Segoe UI Light" panose="020B0502040204020203" pitchFamily="34" charset="0"/>
              </a:rPr>
              <a:t>εντοπισμό </a:t>
            </a:r>
            <a:r>
              <a:rPr lang="el-GR" sz="1900" dirty="0" smtClean="0">
                <a:latin typeface="Segoe UI Light" panose="020B0502040204020203" pitchFamily="34" charset="0"/>
                <a:cs typeface="Segoe UI Light" panose="020B0502040204020203" pitchFamily="34" charset="0"/>
              </a:rPr>
              <a:t>των ιδιαίτερων χαρακτηριστικών </a:t>
            </a:r>
            <a:r>
              <a:rPr lang="el-GR" sz="1900" dirty="0">
                <a:latin typeface="Segoe UI Light" panose="020B0502040204020203" pitchFamily="34" charset="0"/>
                <a:cs typeface="Segoe UI Light" panose="020B0502040204020203" pitchFamily="34" charset="0"/>
              </a:rPr>
              <a:t>του και, </a:t>
            </a:r>
            <a:r>
              <a:rPr lang="el-GR" sz="1900" dirty="0" smtClean="0">
                <a:latin typeface="Segoe UI Light" panose="020B0502040204020203" pitchFamily="34" charset="0"/>
                <a:cs typeface="Segoe UI Light" panose="020B0502040204020203" pitchFamily="34" charset="0"/>
              </a:rPr>
              <a:t>συνακόλουθα, των πιθανών παραγόντων κινδύνου … δεδομένου του ότι </a:t>
            </a:r>
            <a:r>
              <a:rPr lang="el-GR" sz="1900" dirty="0">
                <a:latin typeface="Segoe UI Light" panose="020B0502040204020203" pitchFamily="34" charset="0"/>
                <a:cs typeface="Segoe UI Light" panose="020B0502040204020203" pitchFamily="34" charset="0"/>
              </a:rPr>
              <a:t>δεν </a:t>
            </a:r>
            <a:r>
              <a:rPr lang="el-GR" sz="1900" dirty="0" smtClean="0">
                <a:latin typeface="Segoe UI Light" panose="020B0502040204020203" pitchFamily="34" charset="0"/>
                <a:cs typeface="Segoe UI Light" panose="020B0502040204020203" pitchFamily="34" charset="0"/>
              </a:rPr>
              <a:t>υφίστανται μηχανισμός επιδημιολογικής επιτήρησης της ΚαΠα-π, γενικευμένη πολιτική υποχρεωτικής αναφοράς και πρακτική καταγραφής των περιπτώσεων, </a:t>
            </a:r>
            <a:r>
              <a:rPr lang="el-GR" sz="1900" b="1" dirty="0" smtClean="0">
                <a:latin typeface="Segoe UI Light" panose="020B0502040204020203" pitchFamily="34" charset="0"/>
                <a:cs typeface="Segoe UI Light" panose="020B0502040204020203" pitchFamily="34" charset="0"/>
              </a:rPr>
              <a:t>όταν οι </a:t>
            </a:r>
            <a:r>
              <a:rPr lang="el-GR" sz="1900" b="1" dirty="0">
                <a:latin typeface="Segoe UI Light" panose="020B0502040204020203" pitchFamily="34" charset="0"/>
                <a:cs typeface="Segoe UI Light" panose="020B0502040204020203" pitchFamily="34" charset="0"/>
              </a:rPr>
              <a:t>επαγγελματίες </a:t>
            </a:r>
            <a:r>
              <a:rPr lang="el-GR" sz="1900" dirty="0">
                <a:latin typeface="Segoe UI Light" panose="020B0502040204020203" pitchFamily="34" charset="0"/>
                <a:cs typeface="Segoe UI Light" panose="020B0502040204020203" pitchFamily="34" charset="0"/>
              </a:rPr>
              <a:t>που εργάζονται </a:t>
            </a:r>
            <a:r>
              <a:rPr lang="el-GR" sz="1900" dirty="0" smtClean="0">
                <a:latin typeface="Segoe UI Light" panose="020B0502040204020203" pitchFamily="34" charset="0"/>
                <a:cs typeface="Segoe UI Light" panose="020B0502040204020203" pitchFamily="34" charset="0"/>
              </a:rPr>
              <a:t>σε τομείς με ή/και για παιδιά </a:t>
            </a:r>
            <a:r>
              <a:rPr lang="el-GR" sz="1900" b="1" dirty="0" smtClean="0">
                <a:latin typeface="Segoe UI Light" panose="020B0502040204020203" pitchFamily="34" charset="0"/>
                <a:cs typeface="Segoe UI Light" panose="020B0502040204020203" pitchFamily="34" charset="0"/>
              </a:rPr>
              <a:t>προχωρούν σε καταγραφή περιπτώσεων ΚαΠα-π, χρησιμοποιούν </a:t>
            </a:r>
            <a:r>
              <a:rPr lang="el-GR" sz="1900" b="1" dirty="0">
                <a:latin typeface="Segoe UI Light" panose="020B0502040204020203" pitchFamily="34" charset="0"/>
                <a:cs typeface="Segoe UI Light" panose="020B0502040204020203" pitchFamily="34" charset="0"/>
              </a:rPr>
              <a:t>διαφορετικούς </a:t>
            </a:r>
            <a:r>
              <a:rPr lang="el-GR" sz="1900" b="1" dirty="0" smtClean="0">
                <a:latin typeface="Segoe UI Light" panose="020B0502040204020203" pitchFamily="34" charset="0"/>
                <a:cs typeface="Segoe UI Light" panose="020B0502040204020203" pitchFamily="34" charset="0"/>
              </a:rPr>
              <a:t>ορισμούς, κριτήρια </a:t>
            </a:r>
            <a:r>
              <a:rPr lang="el-GR" sz="1900" b="1" dirty="0">
                <a:latin typeface="Segoe UI Light" panose="020B0502040204020203" pitchFamily="34" charset="0"/>
                <a:cs typeface="Segoe UI Light" panose="020B0502040204020203" pitchFamily="34" charset="0"/>
              </a:rPr>
              <a:t>ταξινόμησης </a:t>
            </a:r>
            <a:r>
              <a:rPr lang="el-GR" sz="1900" b="1" dirty="0" smtClean="0">
                <a:latin typeface="Segoe UI Light" panose="020B0502040204020203" pitchFamily="34" charset="0"/>
                <a:cs typeface="Segoe UI Light" panose="020B0502040204020203" pitchFamily="34" charset="0"/>
              </a:rPr>
              <a:t>ΚαΠα και μεθοδολογίες ή/και εργαλεία …</a:t>
            </a:r>
            <a:r>
              <a:rPr lang="el-GR" sz="1900" dirty="0" smtClean="0">
                <a:latin typeface="Segoe UI Light" panose="020B0502040204020203" pitchFamily="34" charset="0"/>
                <a:cs typeface="Segoe UI Light" panose="020B0502040204020203" pitchFamily="34" charset="0"/>
              </a:rPr>
              <a:t> λόγω της έλλειψης επαρκών δεδομένων, </a:t>
            </a:r>
            <a:r>
              <a:rPr lang="el-GR" sz="1900" dirty="0">
                <a:latin typeface="Segoe UI Light" panose="020B0502040204020203" pitchFamily="34" charset="0"/>
                <a:cs typeface="Segoe UI Light" panose="020B0502040204020203" pitchFamily="34" charset="0"/>
              </a:rPr>
              <a:t>ο </a:t>
            </a:r>
            <a:r>
              <a:rPr lang="el-GR" sz="1900" dirty="0" smtClean="0">
                <a:latin typeface="Segoe UI Light" panose="020B0502040204020203" pitchFamily="34" charset="0"/>
                <a:cs typeface="Segoe UI Light" panose="020B0502040204020203" pitchFamily="34" charset="0"/>
              </a:rPr>
              <a:t>σχεδιασμός πολιτικών </a:t>
            </a:r>
            <a:r>
              <a:rPr lang="el-GR" sz="1900" dirty="0">
                <a:latin typeface="Segoe UI Light" panose="020B0502040204020203" pitchFamily="34" charset="0"/>
                <a:cs typeface="Segoe UI Light" panose="020B0502040204020203" pitchFamily="34" charset="0"/>
              </a:rPr>
              <a:t>και υπηρεσιών είναι </a:t>
            </a:r>
            <a:r>
              <a:rPr lang="el-GR" sz="1900" dirty="0" smtClean="0">
                <a:latin typeface="Segoe UI Light" panose="020B0502040204020203" pitchFamily="34" charset="0"/>
                <a:cs typeface="Segoe UI Light" panose="020B0502040204020203" pitchFamily="34" charset="0"/>
              </a:rPr>
              <a:t>δύσκολος … τα υπεύθυνα κέντρα για τη χάραξη πολιτικών δεν είναι σε θέση να θέσουν προτεραιότητες πρόληψης βάσει επιστημονικά τεκμηριωμένων αναγκών, ούτε να προχωρήσουν στο σχεδιασμό </a:t>
            </a:r>
            <a:r>
              <a:rPr lang="el-GR" sz="1900" dirty="0" err="1" smtClean="0">
                <a:latin typeface="Segoe UI Light" panose="020B0502040204020203" pitchFamily="34" charset="0"/>
                <a:cs typeface="Segoe UI Light" panose="020B0502040204020203" pitchFamily="34" charset="0"/>
              </a:rPr>
              <a:t>στοχευμένων</a:t>
            </a:r>
            <a:r>
              <a:rPr lang="el-GR" sz="1900" dirty="0" smtClean="0">
                <a:latin typeface="Segoe UI Light" panose="020B0502040204020203" pitchFamily="34" charset="0"/>
                <a:cs typeface="Segoe UI Light" panose="020B0502040204020203" pitchFamily="34" charset="0"/>
              </a:rPr>
              <a:t> παρεμβάσεων"</a:t>
            </a:r>
          </a:p>
          <a:p>
            <a:pPr marL="0" indent="0" algn="just">
              <a:buNone/>
            </a:pPr>
            <a:endParaRPr lang="el-GR" sz="1900" dirty="0">
              <a:latin typeface="Segoe UI Light" panose="020B0502040204020203" pitchFamily="34" charset="0"/>
              <a:cs typeface="Segoe UI Light" panose="020B0502040204020203" pitchFamily="34" charset="0"/>
            </a:endParaRPr>
          </a:p>
          <a:p>
            <a:endParaRPr lang="el-GR" dirty="0">
              <a:latin typeface="Segoe UI Light" panose="020B0502040204020203" pitchFamily="34" charset="0"/>
              <a:cs typeface="Segoe UI Light" panose="020B0502040204020203" pitchFamily="34" charset="0"/>
            </a:endParaRPr>
          </a:p>
        </p:txBody>
      </p:sp>
      <p:pic>
        <p:nvPicPr>
          <p:cNvPr id="9" name="Picture 15"/>
          <p:cNvPicPr>
            <a:picLocks noChangeAspect="1" noChangeArrowheads="1"/>
          </p:cNvPicPr>
          <p:nvPr/>
        </p:nvPicPr>
        <p:blipFill>
          <a:blip r:embed="rId3" cstate="print"/>
          <a:srcRect l="5906" t="16497" r="64563" b="8191"/>
          <a:stretch>
            <a:fillRect/>
          </a:stretch>
        </p:blipFill>
        <p:spPr bwMode="auto">
          <a:xfrm>
            <a:off x="7522620" y="195486"/>
            <a:ext cx="978471" cy="1350000"/>
          </a:xfrm>
          <a:prstGeom prst="rect">
            <a:avLst/>
          </a:prstGeom>
          <a:ln>
            <a:noFill/>
          </a:ln>
          <a:effectLst>
            <a:outerShdw blurRad="292100" dist="139700" dir="2700000" algn="tl" rotWithShape="0">
              <a:srgbClr val="333333">
                <a:alpha val="65000"/>
              </a:srgbClr>
            </a:outerShdw>
          </a:effectLst>
        </p:spPr>
      </p:pic>
      <p:sp>
        <p:nvSpPr>
          <p:cNvPr id="11" name="Rectangle 2"/>
          <p:cNvSpPr>
            <a:spLocks noGrp="1" noChangeArrowheads="1"/>
          </p:cNvSpPr>
          <p:nvPr>
            <p:ph type="title"/>
          </p:nvPr>
        </p:nvSpPr>
        <p:spPr>
          <a:xfrm>
            <a:off x="35496" y="151552"/>
            <a:ext cx="7056784" cy="708422"/>
          </a:xfrm>
        </p:spPr>
        <p:txBody>
          <a:bodyPr>
            <a:normAutofit fontScale="90000"/>
          </a:bodyPr>
          <a:lstStyle/>
          <a:p>
            <a:pPr algn="r"/>
            <a:r>
              <a:rPr lang="el-GR" sz="3600" b="1" dirty="0" smtClean="0">
                <a:effectLst>
                  <a:outerShdw blurRad="38100" dist="38100" dir="2700000" algn="tl">
                    <a:srgbClr val="000000">
                      <a:alpha val="43137"/>
                    </a:srgbClr>
                  </a:outerShdw>
                </a:effectLst>
              </a:rPr>
              <a:t>Ελλάδα: η ευρύτερη εικόνα</a:t>
            </a:r>
            <a:r>
              <a:rPr lang="en-US" sz="3600" b="1" dirty="0"/>
              <a:t/>
            </a:r>
            <a:br>
              <a:rPr lang="en-US" sz="3600" b="1" dirty="0"/>
            </a:br>
            <a:r>
              <a:rPr lang="en-US" sz="3600" dirty="0">
                <a:latin typeface="Arial Narrow" pitchFamily="34" charset="0"/>
              </a:rPr>
              <a:t> </a:t>
            </a:r>
            <a:r>
              <a:rPr lang="en-US" sz="1800" dirty="0">
                <a:latin typeface="Arial Narrow" pitchFamily="34" charset="0"/>
              </a:rPr>
              <a:t>[CAN surveillance in Greece: current policies and practices - Country Profile </a:t>
            </a:r>
            <a:r>
              <a:rPr lang="en-US" sz="1800" dirty="0" smtClean="0">
                <a:latin typeface="Arial Narrow" pitchFamily="34" charset="0"/>
              </a:rPr>
              <a:t>report</a:t>
            </a:r>
            <a:r>
              <a:rPr lang="el-GR" sz="1800" dirty="0" smtClean="0">
                <a:latin typeface="Arial Narrow" pitchFamily="34" charset="0"/>
              </a:rPr>
              <a:t> (2016)</a:t>
            </a:r>
            <a:r>
              <a:rPr lang="en-US" sz="1800" dirty="0" smtClean="0">
                <a:latin typeface="Arial Narrow" pitchFamily="34" charset="0"/>
              </a:rPr>
              <a:t>]</a:t>
            </a:r>
            <a:endParaRPr lang="el-GR" sz="2200" b="1" dirty="0">
              <a:latin typeface="Arial Narrow" pitchFamily="34" charset="0"/>
            </a:endParaRPr>
          </a:p>
        </p:txBody>
      </p:sp>
      <p:sp>
        <p:nvSpPr>
          <p:cNvPr id="5" name="Content Placeholder 5"/>
          <p:cNvSpPr txBox="1">
            <a:spLocks/>
          </p:cNvSpPr>
          <p:nvPr/>
        </p:nvSpPr>
        <p:spPr>
          <a:xfrm>
            <a:off x="459231" y="1203598"/>
            <a:ext cx="8229600" cy="3394472"/>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sz="1700" dirty="0" smtClean="0">
              <a:latin typeface="Segoe UI Light" panose="020B0502040204020203" pitchFamily="34" charset="0"/>
              <a:cs typeface="Segoe UI Light" panose="020B0502040204020203" pitchFamily="34" charset="0"/>
            </a:endParaRPr>
          </a:p>
          <a:p>
            <a:pPr marL="0" indent="0">
              <a:buFont typeface="Arial" pitchFamily="34" charset="0"/>
              <a:buNone/>
            </a:pPr>
            <a:endParaRPr lang="en-US" sz="1700" dirty="0" smtClean="0">
              <a:latin typeface="Segoe UI Light" panose="020B0502040204020203" pitchFamily="34" charset="0"/>
              <a:cs typeface="Segoe UI Light" panose="020B0502040204020203" pitchFamily="34" charset="0"/>
            </a:endParaRPr>
          </a:p>
          <a:p>
            <a:pPr marL="0" indent="0" algn="just">
              <a:buFont typeface="Arial" pitchFamily="34" charset="0"/>
              <a:buNone/>
            </a:pPr>
            <a:r>
              <a:rPr lang="el-GR" sz="1900" dirty="0" smtClean="0">
                <a:latin typeface="Segoe UI Light" panose="020B0502040204020203" pitchFamily="34" charset="0"/>
                <a:cs typeface="Segoe UI Light" panose="020B0502040204020203" pitchFamily="34" charset="0"/>
              </a:rPr>
              <a:t>"… </a:t>
            </a:r>
            <a:r>
              <a:rPr lang="el-GR" sz="1900" b="1" dirty="0" smtClean="0">
                <a:solidFill>
                  <a:schemeClr val="tx2">
                    <a:lumMod val="60000"/>
                    <a:lumOff val="40000"/>
                  </a:schemeClr>
                </a:solidFill>
                <a:latin typeface="Segoe UI Light" panose="020B0502040204020203" pitchFamily="34" charset="0"/>
                <a:cs typeface="Segoe UI Light" panose="020B0502040204020203" pitchFamily="34" charset="0"/>
              </a:rPr>
              <a:t>έλλειψη επιδημιολογικών δεδομένων</a:t>
            </a:r>
            <a:r>
              <a:rPr lang="el-GR" sz="1900" b="1" dirty="0" smtClean="0">
                <a:latin typeface="Segoe UI Light" panose="020B0502040204020203" pitchFamily="34" charset="0"/>
                <a:cs typeface="Segoe UI Light" panose="020B0502040204020203" pitchFamily="34" charset="0"/>
              </a:rPr>
              <a:t> </a:t>
            </a:r>
            <a:r>
              <a:rPr lang="el-GR" sz="1900" dirty="0" smtClean="0">
                <a:latin typeface="Segoe UI Light" panose="020B0502040204020203" pitchFamily="34" charset="0"/>
                <a:cs typeface="Segoe UI Light" panose="020B0502040204020203" pitchFamily="34" charset="0"/>
              </a:rPr>
              <a:t>για την εκτίμηση του μεγέθους του προβλήματος σε εθνικό επίπεδο … </a:t>
            </a:r>
            <a:r>
              <a:rPr lang="el-GR" sz="1900" b="1" dirty="0" smtClean="0">
                <a:solidFill>
                  <a:schemeClr val="tx2">
                    <a:lumMod val="60000"/>
                    <a:lumOff val="40000"/>
                  </a:schemeClr>
                </a:solidFill>
                <a:latin typeface="Segoe UI Light" panose="020B0502040204020203" pitchFamily="34" charset="0"/>
                <a:cs typeface="Segoe UI Light" panose="020B0502040204020203" pitchFamily="34" charset="0"/>
              </a:rPr>
              <a:t>έλλειψη συστηματικής καταγραφής</a:t>
            </a:r>
            <a:r>
              <a:rPr lang="el-GR" sz="1900" b="1" dirty="0" smtClean="0">
                <a:latin typeface="Segoe UI Light" panose="020B0502040204020203" pitchFamily="34" charset="0"/>
                <a:cs typeface="Segoe UI Light" panose="020B0502040204020203" pitchFamily="34" charset="0"/>
              </a:rPr>
              <a:t> περιπτώσεων ΚαΠα-π</a:t>
            </a:r>
            <a:r>
              <a:rPr lang="el-GR" sz="1900" dirty="0" smtClean="0">
                <a:latin typeface="Segoe UI Light" panose="020B0502040204020203" pitchFamily="34" charset="0"/>
                <a:cs typeface="Segoe UI Light" panose="020B0502040204020203" pitchFamily="34" charset="0"/>
              </a:rPr>
              <a:t> που καθιστά δύσκολη –έως και αδύνατη– τη μέτρηση και παρακολούθηση της έκτασης του φαινομένου διαχρονικά, τον εντοπισμό των ιδιαίτερων χαρακτηριστικών του και, συνακόλουθα, των πιθανών παραγόντων κινδύνου … δεδομένου του ότι δεν υφίστανται μηχανισμός επιδημιολογικής επιτήρησης της ΚαΠα-π, γενικευμένη πολιτική υποχρεωτικής αναφοράς και πρακτική καταγραφής των περιπτώσεων, </a:t>
            </a:r>
            <a:r>
              <a:rPr lang="el-GR" sz="1900" b="1" dirty="0" smtClean="0">
                <a:solidFill>
                  <a:schemeClr val="tx2">
                    <a:lumMod val="60000"/>
                    <a:lumOff val="40000"/>
                  </a:schemeClr>
                </a:solidFill>
                <a:latin typeface="Segoe UI Light" panose="020B0502040204020203" pitchFamily="34" charset="0"/>
                <a:cs typeface="Segoe UI Light" panose="020B0502040204020203" pitchFamily="34" charset="0"/>
              </a:rPr>
              <a:t>όταν οι επαγγελματίες</a:t>
            </a:r>
            <a:r>
              <a:rPr lang="el-GR" sz="1900" b="1" dirty="0" smtClean="0">
                <a:latin typeface="Segoe UI Light" panose="020B0502040204020203" pitchFamily="34" charset="0"/>
                <a:cs typeface="Segoe UI Light" panose="020B0502040204020203" pitchFamily="34" charset="0"/>
              </a:rPr>
              <a:t> </a:t>
            </a:r>
            <a:r>
              <a:rPr lang="el-GR" sz="1900" dirty="0" smtClean="0">
                <a:latin typeface="Segoe UI Light" panose="020B0502040204020203" pitchFamily="34" charset="0"/>
                <a:cs typeface="Segoe UI Light" panose="020B0502040204020203" pitchFamily="34" charset="0"/>
              </a:rPr>
              <a:t>που εργάζονται σε τομείς με ή/και για παιδιά </a:t>
            </a:r>
            <a:r>
              <a:rPr lang="el-GR" sz="1900" b="1" dirty="0" smtClean="0">
                <a:solidFill>
                  <a:schemeClr val="tx2">
                    <a:lumMod val="60000"/>
                    <a:lumOff val="40000"/>
                  </a:schemeClr>
                </a:solidFill>
                <a:latin typeface="Segoe UI Light" panose="020B0502040204020203" pitchFamily="34" charset="0"/>
                <a:cs typeface="Segoe UI Light" panose="020B0502040204020203" pitchFamily="34" charset="0"/>
              </a:rPr>
              <a:t>προχωρούν σε καταγραφή περιπτώσεων ΚαΠα-π, χρησιμοποιούν διαφορετικούς ορισμούς, κριτήρια ταξινόμησης ΚαΠα και μεθοδολογίες ή/και εργαλεία</a:t>
            </a:r>
            <a:r>
              <a:rPr lang="el-GR" sz="1900" b="1" dirty="0" smtClean="0">
                <a:latin typeface="Segoe UI Light" panose="020B0502040204020203" pitchFamily="34" charset="0"/>
                <a:cs typeface="Segoe UI Light" panose="020B0502040204020203" pitchFamily="34" charset="0"/>
              </a:rPr>
              <a:t> …</a:t>
            </a:r>
            <a:r>
              <a:rPr lang="el-GR" sz="1900" dirty="0" smtClean="0">
                <a:latin typeface="Segoe UI Light" panose="020B0502040204020203" pitchFamily="34" charset="0"/>
                <a:cs typeface="Segoe UI Light" panose="020B0502040204020203" pitchFamily="34" charset="0"/>
              </a:rPr>
              <a:t> λόγω της έλλειψης επαρκών δεδομένων, ο σχεδιασμός πολιτικών και υπηρεσιών είναι δύσκολος … τα υπεύθυνα κέντρα για τη χάραξη πολιτικών </a:t>
            </a:r>
            <a:r>
              <a:rPr lang="el-GR" sz="1900" dirty="0" smtClean="0">
                <a:solidFill>
                  <a:schemeClr val="tx2">
                    <a:lumMod val="60000"/>
                    <a:lumOff val="40000"/>
                  </a:schemeClr>
                </a:solidFill>
                <a:latin typeface="Segoe UI Light" panose="020B0502040204020203" pitchFamily="34" charset="0"/>
                <a:cs typeface="Segoe UI Light" panose="020B0502040204020203" pitchFamily="34" charset="0"/>
              </a:rPr>
              <a:t>δεν είναι σε θέση να θέσουν προτεραιότητες πρόληψης βάσει επιστημονικά τεκμηριωμένων αναγκών, ούτε να προχωρήσουν στο σχεδιασμό </a:t>
            </a:r>
            <a:r>
              <a:rPr lang="el-GR" sz="1900" dirty="0" err="1" smtClean="0">
                <a:solidFill>
                  <a:schemeClr val="tx2">
                    <a:lumMod val="60000"/>
                    <a:lumOff val="40000"/>
                  </a:schemeClr>
                </a:solidFill>
                <a:latin typeface="Segoe UI Light" panose="020B0502040204020203" pitchFamily="34" charset="0"/>
                <a:cs typeface="Segoe UI Light" panose="020B0502040204020203" pitchFamily="34" charset="0"/>
              </a:rPr>
              <a:t>στοχευμένων</a:t>
            </a:r>
            <a:r>
              <a:rPr lang="el-GR" sz="1900" dirty="0" smtClean="0">
                <a:solidFill>
                  <a:schemeClr val="tx2">
                    <a:lumMod val="60000"/>
                    <a:lumOff val="40000"/>
                  </a:schemeClr>
                </a:solidFill>
                <a:latin typeface="Segoe UI Light" panose="020B0502040204020203" pitchFamily="34" charset="0"/>
                <a:cs typeface="Segoe UI Light" panose="020B0502040204020203" pitchFamily="34" charset="0"/>
              </a:rPr>
              <a:t> παρεμβάσεων</a:t>
            </a:r>
            <a:r>
              <a:rPr lang="el-GR" sz="1900" dirty="0" smtClean="0">
                <a:latin typeface="Segoe UI Light" panose="020B0502040204020203" pitchFamily="34" charset="0"/>
                <a:cs typeface="Segoe UI Light" panose="020B0502040204020203" pitchFamily="34" charset="0"/>
              </a:rPr>
              <a:t>"</a:t>
            </a:r>
          </a:p>
          <a:p>
            <a:pPr marL="0" indent="0" algn="just">
              <a:buFont typeface="Arial" pitchFamily="34" charset="0"/>
              <a:buNone/>
            </a:pPr>
            <a:endParaRPr lang="el-GR" sz="1900" dirty="0" smtClean="0">
              <a:latin typeface="Segoe UI Light" panose="020B0502040204020203" pitchFamily="34" charset="0"/>
              <a:cs typeface="Segoe UI Light" panose="020B0502040204020203" pitchFamily="34" charset="0"/>
            </a:endParaRPr>
          </a:p>
          <a:p>
            <a:endParaRPr lang="el-GR" dirty="0">
              <a:latin typeface="Segoe UI Light" panose="020B0502040204020203" pitchFamily="34" charset="0"/>
              <a:cs typeface="Segoe UI Light" panose="020B0502040204020203"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2191</TotalTime>
  <Words>2462</Words>
  <Application>Microsoft Office PowerPoint</Application>
  <PresentationFormat>On-screen Show (16:9)</PresentationFormat>
  <Paragraphs>224</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Η λογική του CAN-MDS</vt:lpstr>
      <vt:lpstr>Slide 2</vt:lpstr>
      <vt:lpstr>περίγραμμα </vt:lpstr>
      <vt:lpstr>      [European report on preventing child maltreatment, 2013] </vt:lpstr>
      <vt:lpstr>Slide 5</vt:lpstr>
      <vt:lpstr>Slide 6</vt:lpstr>
      <vt:lpstr>Slide 7</vt:lpstr>
      <vt:lpstr>Slide 8</vt:lpstr>
      <vt:lpstr>Ελλάδα: η ευρύτερη εικόνα  [CAN surveillance in Greece: current policies and practices - Country Profile report (2016)]</vt:lpstr>
      <vt:lpstr>Slide 10</vt:lpstr>
      <vt:lpstr>Slide 11</vt:lpstr>
      <vt:lpstr>πού οφείλεται αυτή η ασυμφωνία; </vt:lpstr>
      <vt:lpstr>πού οφείλεται αυτή η ασυμφωνία; </vt:lpstr>
      <vt:lpstr>πού οφείλεται αυτή η ασυμφωνία; </vt:lpstr>
      <vt:lpstr>πού οφείλεται αυτή η ασυμφωνία; </vt:lpstr>
      <vt:lpstr>υπάρχουσα κατάσταση             συνέπειες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dc:title>
  <dc:creator>iyplaptop1</dc:creator>
  <cp:lastModifiedBy>iyplaptop1</cp:lastModifiedBy>
  <cp:revision>140</cp:revision>
  <dcterms:created xsi:type="dcterms:W3CDTF">2015-09-23T14:40:47Z</dcterms:created>
  <dcterms:modified xsi:type="dcterms:W3CDTF">2022-02-01T18:03:18Z</dcterms:modified>
</cp:coreProperties>
</file>