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331" r:id="rId3"/>
    <p:sldId id="327" r:id="rId4"/>
    <p:sldId id="318" r:id="rId5"/>
    <p:sldId id="319" r:id="rId6"/>
    <p:sldId id="320" r:id="rId7"/>
    <p:sldId id="321" r:id="rId8"/>
    <p:sldId id="322" r:id="rId9"/>
    <p:sldId id="328" r:id="rId10"/>
    <p:sldId id="329" r:id="rId11"/>
    <p:sldId id="330" r:id="rId12"/>
    <p:sldId id="323" r:id="rId13"/>
    <p:sldId id="324" r:id="rId14"/>
    <p:sldId id="326" r:id="rId15"/>
    <p:sldId id="325" r:id="rId16"/>
  </p:sldIdLst>
  <p:sldSz cx="9144000" cy="5143500" type="screen16x9"/>
  <p:notesSz cx="6858000" cy="9144000"/>
  <p:defaultTextStyle>
    <a:defPPr>
      <a:defRPr lang="el-G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215" autoAdjust="0"/>
    <p:restoredTop sz="74265" autoAdjust="0"/>
  </p:normalViewPr>
  <p:slideViewPr>
    <p:cSldViewPr snapToGrid="0">
      <p:cViewPr varScale="1">
        <p:scale>
          <a:sx n="66" d="100"/>
          <a:sy n="66" d="100"/>
        </p:scale>
        <p:origin x="-1638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624EB-1C4B-4232-B975-72A2D3EFBEC8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E7539B-C323-4049-8909-F9628D885A5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638204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2916489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pPr/>
              <a:t>01.02.2022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Necessary documents: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p.8 of Data Collection Protocol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 20 of Data Collection Protocol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 21-22-23 of Data Collection Protocol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p.41 of Data Collection Protocol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p.49 of Data Collection Protocol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p.36 of Master Toolkit Guide for Operators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 23 of Master Toolkit Guide for Administrators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255898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process if the child is already known described in data collection protocol p. 19 and pp. 38-45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366927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During this part of the presentation the sequence of data entering is demonstrated; first an incident will be recorded by using the Temporary ID and then the TEMP ID will be replaced with the Child’s ID.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061266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[Instruction - Trainer goes to the app and present quickly the structure and the Operator’s Panel button]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965712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[Instruction -Trainer explain the role of the right column (see also Step by step Guide for Administrator, p. 8]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the right side of the screen, system’s operational tools are available (including language selection drop-down menu, Operator’s Panel, Print and Log out buttons). </a:t>
            </a:r>
          </a:p>
          <a:p>
            <a:pPr>
              <a:buFont typeface="Arial" pitchFamily="34" charset="0"/>
              <a:buChar char="•"/>
            </a:pP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Τhe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right column of the screen is actually a list of the MDS data elements that serves in multiple ways: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indicates the sequence of data elements to be recorded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indicates who records the necessary information, namely you (green boxes) or the system (orange boxes)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provides you with an overview of the information already recorded and with notifications for potential duplications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operates as a navigation menu among the different data elements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memo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explaining the meaning of symbols and colors used in the application is presented. This may be useful especially for new users. To proceed with the recording, a familiarized Operator can skip this screen by pressing the “skip” button.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371273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Trainer proceeds with a demonstration of data recording based on the case “ANDREAS” in the next slide, while trainees observe the process and the description while they are instructed to keep notes for questions/ clarifications.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Alternatively, you can ask from one of the trainees to report a case of which s/he is aware or had worked with (without mention any information of the identity of the involved persons).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the checklists to keep information in order to be sure that you have all necessary data and proceed with recording in the CAN-MDS.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755057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&lt;see slide&gt;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67856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pPr/>
              <a:t>01.02.2022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8-year old boy lives with mother, mother has a live-in boyfriend neighbor is calling your agency/organization neighbor heard mother crying and yelling, the boyfriend swearing and a lot of crashing and thumping noises the night before the mother is your country's national, looks around 30-35, she works at a local farmer's market, setting up stalls they live in your home town there is no phone, ID, date of birth available the child's name is Andreas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Ioannou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131524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784707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pPr/>
              <a:t>01.02.2022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Please make notes on any glitches, queries, ambiguities you come across when trying to practice the tasks outlined in this demo.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715720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553384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934724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486483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28650" y="1172522"/>
            <a:ext cx="78867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12055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861195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778533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620345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032493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751893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492295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470908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2" name="Straight Connector 10"/>
          <p:cNvCxnSpPr/>
          <p:nvPr userDrawn="1"/>
        </p:nvCxnSpPr>
        <p:spPr>
          <a:xfrm>
            <a:off x="-8681" y="4727625"/>
            <a:ext cx="915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84168" y="4675606"/>
            <a:ext cx="2915940" cy="508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07504" y="4782342"/>
            <a:ext cx="471335" cy="312397"/>
          </a:xfrm>
          <a:prstGeom prst="rect">
            <a:avLst/>
          </a:prstGeom>
        </p:spPr>
      </p:pic>
      <p:sp>
        <p:nvSpPr>
          <p:cNvPr id="15" name="Rectangle 3"/>
          <p:cNvSpPr>
            <a:spLocks noChangeArrowheads="1"/>
          </p:cNvSpPr>
          <p:nvPr userDrawn="1"/>
        </p:nvSpPr>
        <p:spPr bwMode="auto">
          <a:xfrm>
            <a:off x="1244385" y="4660860"/>
            <a:ext cx="53247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tabLst>
                <a:tab pos="2636773" algn="ctr"/>
                <a:tab pos="5273543" algn="r"/>
              </a:tabLst>
            </a:pPr>
            <a:r>
              <a:rPr lang="en-US" sz="90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“Coordinated Response to Child Abuse &amp; Neglect via Minimum Data Set: </a:t>
            </a:r>
            <a:r>
              <a:rPr lang="en-US" sz="900" i="1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from planning to practice</a:t>
            </a:r>
            <a:r>
              <a:rPr lang="en-US" sz="90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” </a:t>
            </a:r>
            <a:endParaRPr lang="el-GR" sz="900" dirty="0" smtClean="0">
              <a:solidFill>
                <a:srgbClr val="595959"/>
              </a:solidFill>
              <a:latin typeface="Agency FB" pitchFamily="34" charset="0"/>
              <a:cs typeface="Times New Roman" pitchFamily="18" charset="0"/>
            </a:endParaRPr>
          </a:p>
          <a:p>
            <a:pPr algn="ctr">
              <a:tabLst>
                <a:tab pos="2636773" algn="ctr"/>
                <a:tab pos="5273543" algn="r"/>
              </a:tabLst>
            </a:pPr>
            <a:r>
              <a:rPr lang="en-US" sz="90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[GA</a:t>
            </a:r>
            <a:r>
              <a:rPr lang="en-US" sz="900" baseline="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 Nr</a:t>
            </a:r>
            <a:r>
              <a:rPr lang="en-US" sz="90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: 810508 — CAN-MDS II — Funded by EU REC Programme 2014-2020]1</a:t>
            </a:r>
          </a:p>
          <a:p>
            <a:pPr algn="ctr">
              <a:tabLst>
                <a:tab pos="2636773" algn="ctr"/>
                <a:tab pos="5273543" algn="r"/>
              </a:tabLst>
            </a:pPr>
            <a:r>
              <a:rPr lang="el-GR" sz="800" b="0" dirty="0" smtClean="0">
                <a:solidFill>
                  <a:schemeClr val="accent1"/>
                </a:solidFill>
                <a:latin typeface="Arial Narrow" panose="020B0606020202030204" pitchFamily="34" charset="0"/>
                <a:cs typeface="Times New Roman" pitchFamily="18" charset="0"/>
              </a:rPr>
              <a:t>Εκπαίδευση Χρηστών/-τριών Συστήματος</a:t>
            </a:r>
            <a:r>
              <a:rPr lang="el-GR" sz="900" b="1" dirty="0" smtClean="0">
                <a:solidFill>
                  <a:schemeClr val="accent1"/>
                </a:solidFill>
                <a:latin typeface="Agency FB" pitchFamily="34" charset="0"/>
                <a:cs typeface="Times New Roman" pitchFamily="18" charset="0"/>
              </a:rPr>
              <a:t> </a:t>
            </a:r>
            <a:r>
              <a:rPr lang="en-US" sz="800" b="1" dirty="0" smtClean="0">
                <a:solidFill>
                  <a:schemeClr val="accent1"/>
                </a:solidFill>
                <a:latin typeface="Agency FB" pitchFamily="34" charset="0"/>
                <a:cs typeface="Times New Roman" pitchFamily="18" charset="0"/>
              </a:rPr>
              <a:t>CAN-MDS </a:t>
            </a:r>
            <a:endParaRPr lang="en-US" sz="1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1594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l-GR" sz="3000" dirty="0">
                <a:latin typeface="Segoe UI Light" pitchFamily="34" charset="0"/>
                <a:cs typeface="Segoe UI Light" pitchFamily="34" charset="0"/>
              </a:rPr>
              <a:t>Παρουσίαση του συστήματος </a:t>
            </a:r>
            <a:r>
              <a:rPr lang="en-GB" sz="3000" dirty="0">
                <a:latin typeface="Segoe UI Light" pitchFamily="34" charset="0"/>
                <a:cs typeface="Segoe UI Light" pitchFamily="34" charset="0"/>
              </a:rPr>
              <a:t/>
            </a:r>
            <a:br>
              <a:rPr lang="en-GB" sz="3000" dirty="0">
                <a:latin typeface="Segoe UI Light" pitchFamily="34" charset="0"/>
                <a:cs typeface="Segoe UI Light" pitchFamily="34" charset="0"/>
              </a:rPr>
            </a:br>
            <a:r>
              <a:rPr lang="en-GB" sz="3000" dirty="0">
                <a:latin typeface="Segoe UI Light" pitchFamily="34" charset="0"/>
                <a:cs typeface="Segoe UI Light" pitchFamily="34" charset="0"/>
              </a:rPr>
              <a:t>CA</a:t>
            </a:r>
            <a:r>
              <a:rPr lang="en-US" sz="3000" dirty="0">
                <a:latin typeface="Segoe UI Light" pitchFamily="34" charset="0"/>
                <a:cs typeface="Segoe UI Light" pitchFamily="34" charset="0"/>
              </a:rPr>
              <a:t>N-MDS</a:t>
            </a:r>
            <a:endParaRPr lang="el-GR" sz="3000" dirty="0">
              <a:latin typeface="Segoe UI Light" pitchFamily="34" charset="0"/>
              <a:cs typeface="Segoe UI Ligh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950" y="2701528"/>
            <a:ext cx="7737676" cy="1241822"/>
          </a:xfrm>
        </p:spPr>
        <p:txBody>
          <a:bodyPr>
            <a:noAutofit/>
          </a:bodyPr>
          <a:lstStyle/>
          <a:p>
            <a:endParaRPr lang="en-US" dirty="0" smtClean="0">
              <a:solidFill>
                <a:schemeClr val="bg1">
                  <a:lumMod val="50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  <a:cs typeface="+mj-cs"/>
            </a:endParaRPr>
          </a:p>
          <a:p>
            <a:r>
              <a:rPr lang="el-GR" dirty="0" smtClean="0">
                <a:solidFill>
                  <a:schemeClr val="bg1">
                    <a:lumMod val="50000"/>
                  </a:schemeClr>
                </a:solidFill>
                <a:ea typeface="Segoe UI Black" panose="020B0A02040204020203" pitchFamily="34" charset="0"/>
              </a:rPr>
              <a:t>Εισαγωγή και προετοιμασία για αναφορά </a:t>
            </a:r>
            <a:endParaRPr lang="en-US" dirty="0">
              <a:solidFill>
                <a:schemeClr val="bg1">
                  <a:lumMod val="50000"/>
                </a:schemeClr>
              </a:solidFill>
              <a:ea typeface="Segoe UI Black" panose="020B0A0204020402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19814" y="4526740"/>
            <a:ext cx="9153056" cy="6065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3410" y="4602720"/>
            <a:ext cx="2915940" cy="508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6746" y="4709456"/>
            <a:ext cx="471335" cy="312397"/>
          </a:xfrm>
          <a:prstGeom prst="rect">
            <a:avLst/>
          </a:prstGeom>
        </p:spPr>
      </p:pic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1233627" y="4587974"/>
            <a:ext cx="53247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tabLst>
                <a:tab pos="2636773" algn="ctr"/>
                <a:tab pos="5273543" algn="r"/>
              </a:tabLst>
            </a:pPr>
            <a:r>
              <a:rPr lang="en-US" sz="90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“Coordinated Response to Child Abuse &amp; Neglect via Minimum Data Set: </a:t>
            </a:r>
            <a:r>
              <a:rPr lang="en-US" sz="900" i="1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from planning to practice</a:t>
            </a:r>
            <a:r>
              <a:rPr lang="en-US" sz="90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” </a:t>
            </a:r>
            <a:endParaRPr lang="el-GR" sz="900" dirty="0" smtClean="0">
              <a:solidFill>
                <a:srgbClr val="595959"/>
              </a:solidFill>
              <a:latin typeface="Agency FB" pitchFamily="34" charset="0"/>
              <a:cs typeface="Times New Roman" pitchFamily="18" charset="0"/>
            </a:endParaRPr>
          </a:p>
          <a:p>
            <a:pPr algn="ctr">
              <a:tabLst>
                <a:tab pos="2636773" algn="ctr"/>
                <a:tab pos="5273543" algn="r"/>
              </a:tabLst>
            </a:pPr>
            <a:r>
              <a:rPr lang="en-US" sz="90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[GA</a:t>
            </a:r>
            <a:r>
              <a:rPr lang="en-US" sz="900" baseline="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 </a:t>
            </a:r>
            <a:r>
              <a:rPr lang="en-US" sz="900" baseline="0" dirty="0" err="1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Nr</a:t>
            </a:r>
            <a:r>
              <a:rPr lang="en-US" sz="90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: 810508 — CAN-MDS II — Funded by EU REC Programme 2014-2020]1</a:t>
            </a:r>
          </a:p>
          <a:p>
            <a:pPr algn="ctr">
              <a:tabLst>
                <a:tab pos="2636773" algn="ctr"/>
                <a:tab pos="5273543" algn="r"/>
              </a:tabLst>
            </a:pPr>
            <a:r>
              <a:rPr lang="el-GR" sz="800" b="0" dirty="0" smtClean="0">
                <a:solidFill>
                  <a:schemeClr val="accent1"/>
                </a:solidFill>
                <a:latin typeface="Arial Narrow" panose="020B0606020202030204" pitchFamily="34" charset="0"/>
                <a:cs typeface="Times New Roman" pitchFamily="18" charset="0"/>
              </a:rPr>
              <a:t>Εκπαίδευση Χρηστών/-τριών Συστήματος</a:t>
            </a:r>
            <a:r>
              <a:rPr lang="el-GR" sz="900" b="1" dirty="0" smtClean="0">
                <a:solidFill>
                  <a:schemeClr val="accent1"/>
                </a:solidFill>
                <a:latin typeface="Agency FB" pitchFamily="34" charset="0"/>
                <a:cs typeface="Times New Roman" pitchFamily="18" charset="0"/>
              </a:rPr>
              <a:t> </a:t>
            </a:r>
            <a:r>
              <a:rPr lang="en-US" sz="800" b="1" dirty="0" smtClean="0">
                <a:solidFill>
                  <a:schemeClr val="accent1"/>
                </a:solidFill>
                <a:latin typeface="Agency FB" pitchFamily="34" charset="0"/>
                <a:cs typeface="Times New Roman" pitchFamily="18" charset="0"/>
              </a:rPr>
              <a:t>CAN-MDS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-22331" y="4572015"/>
            <a:ext cx="91555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5004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10565783"/>
              </p:ext>
            </p:extLst>
          </p:nvPr>
        </p:nvGraphicFramePr>
        <p:xfrm>
          <a:off x="205152" y="233223"/>
          <a:ext cx="8583640" cy="4320489"/>
        </p:xfrm>
        <a:graphic>
          <a:graphicData uri="http://schemas.openxmlformats.org/drawingml/2006/table">
            <a:tbl>
              <a:tblPr/>
              <a:tblGrid>
                <a:gridCol w="1430218"/>
                <a:gridCol w="1635370"/>
                <a:gridCol w="3270738"/>
                <a:gridCol w="2247314"/>
              </a:tblGrid>
              <a:tr h="489204">
                <a:tc gridSpan="4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l-GR" sz="1500" b="1" dirty="0">
                          <a:solidFill>
                            <a:srgbClr val="2E74B5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Παράρτημα ΙI. Πληροφορίες που αναμένεται να συλλεχθούν από την πηγή πληροφορίας και </a:t>
                      </a:r>
                      <a:r>
                        <a:rPr lang="el-GR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να δοθούν στον/στην Συντονιστή/-τρια του CAN-MDS </a:t>
                      </a:r>
                      <a:r>
                        <a:rPr lang="el-GR" sz="15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l-GR" sz="1500" b="1" u="sng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ΧΩΡΙΣ ΝΑ ΚΑΤΑΧΩΡΗΘΟΥΝ ΣΤΟ ΣΥΣΤΗΜΑ</a:t>
                      </a:r>
                      <a:r>
                        <a:rPr lang="el-GR" sz="15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)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15" marR="51415" marT="0" marB="0">
                    <a:lnL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212">
                <a:tc rowSpan="3"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Προσωπικά Στοιχεία Παιδιού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Επώνυμο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692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Όνομα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382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Όνομα με το οποίο το αποκαλούν συνήθως (εάν υπάρχει)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382">
                <a:tc rowSpan="5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Στοιχεία επικοινωνίας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b="1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Διεύθυνση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Διευκρινίστε εάν η διεύθυνση είναι σπιτιού/ συγγενών/ άλλη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l-GR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56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Οδός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l-GR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56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Αριθμός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l-GR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56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b="1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Τηλέφωνο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Αριθμός Τηλεφώνου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l-GR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13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Διευκρινίστε: </a:t>
                      </a:r>
                      <a:r>
                        <a:rPr lang="el-GR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αριθμός σταθερού ή </a:t>
                      </a:r>
                      <a:r>
                        <a:rPr lang="el-G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κινητού &amp; </a:t>
                      </a:r>
                      <a:endParaRPr lang="el-GR" sz="1200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σε </a:t>
                      </a:r>
                      <a:r>
                        <a:rPr lang="el-G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ποιον/α ανήκει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5692">
                <a:tc rowSpan="6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Ενήλικα άτομα υπεύθυνα για τη φροντίδα του παιδιού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b="1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1</a:t>
                      </a:r>
                      <a:r>
                        <a:rPr lang="el-GR" sz="1200" b="1" i="1" baseline="30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ο</a:t>
                      </a:r>
                      <a:r>
                        <a:rPr lang="el-GR" sz="1200" b="1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άτομο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>
                      <a:noFill/>
                    </a:lnR>
                    <a:lnT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Επώνυμο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56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Όνομα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56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Αριθμός τηλεφώνου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56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b="1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2</a:t>
                      </a:r>
                      <a:r>
                        <a:rPr lang="el-GR" sz="1200" b="1" i="1" baseline="30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ο</a:t>
                      </a:r>
                      <a:r>
                        <a:rPr lang="el-GR" sz="1200" b="1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 άτομο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Επώνυμο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956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Όνομα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956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Αριθμός τηλεφώνου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15" marR="51415" marT="0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0585">
                <a:tc gridSpan="4"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Σημειώσεις: </a:t>
                      </a:r>
                      <a:r>
                        <a:rPr lang="el-GR" sz="1200" dirty="0" smtClean="0">
                          <a:latin typeface="+mn-lt"/>
                          <a:ea typeface="SimSun"/>
                          <a:cs typeface="Times New Roman"/>
                        </a:rPr>
                        <a:t>Ο γείτονας άκουσε τη μητέρα να κλαίει και να φωνάζει, ενώ ο σύντροφός της έβριζε και ακούγονταν δυνατοί θόρυβοι το προηγούμενο βράδυ. Η μητέρα είναι Ελληνίδα, φαίνεται γύρω στα 30-35 και εργάζεται σε λαϊκή αγορά</a:t>
                      </a:r>
                    </a:p>
                  </a:txBody>
                  <a:tcPr marL="51415" marR="51415" marT="0" marB="0" anchor="ctr">
                    <a:lnL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B3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493026" y="670311"/>
            <a:ext cx="2529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ΧΧΧΧΧ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22918" y="847917"/>
            <a:ext cx="2529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Ανδρέας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21157" y="1099380"/>
            <a:ext cx="25296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b="1" i="1" dirty="0" smtClean="0">
                <a:ln w="0"/>
                <a:solidFill>
                  <a:schemeClr val="accent1"/>
                </a:solidFill>
                <a:latin typeface="Comic Sans MS" pitchFamily="66" charset="0"/>
              </a:rPr>
              <a:t>-</a:t>
            </a:r>
            <a:endParaRPr lang="en-US" sz="1013" b="1" i="1" dirty="0">
              <a:ln>
                <a:solidFill>
                  <a:schemeClr val="bg1"/>
                </a:solidFill>
              </a:ln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19396" y="1488006"/>
            <a:ext cx="2529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σπιτιού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59839" y="1823877"/>
            <a:ext cx="2529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 smtClean="0">
                <a:ln w="0"/>
                <a:solidFill>
                  <a:schemeClr val="accent1"/>
                </a:solidFill>
                <a:latin typeface="Comic Sans MS" pitchFamily="66" charset="0"/>
              </a:rPr>
              <a:t>Ψ, περιοχή Ζ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00282" y="2033136"/>
            <a:ext cx="2529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 smtClean="0">
                <a:ln w="0"/>
                <a:solidFill>
                  <a:schemeClr val="accent1"/>
                </a:solidFill>
                <a:latin typeface="Comic Sans MS" pitchFamily="66" charset="0"/>
              </a:rPr>
              <a:t>10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7970" y="2261542"/>
            <a:ext cx="252964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Άγνωστο / </a:t>
            </a:r>
            <a:r>
              <a:rPr lang="el-GR" sz="1000" b="1" i="1" dirty="0" smtClean="0">
                <a:ln w="0"/>
                <a:solidFill>
                  <a:schemeClr val="accent1"/>
                </a:solidFill>
                <a:latin typeface="Comic Sans MS" pitchFamily="66" charset="0"/>
              </a:rPr>
              <a:t>μη-διαθέσιμο</a:t>
            </a:r>
            <a:r>
              <a:rPr lang="el-GR" sz="1013" b="1" i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latin typeface="Comic Sans MS" pitchFamily="66" charset="0"/>
              </a:rPr>
              <a:t>-</a:t>
            </a:r>
            <a:endParaRPr lang="en-US" sz="1013" b="1" i="1" dirty="0">
              <a:ln>
                <a:solidFill>
                  <a:schemeClr val="bg1"/>
                </a:solidFill>
              </a:ln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75658" y="2462205"/>
            <a:ext cx="25296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b="1" i="1" dirty="0" smtClean="0">
                <a:ln w="0"/>
                <a:solidFill>
                  <a:schemeClr val="accent1"/>
                </a:solidFill>
                <a:latin typeface="Comic Sans MS" pitchFamily="66" charset="0"/>
              </a:rPr>
              <a:t>-</a:t>
            </a:r>
            <a:endParaRPr lang="en-US" sz="1000" b="1" i="1" dirty="0">
              <a:ln>
                <a:solidFill>
                  <a:schemeClr val="bg1"/>
                </a:solidFill>
              </a:ln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63346" y="2819178"/>
            <a:ext cx="2529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ΧΧΧΧΧ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51034" y="3007335"/>
            <a:ext cx="2529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ΜΑΡΙΑ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38722" y="3206043"/>
            <a:ext cx="25296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i="1" dirty="0" smtClean="0">
                <a:ln w="0"/>
                <a:solidFill>
                  <a:schemeClr val="accent1"/>
                </a:solidFill>
                <a:latin typeface="Comic Sans MS" pitchFamily="66" charset="0"/>
              </a:rPr>
              <a:t>Άγνωστο / μη-διαθέσιμο</a:t>
            </a:r>
            <a:endParaRPr lang="en-US" sz="1013" b="1" i="1" dirty="0">
              <a:ln>
                <a:solidFill>
                  <a:schemeClr val="bg1"/>
                </a:solidFill>
              </a:ln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26410" y="3404751"/>
            <a:ext cx="2529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 smtClean="0">
                <a:ln w="0"/>
                <a:solidFill>
                  <a:schemeClr val="accent1"/>
                </a:solidFill>
                <a:latin typeface="Comic Sans MS" pitchFamily="66" charset="0"/>
              </a:rPr>
              <a:t>Άγνωστο (σύντροφος)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14098" y="3603459"/>
            <a:ext cx="2529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 smtClean="0">
                <a:ln w="0"/>
                <a:solidFill>
                  <a:schemeClr val="accent1"/>
                </a:solidFill>
                <a:latin typeface="Comic Sans MS" pitchFamily="66" charset="0"/>
              </a:rPr>
              <a:t>Άγνωστο </a:t>
            </a:r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(σύντροφος)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01786" y="3802167"/>
            <a:ext cx="25296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Άγνωστο / μη-διαθέσιμο</a:t>
            </a:r>
            <a:endParaRPr lang="en-US" sz="1013" b="1" i="1" dirty="0">
              <a:ln>
                <a:solidFill>
                  <a:schemeClr val="bg1"/>
                </a:solidFill>
              </a:ln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1118381" y="937255"/>
            <a:ext cx="2236763" cy="328838"/>
          </a:xfrm>
          <a:prstGeom prst="ellipse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9" name="Oval 18"/>
          <p:cNvSpPr/>
          <p:nvPr/>
        </p:nvSpPr>
        <p:spPr>
          <a:xfrm>
            <a:off x="367520" y="1800659"/>
            <a:ext cx="1784840" cy="657670"/>
          </a:xfrm>
          <a:prstGeom prst="ellipse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0" name="Oval 19"/>
          <p:cNvSpPr/>
          <p:nvPr/>
        </p:nvSpPr>
        <p:spPr>
          <a:xfrm>
            <a:off x="239152" y="2938383"/>
            <a:ext cx="1784840" cy="1007605"/>
          </a:xfrm>
          <a:prstGeom prst="ellipse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1" name="Oval 20"/>
          <p:cNvSpPr/>
          <p:nvPr/>
        </p:nvSpPr>
        <p:spPr>
          <a:xfrm>
            <a:off x="2477200" y="2976402"/>
            <a:ext cx="877944" cy="369176"/>
          </a:xfrm>
          <a:prstGeom prst="ellipse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2" name="Oval 21"/>
          <p:cNvSpPr/>
          <p:nvPr/>
        </p:nvSpPr>
        <p:spPr>
          <a:xfrm>
            <a:off x="2477200" y="3540535"/>
            <a:ext cx="877944" cy="369176"/>
          </a:xfrm>
          <a:prstGeom prst="ellipse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7472" y="0"/>
            <a:ext cx="8485632" cy="5143500"/>
          </a:xfrm>
          <a:prstGeom prst="rect">
            <a:avLst/>
          </a:prstGeom>
        </p:spPr>
        <p:txBody>
          <a:bodyPr wrap="square" lIns="133946" tIns="133946" rIns="133946" bIns="133946" anchor="ctr">
            <a:normAutofit/>
          </a:bodyPr>
          <a:lstStyle/>
          <a:p>
            <a:pPr algn="just"/>
            <a:r>
              <a:rPr lang="el-GR" sz="20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Στα βίντεο που ακολουθούν παρουσιάζονται βήμα-προς-βήμα:</a:t>
            </a:r>
          </a:p>
          <a:p>
            <a:pPr algn="just"/>
            <a:endParaRPr lang="el-GR" sz="2000" dirty="0" smtClean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57188" indent="-357188" algn="just">
              <a:buFont typeface="+mj-lt"/>
              <a:buAutoNum type="arabicPeriod"/>
            </a:pP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η </a:t>
            </a:r>
            <a:r>
              <a:rPr lang="el-GR" sz="20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καταγραφή </a:t>
            </a:r>
            <a:r>
              <a:rPr lang="el-GR" sz="20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του περιστατικού </a:t>
            </a:r>
            <a:r>
              <a:rPr lang="el-GR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στο </a:t>
            </a: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σύστημα για </a:t>
            </a:r>
            <a:r>
              <a:rPr lang="el-GR" sz="2000" i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«άγνωστη περίπτωση παιδιού»</a:t>
            </a: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(με </a:t>
            </a:r>
            <a:r>
              <a:rPr lang="el-GR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προσωρινό </a:t>
            </a: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αναγνωριστικό</a:t>
            </a:r>
            <a:r>
              <a:rPr lang="el-GR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) </a:t>
            </a:r>
            <a:endParaRPr lang="el-GR" sz="2000" dirty="0" smtClean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57188" indent="-357188" algn="just">
              <a:buFont typeface="+mj-lt"/>
              <a:buAutoNum type="arabicPeriod"/>
            </a:pPr>
            <a:endParaRPr lang="en-US" sz="2000" dirty="0" smtClean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57188" indent="-357188" algn="just">
              <a:buFont typeface="+mj-lt"/>
              <a:buAutoNum type="arabicPeriod"/>
            </a:pP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η </a:t>
            </a:r>
            <a:r>
              <a:rPr lang="el-GR" sz="20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αντικατάσταση του προσωρινού αναγνωριστικού</a:t>
            </a: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με το </a:t>
            </a:r>
            <a:r>
              <a:rPr lang="el-GR" sz="20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ψευδώνυμο </a:t>
            </a: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του παιδιού</a:t>
            </a:r>
          </a:p>
          <a:p>
            <a:pPr marL="357188" indent="-357188" algn="just">
              <a:buFont typeface="+mj-lt"/>
              <a:buAutoNum type="arabicPeriod"/>
            </a:pPr>
            <a:endParaRPr lang="el-GR" sz="2000" dirty="0" smtClean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57188" indent="-357188" algn="just">
              <a:buFont typeface="+mj-lt"/>
              <a:buAutoNum type="arabicPeriod"/>
            </a:pP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η </a:t>
            </a:r>
            <a:r>
              <a:rPr lang="el-GR" sz="20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καταγραφή δεύτερου περιστατικού </a:t>
            </a: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για το ίδιο παιδί (</a:t>
            </a:r>
            <a:r>
              <a:rPr lang="el-GR" sz="2000" i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«γνωστή περίπτωση παιδιού»</a:t>
            </a:r>
            <a:r>
              <a:rPr lang="el-GR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)</a:t>
            </a:r>
          </a:p>
          <a:p>
            <a:pPr algn="just"/>
            <a:endParaRPr lang="el-GR" sz="2000" dirty="0" smtClean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el-GR" sz="18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Στη διάρκεια των καταγραφών παρουσιάζονται παράλληλα τα εργαλεία διαχείρισης του συστήματος καθώς και η προεπισκόπηση των καταγραφών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2950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"/>
            <a:ext cx="4385603" cy="46914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3000" y="0"/>
            <a:ext cx="4069080" cy="5143500"/>
          </a:xfrm>
          <a:prstGeom prst="rect">
            <a:avLst/>
          </a:prstGeom>
        </p:spPr>
        <p:txBody>
          <a:bodyPr wrap="square" lIns="133946" tIns="133946" rIns="133946" bIns="133946" anchor="ctr">
            <a:normAutofit/>
          </a:bodyPr>
          <a:lstStyle/>
          <a:p>
            <a:pPr algn="ctr"/>
            <a:r>
              <a:rPr lang="el-GR" sz="4008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καταγραφή του περιστατικού στο σύστημα</a:t>
            </a:r>
          </a:p>
          <a:p>
            <a:pPr algn="ctr"/>
            <a:r>
              <a:rPr lang="el-GR" sz="4008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(με προσωρινό αναγνωριστικό) </a:t>
            </a:r>
            <a:endParaRPr lang="en-US" sz="4008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CooperHewitt-Medium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880426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0"/>
            <a:ext cx="3906983" cy="46992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0" y="0"/>
            <a:ext cx="3704359" cy="5143500"/>
          </a:xfrm>
          <a:prstGeom prst="rect">
            <a:avLst/>
          </a:prstGeom>
        </p:spPr>
        <p:txBody>
          <a:bodyPr wrap="square" lIns="133946" tIns="133946" rIns="133946" bIns="133946" anchor="ctr">
            <a:normAutofit/>
          </a:bodyPr>
          <a:lstStyle/>
          <a:p>
            <a:pPr algn="ctr"/>
            <a:r>
              <a:rPr lang="el-GR" sz="2400" b="1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Για να δοκιμάσετε τις γνώσεις σας: </a:t>
            </a:r>
            <a:r>
              <a:rPr lang="en-US" sz="24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
</a:t>
            </a:r>
            <a:r>
              <a:rPr lang="el-GR" sz="24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είστε ξεκάθαροι με τη διαδικασία ψευδώνυμου, το προσωρινό αναγνωριστικό παιδιού και τις διαδικασίες που σχετίζονται σχετικά με την καταγραφή περιστατικού στο </a:t>
            </a:r>
            <a:r>
              <a:rPr lang="en-US" sz="24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CAN-MDS?</a:t>
            </a:r>
          </a:p>
        </p:txBody>
      </p:sp>
    </p:spTree>
    <p:extLst>
      <p:ext uri="{BB962C8B-B14F-4D97-AF65-F5344CB8AC3E}">
        <p14:creationId xmlns:p14="http://schemas.microsoft.com/office/powerpoint/2010/main" xmlns="" val="184532369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414463"/>
            <a:ext cx="6858000" cy="23145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3000" y="1414463"/>
            <a:ext cx="6858000" cy="2314575"/>
          </a:xfrm>
          <a:prstGeom prst="rect">
            <a:avLst/>
          </a:prstGeom>
        </p:spPr>
        <p:txBody>
          <a:bodyPr wrap="square" lIns="133946" tIns="133946" rIns="133946" bIns="133946" anchor="ctr">
            <a:normAutofit fontScale="70000" lnSpcReduction="20000"/>
          </a:bodyPr>
          <a:lstStyle/>
          <a:p>
            <a:pPr algn="ctr"/>
            <a:r>
              <a:rPr lang="el-GR" sz="3586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Αντικατάσταση του προσωρινού αναγνωριστικού (</a:t>
            </a:r>
            <a:r>
              <a:rPr lang="en-US" sz="3586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TEMP ID</a:t>
            </a:r>
            <a:r>
              <a:rPr lang="el-GR" sz="3586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) με το ψευδώνυμο του παιδιού (</a:t>
            </a:r>
            <a:r>
              <a:rPr lang="en-US" sz="3586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Child ID</a:t>
            </a:r>
            <a:r>
              <a:rPr lang="el-GR" sz="3586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) </a:t>
            </a:r>
            <a:r>
              <a:rPr lang="en-US" sz="3586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“</a:t>
            </a:r>
            <a:r>
              <a:rPr lang="el-GR" sz="3586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ΑΝΔ1234</a:t>
            </a:r>
            <a:r>
              <a:rPr lang="en-US" sz="3586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” </a:t>
            </a:r>
            <a:endParaRPr lang="el-GR" sz="3586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el-GR" sz="3586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Προεπισκόπηση της αναφοράς μέσω των σχετικών εργαλείων διαχείρισης</a:t>
            </a:r>
            <a:endParaRPr lang="en-US" sz="3586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5076528"/>
            <a:ext cx="6858000" cy="64294"/>
          </a:xfrm>
          <a:prstGeom prst="rect">
            <a:avLst/>
          </a:prstGeom>
        </p:spPr>
        <p:txBody>
          <a:bodyPr wrap="none" lIns="133946" tIns="0" rIns="133946" bIns="0" anchor="t"/>
          <a:lstStyle/>
          <a:p>
            <a:pPr algn="l"/>
            <a:r>
              <a:rPr lang="en-US" sz="422" b="1">
                <a:solidFill>
                  <a:srgbClr val="FFFFFF"/>
                </a:solidFill>
                <a:latin typeface="Calibri"/>
              </a:rPr>
              <a:t>cc: PictureWendy - https://www.flickr.com/photos/45756179@N03</a:t>
            </a:r>
          </a:p>
        </p:txBody>
      </p:sp>
    </p:spTree>
    <p:extLst>
      <p:ext uri="{BB962C8B-B14F-4D97-AF65-F5344CB8AC3E}">
        <p14:creationId xmlns:p14="http://schemas.microsoft.com/office/powerpoint/2010/main" xmlns="" val="77008368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0947" y="1414463"/>
            <a:ext cx="6960053" cy="23145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133946" tIns="133946" rIns="133946" bIns="133946" anchor="ctr">
            <a:normAutofit fontScale="92500" lnSpcReduction="20000"/>
          </a:bodyPr>
          <a:lstStyle/>
          <a:p>
            <a:pPr algn="ctr"/>
            <a:r>
              <a:rPr lang="el-GR" sz="3586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Καταγραφή δεύτερου περιστατικού για το συγκεκριμένο παιδί </a:t>
            </a:r>
          </a:p>
          <a:p>
            <a:pPr algn="ctr"/>
            <a:r>
              <a:rPr lang="el-GR" sz="3586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(χρήση </a:t>
            </a:r>
            <a:r>
              <a:rPr lang="en-US" sz="3586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Child ID “A</a:t>
            </a:r>
            <a:r>
              <a:rPr lang="el-GR" sz="3586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ΝΔ1234</a:t>
            </a:r>
            <a:r>
              <a:rPr lang="en-US" sz="3586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”</a:t>
            </a:r>
            <a:r>
              <a:rPr lang="el-GR" sz="3586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το οποίο είναι πια γνωστό παιδί (</a:t>
            </a:r>
            <a:r>
              <a:rPr lang="en-US" sz="3586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“known child”</a:t>
            </a:r>
            <a:r>
              <a:rPr lang="el-GR" sz="3586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) στο Σύστημα </a:t>
            </a:r>
            <a:endParaRPr lang="en-US" sz="3586" dirty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2049" name="Imag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11499"/>
            <a:ext cx="1028700" cy="676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36796" y="2083282"/>
            <a:ext cx="5131548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l-GR" sz="11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publication was funded by the European Union</a:t>
            </a:r>
            <a:r>
              <a:rPr lang="en-GB" altLang="el-GR" sz="11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GB" altLang="el-GR" sz="11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Rights, Equality and Citizenship Programme (REC 2014-2020). The content of this publication represents only the views of the authors and is their sole responsibility. </a:t>
            </a:r>
            <a:r>
              <a:rPr lang="en-GB" altLang="el-GR" sz="1100" i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European Commission does not accept any responsibility for use that may be made of the information it contains.</a:t>
            </a:r>
            <a:endParaRPr kumimoji="0" lang="en-GB" alt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370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περίγραμμα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8049006" cy="326350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chemeClr val="accent1">
                  <a:lumMod val="75000"/>
                </a:schemeClr>
              </a:buClr>
              <a:buFont typeface="Wingdings 3" panose="05040102010807070707" pitchFamily="18" charset="2"/>
              <a:buChar char="´"/>
            </a:pPr>
            <a:r>
              <a:rPr lang="el-GR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Καταγραφή απαραίτητων πληροφοριών από την «πηγή πληροφορίας»</a:t>
            </a:r>
            <a:endParaRPr lang="en-US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chemeClr val="accent1">
                  <a:lumMod val="75000"/>
                </a:schemeClr>
              </a:buClr>
              <a:buFont typeface="Wingdings 3" panose="05040102010807070707" pitchFamily="18" charset="2"/>
              <a:buChar char="´"/>
            </a:pPr>
            <a:r>
              <a:rPr lang="el-GR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Εισαγωγή δεδομένων στο Σύστημα </a:t>
            </a:r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CAN-MDS</a:t>
            </a:r>
          </a:p>
          <a:p>
            <a:pPr marL="0" indent="0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chemeClr val="accent1">
                  <a:lumMod val="75000"/>
                </a:schemeClr>
              </a:buClr>
              <a:buNone/>
            </a:pPr>
            <a:endParaRPr lang="el-GR" sz="1600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l-GR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Στην </a:t>
            </a:r>
            <a:r>
              <a:rPr lang="el-GR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πράξη</a:t>
            </a:r>
            <a:endParaRPr lang="en-US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lvl="1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chemeClr val="accent1">
                  <a:lumMod val="75000"/>
                </a:schemeClr>
              </a:buClr>
              <a:buFont typeface="Wingdings 3" panose="05040102010807070707" pitchFamily="18" charset="2"/>
              <a:buChar char="´"/>
            </a:pPr>
            <a:r>
              <a:rPr lang="el-GR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Χρήση των λιστών των παραρτημάτων Ι &amp; ΙΙ</a:t>
            </a:r>
          </a:p>
          <a:p>
            <a:pPr lvl="1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chemeClr val="accent1">
                  <a:lumMod val="75000"/>
                </a:schemeClr>
              </a:buClr>
              <a:buFont typeface="Wingdings 3" panose="05040102010807070707" pitchFamily="18" charset="2"/>
              <a:buChar char="´"/>
            </a:pPr>
            <a:r>
              <a:rPr lang="el-GR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Καταγραφή του Περιστατικού στο σύστημα με προσωρινό αναγνωριστικό παιδιού (</a:t>
            </a:r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TEMP ID</a:t>
            </a:r>
            <a:r>
              <a:rPr lang="el-GR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)</a:t>
            </a:r>
            <a:endParaRPr lang="en-US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lvl="1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chemeClr val="accent1">
                  <a:lumMod val="75000"/>
                </a:schemeClr>
              </a:buClr>
              <a:buFont typeface="Wingdings 3" panose="05040102010807070707" pitchFamily="18" charset="2"/>
              <a:buChar char="´"/>
            </a:pPr>
            <a:r>
              <a:rPr lang="el-GR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Αντικατάσταση προσωρινού αναγνωριστικού με ψευδώνυμο παιδιού (</a:t>
            </a:r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CHILD ID)</a:t>
            </a:r>
          </a:p>
          <a:p>
            <a:pPr lvl="1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chemeClr val="accent1">
                  <a:lumMod val="75000"/>
                </a:schemeClr>
              </a:buClr>
              <a:buFont typeface="Wingdings 3" panose="05040102010807070707" pitchFamily="18" charset="2"/>
              <a:buChar char="´"/>
            </a:pPr>
            <a:r>
              <a:rPr lang="el-GR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Καταγραφή δεύτερου περιστατικού για το ίδιο παιδί</a:t>
            </a:r>
            <a:endParaRPr lang="en-US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6280" y="442726"/>
            <a:ext cx="8588087" cy="819746"/>
          </a:xfrm>
          <a:prstGeom prst="rect">
            <a:avLst/>
          </a:prstGeom>
          <a:noFill/>
        </p:spPr>
        <p:txBody>
          <a:bodyPr wrap="none" lIns="133946" tIns="0" rIns="133946" bIns="0" anchor="t"/>
          <a:lstStyle/>
          <a:p>
            <a:r>
              <a:rPr lang="el-GR" sz="2400" dirty="0"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rPr>
              <a:t>Λήψη πληροφοριών &amp; Καταγραφή στο Σύστημα</a:t>
            </a:r>
            <a:endParaRPr lang="en-US" sz="2400" dirty="0">
              <a:latin typeface="Segoe UI Black" panose="020B0A02040204020203" pitchFamily="34" charset="0"/>
              <a:ea typeface="Segoe UI Black" panose="020B0A02040204020203" pitchFamily="34" charset="0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290" y="1200151"/>
            <a:ext cx="8553179" cy="3441056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indent="-401822">
              <a:lnSpc>
                <a:spcPct val="115200"/>
              </a:lnSpc>
              <a:buAutoNum type="arabicPeriod"/>
            </a:pPr>
            <a:r>
              <a:rPr lang="el-GR" sz="15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καταγράψτε τις απαραίτητες πληροφορίες για το περιστατικό ενώ δέχεστε την αναφορά </a:t>
            </a:r>
            <a:endParaRPr lang="en-US" sz="1500" dirty="0">
              <a:solidFill>
                <a:schemeClr val="bg1">
                  <a:lumMod val="50000"/>
                </a:schemeClr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indent="-401822">
              <a:lnSpc>
                <a:spcPct val="115200"/>
              </a:lnSpc>
              <a:buAutoNum type="arabicPeriod"/>
            </a:pPr>
            <a:r>
              <a:rPr lang="el-GR" sz="15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εισαγωγή στοιχείων στο 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CAN-MDS </a:t>
            </a:r>
            <a:r>
              <a:rPr lang="el-GR" sz="15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μέσω της εφαρμογής (</a:t>
            </a:r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Operator's Interface Page</a:t>
            </a:r>
            <a:r>
              <a:rPr lang="el-GR" sz="15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)</a:t>
            </a:r>
            <a:endParaRPr lang="en-US" sz="1500" dirty="0">
              <a:solidFill>
                <a:schemeClr val="bg1">
                  <a:lumMod val="50000"/>
                </a:schemeClr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7441" t="6364" r="30111" b="48486"/>
          <a:stretch/>
        </p:blipFill>
        <p:spPr>
          <a:xfrm>
            <a:off x="646100" y="2631116"/>
            <a:ext cx="2783471" cy="17799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/>
          <a:srcRect l="478" t="8636" r="52" b="17122"/>
          <a:stretch/>
        </p:blipFill>
        <p:spPr>
          <a:xfrm>
            <a:off x="3791383" y="2388975"/>
            <a:ext cx="5046086" cy="22642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3710226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7958" y="517272"/>
            <a:ext cx="6858000" cy="329506"/>
          </a:xfrm>
          <a:prstGeom prst="rect">
            <a:avLst/>
          </a:prstGeom>
        </p:spPr>
        <p:txBody>
          <a:bodyPr wrap="none" lIns="133946" tIns="0" rIns="133946" bIns="0" anchor="t"/>
          <a:lstStyle/>
          <a:p>
            <a:r>
              <a:rPr lang="el-GR" sz="2250" dirty="0"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rPr>
              <a:t>ΕΙΣΑΓΩΓΗ ΤΩΝ ΔΕΔΟΜΕΝΩΝ ΣΤΟ </a:t>
            </a:r>
            <a:r>
              <a:rPr lang="en-GB" sz="2250" dirty="0"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rPr>
              <a:t>C</a:t>
            </a:r>
            <a:r>
              <a:rPr lang="en-US" sz="2250" dirty="0"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rPr>
              <a:t>AN-MDS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958" y="1480951"/>
            <a:ext cx="6590110" cy="2629883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401822" indent="-401822">
              <a:lnSpc>
                <a:spcPct val="115200"/>
              </a:lnSpc>
              <a:buFont typeface="Wingdings 3" panose="05040102010807070707" pitchFamily="18" charset="2"/>
              <a:buChar char="´"/>
            </a:pPr>
            <a:r>
              <a:rPr lang="el-GR" sz="21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Καθώς προχωράτε </a:t>
            </a:r>
            <a:r>
              <a:rPr lang="el-GR" sz="2100" dirty="0" smtClean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μια καταγραφή, ελέγχετε ότι στη στήλη «πρόοδος καταγραφής» </a:t>
            </a:r>
            <a:r>
              <a:rPr lang="el-GR" sz="21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εμφανίζονται τα στοιχεία που καταγράφετε </a:t>
            </a:r>
            <a:endParaRPr lang="en-US" sz="2100" dirty="0">
              <a:solidFill>
                <a:schemeClr val="bg1">
                  <a:lumMod val="50000"/>
                </a:schemeClr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marL="257175" indent="-257175">
              <a:lnSpc>
                <a:spcPct val="115200"/>
              </a:lnSpc>
              <a:buFont typeface="Wingdings 3" panose="05040102010807070707" pitchFamily="18" charset="2"/>
              <a:buChar char="´"/>
            </a:pPr>
            <a:endParaRPr lang="en-US" sz="2100" dirty="0">
              <a:solidFill>
                <a:schemeClr val="bg1">
                  <a:lumMod val="50000"/>
                </a:schemeClr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marL="401822" indent="-401822">
              <a:lnSpc>
                <a:spcPct val="115200"/>
              </a:lnSpc>
              <a:buFont typeface="Wingdings 3" panose="05040102010807070707" pitchFamily="18" charset="2"/>
              <a:buChar char="´"/>
            </a:pPr>
            <a:r>
              <a:rPr lang="el-GR" sz="21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Ελέγξτε </a:t>
            </a:r>
            <a:r>
              <a:rPr lang="el-GR" sz="2100" dirty="0" smtClean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τα «εισερχόμενα» για </a:t>
            </a:r>
            <a:r>
              <a:rPr lang="el-GR" sz="21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μηνύματα από </a:t>
            </a:r>
            <a:r>
              <a:rPr lang="el-GR" sz="2100" dirty="0" smtClean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τον/την Διαχειριστή του συστήματος</a:t>
            </a:r>
            <a:endParaRPr lang="en-US" sz="2100" dirty="0">
              <a:solidFill>
                <a:schemeClr val="bg1">
                  <a:lumMod val="50000"/>
                </a:schemeClr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5076528"/>
            <a:ext cx="6858000" cy="64294"/>
          </a:xfrm>
          <a:prstGeom prst="rect">
            <a:avLst/>
          </a:prstGeom>
        </p:spPr>
        <p:txBody>
          <a:bodyPr wrap="none" lIns="133946" tIns="0" rIns="133946" bIns="0" anchor="t"/>
          <a:lstStyle/>
          <a:p>
            <a:pPr algn="l"/>
            <a:r>
              <a:rPr lang="en-US" sz="422" b="1">
                <a:solidFill>
                  <a:srgbClr val="FFFFFF"/>
                </a:solidFill>
                <a:latin typeface="Calibri"/>
              </a:rPr>
              <a:t>cc: marfis75 - https://www.flickr.com/photos/45409431@N00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79635" t="23333" b="19546"/>
          <a:stretch/>
        </p:blipFill>
        <p:spPr>
          <a:xfrm>
            <a:off x="7037243" y="1480951"/>
            <a:ext cx="1742381" cy="29380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90364006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800225"/>
            <a:ext cx="3429000" cy="15430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3000" y="1800225"/>
            <a:ext cx="3429000" cy="1543050"/>
          </a:xfrm>
          <a:prstGeom prst="rect">
            <a:avLst/>
          </a:prstGeom>
        </p:spPr>
        <p:txBody>
          <a:bodyPr wrap="square" lIns="133946" tIns="133946" rIns="133946" bIns="133946" anchor="ctr">
            <a:normAutofit/>
          </a:bodyPr>
          <a:lstStyle/>
          <a:p>
            <a:pPr algn="ctr"/>
            <a:r>
              <a:rPr lang="el-GR" sz="4219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Στην πράξη</a:t>
            </a:r>
            <a:endParaRPr lang="en-US" sz="4219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5076528"/>
            <a:ext cx="6858000" cy="64294"/>
          </a:xfrm>
          <a:prstGeom prst="rect">
            <a:avLst/>
          </a:prstGeom>
        </p:spPr>
        <p:txBody>
          <a:bodyPr wrap="none" lIns="133946" tIns="0" rIns="133946" bIns="0" anchor="t"/>
          <a:lstStyle/>
          <a:p>
            <a:pPr algn="l"/>
            <a:r>
              <a:rPr lang="en-US" sz="422" b="1">
                <a:solidFill>
                  <a:srgbClr val="FFFFFF"/>
                </a:solidFill>
                <a:latin typeface="Calibri"/>
              </a:rPr>
              <a:t>cc: PictureWendy - https://www.flickr.com/photos/45756179@N03</a:t>
            </a:r>
          </a:p>
        </p:txBody>
      </p:sp>
    </p:spTree>
    <p:extLst>
      <p:ext uri="{BB962C8B-B14F-4D97-AF65-F5344CB8AC3E}">
        <p14:creationId xmlns:p14="http://schemas.microsoft.com/office/powerpoint/2010/main" xmlns="" val="254780388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902" y="1414463"/>
            <a:ext cx="7775917" cy="23145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2961" y="1414463"/>
            <a:ext cx="7670408" cy="2314575"/>
          </a:xfrm>
          <a:prstGeom prst="rect">
            <a:avLst/>
          </a:prstGeom>
        </p:spPr>
        <p:txBody>
          <a:bodyPr wrap="square" lIns="133946" tIns="133946" rIns="133946" bIns="133946" anchor="ctr">
            <a:normAutofit fontScale="62500" lnSpcReduction="20000"/>
          </a:bodyPr>
          <a:lstStyle/>
          <a:p>
            <a:pPr algn="ctr"/>
            <a:r>
              <a:rPr lang="el-GR" sz="3586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Έχετε μπροστά σας τις λίστες των Παραρτημάτων Ι &amp; ΙΙ. Χρησιμοποιείστε τις λίστες αυτές για να κρατήσετε τις απαραίτητες πληροφορίες  με βάση το πλασματικό περιστατικό που ακολουθεί</a:t>
            </a:r>
          </a:p>
          <a:p>
            <a:pPr algn="ctr">
              <a:buFontTx/>
              <a:buChar char="-"/>
            </a:pPr>
            <a:r>
              <a:rPr lang="el-GR" sz="3586" b="1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για το </a:t>
            </a:r>
            <a:r>
              <a:rPr lang="en-US" sz="3586" b="1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CAN-MDS</a:t>
            </a:r>
            <a:r>
              <a:rPr lang="en-US" sz="3586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l-GR" sz="3586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(λίστα Ι)</a:t>
            </a:r>
            <a:endParaRPr lang="el-GR" sz="3586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el-GR" sz="3586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ΚΑΙ</a:t>
            </a:r>
            <a:endParaRPr lang="en-US" sz="3586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el-GR" sz="3586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- </a:t>
            </a:r>
            <a:r>
              <a:rPr lang="el-GR" sz="3586" b="1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για τον/την Διαχειριστή/-τρια του </a:t>
            </a:r>
            <a:r>
              <a:rPr lang="el-GR" sz="3586" b="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Συστήματος</a:t>
            </a:r>
            <a:r>
              <a:rPr lang="el-GR" sz="3586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(λίστα ΙΙ)</a:t>
            </a:r>
            <a:endParaRPr lang="en-US" sz="3586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5076528"/>
            <a:ext cx="6858000" cy="64294"/>
          </a:xfrm>
          <a:prstGeom prst="rect">
            <a:avLst/>
          </a:prstGeom>
        </p:spPr>
        <p:txBody>
          <a:bodyPr wrap="none" lIns="133946" tIns="0" rIns="133946" bIns="0" anchor="t"/>
          <a:lstStyle/>
          <a:p>
            <a:pPr algn="l"/>
            <a:r>
              <a:rPr lang="en-US" sz="422" b="1">
                <a:solidFill>
                  <a:srgbClr val="FFFFFF"/>
                </a:solidFill>
                <a:latin typeface="Calibri"/>
              </a:rPr>
              <a:t>cc: PictureWendy - https://www.flickr.com/photos/45756179@N03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6351" y="3998742"/>
            <a:ext cx="77759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Σημείωση</a:t>
            </a:r>
            <a:r>
              <a:rPr lang="el-GR" sz="14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: Μετά την καταγραφή μερικών περιστατικών και την εξοικείωση του/της χρήστη/-τριας με το σύστημα, </a:t>
            </a:r>
            <a:r>
              <a:rPr lang="el-GR" sz="14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η Λίστα Ι ενδεχομένως δεν θα είναι απαραίτητη</a:t>
            </a:r>
            <a:r>
              <a:rPr lang="el-GR" sz="14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 αφού ο/η επαγγελματίας θα μπορεί να καταγράψει τις πληροφορίες άμεσα στο σύστημα</a:t>
            </a:r>
            <a:endParaRPr lang="en-US" sz="14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008368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867" y="267891"/>
            <a:ext cx="7619134" cy="626099"/>
          </a:xfrm>
          <a:prstGeom prst="rect">
            <a:avLst/>
          </a:prstGeom>
        </p:spPr>
        <p:txBody>
          <a:bodyPr wrap="none" lIns="133946" tIns="0" rIns="133946" bIns="0" anchor="t"/>
          <a:lstStyle/>
          <a:p>
            <a:r>
              <a:rPr lang="el-GR" sz="2400" dirty="0"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rPr>
              <a:t>Περιστατικό: Ανδρέας ΧΧΧΧΧ</a:t>
            </a:r>
            <a:endParaRPr lang="en-US" sz="2400" dirty="0">
              <a:latin typeface="Segoe UI Black" panose="020B0A02040204020203" pitchFamily="34" charset="0"/>
              <a:ea typeface="Segoe UI Black" panose="020B0A02040204020203" pitchFamily="34" charset="0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598" y="888424"/>
            <a:ext cx="8340145" cy="3681737"/>
          </a:xfrm>
          <a:prstGeom prst="rect">
            <a:avLst/>
          </a:prstGeom>
        </p:spPr>
        <p:txBody>
          <a:bodyPr wrap="square">
            <a:normAutofit fontScale="92500" lnSpcReduction="10000"/>
          </a:bodyPr>
          <a:lstStyle/>
          <a:p>
            <a:pPr marL="401822" indent="-401822">
              <a:buFont typeface="Wingdings 3" panose="05040102010807070707" pitchFamily="18" charset="2"/>
              <a:buChar char="´"/>
            </a:pPr>
            <a:r>
              <a:rPr lang="el-GR" sz="2100" dirty="0">
                <a:latin typeface="Segoe UI Light" panose="020B0502040204020203" pitchFamily="34" charset="0"/>
                <a:cs typeface="Segoe UI Light" panose="020B0502040204020203" pitchFamily="34" charset="0"/>
              </a:rPr>
              <a:t>Ο γείτονας καλεί την Υπηρεσία/Οργανισμό στην οποία εργάζεστε την 10 Αυγούστου 2020. Θέλει να αναφέρει ότι το προηγούμενο βράδυ άκουσε μια γειτόνισσα να κλαίει και να φωνάζει, ενώ ο σύντροφός της έβριζε και ακούγονταν δυνατοί θόρυβοι. Στο σπίτι, μαζί με τη γυναίκα και τον σύντροφό της, ζει και ο γιος της γυναίκας, ένα αγόρι 8 ετών, για την ασφάλεια του οποίου ο γείτονας ανησυχεί. </a:t>
            </a:r>
            <a:endParaRPr lang="en-US" sz="21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401822" indent="-401822">
              <a:buFont typeface="Wingdings 3" panose="05040102010807070707" pitchFamily="18" charset="2"/>
              <a:buChar char="´"/>
            </a:pPr>
            <a:r>
              <a:rPr lang="el-GR" sz="2100" dirty="0">
                <a:latin typeface="Segoe UI Light" panose="020B0502040204020203" pitchFamily="34" charset="0"/>
                <a:cs typeface="Segoe UI Light" panose="020B0502040204020203" pitchFamily="34" charset="0"/>
              </a:rPr>
              <a:t>Η μητέρα, που λέγεται Μαρία, είναι Ελληνίδα, γύρω στα 30-35 και εργάζεται σε μια λαϊκή αγορά. Για τον σύντροφο δεν γνωρίζει κάτι περισσότερο</a:t>
            </a:r>
            <a:endParaRPr lang="en-US" sz="21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401822" indent="-401822">
              <a:buFont typeface="Wingdings 3" panose="05040102010807070707" pitchFamily="18" charset="2"/>
              <a:buChar char="´"/>
            </a:pPr>
            <a:r>
              <a:rPr lang="el-GR" sz="2100" dirty="0">
                <a:latin typeface="Segoe UI Light" panose="020B0502040204020203" pitchFamily="34" charset="0"/>
                <a:cs typeface="Segoe UI Light" panose="020B0502040204020203" pitchFamily="34" charset="0"/>
              </a:rPr>
              <a:t>Η διεύθυνση του σπιτιού του παιδιού, το οποίο ονομάζεται Ανδρέας ΧΧΧΧΧ είναι </a:t>
            </a:r>
            <a:r>
              <a:rPr lang="el-GR" sz="21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Οδός Ψ, αριθμός 10, στην </a:t>
            </a:r>
            <a:r>
              <a:rPr lang="el-GR" sz="2100" dirty="0">
                <a:latin typeface="Segoe UI Light" panose="020B0502040204020203" pitchFamily="34" charset="0"/>
                <a:cs typeface="Segoe UI Light" panose="020B0502040204020203" pitchFamily="34" charset="0"/>
              </a:rPr>
              <a:t>περιοχή </a:t>
            </a:r>
            <a:r>
              <a:rPr lang="el-GR" sz="21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Ζ. </a:t>
            </a:r>
            <a:r>
              <a:rPr lang="el-GR" sz="2100" dirty="0">
                <a:latin typeface="Segoe UI Light" panose="020B0502040204020203" pitchFamily="34" charset="0"/>
                <a:cs typeface="Segoe UI Light" panose="020B0502040204020203" pitchFamily="34" charset="0"/>
              </a:rPr>
              <a:t>Δεν υπάρχει διαθέσιμες πληροφορίες όπως το τηλέφωνο, ταυτότητα ή η ημερομηνία γέννησης του παιδιού </a:t>
            </a:r>
            <a:endParaRPr lang="en-US" sz="21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5076528"/>
            <a:ext cx="6858000" cy="64294"/>
          </a:xfrm>
          <a:prstGeom prst="rect">
            <a:avLst/>
          </a:prstGeom>
        </p:spPr>
        <p:txBody>
          <a:bodyPr wrap="none" lIns="133946" tIns="0" rIns="133946" bIns="0" anchor="t"/>
          <a:lstStyle/>
          <a:p>
            <a:pPr algn="l"/>
            <a:r>
              <a:rPr lang="en-US" sz="422" b="1">
                <a:solidFill>
                  <a:srgbClr val="FFFFFF"/>
                </a:solidFill>
                <a:latin typeface="Calibri"/>
              </a:rPr>
              <a:t>cc: Leo Reynolds - https://www.flickr.com/photos/49968232@N00</a:t>
            </a:r>
          </a:p>
        </p:txBody>
      </p:sp>
    </p:spTree>
    <p:extLst>
      <p:ext uri="{BB962C8B-B14F-4D97-AF65-F5344CB8AC3E}">
        <p14:creationId xmlns:p14="http://schemas.microsoft.com/office/powerpoint/2010/main" xmlns="" val="395820961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3310" y="96021"/>
          <a:ext cx="8555723" cy="5237169"/>
        </p:xfrm>
        <a:graphic>
          <a:graphicData uri="http://schemas.openxmlformats.org/drawingml/2006/table">
            <a:tbl>
              <a:tblPr/>
              <a:tblGrid>
                <a:gridCol w="728630"/>
                <a:gridCol w="592013"/>
                <a:gridCol w="2652672"/>
                <a:gridCol w="4582408"/>
              </a:tblGrid>
              <a:tr h="195692">
                <a:tc gridSpan="4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rgbClr val="2E74B5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Παράρτημα </a:t>
                      </a:r>
                      <a:r>
                        <a:rPr lang="en-US" sz="1200" b="1" dirty="0">
                          <a:solidFill>
                            <a:srgbClr val="2E74B5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l-GR" sz="1200" b="1" dirty="0">
                          <a:solidFill>
                            <a:srgbClr val="2E74B5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 Πληροφορίες που αναμένεται να συλλεχθούν από την πηγή πληροφορίας </a:t>
                      </a:r>
                      <a:r>
                        <a:rPr lang="el-GR" sz="1200" b="1" u="sng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και να καταγραφούν στο</a:t>
                      </a:r>
                      <a:r>
                        <a:rPr lang="el-GR" sz="12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b="1" u="sng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CAN</a:t>
                      </a:r>
                      <a:r>
                        <a:rPr lang="el-GR" sz="1200" b="1" u="sng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200" b="1" u="sng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MDS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8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b="1" dirty="0">
                          <a:latin typeface="Calibri"/>
                          <a:ea typeface="Times New Roman"/>
                          <a:cs typeface="Times New Roman"/>
                        </a:rPr>
                        <a:t>Λίστα ελέγχου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b="1" i="1" dirty="0">
                          <a:latin typeface="Calibri"/>
                          <a:ea typeface="Times New Roman"/>
                          <a:cs typeface="Times New Roman"/>
                        </a:rPr>
                        <a:t>Στοιχεία δεδομένων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b="1" i="1" dirty="0">
                          <a:latin typeface="Calibri"/>
                          <a:ea typeface="Times New Roman"/>
                          <a:cs typeface="Times New Roman"/>
                        </a:rPr>
                        <a:t>Παρακάτω κρατήστε όσο πιο λεπτομερείς σημειώσεις μπορείτε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 dirty="0">
                          <a:latin typeface="Calibri"/>
                          <a:ea typeface="Times New Roman"/>
                          <a:cs typeface="Times New Roman"/>
                        </a:rPr>
                        <a:t>(εάν χρειαστεί, μπορείτε να χρησιμοποιήσετε και το πίσω μέρος της σελίδας)</a:t>
                      </a:r>
                      <a:r>
                        <a:rPr lang="el-GR" sz="1100" b="1" i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SimSun"/>
                          <a:cs typeface="Times New Roman"/>
                          <a:sym typeface="Webdings"/>
                        </a:rPr>
                        <a:t>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latin typeface="Calibri"/>
                          <a:ea typeface="Times New Roman"/>
                          <a:cs typeface="Times New Roman"/>
                        </a:rPr>
                        <a:t>Πηγή πληροφορίας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0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 dirty="0">
                          <a:latin typeface="Calibri"/>
                          <a:ea typeface="Times New Roman"/>
                          <a:cs typeface="Times New Roman"/>
                        </a:rPr>
                        <a:t>Αναφορικά με το περιστατικό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9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SimSun"/>
                          <a:cs typeface="Times New Roman"/>
                          <a:sym typeface="Webdings"/>
                        </a:rPr>
                        <a:t>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 dirty="0">
                          <a:latin typeface="Calibri"/>
                          <a:ea typeface="Times New Roman"/>
                          <a:cs typeface="Times New Roman"/>
                        </a:rPr>
                        <a:t>Ημερομηνία που έλαβε χώρα το περιστατικό και τύπος 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248" marR="22248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SimSun"/>
                          <a:cs typeface="Times New Roman"/>
                          <a:sym typeface="Webdings"/>
                        </a:rPr>
                        <a:t>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 dirty="0" smtClean="0">
                          <a:latin typeface="Calibri"/>
                          <a:ea typeface="Times New Roman"/>
                          <a:cs typeface="Times New Roman"/>
                        </a:rPr>
                        <a:t>Μορφές </a:t>
                      </a:r>
                      <a:r>
                        <a:rPr lang="el-GR" sz="1100" i="1" dirty="0">
                          <a:latin typeface="Calibri"/>
                          <a:ea typeface="Times New Roman"/>
                          <a:cs typeface="Times New Roman"/>
                        </a:rPr>
                        <a:t>κακοποίησης-παραμέλησης του παιδιού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248" marR="22248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SimSun"/>
                          <a:cs typeface="Times New Roman"/>
                          <a:sym typeface="Webdings"/>
                        </a:rPr>
                        <a:t>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dirty="0">
                          <a:latin typeface="Calibri"/>
                          <a:ea typeface="SimSun"/>
                          <a:cs typeface="Times New Roman"/>
                        </a:rPr>
                        <a:t>Χώρος (τοποθεσία) όπου έλαβε χώρα το περιστατικό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248" marR="22248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 dirty="0">
                          <a:latin typeface="Calibri"/>
                          <a:ea typeface="Times New Roman"/>
                          <a:cs typeface="Times New Roman"/>
                        </a:rPr>
                        <a:t>Αναφορικά με το παιδί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4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SimSun"/>
                          <a:cs typeface="Times New Roman"/>
                          <a:sym typeface="Webdings"/>
                        </a:rPr>
                        <a:t>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 dirty="0">
                          <a:latin typeface="Calibri"/>
                          <a:ea typeface="Times New Roman"/>
                          <a:cs typeface="Times New Roman"/>
                        </a:rPr>
                        <a:t>Φύλο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248" marR="22248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4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SimSun"/>
                          <a:cs typeface="Times New Roman"/>
                          <a:sym typeface="Webdings"/>
                        </a:rPr>
                        <a:t>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 dirty="0">
                          <a:latin typeface="Calibri"/>
                          <a:ea typeface="Times New Roman"/>
                          <a:cs typeface="Times New Roman"/>
                        </a:rPr>
                        <a:t>Ημερομηνία Γέννησης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248" marR="22248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4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SimSun"/>
                          <a:cs typeface="Times New Roman"/>
                          <a:sym typeface="Webdings"/>
                        </a:rPr>
                        <a:t>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159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latin typeface="Calibri"/>
                          <a:ea typeface="Times New Roman"/>
                          <a:cs typeface="Times New Roman"/>
                        </a:rPr>
                        <a:t>Υπηκοότητα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248" marR="22248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4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latin typeface="Calibri"/>
                          <a:ea typeface="Times New Roman"/>
                          <a:cs typeface="Times New Roman"/>
                        </a:rPr>
                        <a:t>Αναφορικά με τη σύνθεση της οικογένειας του παιδιού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SimSun"/>
                          <a:cs typeface="Times New Roman"/>
                          <a:sym typeface="Webdings"/>
                        </a:rPr>
                        <a:t>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11176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 dirty="0">
                          <a:latin typeface="Calibri"/>
                          <a:ea typeface="Times New Roman"/>
                          <a:cs typeface="Times New Roman"/>
                        </a:rPr>
                        <a:t>Τύπος οικογένειας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248" marR="22248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4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SimSun"/>
                          <a:cs typeface="Times New Roman"/>
                          <a:sym typeface="Webdings"/>
                        </a:rPr>
                        <a:t>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0129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latin typeface="Calibri"/>
                          <a:ea typeface="Times New Roman"/>
                          <a:cs typeface="Times New Roman"/>
                        </a:rPr>
                        <a:t>Μέλη της οικογένειας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248" marR="22248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8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SimSun"/>
                          <a:cs typeface="Times New Roman"/>
                          <a:sym typeface="Webdings"/>
                        </a:rPr>
                        <a:t>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0129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latin typeface="Calibri"/>
                          <a:ea typeface="Times New Roman"/>
                          <a:cs typeface="Times New Roman"/>
                        </a:rPr>
                        <a:t>Ταυτότητα μελών (σε σχέση με το παιδί), αριθμός μελών &amp; ηλικίες)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248" marR="22248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4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latin typeface="Calibri"/>
                          <a:ea typeface="Times New Roman"/>
                          <a:cs typeface="Times New Roman"/>
                        </a:rPr>
                        <a:t>Αναφορικά με τα ενήλικα άτομα (έως 2) που ήταν υπεύθυνα για τη φροντίδα του παιδιού όταν έλαβε χώρα το περιστατικό 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4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SimSun"/>
                          <a:cs typeface="Times New Roman"/>
                          <a:sym typeface="Webdings"/>
                        </a:rPr>
                        <a:t>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21590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b="1" i="1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l-GR" sz="1100" b="1" i="1" baseline="30000" dirty="0">
                          <a:latin typeface="Calibri"/>
                          <a:ea typeface="Times New Roman"/>
                          <a:cs typeface="Times New Roman"/>
                        </a:rPr>
                        <a:t>ο</a:t>
                      </a:r>
                      <a:r>
                        <a:rPr lang="el-GR" sz="1100" b="1" i="1" dirty="0">
                          <a:latin typeface="Calibri"/>
                          <a:ea typeface="Times New Roman"/>
                          <a:cs typeface="Times New Roman"/>
                        </a:rPr>
                        <a:t> άτομο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248" marR="22248" marT="0" marB="0" vert="vert27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 dirty="0">
                          <a:latin typeface="Calibri"/>
                          <a:ea typeface="Times New Roman"/>
                          <a:cs typeface="Times New Roman"/>
                        </a:rPr>
                        <a:t>Σχέση με το παιδί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402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SimSun"/>
                          <a:cs typeface="Times New Roman"/>
                          <a:sym typeface="Webdings"/>
                        </a:rPr>
                        <a:t>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 dirty="0">
                          <a:latin typeface="Calibri"/>
                          <a:ea typeface="Times New Roman"/>
                          <a:cs typeface="Times New Roman"/>
                        </a:rPr>
                        <a:t>Φύλο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7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 dirty="0">
                          <a:latin typeface="Calibri"/>
                          <a:ea typeface="Times New Roman"/>
                          <a:cs typeface="Times New Roman"/>
                        </a:rPr>
                        <a:t>Ημερομηνία Γέννησης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4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SimSun"/>
                          <a:cs typeface="Times New Roman"/>
                          <a:sym typeface="Webdings"/>
                        </a:rPr>
                        <a:t>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205" marR="56205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56205" marR="56205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SimSun"/>
                          <a:cs typeface="Times New Roman"/>
                          <a:sym typeface="Webdings"/>
                        </a:rPr>
                        <a:t>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21590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b="1" i="1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l-GR" sz="1100" b="1" i="1" baseline="30000">
                          <a:latin typeface="Calibri"/>
                          <a:ea typeface="Times New Roman"/>
                          <a:cs typeface="Times New Roman"/>
                        </a:rPr>
                        <a:t>ο</a:t>
                      </a:r>
                      <a:r>
                        <a:rPr lang="el-GR" sz="1100" b="1" i="1">
                          <a:latin typeface="Calibri"/>
                          <a:ea typeface="Times New Roman"/>
                          <a:cs typeface="Times New Roman"/>
                        </a:rPr>
                        <a:t> άτομο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2248" marR="22248" marT="0" marB="0" vert="vert27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 dirty="0">
                          <a:latin typeface="Calibri"/>
                          <a:ea typeface="Times New Roman"/>
                          <a:cs typeface="Times New Roman"/>
                        </a:rPr>
                        <a:t>Σχέση με το παιδί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402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SimSun"/>
                          <a:cs typeface="Times New Roman"/>
                          <a:sym typeface="Webdings"/>
                        </a:rPr>
                        <a:t>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 dirty="0">
                          <a:latin typeface="Calibri"/>
                          <a:ea typeface="Times New Roman"/>
                          <a:cs typeface="Times New Roman"/>
                        </a:rPr>
                        <a:t>Φύλο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77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i="1" dirty="0">
                          <a:latin typeface="Calibri"/>
                          <a:ea typeface="Times New Roman"/>
                          <a:cs typeface="Times New Roman"/>
                        </a:rPr>
                        <a:t>Ημερομηνία Γέννησης</a:t>
                      </a: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4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SimSun"/>
                          <a:cs typeface="Times New Roman"/>
                          <a:sym typeface="Webdings"/>
                        </a:rPr>
                        <a:t></a:t>
                      </a:r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54" marR="42154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205" marR="56205" marT="0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56205" marR="56205" marT="0" marB="0" anchor="ctr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046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100" b="1" dirty="0">
                          <a:latin typeface="Calibri"/>
                          <a:ea typeface="SimSun"/>
                          <a:cs typeface="Times New Roman"/>
                        </a:rPr>
                        <a:t>Σημειώσεις</a:t>
                      </a:r>
                      <a:r>
                        <a:rPr lang="el-GR" sz="1100" dirty="0" smtClean="0">
                          <a:latin typeface="+mn-lt"/>
                          <a:ea typeface="SimSun"/>
                          <a:cs typeface="Times New Roman"/>
                        </a:rPr>
                        <a:t>:  Ο γείτονας άκουσε τη μητέρα να κλαίει και να φωνάζει, ενώ ο σύντροφός της έβριζε και ακούγονταν δυνατοί θόρυβοι το προηγούμενο βράδυ. Η μητέρα είναι Ελληνίδα, φαίνεται γύρω στα 30-35 και εργάζεται σε λαϊκή αγορά</a:t>
                      </a:r>
                    </a:p>
                  </a:txBody>
                  <a:tcPr marL="42154" marR="42154" marT="0" marB="0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366291" y="607861"/>
            <a:ext cx="3354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γείτονας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1228" y="997385"/>
            <a:ext cx="44232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το προηγούμενο βράδυ (από τη μέρα της αναφοράς)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3399" y="1205630"/>
            <a:ext cx="43935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έκθεση σε ενδοοικογενειακή βία, μεταξύ συντρόφων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24611" y="1402914"/>
            <a:ext cx="4122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στο σπίτι του παιδιού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34005" y="1806878"/>
            <a:ext cx="44232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αγόρι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26176" y="1996073"/>
            <a:ext cx="43935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 smtClean="0">
                <a:ln w="0"/>
                <a:solidFill>
                  <a:schemeClr val="accent1"/>
                </a:solidFill>
                <a:latin typeface="Comic Sans MS" pitchFamily="66" charset="0"/>
              </a:rPr>
              <a:t>άγνωστη </a:t>
            </a:r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ημερ. Γέννησης (8 ετών, έτος γέννησης ~2012)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07388" y="2212407"/>
            <a:ext cx="4122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Ελληνική 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8599" y="2578271"/>
            <a:ext cx="44232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βιολογική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0770" y="2799216"/>
            <a:ext cx="43935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2 (+το παιδί)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61981" y="3074701"/>
            <a:ext cx="45594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 smtClean="0">
                <a:ln w="0"/>
                <a:solidFill>
                  <a:schemeClr val="accent1"/>
                </a:solidFill>
                <a:latin typeface="Comic Sans MS" pitchFamily="66" charset="0"/>
              </a:rPr>
              <a:t>μητέρα </a:t>
            </a:r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(30-35), σύντροφος μητέρας (άγνωστη ηλικία)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43192" y="3540859"/>
            <a:ext cx="44232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μητέρα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35363" y="3736404"/>
            <a:ext cx="43935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γυναίκα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16575" y="4011889"/>
            <a:ext cx="4122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~ 30-35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25969" y="4212740"/>
            <a:ext cx="44232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 smtClean="0">
                <a:ln w="0"/>
                <a:solidFill>
                  <a:schemeClr val="accent1"/>
                </a:solidFill>
                <a:latin typeface="Comic Sans MS" pitchFamily="66" charset="0"/>
              </a:rPr>
              <a:t>σύντροφος </a:t>
            </a:r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μητέρας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18140" y="4420985"/>
            <a:ext cx="43935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άντρας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18402" y="4652020"/>
            <a:ext cx="4122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>
                <a:ln w="0"/>
                <a:solidFill>
                  <a:schemeClr val="accent1"/>
                </a:solidFill>
                <a:latin typeface="Comic Sans MS" pitchFamily="66" charset="0"/>
              </a:rPr>
              <a:t>άγνωστη</a:t>
            </a:r>
            <a:endParaRPr lang="en-US" sz="1200" b="1" i="1" dirty="0">
              <a:ln w="0"/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63672" y="667011"/>
            <a:ext cx="225468" cy="22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ym typeface="Wingdings"/>
              </a:rPr>
              <a:t></a:t>
            </a:r>
            <a:endParaRPr lang="en-US" sz="1013" dirty="0"/>
          </a:p>
        </p:txBody>
      </p:sp>
      <p:sp>
        <p:nvSpPr>
          <p:cNvPr id="21" name="Rectangle 20"/>
          <p:cNvSpPr/>
          <p:nvPr/>
        </p:nvSpPr>
        <p:spPr>
          <a:xfrm>
            <a:off x="565238" y="997385"/>
            <a:ext cx="225468" cy="22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ym typeface="Wingdings"/>
              </a:rPr>
              <a:t></a:t>
            </a:r>
            <a:endParaRPr lang="en-US" sz="1013" dirty="0"/>
          </a:p>
        </p:txBody>
      </p:sp>
      <p:sp>
        <p:nvSpPr>
          <p:cNvPr id="22" name="Rectangle 21"/>
          <p:cNvSpPr/>
          <p:nvPr/>
        </p:nvSpPr>
        <p:spPr>
          <a:xfrm>
            <a:off x="566804" y="1243208"/>
            <a:ext cx="225468" cy="22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ym typeface="Wingdings"/>
              </a:rPr>
              <a:t></a:t>
            </a:r>
            <a:endParaRPr lang="en-US" sz="1013" dirty="0"/>
          </a:p>
        </p:txBody>
      </p:sp>
      <p:sp>
        <p:nvSpPr>
          <p:cNvPr id="23" name="Rectangle 22"/>
          <p:cNvSpPr/>
          <p:nvPr/>
        </p:nvSpPr>
        <p:spPr>
          <a:xfrm>
            <a:off x="568370" y="1489031"/>
            <a:ext cx="225468" cy="22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ym typeface="Wingdings"/>
              </a:rPr>
              <a:t></a:t>
            </a:r>
            <a:endParaRPr lang="en-US" sz="1013" dirty="0"/>
          </a:p>
        </p:txBody>
      </p:sp>
      <p:sp>
        <p:nvSpPr>
          <p:cNvPr id="24" name="Rectangle 23"/>
          <p:cNvSpPr/>
          <p:nvPr/>
        </p:nvSpPr>
        <p:spPr>
          <a:xfrm>
            <a:off x="569936" y="1819404"/>
            <a:ext cx="225468" cy="22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ym typeface="Wingdings"/>
              </a:rPr>
              <a:t></a:t>
            </a:r>
            <a:endParaRPr lang="en-US" sz="1013" dirty="0"/>
          </a:p>
        </p:txBody>
      </p:sp>
      <p:sp>
        <p:nvSpPr>
          <p:cNvPr id="25" name="Rectangle 24"/>
          <p:cNvSpPr/>
          <p:nvPr/>
        </p:nvSpPr>
        <p:spPr>
          <a:xfrm>
            <a:off x="571502" y="2074622"/>
            <a:ext cx="225468" cy="22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ym typeface="Wingdings"/>
              </a:rPr>
              <a:t></a:t>
            </a:r>
            <a:endParaRPr lang="en-US" sz="1013" dirty="0"/>
          </a:p>
        </p:txBody>
      </p:sp>
      <p:sp>
        <p:nvSpPr>
          <p:cNvPr id="26" name="Rectangle 25"/>
          <p:cNvSpPr/>
          <p:nvPr/>
        </p:nvSpPr>
        <p:spPr>
          <a:xfrm>
            <a:off x="573068" y="2311050"/>
            <a:ext cx="225468" cy="22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ym typeface="Wingdings"/>
              </a:rPr>
              <a:t></a:t>
            </a:r>
            <a:endParaRPr lang="en-US" sz="1013" dirty="0"/>
          </a:p>
        </p:txBody>
      </p:sp>
      <p:sp>
        <p:nvSpPr>
          <p:cNvPr id="27" name="Rectangle 26"/>
          <p:cNvSpPr/>
          <p:nvPr/>
        </p:nvSpPr>
        <p:spPr>
          <a:xfrm>
            <a:off x="574634" y="2641424"/>
            <a:ext cx="225468" cy="22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ym typeface="Wingdings"/>
              </a:rPr>
              <a:t></a:t>
            </a:r>
            <a:endParaRPr lang="en-US" sz="1013" dirty="0"/>
          </a:p>
        </p:txBody>
      </p:sp>
      <p:sp>
        <p:nvSpPr>
          <p:cNvPr id="28" name="Rectangle 27"/>
          <p:cNvSpPr/>
          <p:nvPr/>
        </p:nvSpPr>
        <p:spPr>
          <a:xfrm>
            <a:off x="576200" y="2887247"/>
            <a:ext cx="225468" cy="22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ym typeface="Wingdings"/>
              </a:rPr>
              <a:t></a:t>
            </a:r>
            <a:endParaRPr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577766" y="3133070"/>
            <a:ext cx="225468" cy="22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ym typeface="Wingdings"/>
              </a:rPr>
              <a:t></a:t>
            </a:r>
            <a:endParaRPr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579332" y="3604361"/>
            <a:ext cx="225468" cy="22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ym typeface="Wingdings"/>
              </a:rPr>
              <a:t></a:t>
            </a:r>
            <a:endParaRPr lang="en-US" sz="1013" dirty="0"/>
          </a:p>
        </p:txBody>
      </p:sp>
      <p:sp>
        <p:nvSpPr>
          <p:cNvPr id="31" name="Rectangle 30"/>
          <p:cNvSpPr/>
          <p:nvPr/>
        </p:nvSpPr>
        <p:spPr>
          <a:xfrm>
            <a:off x="580898" y="3859578"/>
            <a:ext cx="225468" cy="22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ym typeface="Wingdings"/>
              </a:rPr>
              <a:t></a:t>
            </a:r>
            <a:endParaRPr lang="en-US" sz="1013" dirty="0"/>
          </a:p>
        </p:txBody>
      </p:sp>
      <p:sp>
        <p:nvSpPr>
          <p:cNvPr id="32" name="Rectangle 31"/>
          <p:cNvSpPr/>
          <p:nvPr/>
        </p:nvSpPr>
        <p:spPr>
          <a:xfrm>
            <a:off x="582464" y="4114796"/>
            <a:ext cx="225468" cy="22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ym typeface="Wingdings"/>
              </a:rPr>
              <a:t></a:t>
            </a:r>
            <a:endParaRPr lang="en-US" sz="1013" dirty="0"/>
          </a:p>
        </p:txBody>
      </p:sp>
      <p:sp>
        <p:nvSpPr>
          <p:cNvPr id="33" name="Rectangle 32"/>
          <p:cNvSpPr/>
          <p:nvPr/>
        </p:nvSpPr>
        <p:spPr>
          <a:xfrm>
            <a:off x="584030" y="4360619"/>
            <a:ext cx="225468" cy="22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ym typeface="Wingdings"/>
              </a:rPr>
              <a:t></a:t>
            </a:r>
            <a:endParaRPr lang="en-US" sz="1013" dirty="0"/>
          </a:p>
        </p:txBody>
      </p:sp>
      <p:sp>
        <p:nvSpPr>
          <p:cNvPr id="34" name="Rectangle 33"/>
          <p:cNvSpPr/>
          <p:nvPr/>
        </p:nvSpPr>
        <p:spPr>
          <a:xfrm>
            <a:off x="585596" y="4606442"/>
            <a:ext cx="225468" cy="22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ym typeface="Wingdings"/>
              </a:rPr>
              <a:t></a:t>
            </a:r>
            <a:endParaRPr lang="en-US" sz="1013" dirty="0"/>
          </a:p>
        </p:txBody>
      </p:sp>
      <p:sp>
        <p:nvSpPr>
          <p:cNvPr id="35" name="Rectangle 34"/>
          <p:cNvSpPr/>
          <p:nvPr/>
        </p:nvSpPr>
        <p:spPr>
          <a:xfrm>
            <a:off x="587162" y="4852265"/>
            <a:ext cx="225468" cy="22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ym typeface="Wingdings"/>
              </a:rPr>
              <a:t></a:t>
            </a:r>
            <a:endParaRPr lang="en-US" sz="1013" dirty="0"/>
          </a:p>
        </p:txBody>
      </p:sp>
      <p:sp>
        <p:nvSpPr>
          <p:cNvPr id="36" name="Oval 35"/>
          <p:cNvSpPr/>
          <p:nvPr/>
        </p:nvSpPr>
        <p:spPr>
          <a:xfrm>
            <a:off x="991772" y="812411"/>
            <a:ext cx="1835834" cy="253221"/>
          </a:xfrm>
          <a:prstGeom prst="ellipse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7" name="Oval 36"/>
          <p:cNvSpPr/>
          <p:nvPr/>
        </p:nvSpPr>
        <p:spPr>
          <a:xfrm>
            <a:off x="2996419" y="641834"/>
            <a:ext cx="1369872" cy="254982"/>
          </a:xfrm>
          <a:prstGeom prst="ellipse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8" name="Oval 37"/>
          <p:cNvSpPr/>
          <p:nvPr/>
        </p:nvSpPr>
        <p:spPr>
          <a:xfrm>
            <a:off x="917915" y="1589636"/>
            <a:ext cx="1846385" cy="330602"/>
          </a:xfrm>
          <a:prstGeom prst="ellipse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9" name="Oval 38"/>
          <p:cNvSpPr/>
          <p:nvPr/>
        </p:nvSpPr>
        <p:spPr>
          <a:xfrm>
            <a:off x="875709" y="2410828"/>
            <a:ext cx="3291845" cy="330602"/>
          </a:xfrm>
          <a:prstGeom prst="ellipse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0" name="Oval 39"/>
          <p:cNvSpPr/>
          <p:nvPr/>
        </p:nvSpPr>
        <p:spPr>
          <a:xfrm>
            <a:off x="875706" y="3369181"/>
            <a:ext cx="7069024" cy="330602"/>
          </a:xfrm>
          <a:prstGeom prst="ellipse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21270</TotalTime>
  <Words>1383</Words>
  <Application>Microsoft Office PowerPoint</Application>
  <PresentationFormat>On-screen Show (16:9)</PresentationFormat>
  <Paragraphs>210</Paragraphs>
  <Slides>15</Slides>
  <Notes>11</Notes>
  <HiddenSlides>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Παρουσίαση του συστήματος  CAN-MDS</vt:lpstr>
      <vt:lpstr>Slide 2</vt:lpstr>
      <vt:lpstr>περίγραμμα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iyplaptop1</cp:lastModifiedBy>
  <cp:revision>103</cp:revision>
  <dcterms:created xsi:type="dcterms:W3CDTF">2018-11-08T14:12:16Z</dcterms:created>
  <dcterms:modified xsi:type="dcterms:W3CDTF">2022-02-01T18:02:29Z</dcterms:modified>
</cp:coreProperties>
</file>