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0"/>
  </p:notesMasterIdLst>
  <p:sldIdLst>
    <p:sldId id="256" r:id="rId2"/>
    <p:sldId id="371" r:id="rId3"/>
    <p:sldId id="362" r:id="rId4"/>
    <p:sldId id="329" r:id="rId5"/>
    <p:sldId id="334" r:id="rId6"/>
    <p:sldId id="326" r:id="rId7"/>
    <p:sldId id="327" r:id="rId8"/>
    <p:sldId id="347" r:id="rId9"/>
    <p:sldId id="364" r:id="rId10"/>
    <p:sldId id="349" r:id="rId11"/>
    <p:sldId id="354" r:id="rId12"/>
    <p:sldId id="366" r:id="rId13"/>
    <p:sldId id="367" r:id="rId14"/>
    <p:sldId id="368" r:id="rId15"/>
    <p:sldId id="356" r:id="rId16"/>
    <p:sldId id="357" r:id="rId17"/>
    <p:sldId id="369" r:id="rId18"/>
    <p:sldId id="328" r:id="rId19"/>
    <p:sldId id="358" r:id="rId20"/>
    <p:sldId id="345" r:id="rId21"/>
    <p:sldId id="335" r:id="rId22"/>
    <p:sldId id="337" r:id="rId23"/>
    <p:sldId id="338" r:id="rId24"/>
    <p:sldId id="333" r:id="rId25"/>
    <p:sldId id="331" r:id="rId26"/>
    <p:sldId id="325" r:id="rId27"/>
    <p:sldId id="359" r:id="rId28"/>
    <p:sldId id="370" r:id="rId29"/>
  </p:sldIdLst>
  <p:sldSz cx="9144000" cy="5143500" type="screen16x9"/>
  <p:notesSz cx="6858000" cy="9144000"/>
  <p:defaultTextStyle>
    <a:defPPr>
      <a:defRPr lang="el-G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8585"/>
    <a:srgbClr val="D1B2E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8736EA-2B5B-DB46-AFBE-5E1F68A7581F}" v="2561" dt="2020-06-25T13:02:36.5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196" autoAdjust="0"/>
    <p:restoredTop sz="66067" autoAdjust="0"/>
  </p:normalViewPr>
  <p:slideViewPr>
    <p:cSldViewPr snapToGrid="0">
      <p:cViewPr varScale="1">
        <p:scale>
          <a:sx n="57" d="100"/>
          <a:sy n="57" d="100"/>
        </p:scale>
        <p:origin x="-1878" y="-96"/>
      </p:cViewPr>
      <p:guideLst>
        <p:guide orient="horz" pos="2160"/>
        <p:guide orient="horz" pos="1620"/>
        <p:guide pos="3840"/>
        <p:guide pos="2880"/>
      </p:guideLst>
    </p:cSldViewPr>
  </p:slideViewPr>
  <p:notesTextViewPr>
    <p:cViewPr>
      <p:scale>
        <a:sx n="75" d="100"/>
        <a:sy n="75"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eti Chouchourelou" userId="09759555be95b33e" providerId="LiveId" clId="{D98736EA-2B5B-DB46-AFBE-5E1F68A7581F}"/>
    <pc:docChg chg="undo custSel addSld delSld modSld">
      <pc:chgData name="Areti Chouchourelou" userId="09759555be95b33e" providerId="LiveId" clId="{D98736EA-2B5B-DB46-AFBE-5E1F68A7581F}" dt="2020-06-25T13:03:00.156" v="11917" actId="1036"/>
      <pc:docMkLst>
        <pc:docMk/>
      </pc:docMkLst>
      <pc:sldChg chg="modSp">
        <pc:chgData name="Areti Chouchourelou" userId="09759555be95b33e" providerId="LiveId" clId="{D98736EA-2B5B-DB46-AFBE-5E1F68A7581F}" dt="2020-06-24T13:33:41.098" v="45" actId="20577"/>
        <pc:sldMkLst>
          <pc:docMk/>
          <pc:sldMk cId="2950040157" sldId="256"/>
        </pc:sldMkLst>
        <pc:spChg chg="mod">
          <ac:chgData name="Areti Chouchourelou" userId="09759555be95b33e" providerId="LiveId" clId="{D98736EA-2B5B-DB46-AFBE-5E1F68A7581F}" dt="2020-06-24T13:33:41.098" v="45" actId="20577"/>
          <ac:spMkLst>
            <pc:docMk/>
            <pc:sldMk cId="2950040157" sldId="256"/>
            <ac:spMk id="2" creationId="{00000000-0000-0000-0000-000000000000}"/>
          </ac:spMkLst>
        </pc:spChg>
        <pc:spChg chg="mod">
          <ac:chgData name="Areti Chouchourelou" userId="09759555be95b33e" providerId="LiveId" clId="{D98736EA-2B5B-DB46-AFBE-5E1F68A7581F}" dt="2020-06-24T13:33:28.647" v="20" actId="20577"/>
          <ac:spMkLst>
            <pc:docMk/>
            <pc:sldMk cId="2950040157" sldId="256"/>
            <ac:spMk id="3" creationId="{00000000-0000-0000-0000-000000000000}"/>
          </ac:spMkLst>
        </pc:spChg>
      </pc:sldChg>
      <pc:sldChg chg="modSp">
        <pc:chgData name="Areti Chouchourelou" userId="09759555be95b33e" providerId="LiveId" clId="{D98736EA-2B5B-DB46-AFBE-5E1F68A7581F}" dt="2020-06-24T14:43:14.312" v="4296" actId="20577"/>
        <pc:sldMkLst>
          <pc:docMk/>
          <pc:sldMk cId="0" sldId="325"/>
        </pc:sldMkLst>
        <pc:spChg chg="mod">
          <ac:chgData name="Areti Chouchourelou" userId="09759555be95b33e" providerId="LiveId" clId="{D98736EA-2B5B-DB46-AFBE-5E1F68A7581F}" dt="2020-06-24T14:43:14.312" v="4296" actId="20577"/>
          <ac:spMkLst>
            <pc:docMk/>
            <pc:sldMk cId="0" sldId="325"/>
            <ac:spMk id="2" creationId="{00000000-0000-0000-0000-000000000000}"/>
          </ac:spMkLst>
        </pc:spChg>
      </pc:sldChg>
      <pc:sldChg chg="addSp delSp modSp delAnim">
        <pc:chgData name="Areti Chouchourelou" userId="09759555be95b33e" providerId="LiveId" clId="{D98736EA-2B5B-DB46-AFBE-5E1F68A7581F}" dt="2020-06-25T12:31:34.192" v="10054" actId="1037"/>
        <pc:sldMkLst>
          <pc:docMk/>
          <pc:sldMk cId="837308938" sldId="326"/>
        </pc:sldMkLst>
        <pc:spChg chg="mod">
          <ac:chgData name="Areti Chouchourelou" userId="09759555be95b33e" providerId="LiveId" clId="{D98736EA-2B5B-DB46-AFBE-5E1F68A7581F}" dt="2020-06-24T13:55:47.822" v="1746" actId="20577"/>
          <ac:spMkLst>
            <pc:docMk/>
            <pc:sldMk cId="837308938" sldId="326"/>
            <ac:spMk id="2" creationId="{00000000-0000-0000-0000-000000000000}"/>
          </ac:spMkLst>
        </pc:spChg>
        <pc:graphicFrameChg chg="mod modGraphic">
          <ac:chgData name="Areti Chouchourelou" userId="09759555be95b33e" providerId="LiveId" clId="{D98736EA-2B5B-DB46-AFBE-5E1F68A7581F}" dt="2020-06-24T14:18:27.153" v="2692" actId="20577"/>
          <ac:graphicFrameMkLst>
            <pc:docMk/>
            <pc:sldMk cId="837308938" sldId="326"/>
            <ac:graphicFrameMk id="5" creationId="{00000000-0000-0000-0000-000000000000}"/>
          </ac:graphicFrameMkLst>
        </pc:graphicFrameChg>
        <pc:picChg chg="del">
          <ac:chgData name="Areti Chouchourelou" userId="09759555be95b33e" providerId="LiveId" clId="{D98736EA-2B5B-DB46-AFBE-5E1F68A7581F}" dt="2020-06-25T12:30:24.705" v="9912" actId="478"/>
          <ac:picMkLst>
            <pc:docMk/>
            <pc:sldMk cId="837308938" sldId="326"/>
            <ac:picMk id="4" creationId="{00000000-0000-0000-0000-000000000000}"/>
          </ac:picMkLst>
        </pc:picChg>
        <pc:picChg chg="add mod">
          <ac:chgData name="Areti Chouchourelou" userId="09759555be95b33e" providerId="LiveId" clId="{D98736EA-2B5B-DB46-AFBE-5E1F68A7581F}" dt="2020-06-25T12:31:34.192" v="10054" actId="1037"/>
          <ac:picMkLst>
            <pc:docMk/>
            <pc:sldMk cId="837308938" sldId="326"/>
            <ac:picMk id="6" creationId="{2196DDB8-4B68-6B44-874E-2EC65AC5F0FC}"/>
          </ac:picMkLst>
        </pc:picChg>
      </pc:sldChg>
      <pc:sldChg chg="addSp delSp modSp">
        <pc:chgData name="Areti Chouchourelou" userId="09759555be95b33e" providerId="LiveId" clId="{D98736EA-2B5B-DB46-AFBE-5E1F68A7581F}" dt="2020-06-25T12:31:46.613" v="10056"/>
        <pc:sldMkLst>
          <pc:docMk/>
          <pc:sldMk cId="2657808183" sldId="327"/>
        </pc:sldMkLst>
        <pc:spChg chg="mod">
          <ac:chgData name="Areti Chouchourelou" userId="09759555be95b33e" providerId="LiveId" clId="{D98736EA-2B5B-DB46-AFBE-5E1F68A7581F}" dt="2020-06-24T13:59:15.458" v="2021"/>
          <ac:spMkLst>
            <pc:docMk/>
            <pc:sldMk cId="2657808183" sldId="327"/>
            <ac:spMk id="10" creationId="{00000000-0000-0000-0000-000000000000}"/>
          </ac:spMkLst>
        </pc:spChg>
        <pc:graphicFrameChg chg="mod modGraphic">
          <ac:chgData name="Areti Chouchourelou" userId="09759555be95b33e" providerId="LiveId" clId="{D98736EA-2B5B-DB46-AFBE-5E1F68A7581F}" dt="2020-06-24T14:03:42.348" v="2217"/>
          <ac:graphicFrameMkLst>
            <pc:docMk/>
            <pc:sldMk cId="2657808183" sldId="327"/>
            <ac:graphicFrameMk id="5" creationId="{00000000-0000-0000-0000-000000000000}"/>
          </ac:graphicFrameMkLst>
        </pc:graphicFrameChg>
        <pc:picChg chg="del">
          <ac:chgData name="Areti Chouchourelou" userId="09759555be95b33e" providerId="LiveId" clId="{D98736EA-2B5B-DB46-AFBE-5E1F68A7581F}" dt="2020-06-25T12:31:40.308" v="10055" actId="478"/>
          <ac:picMkLst>
            <pc:docMk/>
            <pc:sldMk cId="2657808183" sldId="327"/>
            <ac:picMk id="4" creationId="{00000000-0000-0000-0000-000000000000}"/>
          </ac:picMkLst>
        </pc:picChg>
        <pc:picChg chg="add mod">
          <ac:chgData name="Areti Chouchourelou" userId="09759555be95b33e" providerId="LiveId" clId="{D98736EA-2B5B-DB46-AFBE-5E1F68A7581F}" dt="2020-06-25T12:31:46.613" v="10056"/>
          <ac:picMkLst>
            <pc:docMk/>
            <pc:sldMk cId="2657808183" sldId="327"/>
            <ac:picMk id="9" creationId="{08B3D915-5A11-BE4D-A422-B45ED84A4304}"/>
          </ac:picMkLst>
        </pc:picChg>
      </pc:sldChg>
      <pc:sldChg chg="addSp delSp modSp">
        <pc:chgData name="Areti Chouchourelou" userId="09759555be95b33e" providerId="LiveId" clId="{D98736EA-2B5B-DB46-AFBE-5E1F68A7581F}" dt="2020-06-25T12:32:33.974" v="10076" actId="1038"/>
        <pc:sldMkLst>
          <pc:docMk/>
          <pc:sldMk cId="932686572" sldId="328"/>
        </pc:sldMkLst>
        <pc:spChg chg="mod">
          <ac:chgData name="Areti Chouchourelou" userId="09759555be95b33e" providerId="LiveId" clId="{D98736EA-2B5B-DB46-AFBE-5E1F68A7581F}" dt="2020-06-24T14:15:44.964" v="2607"/>
          <ac:spMkLst>
            <pc:docMk/>
            <pc:sldMk cId="932686572" sldId="328"/>
            <ac:spMk id="10" creationId="{00000000-0000-0000-0000-000000000000}"/>
          </ac:spMkLst>
        </pc:spChg>
        <pc:graphicFrameChg chg="mod modGraphic">
          <ac:chgData name="Areti Chouchourelou" userId="09759555be95b33e" providerId="LiveId" clId="{D98736EA-2B5B-DB46-AFBE-5E1F68A7581F}" dt="2020-06-25T12:32:33.974" v="10076" actId="1038"/>
          <ac:graphicFrameMkLst>
            <pc:docMk/>
            <pc:sldMk cId="932686572" sldId="328"/>
            <ac:graphicFrameMk id="5" creationId="{00000000-0000-0000-0000-000000000000}"/>
          </ac:graphicFrameMkLst>
        </pc:graphicFrameChg>
        <pc:picChg chg="del">
          <ac:chgData name="Areti Chouchourelou" userId="09759555be95b33e" providerId="LiveId" clId="{D98736EA-2B5B-DB46-AFBE-5E1F68A7581F}" dt="2020-06-25T12:32:29.788" v="10073" actId="478"/>
          <ac:picMkLst>
            <pc:docMk/>
            <pc:sldMk cId="932686572" sldId="328"/>
            <ac:picMk id="4" creationId="{00000000-0000-0000-0000-000000000000}"/>
          </ac:picMkLst>
        </pc:picChg>
        <pc:picChg chg="mod">
          <ac:chgData name="Areti Chouchourelou" userId="09759555be95b33e" providerId="LiveId" clId="{D98736EA-2B5B-DB46-AFBE-5E1F68A7581F}" dt="2020-06-24T14:23:25.272" v="2975" actId="1037"/>
          <ac:picMkLst>
            <pc:docMk/>
            <pc:sldMk cId="932686572" sldId="328"/>
            <ac:picMk id="9" creationId="{00000000-0000-0000-0000-000000000000}"/>
          </ac:picMkLst>
        </pc:picChg>
        <pc:picChg chg="add mod">
          <ac:chgData name="Areti Chouchourelou" userId="09759555be95b33e" providerId="LiveId" clId="{D98736EA-2B5B-DB46-AFBE-5E1F68A7581F}" dt="2020-06-25T12:32:30.583" v="10074"/>
          <ac:picMkLst>
            <pc:docMk/>
            <pc:sldMk cId="932686572" sldId="328"/>
            <ac:picMk id="11" creationId="{7444EAF0-8A37-384E-960C-48E5776A3C0D}"/>
          </ac:picMkLst>
        </pc:picChg>
      </pc:sldChg>
      <pc:sldChg chg="modSp modNotesTx">
        <pc:chgData name="Areti Chouchourelou" userId="09759555be95b33e" providerId="LiveId" clId="{D98736EA-2B5B-DB46-AFBE-5E1F68A7581F}" dt="2020-06-24T13:38:02.834" v="626" actId="20577"/>
        <pc:sldMkLst>
          <pc:docMk/>
          <pc:sldMk cId="0" sldId="329"/>
        </pc:sldMkLst>
        <pc:spChg chg="mod">
          <ac:chgData name="Areti Chouchourelou" userId="09759555be95b33e" providerId="LiveId" clId="{D98736EA-2B5B-DB46-AFBE-5E1F68A7581F}" dt="2020-06-24T13:37:18.390" v="478" actId="20577"/>
          <ac:spMkLst>
            <pc:docMk/>
            <pc:sldMk cId="0" sldId="329"/>
            <ac:spMk id="4" creationId="{00000000-0000-0000-0000-000000000000}"/>
          </ac:spMkLst>
        </pc:spChg>
      </pc:sldChg>
      <pc:sldChg chg="addSp delSp modSp addAnim delAnim">
        <pc:chgData name="Areti Chouchourelou" userId="09759555be95b33e" providerId="LiveId" clId="{D98736EA-2B5B-DB46-AFBE-5E1F68A7581F}" dt="2020-06-25T12:38:03.503" v="10543"/>
        <pc:sldMkLst>
          <pc:docMk/>
          <pc:sldMk cId="1115706990" sldId="331"/>
        </pc:sldMkLst>
        <pc:spChg chg="mod">
          <ac:chgData name="Areti Chouchourelou" userId="09759555be95b33e" providerId="LiveId" clId="{D98736EA-2B5B-DB46-AFBE-5E1F68A7581F}" dt="2020-06-24T14:43:05.175" v="4288"/>
          <ac:spMkLst>
            <pc:docMk/>
            <pc:sldMk cId="1115706990" sldId="331"/>
            <ac:spMk id="9" creationId="{00000000-0000-0000-0000-000000000000}"/>
          </ac:spMkLst>
        </pc:spChg>
        <pc:graphicFrameChg chg="mod modGraphic">
          <ac:chgData name="Areti Chouchourelou" userId="09759555be95b33e" providerId="LiveId" clId="{D98736EA-2B5B-DB46-AFBE-5E1F68A7581F}" dt="2020-06-25T12:38:03.503" v="10543"/>
          <ac:graphicFrameMkLst>
            <pc:docMk/>
            <pc:sldMk cId="1115706990" sldId="331"/>
            <ac:graphicFrameMk id="5" creationId="{00000000-0000-0000-0000-000000000000}"/>
          </ac:graphicFrameMkLst>
        </pc:graphicFrameChg>
        <pc:picChg chg="add mod">
          <ac:chgData name="Areti Chouchourelou" userId="09759555be95b33e" providerId="LiveId" clId="{D98736EA-2B5B-DB46-AFBE-5E1F68A7581F}" dt="2020-06-25T12:34:12.387" v="10219" actId="1037"/>
          <ac:picMkLst>
            <pc:docMk/>
            <pc:sldMk cId="1115706990" sldId="331"/>
            <ac:picMk id="3" creationId="{D6831290-B5D6-1141-A60A-258EDA5AA121}"/>
          </ac:picMkLst>
        </pc:picChg>
        <pc:picChg chg="del">
          <ac:chgData name="Areti Chouchourelou" userId="09759555be95b33e" providerId="LiveId" clId="{D98736EA-2B5B-DB46-AFBE-5E1F68A7581F}" dt="2020-06-25T12:32:48.609" v="10077" actId="478"/>
          <ac:picMkLst>
            <pc:docMk/>
            <pc:sldMk cId="1115706990" sldId="331"/>
            <ac:picMk id="11" creationId="{00000000-0000-0000-0000-000000000000}"/>
          </ac:picMkLst>
        </pc:picChg>
      </pc:sldChg>
      <pc:sldChg chg="modSp">
        <pc:chgData name="Areti Chouchourelou" userId="09759555be95b33e" providerId="LiveId" clId="{D98736EA-2B5B-DB46-AFBE-5E1F68A7581F}" dt="2020-06-24T14:42:42.452" v="4249" actId="20577"/>
        <pc:sldMkLst>
          <pc:docMk/>
          <pc:sldMk cId="0" sldId="333"/>
        </pc:sldMkLst>
        <pc:spChg chg="mod">
          <ac:chgData name="Areti Chouchourelou" userId="09759555be95b33e" providerId="LiveId" clId="{D98736EA-2B5B-DB46-AFBE-5E1F68A7581F}" dt="2020-06-24T14:42:09.846" v="4100" actId="20577"/>
          <ac:spMkLst>
            <pc:docMk/>
            <pc:sldMk cId="0" sldId="333"/>
            <ac:spMk id="2" creationId="{00000000-0000-0000-0000-000000000000}"/>
          </ac:spMkLst>
        </pc:spChg>
        <pc:spChg chg="mod">
          <ac:chgData name="Areti Chouchourelou" userId="09759555be95b33e" providerId="LiveId" clId="{D98736EA-2B5B-DB46-AFBE-5E1F68A7581F}" dt="2020-06-24T14:42:42.452" v="4249" actId="20577"/>
          <ac:spMkLst>
            <pc:docMk/>
            <pc:sldMk cId="0" sldId="333"/>
            <ac:spMk id="3" creationId="{00000000-0000-0000-0000-000000000000}"/>
          </ac:spMkLst>
        </pc:spChg>
      </pc:sldChg>
      <pc:sldChg chg="modSp">
        <pc:chgData name="Areti Chouchourelou" userId="09759555be95b33e" providerId="LiveId" clId="{D98736EA-2B5B-DB46-AFBE-5E1F68A7581F}" dt="2020-06-24T13:53:18.093" v="1704" actId="20577"/>
        <pc:sldMkLst>
          <pc:docMk/>
          <pc:sldMk cId="2078527047" sldId="334"/>
        </pc:sldMkLst>
        <pc:spChg chg="mod">
          <ac:chgData name="Areti Chouchourelou" userId="09759555be95b33e" providerId="LiveId" clId="{D98736EA-2B5B-DB46-AFBE-5E1F68A7581F}" dt="2020-06-24T13:38:35.265" v="638" actId="20577"/>
          <ac:spMkLst>
            <pc:docMk/>
            <pc:sldMk cId="2078527047" sldId="334"/>
            <ac:spMk id="2" creationId="{00000000-0000-0000-0000-000000000000}"/>
          </ac:spMkLst>
        </pc:spChg>
        <pc:spChg chg="mod">
          <ac:chgData name="Areti Chouchourelou" userId="09759555be95b33e" providerId="LiveId" clId="{D98736EA-2B5B-DB46-AFBE-5E1F68A7581F}" dt="2020-06-24T13:53:18.093" v="1704" actId="20577"/>
          <ac:spMkLst>
            <pc:docMk/>
            <pc:sldMk cId="2078527047" sldId="334"/>
            <ac:spMk id="3" creationId="{00000000-0000-0000-0000-000000000000}"/>
          </ac:spMkLst>
        </pc:spChg>
        <pc:spChg chg="mod">
          <ac:chgData name="Areti Chouchourelou" userId="09759555be95b33e" providerId="LiveId" clId="{D98736EA-2B5B-DB46-AFBE-5E1F68A7581F}" dt="2020-06-24T13:40:23.270" v="947" actId="255"/>
          <ac:spMkLst>
            <pc:docMk/>
            <pc:sldMk cId="2078527047" sldId="334"/>
            <ac:spMk id="5" creationId="{00000000-0000-0000-0000-000000000000}"/>
          </ac:spMkLst>
        </pc:spChg>
      </pc:sldChg>
      <pc:sldChg chg="addSp delSp modSp delAnim modAnim">
        <pc:chgData name="Areti Chouchourelou" userId="09759555be95b33e" providerId="LiveId" clId="{D98736EA-2B5B-DB46-AFBE-5E1F68A7581F}" dt="2020-06-25T11:54:55.601" v="8195" actId="20577"/>
        <pc:sldMkLst>
          <pc:docMk/>
          <pc:sldMk cId="488269808" sldId="335"/>
        </pc:sldMkLst>
        <pc:spChg chg="mod">
          <ac:chgData name="Areti Chouchourelou" userId="09759555be95b33e" providerId="LiveId" clId="{D98736EA-2B5B-DB46-AFBE-5E1F68A7581F}" dt="2020-06-25T11:52:44.936" v="7968" actId="20577"/>
          <ac:spMkLst>
            <pc:docMk/>
            <pc:sldMk cId="488269808" sldId="335"/>
            <ac:spMk id="2" creationId="{00000000-0000-0000-0000-000000000000}"/>
          </ac:spMkLst>
        </pc:spChg>
        <pc:spChg chg="mod">
          <ac:chgData name="Areti Chouchourelou" userId="09759555be95b33e" providerId="LiveId" clId="{D98736EA-2B5B-DB46-AFBE-5E1F68A7581F}" dt="2020-06-25T11:54:14.359" v="8122" actId="5793"/>
          <ac:spMkLst>
            <pc:docMk/>
            <pc:sldMk cId="488269808" sldId="335"/>
            <ac:spMk id="3" creationId="{00000000-0000-0000-0000-000000000000}"/>
          </ac:spMkLst>
        </pc:spChg>
        <pc:spChg chg="add del mod">
          <ac:chgData name="Areti Chouchourelou" userId="09759555be95b33e" providerId="LiveId" clId="{D98736EA-2B5B-DB46-AFBE-5E1F68A7581F}" dt="2020-06-25T11:48:12.374" v="7553"/>
          <ac:spMkLst>
            <pc:docMk/>
            <pc:sldMk cId="488269808" sldId="335"/>
            <ac:spMk id="5" creationId="{A834F646-44C7-8E41-9ED9-109ECD805A7A}"/>
          </ac:spMkLst>
        </pc:spChg>
        <pc:spChg chg="del">
          <ac:chgData name="Areti Chouchourelou" userId="09759555be95b33e" providerId="LiveId" clId="{D98736EA-2B5B-DB46-AFBE-5E1F68A7581F}" dt="2020-06-25T11:48:06.265" v="7550" actId="478"/>
          <ac:spMkLst>
            <pc:docMk/>
            <pc:sldMk cId="488269808" sldId="335"/>
            <ac:spMk id="6" creationId="{00000000-0000-0000-0000-000000000000}"/>
          </ac:spMkLst>
        </pc:spChg>
        <pc:spChg chg="del">
          <ac:chgData name="Areti Chouchourelou" userId="09759555be95b33e" providerId="LiveId" clId="{D98736EA-2B5B-DB46-AFBE-5E1F68A7581F}" dt="2020-06-25T11:48:06.265" v="7550" actId="478"/>
          <ac:spMkLst>
            <pc:docMk/>
            <pc:sldMk cId="488269808" sldId="335"/>
            <ac:spMk id="7" creationId="{00000000-0000-0000-0000-000000000000}"/>
          </ac:spMkLst>
        </pc:spChg>
        <pc:spChg chg="del">
          <ac:chgData name="Areti Chouchourelou" userId="09759555be95b33e" providerId="LiveId" clId="{D98736EA-2B5B-DB46-AFBE-5E1F68A7581F}" dt="2020-06-25T11:48:06.265" v="7550" actId="478"/>
          <ac:spMkLst>
            <pc:docMk/>
            <pc:sldMk cId="488269808" sldId="335"/>
            <ac:spMk id="8" creationId="{00000000-0000-0000-0000-000000000000}"/>
          </ac:spMkLst>
        </pc:spChg>
        <pc:spChg chg="del">
          <ac:chgData name="Areti Chouchourelou" userId="09759555be95b33e" providerId="LiveId" clId="{D98736EA-2B5B-DB46-AFBE-5E1F68A7581F}" dt="2020-06-25T11:48:06.265" v="7550" actId="478"/>
          <ac:spMkLst>
            <pc:docMk/>
            <pc:sldMk cId="488269808" sldId="335"/>
            <ac:spMk id="9" creationId="{00000000-0000-0000-0000-000000000000}"/>
          </ac:spMkLst>
        </pc:spChg>
        <pc:spChg chg="mod">
          <ac:chgData name="Areti Chouchourelou" userId="09759555be95b33e" providerId="LiveId" clId="{D98736EA-2B5B-DB46-AFBE-5E1F68A7581F}" dt="2020-06-25T11:53:28.574" v="8048" actId="20577"/>
          <ac:spMkLst>
            <pc:docMk/>
            <pc:sldMk cId="488269808" sldId="335"/>
            <ac:spMk id="10" creationId="{00000000-0000-0000-0000-000000000000}"/>
          </ac:spMkLst>
        </pc:spChg>
        <pc:spChg chg="mod">
          <ac:chgData name="Areti Chouchourelou" userId="09759555be95b33e" providerId="LiveId" clId="{D98736EA-2B5B-DB46-AFBE-5E1F68A7581F}" dt="2020-06-25T11:54:36.274" v="8159" actId="20577"/>
          <ac:spMkLst>
            <pc:docMk/>
            <pc:sldMk cId="488269808" sldId="335"/>
            <ac:spMk id="11" creationId="{00000000-0000-0000-0000-000000000000}"/>
          </ac:spMkLst>
        </pc:spChg>
        <pc:spChg chg="mod">
          <ac:chgData name="Areti Chouchourelou" userId="09759555be95b33e" providerId="LiveId" clId="{D98736EA-2B5B-DB46-AFBE-5E1F68A7581F}" dt="2020-06-25T11:54:32.110" v="8157" actId="20577"/>
          <ac:spMkLst>
            <pc:docMk/>
            <pc:sldMk cId="488269808" sldId="335"/>
            <ac:spMk id="12" creationId="{00000000-0000-0000-0000-000000000000}"/>
          </ac:spMkLst>
        </pc:spChg>
        <pc:spChg chg="mod">
          <ac:chgData name="Areti Chouchourelou" userId="09759555be95b33e" providerId="LiveId" clId="{D98736EA-2B5B-DB46-AFBE-5E1F68A7581F}" dt="2020-06-25T11:53:38.382" v="8079" actId="20577"/>
          <ac:spMkLst>
            <pc:docMk/>
            <pc:sldMk cId="488269808" sldId="335"/>
            <ac:spMk id="13" creationId="{00000000-0000-0000-0000-000000000000}"/>
          </ac:spMkLst>
        </pc:spChg>
        <pc:spChg chg="mod">
          <ac:chgData name="Areti Chouchourelou" userId="09759555be95b33e" providerId="LiveId" clId="{D98736EA-2B5B-DB46-AFBE-5E1F68A7581F}" dt="2020-06-25T11:54:55.601" v="8195" actId="20577"/>
          <ac:spMkLst>
            <pc:docMk/>
            <pc:sldMk cId="488269808" sldId="335"/>
            <ac:spMk id="14" creationId="{00000000-0000-0000-0000-000000000000}"/>
          </ac:spMkLst>
        </pc:spChg>
        <pc:spChg chg="del">
          <ac:chgData name="Areti Chouchourelou" userId="09759555be95b33e" providerId="LiveId" clId="{D98736EA-2B5B-DB46-AFBE-5E1F68A7581F}" dt="2020-06-25T11:48:06.265" v="7550" actId="478"/>
          <ac:spMkLst>
            <pc:docMk/>
            <pc:sldMk cId="488269808" sldId="335"/>
            <ac:spMk id="15" creationId="{00000000-0000-0000-0000-000000000000}"/>
          </ac:spMkLst>
        </pc:spChg>
        <pc:spChg chg="del">
          <ac:chgData name="Areti Chouchourelou" userId="09759555be95b33e" providerId="LiveId" clId="{D98736EA-2B5B-DB46-AFBE-5E1F68A7581F}" dt="2020-06-25T11:49:11.152" v="7670" actId="21"/>
          <ac:spMkLst>
            <pc:docMk/>
            <pc:sldMk cId="488269808" sldId="335"/>
            <ac:spMk id="16" creationId="{00000000-0000-0000-0000-000000000000}"/>
          </ac:spMkLst>
        </pc:spChg>
        <pc:spChg chg="del mod">
          <ac:chgData name="Areti Chouchourelou" userId="09759555be95b33e" providerId="LiveId" clId="{D98736EA-2B5B-DB46-AFBE-5E1F68A7581F}" dt="2020-06-25T11:51:11.152" v="7804" actId="21"/>
          <ac:spMkLst>
            <pc:docMk/>
            <pc:sldMk cId="488269808" sldId="335"/>
            <ac:spMk id="17" creationId="{00000000-0000-0000-0000-000000000000}"/>
          </ac:spMkLst>
        </pc:spChg>
        <pc:spChg chg="add del mod">
          <ac:chgData name="Areti Chouchourelou" userId="09759555be95b33e" providerId="LiveId" clId="{D98736EA-2B5B-DB46-AFBE-5E1F68A7581F}" dt="2020-06-25T11:51:50.681" v="7857" actId="478"/>
          <ac:spMkLst>
            <pc:docMk/>
            <pc:sldMk cId="488269808" sldId="335"/>
            <ac:spMk id="22" creationId="{642E6017-01C5-154F-B207-D64EF0A20A56}"/>
          </ac:spMkLst>
        </pc:spChg>
        <pc:picChg chg="del">
          <ac:chgData name="Areti Chouchourelou" userId="09759555be95b33e" providerId="LiveId" clId="{D98736EA-2B5B-DB46-AFBE-5E1F68A7581F}" dt="2020-06-25T11:47:45.812" v="7549" actId="478"/>
          <ac:picMkLst>
            <pc:docMk/>
            <pc:sldMk cId="488269808" sldId="335"/>
            <ac:picMk id="4" creationId="{00000000-0000-0000-0000-000000000000}"/>
          </ac:picMkLst>
        </pc:picChg>
        <pc:picChg chg="add del mod">
          <ac:chgData name="Areti Chouchourelou" userId="09759555be95b33e" providerId="LiveId" clId="{D98736EA-2B5B-DB46-AFBE-5E1F68A7581F}" dt="2020-06-25T11:49:59.271" v="7673" actId="478"/>
          <ac:picMkLst>
            <pc:docMk/>
            <pc:sldMk cId="488269808" sldId="335"/>
            <ac:picMk id="19" creationId="{3AF97AB0-BC0F-6940-9BAB-2B8855E27CB5}"/>
          </ac:picMkLst>
        </pc:picChg>
        <pc:picChg chg="add mod">
          <ac:chgData name="Areti Chouchourelou" userId="09759555be95b33e" providerId="LiveId" clId="{D98736EA-2B5B-DB46-AFBE-5E1F68A7581F}" dt="2020-06-25T11:51:34.945" v="7854" actId="1076"/>
          <ac:picMkLst>
            <pc:docMk/>
            <pc:sldMk cId="488269808" sldId="335"/>
            <ac:picMk id="21" creationId="{8E80BB30-AD08-EC42-BFE2-633BBCF9337E}"/>
          </ac:picMkLst>
        </pc:picChg>
      </pc:sldChg>
      <pc:sldChg chg="addSp delSp modSp delAnim">
        <pc:chgData name="Areti Chouchourelou" userId="09759555be95b33e" providerId="LiveId" clId="{D98736EA-2B5B-DB46-AFBE-5E1F68A7581F}" dt="2020-06-25T12:18:46.070" v="9646" actId="27636"/>
        <pc:sldMkLst>
          <pc:docMk/>
          <pc:sldMk cId="2728101890" sldId="337"/>
        </pc:sldMkLst>
        <pc:spChg chg="mod">
          <ac:chgData name="Areti Chouchourelou" userId="09759555be95b33e" providerId="LiveId" clId="{D98736EA-2B5B-DB46-AFBE-5E1F68A7581F}" dt="2020-06-25T11:57:22.846" v="8196"/>
          <ac:spMkLst>
            <pc:docMk/>
            <pc:sldMk cId="2728101890" sldId="337"/>
            <ac:spMk id="2" creationId="{00000000-0000-0000-0000-000000000000}"/>
          </ac:spMkLst>
        </pc:spChg>
        <pc:spChg chg="mod">
          <ac:chgData name="Areti Chouchourelou" userId="09759555be95b33e" providerId="LiveId" clId="{D98736EA-2B5B-DB46-AFBE-5E1F68A7581F}" dt="2020-06-25T12:18:46.070" v="9646" actId="27636"/>
          <ac:spMkLst>
            <pc:docMk/>
            <pc:sldMk cId="2728101890" sldId="337"/>
            <ac:spMk id="3" creationId="{00000000-0000-0000-0000-000000000000}"/>
          </ac:spMkLst>
        </pc:spChg>
        <pc:picChg chg="del">
          <ac:chgData name="Areti Chouchourelou" userId="09759555be95b33e" providerId="LiveId" clId="{D98736EA-2B5B-DB46-AFBE-5E1F68A7581F}" dt="2020-06-25T11:58:35.398" v="8197" actId="478"/>
          <ac:picMkLst>
            <pc:docMk/>
            <pc:sldMk cId="2728101890" sldId="337"/>
            <ac:picMk id="5" creationId="{00000000-0000-0000-0000-000000000000}"/>
          </ac:picMkLst>
        </pc:picChg>
        <pc:picChg chg="add mod">
          <ac:chgData name="Areti Chouchourelou" userId="09759555be95b33e" providerId="LiveId" clId="{D98736EA-2B5B-DB46-AFBE-5E1F68A7581F}" dt="2020-06-25T11:59:05.986" v="8325" actId="1036"/>
          <ac:picMkLst>
            <pc:docMk/>
            <pc:sldMk cId="2728101890" sldId="337"/>
            <ac:picMk id="6" creationId="{15480768-3EC5-9D41-98EE-4F14ECB4AACB}"/>
          </ac:picMkLst>
        </pc:picChg>
      </pc:sldChg>
      <pc:sldChg chg="addSp delSp modSp delAnim">
        <pc:chgData name="Areti Chouchourelou" userId="09759555be95b33e" providerId="LiveId" clId="{D98736EA-2B5B-DB46-AFBE-5E1F68A7581F}" dt="2020-06-25T12:18:27.659" v="9639" actId="14100"/>
        <pc:sldMkLst>
          <pc:docMk/>
          <pc:sldMk cId="1824239394" sldId="338"/>
        </pc:sldMkLst>
        <pc:spChg chg="mod">
          <ac:chgData name="Areti Chouchourelou" userId="09759555be95b33e" providerId="LiveId" clId="{D98736EA-2B5B-DB46-AFBE-5E1F68A7581F}" dt="2020-06-25T12:06:03.342" v="9099" actId="1038"/>
          <ac:spMkLst>
            <pc:docMk/>
            <pc:sldMk cId="1824239394" sldId="338"/>
            <ac:spMk id="2" creationId="{00000000-0000-0000-0000-000000000000}"/>
          </ac:spMkLst>
        </pc:spChg>
        <pc:spChg chg="mod">
          <ac:chgData name="Areti Chouchourelou" userId="09759555be95b33e" providerId="LiveId" clId="{D98736EA-2B5B-DB46-AFBE-5E1F68A7581F}" dt="2020-06-25T12:02:24.672" v="8596" actId="20577"/>
          <ac:spMkLst>
            <pc:docMk/>
            <pc:sldMk cId="1824239394" sldId="338"/>
            <ac:spMk id="3" creationId="{00000000-0000-0000-0000-000000000000}"/>
          </ac:spMkLst>
        </pc:spChg>
        <pc:spChg chg="mod">
          <ac:chgData name="Areti Chouchourelou" userId="09759555be95b33e" providerId="LiveId" clId="{D98736EA-2B5B-DB46-AFBE-5E1F68A7581F}" dt="2020-06-25T12:02:12.592" v="8583" actId="1037"/>
          <ac:spMkLst>
            <pc:docMk/>
            <pc:sldMk cId="1824239394" sldId="338"/>
            <ac:spMk id="6" creationId="{00000000-0000-0000-0000-000000000000}"/>
          </ac:spMkLst>
        </pc:spChg>
        <pc:spChg chg="mod">
          <ac:chgData name="Areti Chouchourelou" userId="09759555be95b33e" providerId="LiveId" clId="{D98736EA-2B5B-DB46-AFBE-5E1F68A7581F}" dt="2020-06-25T12:04:25.777" v="8869" actId="1035"/>
          <ac:spMkLst>
            <pc:docMk/>
            <pc:sldMk cId="1824239394" sldId="338"/>
            <ac:spMk id="7" creationId="{00000000-0000-0000-0000-000000000000}"/>
          </ac:spMkLst>
        </pc:spChg>
        <pc:spChg chg="mod">
          <ac:chgData name="Areti Chouchourelou" userId="09759555be95b33e" providerId="LiveId" clId="{D98736EA-2B5B-DB46-AFBE-5E1F68A7581F}" dt="2020-06-25T12:04:21.811" v="8863" actId="1035"/>
          <ac:spMkLst>
            <pc:docMk/>
            <pc:sldMk cId="1824239394" sldId="338"/>
            <ac:spMk id="13" creationId="{00000000-0000-0000-0000-000000000000}"/>
          </ac:spMkLst>
        </pc:spChg>
        <pc:spChg chg="mod">
          <ac:chgData name="Areti Chouchourelou" userId="09759555be95b33e" providerId="LiveId" clId="{D98736EA-2B5B-DB46-AFBE-5E1F68A7581F}" dt="2020-06-25T12:04:58.945" v="8937" actId="20577"/>
          <ac:spMkLst>
            <pc:docMk/>
            <pc:sldMk cId="1824239394" sldId="338"/>
            <ac:spMk id="14" creationId="{00000000-0000-0000-0000-000000000000}"/>
          </ac:spMkLst>
        </pc:spChg>
        <pc:picChg chg="del">
          <ac:chgData name="Areti Chouchourelou" userId="09759555be95b33e" providerId="LiveId" clId="{D98736EA-2B5B-DB46-AFBE-5E1F68A7581F}" dt="2020-06-25T12:11:57.476" v="9108" actId="478"/>
          <ac:picMkLst>
            <pc:docMk/>
            <pc:sldMk cId="1824239394" sldId="338"/>
            <ac:picMk id="5" creationId="{00000000-0000-0000-0000-000000000000}"/>
          </ac:picMkLst>
        </pc:picChg>
        <pc:picChg chg="del mod">
          <ac:chgData name="Areti Chouchourelou" userId="09759555be95b33e" providerId="LiveId" clId="{D98736EA-2B5B-DB46-AFBE-5E1F68A7581F}" dt="2020-06-25T12:15:50.392" v="9326" actId="478"/>
          <ac:picMkLst>
            <pc:docMk/>
            <pc:sldMk cId="1824239394" sldId="338"/>
            <ac:picMk id="8" creationId="{00000000-0000-0000-0000-000000000000}"/>
          </ac:picMkLst>
        </pc:picChg>
        <pc:picChg chg="del mod">
          <ac:chgData name="Areti Chouchourelou" userId="09759555be95b33e" providerId="LiveId" clId="{D98736EA-2B5B-DB46-AFBE-5E1F68A7581F}" dt="2020-06-25T12:16:30.292" v="9437" actId="478"/>
          <ac:picMkLst>
            <pc:docMk/>
            <pc:sldMk cId="1824239394" sldId="338"/>
            <ac:picMk id="9" creationId="{00000000-0000-0000-0000-000000000000}"/>
          </ac:picMkLst>
        </pc:picChg>
        <pc:picChg chg="add mod">
          <ac:chgData name="Areti Chouchourelou" userId="09759555be95b33e" providerId="LiveId" clId="{D98736EA-2B5B-DB46-AFBE-5E1F68A7581F}" dt="2020-06-25T12:10:43.142" v="9107" actId="14100"/>
          <ac:picMkLst>
            <pc:docMk/>
            <pc:sldMk cId="1824239394" sldId="338"/>
            <ac:picMk id="10" creationId="{8ED1F21B-DB5E-AE4F-A4A1-E59F71B238A9}"/>
          </ac:picMkLst>
        </pc:picChg>
        <pc:picChg chg="del">
          <ac:chgData name="Areti Chouchourelou" userId="09759555be95b33e" providerId="LiveId" clId="{D98736EA-2B5B-DB46-AFBE-5E1F68A7581F}" dt="2020-06-25T12:09:04.922" v="9100" actId="478"/>
          <ac:picMkLst>
            <pc:docMk/>
            <pc:sldMk cId="1824239394" sldId="338"/>
            <ac:picMk id="11" creationId="{00000000-0000-0000-0000-000000000000}"/>
          </ac:picMkLst>
        </pc:picChg>
        <pc:picChg chg="add mod">
          <ac:chgData name="Areti Chouchourelou" userId="09759555be95b33e" providerId="LiveId" clId="{D98736EA-2B5B-DB46-AFBE-5E1F68A7581F}" dt="2020-06-25T12:12:42.695" v="9297" actId="1038"/>
          <ac:picMkLst>
            <pc:docMk/>
            <pc:sldMk cId="1824239394" sldId="338"/>
            <ac:picMk id="16" creationId="{90588227-3868-BF40-83A5-CF45B397F165}"/>
          </ac:picMkLst>
        </pc:picChg>
        <pc:picChg chg="add mod">
          <ac:chgData name="Areti Chouchourelou" userId="09759555be95b33e" providerId="LiveId" clId="{D98736EA-2B5B-DB46-AFBE-5E1F68A7581F}" dt="2020-06-25T12:16:26.611" v="9436" actId="1036"/>
          <ac:picMkLst>
            <pc:docMk/>
            <pc:sldMk cId="1824239394" sldId="338"/>
            <ac:picMk id="18" creationId="{7885E680-1387-3E48-8CC4-0722785BF97E}"/>
          </ac:picMkLst>
        </pc:picChg>
        <pc:picChg chg="add mod">
          <ac:chgData name="Areti Chouchourelou" userId="09759555be95b33e" providerId="LiveId" clId="{D98736EA-2B5B-DB46-AFBE-5E1F68A7581F}" dt="2020-06-25T12:18:27.659" v="9639" actId="14100"/>
          <ac:picMkLst>
            <pc:docMk/>
            <pc:sldMk cId="1824239394" sldId="338"/>
            <ac:picMk id="20" creationId="{1FE85E2C-340F-C54E-898D-EA8E61D3DE57}"/>
          </ac:picMkLst>
        </pc:picChg>
      </pc:sldChg>
      <pc:sldChg chg="delSp modSp">
        <pc:chgData name="Areti Chouchourelou" userId="09759555be95b33e" providerId="LiveId" clId="{D98736EA-2B5B-DB46-AFBE-5E1F68A7581F}" dt="2020-06-24T14:41:25.022" v="3986" actId="20577"/>
        <pc:sldMkLst>
          <pc:docMk/>
          <pc:sldMk cId="3181784184" sldId="339"/>
        </pc:sldMkLst>
        <pc:spChg chg="del">
          <ac:chgData name="Areti Chouchourelou" userId="09759555be95b33e" providerId="LiveId" clId="{D98736EA-2B5B-DB46-AFBE-5E1F68A7581F}" dt="2020-06-24T14:41:09.074" v="3927" actId="478"/>
          <ac:spMkLst>
            <pc:docMk/>
            <pc:sldMk cId="3181784184" sldId="339"/>
            <ac:spMk id="2" creationId="{00000000-0000-0000-0000-000000000000}"/>
          </ac:spMkLst>
        </pc:spChg>
        <pc:spChg chg="mod">
          <ac:chgData name="Areti Chouchourelou" userId="09759555be95b33e" providerId="LiveId" clId="{D98736EA-2B5B-DB46-AFBE-5E1F68A7581F}" dt="2020-06-24T14:41:25.022" v="3986" actId="20577"/>
          <ac:spMkLst>
            <pc:docMk/>
            <pc:sldMk cId="3181784184" sldId="339"/>
            <ac:spMk id="3" creationId="{00000000-0000-0000-0000-000000000000}"/>
          </ac:spMkLst>
        </pc:spChg>
      </pc:sldChg>
      <pc:sldChg chg="delSp modSp">
        <pc:chgData name="Areti Chouchourelou" userId="09759555be95b33e" providerId="LiveId" clId="{D98736EA-2B5B-DB46-AFBE-5E1F68A7581F}" dt="2020-06-24T14:40:33.948" v="3926" actId="20577"/>
        <pc:sldMkLst>
          <pc:docMk/>
          <pc:sldMk cId="3818516219" sldId="345"/>
        </pc:sldMkLst>
        <pc:spChg chg="del">
          <ac:chgData name="Areti Chouchourelou" userId="09759555be95b33e" providerId="LiveId" clId="{D98736EA-2B5B-DB46-AFBE-5E1F68A7581F}" dt="2020-06-24T14:24:30.744" v="2976" actId="478"/>
          <ac:spMkLst>
            <pc:docMk/>
            <pc:sldMk cId="3818516219" sldId="345"/>
            <ac:spMk id="2" creationId="{00000000-0000-0000-0000-000000000000}"/>
          </ac:spMkLst>
        </pc:spChg>
        <pc:spChg chg="mod">
          <ac:chgData name="Areti Chouchourelou" userId="09759555be95b33e" providerId="LiveId" clId="{D98736EA-2B5B-DB46-AFBE-5E1F68A7581F}" dt="2020-06-24T14:40:33.948" v="3926" actId="20577"/>
          <ac:spMkLst>
            <pc:docMk/>
            <pc:sldMk cId="3818516219" sldId="345"/>
            <ac:spMk id="3" creationId="{00000000-0000-0000-0000-000000000000}"/>
          </ac:spMkLst>
        </pc:spChg>
      </pc:sldChg>
      <pc:sldChg chg="modSp">
        <pc:chgData name="Areti Chouchourelou" userId="09759555be95b33e" providerId="LiveId" clId="{D98736EA-2B5B-DB46-AFBE-5E1F68A7581F}" dt="2020-06-25T11:23:53.295" v="6547" actId="14100"/>
        <pc:sldMkLst>
          <pc:docMk/>
          <pc:sldMk cId="2979575009" sldId="347"/>
        </pc:sldMkLst>
        <pc:spChg chg="mod">
          <ac:chgData name="Areti Chouchourelou" userId="09759555be95b33e" providerId="LiveId" clId="{D98736EA-2B5B-DB46-AFBE-5E1F68A7581F}" dt="2020-06-24T14:02:58.650" v="2213" actId="20577"/>
          <ac:spMkLst>
            <pc:docMk/>
            <pc:sldMk cId="2979575009" sldId="347"/>
            <ac:spMk id="2" creationId="{00000000-0000-0000-0000-000000000000}"/>
          </ac:spMkLst>
        </pc:spChg>
        <pc:spChg chg="mod">
          <ac:chgData name="Areti Chouchourelou" userId="09759555be95b33e" providerId="LiveId" clId="{D98736EA-2B5B-DB46-AFBE-5E1F68A7581F}" dt="2020-06-25T11:23:53.295" v="6547" actId="14100"/>
          <ac:spMkLst>
            <pc:docMk/>
            <pc:sldMk cId="2979575009" sldId="347"/>
            <ac:spMk id="3" creationId="{00000000-0000-0000-0000-000000000000}"/>
          </ac:spMkLst>
        </pc:spChg>
        <pc:graphicFrameChg chg="mod modGraphic">
          <ac:chgData name="Areti Chouchourelou" userId="09759555be95b33e" providerId="LiveId" clId="{D98736EA-2B5B-DB46-AFBE-5E1F68A7581F}" dt="2020-06-25T11:23:30.477" v="6520" actId="1038"/>
          <ac:graphicFrameMkLst>
            <pc:docMk/>
            <pc:sldMk cId="2979575009" sldId="347"/>
            <ac:graphicFrameMk id="4" creationId="{00000000-0000-0000-0000-000000000000}"/>
          </ac:graphicFrameMkLst>
        </pc:graphicFrameChg>
        <pc:graphicFrameChg chg="mod modGraphic">
          <ac:chgData name="Areti Chouchourelou" userId="09759555be95b33e" providerId="LiveId" clId="{D98736EA-2B5B-DB46-AFBE-5E1F68A7581F}" dt="2020-06-25T11:23:33.508" v="6521" actId="14100"/>
          <ac:graphicFrameMkLst>
            <pc:docMk/>
            <pc:sldMk cId="2979575009" sldId="347"/>
            <ac:graphicFrameMk id="7" creationId="{00000000-0000-0000-0000-000000000000}"/>
          </ac:graphicFrameMkLst>
        </pc:graphicFrameChg>
      </pc:sldChg>
      <pc:sldChg chg="addSp delSp modSp delAnim modAnim">
        <pc:chgData name="Areti Chouchourelou" userId="09759555be95b33e" providerId="LiveId" clId="{D98736EA-2B5B-DB46-AFBE-5E1F68A7581F}" dt="2020-06-24T14:13:18.773" v="2598" actId="20577"/>
        <pc:sldMkLst>
          <pc:docMk/>
          <pc:sldMk cId="286453277" sldId="348"/>
        </pc:sldMkLst>
        <pc:spChg chg="del">
          <ac:chgData name="Areti Chouchourelou" userId="09759555be95b33e" providerId="LiveId" clId="{D98736EA-2B5B-DB46-AFBE-5E1F68A7581F}" dt="2020-06-24T14:12:00.360" v="2404" actId="478"/>
          <ac:spMkLst>
            <pc:docMk/>
            <pc:sldMk cId="286453277" sldId="348"/>
            <ac:spMk id="6"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7"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8"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9"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10"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11"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12"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18"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19"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20"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21"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22"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23"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24"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27"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29"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30"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31"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32"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33"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35"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37"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39"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41"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42"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44" creationId="{00000000-0000-0000-0000-000000000000}"/>
          </ac:spMkLst>
        </pc:spChg>
        <pc:spChg chg="del">
          <ac:chgData name="Areti Chouchourelou" userId="09759555be95b33e" providerId="LiveId" clId="{D98736EA-2B5B-DB46-AFBE-5E1F68A7581F}" dt="2020-06-24T14:12:00.360" v="2404" actId="478"/>
          <ac:spMkLst>
            <pc:docMk/>
            <pc:sldMk cId="286453277" sldId="348"/>
            <ac:spMk id="52" creationId="{00000000-0000-0000-0000-000000000000}"/>
          </ac:spMkLst>
        </pc:spChg>
        <pc:spChg chg="add mod">
          <ac:chgData name="Areti Chouchourelou" userId="09759555be95b33e" providerId="LiveId" clId="{D98736EA-2B5B-DB46-AFBE-5E1F68A7581F}" dt="2020-06-24T14:13:18.773" v="2598" actId="20577"/>
          <ac:spMkLst>
            <pc:docMk/>
            <pc:sldMk cId="286453277" sldId="348"/>
            <ac:spMk id="57" creationId="{BACDF3D4-DFEC-7245-B518-C602B2AB9B34}"/>
          </ac:spMkLst>
        </pc:spChg>
        <pc:spChg chg="del">
          <ac:chgData name="Areti Chouchourelou" userId="09759555be95b33e" providerId="LiveId" clId="{D98736EA-2B5B-DB46-AFBE-5E1F68A7581F}" dt="2020-06-24T14:12:00.360" v="2404" actId="478"/>
          <ac:spMkLst>
            <pc:docMk/>
            <pc:sldMk cId="286453277" sldId="348"/>
            <ac:spMk id="77" creationId="{00000000-0000-0000-0000-000000000000}"/>
          </ac:spMkLst>
        </pc:spChg>
        <pc:picChg chg="add mod">
          <ac:chgData name="Areti Chouchourelou" userId="09759555be95b33e" providerId="LiveId" clId="{D98736EA-2B5B-DB46-AFBE-5E1F68A7581F}" dt="2020-06-24T14:12:40.302" v="2507" actId="1036"/>
          <ac:picMkLst>
            <pc:docMk/>
            <pc:sldMk cId="286453277" sldId="348"/>
            <ac:picMk id="56" creationId="{AE32A2BF-E805-D946-AE71-469C8B7E893D}"/>
          </ac:picMkLst>
        </pc:picChg>
        <pc:cxnChg chg="del mod">
          <ac:chgData name="Areti Chouchourelou" userId="09759555be95b33e" providerId="LiveId" clId="{D98736EA-2B5B-DB46-AFBE-5E1F68A7581F}" dt="2020-06-24T14:12:00.360" v="2404" actId="478"/>
          <ac:cxnSpMkLst>
            <pc:docMk/>
            <pc:sldMk cId="286453277" sldId="348"/>
            <ac:cxnSpMk id="13"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14"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15"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16"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17"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25"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26"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28"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36"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38"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40"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43"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45"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46"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47" creationId="{00000000-0000-0000-0000-000000000000}"/>
          </ac:cxnSpMkLst>
        </pc:cxnChg>
        <pc:cxnChg chg="del">
          <ac:chgData name="Areti Chouchourelou" userId="09759555be95b33e" providerId="LiveId" clId="{D98736EA-2B5B-DB46-AFBE-5E1F68A7581F}" dt="2020-06-24T14:12:00.360" v="2404" actId="478"/>
          <ac:cxnSpMkLst>
            <pc:docMk/>
            <pc:sldMk cId="286453277" sldId="348"/>
            <ac:cxnSpMk id="48" creationId="{00000000-0000-0000-0000-000000000000}"/>
          </ac:cxnSpMkLst>
        </pc:cxnChg>
        <pc:cxnChg chg="del">
          <ac:chgData name="Areti Chouchourelou" userId="09759555be95b33e" providerId="LiveId" clId="{D98736EA-2B5B-DB46-AFBE-5E1F68A7581F}" dt="2020-06-24T14:12:00.360" v="2404" actId="478"/>
          <ac:cxnSpMkLst>
            <pc:docMk/>
            <pc:sldMk cId="286453277" sldId="348"/>
            <ac:cxnSpMk id="49" creationId="{00000000-0000-0000-0000-000000000000}"/>
          </ac:cxnSpMkLst>
        </pc:cxnChg>
        <pc:cxnChg chg="del">
          <ac:chgData name="Areti Chouchourelou" userId="09759555be95b33e" providerId="LiveId" clId="{D98736EA-2B5B-DB46-AFBE-5E1F68A7581F}" dt="2020-06-24T14:12:00.360" v="2404" actId="478"/>
          <ac:cxnSpMkLst>
            <pc:docMk/>
            <pc:sldMk cId="286453277" sldId="348"/>
            <ac:cxnSpMk id="50" creationId="{00000000-0000-0000-0000-000000000000}"/>
          </ac:cxnSpMkLst>
        </pc:cxnChg>
        <pc:cxnChg chg="del">
          <ac:chgData name="Areti Chouchourelou" userId="09759555be95b33e" providerId="LiveId" clId="{D98736EA-2B5B-DB46-AFBE-5E1F68A7581F}" dt="2020-06-24T14:12:00.360" v="2404" actId="478"/>
          <ac:cxnSpMkLst>
            <pc:docMk/>
            <pc:sldMk cId="286453277" sldId="348"/>
            <ac:cxnSpMk id="51"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53"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54"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55" creationId="{00000000-0000-0000-0000-000000000000}"/>
          </ac:cxnSpMkLst>
        </pc:cxnChg>
        <pc:cxnChg chg="del mod">
          <ac:chgData name="Areti Chouchourelou" userId="09759555be95b33e" providerId="LiveId" clId="{D98736EA-2B5B-DB46-AFBE-5E1F68A7581F}" dt="2020-06-24T14:12:00.360" v="2404" actId="478"/>
          <ac:cxnSpMkLst>
            <pc:docMk/>
            <pc:sldMk cId="286453277" sldId="348"/>
            <ac:cxnSpMk id="71" creationId="{00000000-0000-0000-0000-000000000000}"/>
          </ac:cxnSpMkLst>
        </pc:cxnChg>
      </pc:sldChg>
      <pc:sldChg chg="addSp delSp modSp delAnim modAnim">
        <pc:chgData name="Areti Chouchourelou" userId="09759555be95b33e" providerId="LiveId" clId="{D98736EA-2B5B-DB46-AFBE-5E1F68A7581F}" dt="2020-06-25T12:51:12.141" v="11820" actId="1036"/>
        <pc:sldMkLst>
          <pc:docMk/>
          <pc:sldMk cId="4222597362" sldId="349"/>
        </pc:sldMkLst>
        <pc:spChg chg="mod">
          <ac:chgData name="Areti Chouchourelou" userId="09759555be95b33e" providerId="LiveId" clId="{D98736EA-2B5B-DB46-AFBE-5E1F68A7581F}" dt="2020-06-24T14:06:08.273" v="2268" actId="20577"/>
          <ac:spMkLst>
            <pc:docMk/>
            <pc:sldMk cId="4222597362" sldId="349"/>
            <ac:spMk id="2" creationId="{00000000-0000-0000-0000-000000000000}"/>
          </ac:spMkLst>
        </pc:spChg>
        <pc:spChg chg="mod">
          <ac:chgData name="Areti Chouchourelou" userId="09759555be95b33e" providerId="LiveId" clId="{D98736EA-2B5B-DB46-AFBE-5E1F68A7581F}" dt="2020-06-25T12:50:41.729" v="11799" actId="20577"/>
          <ac:spMkLst>
            <pc:docMk/>
            <pc:sldMk cId="4222597362" sldId="349"/>
            <ac:spMk id="3" creationId="{00000000-0000-0000-0000-000000000000}"/>
          </ac:spMkLst>
        </pc:spChg>
        <pc:spChg chg="mod">
          <ac:chgData name="Areti Chouchourelou" userId="09759555be95b33e" providerId="LiveId" clId="{D98736EA-2B5B-DB46-AFBE-5E1F68A7581F}" dt="2020-06-25T12:51:12.141" v="11820" actId="1036"/>
          <ac:spMkLst>
            <pc:docMk/>
            <pc:sldMk cId="4222597362" sldId="349"/>
            <ac:spMk id="5" creationId="{00000000-0000-0000-0000-000000000000}"/>
          </ac:spMkLst>
        </pc:spChg>
        <pc:picChg chg="del">
          <ac:chgData name="Areti Chouchourelou" userId="09759555be95b33e" providerId="LiveId" clId="{D98736EA-2B5B-DB46-AFBE-5E1F68A7581F}" dt="2020-06-25T12:48:29.243" v="11324" actId="478"/>
          <ac:picMkLst>
            <pc:docMk/>
            <pc:sldMk cId="4222597362" sldId="349"/>
            <ac:picMk id="4" creationId="{00000000-0000-0000-0000-000000000000}"/>
          </ac:picMkLst>
        </pc:picChg>
        <pc:picChg chg="add mod">
          <ac:chgData name="Areti Chouchourelou" userId="09759555be95b33e" providerId="LiveId" clId="{D98736EA-2B5B-DB46-AFBE-5E1F68A7581F}" dt="2020-06-25T12:49:11.571" v="11456" actId="1038"/>
          <ac:picMkLst>
            <pc:docMk/>
            <pc:sldMk cId="4222597362" sldId="349"/>
            <ac:picMk id="7" creationId="{1AD89180-F413-D949-93FB-2D0E45A9373D}"/>
          </ac:picMkLst>
        </pc:picChg>
      </pc:sldChg>
      <pc:sldChg chg="addSp delSp modSp">
        <pc:chgData name="Areti Chouchourelou" userId="09759555be95b33e" providerId="LiveId" clId="{D98736EA-2B5B-DB46-AFBE-5E1F68A7581F}" dt="2020-06-25T12:32:19.937" v="10072" actId="1038"/>
        <pc:sldMkLst>
          <pc:docMk/>
          <pc:sldMk cId="3459426628" sldId="350"/>
        </pc:sldMkLst>
        <pc:spChg chg="mod">
          <ac:chgData name="Areti Chouchourelou" userId="09759555be95b33e" providerId="LiveId" clId="{D98736EA-2B5B-DB46-AFBE-5E1F68A7581F}" dt="2020-06-24T14:14:09.063" v="2599" actId="1076"/>
          <ac:spMkLst>
            <pc:docMk/>
            <pc:sldMk cId="3459426628" sldId="350"/>
            <ac:spMk id="10" creationId="{00000000-0000-0000-0000-000000000000}"/>
          </ac:spMkLst>
        </pc:spChg>
        <pc:graphicFrameChg chg="mod modGraphic">
          <ac:chgData name="Areti Chouchourelou" userId="09759555be95b33e" providerId="LiveId" clId="{D98736EA-2B5B-DB46-AFBE-5E1F68A7581F}" dt="2020-06-25T12:32:19.937" v="10072" actId="1038"/>
          <ac:graphicFrameMkLst>
            <pc:docMk/>
            <pc:sldMk cId="3459426628" sldId="350"/>
            <ac:graphicFrameMk id="5" creationId="{00000000-0000-0000-0000-000000000000}"/>
          </ac:graphicFrameMkLst>
        </pc:graphicFrameChg>
        <pc:picChg chg="del">
          <ac:chgData name="Areti Chouchourelou" userId="09759555be95b33e" providerId="LiveId" clId="{D98736EA-2B5B-DB46-AFBE-5E1F68A7581F}" dt="2020-06-25T12:31:50.153" v="10057" actId="478"/>
          <ac:picMkLst>
            <pc:docMk/>
            <pc:sldMk cId="3459426628" sldId="350"/>
            <ac:picMk id="4" creationId="{00000000-0000-0000-0000-000000000000}"/>
          </ac:picMkLst>
        </pc:picChg>
        <pc:picChg chg="add mod">
          <ac:chgData name="Areti Chouchourelou" userId="09759555be95b33e" providerId="LiveId" clId="{D98736EA-2B5B-DB46-AFBE-5E1F68A7581F}" dt="2020-06-25T12:31:50.854" v="10058"/>
          <ac:picMkLst>
            <pc:docMk/>
            <pc:sldMk cId="3459426628" sldId="350"/>
            <ac:picMk id="9" creationId="{0806C0FD-AB07-AC46-BF45-F61D383433CE}"/>
          </ac:picMkLst>
        </pc:picChg>
      </pc:sldChg>
      <pc:sldChg chg="addSp delSp modSp delAnim modAnim">
        <pc:chgData name="Areti Chouchourelou" userId="09759555be95b33e" providerId="LiveId" clId="{D98736EA-2B5B-DB46-AFBE-5E1F68A7581F}" dt="2020-06-25T12:32:08.624" v="10067" actId="1038"/>
        <pc:sldMkLst>
          <pc:docMk/>
          <pc:sldMk cId="1382024689" sldId="351"/>
        </pc:sldMkLst>
        <pc:spChg chg="add del mod">
          <ac:chgData name="Areti Chouchourelou" userId="09759555be95b33e" providerId="LiveId" clId="{D98736EA-2B5B-DB46-AFBE-5E1F68A7581F}" dt="2020-06-24T14:14:33.409" v="2603" actId="478"/>
          <ac:spMkLst>
            <pc:docMk/>
            <pc:sldMk cId="1382024689" sldId="351"/>
            <ac:spMk id="3" creationId="{F1B2DCF5-34C7-884B-BDEB-AB8037933289}"/>
          </ac:spMkLst>
        </pc:spChg>
        <pc:spChg chg="del">
          <ac:chgData name="Areti Chouchourelou" userId="09759555be95b33e" providerId="LiveId" clId="{D98736EA-2B5B-DB46-AFBE-5E1F68A7581F}" dt="2020-06-24T14:14:26.163" v="2601" actId="478"/>
          <ac:spMkLst>
            <pc:docMk/>
            <pc:sldMk cId="1382024689" sldId="351"/>
            <ac:spMk id="7" creationId="{00000000-0000-0000-0000-000000000000}"/>
          </ac:spMkLst>
        </pc:spChg>
        <pc:spChg chg="del">
          <ac:chgData name="Areti Chouchourelou" userId="09759555be95b33e" providerId="LiveId" clId="{D98736EA-2B5B-DB46-AFBE-5E1F68A7581F}" dt="2020-06-24T14:14:26.163" v="2601" actId="478"/>
          <ac:spMkLst>
            <pc:docMk/>
            <pc:sldMk cId="1382024689" sldId="351"/>
            <ac:spMk id="8" creationId="{00000000-0000-0000-0000-000000000000}"/>
          </ac:spMkLst>
        </pc:spChg>
        <pc:spChg chg="del">
          <ac:chgData name="Areti Chouchourelou" userId="09759555be95b33e" providerId="LiveId" clId="{D98736EA-2B5B-DB46-AFBE-5E1F68A7581F}" dt="2020-06-24T14:14:26.163" v="2601" actId="478"/>
          <ac:spMkLst>
            <pc:docMk/>
            <pc:sldMk cId="1382024689" sldId="351"/>
            <ac:spMk id="10" creationId="{00000000-0000-0000-0000-000000000000}"/>
          </ac:spMkLst>
        </pc:spChg>
        <pc:spChg chg="add mod">
          <ac:chgData name="Areti Chouchourelou" userId="09759555be95b33e" providerId="LiveId" clId="{D98736EA-2B5B-DB46-AFBE-5E1F68A7581F}" dt="2020-06-24T14:14:34.061" v="2604"/>
          <ac:spMkLst>
            <pc:docMk/>
            <pc:sldMk cId="1382024689" sldId="351"/>
            <ac:spMk id="12" creationId="{291D9727-2B5D-EC43-9C58-BE03AB4ADAED}"/>
          </ac:spMkLst>
        </pc:spChg>
        <pc:spChg chg="add mod">
          <ac:chgData name="Areti Chouchourelou" userId="09759555be95b33e" providerId="LiveId" clId="{D98736EA-2B5B-DB46-AFBE-5E1F68A7581F}" dt="2020-06-24T14:14:34.061" v="2604"/>
          <ac:spMkLst>
            <pc:docMk/>
            <pc:sldMk cId="1382024689" sldId="351"/>
            <ac:spMk id="13" creationId="{902EEDE5-FC08-3E4B-B36B-9D847F4E25D8}"/>
          </ac:spMkLst>
        </pc:spChg>
        <pc:spChg chg="add mod">
          <ac:chgData name="Areti Chouchourelou" userId="09759555be95b33e" providerId="LiveId" clId="{D98736EA-2B5B-DB46-AFBE-5E1F68A7581F}" dt="2020-06-24T14:14:34.061" v="2604"/>
          <ac:spMkLst>
            <pc:docMk/>
            <pc:sldMk cId="1382024689" sldId="351"/>
            <ac:spMk id="14" creationId="{558CF687-13A6-064E-8421-9E004ADD8B3C}"/>
          </ac:spMkLst>
        </pc:spChg>
        <pc:graphicFrameChg chg="del">
          <ac:chgData name="Areti Chouchourelou" userId="09759555be95b33e" providerId="LiveId" clId="{D98736EA-2B5B-DB46-AFBE-5E1F68A7581F}" dt="2020-06-24T14:14:26.163" v="2601" actId="478"/>
          <ac:graphicFrameMkLst>
            <pc:docMk/>
            <pc:sldMk cId="1382024689" sldId="351"/>
            <ac:graphicFrameMk id="5" creationId="{00000000-0000-0000-0000-000000000000}"/>
          </ac:graphicFrameMkLst>
        </pc:graphicFrameChg>
        <pc:graphicFrameChg chg="add mod modGraphic">
          <ac:chgData name="Areti Chouchourelou" userId="09759555be95b33e" providerId="LiveId" clId="{D98736EA-2B5B-DB46-AFBE-5E1F68A7581F}" dt="2020-06-25T12:32:08.624" v="10067" actId="1038"/>
          <ac:graphicFrameMkLst>
            <pc:docMk/>
            <pc:sldMk cId="1382024689" sldId="351"/>
            <ac:graphicFrameMk id="9" creationId="{9BA0D1A2-4488-4143-AFA7-48404FA5D09C}"/>
          </ac:graphicFrameMkLst>
        </pc:graphicFrameChg>
        <pc:picChg chg="del">
          <ac:chgData name="Areti Chouchourelou" userId="09759555be95b33e" providerId="LiveId" clId="{D98736EA-2B5B-DB46-AFBE-5E1F68A7581F}" dt="2020-06-24T14:14:26.163" v="2601" actId="478"/>
          <ac:picMkLst>
            <pc:docMk/>
            <pc:sldMk cId="1382024689" sldId="351"/>
            <ac:picMk id="4" creationId="{00000000-0000-0000-0000-000000000000}"/>
          </ac:picMkLst>
        </pc:picChg>
        <pc:picChg chg="add mod">
          <ac:chgData name="Areti Chouchourelou" userId="09759555be95b33e" providerId="LiveId" clId="{D98736EA-2B5B-DB46-AFBE-5E1F68A7581F}" dt="2020-06-25T12:32:01.130" v="10060"/>
          <ac:picMkLst>
            <pc:docMk/>
            <pc:sldMk cId="1382024689" sldId="351"/>
            <ac:picMk id="7" creationId="{A95FE1F0-527D-3949-A3EA-94F8A6FAFCAD}"/>
          </ac:picMkLst>
        </pc:picChg>
        <pc:picChg chg="add del mod">
          <ac:chgData name="Areti Chouchourelou" userId="09759555be95b33e" providerId="LiveId" clId="{D98736EA-2B5B-DB46-AFBE-5E1F68A7581F}" dt="2020-06-25T12:32:00.555" v="10059" actId="478"/>
          <ac:picMkLst>
            <pc:docMk/>
            <pc:sldMk cId="1382024689" sldId="351"/>
            <ac:picMk id="11" creationId="{80E43156-1E1C-7B42-8A71-A745ADE1BCD8}"/>
          </ac:picMkLst>
        </pc:picChg>
      </pc:sldChg>
      <pc:sldChg chg="addSp delSp modSp delAnim">
        <pc:chgData name="Areti Chouchourelou" userId="09759555be95b33e" providerId="LiveId" clId="{D98736EA-2B5B-DB46-AFBE-5E1F68A7581F}" dt="2020-06-25T12:46:43.780" v="11240" actId="1076"/>
        <pc:sldMkLst>
          <pc:docMk/>
          <pc:sldMk cId="1783406967" sldId="354"/>
        </pc:sldMkLst>
        <pc:spChg chg="mod">
          <ac:chgData name="Areti Chouchourelou" userId="09759555be95b33e" providerId="LiveId" clId="{D98736EA-2B5B-DB46-AFBE-5E1F68A7581F}" dt="2020-06-25T12:44:31.974" v="10973" actId="1037"/>
          <ac:spMkLst>
            <pc:docMk/>
            <pc:sldMk cId="1783406967" sldId="354"/>
            <ac:spMk id="2" creationId="{00000000-0000-0000-0000-000000000000}"/>
          </ac:spMkLst>
        </pc:spChg>
        <pc:spChg chg="mod">
          <ac:chgData name="Areti Chouchourelou" userId="09759555be95b33e" providerId="LiveId" clId="{D98736EA-2B5B-DB46-AFBE-5E1F68A7581F}" dt="2020-06-25T12:46:41.994" v="11239" actId="20577"/>
          <ac:spMkLst>
            <pc:docMk/>
            <pc:sldMk cId="1783406967" sldId="354"/>
            <ac:spMk id="4" creationId="{00000000-0000-0000-0000-000000000000}"/>
          </ac:spMkLst>
        </pc:spChg>
        <pc:spChg chg="add del mod">
          <ac:chgData name="Areti Chouchourelou" userId="09759555be95b33e" providerId="LiveId" clId="{D98736EA-2B5B-DB46-AFBE-5E1F68A7581F}" dt="2020-06-25T12:38:24.279" v="10546"/>
          <ac:spMkLst>
            <pc:docMk/>
            <pc:sldMk cId="1783406967" sldId="354"/>
            <ac:spMk id="5" creationId="{07BD9AD0-B496-E442-A633-579AA498724A}"/>
          </ac:spMkLst>
        </pc:spChg>
        <pc:picChg chg="del">
          <ac:chgData name="Areti Chouchourelou" userId="09759555be95b33e" providerId="LiveId" clId="{D98736EA-2B5B-DB46-AFBE-5E1F68A7581F}" dt="2020-06-25T12:38:21.963" v="10544" actId="478"/>
          <ac:picMkLst>
            <pc:docMk/>
            <pc:sldMk cId="1783406967" sldId="354"/>
            <ac:picMk id="6" creationId="{00000000-0000-0000-0000-000000000000}"/>
          </ac:picMkLst>
        </pc:picChg>
        <pc:picChg chg="del">
          <ac:chgData name="Areti Chouchourelou" userId="09759555be95b33e" providerId="LiveId" clId="{D98736EA-2B5B-DB46-AFBE-5E1F68A7581F}" dt="2020-06-25T12:40:32.822" v="10676" actId="478"/>
          <ac:picMkLst>
            <pc:docMk/>
            <pc:sldMk cId="1783406967" sldId="354"/>
            <ac:picMk id="7" creationId="{00000000-0000-0000-0000-000000000000}"/>
          </ac:picMkLst>
        </pc:picChg>
        <pc:picChg chg="add mod">
          <ac:chgData name="Areti Chouchourelou" userId="09759555be95b33e" providerId="LiveId" clId="{D98736EA-2B5B-DB46-AFBE-5E1F68A7581F}" dt="2020-06-25T12:39:16.685" v="10675" actId="1037"/>
          <ac:picMkLst>
            <pc:docMk/>
            <pc:sldMk cId="1783406967" sldId="354"/>
            <ac:picMk id="9" creationId="{C3C505B3-325E-4142-80D5-F41828E00885}"/>
          </ac:picMkLst>
        </pc:picChg>
        <pc:picChg chg="add mod">
          <ac:chgData name="Areti Chouchourelou" userId="09759555be95b33e" providerId="LiveId" clId="{D98736EA-2B5B-DB46-AFBE-5E1F68A7581F}" dt="2020-06-25T12:43:56.117" v="10912" actId="1038"/>
          <ac:picMkLst>
            <pc:docMk/>
            <pc:sldMk cId="1783406967" sldId="354"/>
            <ac:picMk id="11" creationId="{2A4ECBB8-4B4D-F149-8DB1-24359EC29BE2}"/>
          </ac:picMkLst>
        </pc:picChg>
        <pc:picChg chg="add mod">
          <ac:chgData name="Areti Chouchourelou" userId="09759555be95b33e" providerId="LiveId" clId="{D98736EA-2B5B-DB46-AFBE-5E1F68A7581F}" dt="2020-06-25T12:46:43.780" v="11240" actId="1076"/>
          <ac:picMkLst>
            <pc:docMk/>
            <pc:sldMk cId="1783406967" sldId="354"/>
            <ac:picMk id="13" creationId="{50534A83-C568-CC48-BF43-7DCFEA0F3675}"/>
          </ac:picMkLst>
        </pc:picChg>
      </pc:sldChg>
      <pc:sldChg chg="addSp delSp modSp delAnim modAnim modNotesTx">
        <pc:chgData name="Areti Chouchourelou" userId="09759555be95b33e" providerId="LiveId" clId="{D98736EA-2B5B-DB46-AFBE-5E1F68A7581F}" dt="2020-06-25T13:03:00.156" v="11917" actId="1036"/>
        <pc:sldMkLst>
          <pc:docMk/>
          <pc:sldMk cId="718660858" sldId="355"/>
        </pc:sldMkLst>
        <pc:spChg chg="mod">
          <ac:chgData name="Areti Chouchourelou" userId="09759555be95b33e" providerId="LiveId" clId="{D98736EA-2B5B-DB46-AFBE-5E1F68A7581F}" dt="2020-06-25T11:26:07.207" v="6655" actId="1035"/>
          <ac:spMkLst>
            <pc:docMk/>
            <pc:sldMk cId="718660858" sldId="355"/>
            <ac:spMk id="2" creationId="{00000000-0000-0000-0000-000000000000}"/>
          </ac:spMkLst>
        </pc:spChg>
        <pc:spChg chg="mod">
          <ac:chgData name="Areti Chouchourelou" userId="09759555be95b33e" providerId="LiveId" clId="{D98736EA-2B5B-DB46-AFBE-5E1F68A7581F}" dt="2020-06-25T11:40:32.314" v="7331" actId="1036"/>
          <ac:spMkLst>
            <pc:docMk/>
            <pc:sldMk cId="718660858" sldId="355"/>
            <ac:spMk id="11" creationId="{00000000-0000-0000-0000-000000000000}"/>
          </ac:spMkLst>
        </pc:spChg>
        <pc:spChg chg="mod">
          <ac:chgData name="Areti Chouchourelou" userId="09759555be95b33e" providerId="LiveId" clId="{D98736EA-2B5B-DB46-AFBE-5E1F68A7581F}" dt="2020-06-25T11:35:59.403" v="6823" actId="20577"/>
          <ac:spMkLst>
            <pc:docMk/>
            <pc:sldMk cId="718660858" sldId="355"/>
            <ac:spMk id="13" creationId="{00000000-0000-0000-0000-000000000000}"/>
          </ac:spMkLst>
        </pc:spChg>
        <pc:graphicFrameChg chg="mod modGraphic">
          <ac:chgData name="Areti Chouchourelou" userId="09759555be95b33e" providerId="LiveId" clId="{D98736EA-2B5B-DB46-AFBE-5E1F68A7581F}" dt="2020-06-25T11:39:25.105" v="7155" actId="20577"/>
          <ac:graphicFrameMkLst>
            <pc:docMk/>
            <pc:sldMk cId="718660858" sldId="355"/>
            <ac:graphicFrameMk id="4" creationId="{00000000-0000-0000-0000-000000000000}"/>
          </ac:graphicFrameMkLst>
        </pc:graphicFrameChg>
        <pc:graphicFrameChg chg="mod modGraphic">
          <ac:chgData name="Areti Chouchourelou" userId="09759555be95b33e" providerId="LiveId" clId="{D98736EA-2B5B-DB46-AFBE-5E1F68A7581F}" dt="2020-06-25T11:40:22.812" v="7295" actId="20577"/>
          <ac:graphicFrameMkLst>
            <pc:docMk/>
            <pc:sldMk cId="718660858" sldId="355"/>
            <ac:graphicFrameMk id="5" creationId="{00000000-0000-0000-0000-000000000000}"/>
          </ac:graphicFrameMkLst>
        </pc:graphicFrameChg>
        <pc:picChg chg="del">
          <ac:chgData name="Areti Chouchourelou" userId="09759555be95b33e" providerId="LiveId" clId="{D98736EA-2B5B-DB46-AFBE-5E1F68A7581F}" dt="2020-06-25T12:58:22.166" v="11822" actId="478"/>
          <ac:picMkLst>
            <pc:docMk/>
            <pc:sldMk cId="718660858" sldId="355"/>
            <ac:picMk id="9" creationId="{00000000-0000-0000-0000-000000000000}"/>
          </ac:picMkLst>
        </pc:picChg>
        <pc:picChg chg="del">
          <ac:chgData name="Areti Chouchourelou" userId="09759555be95b33e" providerId="LiveId" clId="{D98736EA-2B5B-DB46-AFBE-5E1F68A7581F}" dt="2020-06-25T12:58:18.292" v="11821" actId="478"/>
          <ac:picMkLst>
            <pc:docMk/>
            <pc:sldMk cId="718660858" sldId="355"/>
            <ac:picMk id="10" creationId="{00000000-0000-0000-0000-000000000000}"/>
          </ac:picMkLst>
        </pc:picChg>
        <pc:picChg chg="add mod">
          <ac:chgData name="Areti Chouchourelou" userId="09759555be95b33e" providerId="LiveId" clId="{D98736EA-2B5B-DB46-AFBE-5E1F68A7581F}" dt="2020-06-25T13:03:00.156" v="11917" actId="1036"/>
          <ac:picMkLst>
            <pc:docMk/>
            <pc:sldMk cId="718660858" sldId="355"/>
            <ac:picMk id="14" creationId="{55E6C58C-7410-C747-9925-C9023B46EBD1}"/>
          </ac:picMkLst>
        </pc:picChg>
      </pc:sldChg>
      <pc:sldChg chg="addSp delSp modSp">
        <pc:chgData name="Areti Chouchourelou" userId="09759555be95b33e" providerId="LiveId" clId="{D98736EA-2B5B-DB46-AFBE-5E1F68A7581F}" dt="2020-06-25T11:44:23.140" v="7436" actId="1038"/>
        <pc:sldMkLst>
          <pc:docMk/>
          <pc:sldMk cId="3665294770" sldId="356"/>
        </pc:sldMkLst>
        <pc:spChg chg="mod">
          <ac:chgData name="Areti Chouchourelou" userId="09759555be95b33e" providerId="LiveId" clId="{D98736EA-2B5B-DB46-AFBE-5E1F68A7581F}" dt="2020-06-25T11:42:50.060" v="7391" actId="20577"/>
          <ac:spMkLst>
            <pc:docMk/>
            <pc:sldMk cId="3665294770" sldId="356"/>
            <ac:spMk id="11" creationId="{00000000-0000-0000-0000-000000000000}"/>
          </ac:spMkLst>
        </pc:spChg>
        <pc:graphicFrameChg chg="del">
          <ac:chgData name="Areti Chouchourelou" userId="09759555be95b33e" providerId="LiveId" clId="{D98736EA-2B5B-DB46-AFBE-5E1F68A7581F}" dt="2020-06-25T11:43:42.715" v="7392" actId="478"/>
          <ac:graphicFrameMkLst>
            <pc:docMk/>
            <pc:sldMk cId="3665294770" sldId="356"/>
            <ac:graphicFrameMk id="17" creationId="{00000000-0000-0000-0000-000000000000}"/>
          </ac:graphicFrameMkLst>
        </pc:graphicFrameChg>
        <pc:picChg chg="add mod">
          <ac:chgData name="Areti Chouchourelou" userId="09759555be95b33e" providerId="LiveId" clId="{D98736EA-2B5B-DB46-AFBE-5E1F68A7581F}" dt="2020-06-25T11:44:23.140" v="7436" actId="1038"/>
          <ac:picMkLst>
            <pc:docMk/>
            <pc:sldMk cId="3665294770" sldId="356"/>
            <ac:picMk id="3" creationId="{1AA24A79-C2FD-F244-8208-EA246100DB9A}"/>
          </ac:picMkLst>
        </pc:picChg>
      </pc:sldChg>
      <pc:sldChg chg="addSp delSp modSp">
        <pc:chgData name="Areti Chouchourelou" userId="09759555be95b33e" providerId="LiveId" clId="{D98736EA-2B5B-DB46-AFBE-5E1F68A7581F}" dt="2020-06-25T11:46:40.648" v="7548" actId="1038"/>
        <pc:sldMkLst>
          <pc:docMk/>
          <pc:sldMk cId="730757836" sldId="357"/>
        </pc:sldMkLst>
        <pc:spChg chg="mod">
          <ac:chgData name="Areti Chouchourelou" userId="09759555be95b33e" providerId="LiveId" clId="{D98736EA-2B5B-DB46-AFBE-5E1F68A7581F}" dt="2020-06-25T11:45:08.659" v="7457" actId="1037"/>
          <ac:spMkLst>
            <pc:docMk/>
            <pc:sldMk cId="730757836" sldId="357"/>
            <ac:spMk id="11" creationId="{00000000-0000-0000-0000-000000000000}"/>
          </ac:spMkLst>
        </pc:spChg>
        <pc:graphicFrameChg chg="del">
          <ac:chgData name="Areti Chouchourelou" userId="09759555be95b33e" providerId="LiveId" clId="{D98736EA-2B5B-DB46-AFBE-5E1F68A7581F}" dt="2020-06-25T11:45:58.969" v="7458" actId="478"/>
          <ac:graphicFrameMkLst>
            <pc:docMk/>
            <pc:sldMk cId="730757836" sldId="357"/>
            <ac:graphicFrameMk id="6" creationId="{00000000-0000-0000-0000-000000000000}"/>
          </ac:graphicFrameMkLst>
        </pc:graphicFrameChg>
        <pc:picChg chg="add mod">
          <ac:chgData name="Areti Chouchourelou" userId="09759555be95b33e" providerId="LiveId" clId="{D98736EA-2B5B-DB46-AFBE-5E1F68A7581F}" dt="2020-06-25T11:46:40.648" v="7548" actId="1038"/>
          <ac:picMkLst>
            <pc:docMk/>
            <pc:sldMk cId="730757836" sldId="357"/>
            <ac:picMk id="3" creationId="{0A48646E-858E-CE4B-9029-EB08C2514826}"/>
          </ac:picMkLst>
        </pc:picChg>
      </pc:sldChg>
      <pc:sldChg chg="modSp">
        <pc:chgData name="Areti Chouchourelou" userId="09759555be95b33e" providerId="LiveId" clId="{D98736EA-2B5B-DB46-AFBE-5E1F68A7581F}" dt="2020-06-24T14:37:54.254" v="3634" actId="20577"/>
        <pc:sldMkLst>
          <pc:docMk/>
          <pc:sldMk cId="706825811" sldId="358"/>
        </pc:sldMkLst>
        <pc:spChg chg="mod">
          <ac:chgData name="Areti Chouchourelou" userId="09759555be95b33e" providerId="LiveId" clId="{D98736EA-2B5B-DB46-AFBE-5E1F68A7581F}" dt="2020-06-24T14:25:31.219" v="2977"/>
          <ac:spMkLst>
            <pc:docMk/>
            <pc:sldMk cId="706825811" sldId="358"/>
            <ac:spMk id="2" creationId="{00000000-0000-0000-0000-000000000000}"/>
          </ac:spMkLst>
        </pc:spChg>
        <pc:spChg chg="mod">
          <ac:chgData name="Areti Chouchourelou" userId="09759555be95b33e" providerId="LiveId" clId="{D98736EA-2B5B-DB46-AFBE-5E1F68A7581F}" dt="2020-06-24T14:37:54.254" v="3634" actId="20577"/>
          <ac:spMkLst>
            <pc:docMk/>
            <pc:sldMk cId="706825811" sldId="358"/>
            <ac:spMk id="3" creationId="{00000000-0000-0000-0000-000000000000}"/>
          </ac:spMkLst>
        </pc:spChg>
      </pc:sldChg>
      <pc:sldChg chg="modSp">
        <pc:chgData name="Areti Chouchourelou" userId="09759555be95b33e" providerId="LiveId" clId="{D98736EA-2B5B-DB46-AFBE-5E1F68A7581F}" dt="2020-06-24T15:09:06.161" v="5427" actId="20577"/>
        <pc:sldMkLst>
          <pc:docMk/>
          <pc:sldMk cId="168429978" sldId="359"/>
        </pc:sldMkLst>
        <pc:spChg chg="mod">
          <ac:chgData name="Areti Chouchourelou" userId="09759555be95b33e" providerId="LiveId" clId="{D98736EA-2B5B-DB46-AFBE-5E1F68A7581F}" dt="2020-06-24T15:08:51.549" v="5418" actId="20577"/>
          <ac:spMkLst>
            <pc:docMk/>
            <pc:sldMk cId="168429978" sldId="359"/>
            <ac:spMk id="2" creationId="{00000000-0000-0000-0000-000000000000}"/>
          </ac:spMkLst>
        </pc:spChg>
        <pc:spChg chg="mod">
          <ac:chgData name="Areti Chouchourelou" userId="09759555be95b33e" providerId="LiveId" clId="{D98736EA-2B5B-DB46-AFBE-5E1F68A7581F}" dt="2020-06-24T15:09:06.161" v="5427" actId="20577"/>
          <ac:spMkLst>
            <pc:docMk/>
            <pc:sldMk cId="168429978" sldId="359"/>
            <ac:spMk id="3" creationId="{00000000-0000-0000-0000-000000000000}"/>
          </ac:spMkLst>
        </pc:spChg>
        <pc:spChg chg="mod">
          <ac:chgData name="Areti Chouchourelou" userId="09759555be95b33e" providerId="LiveId" clId="{D98736EA-2B5B-DB46-AFBE-5E1F68A7581F}" dt="2020-06-24T14:48:01.584" v="4385" actId="20577"/>
          <ac:spMkLst>
            <pc:docMk/>
            <pc:sldMk cId="168429978" sldId="359"/>
            <ac:spMk id="7" creationId="{00000000-0000-0000-0000-000000000000}"/>
          </ac:spMkLst>
        </pc:spChg>
        <pc:spChg chg="mod">
          <ac:chgData name="Areti Chouchourelou" userId="09759555be95b33e" providerId="LiveId" clId="{D98736EA-2B5B-DB46-AFBE-5E1F68A7581F}" dt="2020-06-24T14:48:23.024" v="4441" actId="255"/>
          <ac:spMkLst>
            <pc:docMk/>
            <pc:sldMk cId="168429978" sldId="359"/>
            <ac:spMk id="8" creationId="{00000000-0000-0000-0000-000000000000}"/>
          </ac:spMkLst>
        </pc:spChg>
      </pc:sldChg>
      <pc:sldChg chg="delSp modSp del delAnim">
        <pc:chgData name="Areti Chouchourelou" userId="09759555be95b33e" providerId="LiveId" clId="{D98736EA-2B5B-DB46-AFBE-5E1F68A7581F}" dt="2020-06-25T12:24:54.544" v="9911" actId="2696"/>
        <pc:sldMkLst>
          <pc:docMk/>
          <pc:sldMk cId="506367981" sldId="361"/>
        </pc:sldMkLst>
        <pc:spChg chg="del mod">
          <ac:chgData name="Areti Chouchourelou" userId="09759555be95b33e" providerId="LiveId" clId="{D98736EA-2B5B-DB46-AFBE-5E1F68A7581F}" dt="2020-06-25T12:24:37.318" v="9908" actId="21"/>
          <ac:spMkLst>
            <pc:docMk/>
            <pc:sldMk cId="506367981" sldId="361"/>
            <ac:spMk id="9" creationId="{00000000-0000-0000-0000-000000000000}"/>
          </ac:spMkLst>
        </pc:spChg>
      </pc:sldChg>
      <pc:sldChg chg="modSp">
        <pc:chgData name="Areti Chouchourelou" userId="09759555be95b33e" providerId="LiveId" clId="{D98736EA-2B5B-DB46-AFBE-5E1F68A7581F}" dt="2020-06-24T14:18:12.632" v="2678" actId="20577"/>
        <pc:sldMkLst>
          <pc:docMk/>
          <pc:sldMk cId="3408102099" sldId="362"/>
        </pc:sldMkLst>
        <pc:spChg chg="mod">
          <ac:chgData name="Areti Chouchourelou" userId="09759555be95b33e" providerId="LiveId" clId="{D98736EA-2B5B-DB46-AFBE-5E1F68A7581F}" dt="2020-06-24T13:33:46.810" v="55" actId="20577"/>
          <ac:spMkLst>
            <pc:docMk/>
            <pc:sldMk cId="3408102099" sldId="362"/>
            <ac:spMk id="2" creationId="{00000000-0000-0000-0000-000000000000}"/>
          </ac:spMkLst>
        </pc:spChg>
        <pc:spChg chg="mod">
          <ac:chgData name="Areti Chouchourelou" userId="09759555be95b33e" providerId="LiveId" clId="{D98736EA-2B5B-DB46-AFBE-5E1F68A7581F}" dt="2020-06-24T14:18:12.632" v="2678" actId="20577"/>
          <ac:spMkLst>
            <pc:docMk/>
            <pc:sldMk cId="3408102099" sldId="362"/>
            <ac:spMk id="3" creationId="{00000000-0000-0000-0000-000000000000}"/>
          </ac:spMkLst>
        </pc:spChg>
      </pc:sldChg>
      <pc:sldChg chg="addSp modSp add modAnim">
        <pc:chgData name="Areti Chouchourelou" userId="09759555be95b33e" providerId="LiveId" clId="{D98736EA-2B5B-DB46-AFBE-5E1F68A7581F}" dt="2020-06-25T12:24:46.376" v="9910"/>
        <pc:sldMkLst>
          <pc:docMk/>
          <pc:sldMk cId="226657084" sldId="363"/>
        </pc:sldMkLst>
        <pc:spChg chg="add mod">
          <ac:chgData name="Areti Chouchourelou" userId="09759555be95b33e" providerId="LiveId" clId="{D98736EA-2B5B-DB46-AFBE-5E1F68A7581F}" dt="2020-06-25T12:24:46.376" v="9910"/>
          <ac:spMkLst>
            <pc:docMk/>
            <pc:sldMk cId="226657084" sldId="363"/>
            <ac:spMk id="9" creationId="{0AC4F3B5-C6D9-1940-83D6-D5D7B4F8D48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C624EB-1C4B-4232-B975-72A2D3EFBEC8}" type="datetimeFigureOut">
              <a:rPr lang="el-GR" smtClean="0"/>
              <a:pPr/>
              <a:t>1/2/2022</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7539B-C323-4049-8909-F9628D885A5E}" type="slidenum">
              <a:rPr lang="el-GR" smtClean="0"/>
              <a:pPr/>
              <a:t>‹#›</a:t>
            </a:fld>
            <a:endParaRPr lang="el-GR"/>
          </a:p>
        </p:txBody>
      </p:sp>
    </p:spTree>
    <p:extLst>
      <p:ext uri="{BB962C8B-B14F-4D97-AF65-F5344CB8AC3E}">
        <p14:creationId xmlns:p14="http://schemas.microsoft.com/office/powerpoint/2010/main" xmlns="" val="363820405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2.ohchr.org/english/bodies/crc/docs/CRC.C.GC.13_en.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can-mds.infowood.gr/"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www.can-via-mds.eu/"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INSTRUCTION – Ask trainees to open the national Operator’s Manual. </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a:t>
            </a:fld>
            <a:endParaRPr lang="el-GR"/>
          </a:p>
        </p:txBody>
      </p:sp>
    </p:spTree>
    <p:extLst>
      <p:ext uri="{BB962C8B-B14F-4D97-AF65-F5344CB8AC3E}">
        <p14:creationId xmlns:p14="http://schemas.microsoft.com/office/powerpoint/2010/main" xmlns="" val="1291648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kern="1200" dirty="0" smtClean="0">
                <a:solidFill>
                  <a:schemeClr val="tx1"/>
                </a:solidFill>
                <a:latin typeface="+mn-lt"/>
                <a:ea typeface="+mn-ea"/>
                <a:cs typeface="+mn-cs"/>
              </a:rPr>
              <a:t>Here is a flowchart of the provisioned operation of a potential CAN-MDS system: starting from reporting procedures, the recording procedures, the monitoring at a case-level, the central data administration and the dissemination of appropriate information to different stakeholders;</a:t>
            </a:r>
            <a:endParaRPr lang="el-GR"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12</a:t>
            </a:fld>
            <a:endParaRPr lang="el-GR"/>
          </a:p>
        </p:txBody>
      </p:sp>
    </p:spTree>
    <p:extLst>
      <p:ext uri="{BB962C8B-B14F-4D97-AF65-F5344CB8AC3E}">
        <p14:creationId xmlns:p14="http://schemas.microsoft.com/office/powerpoint/2010/main" xmlns="" val="3976852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en-US" sz="1200" b="1" dirty="0" smtClean="0">
                <a:latin typeface="+mn-lt"/>
                <a:ea typeface="Times New Roman"/>
                <a:cs typeface="Calibri"/>
              </a:rPr>
              <a:t>How data elements are described in the Operator’s Manual?</a:t>
            </a:r>
            <a:endParaRPr lang="en-US" sz="1200" b="1" i="1"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13</a:t>
            </a:fld>
            <a:endParaRPr lang="el-GR"/>
          </a:p>
        </p:txBody>
      </p:sp>
    </p:spTree>
    <p:extLst>
      <p:ext uri="{BB962C8B-B14F-4D97-AF65-F5344CB8AC3E}">
        <p14:creationId xmlns:p14="http://schemas.microsoft.com/office/powerpoint/2010/main" xmlns="" val="2322313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200" kern="1200" dirty="0">
                <a:solidFill>
                  <a:schemeClr val="tx1"/>
                </a:solidFill>
                <a:latin typeface="+mn-lt"/>
                <a:ea typeface="+mn-ea"/>
                <a:cs typeface="+mn-cs"/>
              </a:rPr>
              <a:t>here again the data elements presented before as they are also included in the e-app CAN-MDS; </a:t>
            </a:r>
          </a:p>
          <a:p>
            <a:r>
              <a:rPr lang="en-US" sz="1200" kern="1200" dirty="0">
                <a:solidFill>
                  <a:schemeClr val="tx1"/>
                </a:solidFill>
                <a:latin typeface="+mn-lt"/>
                <a:ea typeface="+mn-ea"/>
                <a:cs typeface="+mn-cs"/>
              </a:rPr>
              <a:t>the whole toolkit is based on this MDS; </a:t>
            </a:r>
          </a:p>
          <a:p>
            <a:r>
              <a:rPr lang="en-US" sz="1200" kern="1200" dirty="0">
                <a:solidFill>
                  <a:schemeClr val="tx1"/>
                </a:solidFill>
                <a:latin typeface="+mn-lt"/>
                <a:ea typeface="+mn-ea"/>
                <a:cs typeface="+mn-cs"/>
              </a:rPr>
              <a:t>As you will notice, no data are included for substantiation, perpetrators or severity of harm (given that not all stakeholders are able to provide this information and mainly because the aim is to create an all-inclusive database and not only substantiated cases by justice or CPS authorities);</a:t>
            </a:r>
          </a:p>
          <a:p>
            <a:endParaRPr lang="en-US" sz="1200" kern="1200" dirty="0">
              <a:solidFill>
                <a:schemeClr val="tx1"/>
              </a:solidFill>
              <a:latin typeface="+mn-lt"/>
              <a:ea typeface="+mn-ea"/>
              <a:cs typeface="+mn-cs"/>
            </a:endParaRPr>
          </a:p>
          <a:p>
            <a:r>
              <a:rPr lang="en-US" baseline="0" dirty="0"/>
              <a:t>For any individual data element an effort was made to be operationalized as much as possible. </a:t>
            </a:r>
          </a:p>
          <a:p>
            <a:r>
              <a:rPr lang="en-US" baseline="0" dirty="0"/>
              <a:t>The element “form(s) of maltreatment” which is the core data element of the system is operationalized on the basis of … (see slide blue frame)</a:t>
            </a:r>
          </a:p>
          <a:p>
            <a:endParaRPr lang="en-US" baseline="0" dirty="0"/>
          </a:p>
          <a:p>
            <a:r>
              <a:rPr lang="el-GR" dirty="0"/>
              <a:t>Διαθέσιμο στο: </a:t>
            </a:r>
            <a:r>
              <a:rPr lang="en-US" u="sng" dirty="0">
                <a:hlinkClick r:id="rId3"/>
              </a:rPr>
              <a:t>http</a:t>
            </a:r>
            <a:r>
              <a:rPr lang="el-GR" u="sng" dirty="0">
                <a:hlinkClick r:id="rId3"/>
              </a:rPr>
              <a:t>://</a:t>
            </a:r>
            <a:r>
              <a:rPr lang="en-US" u="sng" dirty="0">
                <a:hlinkClick r:id="rId3"/>
              </a:rPr>
              <a:t>www</a:t>
            </a:r>
            <a:r>
              <a:rPr lang="el-GR" u="sng" dirty="0">
                <a:hlinkClick r:id="rId3"/>
              </a:rPr>
              <a:t>2.</a:t>
            </a:r>
            <a:r>
              <a:rPr lang="en-US" u="sng" dirty="0">
                <a:hlinkClick r:id="rId3"/>
              </a:rPr>
              <a:t>ohchr</a:t>
            </a:r>
            <a:r>
              <a:rPr lang="el-GR" u="sng" dirty="0">
                <a:hlinkClick r:id="rId3"/>
              </a:rPr>
              <a:t>.</a:t>
            </a:r>
            <a:r>
              <a:rPr lang="en-US" u="sng" dirty="0">
                <a:hlinkClick r:id="rId3"/>
              </a:rPr>
              <a:t>org</a:t>
            </a:r>
            <a:r>
              <a:rPr lang="el-GR" u="sng" dirty="0">
                <a:hlinkClick r:id="rId3"/>
              </a:rPr>
              <a:t>/</a:t>
            </a:r>
            <a:r>
              <a:rPr lang="en-US" u="sng" dirty="0">
                <a:hlinkClick r:id="rId3"/>
              </a:rPr>
              <a:t>english</a:t>
            </a:r>
            <a:r>
              <a:rPr lang="el-GR" u="sng" dirty="0">
                <a:hlinkClick r:id="rId3"/>
              </a:rPr>
              <a:t>/</a:t>
            </a:r>
            <a:r>
              <a:rPr lang="en-US" u="sng" dirty="0">
                <a:hlinkClick r:id="rId3"/>
              </a:rPr>
              <a:t>bodies</a:t>
            </a:r>
            <a:r>
              <a:rPr lang="el-GR" u="sng" dirty="0">
                <a:hlinkClick r:id="rId3"/>
              </a:rPr>
              <a:t>/</a:t>
            </a:r>
            <a:r>
              <a:rPr lang="en-US" u="sng" dirty="0">
                <a:hlinkClick r:id="rId3"/>
              </a:rPr>
              <a:t>crc</a:t>
            </a:r>
            <a:r>
              <a:rPr lang="el-GR" u="sng" dirty="0">
                <a:hlinkClick r:id="rId3"/>
              </a:rPr>
              <a:t>/</a:t>
            </a:r>
            <a:r>
              <a:rPr lang="en-US" u="sng" dirty="0">
                <a:hlinkClick r:id="rId3"/>
              </a:rPr>
              <a:t>docs</a:t>
            </a:r>
            <a:r>
              <a:rPr lang="el-GR" u="sng" dirty="0">
                <a:hlinkClick r:id="rId3"/>
              </a:rPr>
              <a:t>/</a:t>
            </a:r>
            <a:r>
              <a:rPr lang="en-US" u="sng" dirty="0">
                <a:hlinkClick r:id="rId3"/>
              </a:rPr>
              <a:t>CRC</a:t>
            </a:r>
            <a:r>
              <a:rPr lang="el-GR" u="sng" dirty="0">
                <a:hlinkClick r:id="rId3"/>
              </a:rPr>
              <a:t>.</a:t>
            </a:r>
            <a:r>
              <a:rPr lang="en-US" u="sng" dirty="0">
                <a:hlinkClick r:id="rId3"/>
              </a:rPr>
              <a:t>C</a:t>
            </a:r>
            <a:r>
              <a:rPr lang="el-GR" u="sng" dirty="0">
                <a:hlinkClick r:id="rId3"/>
              </a:rPr>
              <a:t>.</a:t>
            </a:r>
            <a:r>
              <a:rPr lang="en-US" u="sng" dirty="0">
                <a:hlinkClick r:id="rId3"/>
              </a:rPr>
              <a:t>GC</a:t>
            </a:r>
            <a:r>
              <a:rPr lang="el-GR" u="sng" dirty="0">
                <a:hlinkClick r:id="rId3"/>
              </a:rPr>
              <a:t>.13_</a:t>
            </a:r>
            <a:r>
              <a:rPr lang="en-US" u="sng" dirty="0">
                <a:hlinkClick r:id="rId3"/>
              </a:rPr>
              <a:t>en</a:t>
            </a:r>
            <a:r>
              <a:rPr lang="el-GR" u="sng" dirty="0">
                <a:hlinkClick r:id="rId3"/>
              </a:rPr>
              <a:t>.</a:t>
            </a:r>
            <a:r>
              <a:rPr lang="en-US" u="sng" dirty="0">
                <a:hlinkClick r:id="rId3"/>
              </a:rPr>
              <a:t>pdf</a:t>
            </a:r>
            <a:endParaRPr lang="el-GR" baseline="0" dirty="0"/>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7A5B808-B173-457B-8766-C37406316B0C}" type="slidenum">
              <a:rPr lang="el-GR" smtClean="0"/>
              <a:pPr/>
              <a:t>14</a:t>
            </a:fld>
            <a:endParaRPr lang="el-GR"/>
          </a:p>
        </p:txBody>
      </p:sp>
    </p:spTree>
    <p:extLst>
      <p:ext uri="{BB962C8B-B14F-4D97-AF65-F5344CB8AC3E}">
        <p14:creationId xmlns:p14="http://schemas.microsoft.com/office/powerpoint/2010/main" xmlns="" val="3487236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For each of the 18 data elements</a:t>
            </a:r>
            <a:r>
              <a:rPr lang="en-US" baseline="0" dirty="0"/>
              <a:t> specific attributes are described such as </a:t>
            </a:r>
          </a:p>
          <a:p>
            <a:r>
              <a:rPr lang="en-US" baseline="0" dirty="0"/>
              <a:t>definition; </a:t>
            </a:r>
          </a:p>
          <a:p>
            <a:r>
              <a:rPr lang="en-US" baseline="0" dirty="0"/>
              <a:t>Completion (by whom? The operator-the system-the administrator)</a:t>
            </a:r>
          </a:p>
          <a:p>
            <a:r>
              <a:rPr lang="en-US" baseline="0" dirty="0"/>
              <a:t>Obligation (mandatory completion; condition –under certain conditions; only for Operator’s information); </a:t>
            </a:r>
          </a:p>
          <a:p>
            <a:r>
              <a:rPr lang="en-US" baseline="0" dirty="0"/>
              <a:t>Multiplicity (single/unique selection or multiple selections –more than one values);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15</a:t>
            </a:fld>
            <a:endParaRPr lang="el-GR"/>
          </a:p>
        </p:txBody>
      </p:sp>
    </p:spTree>
    <p:extLst>
      <p:ext uri="{BB962C8B-B14F-4D97-AF65-F5344CB8AC3E}">
        <p14:creationId xmlns:p14="http://schemas.microsoft.com/office/powerpoint/2010/main" xmlns="" val="2159298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Data type (case-based data: date; time; value from a pre-coded list of values; number) or data deriving from other data (identifiers;</a:t>
            </a:r>
            <a:r>
              <a:rPr lang="en-US" baseline="0" dirty="0"/>
              <a:t> duration; auto-generated value; pre-existing value; </a:t>
            </a:r>
            <a:r>
              <a:rPr lang="en-US" dirty="0"/>
              <a:t>restricted supplementary</a:t>
            </a:r>
            <a:r>
              <a:rPr lang="en-US" baseline="0" dirty="0"/>
              <a:t> data)</a:t>
            </a:r>
            <a:endParaRPr lang="en-US" dirty="0"/>
          </a:p>
          <a:p>
            <a:r>
              <a:rPr lang="en-US" dirty="0"/>
              <a:t>relevance with other DE (to which axes the DE</a:t>
            </a:r>
            <a:r>
              <a:rPr lang="en-US" baseline="0" dirty="0"/>
              <a:t> is related and to which specific other Des-if any)</a:t>
            </a:r>
            <a:r>
              <a:rPr lang="en-US" dirty="0"/>
              <a:t>; </a:t>
            </a:r>
          </a:p>
          <a:p>
            <a:pPr marL="0" marR="0" indent="0" algn="l" defTabSz="685800" rtl="0" eaLnBrk="1" fontAlgn="auto" latinLnBrk="0" hangingPunct="1">
              <a:lnSpc>
                <a:spcPct val="100000"/>
              </a:lnSpc>
              <a:spcBef>
                <a:spcPts val="0"/>
              </a:spcBef>
              <a:spcAft>
                <a:spcPts val="0"/>
              </a:spcAft>
              <a:buClrTx/>
              <a:buSzTx/>
              <a:buFontTx/>
              <a:buNone/>
              <a:tabLst/>
              <a:defRPr/>
            </a:pPr>
            <a:r>
              <a:rPr lang="en-US" dirty="0"/>
              <a:t>values permitted </a:t>
            </a:r>
            <a:r>
              <a:rPr lang="en-US" i="1" dirty="0"/>
              <a:t>(</a:t>
            </a:r>
            <a:r>
              <a:rPr lang="en-US" sz="900" i="1" kern="1200" dirty="0">
                <a:solidFill>
                  <a:schemeClr val="tx1"/>
                </a:solidFill>
                <a:latin typeface="+mn-lt"/>
                <a:ea typeface="+mn-ea"/>
                <a:cs typeface="+mn-cs"/>
              </a:rPr>
              <a:t>List of applicable pre-coded values defined in Part III “Data Dictionary”</a:t>
            </a:r>
            <a:r>
              <a:rPr lang="en-GB" sz="900" i="1" kern="1200" dirty="0">
                <a:solidFill>
                  <a:schemeClr val="tx1"/>
                </a:solidFill>
                <a:latin typeface="+mn-lt"/>
                <a:ea typeface="+mn-ea"/>
                <a:cs typeface="+mn-cs"/>
              </a:rPr>
              <a:t>)</a:t>
            </a:r>
            <a:endParaRPr lang="en-US" i="1" dirty="0"/>
          </a:p>
          <a:p>
            <a:r>
              <a:rPr lang="en-US" dirty="0"/>
              <a:t>and some notes</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16</a:t>
            </a:fld>
            <a:endParaRPr lang="el-GR"/>
          </a:p>
        </p:txBody>
      </p:sp>
    </p:spTree>
    <p:extLst>
      <p:ext uri="{BB962C8B-B14F-4D97-AF65-F5344CB8AC3E}">
        <p14:creationId xmlns:p14="http://schemas.microsoft.com/office/powerpoint/2010/main" xmlns="" val="2563229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Data type (case-based data: date; time; value from a pre-coded list of values; number) or data deriving from other data (identifiers;</a:t>
            </a:r>
            <a:r>
              <a:rPr lang="en-US" baseline="0" dirty="0"/>
              <a:t> duration; auto-generated value; pre-existing value; </a:t>
            </a:r>
            <a:r>
              <a:rPr lang="en-US" dirty="0"/>
              <a:t>restricted supplementary</a:t>
            </a:r>
            <a:r>
              <a:rPr lang="en-US" baseline="0" dirty="0"/>
              <a:t> data)</a:t>
            </a:r>
            <a:endParaRPr lang="en-US" dirty="0"/>
          </a:p>
          <a:p>
            <a:r>
              <a:rPr lang="en-US" dirty="0"/>
              <a:t>relevance with other DE (to which axes the DE</a:t>
            </a:r>
            <a:r>
              <a:rPr lang="en-US" baseline="0" dirty="0"/>
              <a:t> is related and to which specific other Des-if any)</a:t>
            </a:r>
            <a:r>
              <a:rPr lang="en-US" dirty="0"/>
              <a:t>; </a:t>
            </a:r>
          </a:p>
          <a:p>
            <a:pPr marL="0" marR="0" indent="0" algn="l" defTabSz="685800" rtl="0" eaLnBrk="1" fontAlgn="auto" latinLnBrk="0" hangingPunct="1">
              <a:lnSpc>
                <a:spcPct val="100000"/>
              </a:lnSpc>
              <a:spcBef>
                <a:spcPts val="0"/>
              </a:spcBef>
              <a:spcAft>
                <a:spcPts val="0"/>
              </a:spcAft>
              <a:buClrTx/>
              <a:buSzTx/>
              <a:buFontTx/>
              <a:buNone/>
              <a:tabLst/>
              <a:defRPr/>
            </a:pPr>
            <a:r>
              <a:rPr lang="en-US" dirty="0"/>
              <a:t>values permitted </a:t>
            </a:r>
            <a:r>
              <a:rPr lang="en-US" i="1" dirty="0"/>
              <a:t>(</a:t>
            </a:r>
            <a:r>
              <a:rPr lang="en-US" sz="900" i="1" kern="1200" dirty="0">
                <a:solidFill>
                  <a:schemeClr val="tx1"/>
                </a:solidFill>
                <a:latin typeface="+mn-lt"/>
                <a:ea typeface="+mn-ea"/>
                <a:cs typeface="+mn-cs"/>
              </a:rPr>
              <a:t>List of applicable pre-coded values defined in Part III “Data Dictionary”</a:t>
            </a:r>
            <a:r>
              <a:rPr lang="en-GB" sz="900" i="1" kern="1200" dirty="0">
                <a:solidFill>
                  <a:schemeClr val="tx1"/>
                </a:solidFill>
                <a:latin typeface="+mn-lt"/>
                <a:ea typeface="+mn-ea"/>
                <a:cs typeface="+mn-cs"/>
              </a:rPr>
              <a:t>)</a:t>
            </a:r>
            <a:endParaRPr lang="en-US" i="1" dirty="0"/>
          </a:p>
          <a:p>
            <a:r>
              <a:rPr lang="en-US" dirty="0"/>
              <a:t>and some notes</a:t>
            </a:r>
          </a:p>
        </p:txBody>
      </p:sp>
      <p:sp>
        <p:nvSpPr>
          <p:cNvPr id="4" name="Slide Number Placeholder 3"/>
          <p:cNvSpPr>
            <a:spLocks noGrp="1"/>
          </p:cNvSpPr>
          <p:nvPr>
            <p:ph type="sldNum" sz="quarter" idx="10"/>
          </p:nvPr>
        </p:nvSpPr>
        <p:spPr/>
        <p:txBody>
          <a:bodyPr/>
          <a:lstStyle/>
          <a:p>
            <a:fld id="{10E7539B-C323-4049-8909-F9628D885A5E}" type="slidenum">
              <a:rPr lang="el-GR" smtClean="0"/>
              <a:pPr/>
              <a:t>17</a:t>
            </a:fld>
            <a:endParaRPr lang="el-GR"/>
          </a:p>
        </p:txBody>
      </p:sp>
    </p:spTree>
    <p:extLst>
      <p:ext uri="{BB962C8B-B14F-4D97-AF65-F5344CB8AC3E}">
        <p14:creationId xmlns:p14="http://schemas.microsoft.com/office/powerpoint/2010/main" xmlns="" val="14801258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dirty="0">
                <a:latin typeface="+mn-lt"/>
                <a:ea typeface="Times New Roman"/>
                <a:cs typeface="Calibri"/>
              </a:rPr>
              <a:t>Content</a:t>
            </a:r>
            <a:r>
              <a:rPr lang="en-US" sz="1200" b="1" baseline="0" dirty="0">
                <a:latin typeface="+mn-lt"/>
                <a:ea typeface="Times New Roman"/>
                <a:cs typeface="Calibri"/>
              </a:rPr>
              <a:t> of </a:t>
            </a:r>
            <a:r>
              <a:rPr lang="en-US" sz="1200" b="1" dirty="0">
                <a:latin typeface="+mn-lt"/>
                <a:ea typeface="Times New Roman"/>
                <a:cs typeface="Calibri"/>
              </a:rPr>
              <a:t>PART </a:t>
            </a:r>
            <a:r>
              <a:rPr lang="en-US" sz="1200" b="1" dirty="0">
                <a:ea typeface="Times New Roman"/>
                <a:cs typeface="Calibri"/>
              </a:rPr>
              <a:t>3 </a:t>
            </a:r>
          </a:p>
          <a:p>
            <a:pPr algn="l"/>
            <a:r>
              <a:rPr lang="en-US" sz="1200" b="1" dirty="0">
                <a:ea typeface="Times New Roman"/>
                <a:cs typeface="Calibri"/>
              </a:rPr>
              <a:t>CAN-MDS Data-Dictionary Terms &amp; Definitions</a:t>
            </a:r>
          </a:p>
          <a:p>
            <a:pPr rtl="0" eaLnBrk="1" fontAlgn="t" latinLnBrk="0" hangingPunct="1"/>
            <a:r>
              <a:rPr lang="en-US" sz="1200" b="0" i="0" u="none" strike="noStrike" kern="1200" dirty="0">
                <a:solidFill>
                  <a:schemeClr val="tx1"/>
                </a:solidFill>
                <a:effectLst/>
                <a:latin typeface="+mn-lt"/>
                <a:ea typeface="+mn-ea"/>
                <a:cs typeface="+mn-cs"/>
              </a:rPr>
              <a:t>Introductory note</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Structure of the Data-Dictionary</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Limitations </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CAN-MDS V.01 Data Dictionary-</a:t>
            </a:r>
            <a:r>
              <a:rPr lang="en-US" sz="1200" b="1" i="1" u="none" strike="noStrike" kern="1200" dirty="0">
                <a:solidFill>
                  <a:schemeClr val="tx1"/>
                </a:solidFill>
                <a:effectLst/>
                <a:latin typeface="+mn-lt"/>
                <a:ea typeface="+mn-ea"/>
                <a:cs typeface="+mn-cs"/>
              </a:rPr>
              <a:t>description of DE permissible values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         RECORD</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         INCIDENT</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         CHILD</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         FAMILY</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         SERVICES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CAN-MDS V.01 -</a:t>
            </a:r>
            <a:r>
              <a:rPr lang="en-US" sz="1200" b="1" i="1" u="none" strike="noStrike" kern="1200" dirty="0">
                <a:solidFill>
                  <a:schemeClr val="tx1"/>
                </a:solidFill>
                <a:effectLst/>
                <a:latin typeface="+mn-lt"/>
                <a:ea typeface="+mn-ea"/>
                <a:cs typeface="+mn-cs"/>
              </a:rPr>
              <a:t>terms and definitions</a:t>
            </a:r>
            <a:r>
              <a:rPr lang="en-US" sz="1200" b="1" i="0" u="none" strike="noStrike" kern="1200" dirty="0">
                <a:solidFill>
                  <a:schemeClr val="tx1"/>
                </a:solidFill>
                <a:effectLst/>
                <a:latin typeface="+mn-lt"/>
                <a:ea typeface="+mn-ea"/>
                <a:cs typeface="+mn-cs"/>
              </a:rPr>
              <a:t> </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A – Z</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References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ANNEXES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Annex 1: List of Agencies contributing to CAN-MDS </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Annex 2: National Administrative Authority of CAN-MDS</a:t>
            </a:r>
            <a:endParaRPr lang="el-GR" sz="1200" b="0" i="0" u="none" strike="noStrike" kern="1200" dirty="0">
              <a:solidFill>
                <a:schemeClr val="tx1"/>
              </a:solidFill>
              <a:effectLst/>
              <a:latin typeface="+mn-lt"/>
              <a:ea typeface="+mn-ea"/>
              <a:cs typeface="+mn-cs"/>
            </a:endParaRPr>
          </a:p>
          <a:p>
            <a:pPr algn="l"/>
            <a:endParaRPr lang="el-GR" sz="1200" b="0" i="0" u="none" strike="noStrike" kern="1200" dirty="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10"/>
          </p:nvPr>
        </p:nvSpPr>
        <p:spPr/>
        <p:txBody>
          <a:bodyPr/>
          <a:lstStyle/>
          <a:p>
            <a:fld id="{B7BC572B-C8FC-4CBA-80A9-D3880EE50F16}" type="slidenum">
              <a:rPr lang="el-GR" smtClean="0"/>
              <a:pPr/>
              <a:t>18</a:t>
            </a:fld>
            <a:endParaRPr lang="el-GR"/>
          </a:p>
        </p:txBody>
      </p:sp>
    </p:spTree>
    <p:extLst>
      <p:ext uri="{BB962C8B-B14F-4D97-AF65-F5344CB8AC3E}">
        <p14:creationId xmlns:p14="http://schemas.microsoft.com/office/powerpoint/2010/main" xmlns="" val="3794504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How</a:t>
            </a:r>
            <a:r>
              <a:rPr lang="en-US" baseline="0" dirty="0"/>
              <a:t> the data dictionary is structured: Permissible values and Definition of terms</a:t>
            </a:r>
          </a:p>
          <a:p>
            <a:pPr>
              <a:buFontTx/>
              <a:buNone/>
            </a:pPr>
            <a:endParaRPr lang="en-US" baseline="0" dirty="0"/>
          </a:p>
          <a:p>
            <a:pPr>
              <a:buFontTx/>
              <a:buNone/>
            </a:pPr>
            <a:r>
              <a:rPr lang="en-US" baseline="0" dirty="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19</a:t>
            </a:fld>
            <a:endParaRPr lang="el-GR"/>
          </a:p>
        </p:txBody>
      </p:sp>
    </p:spTree>
    <p:extLst>
      <p:ext uri="{BB962C8B-B14F-4D97-AF65-F5344CB8AC3E}">
        <p14:creationId xmlns:p14="http://schemas.microsoft.com/office/powerpoint/2010/main" xmlns="" val="3286601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900" b="0" dirty="0"/>
              <a:t>In the next slides the data element SOURCE OF INFORMATION is presented as an example (4</a:t>
            </a:r>
            <a:r>
              <a:rPr lang="en-US" sz="900" b="0" baseline="30000" dirty="0"/>
              <a:t>th</a:t>
            </a:r>
            <a:r>
              <a:rPr lang="en-US" sz="900" b="0" dirty="0"/>
              <a:t> Data Element under Axis “Record”)</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20</a:t>
            </a:fld>
            <a:endParaRPr lang="el-GR"/>
          </a:p>
        </p:txBody>
      </p:sp>
    </p:spTree>
    <p:extLst>
      <p:ext uri="{BB962C8B-B14F-4D97-AF65-F5344CB8AC3E}">
        <p14:creationId xmlns:p14="http://schemas.microsoft.com/office/powerpoint/2010/main" xmlns="" val="30423405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Proceed with the presentation of the slide step by step</a:t>
            </a:r>
          </a:p>
        </p:txBody>
      </p:sp>
      <p:sp>
        <p:nvSpPr>
          <p:cNvPr id="4" name="Slide Number Placeholder 3"/>
          <p:cNvSpPr>
            <a:spLocks noGrp="1"/>
          </p:cNvSpPr>
          <p:nvPr>
            <p:ph type="sldNum" sz="quarter" idx="10"/>
          </p:nvPr>
        </p:nvSpPr>
        <p:spPr/>
        <p:txBody>
          <a:bodyPr/>
          <a:lstStyle/>
          <a:p>
            <a:fld id="{10E7539B-C323-4049-8909-F9628D885A5E}" type="slidenum">
              <a:rPr lang="el-GR" smtClean="0"/>
              <a:pPr/>
              <a:t>21</a:t>
            </a:fld>
            <a:endParaRPr lang="el-GR"/>
          </a:p>
        </p:txBody>
      </p:sp>
    </p:spTree>
    <p:extLst>
      <p:ext uri="{BB962C8B-B14F-4D97-AF65-F5344CB8AC3E}">
        <p14:creationId xmlns:p14="http://schemas.microsoft.com/office/powerpoint/2010/main" xmlns="" val="241526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In this session a</a:t>
            </a:r>
            <a:r>
              <a:rPr lang="en-US" baseline="0" dirty="0"/>
              <a:t> b</a:t>
            </a:r>
            <a:r>
              <a:rPr lang="en-US" dirty="0"/>
              <a:t>rief overview of the toolkit is presented. The</a:t>
            </a:r>
            <a:r>
              <a:rPr lang="en-US" baseline="0" dirty="0"/>
              <a:t> focus will be in the </a:t>
            </a:r>
            <a:r>
              <a:rPr lang="en-US" dirty="0"/>
              <a:t>Operator’s Manual, the main tool for the professionals-operators of the CAN-MDS System, its content and</a:t>
            </a:r>
            <a:r>
              <a:rPr lang="en-US" baseline="0" dirty="0"/>
              <a:t> structure. Examples will be presented in order to ensure common understanding on how the professional can use the Manual. </a:t>
            </a:r>
            <a:endParaRPr lang="en-US" dirty="0"/>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3</a:t>
            </a:fld>
            <a:endParaRPr lang="el-GR"/>
          </a:p>
        </p:txBody>
      </p:sp>
    </p:spTree>
    <p:extLst>
      <p:ext uri="{BB962C8B-B14F-4D97-AF65-F5344CB8AC3E}">
        <p14:creationId xmlns:p14="http://schemas.microsoft.com/office/powerpoint/2010/main" xmlns="" val="599036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a:t>Proceed with the presentation of the slide step by step</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22</a:t>
            </a:fld>
            <a:endParaRPr lang="el-GR"/>
          </a:p>
        </p:txBody>
      </p:sp>
    </p:spTree>
    <p:extLst>
      <p:ext uri="{BB962C8B-B14F-4D97-AF65-F5344CB8AC3E}">
        <p14:creationId xmlns:p14="http://schemas.microsoft.com/office/powerpoint/2010/main" xmlns="" val="36144273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dirty="0"/>
              <a:t>Proceed with the presentation of the slide step by step</a:t>
            </a:r>
          </a:p>
          <a:p>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23</a:t>
            </a:fld>
            <a:endParaRPr lang="el-GR"/>
          </a:p>
        </p:txBody>
      </p:sp>
    </p:spTree>
    <p:extLst>
      <p:ext uri="{BB962C8B-B14F-4D97-AF65-F5344CB8AC3E}">
        <p14:creationId xmlns:p14="http://schemas.microsoft.com/office/powerpoint/2010/main" xmlns="" val="1908612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Here</a:t>
            </a:r>
            <a:r>
              <a:rPr lang="en-US" baseline="0" dirty="0"/>
              <a:t> a brief description of the Data collection protocol is presented; data collection protocol connects the information included in the operator’s manual with the online CAN-MDS application. </a:t>
            </a:r>
          </a:p>
          <a:p>
            <a:r>
              <a:rPr lang="en-US" baseline="0" dirty="0"/>
              <a:t>In its main part the data recording process is presented step by step through screen-shots. In addition practical tools are included as the suggested prompts for the intake and the forms-check lists to be used for ensuring the collection of all necessary information. </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25</a:t>
            </a:fld>
            <a:endParaRPr lang="el-GR"/>
          </a:p>
        </p:txBody>
      </p:sp>
    </p:spTree>
    <p:extLst>
      <p:ext uri="{BB962C8B-B14F-4D97-AF65-F5344CB8AC3E}">
        <p14:creationId xmlns:p14="http://schemas.microsoft.com/office/powerpoint/2010/main" xmlns="" val="23630455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Segoe UI Light" pitchFamily="34" charset="0"/>
                <a:ea typeface="Calibri" pitchFamily="34" charset="0"/>
                <a:cs typeface="Segoe UI Light" pitchFamily="34" charset="0"/>
              </a:rPr>
              <a:t>And here is the OPERATOR’S APPLICATION: CURRENTLY AT </a:t>
            </a:r>
            <a:r>
              <a:rPr lang="en-US" sz="1200" dirty="0">
                <a:latin typeface="Segoe UI Light" pitchFamily="34" charset="0"/>
                <a:ea typeface="Calibri" pitchFamily="34" charset="0"/>
                <a:cs typeface="Segoe UI Light" pitchFamily="34" charset="0"/>
                <a:hlinkClick r:id="rId3"/>
              </a:rPr>
              <a:t>www.can-mds.infowood.gr</a:t>
            </a:r>
            <a:r>
              <a:rPr lang="en-US" sz="1200" dirty="0">
                <a:latin typeface="Segoe UI Light" pitchFamily="34" charset="0"/>
                <a:ea typeface="Calibri" pitchFamily="34" charset="0"/>
                <a:cs typeface="Segoe UI Light" pitchFamily="34" charset="0"/>
              </a:rPr>
              <a:t>  </a:t>
            </a:r>
            <a:r>
              <a:rPr lang="en-US" sz="1200" dirty="0">
                <a:latin typeface="Segoe UI Light" pitchFamily="34" charset="0"/>
                <a:cs typeface="Segoe UI Light" pitchFamily="34" charset="0"/>
              </a:rPr>
              <a:t/>
            </a:r>
            <a:br>
              <a:rPr lang="en-US" sz="1200" dirty="0">
                <a:latin typeface="Segoe UI Light" pitchFamily="34" charset="0"/>
                <a:cs typeface="Segoe UI Light" pitchFamily="34" charset="0"/>
              </a:rPr>
            </a:br>
            <a:r>
              <a:rPr lang="en-US" sz="1200" i="1" dirty="0">
                <a:latin typeface="Segoe UI Light" pitchFamily="34" charset="0"/>
                <a:ea typeface="Calibri" pitchFamily="34" charset="0"/>
                <a:cs typeface="Segoe UI Light" pitchFamily="34" charset="0"/>
              </a:rPr>
              <a:t>(Once the revised app is ready it will be moved under </a:t>
            </a:r>
            <a:r>
              <a:rPr lang="en-US" sz="1200" i="1" dirty="0">
                <a:latin typeface="Segoe UI Light" pitchFamily="34" charset="0"/>
                <a:ea typeface="Calibri" pitchFamily="34" charset="0"/>
                <a:cs typeface="Segoe UI Light" pitchFamily="34" charset="0"/>
                <a:hlinkClick r:id="rId4"/>
              </a:rPr>
              <a:t>www.can-via-mds.eu</a:t>
            </a:r>
            <a:r>
              <a:rPr lang="en-US" sz="1200" i="1" dirty="0">
                <a:latin typeface="Segoe UI Light" pitchFamily="34" charset="0"/>
                <a:ea typeface="Calibri" pitchFamily="34" charset="0"/>
                <a:cs typeface="Segoe UI Light" pitchFamily="34" charset="0"/>
              </a:rPr>
              <a:t>) </a:t>
            </a:r>
          </a:p>
          <a:p>
            <a:endParaRPr lang="en-US" dirty="0">
              <a:latin typeface="Calibri" pitchFamily="34" charset="0"/>
              <a:ea typeface="Calibri" pitchFamily="34" charset="0"/>
              <a:cs typeface="Times New Roman" pitchFamily="18" charset="0"/>
            </a:endParaRPr>
          </a:p>
          <a:p>
            <a:r>
              <a:rPr lang="en-US" dirty="0">
                <a:latin typeface="Calibri" pitchFamily="34" charset="0"/>
                <a:ea typeface="Calibri" pitchFamily="34" charset="0"/>
                <a:cs typeface="Times New Roman" pitchFamily="18" charset="0"/>
              </a:rPr>
              <a:t>SAMPLE OPERATORS’ IDENTITIES </a:t>
            </a:r>
            <a:r>
              <a:rPr lang="en-US" b="1" dirty="0">
                <a:latin typeface="Calibri" pitchFamily="34" charset="0"/>
                <a:ea typeface="Calibri" pitchFamily="34" charset="0"/>
                <a:cs typeface="Times New Roman" pitchFamily="18" charset="0"/>
              </a:rPr>
              <a:t>[PLEASE USE YOUROWN USERNAMES</a:t>
            </a:r>
            <a:r>
              <a:rPr lang="en-US" b="1" baseline="0" dirty="0">
                <a:latin typeface="Calibri" pitchFamily="34" charset="0"/>
                <a:ea typeface="Calibri" pitchFamily="34" charset="0"/>
                <a:cs typeface="Times New Roman" pitchFamily="18" charset="0"/>
              </a:rPr>
              <a:t> AND PASSWORDS</a:t>
            </a:r>
            <a:r>
              <a:rPr lang="en-US" b="1" dirty="0">
                <a:latin typeface="Calibri" pitchFamily="34" charset="0"/>
                <a:ea typeface="Calibri" pitchFamily="34" charset="0"/>
                <a:cs typeface="Times New Roman" pitchFamily="18" charset="0"/>
              </a:rPr>
              <a:t>]</a:t>
            </a:r>
          </a:p>
          <a:p>
            <a:r>
              <a:rPr lang="en-US" i="1" dirty="0">
                <a:latin typeface="Calibri" pitchFamily="34" charset="0"/>
                <a:ea typeface="Calibri" pitchFamily="34" charset="0"/>
                <a:cs typeface="Times New Roman" pitchFamily="18" charset="0"/>
              </a:rPr>
              <a:t>Usernames: Operator 0; Operator 1; Operator 2; Operator 3. Password: 12345</a:t>
            </a:r>
            <a:r>
              <a:rPr lang="en-US" i="1" dirty="0">
                <a:latin typeface="Arial" pitchFamily="34" charset="0"/>
                <a:cs typeface="Arial" pitchFamily="34" charset="0"/>
              </a:rPr>
              <a:t/>
            </a:r>
            <a:br>
              <a:rPr lang="en-US" i="1" dirty="0">
                <a:latin typeface="Arial" pitchFamily="34" charset="0"/>
                <a:cs typeface="Arial" pitchFamily="34" charset="0"/>
              </a:rPr>
            </a:br>
            <a:r>
              <a:rPr lang="en-US" b="1" dirty="0">
                <a:latin typeface="Calibri" pitchFamily="34" charset="0"/>
                <a:ea typeface="Calibri" pitchFamily="34" charset="0"/>
                <a:cs typeface="Times New Roman" pitchFamily="18" charset="0"/>
              </a:rPr>
              <a:t>Note: 	</a:t>
            </a:r>
            <a:r>
              <a:rPr lang="en-US" dirty="0">
                <a:latin typeface="Calibri" pitchFamily="34" charset="0"/>
                <a:ea typeface="Calibri" pitchFamily="34" charset="0"/>
                <a:cs typeface="Times New Roman" pitchFamily="18" charset="0"/>
              </a:rPr>
              <a:t>You can add new incidents for children unknown or already known to system </a:t>
            </a:r>
          </a:p>
          <a:p>
            <a:r>
              <a:rPr lang="en-US" dirty="0">
                <a:latin typeface="Calibri" pitchFamily="34" charset="0"/>
                <a:ea typeface="Calibri" pitchFamily="34" charset="0"/>
                <a:cs typeface="Times New Roman" pitchFamily="18" charset="0"/>
              </a:rPr>
              <a:t>	(Sample known children: Child ID: 55555, 66666, 77777, 88888)</a:t>
            </a:r>
            <a:endParaRPr lang="en-US" dirty="0"/>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26</a:t>
            </a:fld>
            <a:endParaRPr lang="el-GR"/>
          </a:p>
        </p:txBody>
      </p:sp>
    </p:spTree>
    <p:extLst>
      <p:ext uri="{BB962C8B-B14F-4D97-AF65-F5344CB8AC3E}">
        <p14:creationId xmlns:p14="http://schemas.microsoft.com/office/powerpoint/2010/main" xmlns="" val="1215413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r>
              <a:rPr lang="en-US" sz="1200" kern="1200" dirty="0">
                <a:solidFill>
                  <a:schemeClr val="tx1"/>
                </a:solidFill>
                <a:latin typeface="+mn-lt"/>
                <a:ea typeface="+mn-ea"/>
                <a:cs typeface="+mn-cs"/>
              </a:rPr>
              <a:t>In this slide are presented possible uses of data collected through a CAN-MDS Surveillance System </a:t>
            </a:r>
            <a:endParaRPr lang="el-GR" sz="1200" kern="1200" dirty="0">
              <a:solidFill>
                <a:schemeClr val="tx1"/>
              </a:solidFill>
              <a:latin typeface="+mn-lt"/>
              <a:ea typeface="+mn-ea"/>
              <a:cs typeface="+mn-cs"/>
            </a:endParaRPr>
          </a:p>
          <a:p>
            <a:pPr marL="180975" indent="-177800" algn="just" fontAlgn="base">
              <a:lnSpc>
                <a:spcPct val="100000"/>
              </a:lnSpc>
              <a:spcBef>
                <a:spcPct val="0"/>
              </a:spcBef>
              <a:spcAft>
                <a:spcPct val="0"/>
              </a:spcAft>
              <a:buClrTx/>
              <a:buSzPts val="1000"/>
            </a:pPr>
            <a:r>
              <a:rPr lang="en-US" sz="1400" dirty="0">
                <a:solidFill>
                  <a:srgbClr val="365F91"/>
                </a:solidFill>
                <a:latin typeface="Calibri" pitchFamily="34" charset="0"/>
              </a:rPr>
              <a:t>Such as </a:t>
            </a:r>
          </a:p>
          <a:p>
            <a:pPr marL="180975" indent="-177800" algn="just" fontAlgn="base">
              <a:lnSpc>
                <a:spcPct val="100000"/>
              </a:lnSpc>
              <a:spcBef>
                <a:spcPct val="0"/>
              </a:spcBef>
              <a:spcAft>
                <a:spcPct val="0"/>
              </a:spcAft>
              <a:buClrTx/>
              <a:buSzPts val="1000"/>
            </a:pPr>
            <a:r>
              <a:rPr lang="en-US" sz="1400" b="1" dirty="0">
                <a:solidFill>
                  <a:srgbClr val="365F91"/>
                </a:solidFill>
                <a:latin typeface="Calibri" pitchFamily="34" charset="0"/>
              </a:rPr>
              <a:t>to periodically measure the incidence of CAN and its specific forms </a:t>
            </a:r>
          </a:p>
          <a:p>
            <a:pPr marL="180975" indent="-177800" algn="just" fontAlgn="base">
              <a:lnSpc>
                <a:spcPct val="100000"/>
              </a:lnSpc>
              <a:spcBef>
                <a:spcPct val="0"/>
              </a:spcBef>
              <a:spcAft>
                <a:spcPct val="0"/>
              </a:spcAft>
              <a:buClrTx/>
              <a:buSzPts val="1000"/>
            </a:pPr>
            <a:r>
              <a:rPr lang="en-US" sz="1400" b="1" dirty="0">
                <a:solidFill>
                  <a:srgbClr val="365F91"/>
                </a:solidFill>
                <a:latin typeface="Calibri" pitchFamily="34" charset="0"/>
              </a:rPr>
              <a:t>to be used as a baseline </a:t>
            </a:r>
            <a:r>
              <a:rPr lang="en-US" sz="1400" dirty="0">
                <a:solidFill>
                  <a:srgbClr val="365F91"/>
                </a:solidFill>
                <a:latin typeface="Calibri" pitchFamily="34" charset="0"/>
              </a:rPr>
              <a:t>for evaluation of services’ needs &amp; prioritization of resources’ allocation for CAN prevention</a:t>
            </a:r>
          </a:p>
          <a:p>
            <a:pPr marL="177800" indent="-177800" algn="just" fontAlgn="base">
              <a:lnSpc>
                <a:spcPct val="100000"/>
              </a:lnSpc>
              <a:spcBef>
                <a:spcPct val="0"/>
              </a:spcBef>
              <a:spcAft>
                <a:spcPct val="0"/>
              </a:spcAft>
              <a:buClrTx/>
              <a:buSzPts val="1000"/>
              <a:buNone/>
            </a:pPr>
            <a:r>
              <a:rPr lang="en-US" sz="1400" b="1" dirty="0">
                <a:solidFill>
                  <a:srgbClr val="365F91"/>
                </a:solidFill>
                <a:latin typeface="Calibri" pitchFamily="34" charset="0"/>
              </a:rPr>
              <a:t>AND </a:t>
            </a:r>
          </a:p>
          <a:p>
            <a:pPr marL="177800" indent="-177800" algn="just" fontAlgn="base">
              <a:lnSpc>
                <a:spcPct val="100000"/>
              </a:lnSpc>
              <a:spcBef>
                <a:spcPct val="0"/>
              </a:spcBef>
              <a:spcAft>
                <a:spcPct val="0"/>
              </a:spcAft>
              <a:buClrTx/>
              <a:buSzPts val="1000"/>
            </a:pPr>
            <a:r>
              <a:rPr lang="en-US" sz="1400" dirty="0">
                <a:solidFill>
                  <a:srgbClr val="365F91"/>
                </a:solidFill>
                <a:latin typeface="Calibri" pitchFamily="34" charset="0"/>
              </a:rPr>
              <a:t>to outline the administrative practices applied for CAN cases</a:t>
            </a:r>
          </a:p>
          <a:p>
            <a:pPr marL="177800" indent="-177800" algn="just" fontAlgn="base">
              <a:lnSpc>
                <a:spcPct val="100000"/>
              </a:lnSpc>
              <a:spcBef>
                <a:spcPct val="0"/>
              </a:spcBef>
              <a:spcAft>
                <a:spcPct val="0"/>
              </a:spcAft>
              <a:buClrTx/>
              <a:buSzPts val="1000"/>
            </a:pPr>
            <a:r>
              <a:rPr lang="en-US" sz="1400" dirty="0">
                <a:solidFill>
                  <a:srgbClr val="365F91"/>
                </a:solidFill>
                <a:latin typeface="Calibri" pitchFamily="34" charset="0"/>
              </a:rPr>
              <a:t>to operate as a communication channel among sectors involved in administration of CAN cases</a:t>
            </a:r>
            <a:r>
              <a:rPr lang="en-US" sz="1400" baseline="30000" dirty="0">
                <a:solidFill>
                  <a:srgbClr val="365F91"/>
                </a:solidFill>
                <a:latin typeface="Calibri" pitchFamily="34" charset="0"/>
              </a:rPr>
              <a:t>1</a:t>
            </a:r>
            <a:endParaRPr lang="en-US" sz="1400" i="1" dirty="0">
              <a:solidFill>
                <a:srgbClr val="365F91"/>
              </a:solidFill>
              <a:latin typeface="Calibri" pitchFamily="34" charset="0"/>
            </a:endParaRPr>
          </a:p>
          <a:p>
            <a:pPr marL="177800" indent="-177800" fontAlgn="base">
              <a:lnSpc>
                <a:spcPct val="100000"/>
              </a:lnSpc>
              <a:spcBef>
                <a:spcPct val="0"/>
              </a:spcBef>
              <a:spcAft>
                <a:spcPts val="1000"/>
              </a:spcAft>
              <a:buClrTx/>
              <a:buSzPts val="1000"/>
            </a:pPr>
            <a:r>
              <a:rPr lang="en-US" sz="1400" dirty="0">
                <a:solidFill>
                  <a:srgbClr val="365F91"/>
                </a:solidFill>
                <a:latin typeface="Calibri" pitchFamily="34" charset="0"/>
              </a:rPr>
              <a:t>to provide feedback to services at a case-level for already known cases</a:t>
            </a:r>
            <a:endParaRPr lang="el-GR" dirty="0"/>
          </a:p>
          <a:p>
            <a:endParaRPr lang="en-US" sz="1200" kern="1200" dirty="0" smtClean="0">
              <a:solidFill>
                <a:schemeClr val="tx1"/>
              </a:solidFill>
              <a:latin typeface="+mn-lt"/>
              <a:ea typeface="+mn-ea"/>
              <a:cs typeface="+mn-cs"/>
            </a:endParaRPr>
          </a:p>
          <a:p>
            <a:pPr marL="3175" indent="0" algn="just" fontAlgn="base">
              <a:lnSpc>
                <a:spcPct val="100000"/>
              </a:lnSpc>
              <a:spcBef>
                <a:spcPct val="0"/>
              </a:spcBef>
              <a:spcAft>
                <a:spcPct val="0"/>
              </a:spcAft>
              <a:buClrTx/>
              <a:buSzPts val="1000"/>
              <a:buNone/>
            </a:pPr>
            <a:r>
              <a:rPr lang="el-GR" sz="1000" b="1" dirty="0" smtClean="0"/>
              <a:t>Τα εν δυνάμει δεδομένα ενός Συστήματος Επιδημιολογικής Επιτήρησης CAN-MDS, θα μπορούσαν να χρησιμοποιηθούν: </a:t>
            </a:r>
            <a:endParaRPr lang="en-US" sz="1000" b="1" dirty="0" smtClean="0">
              <a:solidFill>
                <a:srgbClr val="365F91"/>
              </a:solidFill>
            </a:endParaRPr>
          </a:p>
          <a:p>
            <a:pPr marL="174625" indent="-171450" algn="just" fontAlgn="base">
              <a:lnSpc>
                <a:spcPct val="100000"/>
              </a:lnSpc>
              <a:spcBef>
                <a:spcPct val="0"/>
              </a:spcBef>
              <a:spcAft>
                <a:spcPct val="0"/>
              </a:spcAft>
              <a:buClrTx/>
              <a:buSzPts val="1000"/>
            </a:pPr>
            <a:r>
              <a:rPr lang="el-GR" sz="1000" dirty="0" smtClean="0">
                <a:solidFill>
                  <a:srgbClr val="365F91"/>
                </a:solidFill>
              </a:rPr>
              <a:t>για την εφαρμογή περιοδικών μετρήσεων της επίπτωσης της ΚαΠα-Π με βάση</a:t>
            </a:r>
            <a:r>
              <a:rPr lang="en-US" sz="1000" dirty="0" smtClean="0">
                <a:solidFill>
                  <a:srgbClr val="365F91"/>
                </a:solidFill>
              </a:rPr>
              <a:t> </a:t>
            </a:r>
            <a:r>
              <a:rPr lang="el-GR" sz="1000" dirty="0" smtClean="0">
                <a:solidFill>
                  <a:srgbClr val="365F91"/>
                </a:solidFill>
              </a:rPr>
              <a:t>την απόκριση των Υπηρεσιών σε μεμονωμένες περιπτώσεις</a:t>
            </a:r>
          </a:p>
          <a:p>
            <a:pPr marL="3175" indent="0" algn="just" fontAlgn="base">
              <a:lnSpc>
                <a:spcPct val="100000"/>
              </a:lnSpc>
              <a:spcBef>
                <a:spcPct val="0"/>
              </a:spcBef>
              <a:spcAft>
                <a:spcPct val="0"/>
              </a:spcAft>
              <a:buClrTx/>
              <a:buSzPts val="1000"/>
              <a:buNone/>
            </a:pPr>
            <a:r>
              <a:rPr lang="el-GR" sz="1000" b="1" dirty="0" smtClean="0">
                <a:solidFill>
                  <a:srgbClr val="365F91"/>
                </a:solidFill>
              </a:rPr>
              <a:t>ΚΑΙ</a:t>
            </a:r>
          </a:p>
          <a:p>
            <a:pPr marL="174625" indent="-171450" algn="just" fontAlgn="base">
              <a:lnSpc>
                <a:spcPct val="100000"/>
              </a:lnSpc>
              <a:spcBef>
                <a:spcPct val="0"/>
              </a:spcBef>
              <a:spcAft>
                <a:spcPct val="0"/>
              </a:spcAft>
              <a:buClrTx/>
              <a:buSzPts val="1000"/>
            </a:pPr>
            <a:r>
              <a:rPr lang="el-GR" sz="1000" dirty="0" smtClean="0">
                <a:solidFill>
                  <a:srgbClr val="365F91"/>
                </a:solidFill>
              </a:rPr>
              <a:t>για την παρακολούθηση των τάσεων του φαινομένου συμπεριλαμβανομένης</a:t>
            </a:r>
            <a:r>
              <a:rPr lang="en-US" sz="1000" dirty="0" smtClean="0">
                <a:solidFill>
                  <a:srgbClr val="365F91"/>
                </a:solidFill>
              </a:rPr>
              <a:t> </a:t>
            </a:r>
            <a:r>
              <a:rPr lang="el-GR" sz="1000" dirty="0" smtClean="0">
                <a:solidFill>
                  <a:srgbClr val="365F91"/>
                </a:solidFill>
              </a:rPr>
              <a:t>της έγκαιρης αναγνώριση επικρατέστερων, νέων ή αναδυόμενων προτύπων</a:t>
            </a:r>
            <a:r>
              <a:rPr lang="en-US" sz="1000" dirty="0" smtClean="0">
                <a:solidFill>
                  <a:srgbClr val="365F91"/>
                </a:solidFill>
              </a:rPr>
              <a:t> </a:t>
            </a:r>
            <a:r>
              <a:rPr lang="el-GR" sz="1000" dirty="0" smtClean="0">
                <a:solidFill>
                  <a:srgbClr val="365F91"/>
                </a:solidFill>
              </a:rPr>
              <a:t>ΚαΠα-Π ή/και πληθυσμών υψηλού κινδύνου</a:t>
            </a:r>
          </a:p>
          <a:p>
            <a:pPr marL="510372" lvl="1" indent="-171450" algn="just" fontAlgn="base">
              <a:lnSpc>
                <a:spcPct val="100000"/>
              </a:lnSpc>
              <a:spcBef>
                <a:spcPct val="0"/>
              </a:spcBef>
              <a:spcAft>
                <a:spcPct val="0"/>
              </a:spcAft>
              <a:buClrTx/>
              <a:buSzPts val="1000"/>
            </a:pPr>
            <a:r>
              <a:rPr lang="el-GR" sz="1000" dirty="0" smtClean="0">
                <a:solidFill>
                  <a:srgbClr val="365F91"/>
                </a:solidFill>
              </a:rPr>
              <a:t>ανά γεωγραφική περιοχή (σε εθνικό επίπεδο, σε επίπεδο περιφέρειας, σε</a:t>
            </a:r>
            <a:r>
              <a:rPr lang="en-US" sz="1000" dirty="0" smtClean="0">
                <a:solidFill>
                  <a:srgbClr val="365F91"/>
                </a:solidFill>
              </a:rPr>
              <a:t> </a:t>
            </a:r>
            <a:r>
              <a:rPr lang="el-GR" sz="1000" dirty="0" smtClean="0">
                <a:solidFill>
                  <a:srgbClr val="365F91"/>
                </a:solidFill>
              </a:rPr>
              <a:t>επίπεδο νομού)</a:t>
            </a:r>
          </a:p>
          <a:p>
            <a:pPr marL="510372" lvl="1" indent="-171450" algn="just" fontAlgn="base">
              <a:lnSpc>
                <a:spcPct val="100000"/>
              </a:lnSpc>
              <a:spcBef>
                <a:spcPct val="0"/>
              </a:spcBef>
              <a:spcAft>
                <a:spcPct val="0"/>
              </a:spcAft>
              <a:buClrTx/>
              <a:buSzPts val="1000"/>
            </a:pPr>
            <a:r>
              <a:rPr lang="el-GR" sz="1000" dirty="0" smtClean="0">
                <a:solidFill>
                  <a:srgbClr val="365F91"/>
                </a:solidFill>
              </a:rPr>
              <a:t>ανά τομέα (κοινωνική πρόνοια/ υγεία/ ψυχική υγεία/ εκπαίδευση/ δημόσια</a:t>
            </a:r>
            <a:r>
              <a:rPr lang="en-US" sz="1000" dirty="0" smtClean="0">
                <a:solidFill>
                  <a:srgbClr val="365F91"/>
                </a:solidFill>
              </a:rPr>
              <a:t> </a:t>
            </a:r>
            <a:r>
              <a:rPr lang="el-GR" sz="1000" dirty="0" smtClean="0">
                <a:solidFill>
                  <a:srgbClr val="365F91"/>
                </a:solidFill>
              </a:rPr>
              <a:t>τάξη/ δικαιοσύνη)</a:t>
            </a:r>
          </a:p>
          <a:p>
            <a:pPr marL="510372" lvl="1" indent="-171450" algn="just" fontAlgn="base">
              <a:lnSpc>
                <a:spcPct val="100000"/>
              </a:lnSpc>
              <a:spcBef>
                <a:spcPct val="0"/>
              </a:spcBef>
              <a:spcAft>
                <a:spcPct val="0"/>
              </a:spcAft>
              <a:buClrTx/>
              <a:buSzPts val="1000"/>
            </a:pPr>
            <a:r>
              <a:rPr lang="el-GR" sz="1000" dirty="0" smtClean="0">
                <a:solidFill>
                  <a:srgbClr val="365F91"/>
                </a:solidFill>
              </a:rPr>
              <a:t>ανά τύπο υπηρεσίας / φορέα ή επαγγελματική κατηγορία</a:t>
            </a:r>
          </a:p>
          <a:p>
            <a:pPr marL="510372" lvl="1" indent="-171450" algn="just" fontAlgn="base">
              <a:lnSpc>
                <a:spcPct val="100000"/>
              </a:lnSpc>
              <a:spcBef>
                <a:spcPct val="0"/>
              </a:spcBef>
              <a:spcAft>
                <a:spcPct val="0"/>
              </a:spcAft>
              <a:buClrTx/>
              <a:buSzPts val="1000"/>
            </a:pPr>
            <a:r>
              <a:rPr lang="el-GR" sz="1000" dirty="0" smtClean="0">
                <a:solidFill>
                  <a:srgbClr val="365F91"/>
                </a:solidFill>
              </a:rPr>
              <a:t>ανά τύπο ή πρότυπο ΚαΠα-Π ή συνολικά</a:t>
            </a:r>
          </a:p>
          <a:p>
            <a:pPr marL="510372" lvl="1" indent="-171450" algn="just" fontAlgn="base">
              <a:lnSpc>
                <a:spcPct val="100000"/>
              </a:lnSpc>
              <a:spcBef>
                <a:spcPct val="0"/>
              </a:spcBef>
              <a:spcAft>
                <a:spcPct val="0"/>
              </a:spcAft>
              <a:buClrTx/>
              <a:buSzPts val="1000"/>
            </a:pPr>
            <a:r>
              <a:rPr lang="el-GR" sz="1000" dirty="0" smtClean="0">
                <a:solidFill>
                  <a:srgbClr val="365F91"/>
                </a:solidFill>
              </a:rPr>
              <a:t>ανά χαρακτηριστικό παιδιών/ φροντιστών/ οικογενειών ή συνολικά</a:t>
            </a:r>
          </a:p>
          <a:p>
            <a:pPr marL="3175" indent="0" algn="just" fontAlgn="base">
              <a:lnSpc>
                <a:spcPct val="100000"/>
              </a:lnSpc>
              <a:spcBef>
                <a:spcPct val="0"/>
              </a:spcBef>
              <a:spcAft>
                <a:spcPct val="0"/>
              </a:spcAft>
              <a:buClrTx/>
              <a:buSzPts val="1000"/>
              <a:buNone/>
            </a:pPr>
            <a:r>
              <a:rPr lang="el-GR" sz="1000" b="1" dirty="0" smtClean="0">
                <a:solidFill>
                  <a:srgbClr val="365F91"/>
                </a:solidFill>
              </a:rPr>
              <a:t>ΑΠΌ ΤΑ ΑΠΟΤΕΛΕΣΜΑΤΑ ΑΝΑΛΥΣΕΩΝ ΤΩΝ ΠΑΡΑΠΑΝΩ ΔΕΔΟΜΕΝΩΝ</a:t>
            </a:r>
          </a:p>
          <a:p>
            <a:pPr marL="174625" indent="-171450" algn="just" fontAlgn="base">
              <a:lnSpc>
                <a:spcPct val="100000"/>
              </a:lnSpc>
              <a:spcBef>
                <a:spcPct val="0"/>
              </a:spcBef>
              <a:spcAft>
                <a:spcPct val="0"/>
              </a:spcAft>
              <a:buClrTx/>
              <a:buSzPts val="1000"/>
            </a:pPr>
            <a:r>
              <a:rPr lang="el-GR" sz="1000" dirty="0" smtClean="0">
                <a:solidFill>
                  <a:srgbClr val="365F91"/>
                </a:solidFill>
              </a:rPr>
              <a:t>θα μπορούσαν να προκύψουν δείκτες για να χρησιμοποιηθούν ως βάση για</a:t>
            </a:r>
            <a:r>
              <a:rPr lang="en-US" sz="1000" dirty="0" smtClean="0">
                <a:solidFill>
                  <a:srgbClr val="365F91"/>
                </a:solidFill>
              </a:rPr>
              <a:t> </a:t>
            </a:r>
            <a:r>
              <a:rPr lang="el-GR" sz="1000" dirty="0" smtClean="0">
                <a:solidFill>
                  <a:srgbClr val="365F91"/>
                </a:solidFill>
              </a:rPr>
              <a:t>την εκτίμηση</a:t>
            </a:r>
            <a:r>
              <a:rPr lang="en-US" sz="1000" dirty="0" smtClean="0">
                <a:solidFill>
                  <a:srgbClr val="365F91"/>
                </a:solidFill>
              </a:rPr>
              <a:t> </a:t>
            </a:r>
            <a:r>
              <a:rPr lang="el-GR" sz="1000" dirty="0" smtClean="0">
                <a:solidFill>
                  <a:srgbClr val="365F91"/>
                </a:solidFill>
              </a:rPr>
              <a:t>των αναγκών των υπηρεσιών αναφορικά με τη διαχείριση περιπτώσεων</a:t>
            </a:r>
            <a:r>
              <a:rPr lang="en-US" sz="1000" dirty="0" smtClean="0">
                <a:solidFill>
                  <a:srgbClr val="365F91"/>
                </a:solidFill>
              </a:rPr>
              <a:t> </a:t>
            </a:r>
            <a:r>
              <a:rPr lang="el-GR" sz="1000" dirty="0" smtClean="0">
                <a:solidFill>
                  <a:srgbClr val="365F91"/>
                </a:solidFill>
              </a:rPr>
              <a:t>ΚαΠα-Π</a:t>
            </a:r>
          </a:p>
          <a:p>
            <a:pPr marL="510372" lvl="1" indent="-171450" algn="just" fontAlgn="base">
              <a:lnSpc>
                <a:spcPct val="100000"/>
              </a:lnSpc>
              <a:spcBef>
                <a:spcPct val="0"/>
              </a:spcBef>
              <a:spcAft>
                <a:spcPct val="0"/>
              </a:spcAft>
              <a:buClrTx/>
              <a:buSzPts val="1000"/>
            </a:pPr>
            <a:r>
              <a:rPr lang="el-GR" sz="1000" dirty="0" smtClean="0">
                <a:solidFill>
                  <a:srgbClr val="365F91"/>
                </a:solidFill>
              </a:rPr>
              <a:t>ιεράρχηση των προτεραιοτήτων βάσει των οποίων κατανέμονται οι</a:t>
            </a:r>
            <a:r>
              <a:rPr lang="en-US" sz="1000" dirty="0" smtClean="0">
                <a:solidFill>
                  <a:srgbClr val="365F91"/>
                </a:solidFill>
              </a:rPr>
              <a:t> </a:t>
            </a:r>
            <a:r>
              <a:rPr lang="el-GR" sz="1000" dirty="0" smtClean="0">
                <a:solidFill>
                  <a:srgbClr val="365F91"/>
                </a:solidFill>
              </a:rPr>
              <a:t>διαθέσιμοι πόροι στην πρωτογενή, δευτερογενή &amp; τριτογενή πρόληψη της</a:t>
            </a:r>
            <a:r>
              <a:rPr lang="en-US" sz="1000" dirty="0" smtClean="0">
                <a:solidFill>
                  <a:srgbClr val="365F91"/>
                </a:solidFill>
              </a:rPr>
              <a:t> </a:t>
            </a:r>
            <a:r>
              <a:rPr lang="el-GR" sz="1000" dirty="0" smtClean="0">
                <a:solidFill>
                  <a:srgbClr val="365F91"/>
                </a:solidFill>
              </a:rPr>
              <a:t>ΚαΠα-Π</a:t>
            </a:r>
          </a:p>
          <a:p>
            <a:pPr marL="174625" indent="-171450" algn="just" fontAlgn="base">
              <a:lnSpc>
                <a:spcPct val="100000"/>
              </a:lnSpc>
              <a:spcBef>
                <a:spcPct val="0"/>
              </a:spcBef>
              <a:spcAft>
                <a:spcPct val="0"/>
              </a:spcAft>
              <a:buClrTx/>
              <a:buSzPts val="1000"/>
            </a:pPr>
            <a:r>
              <a:rPr lang="el-GR" sz="1000" dirty="0" smtClean="0">
                <a:solidFill>
                  <a:srgbClr val="365F91"/>
                </a:solidFill>
              </a:rPr>
              <a:t>της αποτελεσματικότητας των εφαρμοζόμενων πρακτικών πρόληψης &amp;</a:t>
            </a:r>
            <a:r>
              <a:rPr lang="en-US" sz="1000" dirty="0" smtClean="0">
                <a:solidFill>
                  <a:srgbClr val="365F91"/>
                </a:solidFill>
              </a:rPr>
              <a:t> </a:t>
            </a:r>
            <a:r>
              <a:rPr lang="el-GR" sz="1000" dirty="0" smtClean="0">
                <a:solidFill>
                  <a:srgbClr val="365F91"/>
                </a:solidFill>
              </a:rPr>
              <a:t>παρέμβασης στην ΚαΠα-Π</a:t>
            </a:r>
          </a:p>
          <a:p>
            <a:pPr marL="510372" lvl="1" indent="-171450" algn="just" fontAlgn="base">
              <a:lnSpc>
                <a:spcPct val="100000"/>
              </a:lnSpc>
              <a:spcBef>
                <a:spcPct val="0"/>
              </a:spcBef>
              <a:spcAft>
                <a:spcPct val="0"/>
              </a:spcAft>
              <a:buClrTx/>
              <a:buSzPts val="1000"/>
            </a:pPr>
            <a:r>
              <a:rPr lang="el-GR" sz="1000" dirty="0" smtClean="0">
                <a:solidFill>
                  <a:srgbClr val="365F91"/>
                </a:solidFill>
              </a:rPr>
              <a:t>αναγνώριση μη-αποτελεσματικών αλλά και καλών πρακτικών</a:t>
            </a:r>
          </a:p>
          <a:p>
            <a:pPr marL="174625" indent="-171450" algn="just" fontAlgn="base">
              <a:lnSpc>
                <a:spcPct val="100000"/>
              </a:lnSpc>
              <a:spcBef>
                <a:spcPct val="0"/>
              </a:spcBef>
              <a:spcAft>
                <a:spcPct val="0"/>
              </a:spcAft>
              <a:buClrTx/>
              <a:buSzPts val="1000"/>
            </a:pPr>
            <a:r>
              <a:rPr lang="el-GR" sz="1000" dirty="0" smtClean="0">
                <a:solidFill>
                  <a:srgbClr val="365F91"/>
                </a:solidFill>
              </a:rPr>
              <a:t>της αποτελεσματικότητας των πολιτικών πρόληψης &amp; διαχείρισης της ΚαΠα-Π</a:t>
            </a:r>
          </a:p>
          <a:p>
            <a:pPr marL="510372" lvl="1" indent="-171450" algn="just" fontAlgn="base">
              <a:lnSpc>
                <a:spcPct val="100000"/>
              </a:lnSpc>
              <a:spcBef>
                <a:spcPct val="0"/>
              </a:spcBef>
              <a:spcAft>
                <a:spcPct val="0"/>
              </a:spcAft>
              <a:buClrTx/>
              <a:buSzPts val="1000"/>
            </a:pPr>
            <a:r>
              <a:rPr lang="el-GR" sz="1000" dirty="0" smtClean="0">
                <a:solidFill>
                  <a:srgbClr val="365F91"/>
                </a:solidFill>
              </a:rPr>
              <a:t>καθοδήγηση για το σχεδιασμό μελλοντικών πολιτικών ή/και τη βελτίωση</a:t>
            </a:r>
            <a:r>
              <a:rPr lang="en-US" sz="1000" dirty="0" smtClean="0">
                <a:solidFill>
                  <a:srgbClr val="365F91"/>
                </a:solidFill>
              </a:rPr>
              <a:t> </a:t>
            </a:r>
            <a:r>
              <a:rPr lang="el-GR" sz="1000" dirty="0" smtClean="0">
                <a:solidFill>
                  <a:srgbClr val="365F91"/>
                </a:solidFill>
              </a:rPr>
              <a:t>της υπάρχουσας νομοθεσίας</a:t>
            </a:r>
          </a:p>
          <a:p>
            <a:pPr marL="174625" indent="-171450" algn="just" fontAlgn="base">
              <a:lnSpc>
                <a:spcPct val="100000"/>
              </a:lnSpc>
              <a:spcBef>
                <a:spcPct val="0"/>
              </a:spcBef>
              <a:spcAft>
                <a:spcPct val="0"/>
              </a:spcAft>
              <a:buClrTx/>
              <a:buSzPts val="1000"/>
              <a:buFont typeface="Courier New" panose="02070309020205020404" pitchFamily="49" charset="0"/>
              <a:buChar char="o"/>
            </a:pPr>
            <a:endParaRPr lang="el-GR" sz="1000" dirty="0" smtClean="0">
              <a:solidFill>
                <a:srgbClr val="365F91"/>
              </a:solidFill>
            </a:endParaRPr>
          </a:p>
          <a:p>
            <a:pPr marL="3175" indent="0" algn="just" fontAlgn="base">
              <a:lnSpc>
                <a:spcPct val="100000"/>
              </a:lnSpc>
              <a:spcBef>
                <a:spcPct val="0"/>
              </a:spcBef>
              <a:spcAft>
                <a:spcPct val="0"/>
              </a:spcAft>
              <a:buClrTx/>
              <a:buSzPts val="1000"/>
              <a:buNone/>
            </a:pPr>
            <a:r>
              <a:rPr lang="el-GR" sz="1000" dirty="0" smtClean="0">
                <a:solidFill>
                  <a:srgbClr val="365F91"/>
                </a:solidFill>
              </a:rPr>
              <a:t>ΚΑΙ</a:t>
            </a:r>
          </a:p>
          <a:p>
            <a:pPr marL="0" indent="0" algn="just" fontAlgn="base">
              <a:lnSpc>
                <a:spcPct val="100000"/>
              </a:lnSpc>
              <a:spcBef>
                <a:spcPct val="0"/>
              </a:spcBef>
              <a:spcAft>
                <a:spcPct val="0"/>
              </a:spcAft>
              <a:buClrTx/>
              <a:buSzPts val="1000"/>
              <a:buNone/>
            </a:pPr>
            <a:endParaRPr lang="el-GR"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για την περιγραφή των πρακτικών που εφαρμόζονται για τη διαχείριση περιπτώσεων ΚαΠα-Π</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για την παρακολούθηση αλλαγών στις πρακτικές διαχείρισης περιπτώσεων ΚαΠα-Π ΚΑΙ των επιδράσεων αυτών των αλλαγών</a:t>
            </a:r>
            <a:endParaRPr lang="en-US" sz="1000" dirty="0" smtClean="0">
              <a:solidFill>
                <a:srgbClr val="365F91"/>
              </a:solidFill>
            </a:endParaRPr>
          </a:p>
          <a:p>
            <a:pPr marL="177800" indent="-177800" algn="just" fontAlgn="base">
              <a:lnSpc>
                <a:spcPct val="100000"/>
              </a:lnSpc>
              <a:spcBef>
                <a:spcPct val="0"/>
              </a:spcBef>
              <a:spcAft>
                <a:spcPct val="0"/>
              </a:spcAft>
              <a:buClrTx/>
              <a:buSzPts val="1000"/>
              <a:buNone/>
            </a:pPr>
            <a:r>
              <a:rPr lang="el-GR" sz="1000" b="1" dirty="0" smtClean="0">
                <a:solidFill>
                  <a:srgbClr val="365F91"/>
                </a:solidFill>
              </a:rPr>
              <a:t>ΕΠΙΣΗΣ, το Σύστημα CAN-MDS θα μπορούσε:</a:t>
            </a:r>
            <a:endParaRPr lang="en-US" sz="1000" b="1" dirty="0" smtClean="0">
              <a:solidFill>
                <a:srgbClr val="365F91"/>
              </a:solidFill>
            </a:endParaRPr>
          </a:p>
          <a:p>
            <a:pPr marL="177800" indent="-177800" fontAlgn="base">
              <a:lnSpc>
                <a:spcPct val="100000"/>
              </a:lnSpc>
              <a:spcBef>
                <a:spcPct val="0"/>
              </a:spcBef>
              <a:spcAft>
                <a:spcPct val="0"/>
              </a:spcAft>
              <a:buClrTx/>
              <a:buSzPts val="1000"/>
            </a:pPr>
            <a:r>
              <a:rPr lang="el-GR" sz="1000" dirty="0" smtClean="0">
                <a:solidFill>
                  <a:srgbClr val="365F91"/>
                </a:solidFill>
              </a:rPr>
              <a:t>να λειτουργήσει ως δίαυλος επικοινωνίας μεταξύ επαγγελματιών από διάφορους τομείς που εμπλέκονται στη</a:t>
            </a:r>
            <a:r>
              <a:rPr lang="en-US" sz="1000" dirty="0" smtClean="0">
                <a:solidFill>
                  <a:srgbClr val="365F91"/>
                </a:solidFill>
              </a:rPr>
              <a:t> </a:t>
            </a:r>
            <a:r>
              <a:rPr lang="el-GR" sz="1000" dirty="0" smtClean="0">
                <a:solidFill>
                  <a:srgbClr val="365F91"/>
                </a:solidFill>
              </a:rPr>
              <a:t>διαχείριση των περιπτώσεων ΚαΠα-Π</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να αποτελέσει έτοιμο-προς-χρήση-εργαλείο για την αναφορά, τη διερεύνηση και την αξιολόγηση (πιθανών) νέων περιπτώσεων από πιστοποιημένες αρχές </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να παρέχει ανατροφοδότηση σε επίπεδο περίπτωσης για ήδη γνωστές περιπτώσεις σε εξουσιοδοτημένες υπηρεσίες και επαγγελματίες και να διευκολύνει την παρακολούθηση της πορείας &amp; της έκβασης μεμονωμένων περιπτώσεων</a:t>
            </a:r>
          </a:p>
          <a:p>
            <a:pPr marL="0" indent="0" algn="just" fontAlgn="base">
              <a:lnSpc>
                <a:spcPct val="100000"/>
              </a:lnSpc>
              <a:spcBef>
                <a:spcPct val="0"/>
              </a:spcBef>
              <a:spcAft>
                <a:spcPct val="0"/>
              </a:spcAft>
              <a:buClrTx/>
              <a:buSzPts val="1000"/>
              <a:buNone/>
            </a:pPr>
            <a:endParaRPr lang="el-GR" sz="1000" dirty="0" smtClean="0">
              <a:solidFill>
                <a:srgbClr val="365F91"/>
              </a:solidFill>
            </a:endParaRPr>
          </a:p>
          <a:p>
            <a:endParaRPr lang="el-G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1164F1-9960-41AA-B1B3-EB707D8C7D2C}" type="slidenum">
              <a:rPr lang="el-GR" smtClean="0"/>
              <a:pPr/>
              <a:t>27</a:t>
            </a:fld>
            <a:endParaRPr lang="el-GR"/>
          </a:p>
        </p:txBody>
      </p:sp>
    </p:spTree>
    <p:extLst>
      <p:ext uri="{BB962C8B-B14F-4D97-AF65-F5344CB8AC3E}">
        <p14:creationId xmlns:p14="http://schemas.microsoft.com/office/powerpoint/2010/main" xmlns="" val="3386808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smtClean="0"/>
              <a:t>this potential use of data could become a </a:t>
            </a:r>
            <a:r>
              <a:rPr lang="en-US" sz="1200" i="1" dirty="0" smtClean="0"/>
              <a:t>motive</a:t>
            </a:r>
            <a:r>
              <a:rPr lang="en-US" sz="1200" dirty="0" smtClean="0"/>
              <a:t> for professionals/system’s operators  against under recording due to lack of incentive for recording and of feedback leading to the perception that there is no action on the record</a:t>
            </a:r>
          </a:p>
        </p:txBody>
      </p:sp>
      <p:sp>
        <p:nvSpPr>
          <p:cNvPr id="4" name="Slide Number Placeholder 3"/>
          <p:cNvSpPr>
            <a:spLocks noGrp="1"/>
          </p:cNvSpPr>
          <p:nvPr>
            <p:ph type="sldNum" sz="quarter" idx="10"/>
          </p:nvPr>
        </p:nvSpPr>
        <p:spPr/>
        <p:txBody>
          <a:bodyPr/>
          <a:lstStyle/>
          <a:p>
            <a:fld id="{451164F1-9960-41AA-B1B3-EB707D8C7D2C}" type="slidenum">
              <a:rPr lang="el-GR" smtClean="0"/>
              <a:pPr/>
              <a:t>28</a:t>
            </a:fld>
            <a:endParaRPr lang="el-GR"/>
          </a:p>
        </p:txBody>
      </p:sp>
    </p:spTree>
    <p:extLst>
      <p:ext uri="{BB962C8B-B14F-4D97-AF65-F5344CB8AC3E}">
        <p14:creationId xmlns:p14="http://schemas.microsoft.com/office/powerpoint/2010/main" xmlns="" val="3150038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Operator’s Manual</a:t>
            </a:r>
            <a:r>
              <a:rPr lang="en-US" baseline="0" dirty="0"/>
              <a:t> is a main part of the CAN-MDS Toolkit; other components of the toolkit are the data collection protocol and the electronic application.</a:t>
            </a:r>
          </a:p>
          <a:p>
            <a:endParaRPr lang="en-US" dirty="0"/>
          </a:p>
          <a:p>
            <a:r>
              <a:rPr lang="en-US" dirty="0"/>
              <a:t>INSTRUCTION-Ask from trainees to open the pdf “operator’s manual” and go through the content for the 3 parts</a:t>
            </a:r>
          </a:p>
          <a:p>
            <a:endParaRPr lang="en-US" dirty="0"/>
          </a:p>
          <a:p>
            <a:r>
              <a:rPr lang="el-GR" dirty="0"/>
              <a:t>Ανοίξτε το αρχείο και εντοπίστε τα τρία αυτά μέρη του περιεχομένου και τις αντίστοιχες σελίδες</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4</a:t>
            </a:fld>
            <a:endParaRPr lang="el-GR"/>
          </a:p>
        </p:txBody>
      </p:sp>
    </p:spTree>
    <p:extLst>
      <p:ext uri="{BB962C8B-B14F-4D97-AF65-F5344CB8AC3E}">
        <p14:creationId xmlns:p14="http://schemas.microsoft.com/office/powerpoint/2010/main" xmlns="" val="755938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As for its content, the Operator’s Manual </a:t>
            </a:r>
            <a:r>
              <a:rPr lang="en-US" sz="1700" dirty="0"/>
              <a:t>includes all necessary background information for professionals who are going to use the CAN-MDS system as “Operators” concerning</a:t>
            </a:r>
          </a:p>
          <a:p>
            <a:endParaRPr lang="en-US" sz="1700" dirty="0"/>
          </a:p>
          <a:p>
            <a:r>
              <a:rPr lang="en-US" sz="1700" dirty="0"/>
              <a:t>&lt;see slide&gt;</a:t>
            </a:r>
            <a:endParaRPr lang="en-US"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5</a:t>
            </a:fld>
            <a:endParaRPr lang="el-GR"/>
          </a:p>
        </p:txBody>
      </p:sp>
    </p:spTree>
    <p:extLst>
      <p:ext uri="{BB962C8B-B14F-4D97-AF65-F5344CB8AC3E}">
        <p14:creationId xmlns:p14="http://schemas.microsoft.com/office/powerpoint/2010/main" xmlns="" val="3452981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latin typeface="+mn-lt"/>
                <a:ea typeface="Times New Roman"/>
                <a:cs typeface="Calibri"/>
              </a:rPr>
              <a:t>PART 1 Introducing the CAN-MDS</a:t>
            </a:r>
          </a:p>
          <a:p>
            <a:pPr rtl="0" eaLnBrk="1" fontAlgn="auto" latinLnBrk="0" hangingPunct="1"/>
            <a:r>
              <a:rPr lang="en-US" sz="1200" b="1" i="0" u="none" strike="noStrike" kern="1200" dirty="0">
                <a:solidFill>
                  <a:schemeClr val="tx1"/>
                </a:solidFill>
                <a:effectLst/>
                <a:latin typeface="+mn-lt"/>
                <a:ea typeface="+mn-ea"/>
                <a:cs typeface="+mn-cs"/>
              </a:rPr>
              <a:t>Background  </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Coordinated Response to Child Abuse &amp; Neglect via a Minimum Data Set</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CAN-MDS v1.0 - </a:t>
            </a:r>
            <a:r>
              <a:rPr lang="en-US" sz="1200" b="1" i="1" u="none" strike="noStrike" kern="1200" dirty="0">
                <a:solidFill>
                  <a:schemeClr val="tx1"/>
                </a:solidFill>
                <a:effectLst/>
                <a:latin typeface="+mn-lt"/>
                <a:ea typeface="+mn-ea"/>
                <a:cs typeface="+mn-cs"/>
              </a:rPr>
              <a:t>aim and objectives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CAN-MDS Toolkit </a:t>
            </a:r>
            <a:r>
              <a:rPr lang="en-US" sz="1200" b="0" i="0" u="none" strike="noStrike" kern="1200" dirty="0">
                <a:solidFill>
                  <a:schemeClr val="tx1"/>
                </a:solidFill>
                <a:effectLst/>
                <a:latin typeface="+mn-lt"/>
                <a:ea typeface="+mn-ea"/>
                <a:cs typeface="+mn-cs"/>
              </a:rPr>
              <a:t>- </a:t>
            </a:r>
            <a:r>
              <a:rPr lang="en-US" sz="1200" b="0" i="1" u="none" strike="noStrike" kern="1200" dirty="0">
                <a:solidFill>
                  <a:schemeClr val="tx1"/>
                </a:solidFill>
                <a:effectLst/>
                <a:latin typeface="+mn-lt"/>
                <a:ea typeface="+mn-ea"/>
                <a:cs typeface="+mn-cs"/>
              </a:rPr>
              <a:t>at a glance</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1" u="none" strike="noStrike" kern="1200" dirty="0">
                <a:solidFill>
                  <a:schemeClr val="tx1"/>
                </a:solidFill>
                <a:effectLst/>
                <a:latin typeface="+mn-lt"/>
                <a:ea typeface="+mn-ea"/>
                <a:cs typeface="+mn-cs"/>
              </a:rPr>
              <a:t>     - What a CAN-MDS Operator can contribute to CAN-MDS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1" u="none" strike="noStrike" kern="1200" dirty="0">
                <a:solidFill>
                  <a:schemeClr val="tx1"/>
                </a:solidFill>
                <a:effectLst/>
                <a:latin typeface="+mn-lt"/>
                <a:ea typeface="+mn-ea"/>
                <a:cs typeface="+mn-cs"/>
              </a:rPr>
              <a:t>- What CAN-MDS can provide to a CAN-MDS Operator</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Eligible incidents for CAN-MDS - </a:t>
            </a:r>
            <a:r>
              <a:rPr lang="en-US" sz="1200" b="1" i="1" u="none" strike="noStrike" kern="1200" dirty="0">
                <a:solidFill>
                  <a:schemeClr val="tx1"/>
                </a:solidFill>
                <a:effectLst/>
                <a:latin typeface="+mn-lt"/>
                <a:ea typeface="+mn-ea"/>
                <a:cs typeface="+mn-cs"/>
              </a:rPr>
              <a:t>case definitions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Ethics in CAN-MDS - </a:t>
            </a:r>
            <a:r>
              <a:rPr lang="en-US" sz="1200" b="1" i="1" u="none" strike="noStrike" kern="1200" dirty="0">
                <a:solidFill>
                  <a:schemeClr val="tx1"/>
                </a:solidFill>
                <a:effectLst/>
                <a:latin typeface="+mn-lt"/>
                <a:ea typeface="+mn-ea"/>
                <a:cs typeface="+mn-cs"/>
              </a:rPr>
              <a:t>privacy and confidentiality considerations </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 What is provisioned by the Law</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baseline="0" dirty="0">
                <a:solidFill>
                  <a:schemeClr val="tx1"/>
                </a:solidFill>
                <a:effectLst/>
                <a:latin typeface="+mn-lt"/>
                <a:ea typeface="+mn-ea"/>
                <a:cs typeface="+mn-cs"/>
              </a:rPr>
              <a:t>     - </a:t>
            </a:r>
            <a:r>
              <a:rPr lang="en-US" sz="1200" b="0" i="0" u="none" strike="noStrike" kern="1200" dirty="0">
                <a:solidFill>
                  <a:schemeClr val="tx1"/>
                </a:solidFill>
                <a:effectLst/>
                <a:latin typeface="+mn-lt"/>
                <a:ea typeface="+mn-ea"/>
                <a:cs typeface="+mn-cs"/>
              </a:rPr>
              <a:t>Professionals’ Codes of Ethics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     - CAN-MDS Stakeholders, Operations, Tasks and Responsibilities</a:t>
            </a:r>
          </a:p>
        </p:txBody>
      </p:sp>
      <p:sp>
        <p:nvSpPr>
          <p:cNvPr id="4" name="Slide Number Placeholder 3"/>
          <p:cNvSpPr>
            <a:spLocks noGrp="1"/>
          </p:cNvSpPr>
          <p:nvPr>
            <p:ph type="sldNum" sz="quarter" idx="10"/>
          </p:nvPr>
        </p:nvSpPr>
        <p:spPr/>
        <p:txBody>
          <a:bodyPr/>
          <a:lstStyle/>
          <a:p>
            <a:fld id="{B7BC572B-C8FC-4CBA-80A9-D3880EE50F16}" type="slidenum">
              <a:rPr lang="el-GR" smtClean="0"/>
              <a:pPr/>
              <a:t>6</a:t>
            </a:fld>
            <a:endParaRPr lang="el-GR"/>
          </a:p>
        </p:txBody>
      </p:sp>
    </p:spTree>
    <p:extLst>
      <p:ext uri="{BB962C8B-B14F-4D97-AF65-F5344CB8AC3E}">
        <p14:creationId xmlns:p14="http://schemas.microsoft.com/office/powerpoint/2010/main" xmlns="" val="466547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en-US" sz="1200" b="1" dirty="0">
                <a:latin typeface="+mn-lt"/>
                <a:ea typeface="Times New Roman"/>
                <a:cs typeface="Calibri"/>
              </a:rPr>
              <a:t>Here is the content of PART 2 “The Operator’s Guide”</a:t>
            </a:r>
            <a:endParaRPr lang="el-GR" sz="1200" b="0" i="0" u="none" strike="noStrike" kern="1200" dirty="0">
              <a:solidFill>
                <a:schemeClr val="tx1"/>
              </a:solidFill>
              <a:effectLst/>
              <a:latin typeface="+mn-lt"/>
              <a:ea typeface="+mn-ea"/>
              <a:cs typeface="+mn-cs"/>
            </a:endParaRPr>
          </a:p>
          <a:p>
            <a:pPr rtl="0" eaLnBrk="1" fontAlgn="auto" latinLnBrk="0" hangingPunct="1"/>
            <a:r>
              <a:rPr lang="en-US" sz="1200" b="1" i="0" u="none" strike="noStrike" kern="1200" dirty="0">
                <a:solidFill>
                  <a:schemeClr val="tx1"/>
                </a:solidFill>
                <a:effectLst/>
                <a:latin typeface="+mn-lt"/>
                <a:ea typeface="+mn-ea"/>
                <a:cs typeface="+mn-cs"/>
              </a:rPr>
              <a:t>Guide for Operators - </a:t>
            </a:r>
            <a:r>
              <a:rPr lang="en-US" sz="1200" b="1" i="1" u="none" strike="noStrike" kern="1200" dirty="0">
                <a:solidFill>
                  <a:schemeClr val="tx1"/>
                </a:solidFill>
                <a:effectLst/>
                <a:latin typeface="+mn-lt"/>
                <a:ea typeface="+mn-ea"/>
                <a:cs typeface="+mn-cs"/>
              </a:rPr>
              <a:t>purpose and structure</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CAN-MDS v1.0 - </a:t>
            </a:r>
            <a:r>
              <a:rPr lang="en-US" sz="1200" b="1" i="1" u="none" strike="noStrike" kern="1200" dirty="0">
                <a:solidFill>
                  <a:schemeClr val="tx1"/>
                </a:solidFill>
                <a:effectLst/>
                <a:latin typeface="+mn-lt"/>
                <a:ea typeface="+mn-ea"/>
                <a:cs typeface="+mn-cs"/>
              </a:rPr>
              <a:t>axes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CAN-MDS v1 - </a:t>
            </a:r>
            <a:r>
              <a:rPr lang="en-US" sz="1200" b="1" i="1" u="none" strike="noStrike" kern="1200" dirty="0">
                <a:solidFill>
                  <a:schemeClr val="tx1"/>
                </a:solidFill>
                <a:effectLst/>
                <a:latin typeface="+mn-lt"/>
                <a:ea typeface="+mn-ea"/>
                <a:cs typeface="+mn-cs"/>
              </a:rPr>
              <a:t>data collection and data reporting</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Entering new data in the CAN-MDS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1" u="none" strike="noStrike" kern="1200" dirty="0">
                <a:solidFill>
                  <a:schemeClr val="tx1"/>
                </a:solidFill>
                <a:effectLst/>
                <a:latin typeface="+mn-lt"/>
                <a:ea typeface="+mn-ea"/>
                <a:cs typeface="+mn-cs"/>
              </a:rPr>
              <a:t>CAN-MDS data entry</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1" u="none" strike="noStrike" kern="1200" dirty="0">
                <a:solidFill>
                  <a:schemeClr val="tx1"/>
                </a:solidFill>
                <a:effectLst/>
                <a:latin typeface="+mn-lt"/>
                <a:ea typeface="+mn-ea"/>
                <a:cs typeface="+mn-cs"/>
              </a:rPr>
              <a:t>CAN-MDS data reporting </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1" u="none" strike="noStrike" kern="1200" dirty="0">
                <a:solidFill>
                  <a:schemeClr val="tx1"/>
                </a:solidFill>
                <a:effectLst/>
                <a:latin typeface="+mn-lt"/>
                <a:ea typeface="+mn-ea"/>
                <a:cs typeface="+mn-cs"/>
              </a:rPr>
              <a:t>CAN-MDS data extraction </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CAN-MDS Flowchart</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Data elements in the Operator’s Guide - </a:t>
            </a:r>
            <a:r>
              <a:rPr lang="en-US" sz="1200" b="1" i="1" u="none" strike="noStrike" kern="1200" dirty="0">
                <a:solidFill>
                  <a:schemeClr val="tx1"/>
                </a:solidFill>
                <a:effectLst/>
                <a:latin typeface="+mn-lt"/>
                <a:ea typeface="+mn-ea"/>
                <a:cs typeface="+mn-cs"/>
              </a:rPr>
              <a:t>outline of presentation</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Attributes per data element (DE)</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0" i="0" u="none" strike="noStrike" kern="1200" dirty="0">
                <a:solidFill>
                  <a:schemeClr val="tx1"/>
                </a:solidFill>
                <a:effectLst/>
                <a:latin typeface="+mn-lt"/>
                <a:ea typeface="+mn-ea"/>
                <a:cs typeface="+mn-cs"/>
              </a:rPr>
              <a:t>            Overview of DE attributes</a:t>
            </a:r>
            <a:endParaRPr lang="el-GR" sz="1200" b="0" i="0" u="none" strike="noStrike" kern="1200" dirty="0">
              <a:solidFill>
                <a:schemeClr val="tx1"/>
              </a:solidFill>
              <a:effectLst/>
              <a:latin typeface="+mn-lt"/>
              <a:ea typeface="+mn-ea"/>
              <a:cs typeface="+mn-cs"/>
            </a:endParaRPr>
          </a:p>
          <a:p>
            <a:pPr rtl="0" eaLnBrk="1" fontAlgn="t" latinLnBrk="0" hangingPunct="1"/>
            <a:r>
              <a:rPr lang="en-US" sz="1200" b="1" i="0" u="none" strike="noStrike" kern="1200" dirty="0">
                <a:solidFill>
                  <a:schemeClr val="tx1"/>
                </a:solidFill>
                <a:effectLst/>
                <a:latin typeface="+mn-lt"/>
                <a:ea typeface="+mn-ea"/>
                <a:cs typeface="+mn-cs"/>
              </a:rPr>
              <a:t>CAN-MDS - </a:t>
            </a:r>
            <a:r>
              <a:rPr lang="en-US" sz="1200" b="1" i="1" u="none" strike="noStrike" kern="1200" dirty="0">
                <a:solidFill>
                  <a:schemeClr val="tx1"/>
                </a:solidFill>
                <a:effectLst/>
                <a:latin typeface="+mn-lt"/>
                <a:ea typeface="+mn-ea"/>
                <a:cs typeface="+mn-cs"/>
              </a:rPr>
              <a:t>feedback to the Operator</a:t>
            </a:r>
          </a:p>
          <a:p>
            <a:pPr rtl="0" eaLnBrk="1" fontAlgn="t" latinLnBrk="0" hangingPunct="1"/>
            <a:endParaRPr lang="en-US" sz="1200" b="1" i="1" u="none" strike="noStrike" kern="1200" dirty="0">
              <a:solidFill>
                <a:schemeClr val="tx1"/>
              </a:solidFill>
              <a:effectLst/>
              <a:latin typeface="+mn-lt"/>
              <a:ea typeface="+mn-ea"/>
              <a:cs typeface="+mn-cs"/>
            </a:endParaRPr>
          </a:p>
          <a:p>
            <a:pPr rtl="0" eaLnBrk="1" fontAlgn="t" latinLnBrk="0" hangingPunct="1"/>
            <a:r>
              <a:rPr lang="en-US" sz="1200" b="1" i="1" u="none" strike="noStrike" kern="1200" dirty="0">
                <a:solidFill>
                  <a:schemeClr val="tx1"/>
                </a:solidFill>
                <a:effectLst/>
                <a:latin typeface="+mn-lt"/>
                <a:ea typeface="+mn-ea"/>
                <a:cs typeface="+mn-cs"/>
              </a:rPr>
              <a:t>Some more details are presented in the next slides</a:t>
            </a:r>
          </a:p>
        </p:txBody>
      </p:sp>
      <p:sp>
        <p:nvSpPr>
          <p:cNvPr id="4" name="Slide Number Placeholder 3"/>
          <p:cNvSpPr>
            <a:spLocks noGrp="1"/>
          </p:cNvSpPr>
          <p:nvPr>
            <p:ph type="sldNum" sz="quarter" idx="10"/>
          </p:nvPr>
        </p:nvSpPr>
        <p:spPr/>
        <p:txBody>
          <a:bodyPr/>
          <a:lstStyle/>
          <a:p>
            <a:fld id="{B7BC572B-C8FC-4CBA-80A9-D3880EE50F16}" type="slidenum">
              <a:rPr lang="el-GR" smtClean="0"/>
              <a:pPr/>
              <a:t>7</a:t>
            </a:fld>
            <a:endParaRPr lang="el-GR"/>
          </a:p>
        </p:txBody>
      </p:sp>
    </p:spTree>
    <p:extLst>
      <p:ext uri="{BB962C8B-B14F-4D97-AF65-F5344CB8AC3E}">
        <p14:creationId xmlns:p14="http://schemas.microsoft.com/office/powerpoint/2010/main" xmlns="" val="1463259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baseline="0" dirty="0"/>
              <a:t>CAN-MDS Axes and data elements</a:t>
            </a:r>
          </a:p>
          <a:p>
            <a:endParaRPr lang="en-US" baseline="0" dirty="0"/>
          </a:p>
          <a:p>
            <a:r>
              <a:rPr lang="en-US" baseline="0" dirty="0"/>
              <a:t>CAN-MDS consists of 18 data elements that are classified under 5 main categories (record, incident, child, living environment/primary caregivers and services). </a:t>
            </a:r>
          </a:p>
          <a:p>
            <a:r>
              <a:rPr lang="en-US" baseline="0" dirty="0"/>
              <a:t>4 of the Data Elements are clearly administrative (IDs-identifiers).</a:t>
            </a:r>
          </a:p>
          <a:p>
            <a:r>
              <a:rPr lang="en-US" baseline="0" dirty="0"/>
              <a:t>This information can be equally provided by all professionals working with children, regardless the sector where they are working</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7DD4F69-2BDB-4404-B061-D21098C8844C}" type="slidenum">
              <a:rPr lang="el-GR" smtClean="0"/>
              <a:pPr/>
              <a:t>8</a:t>
            </a:fld>
            <a:endParaRPr lang="el-GR"/>
          </a:p>
        </p:txBody>
      </p:sp>
    </p:spTree>
    <p:extLst>
      <p:ext uri="{BB962C8B-B14F-4D97-AF65-F5344CB8AC3E}">
        <p14:creationId xmlns:p14="http://schemas.microsoft.com/office/powerpoint/2010/main" xmlns="" val="2913292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en-US" sz="1200" b="1" dirty="0" smtClean="0">
                <a:latin typeface="+mn-lt"/>
                <a:ea typeface="Times New Roman"/>
                <a:cs typeface="Calibri"/>
              </a:rPr>
              <a:t>Next, data collection</a:t>
            </a:r>
            <a:r>
              <a:rPr lang="en-US" sz="1200" b="1" baseline="0" dirty="0" smtClean="0">
                <a:latin typeface="+mn-lt"/>
                <a:ea typeface="Times New Roman"/>
                <a:cs typeface="Calibri"/>
              </a:rPr>
              <a:t> and reporting through CAN-MDS is presented</a:t>
            </a:r>
            <a:endParaRPr lang="en-US" sz="1200" b="1" baseline="0" dirty="0">
              <a:latin typeface="+mn-lt"/>
              <a:ea typeface="Times New Roman"/>
              <a:cs typeface="Calibri"/>
            </a:endParaRPr>
          </a:p>
        </p:txBody>
      </p:sp>
      <p:sp>
        <p:nvSpPr>
          <p:cNvPr id="4" name="Slide Number Placeholder 3"/>
          <p:cNvSpPr>
            <a:spLocks noGrp="1"/>
          </p:cNvSpPr>
          <p:nvPr>
            <p:ph type="sldNum" sz="quarter" idx="10"/>
          </p:nvPr>
        </p:nvSpPr>
        <p:spPr/>
        <p:txBody>
          <a:bodyPr/>
          <a:lstStyle/>
          <a:p>
            <a:fld id="{B7BC572B-C8FC-4CBA-80A9-D3880EE50F16}" type="slidenum">
              <a:rPr lang="el-GR" smtClean="0"/>
              <a:pPr/>
              <a:t>9</a:t>
            </a:fld>
            <a:endParaRPr lang="el-GR"/>
          </a:p>
        </p:txBody>
      </p:sp>
    </p:spTree>
    <p:extLst>
      <p:ext uri="{BB962C8B-B14F-4D97-AF65-F5344CB8AC3E}">
        <p14:creationId xmlns:p14="http://schemas.microsoft.com/office/powerpoint/2010/main" xmlns="" val="1353674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addition to the Operator’s manual, it is essential that you locate and save a copy of the Data Collection Protocol file.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Instruction - Please, before practicing print or select on your laptop/tablet page 49 and page 50 of the document.
You will need those as you do the practice case intake.</a:t>
            </a:r>
          </a:p>
          <a:p>
            <a:endParaRPr lang="el-GR" dirty="0"/>
          </a:p>
        </p:txBody>
      </p:sp>
      <p:sp>
        <p:nvSpPr>
          <p:cNvPr id="4" name="Slide Number Placeholder 3"/>
          <p:cNvSpPr>
            <a:spLocks noGrp="1"/>
          </p:cNvSpPr>
          <p:nvPr>
            <p:ph type="sldNum" sz="quarter" idx="10"/>
          </p:nvPr>
        </p:nvSpPr>
        <p:spPr/>
        <p:txBody>
          <a:bodyPr/>
          <a:lstStyle/>
          <a:p>
            <a:fld id="{10E7539B-C323-4049-8909-F9628D885A5E}" type="slidenum">
              <a:rPr lang="el-GR" smtClean="0"/>
              <a:pPr/>
              <a:t>10</a:t>
            </a:fld>
            <a:endParaRPr lang="el-GR"/>
          </a:p>
        </p:txBody>
      </p:sp>
    </p:spTree>
    <p:extLst>
      <p:ext uri="{BB962C8B-B14F-4D97-AF65-F5344CB8AC3E}">
        <p14:creationId xmlns:p14="http://schemas.microsoft.com/office/powerpoint/2010/main" xmlns="" val="298197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l-G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40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5952498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748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3"/>
            <a:ext cx="1971675" cy="4358879"/>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628651" y="273843"/>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30349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6"/>
            <a:ext cx="7886700" cy="892970"/>
          </a:xfrm>
        </p:spPr>
        <p:txBody>
          <a:bodyPr/>
          <a:lstStyle/>
          <a:p>
            <a:r>
              <a:rPr lang="en-US" dirty="0"/>
              <a:t>Click to edit Master title style</a:t>
            </a:r>
            <a:endParaRPr lang="el-GR" dirty="0"/>
          </a:p>
        </p:txBody>
      </p:sp>
      <p:sp>
        <p:nvSpPr>
          <p:cNvPr id="3" name="Content Placeholder 2"/>
          <p:cNvSpPr>
            <a:spLocks noGrp="1"/>
          </p:cNvSpPr>
          <p:nvPr>
            <p:ph idx="1"/>
          </p:nvPr>
        </p:nvSpPr>
        <p:spPr/>
        <p:txBody>
          <a:bodyPr/>
          <a:lstStyle>
            <a:lvl1pPr marL="271457" indent="-271457">
              <a:buClr>
                <a:schemeClr val="accent1"/>
              </a:buClr>
              <a:buFont typeface="Wingdings 3" panose="05040102010807070707" pitchFamily="18" charset="2"/>
              <a:buChar char="´"/>
              <a:defRPr/>
            </a:lvl1pPr>
            <a:lvl2pPr marL="607204" indent="-264313">
              <a:buClr>
                <a:schemeClr val="accent1">
                  <a:lumMod val="75000"/>
                </a:schemeClr>
              </a:buClr>
              <a:buFont typeface="Wingdings 3" panose="05040102010807070707" pitchFamily="18" charset="2"/>
              <a:buChar char="´"/>
              <a:defRPr/>
            </a:lvl2pPr>
            <a:lvl3pPr marL="942952" indent="-257168">
              <a:buClr>
                <a:schemeClr val="accent1">
                  <a:lumMod val="50000"/>
                </a:schemeClr>
              </a:buClr>
              <a:buFont typeface="Wingdings 3" panose="05040102010807070707" pitchFamily="18" charset="2"/>
              <a:buChar char="´"/>
              <a:defRPr/>
            </a:lvl3pPr>
            <a:lvl4pPr marL="1278699" indent="-250025">
              <a:buClr>
                <a:schemeClr val="tx2">
                  <a:lumMod val="50000"/>
                </a:schemeClr>
              </a:buClr>
              <a:buFont typeface="Wingdings 3" panose="05040102010807070707" pitchFamily="18" charset="2"/>
              <a:buChar char="´"/>
              <a:defRPr/>
            </a:lvl4pPr>
            <a:lvl5pPr marL="1614448" indent="-242882">
              <a:buClr>
                <a:schemeClr val="tx2">
                  <a:lumMod val="75000"/>
                </a:schemeClr>
              </a:buClr>
              <a:buFont typeface="Wingdings 3" panose="05040102010807070707" pitchFamily="18" charset="2"/>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cxnSp>
        <p:nvCxnSpPr>
          <p:cNvPr id="8" name="Straight Connector 7"/>
          <p:cNvCxnSpPr/>
          <p:nvPr userDrawn="1"/>
        </p:nvCxnSpPr>
        <p:spPr>
          <a:xfrm>
            <a:off x="628650" y="1172522"/>
            <a:ext cx="78867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679248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a:t>Click to edit Master title style</a:t>
            </a:r>
            <a:endParaRPr lang="el-G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40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5" name="Footer Placeholder 4"/>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6" name="Slide Number Placeholder 5"/>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39864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628650" y="1369218"/>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29150" y="1369218"/>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2794042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a:t>Click to edit Master title style</a:t>
            </a:r>
            <a:endParaRPr lang="el-GR"/>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892" indent="0">
              <a:buNone/>
              <a:defRPr sz="1500" b="1"/>
            </a:lvl2pPr>
            <a:lvl3pPr marL="685783" indent="0">
              <a:buNone/>
              <a:defRPr sz="140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8" name="Footer Placeholder 7"/>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9" name="Slide Number Placeholder 8"/>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148327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4" name="Footer Placeholder 3"/>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5" name="Slide Number Placeholder 4"/>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324922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3" name="Footer Placeholder 2"/>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4" name="Slide Number Placeholder 3"/>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03404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l-GR"/>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42324058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l-GR"/>
          </a:p>
        </p:txBody>
      </p:sp>
      <p:sp>
        <p:nvSpPr>
          <p:cNvPr id="3" name="Picture Placeholder 2"/>
          <p:cNvSpPr>
            <a:spLocks noGrp="1"/>
          </p:cNvSpPr>
          <p:nvPr>
            <p:ph type="pic" idx="1"/>
          </p:nvPr>
        </p:nvSpPr>
        <p:spPr>
          <a:xfrm>
            <a:off x="3887391" y="740570"/>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l-G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892" indent="0">
              <a:buNone/>
              <a:defRPr sz="1100"/>
            </a:lvl2pPr>
            <a:lvl3pPr marL="685783" indent="0">
              <a:buNone/>
              <a:defRPr sz="900"/>
            </a:lvl3pPr>
            <a:lvl4pPr marL="1028675" indent="0">
              <a:buNone/>
              <a:defRPr sz="800"/>
            </a:lvl4pPr>
            <a:lvl5pPr marL="1371566" indent="0">
              <a:buNone/>
              <a:defRPr sz="800"/>
            </a:lvl5pPr>
            <a:lvl6pPr marL="1714457" indent="0">
              <a:buNone/>
              <a:defRPr sz="800"/>
            </a:lvl6pPr>
            <a:lvl7pPr marL="2057348" indent="0">
              <a:buNone/>
              <a:defRPr sz="800"/>
            </a:lvl7pPr>
            <a:lvl8pPr marL="2400240" indent="0">
              <a:buNone/>
              <a:defRPr sz="800"/>
            </a:lvl8pPr>
            <a:lvl9pPr marL="2743132" indent="0">
              <a:buNone/>
              <a:defRPr sz="800"/>
            </a:lvl9pPr>
          </a:lstStyle>
          <a:p>
            <a:pPr lvl="0"/>
            <a:r>
              <a:rPr lang="en-US"/>
              <a:t>Click to edit Master text styles</a:t>
            </a:r>
          </a:p>
        </p:txBody>
      </p:sp>
      <p:sp>
        <p:nvSpPr>
          <p:cNvPr id="5" name="Date Placeholder 4"/>
          <p:cNvSpPr>
            <a:spLocks noGrp="1"/>
          </p:cNvSpPr>
          <p:nvPr>
            <p:ph type="dt" sz="half" idx="10"/>
          </p:nvPr>
        </p:nvSpPr>
        <p:spPr>
          <a:xfrm>
            <a:off x="628650" y="4767264"/>
            <a:ext cx="2057400" cy="273844"/>
          </a:xfrm>
          <a:prstGeom prst="rect">
            <a:avLst/>
          </a:prstGeom>
        </p:spPr>
        <p:txBody>
          <a:bodyPr lIns="68580" tIns="34290" rIns="68580" bIns="34290"/>
          <a:lstStyle/>
          <a:p>
            <a:fld id="{D1171834-D8E4-4048-9618-347FE0F40CD6}" type="datetimeFigureOut">
              <a:rPr lang="el-GR" smtClean="0"/>
              <a:pPr/>
              <a:t>1/2/2022</a:t>
            </a:fld>
            <a:endParaRPr lang="el-GR"/>
          </a:p>
        </p:txBody>
      </p:sp>
      <p:sp>
        <p:nvSpPr>
          <p:cNvPr id="6" name="Footer Placeholder 5"/>
          <p:cNvSpPr>
            <a:spLocks noGrp="1"/>
          </p:cNvSpPr>
          <p:nvPr>
            <p:ph type="ftr" sz="quarter" idx="11"/>
          </p:nvPr>
        </p:nvSpPr>
        <p:spPr>
          <a:xfrm>
            <a:off x="3028950" y="4767264"/>
            <a:ext cx="3086100" cy="273844"/>
          </a:xfrm>
          <a:prstGeom prst="rect">
            <a:avLst/>
          </a:prstGeom>
        </p:spPr>
        <p:txBody>
          <a:bodyPr lIns="68580" tIns="34290" rIns="68580" bIns="34290"/>
          <a:lstStyle/>
          <a:p>
            <a:endParaRPr lang="el-GR"/>
          </a:p>
        </p:txBody>
      </p:sp>
      <p:sp>
        <p:nvSpPr>
          <p:cNvPr id="7" name="Slide Number Placeholder 6"/>
          <p:cNvSpPr>
            <a:spLocks noGrp="1"/>
          </p:cNvSpPr>
          <p:nvPr>
            <p:ph type="sldNum" sz="quarter" idx="12"/>
          </p:nvPr>
        </p:nvSpPr>
        <p:spPr>
          <a:xfrm>
            <a:off x="6457950" y="4767264"/>
            <a:ext cx="2057400" cy="273844"/>
          </a:xfrm>
          <a:prstGeom prst="rect">
            <a:avLst/>
          </a:prstGeom>
        </p:spPr>
        <p:txBody>
          <a:bodyPr lIns="68580" tIns="34290" rIns="68580" bIns="34290"/>
          <a:lstStyle/>
          <a:p>
            <a:fld id="{D1A4E1EE-31C1-4BD3-9FDE-FC3A40BE5FB6}" type="slidenum">
              <a:rPr lang="el-GR" smtClean="0"/>
              <a:pPr/>
              <a:t>‹#›</a:t>
            </a:fld>
            <a:endParaRPr lang="el-GR"/>
          </a:p>
        </p:txBody>
      </p:sp>
    </p:spTree>
    <p:extLst>
      <p:ext uri="{BB962C8B-B14F-4D97-AF65-F5344CB8AC3E}">
        <p14:creationId xmlns:p14="http://schemas.microsoft.com/office/powerpoint/2010/main" xmlns="" val="113692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68580" tIns="34290" rIns="68580" bIns="3429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pic>
        <p:nvPicPr>
          <p:cNvPr id="8" name="Picture 2"/>
          <p:cNvPicPr>
            <a:picLocks noChangeAspect="1" noChangeArrowheads="1"/>
          </p:cNvPicPr>
          <p:nvPr userDrawn="1"/>
        </p:nvPicPr>
        <p:blipFill>
          <a:blip r:embed="rId13" cstate="print"/>
          <a:srcRect/>
          <a:stretch>
            <a:fillRect/>
          </a:stretch>
        </p:blipFill>
        <p:spPr bwMode="auto">
          <a:xfrm>
            <a:off x="6723683" y="4733927"/>
            <a:ext cx="2186955" cy="381304"/>
          </a:xfrm>
          <a:prstGeom prst="rect">
            <a:avLst/>
          </a:prstGeom>
          <a:noFill/>
          <a:ln w="9525">
            <a:noFill/>
            <a:miter lim="800000"/>
            <a:headEnd/>
            <a:tailEnd/>
          </a:ln>
        </p:spPr>
      </p:pic>
      <p:cxnSp>
        <p:nvCxnSpPr>
          <p:cNvPr id="10" name="Straight Connector 10"/>
          <p:cNvCxnSpPr/>
          <p:nvPr userDrawn="1"/>
        </p:nvCxnSpPr>
        <p:spPr>
          <a:xfrm>
            <a:off x="-8681" y="4727625"/>
            <a:ext cx="9153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stretch>
            <a:fillRect/>
          </a:stretch>
        </p:blipFill>
        <p:spPr>
          <a:xfrm>
            <a:off x="708698" y="4848692"/>
            <a:ext cx="353501" cy="234298"/>
          </a:xfrm>
          <a:prstGeom prst="rect">
            <a:avLst/>
          </a:prstGeom>
        </p:spPr>
      </p:pic>
      <p:pic>
        <p:nvPicPr>
          <p:cNvPr id="13" name="Picture 12"/>
          <p:cNvPicPr/>
          <p:nvPr userDrawn="1"/>
        </p:nvPicPr>
        <p:blipFill>
          <a:blip r:embed="rId15" cstate="print">
            <a:clrChange>
              <a:clrFrom>
                <a:srgbClr val="FFFDFA"/>
              </a:clrFrom>
              <a:clrTo>
                <a:srgbClr val="FFFDFA">
                  <a:alpha val="0"/>
                </a:srgbClr>
              </a:clrTo>
            </a:clrChange>
            <a:lum bright="-12000" contrast="6000"/>
          </a:blip>
          <a:srcRect/>
          <a:stretch>
            <a:fillRect/>
          </a:stretch>
        </p:blipFill>
        <p:spPr bwMode="auto">
          <a:xfrm>
            <a:off x="179266" y="4822380"/>
            <a:ext cx="386478" cy="260594"/>
          </a:xfrm>
          <a:prstGeom prst="rect">
            <a:avLst/>
          </a:prstGeom>
          <a:noFill/>
          <a:ln w="9525" algn="in">
            <a:noFill/>
            <a:miter lim="800000"/>
            <a:headEnd/>
            <a:tailEnd/>
          </a:ln>
          <a:effectLst/>
        </p:spPr>
      </p:pic>
      <p:sp>
        <p:nvSpPr>
          <p:cNvPr id="15" name="Rectangle 3"/>
          <p:cNvSpPr>
            <a:spLocks noChangeArrowheads="1"/>
          </p:cNvSpPr>
          <p:nvPr userDrawn="1"/>
        </p:nvSpPr>
        <p:spPr bwMode="auto">
          <a:xfrm>
            <a:off x="1244385" y="4703149"/>
            <a:ext cx="5324721" cy="477054"/>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800" dirty="0" smtClean="0">
                <a:solidFill>
                  <a:srgbClr val="595959"/>
                </a:solidFill>
                <a:latin typeface="Agency FB" pitchFamily="34" charset="0"/>
                <a:cs typeface="Times New Roman" pitchFamily="18" charset="0"/>
              </a:rPr>
              <a:t>“Coordinated Response to Child Abuse &amp; Neglect via Minimum Data Set: </a:t>
            </a:r>
            <a:r>
              <a:rPr lang="en-US" sz="800" i="1" dirty="0" smtClean="0">
                <a:solidFill>
                  <a:srgbClr val="595959"/>
                </a:solidFill>
                <a:latin typeface="Agency FB" pitchFamily="34" charset="0"/>
                <a:cs typeface="Times New Roman" pitchFamily="18" charset="0"/>
              </a:rPr>
              <a:t>from planning to practice</a:t>
            </a:r>
            <a:r>
              <a:rPr lang="en-US" sz="800" dirty="0" smtClean="0">
                <a:solidFill>
                  <a:srgbClr val="595959"/>
                </a:solidFill>
                <a:latin typeface="Agency FB" pitchFamily="34" charset="0"/>
                <a:cs typeface="Times New Roman" pitchFamily="18" charset="0"/>
              </a:rPr>
              <a:t>” </a:t>
            </a:r>
            <a:endParaRPr lang="el-GR" sz="800" dirty="0" smtClean="0">
              <a:solidFill>
                <a:srgbClr val="595959"/>
              </a:solidFill>
              <a:latin typeface="Agency FB" pitchFamily="34" charset="0"/>
              <a:cs typeface="Times New Roman" pitchFamily="18" charset="0"/>
            </a:endParaRPr>
          </a:p>
          <a:p>
            <a:pPr algn="ctr">
              <a:tabLst>
                <a:tab pos="2636773" algn="ctr"/>
                <a:tab pos="5273543" algn="r"/>
              </a:tabLst>
            </a:pPr>
            <a:r>
              <a:rPr lang="en-US" sz="800" dirty="0" smtClean="0">
                <a:solidFill>
                  <a:srgbClr val="595959"/>
                </a:solidFill>
                <a:latin typeface="Agency FB" pitchFamily="34" charset="0"/>
                <a:cs typeface="Times New Roman" pitchFamily="18" charset="0"/>
              </a:rPr>
              <a:t>[GA</a:t>
            </a:r>
            <a:r>
              <a:rPr lang="en-US" sz="800" baseline="0" dirty="0" smtClean="0">
                <a:solidFill>
                  <a:srgbClr val="595959"/>
                </a:solidFill>
                <a:latin typeface="Agency FB" pitchFamily="34" charset="0"/>
                <a:cs typeface="Times New Roman" pitchFamily="18" charset="0"/>
              </a:rPr>
              <a:t> </a:t>
            </a:r>
            <a:r>
              <a:rPr lang="en-US" sz="800" baseline="0" dirty="0" err="1" smtClean="0">
                <a:solidFill>
                  <a:srgbClr val="595959"/>
                </a:solidFill>
                <a:latin typeface="Agency FB" pitchFamily="34" charset="0"/>
                <a:cs typeface="Times New Roman" pitchFamily="18" charset="0"/>
              </a:rPr>
              <a:t>Nr</a:t>
            </a:r>
            <a:r>
              <a:rPr lang="en-US" sz="8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7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800" b="1" dirty="0" smtClean="0">
                <a:solidFill>
                  <a:schemeClr val="accent1"/>
                </a:solidFill>
                <a:latin typeface="Agency FB" pitchFamily="34" charset="0"/>
                <a:cs typeface="Times New Roman" pitchFamily="18" charset="0"/>
              </a:rPr>
              <a:t> </a:t>
            </a:r>
            <a:r>
              <a:rPr lang="en-US" sz="700" b="1" dirty="0" smtClean="0">
                <a:solidFill>
                  <a:schemeClr val="accent1"/>
                </a:solidFill>
                <a:latin typeface="Agency FB" pitchFamily="34" charset="0"/>
                <a:cs typeface="Times New Roman" pitchFamily="18" charset="0"/>
              </a:rPr>
              <a:t>CAN-MDS </a:t>
            </a:r>
            <a:endParaRPr lang="en-US" sz="1100" b="1" dirty="0">
              <a:solidFill>
                <a:schemeClr val="accent1"/>
              </a:solidFill>
            </a:endParaRPr>
          </a:p>
        </p:txBody>
      </p:sp>
    </p:spTree>
    <p:extLst>
      <p:ext uri="{BB962C8B-B14F-4D97-AF65-F5344CB8AC3E}">
        <p14:creationId xmlns:p14="http://schemas.microsoft.com/office/powerpoint/2010/main" xmlns="" val="4195635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783" rtl="0" eaLnBrk="1" latinLnBrk="0" hangingPunct="1">
        <a:lnSpc>
          <a:spcPct val="90000"/>
        </a:lnSpc>
        <a:spcBef>
          <a:spcPct val="0"/>
        </a:spcBef>
        <a:buNone/>
        <a:defRPr sz="2700" kern="1200">
          <a:solidFill>
            <a:schemeClr val="tx1"/>
          </a:solidFill>
          <a:latin typeface="Segoe UI Black" panose="020B0A02040204020203" pitchFamily="34" charset="0"/>
          <a:ea typeface="Segoe UI Black" panose="020B0A02040204020203" pitchFamily="34" charset="0"/>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543012"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l-GR"/>
      </a:defPPr>
      <a:lvl1pPr marL="0" algn="l" defTabSz="685783" rtl="0" eaLnBrk="1" latinLnBrk="0" hangingPunct="1">
        <a:defRPr sz="1400" kern="1200">
          <a:solidFill>
            <a:schemeClr val="tx1"/>
          </a:solidFill>
          <a:latin typeface="+mn-lt"/>
          <a:ea typeface="+mn-ea"/>
          <a:cs typeface="+mn-cs"/>
        </a:defRPr>
      </a:lvl1pPr>
      <a:lvl2pPr marL="342892"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5"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8"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2" algn="l" defTabSz="68578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l-GR" sz="4000" dirty="0">
                <a:latin typeface="Segoe UI Light" pitchFamily="34" charset="0"/>
                <a:cs typeface="Segoe UI Light" pitchFamily="34" charset="0"/>
              </a:rPr>
              <a:t>Η λογική του </a:t>
            </a:r>
            <a:r>
              <a:rPr lang="en-US" sz="4000" dirty="0">
                <a:latin typeface="Segoe UI Light" pitchFamily="34" charset="0"/>
                <a:cs typeface="Segoe UI Light" pitchFamily="34" charset="0"/>
              </a:rPr>
              <a:t>CAN-MDS</a:t>
            </a:r>
            <a:endParaRPr lang="el-GR" sz="4000" dirty="0">
              <a:latin typeface="Segoe UI Light" pitchFamily="34" charset="0"/>
              <a:cs typeface="Segoe UI Light" pitchFamily="34" charset="0"/>
            </a:endParaRPr>
          </a:p>
        </p:txBody>
      </p:sp>
      <p:sp>
        <p:nvSpPr>
          <p:cNvPr id="3" name="Subtitle 2"/>
          <p:cNvSpPr>
            <a:spLocks noGrp="1"/>
          </p:cNvSpPr>
          <p:nvPr>
            <p:ph type="subTitle" idx="1"/>
          </p:nvPr>
        </p:nvSpPr>
        <p:spPr>
          <a:xfrm>
            <a:off x="708950" y="2701528"/>
            <a:ext cx="7737676" cy="1241822"/>
          </a:xfrm>
        </p:spPr>
        <p:txBody>
          <a:bodyPr>
            <a:noAutofit/>
          </a:bodyPr>
          <a:lstStyle/>
          <a:p>
            <a:endParaRPr lang="en-US" dirty="0">
              <a:solidFill>
                <a:schemeClr val="bg1">
                  <a:lumMod val="50000"/>
                </a:schemeClr>
              </a:solidFill>
              <a:latin typeface="Segoe UI Black" panose="020B0A02040204020203" pitchFamily="34" charset="0"/>
              <a:ea typeface="Segoe UI Black" panose="020B0A02040204020203" pitchFamily="34" charset="0"/>
              <a:cs typeface="+mj-cs"/>
            </a:endParaRPr>
          </a:p>
          <a:p>
            <a:r>
              <a:rPr lang="en-US" sz="2400" dirty="0">
                <a:solidFill>
                  <a:schemeClr val="tx1">
                    <a:lumMod val="50000"/>
                    <a:lumOff val="50000"/>
                  </a:schemeClr>
                </a:solidFill>
              </a:rPr>
              <a:t>CAN-MDS </a:t>
            </a:r>
            <a:r>
              <a:rPr lang="el-GR" sz="2400" dirty="0">
                <a:solidFill>
                  <a:schemeClr val="tx1">
                    <a:lumMod val="50000"/>
                    <a:lumOff val="50000"/>
                  </a:schemeClr>
                </a:solidFill>
              </a:rPr>
              <a:t>Εγχειρίδιο Χρήσης</a:t>
            </a:r>
            <a:endParaRPr lang="en-US" sz="2400" dirty="0">
              <a:solidFill>
                <a:schemeClr val="tx1">
                  <a:lumMod val="50000"/>
                  <a:lumOff val="50000"/>
                </a:schemeClr>
              </a:solidFill>
              <a:ea typeface="Segoe UI Black" panose="020B0A02040204020203" pitchFamily="34" charset="0"/>
            </a:endParaRPr>
          </a:p>
        </p:txBody>
      </p:sp>
      <p:sp>
        <p:nvSpPr>
          <p:cNvPr id="5" name="Rectangle 4"/>
          <p:cNvSpPr/>
          <p:nvPr/>
        </p:nvSpPr>
        <p:spPr>
          <a:xfrm>
            <a:off x="-9056" y="4526740"/>
            <a:ext cx="9153056" cy="6065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6" name="Picture 2"/>
          <p:cNvPicPr>
            <a:picLocks noChangeAspect="1" noChangeArrowheads="1"/>
          </p:cNvPicPr>
          <p:nvPr/>
        </p:nvPicPr>
        <p:blipFill>
          <a:blip r:embed="rId3" cstate="print"/>
          <a:srcRect/>
          <a:stretch>
            <a:fillRect/>
          </a:stretch>
        </p:blipFill>
        <p:spPr bwMode="auto">
          <a:xfrm>
            <a:off x="6084168" y="4602720"/>
            <a:ext cx="2915940" cy="508405"/>
          </a:xfrm>
          <a:prstGeom prst="rect">
            <a:avLst/>
          </a:prstGeom>
          <a:noFill/>
          <a:ln w="9525">
            <a:noFill/>
            <a:miter lim="800000"/>
            <a:headEnd/>
            <a:tailEnd/>
          </a:ln>
        </p:spPr>
      </p:pic>
      <p:pic>
        <p:nvPicPr>
          <p:cNvPr id="7" name="Picture 6"/>
          <p:cNvPicPr>
            <a:picLocks noChangeAspect="1"/>
          </p:cNvPicPr>
          <p:nvPr/>
        </p:nvPicPr>
        <p:blipFill>
          <a:blip r:embed="rId4" cstate="print"/>
          <a:stretch>
            <a:fillRect/>
          </a:stretch>
        </p:blipFill>
        <p:spPr>
          <a:xfrm>
            <a:off x="107504" y="4709456"/>
            <a:ext cx="471335" cy="312397"/>
          </a:xfrm>
          <a:prstGeom prst="rect">
            <a:avLst/>
          </a:prstGeom>
        </p:spPr>
      </p:pic>
      <p:pic>
        <p:nvPicPr>
          <p:cNvPr id="8" name="Picture 7"/>
          <p:cNvPicPr/>
          <p:nvPr/>
        </p:nvPicPr>
        <p:blipFill>
          <a:blip r:embed="rId5" cstate="print">
            <a:clrChange>
              <a:clrFrom>
                <a:srgbClr val="FFFDFA"/>
              </a:clrFrom>
              <a:clrTo>
                <a:srgbClr val="FFFDFA">
                  <a:alpha val="0"/>
                </a:srgbClr>
              </a:clrTo>
            </a:clrChange>
            <a:lum bright="-12000" contrast="6000"/>
          </a:blip>
          <a:srcRect/>
          <a:stretch>
            <a:fillRect/>
          </a:stretch>
        </p:blipFill>
        <p:spPr bwMode="auto">
          <a:xfrm>
            <a:off x="142587" y="219534"/>
            <a:ext cx="455963" cy="356259"/>
          </a:xfrm>
          <a:prstGeom prst="rect">
            <a:avLst/>
          </a:prstGeom>
          <a:noFill/>
          <a:ln w="9525" algn="in">
            <a:noFill/>
            <a:miter lim="800000"/>
            <a:headEnd/>
            <a:tailEnd/>
          </a:ln>
          <a:effectLst/>
        </p:spPr>
      </p:pic>
      <p:sp>
        <p:nvSpPr>
          <p:cNvPr id="9" name="Text Box 2"/>
          <p:cNvSpPr txBox="1">
            <a:spLocks noChangeArrowheads="1"/>
          </p:cNvSpPr>
          <p:nvPr/>
        </p:nvSpPr>
        <p:spPr bwMode="auto">
          <a:xfrm>
            <a:off x="685800" y="219534"/>
            <a:ext cx="3648075" cy="371475"/>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Ινστιτούτο Υγείας του Παιδιού </a:t>
            </a:r>
            <a:endParaRPr kumimoji="0" lang="el-GR" sz="800" b="0" i="0" u="none" strike="noStrike" cap="none" normalizeH="0" baseline="0" dirty="0" smtClean="0">
              <a:ln>
                <a:noFill/>
              </a:ln>
              <a:solidFill>
                <a:schemeClr val="tx1"/>
              </a:solidFill>
              <a:effectLst/>
              <a:latin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Calibri" pitchFamily="34" charset="0"/>
                <a:cs typeface="Arial" pitchFamily="34" charset="0"/>
              </a:rPr>
              <a:t>Διεύθυνση Ψυχικής Υγείας και Κοινωνικής Πρόνοιας</a:t>
            </a:r>
          </a:p>
          <a:p>
            <a:pPr marL="0" marR="0" lvl="0" indent="0" algn="just" defTabSz="914400" rtl="0" eaLnBrk="1" fontAlgn="base" latinLnBrk="0" hangingPunct="1">
              <a:lnSpc>
                <a:spcPct val="100000"/>
              </a:lnSpc>
              <a:spcBef>
                <a:spcPct val="0"/>
              </a:spcBef>
              <a:spcAft>
                <a:spcPts val="1000"/>
              </a:spcAft>
              <a:buClrTx/>
              <a:buSzTx/>
              <a:buFontTx/>
              <a:buNone/>
              <a:tabLst/>
            </a:pPr>
            <a:r>
              <a:rPr kumimoji="0" lang="el-GR" sz="800" b="0" i="0" u="none" strike="noStrike" cap="none" normalizeH="0" baseline="0" dirty="0" smtClean="0">
                <a:ln>
                  <a:noFill/>
                </a:ln>
                <a:solidFill>
                  <a:schemeClr val="tx1"/>
                </a:solidFill>
                <a:effectLst/>
                <a:latin typeface="Calibri" pitchFamily="34" charset="0"/>
                <a:cs typeface="Arial" pitchFamily="34" charset="0"/>
              </a:rPr>
              <a:t>Κέντρο για τη Μελέτη και την Πρόληψη της Κακοποίησης-Παραμέλησης των Παιδιών</a:t>
            </a: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1244385" y="4587974"/>
            <a:ext cx="5324721" cy="523220"/>
          </a:xfrm>
          <a:prstGeom prst="rect">
            <a:avLst/>
          </a:prstGeom>
          <a:noFill/>
          <a:ln w="9525">
            <a:noFill/>
            <a:miter lim="800000"/>
            <a:headEnd/>
            <a:tailEnd/>
          </a:ln>
          <a:effectLst/>
        </p:spPr>
        <p:txBody>
          <a:bodyPr wrap="square" anchor="ctr">
            <a:spAutoFit/>
          </a:bodyPr>
          <a:lstStyle/>
          <a:p>
            <a:pPr algn="ctr">
              <a:tabLst>
                <a:tab pos="2636773" algn="ctr"/>
                <a:tab pos="5273543" algn="r"/>
              </a:tabLst>
            </a:pPr>
            <a:r>
              <a:rPr lang="en-US" sz="900" dirty="0" smtClean="0">
                <a:solidFill>
                  <a:srgbClr val="595959"/>
                </a:solidFill>
                <a:latin typeface="Agency FB" pitchFamily="34" charset="0"/>
                <a:cs typeface="Times New Roman" pitchFamily="18" charset="0"/>
              </a:rPr>
              <a:t>“Coordinated Response to Child Abuse &amp; Neglect via Minimum Data Set: </a:t>
            </a:r>
            <a:r>
              <a:rPr lang="en-US" sz="900" i="1" dirty="0" smtClean="0">
                <a:solidFill>
                  <a:srgbClr val="595959"/>
                </a:solidFill>
                <a:latin typeface="Agency FB" pitchFamily="34" charset="0"/>
                <a:cs typeface="Times New Roman" pitchFamily="18" charset="0"/>
              </a:rPr>
              <a:t>from planning to practice</a:t>
            </a:r>
            <a:r>
              <a:rPr lang="en-US" sz="900" dirty="0" smtClean="0">
                <a:solidFill>
                  <a:srgbClr val="595959"/>
                </a:solidFill>
                <a:latin typeface="Agency FB" pitchFamily="34" charset="0"/>
                <a:cs typeface="Times New Roman" pitchFamily="18" charset="0"/>
              </a:rPr>
              <a:t>” </a:t>
            </a:r>
            <a:endParaRPr lang="el-GR" sz="900" dirty="0" smtClean="0">
              <a:solidFill>
                <a:srgbClr val="595959"/>
              </a:solidFill>
              <a:latin typeface="Agency FB" pitchFamily="34" charset="0"/>
              <a:cs typeface="Times New Roman" pitchFamily="18" charset="0"/>
            </a:endParaRPr>
          </a:p>
          <a:p>
            <a:pPr algn="ctr">
              <a:tabLst>
                <a:tab pos="2636773" algn="ctr"/>
                <a:tab pos="5273543" algn="r"/>
              </a:tabLst>
            </a:pPr>
            <a:r>
              <a:rPr lang="en-US" sz="900" dirty="0" smtClean="0">
                <a:solidFill>
                  <a:srgbClr val="595959"/>
                </a:solidFill>
                <a:latin typeface="Agency FB" pitchFamily="34" charset="0"/>
                <a:cs typeface="Times New Roman" pitchFamily="18" charset="0"/>
              </a:rPr>
              <a:t>[GA</a:t>
            </a:r>
            <a:r>
              <a:rPr lang="en-US" sz="900" baseline="0" dirty="0" smtClean="0">
                <a:solidFill>
                  <a:srgbClr val="595959"/>
                </a:solidFill>
                <a:latin typeface="Agency FB" pitchFamily="34" charset="0"/>
                <a:cs typeface="Times New Roman" pitchFamily="18" charset="0"/>
              </a:rPr>
              <a:t> </a:t>
            </a:r>
            <a:r>
              <a:rPr lang="en-US" sz="900" baseline="0" dirty="0" err="1" smtClean="0">
                <a:solidFill>
                  <a:srgbClr val="595959"/>
                </a:solidFill>
                <a:latin typeface="Agency FB" pitchFamily="34" charset="0"/>
                <a:cs typeface="Times New Roman" pitchFamily="18" charset="0"/>
              </a:rPr>
              <a:t>Nr</a:t>
            </a:r>
            <a:r>
              <a:rPr lang="en-US" sz="900" dirty="0" smtClean="0">
                <a:solidFill>
                  <a:srgbClr val="595959"/>
                </a:solidFill>
                <a:latin typeface="Agency FB" pitchFamily="34" charset="0"/>
                <a:cs typeface="Times New Roman" pitchFamily="18" charset="0"/>
              </a:rPr>
              <a:t>: 810508 — CAN-MDS II — Funded by EU REC Programme 2014-2020]1</a:t>
            </a:r>
          </a:p>
          <a:p>
            <a:pPr algn="ctr">
              <a:tabLst>
                <a:tab pos="2636773" algn="ctr"/>
                <a:tab pos="5273543" algn="r"/>
              </a:tabLst>
            </a:pPr>
            <a:r>
              <a:rPr lang="el-GR" sz="800" b="0" dirty="0" smtClean="0">
                <a:solidFill>
                  <a:schemeClr val="accent1"/>
                </a:solidFill>
                <a:latin typeface="Arial Narrow" panose="020B0606020202030204" pitchFamily="34" charset="0"/>
                <a:cs typeface="Times New Roman" pitchFamily="18" charset="0"/>
              </a:rPr>
              <a:t>Εκπαίδευση Χρηστών/-τριών Συστήματος</a:t>
            </a:r>
            <a:r>
              <a:rPr lang="el-GR" sz="900" b="1" dirty="0" smtClean="0">
                <a:solidFill>
                  <a:schemeClr val="accent1"/>
                </a:solidFill>
                <a:latin typeface="Agency FB" pitchFamily="34" charset="0"/>
                <a:cs typeface="Times New Roman" pitchFamily="18" charset="0"/>
              </a:rPr>
              <a:t> </a:t>
            </a:r>
            <a:r>
              <a:rPr lang="en-US" sz="800" b="1" dirty="0" smtClean="0">
                <a:solidFill>
                  <a:schemeClr val="accent1"/>
                </a:solidFill>
                <a:latin typeface="Agency FB" pitchFamily="34" charset="0"/>
                <a:cs typeface="Times New Roman" pitchFamily="18" charset="0"/>
              </a:rPr>
              <a:t>CAN-MDS </a:t>
            </a:r>
            <a:endParaRPr lang="en-US" sz="1200" b="1" dirty="0">
              <a:solidFill>
                <a:schemeClr val="accent1"/>
              </a:solidFill>
            </a:endParaRPr>
          </a:p>
        </p:txBody>
      </p:sp>
      <p:cxnSp>
        <p:nvCxnSpPr>
          <p:cNvPr id="11" name="Straight Connector 10"/>
          <p:cNvCxnSpPr/>
          <p:nvPr/>
        </p:nvCxnSpPr>
        <p:spPr>
          <a:xfrm>
            <a:off x="-11573" y="4572015"/>
            <a:ext cx="9155575" cy="1588"/>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descr="A screenshot of a social media post&#10;&#10;Description automatically generated">
            <a:extLst>
              <a:ext uri="{FF2B5EF4-FFF2-40B4-BE49-F238E27FC236}">
                <a16:creationId xmlns="" xmlns:a16="http://schemas.microsoft.com/office/drawing/2014/main" id="{2196DDB8-4B68-6B44-874E-2EC65AC5F0FC}"/>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42587" y="1422828"/>
            <a:ext cx="1665249" cy="233446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xmlns="" val="295004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2000"/>
                                        <p:tgtEl>
                                          <p:spTgt spid="9"/>
                                        </p:tgtEl>
                                      </p:cBhvr>
                                    </p:animEffect>
                                  </p:childTnLst>
                                </p:cTn>
                              </p:par>
                              <p:par>
                                <p:cTn id="11" presetID="21" presetClass="entr" presetSubtype="1"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par>
                                <p:cTn id="14" presetID="21" presetClass="entr" presetSubtype="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heel(1)">
                                      <p:cBhvr>
                                        <p:cTn id="16" dur="2000"/>
                                        <p:tgtEl>
                                          <p:spTgt spid="7"/>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2000"/>
                                        <p:tgtEl>
                                          <p:spTgt spid="10"/>
                                        </p:tgtEl>
                                      </p:cBhvr>
                                    </p:animEffect>
                                  </p:childTnLst>
                                </p:cTn>
                              </p:par>
                              <p:par>
                                <p:cTn id="20" presetID="21" presetClass="entr" presetSubtype="1"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Η ΔΙΑΔΙΚΑΣΙΑ</a:t>
            </a:r>
            <a:r>
              <a:rPr lang="en-US" dirty="0"/>
              <a:t> </a:t>
            </a:r>
            <a:r>
              <a:rPr lang="el-GR" i="1" dirty="0"/>
              <a:t>συνοπτική παρουσίαση</a:t>
            </a:r>
            <a:endParaRPr lang="el-GR" dirty="0"/>
          </a:p>
        </p:txBody>
      </p:sp>
      <p:sp>
        <p:nvSpPr>
          <p:cNvPr id="3" name="Content Placeholder 2"/>
          <p:cNvSpPr>
            <a:spLocks noGrp="1"/>
          </p:cNvSpPr>
          <p:nvPr>
            <p:ph idx="1"/>
          </p:nvPr>
        </p:nvSpPr>
        <p:spPr>
          <a:xfrm>
            <a:off x="628650" y="1369219"/>
            <a:ext cx="5410200" cy="2484864"/>
          </a:xfrm>
        </p:spPr>
        <p:txBody>
          <a:bodyPr>
            <a:normAutofit/>
          </a:bodyPr>
          <a:lstStyle/>
          <a:p>
            <a:r>
              <a:rPr lang="el-GR" sz="1800" dirty="0" smtClean="0"/>
              <a:t>η </a:t>
            </a:r>
            <a:r>
              <a:rPr lang="el-GR" sz="1800" i="1" dirty="0"/>
              <a:t>βήμα-προς-βήμα</a:t>
            </a:r>
            <a:r>
              <a:rPr lang="el-GR" sz="1800" dirty="0"/>
              <a:t> </a:t>
            </a:r>
            <a:r>
              <a:rPr lang="el-GR" sz="1800" dirty="0" smtClean="0"/>
              <a:t>καταγραφή περιστατικού </a:t>
            </a:r>
            <a:r>
              <a:rPr lang="el-GR" sz="1800" dirty="0"/>
              <a:t>περιγράφεται αναλυτικά στο </a:t>
            </a:r>
            <a:r>
              <a:rPr lang="el-GR" sz="1800" b="1" i="1" dirty="0"/>
              <a:t>Πρωτόκολλο Συλλογής Δεδομένων του </a:t>
            </a:r>
            <a:r>
              <a:rPr lang="en-US" sz="1800" b="1" dirty="0"/>
              <a:t>CAN-MDS</a:t>
            </a:r>
          </a:p>
          <a:p>
            <a:pPr lvl="1"/>
            <a:r>
              <a:rPr lang="el-GR" dirty="0" smtClean="0"/>
              <a:t>στην εφαρμογή δεν περιλαμβάνεται πουθενά πεδίο για ελεύθερο κείμενο</a:t>
            </a:r>
          </a:p>
          <a:p>
            <a:pPr lvl="1"/>
            <a:r>
              <a:rPr lang="el-GR" dirty="0" smtClean="0"/>
              <a:t>η </a:t>
            </a:r>
            <a:r>
              <a:rPr lang="el-GR" dirty="0"/>
              <a:t>καταγραφή </a:t>
            </a:r>
            <a:r>
              <a:rPr lang="el-GR" dirty="0" smtClean="0"/>
              <a:t>γίνεται </a:t>
            </a:r>
            <a:r>
              <a:rPr lang="el-GR" dirty="0"/>
              <a:t>εξ ολοκλήρου με επιλογή από λίστες με προ-κωδικοποιημένες επιτρεπόμενες τιμές για </a:t>
            </a:r>
            <a:r>
              <a:rPr lang="el-GR" dirty="0" smtClean="0"/>
              <a:t>κάθε </a:t>
            </a:r>
            <a:r>
              <a:rPr lang="el-GR" dirty="0"/>
              <a:t>στοιχείο δεδομένων</a:t>
            </a:r>
            <a:r>
              <a:rPr lang="el-GR" dirty="0" smtClean="0"/>
              <a:t>.</a:t>
            </a:r>
            <a:endParaRPr lang="en-US" dirty="0"/>
          </a:p>
        </p:txBody>
      </p:sp>
      <p:sp>
        <p:nvSpPr>
          <p:cNvPr id="5" name="Rectangle 4"/>
          <p:cNvSpPr/>
          <p:nvPr/>
        </p:nvSpPr>
        <p:spPr>
          <a:xfrm>
            <a:off x="559220" y="3778969"/>
            <a:ext cx="5231979" cy="615040"/>
          </a:xfrm>
          <a:prstGeom prst="rect">
            <a:avLst/>
          </a:prstGeom>
        </p:spPr>
        <p:txBody>
          <a:bodyPr wrap="square" lIns="68580" tIns="34290" rIns="68580" bIns="34290">
            <a:spAutoFit/>
          </a:bodyPr>
          <a:lstStyle/>
          <a:p>
            <a:pPr algn="r" defTabSz="685783">
              <a:lnSpc>
                <a:spcPct val="90000"/>
              </a:lnSpc>
              <a:spcBef>
                <a:spcPts val="750"/>
              </a:spcBef>
            </a:pPr>
            <a:r>
              <a:rPr lang="el-GR" sz="1600" dirty="0" err="1">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βλ</a:t>
            </a:r>
            <a:r>
              <a:rPr lang="en-US"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a:t>
            </a:r>
            <a:r>
              <a:rPr lang="el-GR"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σελ.</a:t>
            </a:r>
            <a:r>
              <a:rPr lang="en-US"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4</a:t>
            </a:r>
            <a:r>
              <a:rPr lang="el-GR"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9</a:t>
            </a:r>
            <a:r>
              <a:rPr lang="en-US"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a:t>
            </a:r>
            <a:r>
              <a:rPr lang="el-GR"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54</a:t>
            </a:r>
            <a:r>
              <a:rPr lang="en-US"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a:t>
            </a:r>
            <a:r>
              <a:rPr lang="el-GR"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στο Πρωτόκολλο Συλλογής Δεδομένων</a:t>
            </a:r>
            <a:endParaRPr lang="en-US" sz="16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pic>
        <p:nvPicPr>
          <p:cNvPr id="7" name="Picture 6" descr="A screenshot of a cell phone&#10;&#10;Description automatically generated">
            <a:extLst>
              <a:ext uri="{FF2B5EF4-FFF2-40B4-BE49-F238E27FC236}">
                <a16:creationId xmlns="" xmlns:a16="http://schemas.microsoft.com/office/drawing/2014/main" id="{1AD89180-F413-D949-93FB-2D0E45A9373D}"/>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578541" y="1727320"/>
            <a:ext cx="1854395" cy="261796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4222597362"/>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698" y="-6698"/>
            <a:ext cx="0" cy="0"/>
          </a:xfrm>
          <a:prstGeom prst="rect">
            <a:avLst/>
          </a:prstGeom>
        </p:spPr>
      </p:pic>
      <p:sp>
        <p:nvSpPr>
          <p:cNvPr id="4" name="TextBox 3"/>
          <p:cNvSpPr txBox="1"/>
          <p:nvPr/>
        </p:nvSpPr>
        <p:spPr>
          <a:xfrm>
            <a:off x="272762" y="140278"/>
            <a:ext cx="8704984" cy="910010"/>
          </a:xfrm>
          <a:prstGeom prst="rect">
            <a:avLst/>
          </a:prstGeom>
          <a:noFill/>
        </p:spPr>
        <p:txBody>
          <a:bodyPr wrap="square" lIns="133946" tIns="133946" rIns="133946" bIns="133946" anchor="ctr">
            <a:noAutofit/>
          </a:bodyPr>
          <a:lstStyle/>
          <a:p>
            <a:pPr defTabSz="685783">
              <a:lnSpc>
                <a:spcPct val="110000"/>
              </a:lnSpc>
              <a:spcBef>
                <a:spcPts val="750"/>
              </a:spcBef>
            </a:pPr>
            <a:r>
              <a:rPr lang="el-GR" sz="15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Τα</a:t>
            </a:r>
            <a:r>
              <a:rPr lang="el-GR" sz="1500" dirty="0" smtClean="0">
                <a:latin typeface="Segoe UI Black" panose="020B0A02040204020203" pitchFamily="34" charset="0"/>
                <a:ea typeface="Segoe UI Black" panose="020B0A02040204020203" pitchFamily="34" charset="0"/>
                <a:cs typeface="+mj-cs"/>
              </a:rPr>
              <a:t> Έντυπα </a:t>
            </a:r>
            <a:r>
              <a:rPr lang="el-GR" sz="1500" dirty="0">
                <a:latin typeface="Segoe UI Black" panose="020B0A02040204020203" pitchFamily="34" charset="0"/>
                <a:ea typeface="Segoe UI Black" panose="020B0A02040204020203" pitchFamily="34" charset="0"/>
                <a:cs typeface="+mj-cs"/>
              </a:rPr>
              <a:t>καταγραφής </a:t>
            </a:r>
            <a:r>
              <a:rPr lang="el-GR" sz="15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διευκολύνουν τους/τις χρήστες/-</a:t>
            </a:r>
            <a:r>
              <a:rPr lang="el-GR" sz="1500" dirty="0" err="1"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τριες</a:t>
            </a:r>
            <a:r>
              <a:rPr lang="el-GR" sz="15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να συλλέξουν όλες τις απαραίτητες πληροφορίες τόσο για να ενημερώσουν τον/την Διαχειριστή/-</a:t>
            </a:r>
            <a:r>
              <a:rPr lang="el-GR" sz="1500" dirty="0" err="1"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τρια</a:t>
            </a:r>
            <a:r>
              <a:rPr lang="el-GR" sz="1500"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του Συστήματος όσο και για να καταγράψουν το περιστατικό στο Σύστημα</a:t>
            </a:r>
            <a:endParaRPr lang="en-US" sz="1500"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endParaRPr>
          </a:p>
        </p:txBody>
      </p:sp>
      <p:sp>
        <p:nvSpPr>
          <p:cNvPr id="2" name="Rectangle 1"/>
          <p:cNvSpPr/>
          <p:nvPr/>
        </p:nvSpPr>
        <p:spPr>
          <a:xfrm>
            <a:off x="732763" y="4288317"/>
            <a:ext cx="4008341" cy="284693"/>
          </a:xfrm>
          <a:prstGeom prst="rect">
            <a:avLst/>
          </a:prstGeom>
        </p:spPr>
        <p:txBody>
          <a:bodyPr wrap="none" lIns="68580" tIns="34290" rIns="68580" bIns="34290">
            <a:spAutoFit/>
          </a:bodyPr>
          <a:lstStyle/>
          <a:p>
            <a:r>
              <a:rPr lang="el-GR"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a:t>
            </a:r>
            <a:r>
              <a:rPr lang="el-GR"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διαθέσιμα στα παραρτήματα Ι και </a:t>
            </a:r>
            <a:r>
              <a:rPr lang="el-GR" dirty="0" smtClean="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ΙΙ, </a:t>
            </a:r>
            <a:r>
              <a:rPr lang="el-GR" dirty="0" err="1">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σελ</a:t>
            </a:r>
            <a:r>
              <a:rPr lang="en-US"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 </a:t>
            </a:r>
            <a:r>
              <a:rPr lang="el-GR"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55</a:t>
            </a:r>
            <a:r>
              <a:rPr lang="en-US"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-5</a:t>
            </a:r>
            <a:r>
              <a:rPr lang="el-GR"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6</a:t>
            </a:r>
            <a:r>
              <a:rPr lang="en-US" dirty="0">
                <a:solidFill>
                  <a:schemeClr val="bg1">
                    <a:lumMod val="50000"/>
                  </a:schemeClr>
                </a:solidFill>
                <a:latin typeface="Segoe UI Light" panose="020B0502040204020203" pitchFamily="34" charset="0"/>
                <a:ea typeface="Segoe UI Black" panose="020B0A02040204020203" pitchFamily="34" charset="0"/>
                <a:cs typeface="Segoe UI Light" panose="020B0502040204020203" pitchFamily="34" charset="0"/>
              </a:rPr>
              <a:t>)</a:t>
            </a:r>
            <a:endParaRPr lang="el-GR" dirty="0"/>
          </a:p>
        </p:txBody>
      </p:sp>
      <p:pic>
        <p:nvPicPr>
          <p:cNvPr id="9" name="Picture 8">
            <a:extLst>
              <a:ext uri="{FF2B5EF4-FFF2-40B4-BE49-F238E27FC236}">
                <a16:creationId xmlns="" xmlns:a16="http://schemas.microsoft.com/office/drawing/2014/main" id="{C3C505B3-325E-4142-80D5-F41828E00885}"/>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72559" y="1357086"/>
            <a:ext cx="1944389" cy="2745020"/>
          </a:xfrm>
          <a:prstGeom prst="rect">
            <a:avLst/>
          </a:prstGeom>
          <a:ln>
            <a:noFill/>
          </a:ln>
          <a:effectLst>
            <a:outerShdw blurRad="190500" algn="tl" rotWithShape="0">
              <a:srgbClr val="000000">
                <a:alpha val="70000"/>
              </a:srgbClr>
            </a:outerShdw>
          </a:effectLst>
        </p:spPr>
      </p:pic>
      <p:pic>
        <p:nvPicPr>
          <p:cNvPr id="11" name="Picture 10" descr="A screenshot of a cell phone&#10;&#10;Description automatically generated">
            <a:extLst>
              <a:ext uri="{FF2B5EF4-FFF2-40B4-BE49-F238E27FC236}">
                <a16:creationId xmlns="" xmlns:a16="http://schemas.microsoft.com/office/drawing/2014/main" id="{2A4ECBB8-4B4D-F149-8DB1-24359EC29BE2}"/>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3756" t="690" r="5704" b="11323"/>
          <a:stretch/>
        </p:blipFill>
        <p:spPr>
          <a:xfrm>
            <a:off x="3422650" y="1367966"/>
            <a:ext cx="2171700" cy="2745020"/>
          </a:xfrm>
          <a:prstGeom prst="rect">
            <a:avLst/>
          </a:prstGeom>
          <a:ln>
            <a:noFill/>
          </a:ln>
          <a:effectLst>
            <a:outerShdw blurRad="190500" algn="tl" rotWithShape="0">
              <a:srgbClr val="000000">
                <a:alpha val="70000"/>
              </a:srgbClr>
            </a:outerShdw>
          </a:effectLst>
        </p:spPr>
      </p:pic>
      <p:pic>
        <p:nvPicPr>
          <p:cNvPr id="13" name="Picture 12" descr="A screenshot of a cell phone&#10;&#10;Description automatically generated">
            <a:extLst>
              <a:ext uri="{FF2B5EF4-FFF2-40B4-BE49-F238E27FC236}">
                <a16:creationId xmlns="" xmlns:a16="http://schemas.microsoft.com/office/drawing/2014/main" id="{50534A83-C568-CC48-BF43-7DCFEA0F3675}"/>
              </a:ext>
            </a:extLst>
          </p:cNvPr>
          <p:cNvPicPr>
            <a:picLocks noChangeAspect="1"/>
          </p:cNvPicPr>
          <p:nvPr/>
        </p:nvPicPr>
        <p:blipFill rotWithShape="1">
          <a:blip r:embed="rId5" cstate="print">
            <a:extLst>
              <a:ext uri="{28A0092B-C50C-407E-A947-70E740481C1C}">
                <a14:useLocalDpi xmlns:a14="http://schemas.microsoft.com/office/drawing/2010/main" xmlns="" val="0"/>
              </a:ext>
            </a:extLst>
          </a:blip>
          <a:srcRect l="3614" t="1513" r="5152" b="955"/>
          <a:stretch/>
        </p:blipFill>
        <p:spPr>
          <a:xfrm>
            <a:off x="5886450" y="1367966"/>
            <a:ext cx="2169538" cy="27559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178340696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p:nvPr/>
        </p:nvSpPr>
        <p:spPr>
          <a:xfrm>
            <a:off x="3452441" y="185167"/>
            <a:ext cx="2457000"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Περιστατικό ΚαΠα-Π</a:t>
            </a:r>
            <a:r>
              <a:rPr lang="en-US" sz="600" b="1" dirty="0"/>
              <a:t> </a:t>
            </a:r>
            <a:r>
              <a:rPr lang="en-US" sz="600" dirty="0" smtClean="0"/>
              <a:t>(</a:t>
            </a:r>
            <a:r>
              <a:rPr lang="el-GR" sz="600" dirty="0" smtClean="0"/>
              <a:t>ανεξαρτήτως τεκμηρίωσης</a:t>
            </a:r>
            <a:r>
              <a:rPr lang="en-US" sz="600" dirty="0" smtClean="0"/>
              <a:t>)</a:t>
            </a:r>
            <a:r>
              <a:rPr lang="el-GR" sz="600" dirty="0" smtClean="0"/>
              <a:t> που</a:t>
            </a:r>
            <a:endParaRPr lang="en-US" sz="600" dirty="0"/>
          </a:p>
        </p:txBody>
      </p:sp>
      <p:sp>
        <p:nvSpPr>
          <p:cNvPr id="10" name="Rectangle 9"/>
          <p:cNvSpPr/>
          <p:nvPr/>
        </p:nvSpPr>
        <p:spPr>
          <a:xfrm>
            <a:off x="5727729" y="545083"/>
            <a:ext cx="1814602" cy="200609"/>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αναφέρεται από τρίτο μέρος</a:t>
            </a:r>
            <a:endParaRPr lang="en-US" sz="600" b="1" dirty="0"/>
          </a:p>
        </p:txBody>
      </p:sp>
      <p:sp>
        <p:nvSpPr>
          <p:cNvPr id="11" name="Rectangle 10"/>
          <p:cNvSpPr/>
          <p:nvPr/>
        </p:nvSpPr>
        <p:spPr>
          <a:xfrm>
            <a:off x="3275856" y="866170"/>
            <a:ext cx="2754306" cy="293244"/>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το περιστατικό φτάνει σε έναν ή και περισσότερους φορείς/υπηρεσίες</a:t>
            </a:r>
            <a:endParaRPr lang="en-US" sz="600" b="1" dirty="0"/>
          </a:p>
          <a:p>
            <a:pPr algn="ctr"/>
            <a:r>
              <a:rPr lang="en-US" sz="600" dirty="0"/>
              <a:t>(</a:t>
            </a:r>
            <a:r>
              <a:rPr lang="el-GR" sz="600" dirty="0"/>
              <a:t>που συμπεριλαμβάνονται στις επιλέξιμες πηγές πληροφορίας για το </a:t>
            </a:r>
            <a:r>
              <a:rPr lang="en-US" sz="600" dirty="0"/>
              <a:t>CAN-MDS)</a:t>
            </a:r>
          </a:p>
        </p:txBody>
      </p:sp>
      <p:sp>
        <p:nvSpPr>
          <p:cNvPr id="12" name="Rectangle 11"/>
          <p:cNvSpPr/>
          <p:nvPr/>
        </p:nvSpPr>
        <p:spPr>
          <a:xfrm>
            <a:off x="1335405" y="545506"/>
            <a:ext cx="1940451"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εντοπίζεται από τον ίδιο τον  Φορέα/Υπηρεσία</a:t>
            </a:r>
            <a:endParaRPr lang="en-US" sz="600" b="1" dirty="0"/>
          </a:p>
          <a:p>
            <a:pPr algn="ctr"/>
            <a:r>
              <a:rPr lang="en-US" sz="600" dirty="0"/>
              <a:t>(</a:t>
            </a:r>
            <a:r>
              <a:rPr lang="el-GR" sz="600" dirty="0"/>
              <a:t>μέσω συστηματικής ανίχνευσης ή αλλιώς</a:t>
            </a:r>
            <a:r>
              <a:rPr lang="en-US" sz="600" dirty="0"/>
              <a:t>)</a:t>
            </a:r>
            <a:endParaRPr lang="el-GR" sz="600" dirty="0"/>
          </a:p>
        </p:txBody>
      </p:sp>
      <p:cxnSp>
        <p:nvCxnSpPr>
          <p:cNvPr id="13" name="Elbow Connector 8"/>
          <p:cNvCxnSpPr>
            <a:stCxn id="9" idx="3"/>
            <a:endCxn id="10" idx="0"/>
          </p:cNvCxnSpPr>
          <p:nvPr/>
        </p:nvCxnSpPr>
        <p:spPr>
          <a:xfrm>
            <a:off x="5909442" y="291934"/>
            <a:ext cx="725588" cy="253150"/>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9"/>
          <p:cNvCxnSpPr>
            <a:stCxn id="12" idx="2"/>
            <a:endCxn id="11" idx="1"/>
          </p:cNvCxnSpPr>
          <p:nvPr/>
        </p:nvCxnSpPr>
        <p:spPr>
          <a:xfrm rot="16200000" flipH="1">
            <a:off x="2663866" y="400802"/>
            <a:ext cx="253754" cy="970226"/>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2"/>
          <p:cNvCxnSpPr>
            <a:stCxn id="10" idx="2"/>
            <a:endCxn id="11" idx="3"/>
          </p:cNvCxnSpPr>
          <p:nvPr/>
        </p:nvCxnSpPr>
        <p:spPr>
          <a:xfrm rot="5400000">
            <a:off x="6199047" y="576808"/>
            <a:ext cx="267100" cy="604868"/>
          </a:xfrm>
          <a:prstGeom prst="bentConnector2">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2" idx="2"/>
            <a:endCxn id="11" idx="0"/>
          </p:cNvCxnSpPr>
          <p:nvPr/>
        </p:nvCxnSpPr>
        <p:spPr>
          <a:xfrm flipH="1">
            <a:off x="4653009" y="759038"/>
            <a:ext cx="25552" cy="107132"/>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1" idx="2"/>
            <a:endCxn id="18" idx="0"/>
          </p:cNvCxnSpPr>
          <p:nvPr/>
        </p:nvCxnSpPr>
        <p:spPr>
          <a:xfrm>
            <a:off x="4653009" y="1159414"/>
            <a:ext cx="26171" cy="1601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2806829" y="1319564"/>
            <a:ext cx="3744701" cy="960900"/>
          </a:xfrm>
          <a:prstGeom prst="rect">
            <a:avLst/>
          </a:prstGeom>
          <a:ln>
            <a:solidFill>
              <a:schemeClr val="accent6">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t" anchorCtr="0"/>
          <a:lstStyle/>
          <a:p>
            <a:pPr algn="ctr"/>
            <a:r>
              <a:rPr lang="el-GR" sz="600" b="1" dirty="0"/>
              <a:t>Καταγραφή του περιστατικού στο σύστημα</a:t>
            </a:r>
            <a:endParaRPr lang="en-US" sz="600" b="1" dirty="0"/>
          </a:p>
          <a:p>
            <a:pPr algn="ctr"/>
            <a:r>
              <a:rPr lang="en-US" sz="600" dirty="0"/>
              <a:t>(</a:t>
            </a:r>
            <a:r>
              <a:rPr lang="el-GR" sz="600" dirty="0"/>
              <a:t>με βάση τους λειτουργικούς ορισμούς της </a:t>
            </a:r>
            <a:r>
              <a:rPr lang="el-GR" sz="600" dirty="0" err="1"/>
              <a:t>ΚαΠα</a:t>
            </a:r>
            <a:r>
              <a:rPr lang="el-GR" sz="600" dirty="0"/>
              <a:t>-Π όπως αναφέρονται στο Εγχειρίδιο Χρήσης </a:t>
            </a:r>
            <a:r>
              <a:rPr lang="en-US" sz="600" dirty="0"/>
              <a:t>CAN-MDS )</a:t>
            </a:r>
          </a:p>
        </p:txBody>
      </p:sp>
      <p:sp>
        <p:nvSpPr>
          <p:cNvPr id="19" name="Rectangle 18"/>
          <p:cNvSpPr/>
          <p:nvPr/>
        </p:nvSpPr>
        <p:spPr>
          <a:xfrm>
            <a:off x="2879977" y="1565055"/>
            <a:ext cx="1151963" cy="662026"/>
          </a:xfrm>
          <a:prstGeom prst="rect">
            <a:avLst/>
          </a:prstGeom>
          <a:ln w="12700">
            <a:solidFill>
              <a:schemeClr val="accent6">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0" anchor="ctr"/>
          <a:lstStyle/>
          <a:p>
            <a:pPr algn="ctr"/>
            <a:r>
              <a:rPr lang="el-GR" sz="600" b="1" dirty="0"/>
              <a:t>από χρήστη/-</a:t>
            </a:r>
            <a:r>
              <a:rPr lang="el-GR" sz="600" b="1" dirty="0" err="1"/>
              <a:t>τρια</a:t>
            </a:r>
            <a:r>
              <a:rPr lang="el-GR" sz="600" b="1" dirty="0"/>
              <a:t> του </a:t>
            </a:r>
            <a:r>
              <a:rPr lang="en-US" sz="600" b="1" dirty="0"/>
              <a:t>CAN-MDS</a:t>
            </a:r>
          </a:p>
          <a:p>
            <a:pPr algn="ctr"/>
            <a:r>
              <a:rPr lang="en-US" sz="450" dirty="0"/>
              <a:t>(</a:t>
            </a:r>
            <a:r>
              <a:rPr lang="el-GR" sz="600" dirty="0"/>
              <a:t>εκπαιδευμένο/η επαγγελματία</a:t>
            </a:r>
            <a:r>
              <a:rPr lang="en-US" sz="600" dirty="0"/>
              <a:t>)</a:t>
            </a:r>
            <a:endParaRPr lang="en-US" sz="450" dirty="0"/>
          </a:p>
          <a:p>
            <a:pPr algn="just"/>
            <a:r>
              <a:rPr lang="en-US" sz="525" b="1" dirty="0">
                <a:solidFill>
                  <a:schemeClr val="accent6">
                    <a:lumMod val="75000"/>
                  </a:schemeClr>
                </a:solidFill>
              </a:rPr>
              <a:t>[</a:t>
            </a:r>
            <a:r>
              <a:rPr lang="el-GR" sz="525" b="1" dirty="0">
                <a:solidFill>
                  <a:schemeClr val="accent6">
                    <a:lumMod val="75000"/>
                  </a:schemeClr>
                </a:solidFill>
              </a:rPr>
              <a:t>με διαφορετικά επίπεδα πρόσβασης</a:t>
            </a:r>
            <a:r>
              <a:rPr lang="en-US" sz="525" b="1" dirty="0">
                <a:solidFill>
                  <a:schemeClr val="accent6">
                    <a:lumMod val="75000"/>
                  </a:schemeClr>
                </a:solidFill>
              </a:rPr>
              <a:t>]</a:t>
            </a:r>
          </a:p>
          <a:p>
            <a:pPr algn="just"/>
            <a:r>
              <a:rPr lang="el-GR" sz="525" b="1" dirty="0">
                <a:solidFill>
                  <a:schemeClr val="accent6">
                    <a:lumMod val="75000"/>
                  </a:schemeClr>
                </a:solidFill>
              </a:rPr>
              <a:t>Περιορισμένη</a:t>
            </a:r>
            <a:r>
              <a:rPr lang="en-US" sz="525" b="1" dirty="0">
                <a:solidFill>
                  <a:schemeClr val="accent6">
                    <a:lumMod val="75000"/>
                  </a:schemeClr>
                </a:solidFill>
              </a:rPr>
              <a:t>-</a:t>
            </a:r>
            <a:r>
              <a:rPr lang="el-GR" sz="525" b="1" dirty="0">
                <a:solidFill>
                  <a:schemeClr val="accent6">
                    <a:lumMod val="75000"/>
                  </a:schemeClr>
                </a:solidFill>
              </a:rPr>
              <a:t>Επίπεδο </a:t>
            </a:r>
            <a:r>
              <a:rPr lang="en-US" sz="525" b="1" dirty="0">
                <a:solidFill>
                  <a:schemeClr val="accent6">
                    <a:lumMod val="75000"/>
                  </a:schemeClr>
                </a:solidFill>
              </a:rPr>
              <a:t>3</a:t>
            </a:r>
          </a:p>
          <a:p>
            <a:pPr algn="just"/>
            <a:r>
              <a:rPr lang="el-GR" sz="525" b="1" dirty="0">
                <a:solidFill>
                  <a:schemeClr val="accent6">
                    <a:lumMod val="75000"/>
                  </a:schemeClr>
                </a:solidFill>
              </a:rPr>
              <a:t>Περιορισμένη</a:t>
            </a:r>
            <a:r>
              <a:rPr lang="en-US" sz="525" b="1" dirty="0">
                <a:solidFill>
                  <a:schemeClr val="accent6">
                    <a:lumMod val="75000"/>
                  </a:schemeClr>
                </a:solidFill>
              </a:rPr>
              <a:t>-</a:t>
            </a:r>
            <a:r>
              <a:rPr lang="el-GR" sz="525" b="1" dirty="0">
                <a:solidFill>
                  <a:schemeClr val="accent6">
                    <a:lumMod val="75000"/>
                  </a:schemeClr>
                </a:solidFill>
              </a:rPr>
              <a:t>Επίπεδο</a:t>
            </a:r>
            <a:r>
              <a:rPr lang="en-US" sz="525" b="1" dirty="0">
                <a:solidFill>
                  <a:schemeClr val="accent6">
                    <a:lumMod val="75000"/>
                  </a:schemeClr>
                </a:solidFill>
              </a:rPr>
              <a:t> 2</a:t>
            </a:r>
          </a:p>
          <a:p>
            <a:pPr algn="just"/>
            <a:r>
              <a:rPr lang="el-GR" sz="525" b="1" dirty="0">
                <a:solidFill>
                  <a:schemeClr val="accent6">
                    <a:lumMod val="75000"/>
                  </a:schemeClr>
                </a:solidFill>
              </a:rPr>
              <a:t>Πλήρης Θεώρηση</a:t>
            </a:r>
            <a:r>
              <a:rPr lang="en-US" sz="525" b="1" dirty="0">
                <a:solidFill>
                  <a:schemeClr val="accent6">
                    <a:lumMod val="75000"/>
                  </a:schemeClr>
                </a:solidFill>
              </a:rPr>
              <a:t>-</a:t>
            </a:r>
            <a:r>
              <a:rPr lang="el-GR" sz="525" b="1" dirty="0">
                <a:solidFill>
                  <a:schemeClr val="accent6">
                    <a:lumMod val="75000"/>
                  </a:schemeClr>
                </a:solidFill>
              </a:rPr>
              <a:t>Επίπεδο</a:t>
            </a:r>
            <a:r>
              <a:rPr lang="en-US" sz="525" b="1" dirty="0">
                <a:solidFill>
                  <a:schemeClr val="accent6">
                    <a:lumMod val="75000"/>
                  </a:schemeClr>
                </a:solidFill>
              </a:rPr>
              <a:t> 1</a:t>
            </a:r>
          </a:p>
          <a:p>
            <a:pPr algn="just"/>
            <a:r>
              <a:rPr lang="el-GR" sz="525" b="1" dirty="0">
                <a:solidFill>
                  <a:schemeClr val="accent6">
                    <a:lumMod val="75000"/>
                  </a:schemeClr>
                </a:solidFill>
              </a:rPr>
              <a:t>Πλήρης</a:t>
            </a:r>
            <a:r>
              <a:rPr lang="en-US" sz="525" b="1" dirty="0">
                <a:solidFill>
                  <a:schemeClr val="accent6">
                    <a:lumMod val="75000"/>
                  </a:schemeClr>
                </a:solidFill>
              </a:rPr>
              <a:t> –</a:t>
            </a:r>
            <a:r>
              <a:rPr lang="el-GR" sz="525" b="1" dirty="0">
                <a:solidFill>
                  <a:schemeClr val="accent6">
                    <a:lumMod val="75000"/>
                  </a:schemeClr>
                </a:solidFill>
              </a:rPr>
              <a:t>Διαχειριστικός φορέας</a:t>
            </a:r>
            <a:endParaRPr lang="en-US" sz="525" dirty="0"/>
          </a:p>
        </p:txBody>
      </p:sp>
      <p:sp>
        <p:nvSpPr>
          <p:cNvPr id="20" name="Rectangle 19"/>
          <p:cNvSpPr/>
          <p:nvPr/>
        </p:nvSpPr>
        <p:spPr>
          <a:xfrm>
            <a:off x="4085946" y="1565055"/>
            <a:ext cx="2430270" cy="662026"/>
          </a:xfrm>
          <a:prstGeom prst="rect">
            <a:avLst/>
          </a:prstGeom>
          <a:ln w="12700">
            <a:solidFill>
              <a:schemeClr val="accent6">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1000" tIns="48006" rIns="81000" bIns="48006" rtlCol="0" anchor="ctr"/>
          <a:lstStyle/>
          <a:p>
            <a:pPr algn="ctr"/>
            <a:r>
              <a:rPr lang="el-GR" sz="600" b="1" dirty="0"/>
              <a:t>ακολουθώντας τις διαδικασίες όπως αναφέρονται στο Πρωτόκολλο Συλλογής Πληροφοριών </a:t>
            </a:r>
            <a:r>
              <a:rPr lang="en-US" sz="600" b="1" dirty="0"/>
              <a:t>CAN-MDS</a:t>
            </a:r>
          </a:p>
          <a:p>
            <a:pPr algn="just"/>
            <a:endParaRPr lang="en-US" sz="600" dirty="0"/>
          </a:p>
          <a:p>
            <a:pPr algn="just"/>
            <a:r>
              <a:rPr lang="el-GR" sz="600" dirty="0"/>
              <a:t>για τους πέντε άξονες στοιχείων δεδομένων</a:t>
            </a:r>
            <a:r>
              <a:rPr lang="en-US" sz="600" dirty="0"/>
              <a:t>: </a:t>
            </a:r>
          </a:p>
          <a:p>
            <a:pPr algn="just"/>
            <a:r>
              <a:rPr lang="en-US" sz="600" dirty="0"/>
              <a:t>[</a:t>
            </a:r>
            <a:r>
              <a:rPr lang="el-GR" sz="600" dirty="0"/>
              <a:t>Καταγραφή</a:t>
            </a:r>
            <a:r>
              <a:rPr lang="en-US" sz="600" dirty="0"/>
              <a:t>], </a:t>
            </a:r>
            <a:r>
              <a:rPr lang="el-GR" sz="600" dirty="0"/>
              <a:t>Περιστατικό</a:t>
            </a:r>
            <a:r>
              <a:rPr lang="en-US" sz="600" dirty="0"/>
              <a:t>, </a:t>
            </a:r>
            <a:r>
              <a:rPr lang="el-GR" sz="600" dirty="0"/>
              <a:t>Παιδί</a:t>
            </a:r>
            <a:r>
              <a:rPr lang="en-US" sz="600" dirty="0"/>
              <a:t>, </a:t>
            </a:r>
            <a:r>
              <a:rPr lang="el-GR" sz="600" dirty="0"/>
              <a:t>Οικογένεια</a:t>
            </a:r>
            <a:r>
              <a:rPr lang="en-US" sz="600" dirty="0"/>
              <a:t>, </a:t>
            </a:r>
            <a:r>
              <a:rPr lang="el-GR" sz="600" dirty="0"/>
              <a:t>Υπηρεσίες</a:t>
            </a:r>
            <a:endParaRPr lang="en-US" sz="600" dirty="0"/>
          </a:p>
        </p:txBody>
      </p:sp>
      <p:sp>
        <p:nvSpPr>
          <p:cNvPr id="21" name="Rectangle 20"/>
          <p:cNvSpPr/>
          <p:nvPr/>
        </p:nvSpPr>
        <p:spPr>
          <a:xfrm>
            <a:off x="3452441" y="2427268"/>
            <a:ext cx="2457000" cy="533834"/>
          </a:xfrm>
          <a:prstGeom prst="rect">
            <a:avLst/>
          </a:prstGeom>
          <a:ln>
            <a:solidFill>
              <a:schemeClr val="accent3">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t" anchorCtr="0"/>
          <a:lstStyle/>
          <a:p>
            <a:pPr algn="ctr"/>
            <a:r>
              <a:rPr lang="el-GR" sz="600" b="1" dirty="0">
                <a:solidFill>
                  <a:schemeClr val="accent3">
                    <a:lumMod val="75000"/>
                  </a:schemeClr>
                </a:solidFill>
              </a:rPr>
              <a:t>Καταγεγραμμένο Περιστατικό </a:t>
            </a:r>
            <a:r>
              <a:rPr lang="el-GR" sz="600" b="1" dirty="0" err="1">
                <a:solidFill>
                  <a:schemeClr val="accent3">
                    <a:lumMod val="75000"/>
                  </a:schemeClr>
                </a:solidFill>
              </a:rPr>
              <a:t>ΚαΠα</a:t>
            </a:r>
            <a:r>
              <a:rPr lang="el-GR" sz="600" b="1" dirty="0">
                <a:solidFill>
                  <a:schemeClr val="accent3">
                    <a:lumMod val="75000"/>
                  </a:schemeClr>
                </a:solidFill>
              </a:rPr>
              <a:t>-Π</a:t>
            </a:r>
          </a:p>
        </p:txBody>
      </p:sp>
      <p:sp>
        <p:nvSpPr>
          <p:cNvPr id="22" name="Rectangle 21"/>
          <p:cNvSpPr/>
          <p:nvPr/>
        </p:nvSpPr>
        <p:spPr>
          <a:xfrm>
            <a:off x="3535920" y="2577249"/>
            <a:ext cx="1126256" cy="320300"/>
          </a:xfrm>
          <a:prstGeom prst="rect">
            <a:avLst/>
          </a:prstGeom>
          <a:ln w="12700">
            <a:solidFill>
              <a:schemeClr val="accent3">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27000" tIns="27000" rIns="54000" bIns="27000" rtlCol="0" anchor="ctr"/>
          <a:lstStyle/>
          <a:p>
            <a:r>
              <a:rPr lang="el-GR" sz="600" b="1" dirty="0">
                <a:solidFill>
                  <a:schemeClr val="accent3">
                    <a:lumMod val="75000"/>
                  </a:schemeClr>
                </a:solidFill>
              </a:rPr>
              <a:t>Γνωστή περίπτωση παιδιού</a:t>
            </a:r>
            <a:endParaRPr lang="en-US" sz="600" b="1" dirty="0">
              <a:solidFill>
                <a:schemeClr val="accent3">
                  <a:lumMod val="75000"/>
                </a:schemeClr>
              </a:solidFill>
            </a:endParaRPr>
          </a:p>
          <a:p>
            <a:r>
              <a:rPr lang="en-US" sz="600" dirty="0">
                <a:solidFill>
                  <a:schemeClr val="accent3">
                    <a:lumMod val="75000"/>
                  </a:schemeClr>
                </a:solidFill>
              </a:rPr>
              <a:t>(</a:t>
            </a:r>
            <a:r>
              <a:rPr lang="el-GR" sz="600" dirty="0">
                <a:solidFill>
                  <a:schemeClr val="accent3">
                    <a:lumMod val="75000"/>
                  </a:schemeClr>
                </a:solidFill>
              </a:rPr>
              <a:t>εντοπίζεται από το σύστημα</a:t>
            </a:r>
            <a:r>
              <a:rPr lang="en-US" sz="600" dirty="0">
                <a:solidFill>
                  <a:schemeClr val="accent3">
                    <a:lumMod val="75000"/>
                  </a:schemeClr>
                </a:solidFill>
              </a:rPr>
              <a:t>)</a:t>
            </a:r>
          </a:p>
        </p:txBody>
      </p:sp>
      <p:sp>
        <p:nvSpPr>
          <p:cNvPr id="23" name="Rectangle 22"/>
          <p:cNvSpPr/>
          <p:nvPr/>
        </p:nvSpPr>
        <p:spPr>
          <a:xfrm>
            <a:off x="4734019" y="2577249"/>
            <a:ext cx="1134125" cy="320300"/>
          </a:xfrm>
          <a:prstGeom prst="rect">
            <a:avLst/>
          </a:prstGeom>
          <a:ln w="12700">
            <a:solidFill>
              <a:schemeClr val="accent3">
                <a:lumMod val="75000"/>
              </a:schemeClr>
            </a:solidFill>
            <a:prstDash val="lgDash"/>
          </a:ln>
          <a:effectLst>
            <a:outerShdw blurRad="50800" dist="38100" dir="10800000" algn="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27000" tIns="27000" rIns="54000" bIns="27000" rtlCol="0" anchor="ctr"/>
          <a:lstStyle/>
          <a:p>
            <a:r>
              <a:rPr lang="el-GR" sz="600" b="1" dirty="0">
                <a:solidFill>
                  <a:schemeClr val="accent3">
                    <a:lumMod val="75000"/>
                  </a:schemeClr>
                </a:solidFill>
              </a:rPr>
              <a:t>Νέα περίπτωση παιδιού</a:t>
            </a:r>
            <a:endParaRPr lang="en-US" sz="600" b="1" dirty="0">
              <a:solidFill>
                <a:schemeClr val="accent3">
                  <a:lumMod val="75000"/>
                </a:schemeClr>
              </a:solidFill>
            </a:endParaRPr>
          </a:p>
          <a:p>
            <a:r>
              <a:rPr lang="en-US" sz="600" dirty="0">
                <a:solidFill>
                  <a:schemeClr val="accent3">
                    <a:lumMod val="75000"/>
                  </a:schemeClr>
                </a:solidFill>
              </a:rPr>
              <a:t>(</a:t>
            </a:r>
            <a:r>
              <a:rPr lang="el-GR" sz="600" dirty="0">
                <a:solidFill>
                  <a:schemeClr val="accent3">
                    <a:lumMod val="75000"/>
                  </a:schemeClr>
                </a:solidFill>
              </a:rPr>
              <a:t>δεν εντοπίζεται από το σύστημα</a:t>
            </a:r>
            <a:r>
              <a:rPr lang="en-US" sz="600" dirty="0">
                <a:solidFill>
                  <a:schemeClr val="accent3">
                    <a:lumMod val="75000"/>
                  </a:schemeClr>
                </a:solidFill>
              </a:rPr>
              <a:t>)</a:t>
            </a:r>
          </a:p>
        </p:txBody>
      </p:sp>
      <p:sp>
        <p:nvSpPr>
          <p:cNvPr id="24" name="Rectangle 23"/>
          <p:cNvSpPr/>
          <p:nvPr/>
        </p:nvSpPr>
        <p:spPr>
          <a:xfrm>
            <a:off x="1259797" y="2555995"/>
            <a:ext cx="1097957" cy="360338"/>
          </a:xfrm>
          <a:prstGeom prst="rect">
            <a:avLst/>
          </a:prstGeom>
          <a:ln w="12700">
            <a:solidFill>
              <a:schemeClr val="accent3">
                <a:lumMod val="75000"/>
              </a:schemeClr>
            </a:solidFill>
            <a:prstDash val="lgDash"/>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27000" tIns="27000" rIns="54000" bIns="27000" rtlCol="0" anchor="ctr"/>
          <a:lstStyle/>
          <a:p>
            <a:pPr algn="ctr"/>
            <a:r>
              <a:rPr lang="en-US" sz="525" b="1" dirty="0">
                <a:solidFill>
                  <a:schemeClr val="accent3">
                    <a:lumMod val="75000"/>
                  </a:schemeClr>
                </a:solidFill>
              </a:rPr>
              <a:t>Follow up </a:t>
            </a:r>
            <a:r>
              <a:rPr lang="el-GR" sz="525" b="1" dirty="0">
                <a:solidFill>
                  <a:schemeClr val="accent3">
                    <a:lumMod val="75000"/>
                  </a:schemeClr>
                </a:solidFill>
              </a:rPr>
              <a:t>σε επίπεδο περίπτωσης</a:t>
            </a:r>
            <a:endParaRPr lang="en-US" sz="525" b="1" dirty="0">
              <a:solidFill>
                <a:schemeClr val="accent3">
                  <a:lumMod val="75000"/>
                </a:schemeClr>
              </a:solidFill>
            </a:endParaRPr>
          </a:p>
          <a:p>
            <a:pPr algn="ctr"/>
            <a:r>
              <a:rPr lang="el-GR" sz="525" b="1" dirty="0">
                <a:solidFill>
                  <a:schemeClr val="accent3">
                    <a:lumMod val="75000"/>
                  </a:schemeClr>
                </a:solidFill>
              </a:rPr>
              <a:t>Ανατροφοδότηση  χρήστη/-</a:t>
            </a:r>
            <a:r>
              <a:rPr lang="el-GR" sz="525" b="1" dirty="0" err="1">
                <a:solidFill>
                  <a:schemeClr val="accent3">
                    <a:lumMod val="75000"/>
                  </a:schemeClr>
                </a:solidFill>
              </a:rPr>
              <a:t>τριας</a:t>
            </a:r>
            <a:endParaRPr lang="en-US" sz="525" b="1" dirty="0">
              <a:solidFill>
                <a:schemeClr val="accent3">
                  <a:lumMod val="75000"/>
                </a:schemeClr>
              </a:solidFill>
            </a:endParaRPr>
          </a:p>
          <a:p>
            <a:pPr algn="ctr"/>
            <a:r>
              <a:rPr lang="en-GB" sz="600" b="1" dirty="0">
                <a:solidFill>
                  <a:schemeClr val="accent6">
                    <a:lumMod val="75000"/>
                  </a:schemeClr>
                </a:solidFill>
              </a:rPr>
              <a:t>[</a:t>
            </a:r>
            <a:r>
              <a:rPr lang="el-GR" sz="600" b="1" dirty="0">
                <a:solidFill>
                  <a:schemeClr val="accent6">
                    <a:lumMod val="75000"/>
                  </a:schemeClr>
                </a:solidFill>
              </a:rPr>
              <a:t>Περιορισμένη</a:t>
            </a:r>
            <a:r>
              <a:rPr lang="en-GB" sz="600" b="1" dirty="0">
                <a:solidFill>
                  <a:schemeClr val="accent6">
                    <a:lumMod val="75000"/>
                  </a:schemeClr>
                </a:solidFill>
              </a:rPr>
              <a:t>-</a:t>
            </a:r>
            <a:r>
              <a:rPr lang="el-GR" sz="600" b="1" dirty="0">
                <a:solidFill>
                  <a:schemeClr val="accent6">
                    <a:lumMod val="75000"/>
                  </a:schemeClr>
                </a:solidFill>
              </a:rPr>
              <a:t>Επίπεδο </a:t>
            </a:r>
            <a:r>
              <a:rPr lang="en-GB" sz="600" b="1" dirty="0">
                <a:solidFill>
                  <a:schemeClr val="accent6">
                    <a:lumMod val="75000"/>
                  </a:schemeClr>
                </a:solidFill>
              </a:rPr>
              <a:t>2]</a:t>
            </a:r>
            <a:endParaRPr lang="el-GR" sz="600" dirty="0">
              <a:solidFill>
                <a:schemeClr val="accent6">
                  <a:lumMod val="75000"/>
                </a:schemeClr>
              </a:solidFill>
            </a:endParaRPr>
          </a:p>
        </p:txBody>
      </p:sp>
      <p:cxnSp>
        <p:nvCxnSpPr>
          <p:cNvPr id="25" name="Elbow Connector 59"/>
          <p:cNvCxnSpPr>
            <a:stCxn id="24" idx="0"/>
            <a:endCxn id="18" idx="1"/>
          </p:cNvCxnSpPr>
          <p:nvPr/>
        </p:nvCxnSpPr>
        <p:spPr>
          <a:xfrm rot="5400000" flipH="1" flipV="1">
            <a:off x="1929811" y="1678979"/>
            <a:ext cx="755982" cy="998053"/>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6" name="Shape 67"/>
          <p:cNvCxnSpPr>
            <a:stCxn id="22" idx="1"/>
            <a:endCxn id="24" idx="3"/>
          </p:cNvCxnSpPr>
          <p:nvPr/>
        </p:nvCxnSpPr>
        <p:spPr>
          <a:xfrm rot="10800000">
            <a:off x="2357755" y="2736164"/>
            <a:ext cx="1178165" cy="1235"/>
          </a:xfrm>
          <a:prstGeom prst="bentConnector3">
            <a:avLst>
              <a:gd name="adj1" fmla="val 50000"/>
            </a:avLst>
          </a:prstGeom>
          <a:ln>
            <a:prstDash val="lgDash"/>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452441" y="3381510"/>
            <a:ext cx="2457000" cy="695750"/>
          </a:xfrm>
          <a:prstGeom prst="rect">
            <a:avLst/>
          </a:prstGeom>
          <a:ln>
            <a:solidFill>
              <a:schemeClr val="accent2">
                <a:lumMod val="75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t" anchorCtr="0"/>
          <a:lstStyle/>
          <a:p>
            <a:pPr algn="ctr"/>
            <a:r>
              <a:rPr lang="el-GR" sz="600" b="1" dirty="0"/>
              <a:t>Κεντρική Βάση Δεδομένων </a:t>
            </a:r>
            <a:r>
              <a:rPr lang="en-US" sz="600" b="1" dirty="0"/>
              <a:t>CAN-MDS</a:t>
            </a:r>
          </a:p>
          <a:p>
            <a:pPr algn="ctr"/>
            <a:r>
              <a:rPr lang="en-US" sz="600" dirty="0"/>
              <a:t>(</a:t>
            </a:r>
            <a:r>
              <a:rPr lang="el-GR" sz="600" dirty="0"/>
              <a:t>που είναι εγκατεστημένη στην έδρα του Συντονιστικού Φορά</a:t>
            </a:r>
            <a:r>
              <a:rPr lang="en-US" sz="600" dirty="0"/>
              <a:t>)</a:t>
            </a:r>
          </a:p>
          <a:p>
            <a:pPr algn="ctr"/>
            <a:r>
              <a:rPr lang="en-US" sz="600" b="1" dirty="0">
                <a:solidFill>
                  <a:schemeClr val="accent6">
                    <a:lumMod val="75000"/>
                  </a:schemeClr>
                </a:solidFill>
              </a:rPr>
              <a:t>[</a:t>
            </a:r>
            <a:r>
              <a:rPr lang="el-GR" sz="600" b="1" dirty="0">
                <a:solidFill>
                  <a:schemeClr val="accent6">
                    <a:lumMod val="75000"/>
                  </a:schemeClr>
                </a:solidFill>
              </a:rPr>
              <a:t>Πλήρης πρόσβαση</a:t>
            </a:r>
            <a:r>
              <a:rPr lang="en-GB" sz="600" b="1" dirty="0">
                <a:solidFill>
                  <a:schemeClr val="accent6">
                    <a:lumMod val="75000"/>
                  </a:schemeClr>
                </a:solidFill>
              </a:rPr>
              <a:t>-</a:t>
            </a:r>
            <a:r>
              <a:rPr lang="el-GR" sz="600" b="1" dirty="0">
                <a:solidFill>
                  <a:schemeClr val="accent6">
                    <a:lumMod val="75000"/>
                  </a:schemeClr>
                </a:solidFill>
              </a:rPr>
              <a:t>Διαχειριστής</a:t>
            </a:r>
            <a:r>
              <a:rPr lang="en-GB" sz="600" b="1" dirty="0">
                <a:solidFill>
                  <a:schemeClr val="accent6">
                    <a:lumMod val="75000"/>
                  </a:schemeClr>
                </a:solidFill>
              </a:rPr>
              <a:t>]</a:t>
            </a:r>
            <a:endParaRPr lang="el-GR" sz="600" dirty="0">
              <a:solidFill>
                <a:schemeClr val="accent6">
                  <a:lumMod val="75000"/>
                </a:schemeClr>
              </a:solidFill>
            </a:endParaRPr>
          </a:p>
        </p:txBody>
      </p:sp>
      <p:cxnSp>
        <p:nvCxnSpPr>
          <p:cNvPr id="28" name="Straight Arrow Connector 27"/>
          <p:cNvCxnSpPr>
            <a:stCxn id="19" idx="3"/>
            <a:endCxn id="20" idx="1"/>
          </p:cNvCxnSpPr>
          <p:nvPr/>
        </p:nvCxnSpPr>
        <p:spPr>
          <a:xfrm>
            <a:off x="4031940" y="1896068"/>
            <a:ext cx="54006" cy="0"/>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29" name="Rectangle 28"/>
          <p:cNvSpPr/>
          <p:nvPr/>
        </p:nvSpPr>
        <p:spPr>
          <a:xfrm>
            <a:off x="3518514" y="3732510"/>
            <a:ext cx="2322259" cy="282233"/>
          </a:xfrm>
          <a:prstGeom prst="rect">
            <a:avLst/>
          </a:prstGeom>
          <a:ln w="12700">
            <a:solidFill>
              <a:schemeClr val="accent2">
                <a:lumMod val="75000"/>
              </a:schemeClr>
            </a:solidFill>
            <a:prstDash val="dash"/>
          </a:ln>
          <a:effectLst>
            <a:outerShdw blurRad="50800" dist="38100" dir="8100000" algn="tr"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27000" tIns="48006" rIns="27000" bIns="48006" rtlCol="0" anchor="ctr"/>
          <a:lstStyle/>
          <a:p>
            <a:pPr algn="ctr"/>
            <a:r>
              <a:rPr lang="el-GR" sz="600" b="1" dirty="0"/>
              <a:t>Επεξεργασία Δεδομένων</a:t>
            </a:r>
            <a:endParaRPr lang="en-US" sz="600" b="1" dirty="0"/>
          </a:p>
          <a:p>
            <a:pPr algn="just"/>
            <a:r>
              <a:rPr lang="el-GR" sz="600" dirty="0"/>
              <a:t>Αποθήκευση</a:t>
            </a:r>
            <a:r>
              <a:rPr lang="en-US" sz="600" dirty="0"/>
              <a:t>, </a:t>
            </a:r>
            <a:r>
              <a:rPr lang="el-GR" sz="600" dirty="0"/>
              <a:t>Επεξεργασία</a:t>
            </a:r>
            <a:r>
              <a:rPr lang="en-US" sz="600" dirty="0"/>
              <a:t>, </a:t>
            </a:r>
            <a:r>
              <a:rPr lang="el-GR" sz="600" dirty="0"/>
              <a:t>Ανάλυση </a:t>
            </a:r>
            <a:r>
              <a:rPr lang="en-US" sz="600" dirty="0"/>
              <a:t>&amp; </a:t>
            </a:r>
            <a:r>
              <a:rPr lang="el-GR" sz="600" dirty="0"/>
              <a:t>Ερμηνεία</a:t>
            </a:r>
            <a:r>
              <a:rPr lang="en-US" sz="600" dirty="0"/>
              <a:t>, </a:t>
            </a:r>
            <a:r>
              <a:rPr lang="el-GR" sz="600" dirty="0"/>
              <a:t>Περιοδικές Αναφορές</a:t>
            </a:r>
          </a:p>
        </p:txBody>
      </p:sp>
      <p:sp>
        <p:nvSpPr>
          <p:cNvPr id="30" name="Rectangle 29"/>
          <p:cNvSpPr/>
          <p:nvPr/>
        </p:nvSpPr>
        <p:spPr>
          <a:xfrm>
            <a:off x="7610904" y="1292237"/>
            <a:ext cx="309468" cy="1028265"/>
          </a:xfrm>
          <a:prstGeom prst="rect">
            <a:avLst/>
          </a:prstGeom>
          <a:solidFill>
            <a:schemeClr val="accent6">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96012" tIns="48006" rIns="96012" bIns="48006" rtlCol="0" anchor="ctr"/>
          <a:lstStyle/>
          <a:p>
            <a:pPr algn="ctr"/>
            <a:r>
              <a:rPr lang="el-GR" sz="600" b="1" dirty="0">
                <a:solidFill>
                  <a:schemeClr val="bg1"/>
                </a:solidFill>
              </a:rPr>
              <a:t>Διαδικασία Καταγραφής</a:t>
            </a:r>
            <a:endParaRPr lang="el-GR" sz="600" dirty="0">
              <a:solidFill>
                <a:schemeClr val="bg1"/>
              </a:solidFill>
            </a:endParaRPr>
          </a:p>
        </p:txBody>
      </p:sp>
      <p:sp>
        <p:nvSpPr>
          <p:cNvPr id="31" name="Rectangle 30"/>
          <p:cNvSpPr/>
          <p:nvPr/>
        </p:nvSpPr>
        <p:spPr>
          <a:xfrm>
            <a:off x="7610904" y="3378918"/>
            <a:ext cx="309468" cy="703234"/>
          </a:xfrm>
          <a:prstGeom prst="rect">
            <a:avLst/>
          </a:prstGeom>
          <a:solidFill>
            <a:schemeClr val="accent2">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96012" tIns="48006" rIns="96012" bIns="48006" rtlCol="0" anchor="ctr"/>
          <a:lstStyle/>
          <a:p>
            <a:pPr algn="ctr"/>
            <a:r>
              <a:rPr lang="el-GR" sz="600" b="1" dirty="0">
                <a:solidFill>
                  <a:schemeClr val="bg1"/>
                </a:solidFill>
              </a:rPr>
              <a:t>Διαχείριση επιδημιολογικών Δεδομένων</a:t>
            </a:r>
            <a:endParaRPr lang="en-US" sz="600" b="1" dirty="0">
              <a:solidFill>
                <a:schemeClr val="bg1"/>
              </a:solidFill>
            </a:endParaRPr>
          </a:p>
        </p:txBody>
      </p:sp>
      <p:sp>
        <p:nvSpPr>
          <p:cNvPr id="32" name="Rectangle 31"/>
          <p:cNvSpPr/>
          <p:nvPr/>
        </p:nvSpPr>
        <p:spPr>
          <a:xfrm>
            <a:off x="7610904" y="2400577"/>
            <a:ext cx="309468" cy="885768"/>
          </a:xfrm>
          <a:prstGeom prst="rect">
            <a:avLst/>
          </a:prstGeom>
          <a:solidFill>
            <a:schemeClr val="accent3">
              <a:lumMod val="75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96012" tIns="48006" rIns="96012" bIns="48006" rtlCol="0" anchor="ctr"/>
          <a:lstStyle/>
          <a:p>
            <a:pPr algn="ctr"/>
            <a:r>
              <a:rPr lang="el-GR" sz="600" b="1" dirty="0">
                <a:solidFill>
                  <a:schemeClr val="bg1"/>
                </a:solidFill>
              </a:rPr>
              <a:t>Παρακολούθηση σε επίπεδο περίπτωσης</a:t>
            </a:r>
            <a:endParaRPr lang="el-GR" sz="600" dirty="0">
              <a:solidFill>
                <a:schemeClr val="bg1"/>
              </a:solidFill>
            </a:endParaRPr>
          </a:p>
        </p:txBody>
      </p:sp>
      <p:sp>
        <p:nvSpPr>
          <p:cNvPr id="33" name="Rectangle 32"/>
          <p:cNvSpPr/>
          <p:nvPr/>
        </p:nvSpPr>
        <p:spPr>
          <a:xfrm>
            <a:off x="7610904" y="158475"/>
            <a:ext cx="309468" cy="1040976"/>
          </a:xfrm>
          <a:prstGeom prst="rect">
            <a:avLst/>
          </a:prstGeom>
          <a:solidFill>
            <a:schemeClr val="accent1"/>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96012" tIns="48006" rIns="96012" bIns="48006" rtlCol="0" anchor="ctr"/>
          <a:lstStyle/>
          <a:p>
            <a:pPr algn="ctr"/>
            <a:r>
              <a:rPr lang="el-GR" sz="600" b="1" dirty="0">
                <a:solidFill>
                  <a:schemeClr val="bg1"/>
                </a:solidFill>
              </a:rPr>
              <a:t>Διαδικασία Αναφοράς</a:t>
            </a:r>
            <a:endParaRPr lang="el-GR" sz="600" dirty="0">
              <a:solidFill>
                <a:schemeClr val="bg1"/>
              </a:solidFill>
            </a:endParaRPr>
          </a:p>
        </p:txBody>
      </p:sp>
      <p:sp>
        <p:nvSpPr>
          <p:cNvPr id="35" name="Rectangle 34"/>
          <p:cNvSpPr/>
          <p:nvPr/>
        </p:nvSpPr>
        <p:spPr>
          <a:xfrm>
            <a:off x="3452441" y="4177570"/>
            <a:ext cx="2457000" cy="500414"/>
          </a:xfrm>
          <a:prstGeom prst="rect">
            <a:avLst/>
          </a:prstGeom>
          <a:ln>
            <a:solidFill>
              <a:schemeClr val="tx2">
                <a:lumMod val="5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Διάδοση Συγκεντρωτικών Δεδομένων (αναφορών)</a:t>
            </a:r>
            <a:endParaRPr lang="en-US" sz="600" b="1" dirty="0"/>
          </a:p>
          <a:p>
            <a:pPr algn="ctr"/>
            <a:r>
              <a:rPr lang="el-GR" sz="525" dirty="0"/>
              <a:t>σε πρώτο, δεύτερο και τρίτο επίπεδο, οριζόμενο από τις ομάδες-στόχους</a:t>
            </a:r>
          </a:p>
        </p:txBody>
      </p:sp>
      <p:cxnSp>
        <p:nvCxnSpPr>
          <p:cNvPr id="36" name="Straight Arrow Connector 35"/>
          <p:cNvCxnSpPr>
            <a:stCxn id="29" idx="2"/>
            <a:endCxn id="35" idx="0"/>
          </p:cNvCxnSpPr>
          <p:nvPr/>
        </p:nvCxnSpPr>
        <p:spPr>
          <a:xfrm>
            <a:off x="4679644" y="4014743"/>
            <a:ext cx="1298" cy="162828"/>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7610904" y="4178613"/>
            <a:ext cx="309468" cy="540060"/>
          </a:xfrm>
          <a:prstGeom prst="rect">
            <a:avLst/>
          </a:prstGeom>
          <a:solidFill>
            <a:schemeClr val="tx2">
              <a:lumMod val="50000"/>
            </a:schemeClr>
          </a:solidFill>
          <a:ln w="19050">
            <a:noFill/>
            <a:prstDash val="lgDash"/>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vert="vert270" lIns="81000" tIns="27000" rIns="81000" bIns="27000" rtlCol="0" anchor="ctr"/>
          <a:lstStyle/>
          <a:p>
            <a:pPr algn="ctr"/>
            <a:r>
              <a:rPr lang="el-GR" sz="600" b="1" dirty="0">
                <a:solidFill>
                  <a:schemeClr val="bg1"/>
                </a:solidFill>
              </a:rPr>
              <a:t>Διάδοση </a:t>
            </a:r>
            <a:r>
              <a:rPr lang="el-GR" sz="600" b="1" dirty="0" err="1">
                <a:solidFill>
                  <a:schemeClr val="bg1"/>
                </a:solidFill>
              </a:rPr>
              <a:t>Επι</a:t>
            </a:r>
            <a:r>
              <a:rPr lang="el-GR" sz="600" b="1" dirty="0">
                <a:solidFill>
                  <a:schemeClr val="bg1"/>
                </a:solidFill>
              </a:rPr>
              <a:t>-</a:t>
            </a:r>
            <a:r>
              <a:rPr lang="el-GR" sz="600" b="1" dirty="0" err="1">
                <a:solidFill>
                  <a:schemeClr val="bg1"/>
                </a:solidFill>
              </a:rPr>
              <a:t>δημιολογικών</a:t>
            </a:r>
            <a:r>
              <a:rPr lang="el-GR" sz="600" b="1" dirty="0">
                <a:solidFill>
                  <a:schemeClr val="bg1"/>
                </a:solidFill>
              </a:rPr>
              <a:t> Δεδομένων</a:t>
            </a:r>
            <a:endParaRPr lang="el-GR" sz="600" dirty="0">
              <a:solidFill>
                <a:schemeClr val="bg1"/>
              </a:solidFill>
            </a:endParaRPr>
          </a:p>
        </p:txBody>
      </p:sp>
      <p:cxnSp>
        <p:nvCxnSpPr>
          <p:cNvPr id="38" name="Elbow Connector 59"/>
          <p:cNvCxnSpPr>
            <a:stCxn id="41" idx="3"/>
            <a:endCxn id="11" idx="3"/>
          </p:cNvCxnSpPr>
          <p:nvPr/>
        </p:nvCxnSpPr>
        <p:spPr>
          <a:xfrm rot="16200000" flipV="1">
            <a:off x="4751389" y="2291566"/>
            <a:ext cx="3160781" cy="603233"/>
          </a:xfrm>
          <a:prstGeom prst="bentConnector2">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1335405" y="4186445"/>
            <a:ext cx="1701000" cy="213393"/>
          </a:xfrm>
          <a:prstGeom prst="rect">
            <a:avLst/>
          </a:prstGeom>
          <a:ln w="12700">
            <a:solidFill>
              <a:schemeClr val="tx2">
                <a:lumMod val="50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2</a:t>
            </a:r>
            <a:r>
              <a:rPr lang="el-GR" sz="600" b="1" baseline="30000" dirty="0"/>
              <a:t>ο</a:t>
            </a:r>
            <a:r>
              <a:rPr lang="el-GR" sz="600" b="1" dirty="0"/>
              <a:t> Επίπεδο</a:t>
            </a:r>
            <a:r>
              <a:rPr lang="en-US" sz="600" b="1" dirty="0"/>
              <a:t> – </a:t>
            </a:r>
            <a:r>
              <a:rPr lang="el-GR" sz="600" b="1" dirty="0"/>
              <a:t>Κεντρικές Υπηρεσίες</a:t>
            </a:r>
            <a:endParaRPr lang="en-US" sz="600" b="1" dirty="0"/>
          </a:p>
        </p:txBody>
      </p:sp>
      <p:cxnSp>
        <p:nvCxnSpPr>
          <p:cNvPr id="40" name="Elbow Connector 59"/>
          <p:cNvCxnSpPr>
            <a:stCxn id="35" idx="1"/>
            <a:endCxn id="39" idx="3"/>
          </p:cNvCxnSpPr>
          <p:nvPr/>
        </p:nvCxnSpPr>
        <p:spPr>
          <a:xfrm rot="10800000">
            <a:off x="3036408" y="4293143"/>
            <a:ext cx="416036" cy="134636"/>
          </a:xfrm>
          <a:prstGeom prst="bentConnector3">
            <a:avLst>
              <a:gd name="adj1" fmla="val 50000"/>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rot="16200000">
            <a:off x="6383188" y="4234759"/>
            <a:ext cx="500414" cy="378042"/>
          </a:xfrm>
          <a:prstGeom prst="rect">
            <a:avLst/>
          </a:prstGeom>
          <a:ln w="12700">
            <a:solidFill>
              <a:schemeClr val="tx2">
                <a:lumMod val="50000"/>
              </a:schemeClr>
            </a:solidFill>
            <a:prstDash val="lgDash"/>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0" anchor="ctr"/>
          <a:lstStyle/>
          <a:p>
            <a:pPr algn="ctr"/>
            <a:r>
              <a:rPr lang="el-GR" sz="600" b="1" dirty="0"/>
              <a:t>1</a:t>
            </a:r>
            <a:r>
              <a:rPr lang="el-GR" sz="600" b="1" baseline="30000" dirty="0"/>
              <a:t>ο</a:t>
            </a:r>
            <a:r>
              <a:rPr lang="el-GR" sz="600" b="1" dirty="0"/>
              <a:t> επίπεδο (Υπηρεσίες)</a:t>
            </a:r>
            <a:endParaRPr lang="el-GR" sz="600" dirty="0"/>
          </a:p>
        </p:txBody>
      </p:sp>
      <p:sp>
        <p:nvSpPr>
          <p:cNvPr id="42" name="Rectangle 41"/>
          <p:cNvSpPr/>
          <p:nvPr/>
        </p:nvSpPr>
        <p:spPr>
          <a:xfrm>
            <a:off x="1335405" y="4439876"/>
            <a:ext cx="1701000" cy="213393"/>
          </a:xfrm>
          <a:prstGeom prst="rect">
            <a:avLst/>
          </a:prstGeom>
          <a:ln w="12700">
            <a:solidFill>
              <a:schemeClr val="tx2">
                <a:lumMod val="50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3</a:t>
            </a:r>
            <a:r>
              <a:rPr lang="el-GR" sz="600" b="1" baseline="30000" dirty="0"/>
              <a:t>ο</a:t>
            </a:r>
            <a:r>
              <a:rPr lang="el-GR" sz="600" b="1" dirty="0"/>
              <a:t> Επίπεδο – Υπουργεία/ Κέντρα </a:t>
            </a:r>
            <a:r>
              <a:rPr lang="el-GR" sz="600" b="1"/>
              <a:t>λήψης αποφάσεων</a:t>
            </a:r>
            <a:endParaRPr lang="el-GR" sz="600" b="1" dirty="0">
              <a:solidFill>
                <a:schemeClr val="accent6">
                  <a:lumMod val="75000"/>
                </a:schemeClr>
              </a:solidFill>
            </a:endParaRPr>
          </a:p>
        </p:txBody>
      </p:sp>
      <p:cxnSp>
        <p:nvCxnSpPr>
          <p:cNvPr id="43" name="Elbow Connector 59"/>
          <p:cNvCxnSpPr>
            <a:stCxn id="35" idx="1"/>
            <a:endCxn id="42" idx="3"/>
          </p:cNvCxnSpPr>
          <p:nvPr/>
        </p:nvCxnSpPr>
        <p:spPr>
          <a:xfrm rot="10800000" flipV="1">
            <a:off x="3036408" y="4427777"/>
            <a:ext cx="416036" cy="118796"/>
          </a:xfrm>
          <a:prstGeom prst="bentConnector3">
            <a:avLst>
              <a:gd name="adj1" fmla="val 50000"/>
            </a:avLst>
          </a:prstGeom>
          <a:ln>
            <a:solidFill>
              <a:schemeClr val="tx2">
                <a:lumMod val="50000"/>
              </a:schemeClr>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1259799" y="2978755"/>
            <a:ext cx="1097957" cy="280262"/>
          </a:xfrm>
          <a:prstGeom prst="rect">
            <a:avLst/>
          </a:prstGeom>
          <a:ln w="12700">
            <a:solidFill>
              <a:schemeClr val="accent3">
                <a:lumMod val="75000"/>
              </a:schemeClr>
            </a:solidFill>
            <a:prstDash val="solid"/>
          </a:ln>
          <a:effectLst>
            <a:outerShdw blurRad="50800" dist="38100" dir="8100000" algn="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27000" tIns="27000" rIns="54000" bIns="27000" rtlCol="0" anchor="ctr"/>
          <a:lstStyle/>
          <a:p>
            <a:pPr algn="ctr"/>
            <a:r>
              <a:rPr lang="el-GR" sz="600" b="1" dirty="0">
                <a:solidFill>
                  <a:schemeClr val="accent3">
                    <a:lumMod val="75000"/>
                  </a:schemeClr>
                </a:solidFill>
              </a:rPr>
              <a:t>Φορείς/Υπηρεσίες που διερευνούν την περίπτωση</a:t>
            </a:r>
            <a:endParaRPr lang="en-US" sz="600" b="1" dirty="0">
              <a:solidFill>
                <a:schemeClr val="accent3">
                  <a:lumMod val="75000"/>
                </a:schemeClr>
              </a:solidFill>
            </a:endParaRPr>
          </a:p>
          <a:p>
            <a:pPr algn="ctr"/>
            <a:r>
              <a:rPr lang="en-US" sz="600" b="1" dirty="0">
                <a:solidFill>
                  <a:schemeClr val="accent6">
                    <a:lumMod val="75000"/>
                  </a:schemeClr>
                </a:solidFill>
              </a:rPr>
              <a:t>[</a:t>
            </a:r>
            <a:r>
              <a:rPr lang="el-GR" sz="600" b="1" dirty="0">
                <a:solidFill>
                  <a:schemeClr val="accent6">
                    <a:lumMod val="75000"/>
                  </a:schemeClr>
                </a:solidFill>
              </a:rPr>
              <a:t>Πλήρης Θεώρηση-Επίπεδο</a:t>
            </a:r>
            <a:r>
              <a:rPr lang="en-GB" sz="600" b="1" dirty="0">
                <a:solidFill>
                  <a:schemeClr val="accent6">
                    <a:lumMod val="75000"/>
                  </a:schemeClr>
                </a:solidFill>
              </a:rPr>
              <a:t> 1]</a:t>
            </a:r>
            <a:endParaRPr lang="en-US" sz="600" b="1" dirty="0">
              <a:solidFill>
                <a:schemeClr val="accent6">
                  <a:lumMod val="75000"/>
                </a:schemeClr>
              </a:solidFill>
            </a:endParaRPr>
          </a:p>
        </p:txBody>
      </p:sp>
      <p:cxnSp>
        <p:nvCxnSpPr>
          <p:cNvPr id="45" name="Shape 156"/>
          <p:cNvCxnSpPr>
            <a:stCxn id="35" idx="3"/>
            <a:endCxn id="41" idx="0"/>
          </p:cNvCxnSpPr>
          <p:nvPr/>
        </p:nvCxnSpPr>
        <p:spPr>
          <a:xfrm flipV="1">
            <a:off x="5909442" y="4423780"/>
            <a:ext cx="534932" cy="3998"/>
          </a:xfrm>
          <a:prstGeom prst="bentConnector3">
            <a:avLst>
              <a:gd name="adj1" fmla="val 50000"/>
            </a:avLst>
          </a:prstGeom>
          <a:ln>
            <a:solidFill>
              <a:schemeClr val="tx2">
                <a:lumMod val="5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Elbow Connector 59"/>
          <p:cNvCxnSpPr>
            <a:stCxn id="22" idx="2"/>
            <a:endCxn id="44" idx="3"/>
          </p:cNvCxnSpPr>
          <p:nvPr/>
        </p:nvCxnSpPr>
        <p:spPr>
          <a:xfrm rot="5400000">
            <a:off x="3117734" y="2137572"/>
            <a:ext cx="221337" cy="1741292"/>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59"/>
          <p:cNvCxnSpPr>
            <a:stCxn id="23" idx="2"/>
            <a:endCxn id="44" idx="3"/>
          </p:cNvCxnSpPr>
          <p:nvPr/>
        </p:nvCxnSpPr>
        <p:spPr>
          <a:xfrm rot="5400000">
            <a:off x="3718750" y="1536554"/>
            <a:ext cx="221337" cy="2943326"/>
          </a:xfrm>
          <a:prstGeom prst="bentConnector2">
            <a:avLst/>
          </a:prstGeom>
          <a:ln>
            <a:solidFill>
              <a:schemeClr val="accent3">
                <a:lumMod val="75000"/>
              </a:schemeClr>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177522" y="1239489"/>
            <a:ext cx="6804000" cy="4237"/>
          </a:xfrm>
          <a:prstGeom prst="line">
            <a:avLst/>
          </a:prstGeom>
          <a:ln w="19050">
            <a:solidFill>
              <a:schemeClr val="accent1"/>
            </a:solidFill>
            <a:prstDash val="lgDash"/>
          </a:ln>
        </p:spPr>
        <p:style>
          <a:lnRef idx="1">
            <a:schemeClr val="accent6"/>
          </a:lnRef>
          <a:fillRef idx="0">
            <a:schemeClr val="accent6"/>
          </a:fillRef>
          <a:effectRef idx="0">
            <a:schemeClr val="accent6"/>
          </a:effectRef>
          <a:fontRef idx="minor">
            <a:schemeClr val="tx1"/>
          </a:fontRef>
        </p:style>
      </p:cxnSp>
      <p:cxnSp>
        <p:nvCxnSpPr>
          <p:cNvPr id="49" name="Straight Connector 48"/>
          <p:cNvCxnSpPr/>
          <p:nvPr/>
        </p:nvCxnSpPr>
        <p:spPr>
          <a:xfrm>
            <a:off x="1177522" y="2360136"/>
            <a:ext cx="6804000" cy="0"/>
          </a:xfrm>
          <a:prstGeom prst="line">
            <a:avLst/>
          </a:prstGeom>
          <a:ln w="19050">
            <a:solidFill>
              <a:schemeClr val="accent6">
                <a:lumMod val="75000"/>
              </a:schemeClr>
            </a:solidFill>
            <a:prstDash val="lgDash"/>
          </a:ln>
        </p:spPr>
        <p:style>
          <a:lnRef idx="1">
            <a:schemeClr val="accent6"/>
          </a:lnRef>
          <a:fillRef idx="0">
            <a:schemeClr val="accent6"/>
          </a:fillRef>
          <a:effectRef idx="0">
            <a:schemeClr val="accent6"/>
          </a:effectRef>
          <a:fontRef idx="minor">
            <a:schemeClr val="tx1"/>
          </a:fontRef>
        </p:style>
      </p:cxnSp>
      <p:cxnSp>
        <p:nvCxnSpPr>
          <p:cNvPr id="50" name="Straight Connector 49"/>
          <p:cNvCxnSpPr/>
          <p:nvPr/>
        </p:nvCxnSpPr>
        <p:spPr>
          <a:xfrm>
            <a:off x="1177522" y="3321401"/>
            <a:ext cx="6804000" cy="0"/>
          </a:xfrm>
          <a:prstGeom prst="line">
            <a:avLst/>
          </a:prstGeom>
          <a:ln w="19050">
            <a:solidFill>
              <a:schemeClr val="accent3">
                <a:lumMod val="75000"/>
              </a:schemeClr>
            </a:solidFill>
            <a:prstDash val="lgDash"/>
          </a:ln>
        </p:spPr>
        <p:style>
          <a:lnRef idx="1">
            <a:schemeClr val="accent6"/>
          </a:lnRef>
          <a:fillRef idx="0">
            <a:schemeClr val="accent6"/>
          </a:fillRef>
          <a:effectRef idx="0">
            <a:schemeClr val="accent6"/>
          </a:effectRef>
          <a:fontRef idx="minor">
            <a:schemeClr val="tx1"/>
          </a:fontRef>
        </p:style>
      </p:cxnSp>
      <p:cxnSp>
        <p:nvCxnSpPr>
          <p:cNvPr id="51" name="Straight Connector 50"/>
          <p:cNvCxnSpPr/>
          <p:nvPr/>
        </p:nvCxnSpPr>
        <p:spPr>
          <a:xfrm>
            <a:off x="1177522" y="4122189"/>
            <a:ext cx="6804000" cy="0"/>
          </a:xfrm>
          <a:prstGeom prst="line">
            <a:avLst/>
          </a:prstGeom>
          <a:ln w="19050">
            <a:solidFill>
              <a:schemeClr val="accent2">
                <a:lumMod val="75000"/>
              </a:schemeClr>
            </a:solidFill>
            <a:prstDash val="lgDash"/>
          </a:ln>
        </p:spPr>
        <p:style>
          <a:lnRef idx="1">
            <a:schemeClr val="accent6"/>
          </a:lnRef>
          <a:fillRef idx="0">
            <a:schemeClr val="accent6"/>
          </a:fillRef>
          <a:effectRef idx="0">
            <a:schemeClr val="accent6"/>
          </a:effectRef>
          <a:fontRef idx="minor">
            <a:schemeClr val="tx1"/>
          </a:fontRef>
        </p:style>
      </p:cxnSp>
      <p:sp>
        <p:nvSpPr>
          <p:cNvPr id="52" name="Rectangle 51"/>
          <p:cNvSpPr/>
          <p:nvPr/>
        </p:nvSpPr>
        <p:spPr>
          <a:xfrm>
            <a:off x="3707904" y="545506"/>
            <a:ext cx="1941313" cy="213533"/>
          </a:xfrm>
          <a:prstGeom prst="rect">
            <a:avLst/>
          </a:prstGeom>
          <a:ln w="12700">
            <a:solidFill>
              <a:schemeClr val="accent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lnRef>
          <a:fillRef idx="1">
            <a:schemeClr val="lt1"/>
          </a:fillRef>
          <a:effectRef idx="0">
            <a:schemeClr val="accent1"/>
          </a:effectRef>
          <a:fontRef idx="minor">
            <a:schemeClr val="dk1"/>
          </a:fontRef>
        </p:style>
        <p:txBody>
          <a:bodyPr lIns="96012" tIns="48006" rIns="96012" bIns="48006" rtlCol="0" anchor="ctr"/>
          <a:lstStyle/>
          <a:p>
            <a:pPr algn="ctr"/>
            <a:r>
              <a:rPr lang="el-GR" sz="600" b="1" dirty="0"/>
              <a:t>αναφέρεται από το ίδιο το παιδί</a:t>
            </a:r>
          </a:p>
          <a:p>
            <a:pPr algn="ctr"/>
            <a:r>
              <a:rPr lang="el-GR" sz="600" dirty="0"/>
              <a:t>(φερόμενο ως) θύμα</a:t>
            </a:r>
          </a:p>
        </p:txBody>
      </p:sp>
      <p:cxnSp>
        <p:nvCxnSpPr>
          <p:cNvPr id="53" name="Straight Arrow Connector 52"/>
          <p:cNvCxnSpPr>
            <a:stCxn id="21" idx="2"/>
            <a:endCxn id="27" idx="0"/>
          </p:cNvCxnSpPr>
          <p:nvPr/>
        </p:nvCxnSpPr>
        <p:spPr>
          <a:xfrm>
            <a:off x="4680941" y="2961102"/>
            <a:ext cx="0" cy="420409"/>
          </a:xfrm>
          <a:prstGeom prst="straightConnector1">
            <a:avLst/>
          </a:prstGeom>
          <a:ln w="254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9" idx="2"/>
            <a:endCxn id="52" idx="0"/>
          </p:cNvCxnSpPr>
          <p:nvPr/>
        </p:nvCxnSpPr>
        <p:spPr>
          <a:xfrm flipH="1">
            <a:off x="4678561" y="398700"/>
            <a:ext cx="2381" cy="14680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8" idx="2"/>
            <a:endCxn id="21" idx="0"/>
          </p:cNvCxnSpPr>
          <p:nvPr/>
        </p:nvCxnSpPr>
        <p:spPr>
          <a:xfrm>
            <a:off x="4679180" y="2280464"/>
            <a:ext cx="1762" cy="146804"/>
          </a:xfrm>
          <a:prstGeom prst="straightConnector1">
            <a:avLst/>
          </a:prstGeom>
          <a:ln w="254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2465766" y="2990482"/>
            <a:ext cx="918103" cy="250735"/>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27000" tIns="27000" rIns="27000" bIns="27000">
            <a:spAutoFit/>
          </a:bodyPr>
          <a:lstStyle/>
          <a:p>
            <a:r>
              <a:rPr lang="el-GR" sz="525" b="1" i="1" dirty="0">
                <a:solidFill>
                  <a:schemeClr val="accent3">
                    <a:lumMod val="75000"/>
                  </a:schemeClr>
                </a:solidFill>
              </a:rPr>
              <a:t>Αυτόματη ειδοποίηση</a:t>
            </a:r>
          </a:p>
          <a:p>
            <a:endParaRPr lang="el-GR" sz="225" b="1" i="1" dirty="0">
              <a:solidFill>
                <a:schemeClr val="accent3">
                  <a:lumMod val="75000"/>
                </a:schemeClr>
              </a:solidFill>
            </a:endParaRPr>
          </a:p>
          <a:p>
            <a:r>
              <a:rPr lang="el-GR" sz="525" b="1" i="1" dirty="0">
                <a:solidFill>
                  <a:schemeClr val="accent3">
                    <a:lumMod val="75000"/>
                  </a:schemeClr>
                </a:solidFill>
              </a:rPr>
              <a:t>Δια-υπηρεσιακή επικοινωνία</a:t>
            </a:r>
          </a:p>
        </p:txBody>
      </p:sp>
      <p:sp>
        <p:nvSpPr>
          <p:cNvPr id="7" name="Rectangle 6"/>
          <p:cNvSpPr/>
          <p:nvPr/>
        </p:nvSpPr>
        <p:spPr>
          <a:xfrm>
            <a:off x="2465766" y="2551532"/>
            <a:ext cx="918102" cy="296901"/>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lIns="27000" tIns="27000" rIns="27000" bIns="27000">
            <a:spAutoFit/>
          </a:bodyPr>
          <a:lstStyle/>
          <a:p>
            <a:r>
              <a:rPr lang="el-GR" sz="525" b="1" i="1" dirty="0">
                <a:solidFill>
                  <a:schemeClr val="accent3">
                    <a:lumMod val="75000"/>
                  </a:schemeClr>
                </a:solidFill>
              </a:rPr>
              <a:t>Πληροφορίες </a:t>
            </a:r>
          </a:p>
          <a:p>
            <a:pPr marL="66675" indent="-66675">
              <a:buAutoNum type="arabicPeriod"/>
            </a:pPr>
            <a:r>
              <a:rPr lang="el-GR" sz="525" b="1" i="1" dirty="0">
                <a:solidFill>
                  <a:schemeClr val="accent3">
                    <a:lumMod val="75000"/>
                  </a:schemeClr>
                </a:solidFill>
              </a:rPr>
              <a:t>για το περιστατικό </a:t>
            </a:r>
          </a:p>
          <a:p>
            <a:pPr marL="66675" indent="-66675">
              <a:buAutoNum type="arabicPeriod"/>
            </a:pPr>
            <a:r>
              <a:rPr lang="el-GR" sz="525" b="1" i="1" dirty="0">
                <a:solidFill>
                  <a:schemeClr val="accent3">
                    <a:lumMod val="75000"/>
                  </a:schemeClr>
                </a:solidFill>
              </a:rPr>
              <a:t>Για απόκριση υπηρεσιών</a:t>
            </a:r>
            <a:endParaRPr lang="en-US" sz="525" b="1" i="1" dirty="0">
              <a:solidFill>
                <a:schemeClr val="accent3">
                  <a:lumMod val="75000"/>
                </a:schemeClr>
              </a:solidFill>
            </a:endParaRPr>
          </a:p>
        </p:txBody>
      </p:sp>
      <p:sp>
        <p:nvSpPr>
          <p:cNvPr id="8" name="Rectangle 7"/>
          <p:cNvSpPr/>
          <p:nvPr/>
        </p:nvSpPr>
        <p:spPr>
          <a:xfrm>
            <a:off x="1277634" y="1906863"/>
            <a:ext cx="1134126" cy="369332"/>
          </a:xfrm>
          <a:prstGeom prst="rect">
            <a:avLst/>
          </a:prstGeom>
          <a:solidFill>
            <a:schemeClr val="bg1"/>
          </a:solidFill>
          <a:ln>
            <a:solidFill>
              <a:schemeClr val="accent3">
                <a:lumMod val="75000"/>
              </a:schemeClr>
            </a:solidFill>
            <a:prstDash val="dash"/>
          </a:ln>
          <a:effectLst>
            <a:outerShdw blurRad="50800" dist="38100" dir="8100000" algn="tr" rotWithShape="0">
              <a:prstClr val="black">
                <a:alpha val="40000"/>
              </a:prstClr>
            </a:outerShdw>
          </a:effectLst>
        </p:spPr>
        <p:txBody>
          <a:bodyPr wrap="square">
            <a:spAutoFit/>
          </a:bodyPr>
          <a:lstStyle/>
          <a:p>
            <a:r>
              <a:rPr lang="el-GR" sz="600" i="1" dirty="0">
                <a:solidFill>
                  <a:schemeClr val="accent3">
                    <a:lumMod val="75000"/>
                  </a:schemeClr>
                </a:solidFill>
              </a:rPr>
              <a:t>Επιπρόσθετες πληροφορίες και επικοινωνία με άλλες υπηρεσίες</a:t>
            </a:r>
          </a:p>
        </p:txBody>
      </p:sp>
      <p:cxnSp>
        <p:nvCxnSpPr>
          <p:cNvPr id="71" name="Elbow Connector 8"/>
          <p:cNvCxnSpPr>
            <a:stCxn id="9" idx="1"/>
            <a:endCxn id="12" idx="0"/>
          </p:cNvCxnSpPr>
          <p:nvPr/>
        </p:nvCxnSpPr>
        <p:spPr>
          <a:xfrm rot="10800000" flipV="1">
            <a:off x="2305632" y="291934"/>
            <a:ext cx="1146811" cy="253571"/>
          </a:xfrm>
          <a:prstGeom prst="bentConnector2">
            <a:avLst/>
          </a:prstGeom>
          <a:ln w="12700">
            <a:prstDash val="sysDash"/>
            <a:tailEnd type="arrow"/>
          </a:ln>
        </p:spPr>
        <p:style>
          <a:lnRef idx="1">
            <a:schemeClr val="accent1"/>
          </a:lnRef>
          <a:fillRef idx="0">
            <a:schemeClr val="accent1"/>
          </a:fillRef>
          <a:effectRef idx="0">
            <a:schemeClr val="accent1"/>
          </a:effectRef>
          <a:fontRef idx="minor">
            <a:schemeClr val="tx1"/>
          </a:fontRef>
        </p:style>
      </p:cxnSp>
      <p:sp>
        <p:nvSpPr>
          <p:cNvPr id="77" name="Rounded Rectangle 76"/>
          <p:cNvSpPr/>
          <p:nvPr/>
        </p:nvSpPr>
        <p:spPr>
          <a:xfrm>
            <a:off x="60960" y="30480"/>
            <a:ext cx="3160890" cy="1954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750" b="1" dirty="0"/>
              <a:t>Διάγραμμα Ροής</a:t>
            </a:r>
            <a:r>
              <a:rPr lang="en-US" sz="750" b="1" dirty="0"/>
              <a:t> </a:t>
            </a:r>
            <a:r>
              <a:rPr lang="el-GR" sz="750" b="1" dirty="0"/>
              <a:t>ενός Συστήματος </a:t>
            </a:r>
            <a:r>
              <a:rPr lang="en-US" sz="750" b="1" dirty="0" smtClean="0"/>
              <a:t>CAN-MDS</a:t>
            </a:r>
            <a:r>
              <a:rPr lang="el-GR" sz="750" b="1" dirty="0" smtClean="0"/>
              <a:t> (Εγχειρίδιο Χρήσης, σελ. 36)</a:t>
            </a:r>
            <a:endParaRPr lang="el-GR" sz="750" b="1" dirty="0"/>
          </a:p>
        </p:txBody>
      </p:sp>
    </p:spTree>
    <p:extLst>
      <p:ext uri="{BB962C8B-B14F-4D97-AF65-F5344CB8AC3E}">
        <p14:creationId xmlns:p14="http://schemas.microsoft.com/office/powerpoint/2010/main" xmlns="" val="1960641891"/>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p:cTn id="22" dur="500" fill="hold"/>
                                        <p:tgtEl>
                                          <p:spTgt spid="71"/>
                                        </p:tgtEl>
                                        <p:attrNameLst>
                                          <p:attrName>ppt_w</p:attrName>
                                        </p:attrNameLst>
                                      </p:cBhvr>
                                      <p:tavLst>
                                        <p:tav tm="0">
                                          <p:val>
                                            <p:fltVal val="0"/>
                                          </p:val>
                                        </p:tav>
                                        <p:tav tm="100000">
                                          <p:val>
                                            <p:strVal val="#ppt_w"/>
                                          </p:val>
                                        </p:tav>
                                      </p:tavLst>
                                    </p:anim>
                                    <p:anim calcmode="lin" valueType="num">
                                      <p:cBhvr>
                                        <p:cTn id="23" dur="500" fill="hold"/>
                                        <p:tgtEl>
                                          <p:spTgt spid="71"/>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500" fill="hold"/>
                                        <p:tgtEl>
                                          <p:spTgt spid="54"/>
                                        </p:tgtEl>
                                        <p:attrNameLst>
                                          <p:attrName>ppt_w</p:attrName>
                                        </p:attrNameLst>
                                      </p:cBhvr>
                                      <p:tavLst>
                                        <p:tav tm="0">
                                          <p:val>
                                            <p:fltVal val="0"/>
                                          </p:val>
                                        </p:tav>
                                        <p:tav tm="100000">
                                          <p:val>
                                            <p:strVal val="#ppt_w"/>
                                          </p:val>
                                        </p:tav>
                                      </p:tavLst>
                                    </p:anim>
                                    <p:anim calcmode="lin" valueType="num">
                                      <p:cBhvr>
                                        <p:cTn id="27" dur="500" fill="hold"/>
                                        <p:tgtEl>
                                          <p:spTgt spid="54"/>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childTnLst>
                                </p:cTn>
                              </p:par>
                              <p:par>
                                <p:cTn id="32" presetID="23" presetClass="entr" presetSubtype="16"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ppt_w</p:attrName>
                                        </p:attrNameLst>
                                      </p:cBhvr>
                                      <p:tavLst>
                                        <p:tav tm="0">
                                          <p:val>
                                            <p:fltVal val="0"/>
                                          </p:val>
                                        </p:tav>
                                        <p:tav tm="100000">
                                          <p:val>
                                            <p:strVal val="#ppt_w"/>
                                          </p:val>
                                        </p:tav>
                                      </p:tavLst>
                                    </p:anim>
                                    <p:anim calcmode="lin" valueType="num">
                                      <p:cBhvr>
                                        <p:cTn id="39" dur="500" fill="hold"/>
                                        <p:tgtEl>
                                          <p:spTgt spid="52"/>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nodeType="click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childTnLst>
                                </p:cTn>
                              </p:par>
                              <p:par>
                                <p:cTn id="54" presetID="23" presetClass="entr" presetSubtype="16"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childTnLst>
                                </p:cTn>
                              </p:par>
                              <p:par>
                                <p:cTn id="58" presetID="2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23" presetClass="entr" presetSubtype="16"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childTnLst>
                                </p:cTn>
                              </p:par>
                              <p:par>
                                <p:cTn id="68" presetID="23" presetClass="entr" presetSubtype="16" fill="hold" nodeType="with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500" fill="hold"/>
                                        <p:tgtEl>
                                          <p:spTgt spid="49"/>
                                        </p:tgtEl>
                                        <p:attrNameLst>
                                          <p:attrName>ppt_w</p:attrName>
                                        </p:attrNameLst>
                                      </p:cBhvr>
                                      <p:tavLst>
                                        <p:tav tm="0">
                                          <p:val>
                                            <p:fltVal val="0"/>
                                          </p:val>
                                        </p:tav>
                                        <p:tav tm="100000">
                                          <p:val>
                                            <p:strVal val="#ppt_w"/>
                                          </p:val>
                                        </p:tav>
                                      </p:tavLst>
                                    </p:anim>
                                    <p:anim calcmode="lin" valueType="num">
                                      <p:cBhvr>
                                        <p:cTn id="71" dur="500" fill="hold"/>
                                        <p:tgtEl>
                                          <p:spTgt spid="49"/>
                                        </p:tgtEl>
                                        <p:attrNameLst>
                                          <p:attrName>ppt_h</p:attrName>
                                        </p:attrNameLst>
                                      </p:cBhvr>
                                      <p:tavLst>
                                        <p:tav tm="0">
                                          <p:val>
                                            <p:fltVal val="0"/>
                                          </p:val>
                                        </p:tav>
                                        <p:tav tm="100000">
                                          <p:val>
                                            <p:strVal val="#ppt_h"/>
                                          </p:val>
                                        </p:tav>
                                      </p:tavLst>
                                    </p:anim>
                                  </p:childTnLst>
                                </p:cTn>
                              </p:par>
                              <p:par>
                                <p:cTn id="72" presetID="23" presetClass="entr" presetSubtype="16"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p:cTn id="74" dur="500" fill="hold"/>
                                        <p:tgtEl>
                                          <p:spTgt spid="30"/>
                                        </p:tgtEl>
                                        <p:attrNameLst>
                                          <p:attrName>ppt_w</p:attrName>
                                        </p:attrNameLst>
                                      </p:cBhvr>
                                      <p:tavLst>
                                        <p:tav tm="0">
                                          <p:val>
                                            <p:fltVal val="0"/>
                                          </p:val>
                                        </p:tav>
                                        <p:tav tm="100000">
                                          <p:val>
                                            <p:strVal val="#ppt_w"/>
                                          </p:val>
                                        </p:tav>
                                      </p:tavLst>
                                    </p:anim>
                                    <p:anim calcmode="lin" valueType="num">
                                      <p:cBhvr>
                                        <p:cTn id="75" dur="500" fill="hold"/>
                                        <p:tgtEl>
                                          <p:spTgt spid="30"/>
                                        </p:tgtEl>
                                        <p:attrNameLst>
                                          <p:attrName>ppt_h</p:attrName>
                                        </p:attrNameLst>
                                      </p:cBhvr>
                                      <p:tavLst>
                                        <p:tav tm="0">
                                          <p:val>
                                            <p:fltVal val="0"/>
                                          </p:val>
                                        </p:tav>
                                        <p:tav tm="100000">
                                          <p:val>
                                            <p:strVal val="#ppt_h"/>
                                          </p:val>
                                        </p:tav>
                                      </p:tavLst>
                                    </p:anim>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dissolve">
                                      <p:cBhvr>
                                        <p:cTn id="80" dur="500"/>
                                        <p:tgtEl>
                                          <p:spTgt spid="18"/>
                                        </p:tgtEl>
                                      </p:cBhvr>
                                    </p:animEffect>
                                  </p:childTnLst>
                                </p:cTn>
                              </p:par>
                            </p:childTnLst>
                          </p:cTn>
                        </p:par>
                      </p:childTnLst>
                    </p:cTn>
                  </p:par>
                  <p:par>
                    <p:cTn id="81" fill="hold">
                      <p:stCondLst>
                        <p:cond delay="indefinite"/>
                      </p:stCondLst>
                      <p:childTnLst>
                        <p:par>
                          <p:cTn id="82" fill="hold">
                            <p:stCondLst>
                              <p:cond delay="0"/>
                            </p:stCondLst>
                            <p:childTnLst>
                              <p:par>
                                <p:cTn id="83" presetID="23" presetClass="entr" presetSubtype="16" fill="hold" grpId="0" nodeType="click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ppt_w</p:attrName>
                                        </p:attrNameLst>
                                      </p:cBhvr>
                                      <p:tavLst>
                                        <p:tav tm="0">
                                          <p:val>
                                            <p:fltVal val="0"/>
                                          </p:val>
                                        </p:tav>
                                        <p:tav tm="100000">
                                          <p:val>
                                            <p:strVal val="#ppt_w"/>
                                          </p:val>
                                        </p:tav>
                                      </p:tavLst>
                                    </p:anim>
                                    <p:anim calcmode="lin" valueType="num">
                                      <p:cBhvr>
                                        <p:cTn id="86" dur="500" fill="hold"/>
                                        <p:tgtEl>
                                          <p:spTgt spid="19"/>
                                        </p:tgtEl>
                                        <p:attrNameLst>
                                          <p:attrName>ppt_h</p:attrName>
                                        </p:attrNameLst>
                                      </p:cBhvr>
                                      <p:tavLst>
                                        <p:tav tm="0">
                                          <p:val>
                                            <p:fltVal val="0"/>
                                          </p:val>
                                        </p:tav>
                                        <p:tav tm="100000">
                                          <p:val>
                                            <p:strVal val="#ppt_h"/>
                                          </p:val>
                                        </p:tav>
                                      </p:tavLst>
                                    </p:anim>
                                  </p:childTnLst>
                                </p:cTn>
                              </p:par>
                              <p:par>
                                <p:cTn id="87" presetID="23" presetClass="entr" presetSubtype="16" fill="hold" nodeType="with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p:cTn id="89" dur="500" fill="hold"/>
                                        <p:tgtEl>
                                          <p:spTgt spid="28"/>
                                        </p:tgtEl>
                                        <p:attrNameLst>
                                          <p:attrName>ppt_w</p:attrName>
                                        </p:attrNameLst>
                                      </p:cBhvr>
                                      <p:tavLst>
                                        <p:tav tm="0">
                                          <p:val>
                                            <p:fltVal val="0"/>
                                          </p:val>
                                        </p:tav>
                                        <p:tav tm="100000">
                                          <p:val>
                                            <p:strVal val="#ppt_w"/>
                                          </p:val>
                                        </p:tav>
                                      </p:tavLst>
                                    </p:anim>
                                    <p:anim calcmode="lin" valueType="num">
                                      <p:cBhvr>
                                        <p:cTn id="90" dur="500" fill="hold"/>
                                        <p:tgtEl>
                                          <p:spTgt spid="28"/>
                                        </p:tgtEl>
                                        <p:attrNameLst>
                                          <p:attrName>ppt_h</p:attrName>
                                        </p:attrNameLst>
                                      </p:cBhvr>
                                      <p:tavLst>
                                        <p:tav tm="0">
                                          <p:val>
                                            <p:fltVal val="0"/>
                                          </p:val>
                                        </p:tav>
                                        <p:tav tm="100000">
                                          <p:val>
                                            <p:strVal val="#ppt_h"/>
                                          </p:val>
                                        </p:tav>
                                      </p:tavLst>
                                    </p:anim>
                                  </p:childTnLst>
                                </p:cTn>
                              </p:par>
                            </p:childTnLst>
                          </p:cTn>
                        </p:par>
                      </p:childTnLst>
                    </p:cTn>
                  </p:par>
                  <p:par>
                    <p:cTn id="91" fill="hold">
                      <p:stCondLst>
                        <p:cond delay="indefinite"/>
                      </p:stCondLst>
                      <p:childTnLst>
                        <p:par>
                          <p:cTn id="92" fill="hold">
                            <p:stCondLst>
                              <p:cond delay="0"/>
                            </p:stCondLst>
                            <p:childTnLst>
                              <p:par>
                                <p:cTn id="93" presetID="23" presetClass="entr" presetSubtype="16" fill="hold" grpId="0" nodeType="clickEffect">
                                  <p:stCondLst>
                                    <p:cond delay="0"/>
                                  </p:stCondLst>
                                  <p:childTnLst>
                                    <p:set>
                                      <p:cBhvr>
                                        <p:cTn id="94" dur="1" fill="hold">
                                          <p:stCondLst>
                                            <p:cond delay="0"/>
                                          </p:stCondLst>
                                        </p:cTn>
                                        <p:tgtEl>
                                          <p:spTgt spid="20"/>
                                        </p:tgtEl>
                                        <p:attrNameLst>
                                          <p:attrName>style.visibility</p:attrName>
                                        </p:attrNameLst>
                                      </p:cBhvr>
                                      <p:to>
                                        <p:strVal val="visible"/>
                                      </p:to>
                                    </p:set>
                                    <p:anim calcmode="lin" valueType="num">
                                      <p:cBhvr>
                                        <p:cTn id="95" dur="500" fill="hold"/>
                                        <p:tgtEl>
                                          <p:spTgt spid="20"/>
                                        </p:tgtEl>
                                        <p:attrNameLst>
                                          <p:attrName>ppt_w</p:attrName>
                                        </p:attrNameLst>
                                      </p:cBhvr>
                                      <p:tavLst>
                                        <p:tav tm="0">
                                          <p:val>
                                            <p:fltVal val="0"/>
                                          </p:val>
                                        </p:tav>
                                        <p:tav tm="100000">
                                          <p:val>
                                            <p:strVal val="#ppt_w"/>
                                          </p:val>
                                        </p:tav>
                                      </p:tavLst>
                                    </p:anim>
                                    <p:anim calcmode="lin" valueType="num">
                                      <p:cBhvr>
                                        <p:cTn id="96"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23" presetClass="entr" presetSubtype="16" fill="hold" nodeType="clickEffect">
                                  <p:stCondLst>
                                    <p:cond delay="0"/>
                                  </p:stCondLst>
                                  <p:childTnLst>
                                    <p:set>
                                      <p:cBhvr>
                                        <p:cTn id="100" dur="1" fill="hold">
                                          <p:stCondLst>
                                            <p:cond delay="0"/>
                                          </p:stCondLst>
                                        </p:cTn>
                                        <p:tgtEl>
                                          <p:spTgt spid="55"/>
                                        </p:tgtEl>
                                        <p:attrNameLst>
                                          <p:attrName>style.visibility</p:attrName>
                                        </p:attrNameLst>
                                      </p:cBhvr>
                                      <p:to>
                                        <p:strVal val="visible"/>
                                      </p:to>
                                    </p:set>
                                    <p:anim calcmode="lin" valueType="num">
                                      <p:cBhvr>
                                        <p:cTn id="101" dur="500" fill="hold"/>
                                        <p:tgtEl>
                                          <p:spTgt spid="55"/>
                                        </p:tgtEl>
                                        <p:attrNameLst>
                                          <p:attrName>ppt_w</p:attrName>
                                        </p:attrNameLst>
                                      </p:cBhvr>
                                      <p:tavLst>
                                        <p:tav tm="0">
                                          <p:val>
                                            <p:fltVal val="0"/>
                                          </p:val>
                                        </p:tav>
                                        <p:tav tm="100000">
                                          <p:val>
                                            <p:strVal val="#ppt_w"/>
                                          </p:val>
                                        </p:tav>
                                      </p:tavLst>
                                    </p:anim>
                                    <p:anim calcmode="lin" valueType="num">
                                      <p:cBhvr>
                                        <p:cTn id="102" dur="500" fill="hold"/>
                                        <p:tgtEl>
                                          <p:spTgt spid="55"/>
                                        </p:tgtEl>
                                        <p:attrNameLst>
                                          <p:attrName>ppt_h</p:attrName>
                                        </p:attrNameLst>
                                      </p:cBhvr>
                                      <p:tavLst>
                                        <p:tav tm="0">
                                          <p:val>
                                            <p:fltVal val="0"/>
                                          </p:val>
                                        </p:tav>
                                        <p:tav tm="100000">
                                          <p:val>
                                            <p:strVal val="#ppt_h"/>
                                          </p:val>
                                        </p:tav>
                                      </p:tavLst>
                                    </p:anim>
                                  </p:childTnLst>
                                </p:cTn>
                              </p:par>
                              <p:par>
                                <p:cTn id="103" presetID="23" presetClass="entr" presetSubtype="16" fill="hold" nodeType="with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0"/>
                                  </p:stCondLst>
                                  <p:childTnLst>
                                    <p:set>
                                      <p:cBhvr>
                                        <p:cTn id="108" dur="1" fill="hold">
                                          <p:stCondLst>
                                            <p:cond delay="0"/>
                                          </p:stCondLst>
                                        </p:cTn>
                                        <p:tgtEl>
                                          <p:spTgt spid="32"/>
                                        </p:tgtEl>
                                        <p:attrNameLst>
                                          <p:attrName>style.visibility</p:attrName>
                                        </p:attrNameLst>
                                      </p:cBhvr>
                                      <p:to>
                                        <p:strVal val="visible"/>
                                      </p:to>
                                    </p:set>
                                    <p:anim calcmode="lin" valueType="num">
                                      <p:cBhvr>
                                        <p:cTn id="109" dur="500" fill="hold"/>
                                        <p:tgtEl>
                                          <p:spTgt spid="32"/>
                                        </p:tgtEl>
                                        <p:attrNameLst>
                                          <p:attrName>ppt_w</p:attrName>
                                        </p:attrNameLst>
                                      </p:cBhvr>
                                      <p:tavLst>
                                        <p:tav tm="0">
                                          <p:val>
                                            <p:fltVal val="0"/>
                                          </p:val>
                                        </p:tav>
                                        <p:tav tm="100000">
                                          <p:val>
                                            <p:strVal val="#ppt_w"/>
                                          </p:val>
                                        </p:tav>
                                      </p:tavLst>
                                    </p:anim>
                                    <p:anim calcmode="lin" valueType="num">
                                      <p:cBhvr>
                                        <p:cTn id="110" dur="500" fill="hold"/>
                                        <p:tgtEl>
                                          <p:spTgt spid="32"/>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childTnLst>
                                </p:cTn>
                              </p:par>
                              <p:par>
                                <p:cTn id="115" presetID="23" presetClass="entr" presetSubtype="16" fill="hold" nodeType="withEffect">
                                  <p:stCondLst>
                                    <p:cond delay="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500" fill="hold"/>
                                        <p:tgtEl>
                                          <p:spTgt spid="51"/>
                                        </p:tgtEl>
                                        <p:attrNameLst>
                                          <p:attrName>ppt_w</p:attrName>
                                        </p:attrNameLst>
                                      </p:cBhvr>
                                      <p:tavLst>
                                        <p:tav tm="0">
                                          <p:val>
                                            <p:fltVal val="0"/>
                                          </p:val>
                                        </p:tav>
                                        <p:tav tm="100000">
                                          <p:val>
                                            <p:strVal val="#ppt_w"/>
                                          </p:val>
                                        </p:tav>
                                      </p:tavLst>
                                    </p:anim>
                                    <p:anim calcmode="lin" valueType="num">
                                      <p:cBhvr>
                                        <p:cTn id="118" dur="500" fill="hold"/>
                                        <p:tgtEl>
                                          <p:spTgt spid="51"/>
                                        </p:tgtEl>
                                        <p:attrNameLst>
                                          <p:attrName>ppt_h</p:attrName>
                                        </p:attrNameLst>
                                      </p:cBhvr>
                                      <p:tavLst>
                                        <p:tav tm="0">
                                          <p:val>
                                            <p:fltVal val="0"/>
                                          </p:val>
                                        </p:tav>
                                        <p:tav tm="100000">
                                          <p:val>
                                            <p:strVal val="#ppt_h"/>
                                          </p:val>
                                        </p:tav>
                                      </p:tavLst>
                                    </p:anim>
                                  </p:childTnLst>
                                </p:cTn>
                              </p:par>
                            </p:childTnLst>
                          </p:cTn>
                        </p:par>
                      </p:childTnLst>
                    </p:cTn>
                  </p:par>
                  <p:par>
                    <p:cTn id="119" fill="hold">
                      <p:stCondLst>
                        <p:cond delay="indefinite"/>
                      </p:stCondLst>
                      <p:childTnLst>
                        <p:par>
                          <p:cTn id="120" fill="hold">
                            <p:stCondLst>
                              <p:cond delay="0"/>
                            </p:stCondLst>
                            <p:childTnLst>
                              <p:par>
                                <p:cTn id="121" presetID="9" presetClass="entr" presetSubtype="0" fill="hold" grpId="0" nodeType="click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dissolve">
                                      <p:cBhvr>
                                        <p:cTn id="123" dur="500"/>
                                        <p:tgtEl>
                                          <p:spTgt spid="21"/>
                                        </p:tgtEl>
                                      </p:cBhvr>
                                    </p:animEffect>
                                  </p:childTnLst>
                                </p:cTn>
                              </p:par>
                            </p:childTnLst>
                          </p:cTn>
                        </p:par>
                      </p:childTnLst>
                    </p:cTn>
                  </p:par>
                  <p:par>
                    <p:cTn id="124" fill="hold">
                      <p:stCondLst>
                        <p:cond delay="indefinite"/>
                      </p:stCondLst>
                      <p:childTnLst>
                        <p:par>
                          <p:cTn id="125" fill="hold">
                            <p:stCondLst>
                              <p:cond delay="0"/>
                            </p:stCondLst>
                            <p:childTnLst>
                              <p:par>
                                <p:cTn id="126" presetID="23" presetClass="entr" presetSubtype="16" fill="hold" grpId="0" nodeType="clickEffect">
                                  <p:stCondLst>
                                    <p:cond delay="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130" fill="hold">
                      <p:stCondLst>
                        <p:cond delay="indefinite"/>
                      </p:stCondLst>
                      <p:childTnLst>
                        <p:par>
                          <p:cTn id="131" fill="hold">
                            <p:stCondLst>
                              <p:cond delay="0"/>
                            </p:stCondLst>
                            <p:childTnLst>
                              <p:par>
                                <p:cTn id="132" presetID="23" presetClass="entr" presetSubtype="16" fill="hold" nodeType="clickEffect">
                                  <p:stCondLst>
                                    <p:cond delay="0"/>
                                  </p:stCondLst>
                                  <p:childTnLst>
                                    <p:set>
                                      <p:cBhvr>
                                        <p:cTn id="133" dur="1" fill="hold">
                                          <p:stCondLst>
                                            <p:cond delay="0"/>
                                          </p:stCondLst>
                                        </p:cTn>
                                        <p:tgtEl>
                                          <p:spTgt spid="47"/>
                                        </p:tgtEl>
                                        <p:attrNameLst>
                                          <p:attrName>style.visibility</p:attrName>
                                        </p:attrNameLst>
                                      </p:cBhvr>
                                      <p:to>
                                        <p:strVal val="visible"/>
                                      </p:to>
                                    </p:set>
                                    <p:anim calcmode="lin" valueType="num">
                                      <p:cBhvr>
                                        <p:cTn id="134" dur="500" fill="hold"/>
                                        <p:tgtEl>
                                          <p:spTgt spid="47"/>
                                        </p:tgtEl>
                                        <p:attrNameLst>
                                          <p:attrName>ppt_w</p:attrName>
                                        </p:attrNameLst>
                                      </p:cBhvr>
                                      <p:tavLst>
                                        <p:tav tm="0">
                                          <p:val>
                                            <p:fltVal val="0"/>
                                          </p:val>
                                        </p:tav>
                                        <p:tav tm="100000">
                                          <p:val>
                                            <p:strVal val="#ppt_w"/>
                                          </p:val>
                                        </p:tav>
                                      </p:tavLst>
                                    </p:anim>
                                    <p:anim calcmode="lin" valueType="num">
                                      <p:cBhvr>
                                        <p:cTn id="135" dur="500" fill="hold"/>
                                        <p:tgtEl>
                                          <p:spTgt spid="47"/>
                                        </p:tgtEl>
                                        <p:attrNameLst>
                                          <p:attrName>ppt_h</p:attrName>
                                        </p:attrNameLst>
                                      </p:cBhvr>
                                      <p:tavLst>
                                        <p:tav tm="0">
                                          <p:val>
                                            <p:fltVal val="0"/>
                                          </p:val>
                                        </p:tav>
                                        <p:tav tm="100000">
                                          <p:val>
                                            <p:strVal val="#ppt_h"/>
                                          </p:val>
                                        </p:tav>
                                      </p:tavLst>
                                    </p:anim>
                                  </p:childTnLst>
                                </p:cTn>
                              </p:par>
                              <p:par>
                                <p:cTn id="136" presetID="23" presetClass="entr" presetSubtype="16" fill="hold" grpId="0" nodeType="withEffect">
                                  <p:stCondLst>
                                    <p:cond delay="0"/>
                                  </p:stCondLst>
                                  <p:childTnLst>
                                    <p:set>
                                      <p:cBhvr>
                                        <p:cTn id="137" dur="1" fill="hold">
                                          <p:stCondLst>
                                            <p:cond delay="0"/>
                                          </p:stCondLst>
                                        </p:cTn>
                                        <p:tgtEl>
                                          <p:spTgt spid="6"/>
                                        </p:tgtEl>
                                        <p:attrNameLst>
                                          <p:attrName>style.visibility</p:attrName>
                                        </p:attrNameLst>
                                      </p:cBhvr>
                                      <p:to>
                                        <p:strVal val="visible"/>
                                      </p:to>
                                    </p:set>
                                    <p:anim calcmode="lin" valueType="num">
                                      <p:cBhvr>
                                        <p:cTn id="138" dur="500" fill="hold"/>
                                        <p:tgtEl>
                                          <p:spTgt spid="6"/>
                                        </p:tgtEl>
                                        <p:attrNameLst>
                                          <p:attrName>ppt_w</p:attrName>
                                        </p:attrNameLst>
                                      </p:cBhvr>
                                      <p:tavLst>
                                        <p:tav tm="0">
                                          <p:val>
                                            <p:fltVal val="0"/>
                                          </p:val>
                                        </p:tav>
                                        <p:tav tm="100000">
                                          <p:val>
                                            <p:strVal val="#ppt_w"/>
                                          </p:val>
                                        </p:tav>
                                      </p:tavLst>
                                    </p:anim>
                                    <p:anim calcmode="lin" valueType="num">
                                      <p:cBhvr>
                                        <p:cTn id="139" dur="500" fill="hold"/>
                                        <p:tgtEl>
                                          <p:spTgt spid="6"/>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44"/>
                                        </p:tgtEl>
                                        <p:attrNameLst>
                                          <p:attrName>style.visibility</p:attrName>
                                        </p:attrNameLst>
                                      </p:cBhvr>
                                      <p:to>
                                        <p:strVal val="visible"/>
                                      </p:to>
                                    </p:set>
                                    <p:anim calcmode="lin" valueType="num">
                                      <p:cBhvr>
                                        <p:cTn id="142" dur="500" fill="hold"/>
                                        <p:tgtEl>
                                          <p:spTgt spid="44"/>
                                        </p:tgtEl>
                                        <p:attrNameLst>
                                          <p:attrName>ppt_w</p:attrName>
                                        </p:attrNameLst>
                                      </p:cBhvr>
                                      <p:tavLst>
                                        <p:tav tm="0">
                                          <p:val>
                                            <p:fltVal val="0"/>
                                          </p:val>
                                        </p:tav>
                                        <p:tav tm="100000">
                                          <p:val>
                                            <p:strVal val="#ppt_w"/>
                                          </p:val>
                                        </p:tav>
                                      </p:tavLst>
                                    </p:anim>
                                    <p:anim calcmode="lin" valueType="num">
                                      <p:cBhvr>
                                        <p:cTn id="143" dur="500" fill="hold"/>
                                        <p:tgtEl>
                                          <p:spTgt spid="44"/>
                                        </p:tgtEl>
                                        <p:attrNameLst>
                                          <p:attrName>ppt_h</p:attrName>
                                        </p:attrNameLst>
                                      </p:cBhvr>
                                      <p:tavLst>
                                        <p:tav tm="0">
                                          <p:val>
                                            <p:fltVal val="0"/>
                                          </p:val>
                                        </p:tav>
                                        <p:tav tm="100000">
                                          <p:val>
                                            <p:strVal val="#ppt_h"/>
                                          </p:val>
                                        </p:tav>
                                      </p:tavLst>
                                    </p:anim>
                                  </p:childTnLst>
                                </p:cTn>
                              </p:par>
                            </p:childTnLst>
                          </p:cTn>
                        </p:par>
                      </p:childTnLst>
                    </p:cTn>
                  </p:par>
                  <p:par>
                    <p:cTn id="144" fill="hold">
                      <p:stCondLst>
                        <p:cond delay="indefinite"/>
                      </p:stCondLst>
                      <p:childTnLst>
                        <p:par>
                          <p:cTn id="145" fill="hold">
                            <p:stCondLst>
                              <p:cond delay="0"/>
                            </p:stCondLst>
                            <p:childTnLst>
                              <p:par>
                                <p:cTn id="146" presetID="23" presetClass="entr" presetSubtype="16" fill="hold" grpId="0" nodeType="clickEffect">
                                  <p:stCondLst>
                                    <p:cond delay="0"/>
                                  </p:stCondLst>
                                  <p:childTnLst>
                                    <p:set>
                                      <p:cBhvr>
                                        <p:cTn id="147" dur="1" fill="hold">
                                          <p:stCondLst>
                                            <p:cond delay="0"/>
                                          </p:stCondLst>
                                        </p:cTn>
                                        <p:tgtEl>
                                          <p:spTgt spid="22"/>
                                        </p:tgtEl>
                                        <p:attrNameLst>
                                          <p:attrName>style.visibility</p:attrName>
                                        </p:attrNameLst>
                                      </p:cBhvr>
                                      <p:to>
                                        <p:strVal val="visible"/>
                                      </p:to>
                                    </p:set>
                                    <p:anim calcmode="lin" valueType="num">
                                      <p:cBhvr>
                                        <p:cTn id="148" dur="500" fill="hold"/>
                                        <p:tgtEl>
                                          <p:spTgt spid="22"/>
                                        </p:tgtEl>
                                        <p:attrNameLst>
                                          <p:attrName>ppt_w</p:attrName>
                                        </p:attrNameLst>
                                      </p:cBhvr>
                                      <p:tavLst>
                                        <p:tav tm="0">
                                          <p:val>
                                            <p:fltVal val="0"/>
                                          </p:val>
                                        </p:tav>
                                        <p:tav tm="100000">
                                          <p:val>
                                            <p:strVal val="#ppt_w"/>
                                          </p:val>
                                        </p:tav>
                                      </p:tavLst>
                                    </p:anim>
                                    <p:anim calcmode="lin" valueType="num">
                                      <p:cBhvr>
                                        <p:cTn id="149" dur="500" fill="hold"/>
                                        <p:tgtEl>
                                          <p:spTgt spid="22"/>
                                        </p:tgtEl>
                                        <p:attrNameLst>
                                          <p:attrName>ppt_h</p:attrName>
                                        </p:attrNameLst>
                                      </p:cBhvr>
                                      <p:tavLst>
                                        <p:tav tm="0">
                                          <p:val>
                                            <p:fltVal val="0"/>
                                          </p:val>
                                        </p:tav>
                                        <p:tav tm="100000">
                                          <p:val>
                                            <p:strVal val="#ppt_h"/>
                                          </p:val>
                                        </p:tav>
                                      </p:tavLst>
                                    </p:anim>
                                  </p:childTnLst>
                                </p:cTn>
                              </p:par>
                            </p:childTnLst>
                          </p:cTn>
                        </p:par>
                      </p:childTnLst>
                    </p:cTn>
                  </p:par>
                  <p:par>
                    <p:cTn id="150" fill="hold">
                      <p:stCondLst>
                        <p:cond delay="indefinite"/>
                      </p:stCondLst>
                      <p:childTnLst>
                        <p:par>
                          <p:cTn id="151" fill="hold">
                            <p:stCondLst>
                              <p:cond delay="0"/>
                            </p:stCondLst>
                            <p:childTnLst>
                              <p:par>
                                <p:cTn id="152" presetID="23" presetClass="entr" presetSubtype="16" fill="hold" nodeType="clickEffect">
                                  <p:stCondLst>
                                    <p:cond delay="0"/>
                                  </p:stCondLst>
                                  <p:childTnLst>
                                    <p:set>
                                      <p:cBhvr>
                                        <p:cTn id="153" dur="1" fill="hold">
                                          <p:stCondLst>
                                            <p:cond delay="0"/>
                                          </p:stCondLst>
                                        </p:cTn>
                                        <p:tgtEl>
                                          <p:spTgt spid="46"/>
                                        </p:tgtEl>
                                        <p:attrNameLst>
                                          <p:attrName>style.visibility</p:attrName>
                                        </p:attrNameLst>
                                      </p:cBhvr>
                                      <p:to>
                                        <p:strVal val="visible"/>
                                      </p:to>
                                    </p:set>
                                    <p:anim calcmode="lin" valueType="num">
                                      <p:cBhvr>
                                        <p:cTn id="154" dur="500" fill="hold"/>
                                        <p:tgtEl>
                                          <p:spTgt spid="46"/>
                                        </p:tgtEl>
                                        <p:attrNameLst>
                                          <p:attrName>ppt_w</p:attrName>
                                        </p:attrNameLst>
                                      </p:cBhvr>
                                      <p:tavLst>
                                        <p:tav tm="0">
                                          <p:val>
                                            <p:fltVal val="0"/>
                                          </p:val>
                                        </p:tav>
                                        <p:tav tm="100000">
                                          <p:val>
                                            <p:strVal val="#ppt_w"/>
                                          </p:val>
                                        </p:tav>
                                      </p:tavLst>
                                    </p:anim>
                                    <p:anim calcmode="lin" valueType="num">
                                      <p:cBhvr>
                                        <p:cTn id="155" dur="500" fill="hold"/>
                                        <p:tgtEl>
                                          <p:spTgt spid="46"/>
                                        </p:tgtEl>
                                        <p:attrNameLst>
                                          <p:attrName>ppt_h</p:attrName>
                                        </p:attrNameLst>
                                      </p:cBhvr>
                                      <p:tavLst>
                                        <p:tav tm="0">
                                          <p:val>
                                            <p:fltVal val="0"/>
                                          </p:val>
                                        </p:tav>
                                        <p:tav tm="100000">
                                          <p:val>
                                            <p:strVal val="#ppt_h"/>
                                          </p:val>
                                        </p:tav>
                                      </p:tavLst>
                                    </p:anim>
                                  </p:childTnLst>
                                </p:cTn>
                              </p:par>
                              <p:par>
                                <p:cTn id="156" presetID="23" presetClass="entr" presetSubtype="16" fill="hold" nodeType="withEffect">
                                  <p:stCondLst>
                                    <p:cond delay="0"/>
                                  </p:stCondLst>
                                  <p:childTnLst>
                                    <p:set>
                                      <p:cBhvr>
                                        <p:cTn id="157" dur="1" fill="hold">
                                          <p:stCondLst>
                                            <p:cond delay="0"/>
                                          </p:stCondLst>
                                        </p:cTn>
                                        <p:tgtEl>
                                          <p:spTgt spid="26"/>
                                        </p:tgtEl>
                                        <p:attrNameLst>
                                          <p:attrName>style.visibility</p:attrName>
                                        </p:attrNameLst>
                                      </p:cBhvr>
                                      <p:to>
                                        <p:strVal val="visible"/>
                                      </p:to>
                                    </p:set>
                                    <p:anim calcmode="lin" valueType="num">
                                      <p:cBhvr>
                                        <p:cTn id="158" dur="500" fill="hold"/>
                                        <p:tgtEl>
                                          <p:spTgt spid="26"/>
                                        </p:tgtEl>
                                        <p:attrNameLst>
                                          <p:attrName>ppt_w</p:attrName>
                                        </p:attrNameLst>
                                      </p:cBhvr>
                                      <p:tavLst>
                                        <p:tav tm="0">
                                          <p:val>
                                            <p:fltVal val="0"/>
                                          </p:val>
                                        </p:tav>
                                        <p:tav tm="100000">
                                          <p:val>
                                            <p:strVal val="#ppt_w"/>
                                          </p:val>
                                        </p:tav>
                                      </p:tavLst>
                                    </p:anim>
                                    <p:anim calcmode="lin" valueType="num">
                                      <p:cBhvr>
                                        <p:cTn id="159" dur="500" fill="hold"/>
                                        <p:tgtEl>
                                          <p:spTgt spid="26"/>
                                        </p:tgtEl>
                                        <p:attrNameLst>
                                          <p:attrName>ppt_h</p:attrName>
                                        </p:attrNameLst>
                                      </p:cBhvr>
                                      <p:tavLst>
                                        <p:tav tm="0">
                                          <p:val>
                                            <p:fltVal val="0"/>
                                          </p:val>
                                        </p:tav>
                                        <p:tav tm="100000">
                                          <p:val>
                                            <p:strVal val="#ppt_h"/>
                                          </p:val>
                                        </p:tav>
                                      </p:tavLst>
                                    </p:anim>
                                  </p:childTnLst>
                                </p:cTn>
                              </p:par>
                              <p:par>
                                <p:cTn id="160" presetID="23" presetClass="entr" presetSubtype="16" fill="hold" grpId="0" nodeType="withEffect">
                                  <p:stCondLst>
                                    <p:cond delay="0"/>
                                  </p:stCondLst>
                                  <p:childTnLst>
                                    <p:set>
                                      <p:cBhvr>
                                        <p:cTn id="161" dur="1" fill="hold">
                                          <p:stCondLst>
                                            <p:cond delay="0"/>
                                          </p:stCondLst>
                                        </p:cTn>
                                        <p:tgtEl>
                                          <p:spTgt spid="7"/>
                                        </p:tgtEl>
                                        <p:attrNameLst>
                                          <p:attrName>style.visibility</p:attrName>
                                        </p:attrNameLst>
                                      </p:cBhvr>
                                      <p:to>
                                        <p:strVal val="visible"/>
                                      </p:to>
                                    </p:set>
                                    <p:anim calcmode="lin" valueType="num">
                                      <p:cBhvr>
                                        <p:cTn id="162" dur="500" fill="hold"/>
                                        <p:tgtEl>
                                          <p:spTgt spid="7"/>
                                        </p:tgtEl>
                                        <p:attrNameLst>
                                          <p:attrName>ppt_w</p:attrName>
                                        </p:attrNameLst>
                                      </p:cBhvr>
                                      <p:tavLst>
                                        <p:tav tm="0">
                                          <p:val>
                                            <p:fltVal val="0"/>
                                          </p:val>
                                        </p:tav>
                                        <p:tav tm="100000">
                                          <p:val>
                                            <p:strVal val="#ppt_w"/>
                                          </p:val>
                                        </p:tav>
                                      </p:tavLst>
                                    </p:anim>
                                    <p:anim calcmode="lin" valueType="num">
                                      <p:cBhvr>
                                        <p:cTn id="163" dur="500" fill="hold"/>
                                        <p:tgtEl>
                                          <p:spTgt spid="7"/>
                                        </p:tgtEl>
                                        <p:attrNameLst>
                                          <p:attrName>ppt_h</p:attrName>
                                        </p:attrNameLst>
                                      </p:cBhvr>
                                      <p:tavLst>
                                        <p:tav tm="0">
                                          <p:val>
                                            <p:fltVal val="0"/>
                                          </p:val>
                                        </p:tav>
                                        <p:tav tm="100000">
                                          <p:val>
                                            <p:strVal val="#ppt_h"/>
                                          </p:val>
                                        </p:tav>
                                      </p:tavLst>
                                    </p:anim>
                                  </p:childTnLst>
                                </p:cTn>
                              </p:par>
                              <p:par>
                                <p:cTn id="164" presetID="23" presetClass="entr" presetSubtype="16" fill="hold" grpId="0" nodeType="withEffect">
                                  <p:stCondLst>
                                    <p:cond delay="0"/>
                                  </p:stCondLst>
                                  <p:childTnLst>
                                    <p:set>
                                      <p:cBhvr>
                                        <p:cTn id="165" dur="1" fill="hold">
                                          <p:stCondLst>
                                            <p:cond delay="0"/>
                                          </p:stCondLst>
                                        </p:cTn>
                                        <p:tgtEl>
                                          <p:spTgt spid="24"/>
                                        </p:tgtEl>
                                        <p:attrNameLst>
                                          <p:attrName>style.visibility</p:attrName>
                                        </p:attrNameLst>
                                      </p:cBhvr>
                                      <p:to>
                                        <p:strVal val="visible"/>
                                      </p:to>
                                    </p:set>
                                    <p:anim calcmode="lin" valueType="num">
                                      <p:cBhvr>
                                        <p:cTn id="166" dur="500" fill="hold"/>
                                        <p:tgtEl>
                                          <p:spTgt spid="24"/>
                                        </p:tgtEl>
                                        <p:attrNameLst>
                                          <p:attrName>ppt_w</p:attrName>
                                        </p:attrNameLst>
                                      </p:cBhvr>
                                      <p:tavLst>
                                        <p:tav tm="0">
                                          <p:val>
                                            <p:fltVal val="0"/>
                                          </p:val>
                                        </p:tav>
                                        <p:tav tm="100000">
                                          <p:val>
                                            <p:strVal val="#ppt_w"/>
                                          </p:val>
                                        </p:tav>
                                      </p:tavLst>
                                    </p:anim>
                                    <p:anim calcmode="lin" valueType="num">
                                      <p:cBhvr>
                                        <p:cTn id="167" dur="500" fill="hold"/>
                                        <p:tgtEl>
                                          <p:spTgt spid="24"/>
                                        </p:tgtEl>
                                        <p:attrNameLst>
                                          <p:attrName>ppt_h</p:attrName>
                                        </p:attrNameLst>
                                      </p:cBhvr>
                                      <p:tavLst>
                                        <p:tav tm="0">
                                          <p:val>
                                            <p:fltVal val="0"/>
                                          </p:val>
                                        </p:tav>
                                        <p:tav tm="100000">
                                          <p:val>
                                            <p:strVal val="#ppt_h"/>
                                          </p:val>
                                        </p:tav>
                                      </p:tavLst>
                                    </p:anim>
                                  </p:childTnLst>
                                </p:cTn>
                              </p:par>
                            </p:childTnLst>
                          </p:cTn>
                        </p:par>
                      </p:childTnLst>
                    </p:cTn>
                  </p:par>
                  <p:par>
                    <p:cTn id="168" fill="hold">
                      <p:stCondLst>
                        <p:cond delay="indefinite"/>
                      </p:stCondLst>
                      <p:childTnLst>
                        <p:par>
                          <p:cTn id="169" fill="hold">
                            <p:stCondLst>
                              <p:cond delay="0"/>
                            </p:stCondLst>
                            <p:childTnLst>
                              <p:par>
                                <p:cTn id="170" presetID="23" presetClass="entr" presetSubtype="16" fill="hold" grpId="0" nodeType="clickEffect">
                                  <p:stCondLst>
                                    <p:cond delay="0"/>
                                  </p:stCondLst>
                                  <p:childTnLst>
                                    <p:set>
                                      <p:cBhvr>
                                        <p:cTn id="171" dur="1" fill="hold">
                                          <p:stCondLst>
                                            <p:cond delay="0"/>
                                          </p:stCondLst>
                                        </p:cTn>
                                        <p:tgtEl>
                                          <p:spTgt spid="8"/>
                                        </p:tgtEl>
                                        <p:attrNameLst>
                                          <p:attrName>style.visibility</p:attrName>
                                        </p:attrNameLst>
                                      </p:cBhvr>
                                      <p:to>
                                        <p:strVal val="visible"/>
                                      </p:to>
                                    </p:set>
                                    <p:anim calcmode="lin" valueType="num">
                                      <p:cBhvr>
                                        <p:cTn id="172" dur="500" fill="hold"/>
                                        <p:tgtEl>
                                          <p:spTgt spid="8"/>
                                        </p:tgtEl>
                                        <p:attrNameLst>
                                          <p:attrName>ppt_w</p:attrName>
                                        </p:attrNameLst>
                                      </p:cBhvr>
                                      <p:tavLst>
                                        <p:tav tm="0">
                                          <p:val>
                                            <p:fltVal val="0"/>
                                          </p:val>
                                        </p:tav>
                                        <p:tav tm="100000">
                                          <p:val>
                                            <p:strVal val="#ppt_w"/>
                                          </p:val>
                                        </p:tav>
                                      </p:tavLst>
                                    </p:anim>
                                    <p:anim calcmode="lin" valueType="num">
                                      <p:cBhvr>
                                        <p:cTn id="173" dur="500" fill="hold"/>
                                        <p:tgtEl>
                                          <p:spTgt spid="8"/>
                                        </p:tgtEl>
                                        <p:attrNameLst>
                                          <p:attrName>ppt_h</p:attrName>
                                        </p:attrNameLst>
                                      </p:cBhvr>
                                      <p:tavLst>
                                        <p:tav tm="0">
                                          <p:val>
                                            <p:fltVal val="0"/>
                                          </p:val>
                                        </p:tav>
                                        <p:tav tm="100000">
                                          <p:val>
                                            <p:strVal val="#ppt_h"/>
                                          </p:val>
                                        </p:tav>
                                      </p:tavLst>
                                    </p:anim>
                                  </p:childTnLst>
                                </p:cTn>
                              </p:par>
                              <p:par>
                                <p:cTn id="174" presetID="23" presetClass="entr" presetSubtype="16" fill="hold" nodeType="withEffect">
                                  <p:stCondLst>
                                    <p:cond delay="0"/>
                                  </p:stCondLst>
                                  <p:childTnLst>
                                    <p:set>
                                      <p:cBhvr>
                                        <p:cTn id="175" dur="1" fill="hold">
                                          <p:stCondLst>
                                            <p:cond delay="0"/>
                                          </p:stCondLst>
                                        </p:cTn>
                                        <p:tgtEl>
                                          <p:spTgt spid="25"/>
                                        </p:tgtEl>
                                        <p:attrNameLst>
                                          <p:attrName>style.visibility</p:attrName>
                                        </p:attrNameLst>
                                      </p:cBhvr>
                                      <p:to>
                                        <p:strVal val="visible"/>
                                      </p:to>
                                    </p:set>
                                    <p:anim calcmode="lin" valueType="num">
                                      <p:cBhvr>
                                        <p:cTn id="176" dur="500" fill="hold"/>
                                        <p:tgtEl>
                                          <p:spTgt spid="25"/>
                                        </p:tgtEl>
                                        <p:attrNameLst>
                                          <p:attrName>ppt_w</p:attrName>
                                        </p:attrNameLst>
                                      </p:cBhvr>
                                      <p:tavLst>
                                        <p:tav tm="0">
                                          <p:val>
                                            <p:fltVal val="0"/>
                                          </p:val>
                                        </p:tav>
                                        <p:tav tm="100000">
                                          <p:val>
                                            <p:strVal val="#ppt_w"/>
                                          </p:val>
                                        </p:tav>
                                      </p:tavLst>
                                    </p:anim>
                                    <p:anim calcmode="lin" valueType="num">
                                      <p:cBhvr>
                                        <p:cTn id="177" dur="500" fill="hold"/>
                                        <p:tgtEl>
                                          <p:spTgt spid="25"/>
                                        </p:tgtEl>
                                        <p:attrNameLst>
                                          <p:attrName>ppt_h</p:attrName>
                                        </p:attrNameLst>
                                      </p:cBhvr>
                                      <p:tavLst>
                                        <p:tav tm="0">
                                          <p:val>
                                            <p:fltVal val="0"/>
                                          </p:val>
                                        </p:tav>
                                        <p:tav tm="100000">
                                          <p:val>
                                            <p:strVal val="#ppt_h"/>
                                          </p:val>
                                        </p:tav>
                                      </p:tavLst>
                                    </p:anim>
                                  </p:childTnLst>
                                </p:cTn>
                              </p:par>
                            </p:childTnLst>
                          </p:cTn>
                        </p:par>
                      </p:childTnLst>
                    </p:cTn>
                  </p:par>
                  <p:par>
                    <p:cTn id="178" fill="hold">
                      <p:stCondLst>
                        <p:cond delay="indefinite"/>
                      </p:stCondLst>
                      <p:childTnLst>
                        <p:par>
                          <p:cTn id="179" fill="hold">
                            <p:stCondLst>
                              <p:cond delay="0"/>
                            </p:stCondLst>
                            <p:childTnLst>
                              <p:par>
                                <p:cTn id="180" presetID="23" presetClass="entr" presetSubtype="16" fill="hold" nodeType="clickEffect">
                                  <p:stCondLst>
                                    <p:cond delay="0"/>
                                  </p:stCondLst>
                                  <p:childTnLst>
                                    <p:set>
                                      <p:cBhvr>
                                        <p:cTn id="181" dur="1" fill="hold">
                                          <p:stCondLst>
                                            <p:cond delay="0"/>
                                          </p:stCondLst>
                                        </p:cTn>
                                        <p:tgtEl>
                                          <p:spTgt spid="53"/>
                                        </p:tgtEl>
                                        <p:attrNameLst>
                                          <p:attrName>style.visibility</p:attrName>
                                        </p:attrNameLst>
                                      </p:cBhvr>
                                      <p:to>
                                        <p:strVal val="visible"/>
                                      </p:to>
                                    </p:set>
                                    <p:anim calcmode="lin" valueType="num">
                                      <p:cBhvr>
                                        <p:cTn id="182" dur="500" fill="hold"/>
                                        <p:tgtEl>
                                          <p:spTgt spid="53"/>
                                        </p:tgtEl>
                                        <p:attrNameLst>
                                          <p:attrName>ppt_w</p:attrName>
                                        </p:attrNameLst>
                                      </p:cBhvr>
                                      <p:tavLst>
                                        <p:tav tm="0">
                                          <p:val>
                                            <p:fltVal val="0"/>
                                          </p:val>
                                        </p:tav>
                                        <p:tav tm="100000">
                                          <p:val>
                                            <p:strVal val="#ppt_w"/>
                                          </p:val>
                                        </p:tav>
                                      </p:tavLst>
                                    </p:anim>
                                    <p:anim calcmode="lin" valueType="num">
                                      <p:cBhvr>
                                        <p:cTn id="183" dur="500" fill="hold"/>
                                        <p:tgtEl>
                                          <p:spTgt spid="53"/>
                                        </p:tgtEl>
                                        <p:attrNameLst>
                                          <p:attrName>ppt_h</p:attrName>
                                        </p:attrNameLst>
                                      </p:cBhvr>
                                      <p:tavLst>
                                        <p:tav tm="0">
                                          <p:val>
                                            <p:fltVal val="0"/>
                                          </p:val>
                                        </p:tav>
                                        <p:tav tm="100000">
                                          <p:val>
                                            <p:strVal val="#ppt_h"/>
                                          </p:val>
                                        </p:tav>
                                      </p:tavLst>
                                    </p:anim>
                                  </p:childTnLst>
                                </p:cTn>
                              </p:par>
                            </p:childTnLst>
                          </p:cTn>
                        </p:par>
                      </p:childTnLst>
                    </p:cTn>
                  </p:par>
                  <p:par>
                    <p:cTn id="184" fill="hold">
                      <p:stCondLst>
                        <p:cond delay="indefinite"/>
                      </p:stCondLst>
                      <p:childTnLst>
                        <p:par>
                          <p:cTn id="185" fill="hold">
                            <p:stCondLst>
                              <p:cond delay="0"/>
                            </p:stCondLst>
                            <p:childTnLst>
                              <p:par>
                                <p:cTn id="186" presetID="23" presetClass="entr" presetSubtype="16" fill="hold" grpId="0" nodeType="clickEffect">
                                  <p:stCondLst>
                                    <p:cond delay="0"/>
                                  </p:stCondLst>
                                  <p:childTnLst>
                                    <p:set>
                                      <p:cBhvr>
                                        <p:cTn id="187" dur="1" fill="hold">
                                          <p:stCondLst>
                                            <p:cond delay="0"/>
                                          </p:stCondLst>
                                        </p:cTn>
                                        <p:tgtEl>
                                          <p:spTgt spid="27"/>
                                        </p:tgtEl>
                                        <p:attrNameLst>
                                          <p:attrName>style.visibility</p:attrName>
                                        </p:attrNameLst>
                                      </p:cBhvr>
                                      <p:to>
                                        <p:strVal val="visible"/>
                                      </p:to>
                                    </p:set>
                                    <p:anim calcmode="lin" valueType="num">
                                      <p:cBhvr>
                                        <p:cTn id="188" dur="500" fill="hold"/>
                                        <p:tgtEl>
                                          <p:spTgt spid="27"/>
                                        </p:tgtEl>
                                        <p:attrNameLst>
                                          <p:attrName>ppt_w</p:attrName>
                                        </p:attrNameLst>
                                      </p:cBhvr>
                                      <p:tavLst>
                                        <p:tav tm="0">
                                          <p:val>
                                            <p:fltVal val="0"/>
                                          </p:val>
                                        </p:tav>
                                        <p:tav tm="100000">
                                          <p:val>
                                            <p:strVal val="#ppt_w"/>
                                          </p:val>
                                        </p:tav>
                                      </p:tavLst>
                                    </p:anim>
                                    <p:anim calcmode="lin" valueType="num">
                                      <p:cBhvr>
                                        <p:cTn id="189"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190" fill="hold">
                      <p:stCondLst>
                        <p:cond delay="indefinite"/>
                      </p:stCondLst>
                      <p:childTnLst>
                        <p:par>
                          <p:cTn id="191" fill="hold">
                            <p:stCondLst>
                              <p:cond delay="0"/>
                            </p:stCondLst>
                            <p:childTnLst>
                              <p:par>
                                <p:cTn id="192" presetID="23" presetClass="entr" presetSubtype="16" fill="hold" grpId="0" nodeType="clickEffect">
                                  <p:stCondLst>
                                    <p:cond delay="0"/>
                                  </p:stCondLst>
                                  <p:childTnLst>
                                    <p:set>
                                      <p:cBhvr>
                                        <p:cTn id="193" dur="1" fill="hold">
                                          <p:stCondLst>
                                            <p:cond delay="0"/>
                                          </p:stCondLst>
                                        </p:cTn>
                                        <p:tgtEl>
                                          <p:spTgt spid="29"/>
                                        </p:tgtEl>
                                        <p:attrNameLst>
                                          <p:attrName>style.visibility</p:attrName>
                                        </p:attrNameLst>
                                      </p:cBhvr>
                                      <p:to>
                                        <p:strVal val="visible"/>
                                      </p:to>
                                    </p:set>
                                    <p:anim calcmode="lin" valueType="num">
                                      <p:cBhvr>
                                        <p:cTn id="194" dur="500" fill="hold"/>
                                        <p:tgtEl>
                                          <p:spTgt spid="29"/>
                                        </p:tgtEl>
                                        <p:attrNameLst>
                                          <p:attrName>ppt_w</p:attrName>
                                        </p:attrNameLst>
                                      </p:cBhvr>
                                      <p:tavLst>
                                        <p:tav tm="0">
                                          <p:val>
                                            <p:fltVal val="0"/>
                                          </p:val>
                                        </p:tav>
                                        <p:tav tm="100000">
                                          <p:val>
                                            <p:strVal val="#ppt_w"/>
                                          </p:val>
                                        </p:tav>
                                      </p:tavLst>
                                    </p:anim>
                                    <p:anim calcmode="lin" valueType="num">
                                      <p:cBhvr>
                                        <p:cTn id="195"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196" fill="hold">
                      <p:stCondLst>
                        <p:cond delay="indefinite"/>
                      </p:stCondLst>
                      <p:childTnLst>
                        <p:par>
                          <p:cTn id="197" fill="hold">
                            <p:stCondLst>
                              <p:cond delay="0"/>
                            </p:stCondLst>
                            <p:childTnLst>
                              <p:par>
                                <p:cTn id="198" presetID="23" presetClass="entr" presetSubtype="16" fill="hold" nodeType="clickEffect">
                                  <p:stCondLst>
                                    <p:cond delay="0"/>
                                  </p:stCondLst>
                                  <p:childTnLst>
                                    <p:set>
                                      <p:cBhvr>
                                        <p:cTn id="199" dur="1" fill="hold">
                                          <p:stCondLst>
                                            <p:cond delay="0"/>
                                          </p:stCondLst>
                                        </p:cTn>
                                        <p:tgtEl>
                                          <p:spTgt spid="36"/>
                                        </p:tgtEl>
                                        <p:attrNameLst>
                                          <p:attrName>style.visibility</p:attrName>
                                        </p:attrNameLst>
                                      </p:cBhvr>
                                      <p:to>
                                        <p:strVal val="visible"/>
                                      </p:to>
                                    </p:set>
                                    <p:anim calcmode="lin" valueType="num">
                                      <p:cBhvr>
                                        <p:cTn id="200" dur="500" fill="hold"/>
                                        <p:tgtEl>
                                          <p:spTgt spid="36"/>
                                        </p:tgtEl>
                                        <p:attrNameLst>
                                          <p:attrName>ppt_w</p:attrName>
                                        </p:attrNameLst>
                                      </p:cBhvr>
                                      <p:tavLst>
                                        <p:tav tm="0">
                                          <p:val>
                                            <p:fltVal val="0"/>
                                          </p:val>
                                        </p:tav>
                                        <p:tav tm="100000">
                                          <p:val>
                                            <p:strVal val="#ppt_w"/>
                                          </p:val>
                                        </p:tav>
                                      </p:tavLst>
                                    </p:anim>
                                    <p:anim calcmode="lin" valueType="num">
                                      <p:cBhvr>
                                        <p:cTn id="201" dur="500" fill="hold"/>
                                        <p:tgtEl>
                                          <p:spTgt spid="36"/>
                                        </p:tgtEl>
                                        <p:attrNameLst>
                                          <p:attrName>ppt_h</p:attrName>
                                        </p:attrNameLst>
                                      </p:cBhvr>
                                      <p:tavLst>
                                        <p:tav tm="0">
                                          <p:val>
                                            <p:fltVal val="0"/>
                                          </p:val>
                                        </p:tav>
                                        <p:tav tm="100000">
                                          <p:val>
                                            <p:strVal val="#ppt_h"/>
                                          </p:val>
                                        </p:tav>
                                      </p:tavLst>
                                    </p:anim>
                                  </p:childTnLst>
                                </p:cTn>
                              </p:par>
                              <p:par>
                                <p:cTn id="202" presetID="23" presetClass="entr" presetSubtype="16" fill="hold" grpId="0" nodeType="withEffect">
                                  <p:stCondLst>
                                    <p:cond delay="0"/>
                                  </p:stCondLst>
                                  <p:childTnLst>
                                    <p:set>
                                      <p:cBhvr>
                                        <p:cTn id="203" dur="1" fill="hold">
                                          <p:stCondLst>
                                            <p:cond delay="0"/>
                                          </p:stCondLst>
                                        </p:cTn>
                                        <p:tgtEl>
                                          <p:spTgt spid="37"/>
                                        </p:tgtEl>
                                        <p:attrNameLst>
                                          <p:attrName>style.visibility</p:attrName>
                                        </p:attrNameLst>
                                      </p:cBhvr>
                                      <p:to>
                                        <p:strVal val="visible"/>
                                      </p:to>
                                    </p:set>
                                    <p:anim calcmode="lin" valueType="num">
                                      <p:cBhvr>
                                        <p:cTn id="204" dur="500" fill="hold"/>
                                        <p:tgtEl>
                                          <p:spTgt spid="37"/>
                                        </p:tgtEl>
                                        <p:attrNameLst>
                                          <p:attrName>ppt_w</p:attrName>
                                        </p:attrNameLst>
                                      </p:cBhvr>
                                      <p:tavLst>
                                        <p:tav tm="0">
                                          <p:val>
                                            <p:fltVal val="0"/>
                                          </p:val>
                                        </p:tav>
                                        <p:tav tm="100000">
                                          <p:val>
                                            <p:strVal val="#ppt_w"/>
                                          </p:val>
                                        </p:tav>
                                      </p:tavLst>
                                    </p:anim>
                                    <p:anim calcmode="lin" valueType="num">
                                      <p:cBhvr>
                                        <p:cTn id="205" dur="500" fill="hold"/>
                                        <p:tgtEl>
                                          <p:spTgt spid="37"/>
                                        </p:tgtEl>
                                        <p:attrNameLst>
                                          <p:attrName>ppt_h</p:attrName>
                                        </p:attrNameLst>
                                      </p:cBhvr>
                                      <p:tavLst>
                                        <p:tav tm="0">
                                          <p:val>
                                            <p:fltVal val="0"/>
                                          </p:val>
                                        </p:tav>
                                        <p:tav tm="100000">
                                          <p:val>
                                            <p:strVal val="#ppt_h"/>
                                          </p:val>
                                        </p:tav>
                                      </p:tavLst>
                                    </p:anim>
                                  </p:childTnLst>
                                </p:cTn>
                              </p:par>
                            </p:childTnLst>
                          </p:cTn>
                        </p:par>
                      </p:childTnLst>
                    </p:cTn>
                  </p:par>
                  <p:par>
                    <p:cTn id="206" fill="hold">
                      <p:stCondLst>
                        <p:cond delay="indefinite"/>
                      </p:stCondLst>
                      <p:childTnLst>
                        <p:par>
                          <p:cTn id="207" fill="hold">
                            <p:stCondLst>
                              <p:cond delay="0"/>
                            </p:stCondLst>
                            <p:childTnLst>
                              <p:par>
                                <p:cTn id="208" presetID="23" presetClass="entr" presetSubtype="16" fill="hold" grpId="0" nodeType="clickEffect">
                                  <p:stCondLst>
                                    <p:cond delay="0"/>
                                  </p:stCondLst>
                                  <p:childTnLst>
                                    <p:set>
                                      <p:cBhvr>
                                        <p:cTn id="209" dur="1" fill="hold">
                                          <p:stCondLst>
                                            <p:cond delay="0"/>
                                          </p:stCondLst>
                                        </p:cTn>
                                        <p:tgtEl>
                                          <p:spTgt spid="35"/>
                                        </p:tgtEl>
                                        <p:attrNameLst>
                                          <p:attrName>style.visibility</p:attrName>
                                        </p:attrNameLst>
                                      </p:cBhvr>
                                      <p:to>
                                        <p:strVal val="visible"/>
                                      </p:to>
                                    </p:set>
                                    <p:anim calcmode="lin" valueType="num">
                                      <p:cBhvr>
                                        <p:cTn id="210" dur="500" fill="hold"/>
                                        <p:tgtEl>
                                          <p:spTgt spid="35"/>
                                        </p:tgtEl>
                                        <p:attrNameLst>
                                          <p:attrName>ppt_w</p:attrName>
                                        </p:attrNameLst>
                                      </p:cBhvr>
                                      <p:tavLst>
                                        <p:tav tm="0">
                                          <p:val>
                                            <p:fltVal val="0"/>
                                          </p:val>
                                        </p:tav>
                                        <p:tav tm="100000">
                                          <p:val>
                                            <p:strVal val="#ppt_w"/>
                                          </p:val>
                                        </p:tav>
                                      </p:tavLst>
                                    </p:anim>
                                    <p:anim calcmode="lin" valueType="num">
                                      <p:cBhvr>
                                        <p:cTn id="211" dur="500" fill="hold"/>
                                        <p:tgtEl>
                                          <p:spTgt spid="35"/>
                                        </p:tgtEl>
                                        <p:attrNameLst>
                                          <p:attrName>ppt_h</p:attrName>
                                        </p:attrNameLst>
                                      </p:cBhvr>
                                      <p:tavLst>
                                        <p:tav tm="0">
                                          <p:val>
                                            <p:fltVal val="0"/>
                                          </p:val>
                                        </p:tav>
                                        <p:tav tm="100000">
                                          <p:val>
                                            <p:strVal val="#ppt_h"/>
                                          </p:val>
                                        </p:tav>
                                      </p:tavLst>
                                    </p:anim>
                                  </p:childTnLst>
                                </p:cTn>
                              </p:par>
                            </p:childTnLst>
                          </p:cTn>
                        </p:par>
                      </p:childTnLst>
                    </p:cTn>
                  </p:par>
                  <p:par>
                    <p:cTn id="212" fill="hold">
                      <p:stCondLst>
                        <p:cond delay="indefinite"/>
                      </p:stCondLst>
                      <p:childTnLst>
                        <p:par>
                          <p:cTn id="213" fill="hold">
                            <p:stCondLst>
                              <p:cond delay="0"/>
                            </p:stCondLst>
                            <p:childTnLst>
                              <p:par>
                                <p:cTn id="214" presetID="9" presetClass="entr" presetSubtype="0" fill="hold" nodeType="clickEffect">
                                  <p:stCondLst>
                                    <p:cond delay="0"/>
                                  </p:stCondLst>
                                  <p:childTnLst>
                                    <p:set>
                                      <p:cBhvr>
                                        <p:cTn id="215" dur="1" fill="hold">
                                          <p:stCondLst>
                                            <p:cond delay="0"/>
                                          </p:stCondLst>
                                        </p:cTn>
                                        <p:tgtEl>
                                          <p:spTgt spid="45"/>
                                        </p:tgtEl>
                                        <p:attrNameLst>
                                          <p:attrName>style.visibility</p:attrName>
                                        </p:attrNameLst>
                                      </p:cBhvr>
                                      <p:to>
                                        <p:strVal val="visible"/>
                                      </p:to>
                                    </p:set>
                                    <p:animEffect transition="in" filter="dissolve">
                                      <p:cBhvr>
                                        <p:cTn id="216" dur="500"/>
                                        <p:tgtEl>
                                          <p:spTgt spid="45"/>
                                        </p:tgtEl>
                                      </p:cBhvr>
                                    </p:animEffect>
                                  </p:childTnLst>
                                </p:cTn>
                              </p:par>
                              <p:par>
                                <p:cTn id="217" presetID="9" presetClass="entr" presetSubtype="0" fill="hold" nodeType="withEffect">
                                  <p:stCondLst>
                                    <p:cond delay="0"/>
                                  </p:stCondLst>
                                  <p:childTnLst>
                                    <p:set>
                                      <p:cBhvr>
                                        <p:cTn id="218" dur="1" fill="hold">
                                          <p:stCondLst>
                                            <p:cond delay="0"/>
                                          </p:stCondLst>
                                        </p:cTn>
                                        <p:tgtEl>
                                          <p:spTgt spid="38"/>
                                        </p:tgtEl>
                                        <p:attrNameLst>
                                          <p:attrName>style.visibility</p:attrName>
                                        </p:attrNameLst>
                                      </p:cBhvr>
                                      <p:to>
                                        <p:strVal val="visible"/>
                                      </p:to>
                                    </p:set>
                                    <p:animEffect transition="in" filter="dissolve">
                                      <p:cBhvr>
                                        <p:cTn id="219" dur="500"/>
                                        <p:tgtEl>
                                          <p:spTgt spid="38"/>
                                        </p:tgtEl>
                                      </p:cBhvr>
                                    </p:animEffect>
                                  </p:childTnLst>
                                </p:cTn>
                              </p:par>
                              <p:par>
                                <p:cTn id="220" presetID="9" presetClass="entr" presetSubtype="0" fill="hold" grpId="0" nodeType="withEffect">
                                  <p:stCondLst>
                                    <p:cond delay="0"/>
                                  </p:stCondLst>
                                  <p:childTnLst>
                                    <p:set>
                                      <p:cBhvr>
                                        <p:cTn id="221" dur="1" fill="hold">
                                          <p:stCondLst>
                                            <p:cond delay="0"/>
                                          </p:stCondLst>
                                        </p:cTn>
                                        <p:tgtEl>
                                          <p:spTgt spid="41"/>
                                        </p:tgtEl>
                                        <p:attrNameLst>
                                          <p:attrName>style.visibility</p:attrName>
                                        </p:attrNameLst>
                                      </p:cBhvr>
                                      <p:to>
                                        <p:strVal val="visible"/>
                                      </p:to>
                                    </p:set>
                                    <p:animEffect transition="in" filter="dissolve">
                                      <p:cBhvr>
                                        <p:cTn id="222" dur="500"/>
                                        <p:tgtEl>
                                          <p:spTgt spid="41"/>
                                        </p:tgtEl>
                                      </p:cBhvr>
                                    </p:animEffect>
                                  </p:childTnLst>
                                </p:cTn>
                              </p:par>
                            </p:childTnLst>
                          </p:cTn>
                        </p:par>
                      </p:childTnLst>
                    </p:cTn>
                  </p:par>
                  <p:par>
                    <p:cTn id="223" fill="hold">
                      <p:stCondLst>
                        <p:cond delay="indefinite"/>
                      </p:stCondLst>
                      <p:childTnLst>
                        <p:par>
                          <p:cTn id="224" fill="hold">
                            <p:stCondLst>
                              <p:cond delay="0"/>
                            </p:stCondLst>
                            <p:childTnLst>
                              <p:par>
                                <p:cTn id="225" presetID="9" presetClass="entr" presetSubtype="0" fill="hold" nodeType="clickEffect">
                                  <p:stCondLst>
                                    <p:cond delay="0"/>
                                  </p:stCondLst>
                                  <p:childTnLst>
                                    <p:set>
                                      <p:cBhvr>
                                        <p:cTn id="226" dur="1" fill="hold">
                                          <p:stCondLst>
                                            <p:cond delay="0"/>
                                          </p:stCondLst>
                                        </p:cTn>
                                        <p:tgtEl>
                                          <p:spTgt spid="40"/>
                                        </p:tgtEl>
                                        <p:attrNameLst>
                                          <p:attrName>style.visibility</p:attrName>
                                        </p:attrNameLst>
                                      </p:cBhvr>
                                      <p:to>
                                        <p:strVal val="visible"/>
                                      </p:to>
                                    </p:set>
                                    <p:animEffect transition="in" filter="dissolve">
                                      <p:cBhvr>
                                        <p:cTn id="227" dur="500"/>
                                        <p:tgtEl>
                                          <p:spTgt spid="40"/>
                                        </p:tgtEl>
                                      </p:cBhvr>
                                    </p:animEffect>
                                  </p:childTnLst>
                                </p:cTn>
                              </p:par>
                              <p:par>
                                <p:cTn id="228" presetID="9" presetClass="entr" presetSubtype="0" fill="hold" grpId="0" nodeType="withEffect">
                                  <p:stCondLst>
                                    <p:cond delay="0"/>
                                  </p:stCondLst>
                                  <p:childTnLst>
                                    <p:set>
                                      <p:cBhvr>
                                        <p:cTn id="229" dur="1" fill="hold">
                                          <p:stCondLst>
                                            <p:cond delay="0"/>
                                          </p:stCondLst>
                                        </p:cTn>
                                        <p:tgtEl>
                                          <p:spTgt spid="39"/>
                                        </p:tgtEl>
                                        <p:attrNameLst>
                                          <p:attrName>style.visibility</p:attrName>
                                        </p:attrNameLst>
                                      </p:cBhvr>
                                      <p:to>
                                        <p:strVal val="visible"/>
                                      </p:to>
                                    </p:set>
                                    <p:animEffect transition="in" filter="dissolve">
                                      <p:cBhvr>
                                        <p:cTn id="230" dur="500"/>
                                        <p:tgtEl>
                                          <p:spTgt spid="39"/>
                                        </p:tgtEl>
                                      </p:cBhvr>
                                    </p:animEffect>
                                  </p:childTnLst>
                                </p:cTn>
                              </p:par>
                            </p:childTnLst>
                          </p:cTn>
                        </p:par>
                      </p:childTnLst>
                    </p:cTn>
                  </p:par>
                  <p:par>
                    <p:cTn id="231" fill="hold">
                      <p:stCondLst>
                        <p:cond delay="indefinite"/>
                      </p:stCondLst>
                      <p:childTnLst>
                        <p:par>
                          <p:cTn id="232" fill="hold">
                            <p:stCondLst>
                              <p:cond delay="0"/>
                            </p:stCondLst>
                            <p:childTnLst>
                              <p:par>
                                <p:cTn id="233" presetID="9" presetClass="entr" presetSubtype="0" fill="hold" grpId="0" nodeType="clickEffect">
                                  <p:stCondLst>
                                    <p:cond delay="0"/>
                                  </p:stCondLst>
                                  <p:childTnLst>
                                    <p:set>
                                      <p:cBhvr>
                                        <p:cTn id="234" dur="1" fill="hold">
                                          <p:stCondLst>
                                            <p:cond delay="0"/>
                                          </p:stCondLst>
                                        </p:cTn>
                                        <p:tgtEl>
                                          <p:spTgt spid="42"/>
                                        </p:tgtEl>
                                        <p:attrNameLst>
                                          <p:attrName>style.visibility</p:attrName>
                                        </p:attrNameLst>
                                      </p:cBhvr>
                                      <p:to>
                                        <p:strVal val="visible"/>
                                      </p:to>
                                    </p:set>
                                    <p:animEffect transition="in" filter="dissolve">
                                      <p:cBhvr>
                                        <p:cTn id="235" dur="500"/>
                                        <p:tgtEl>
                                          <p:spTgt spid="42"/>
                                        </p:tgtEl>
                                      </p:cBhvr>
                                    </p:animEffect>
                                  </p:childTnLst>
                                </p:cTn>
                              </p:par>
                              <p:par>
                                <p:cTn id="236" presetID="9" presetClass="entr" presetSubtype="0" fill="hold" nodeType="withEffect">
                                  <p:stCondLst>
                                    <p:cond delay="0"/>
                                  </p:stCondLst>
                                  <p:childTnLst>
                                    <p:set>
                                      <p:cBhvr>
                                        <p:cTn id="237" dur="1" fill="hold">
                                          <p:stCondLst>
                                            <p:cond delay="0"/>
                                          </p:stCondLst>
                                        </p:cTn>
                                        <p:tgtEl>
                                          <p:spTgt spid="43"/>
                                        </p:tgtEl>
                                        <p:attrNameLst>
                                          <p:attrName>style.visibility</p:attrName>
                                        </p:attrNameLst>
                                      </p:cBhvr>
                                      <p:to>
                                        <p:strVal val="visible"/>
                                      </p:to>
                                    </p:set>
                                    <p:animEffect transition="in" filter="dissolve">
                                      <p:cBhvr>
                                        <p:cTn id="2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8" grpId="0" animBg="1"/>
      <p:bldP spid="19" grpId="0" animBg="1"/>
      <p:bldP spid="20" grpId="0" animBg="1"/>
      <p:bldP spid="21" grpId="0" animBg="1"/>
      <p:bldP spid="22" grpId="0" animBg="1"/>
      <p:bldP spid="23" grpId="0" animBg="1"/>
      <p:bldP spid="24" grpId="0" animBg="1"/>
      <p:bldP spid="27" grpId="0" animBg="1"/>
      <p:bldP spid="29" grpId="0" animBg="1"/>
      <p:bldP spid="30" grpId="0" animBg="1"/>
      <p:bldP spid="31" grpId="0" animBg="1"/>
      <p:bldP spid="32" grpId="0" animBg="1"/>
      <p:bldP spid="33" grpId="0" animBg="1"/>
      <p:bldP spid="35" grpId="0" animBg="1"/>
      <p:bldP spid="37" grpId="0" animBg="1"/>
      <p:bldP spid="39" grpId="0" animBg="1"/>
      <p:bldP spid="41" grpId="0" animBg="1"/>
      <p:bldP spid="42" grpId="0" animBg="1"/>
      <p:bldP spid="44" grpId="0" animBg="1"/>
      <p:bldP spid="52"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2158712" y="1627258"/>
          <a:ext cx="6805674" cy="2694142"/>
        </p:xfrm>
        <a:graphic>
          <a:graphicData uri="http://schemas.openxmlformats.org/drawingml/2006/table">
            <a:tbl>
              <a:tblPr/>
              <a:tblGrid>
                <a:gridCol w="6805674">
                  <a:extLst>
                    <a:ext uri="{9D8B030D-6E8A-4147-A177-3AD203B41FA5}">
                      <a16:colId xmlns="" xmlns:a16="http://schemas.microsoft.com/office/drawing/2014/main" val="20000"/>
                    </a:ext>
                  </a:extLst>
                </a:gridCol>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l-GR" sz="2400" b="1" kern="1200" dirty="0">
                          <a:solidFill>
                            <a:schemeClr val="accent1"/>
                          </a:solidFill>
                          <a:latin typeface="Segoe UI Semibold" panose="020B0702040204020203" pitchFamily="34" charset="0"/>
                          <a:ea typeface="Times New Roman"/>
                          <a:cs typeface="Segoe UI Semibold" panose="020B0702040204020203" pitchFamily="34" charset="0"/>
                        </a:rPr>
                        <a:t>ΜΕΡΟΣ</a:t>
                      </a:r>
                      <a:r>
                        <a:rPr lang="en-US" sz="2400" b="1" kern="1200" dirty="0">
                          <a:solidFill>
                            <a:schemeClr val="accent1"/>
                          </a:solidFill>
                          <a:latin typeface="Segoe UI Semibold" panose="020B0702040204020203" pitchFamily="34" charset="0"/>
                          <a:ea typeface="Times New Roman"/>
                          <a:cs typeface="Segoe UI Semibold" panose="020B0702040204020203" pitchFamily="34" charset="0"/>
                        </a:rPr>
                        <a:t> 2 </a:t>
                      </a:r>
                      <a:r>
                        <a:rPr lang="el-GR" sz="2400" b="1" kern="1200" dirty="0">
                          <a:solidFill>
                            <a:schemeClr val="accent1"/>
                          </a:solidFill>
                          <a:latin typeface="Segoe UI Semibold" panose="020B0702040204020203" pitchFamily="34" charset="0"/>
                          <a:ea typeface="Times New Roman"/>
                          <a:cs typeface="Segoe UI Semibold" panose="020B0702040204020203" pitchFamily="34" charset="0"/>
                        </a:rPr>
                        <a:t>Οδηγός για τον Χρήστη/την </a:t>
                      </a:r>
                      <a:r>
                        <a:rPr lang="el-GR" sz="2400" b="1" kern="1200" dirty="0" err="1">
                          <a:solidFill>
                            <a:schemeClr val="accent1"/>
                          </a:solidFill>
                          <a:latin typeface="Segoe UI Semibold" panose="020B0702040204020203" pitchFamily="34" charset="0"/>
                          <a:ea typeface="Times New Roman"/>
                          <a:cs typeface="Segoe UI Semibold" panose="020B0702040204020203" pitchFamily="34" charset="0"/>
                        </a:rPr>
                        <a:t>Χρήστρια</a:t>
                      </a:r>
                      <a:endParaRPr lang="en-US" sz="2400" b="1" kern="1200" dirty="0">
                        <a:solidFill>
                          <a:schemeClr val="accent1"/>
                        </a:solidFill>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endPar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στόχος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και δομή</a:t>
                      </a: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en-US" sz="20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ά</a:t>
                      </a:r>
                      <a:r>
                        <a:rPr lang="el-GR" sz="2000" b="1" i="1" u="none" strike="noStrike" kern="1200" dirty="0" err="1">
                          <a:solidFill>
                            <a:schemeClr val="tx1"/>
                          </a:solidFill>
                          <a:effectLst/>
                          <a:latin typeface="Segoe UI Light" panose="020B0502040204020203" pitchFamily="34" charset="0"/>
                          <a:ea typeface="+mn-ea"/>
                          <a:cs typeface="Segoe UI Light" panose="020B0502040204020203" pitchFamily="34" charset="0"/>
                        </a:rPr>
                        <a:t>ξονες</a:t>
                      </a:r>
                      <a:endParaRPr lang="el-GR" sz="2000" b="1" i="1"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συλλογή δεδομένων και εκθέσεις δεδομένων</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Στοιχεία Δεδομένων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Data Elements) –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παρουσίαση</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παροχή ανατροφοδότησης στον/στην Χρήστη/-</a:t>
                      </a:r>
                      <a:r>
                        <a:rPr lang="el-GR" sz="2000" b="1" i="0" u="none" strike="noStrike" kern="1200" dirty="0" err="1">
                          <a:solidFill>
                            <a:schemeClr val="tx1"/>
                          </a:solidFill>
                          <a:effectLst/>
                          <a:latin typeface="Segoe UI Light" panose="020B0502040204020203" pitchFamily="34" charset="0"/>
                          <a:ea typeface="+mn-ea"/>
                          <a:cs typeface="Segoe UI Light" panose="020B0502040204020203" pitchFamily="34" charset="0"/>
                        </a:rPr>
                        <a:t>τρια</a:t>
                      </a:r>
                      <a:endPar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 xmlns:a16="http://schemas.microsoft.com/office/drawing/2014/main"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a:latin typeface="Segoe UI Black" panose="020B0A02040204020203" pitchFamily="34" charset="0"/>
                <a:ea typeface="Segoe UI Black" panose="020B0A02040204020203" pitchFamily="34" charset="0"/>
                <a:cs typeface="+mj-cs"/>
              </a:rPr>
              <a:t>CAN-MDS </a:t>
            </a:r>
            <a:r>
              <a:rPr lang="el-GR" sz="2700" dirty="0">
                <a:latin typeface="Segoe UI Black" panose="020B0A02040204020203" pitchFamily="34" charset="0"/>
                <a:ea typeface="Segoe UI Black" panose="020B0A02040204020203" pitchFamily="34" charset="0"/>
                <a:cs typeface="+mj-cs"/>
              </a:rPr>
              <a:t>Εγχειρίδιο </a:t>
            </a:r>
            <a:r>
              <a:rPr lang="el-GR" sz="2700" dirty="0" smtClean="0">
                <a:latin typeface="Segoe UI Black" panose="020B0A02040204020203" pitchFamily="34" charset="0"/>
                <a:ea typeface="Segoe UI Black" panose="020B0A02040204020203" pitchFamily="34" charset="0"/>
                <a:cs typeface="+mj-cs"/>
              </a:rPr>
              <a:t>Χρήσης </a:t>
            </a:r>
            <a:r>
              <a:rPr lang="en-US" sz="2700" dirty="0" smtClean="0">
                <a:latin typeface="Segoe UI Black" panose="020B0A02040204020203" pitchFamily="34" charset="0"/>
                <a:ea typeface="Segoe UI Black" panose="020B0A02040204020203" pitchFamily="34" charset="0"/>
                <a:cs typeface="+mj-cs"/>
              </a:rPr>
              <a:t>– </a:t>
            </a:r>
            <a:r>
              <a:rPr lang="el-GR" sz="2700" dirty="0">
                <a:latin typeface="Segoe UI Black" panose="020B0A02040204020203" pitchFamily="34" charset="0"/>
                <a:ea typeface="Segoe UI Black" panose="020B0A02040204020203" pitchFamily="34" charset="0"/>
                <a:cs typeface="+mj-cs"/>
              </a:rPr>
              <a:t>ΔΟΜΗ</a:t>
            </a:r>
          </a:p>
        </p:txBody>
      </p:sp>
      <p:pic>
        <p:nvPicPr>
          <p:cNvPr id="11" name="Picture 10" descr="A screenshot of a social media post&#10;&#10;Description automatically generated">
            <a:extLst>
              <a:ext uri="{FF2B5EF4-FFF2-40B4-BE49-F238E27FC236}">
                <a16:creationId xmlns="" xmlns:a16="http://schemas.microsoft.com/office/drawing/2014/main" id="{2196DDB8-4B68-6B44-874E-2EC65AC5F0FC}"/>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5097" y="1700785"/>
            <a:ext cx="1835011" cy="2572446"/>
          </a:xfrm>
          <a:prstGeom prst="rect">
            <a:avLst/>
          </a:prstGeom>
          <a:ln>
            <a:noFill/>
          </a:ln>
          <a:effectLst>
            <a:outerShdw blurRad="190500" algn="tl" rotWithShape="0">
              <a:srgbClr val="000000">
                <a:alpha val="70000"/>
              </a:srgbClr>
            </a:outerShdw>
          </a:effectLst>
        </p:spPr>
      </p:pic>
      <p:sp>
        <p:nvSpPr>
          <p:cNvPr id="2" name="Left Arrow 1"/>
          <p:cNvSpPr/>
          <p:nvPr/>
        </p:nvSpPr>
        <p:spPr>
          <a:xfrm rot="17299943">
            <a:off x="8426948" y="2894058"/>
            <a:ext cx="534154" cy="371192"/>
          </a:xfrm>
          <a:prstGeom prst="lef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Oval 2"/>
          <p:cNvSpPr/>
          <p:nvPr/>
        </p:nvSpPr>
        <p:spPr>
          <a:xfrm>
            <a:off x="2808047" y="3413095"/>
            <a:ext cx="5945428" cy="434833"/>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xmlns="" val="41814114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80062"/>
            <a:ext cx="7886700" cy="892970"/>
          </a:xfrm>
        </p:spPr>
        <p:txBody>
          <a:bodyPr>
            <a:normAutofit fontScale="90000"/>
          </a:bodyPr>
          <a:lstStyle/>
          <a:p>
            <a:r>
              <a:rPr lang="el-GR" b="1" dirty="0"/>
              <a:t>Άξονες και</a:t>
            </a:r>
            <a:r>
              <a:rPr lang="en-US" b="1" dirty="0"/>
              <a:t> </a:t>
            </a:r>
            <a:r>
              <a:rPr lang="el-GR" b="1" dirty="0"/>
              <a:t>στοιχεία δεδομένων όπως εμφανίζονται στην εφαρμογή</a:t>
            </a:r>
            <a:r>
              <a:rPr lang="en-US" b="1" dirty="0"/>
              <a:t> </a:t>
            </a:r>
            <a:r>
              <a:rPr lang="el-GR" b="1" dirty="0">
                <a:solidFill>
                  <a:schemeClr val="accent1"/>
                </a:solidFill>
              </a:rPr>
              <a:t>[</a:t>
            </a:r>
            <a:r>
              <a:rPr lang="en-US" b="1" dirty="0">
                <a:solidFill>
                  <a:schemeClr val="accent1"/>
                </a:solidFill>
              </a:rPr>
              <a:t>e-app CAN-MDS]</a:t>
            </a:r>
            <a:r>
              <a:rPr lang="en-US" dirty="0">
                <a:solidFill>
                  <a:schemeClr val="accent1"/>
                </a:solidFill>
              </a:rPr>
              <a:t> </a:t>
            </a:r>
            <a:endParaRPr lang="el-GR" b="1" i="1" dirty="0">
              <a:solidFill>
                <a:schemeClr val="accent1"/>
              </a:solidFill>
            </a:endParaRPr>
          </a:p>
        </p:txBody>
      </p:sp>
      <p:pic>
        <p:nvPicPr>
          <p:cNvPr id="14" name="Picture 13" descr="A screenshot of a social media post&#10;&#10;Description automatically generated">
            <a:extLst>
              <a:ext uri="{FF2B5EF4-FFF2-40B4-BE49-F238E27FC236}">
                <a16:creationId xmlns="" xmlns:a16="http://schemas.microsoft.com/office/drawing/2014/main" id="{55E6C58C-7410-C747-9925-C9023B46EBD1}"/>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39166" y="1084580"/>
            <a:ext cx="4454668" cy="2772000"/>
          </a:xfrm>
          <a:prstGeom prst="rect">
            <a:avLst/>
          </a:prstGeom>
        </p:spPr>
      </p:pic>
      <p:sp>
        <p:nvSpPr>
          <p:cNvPr id="11" name="Rounded Rectangle 10"/>
          <p:cNvSpPr/>
          <p:nvPr/>
        </p:nvSpPr>
        <p:spPr>
          <a:xfrm>
            <a:off x="1172344" y="2049780"/>
            <a:ext cx="2419412" cy="6994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l-GR" b="1" dirty="0" smtClean="0"/>
              <a:t>χρήση </a:t>
            </a:r>
            <a:r>
              <a:rPr lang="el-GR" b="1" dirty="0" err="1" smtClean="0"/>
              <a:t>προτυποποιημένων</a:t>
            </a:r>
            <a:r>
              <a:rPr lang="el-GR" b="1" dirty="0" smtClean="0"/>
              <a:t> κωδικοποιήσεων (</a:t>
            </a:r>
            <a:r>
              <a:rPr lang="en-US" b="1" dirty="0" smtClean="0"/>
              <a:t>standards)</a:t>
            </a:r>
            <a:r>
              <a:rPr lang="el-GR" b="1" dirty="0" smtClean="0"/>
              <a:t>-όπου είναι εφικτό</a:t>
            </a:r>
            <a:endParaRPr lang="el-GR" b="1" dirty="0"/>
          </a:p>
        </p:txBody>
      </p:sp>
      <p:sp>
        <p:nvSpPr>
          <p:cNvPr id="10" name="Rectangle 9"/>
          <p:cNvSpPr/>
          <p:nvPr/>
        </p:nvSpPr>
        <p:spPr>
          <a:xfrm>
            <a:off x="0" y="3784430"/>
            <a:ext cx="2423160" cy="867930"/>
          </a:xfrm>
          <a:prstGeom prst="rect">
            <a:avLst/>
          </a:prstGeom>
        </p:spPr>
        <p:txBody>
          <a:bodyPr wrap="square">
            <a:spAutoFit/>
          </a:bodyPr>
          <a:lstStyle/>
          <a:p>
            <a:pPr>
              <a:lnSpc>
                <a:spcPct val="115000"/>
              </a:lnSpc>
              <a:spcAft>
                <a:spcPts val="0"/>
              </a:spcAft>
            </a:pPr>
            <a:r>
              <a:rPr lang="el-GR" sz="900" b="1" i="1" dirty="0">
                <a:solidFill>
                  <a:srgbClr val="943634"/>
                </a:solidFill>
                <a:latin typeface="Segoe UI Light" panose="020B0502040204020203" pitchFamily="34" charset="0"/>
                <a:ea typeface="Times New Roman" panose="02020603050405020304" pitchFamily="18" charset="0"/>
                <a:cs typeface="Segoe UI Light" panose="020B0502040204020203" pitchFamily="34" charset="0"/>
              </a:rPr>
              <a:t>Στοιχεία Δεδομένων </a:t>
            </a:r>
            <a:r>
              <a:rPr lang="el-GR" sz="900" b="1" i="1" dirty="0" smtClean="0">
                <a:solidFill>
                  <a:srgbClr val="943634"/>
                </a:solidFill>
                <a:latin typeface="Segoe UI Light" panose="020B0502040204020203" pitchFamily="34" charset="0"/>
                <a:ea typeface="Times New Roman" panose="02020603050405020304" pitchFamily="18" charset="0"/>
                <a:cs typeface="Segoe UI Light" panose="020B0502040204020203" pitchFamily="34" charset="0"/>
              </a:rPr>
              <a:t>για την </a:t>
            </a:r>
            <a:r>
              <a:rPr lang="el-GR" sz="900" b="1" i="1" dirty="0">
                <a:solidFill>
                  <a:srgbClr val="943634"/>
                </a:solidFill>
                <a:latin typeface="Segoe UI Light" panose="020B0502040204020203" pitchFamily="34" charset="0"/>
                <a:ea typeface="Times New Roman" panose="02020603050405020304" pitchFamily="18" charset="0"/>
                <a:cs typeface="Segoe UI Light" panose="020B0502040204020203" pitchFamily="34" charset="0"/>
              </a:rPr>
              <a:t>“ΚΑΤΑΓΡΑΦΗ” </a:t>
            </a:r>
            <a:endParaRPr lang="el-GR" sz="900"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R</a:t>
            </a:r>
            <a:r>
              <a:rPr lang="el-GR" sz="900" dirty="0">
                <a:latin typeface="Segoe UI Light" panose="020B0502040204020203" pitchFamily="34" charset="0"/>
                <a:ea typeface="Times New Roman" panose="02020603050405020304" pitchFamily="18" charset="0"/>
                <a:cs typeface="Segoe UI Light" panose="020B0502040204020203" pitchFamily="34" charset="0"/>
              </a:rPr>
              <a:t>1</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Αναγνωριστικός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Κωδικός [</a:t>
            </a:r>
            <a:r>
              <a:rPr lang="en-US" sz="900" dirty="0">
                <a:latin typeface="Segoe UI Light" panose="020B0502040204020203" pitchFamily="34" charset="0"/>
                <a:ea typeface="Times New Roman" panose="02020603050405020304" pitchFamily="18" charset="0"/>
                <a:cs typeface="Segoe UI Light" panose="020B0502040204020203" pitchFamily="34" charset="0"/>
              </a:rPr>
              <a:t>ID</a:t>
            </a:r>
            <a:r>
              <a:rPr lang="el-GR" sz="900" dirty="0">
                <a:latin typeface="Segoe UI Light" panose="020B0502040204020203" pitchFamily="34" charset="0"/>
                <a:ea typeface="Times New Roman" panose="02020603050405020304" pitchFamily="18" charset="0"/>
                <a:cs typeface="Segoe UI Light" panose="020B0502040204020203" pitchFamily="34" charset="0"/>
              </a:rPr>
              <a:t>] Φορέα</a:t>
            </a:r>
          </a:p>
          <a:p>
            <a:pPr>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R</a:t>
            </a:r>
            <a:r>
              <a:rPr lang="el-GR" sz="900" dirty="0">
                <a:latin typeface="Segoe UI Light" panose="020B0502040204020203" pitchFamily="34" charset="0"/>
                <a:ea typeface="Times New Roman" panose="02020603050405020304" pitchFamily="18" charset="0"/>
                <a:cs typeface="Segoe UI Light" panose="020B0502040204020203" pitchFamily="34" charset="0"/>
              </a:rPr>
              <a:t>2</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a:t>
            </a:r>
            <a:r>
              <a:rPr lang="en-US" sz="900" dirty="0" smtClean="0">
                <a:latin typeface="Segoe UI Light" panose="020B0502040204020203" pitchFamily="34" charset="0"/>
                <a:ea typeface="Times New Roman" panose="02020603050405020304" pitchFamily="18" charset="0"/>
                <a:cs typeface="Segoe UI Light" panose="020B0502040204020203" pitchFamily="34" charset="0"/>
              </a:rPr>
              <a:t>ID</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Χρήστη/-</a:t>
            </a:r>
            <a:r>
              <a:rPr lang="el-GR" sz="900" dirty="0" err="1">
                <a:latin typeface="Segoe UI Light" panose="020B0502040204020203" pitchFamily="34" charset="0"/>
                <a:ea typeface="Times New Roman" panose="02020603050405020304" pitchFamily="18" charset="0"/>
                <a:cs typeface="Segoe UI Light" panose="020B0502040204020203" pitchFamily="34" charset="0"/>
              </a:rPr>
              <a:t>τριας</a:t>
            </a:r>
            <a:endParaRPr lang="el-GR" sz="900" dirty="0">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R</a:t>
            </a:r>
            <a:r>
              <a:rPr lang="el-GR" sz="900" dirty="0">
                <a:latin typeface="Segoe UI Light" panose="020B0502040204020203" pitchFamily="34" charset="0"/>
                <a:ea typeface="Times New Roman" panose="02020603050405020304" pitchFamily="18" charset="0"/>
                <a:cs typeface="Segoe UI Light" panose="020B0502040204020203" pitchFamily="34" charset="0"/>
              </a:rPr>
              <a:t>3</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Ημερομηνία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Καταγραφής</a:t>
            </a:r>
          </a:p>
          <a:p>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R</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4: Πηγή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Πληροφορίας</a:t>
            </a:r>
            <a:endParaRPr lang="el-GR" sz="900" dirty="0">
              <a:latin typeface="Segoe UI Light" panose="020B0502040204020203" pitchFamily="34" charset="0"/>
              <a:cs typeface="Segoe UI Light" panose="020B0502040204020203" pitchFamily="34" charset="0"/>
            </a:endParaRPr>
          </a:p>
        </p:txBody>
      </p:sp>
      <p:sp>
        <p:nvSpPr>
          <p:cNvPr id="15" name="Rectangle 14"/>
          <p:cNvSpPr/>
          <p:nvPr/>
        </p:nvSpPr>
        <p:spPr>
          <a:xfrm>
            <a:off x="2308860" y="3786363"/>
            <a:ext cx="3131750" cy="888705"/>
          </a:xfrm>
          <a:prstGeom prst="rect">
            <a:avLst/>
          </a:prstGeom>
        </p:spPr>
        <p:txBody>
          <a:bodyPr wrap="square">
            <a:spAutoFit/>
          </a:bodyPr>
          <a:lstStyle/>
          <a:p>
            <a:pPr>
              <a:lnSpc>
                <a:spcPct val="115000"/>
              </a:lnSpc>
              <a:spcAft>
                <a:spcPts val="0"/>
              </a:spcAft>
            </a:pPr>
            <a:r>
              <a:rPr lang="el-GR" sz="900" b="1" i="1" dirty="0">
                <a:solidFill>
                  <a:srgbClr val="365F91"/>
                </a:solidFill>
                <a:latin typeface="Segoe UI Light" panose="020B0502040204020203" pitchFamily="34" charset="0"/>
                <a:ea typeface="Times New Roman" panose="02020603050405020304" pitchFamily="18" charset="0"/>
                <a:cs typeface="Segoe UI Light" panose="020B0502040204020203" pitchFamily="34" charset="0"/>
              </a:rPr>
              <a:t>Στοιχεία Δεδομένων που σχετίζονται</a:t>
            </a:r>
            <a:r>
              <a:rPr lang="el-GR" sz="900" b="1" i="1" spc="75" dirty="0">
                <a:solidFill>
                  <a:srgbClr val="365F91"/>
                </a:solidFill>
                <a:latin typeface="Segoe UI Light" panose="020B0502040204020203" pitchFamily="34" charset="0"/>
                <a:ea typeface="Times New Roman" panose="02020603050405020304" pitchFamily="18" charset="0"/>
                <a:cs typeface="Segoe UI Light" panose="020B0502040204020203" pitchFamily="34" charset="0"/>
              </a:rPr>
              <a:t> </a:t>
            </a:r>
            <a:r>
              <a:rPr lang="el-GR" sz="900" b="1" i="1" dirty="0">
                <a:solidFill>
                  <a:srgbClr val="365F91"/>
                </a:solidFill>
                <a:latin typeface="Segoe UI Light" panose="020B0502040204020203" pitchFamily="34" charset="0"/>
                <a:ea typeface="Times New Roman" panose="02020603050405020304" pitchFamily="18" charset="0"/>
                <a:cs typeface="Segoe UI Light" panose="020B0502040204020203" pitchFamily="34" charset="0"/>
              </a:rPr>
              <a:t>με το “ΠΕΡΙΣΤΑΤΙΚΟ”</a:t>
            </a:r>
            <a:endParaRPr lang="el-GR" sz="900"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I</a:t>
            </a:r>
            <a:r>
              <a:rPr lang="el-GR" sz="900" dirty="0">
                <a:latin typeface="Segoe UI Light" panose="020B0502040204020203" pitchFamily="34" charset="0"/>
                <a:ea typeface="Times New Roman" panose="02020603050405020304" pitchFamily="18" charset="0"/>
                <a:cs typeface="Segoe UI Light" panose="020B0502040204020203" pitchFamily="34" charset="0"/>
              </a:rPr>
              <a:t>1</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Αναγνωριστικός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Κωδικός [</a:t>
            </a:r>
            <a:r>
              <a:rPr lang="en-US" sz="900" dirty="0">
                <a:latin typeface="Segoe UI Light" panose="020B0502040204020203" pitchFamily="34" charset="0"/>
                <a:ea typeface="Times New Roman" panose="02020603050405020304" pitchFamily="18" charset="0"/>
                <a:cs typeface="Segoe UI Light" panose="020B0502040204020203" pitchFamily="34" charset="0"/>
              </a:rPr>
              <a:t>ID</a:t>
            </a:r>
            <a:r>
              <a:rPr lang="el-GR" sz="900" dirty="0">
                <a:latin typeface="Segoe UI Light" panose="020B0502040204020203" pitchFamily="34" charset="0"/>
                <a:ea typeface="Times New Roman" panose="02020603050405020304" pitchFamily="18" charset="0"/>
                <a:cs typeface="Segoe UI Light" panose="020B0502040204020203" pitchFamily="34" charset="0"/>
              </a:rPr>
              <a:t>] Περιστατικού</a:t>
            </a:r>
          </a:p>
          <a:p>
            <a:pPr>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I</a:t>
            </a:r>
            <a:r>
              <a:rPr lang="el-GR" sz="900" dirty="0">
                <a:latin typeface="Segoe UI Light" panose="020B0502040204020203" pitchFamily="34" charset="0"/>
                <a:ea typeface="Times New Roman" panose="02020603050405020304" pitchFamily="18" charset="0"/>
                <a:cs typeface="Segoe UI Light" panose="020B0502040204020203" pitchFamily="34" charset="0"/>
              </a:rPr>
              <a:t>2</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Ημερομηνία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που έλαβε χώρα το Περιστατικό</a:t>
            </a:r>
          </a:p>
          <a:p>
            <a:pPr>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I</a:t>
            </a:r>
            <a:r>
              <a:rPr lang="el-GR" sz="900" dirty="0">
                <a:latin typeface="Segoe UI Light" panose="020B0502040204020203" pitchFamily="34" charset="0"/>
                <a:ea typeface="Times New Roman" panose="02020603050405020304" pitchFamily="18" charset="0"/>
                <a:cs typeface="Segoe UI Light" panose="020B0502040204020203" pitchFamily="34" charset="0"/>
              </a:rPr>
              <a:t>3</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Μορφή</a:t>
            </a:r>
            <a:r>
              <a:rPr lang="el-GR" sz="900" dirty="0">
                <a:latin typeface="Segoe UI Light" panose="020B0502040204020203" pitchFamily="34" charset="0"/>
                <a:ea typeface="Times New Roman" panose="02020603050405020304" pitchFamily="18" charset="0"/>
                <a:cs typeface="Segoe UI Light" panose="020B0502040204020203" pitchFamily="34" charset="0"/>
              </a:rPr>
              <a:t>/-</a:t>
            </a:r>
            <a:r>
              <a:rPr lang="el-GR" sz="900" dirty="0" err="1">
                <a:latin typeface="Segoe UI Light" panose="020B0502040204020203" pitchFamily="34" charset="0"/>
                <a:ea typeface="Times New Roman" panose="02020603050405020304" pitchFamily="18" charset="0"/>
                <a:cs typeface="Segoe UI Light" panose="020B0502040204020203" pitchFamily="34" charset="0"/>
              </a:rPr>
              <a:t>ές</a:t>
            </a:r>
            <a:r>
              <a:rPr lang="el-GR" sz="900" dirty="0">
                <a:latin typeface="Segoe UI Light" panose="020B0502040204020203" pitchFamily="34" charset="0"/>
                <a:ea typeface="Times New Roman" panose="02020603050405020304" pitchFamily="18" charset="0"/>
                <a:cs typeface="Segoe UI Light" panose="020B0502040204020203" pitchFamily="34" charset="0"/>
              </a:rPr>
              <a:t> Κακομεταχείρισης </a:t>
            </a:r>
          </a:p>
          <a:p>
            <a:pPr>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I</a:t>
            </a:r>
            <a:r>
              <a:rPr lang="el-GR" sz="900" dirty="0">
                <a:latin typeface="Segoe UI Light" panose="020B0502040204020203" pitchFamily="34" charset="0"/>
                <a:ea typeface="Times New Roman" panose="02020603050405020304" pitchFamily="18" charset="0"/>
                <a:cs typeface="Segoe UI Light" panose="020B0502040204020203" pitchFamily="34" charset="0"/>
              </a:rPr>
              <a:t>4</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Τόπος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όπου έλαβε χώρα το περιστατικό</a:t>
            </a:r>
            <a:endParaRPr lang="el-GR" sz="900" dirty="0">
              <a:effectLst/>
              <a:latin typeface="Segoe UI Light" panose="020B0502040204020203" pitchFamily="34" charset="0"/>
              <a:ea typeface="Times New Roman" panose="02020603050405020304" pitchFamily="18" charset="0"/>
              <a:cs typeface="Segoe UI Light" panose="020B0502040204020203" pitchFamily="34" charset="0"/>
            </a:endParaRPr>
          </a:p>
        </p:txBody>
      </p:sp>
      <p:sp>
        <p:nvSpPr>
          <p:cNvPr id="12" name="Right Arrow 11"/>
          <p:cNvSpPr/>
          <p:nvPr/>
        </p:nvSpPr>
        <p:spPr>
          <a:xfrm>
            <a:off x="2331720" y="4192057"/>
            <a:ext cx="3176745" cy="378042"/>
          </a:xfrm>
          <a:prstGeom prst="rightArrow">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I</a:t>
            </a:r>
            <a:r>
              <a:rPr lang="el-GR" sz="900" dirty="0">
                <a:latin typeface="Segoe UI Light" panose="020B0502040204020203" pitchFamily="34" charset="0"/>
                <a:ea typeface="Times New Roman" panose="02020603050405020304" pitchFamily="18" charset="0"/>
                <a:cs typeface="Segoe UI Light" panose="020B0502040204020203" pitchFamily="34" charset="0"/>
              </a:rPr>
              <a:t>3: Μορφή/-</a:t>
            </a:r>
            <a:r>
              <a:rPr lang="el-GR" sz="900" dirty="0" err="1">
                <a:latin typeface="Segoe UI Light" panose="020B0502040204020203" pitchFamily="34" charset="0"/>
                <a:ea typeface="Times New Roman" panose="02020603050405020304" pitchFamily="18" charset="0"/>
                <a:cs typeface="Segoe UI Light" panose="020B0502040204020203" pitchFamily="34" charset="0"/>
              </a:rPr>
              <a:t>ές</a:t>
            </a:r>
            <a:r>
              <a:rPr lang="el-GR" sz="900" dirty="0">
                <a:latin typeface="Segoe UI Light" panose="020B0502040204020203" pitchFamily="34" charset="0"/>
                <a:ea typeface="Times New Roman" panose="02020603050405020304" pitchFamily="18" charset="0"/>
                <a:cs typeface="Segoe UI Light" panose="020B0502040204020203" pitchFamily="34" charset="0"/>
              </a:rPr>
              <a:t> Κακομεταχείρισης </a:t>
            </a:r>
          </a:p>
        </p:txBody>
      </p:sp>
      <p:sp>
        <p:nvSpPr>
          <p:cNvPr id="16" name="Rectangle 15"/>
          <p:cNvSpPr/>
          <p:nvPr/>
        </p:nvSpPr>
        <p:spPr>
          <a:xfrm>
            <a:off x="5526667" y="1217592"/>
            <a:ext cx="3611547" cy="3118546"/>
          </a:xfrm>
          <a:prstGeom prst="rect">
            <a:avLst/>
          </a:prstGeom>
        </p:spPr>
        <p:txBody>
          <a:bodyPr wrap="square">
            <a:spAutoFit/>
          </a:bodyPr>
          <a:lstStyle/>
          <a:p>
            <a:pPr>
              <a:lnSpc>
                <a:spcPct val="115000"/>
              </a:lnSpc>
              <a:spcAft>
                <a:spcPts val="0"/>
              </a:spcAft>
            </a:pPr>
            <a:r>
              <a:rPr lang="el-GR" sz="900" b="1" i="1" dirty="0">
                <a:solidFill>
                  <a:srgbClr val="E36C0A"/>
                </a:solidFill>
                <a:latin typeface="Segoe UI Light" panose="020B0502040204020203" pitchFamily="34" charset="0"/>
                <a:ea typeface="Times New Roman" panose="02020603050405020304" pitchFamily="18" charset="0"/>
                <a:cs typeface="Segoe UI Light" panose="020B0502040204020203" pitchFamily="34" charset="0"/>
              </a:rPr>
              <a:t>Στοιχεία Δεδομένων που σχετίζονται με </a:t>
            </a:r>
            <a:r>
              <a:rPr lang="el-GR" sz="900" b="1" i="1" dirty="0" err="1">
                <a:solidFill>
                  <a:srgbClr val="E36C0A"/>
                </a:solidFill>
                <a:latin typeface="Segoe UI Light" panose="020B0502040204020203" pitchFamily="34" charset="0"/>
                <a:ea typeface="Times New Roman" panose="02020603050405020304" pitchFamily="18" charset="0"/>
                <a:cs typeface="Segoe UI Light" panose="020B0502040204020203" pitchFamily="34" charset="0"/>
              </a:rPr>
              <a:t>το”ΠΑΙΔΙ</a:t>
            </a:r>
            <a:r>
              <a:rPr lang="el-GR" sz="900" b="1" i="1" dirty="0">
                <a:solidFill>
                  <a:srgbClr val="E36C0A"/>
                </a:solidFill>
                <a:latin typeface="Segoe UI Light" panose="020B0502040204020203" pitchFamily="34" charset="0"/>
                <a:ea typeface="Times New Roman" panose="02020603050405020304" pitchFamily="18" charset="0"/>
                <a:cs typeface="Segoe UI Light" panose="020B0502040204020203" pitchFamily="34" charset="0"/>
              </a:rPr>
              <a:t>” </a:t>
            </a:r>
            <a:endParaRPr lang="el-GR" sz="900"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C</a:t>
            </a:r>
            <a:r>
              <a:rPr lang="el-GR" sz="900" dirty="0">
                <a:latin typeface="Segoe UI Light" panose="020B0502040204020203" pitchFamily="34" charset="0"/>
                <a:ea typeface="Times New Roman" panose="02020603050405020304" pitchFamily="18" charset="0"/>
                <a:cs typeface="Segoe UI Light" panose="020B0502040204020203" pitchFamily="34" charset="0"/>
              </a:rPr>
              <a:t>1</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a:t>
            </a:r>
            <a:r>
              <a:rPr lang="en-US" sz="900" dirty="0">
                <a:latin typeface="Segoe UI Light" panose="020B0502040204020203" pitchFamily="34" charset="0"/>
                <a:ea typeface="Times New Roman" panose="02020603050405020304" pitchFamily="18" charset="0"/>
                <a:cs typeface="Segoe UI Light" panose="020B0502040204020203" pitchFamily="34" charset="0"/>
              </a:rPr>
              <a:t>ID </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Παιδιού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(Ψευδώνυμο) </a:t>
            </a:r>
            <a:r>
              <a:rPr lang="el-GR" sz="900" i="1" dirty="0" smtClean="0">
                <a:solidFill>
                  <a:schemeClr val="accent6"/>
                </a:solidFill>
                <a:latin typeface="Segoe UI Light" panose="020B0502040204020203" pitchFamily="34" charset="0"/>
                <a:ea typeface="Times New Roman" panose="02020603050405020304" pitchFamily="18" charset="0"/>
                <a:cs typeface="Segoe UI Light" panose="020B0502040204020203" pitchFamily="34" charset="0"/>
              </a:rPr>
              <a:t>/ προσωρινός ή οριστικός </a:t>
            </a:r>
            <a:endParaRPr lang="el-GR" sz="900" i="1" dirty="0">
              <a:solidFill>
                <a:schemeClr val="accent6"/>
              </a:solidFill>
              <a:latin typeface="Segoe UI Light" panose="020B0502040204020203" pitchFamily="34" charset="0"/>
              <a:ea typeface="Times New Roman" panose="02020603050405020304" pitchFamily="18" charset="0"/>
              <a:cs typeface="Segoe UI Light" panose="020B0502040204020203" pitchFamily="34" charset="0"/>
            </a:endParaRP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C</a:t>
            </a:r>
            <a:r>
              <a:rPr lang="el-GR" sz="900" dirty="0">
                <a:latin typeface="Segoe UI Light" panose="020B0502040204020203" pitchFamily="34" charset="0"/>
                <a:ea typeface="Times New Roman" panose="02020603050405020304" pitchFamily="18" charset="0"/>
                <a:cs typeface="Segoe UI Light" panose="020B0502040204020203" pitchFamily="34" charset="0"/>
              </a:rPr>
              <a:t>2</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Φύλο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Παιδιού</a:t>
            </a: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C</a:t>
            </a:r>
            <a:r>
              <a:rPr lang="el-GR" sz="900" dirty="0">
                <a:latin typeface="Segoe UI Light" panose="020B0502040204020203" pitchFamily="34" charset="0"/>
                <a:ea typeface="Times New Roman" panose="02020603050405020304" pitchFamily="18" charset="0"/>
                <a:cs typeface="Segoe UI Light" panose="020B0502040204020203" pitchFamily="34" charset="0"/>
              </a:rPr>
              <a:t>3</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Ημερομηνία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Γέννησης Παιδιού</a:t>
            </a: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C</a:t>
            </a:r>
            <a:r>
              <a:rPr lang="el-GR" sz="900" dirty="0">
                <a:latin typeface="Segoe UI Light" panose="020B0502040204020203" pitchFamily="34" charset="0"/>
                <a:ea typeface="Times New Roman" panose="02020603050405020304" pitchFamily="18" charset="0"/>
                <a:cs typeface="Segoe UI Light" panose="020B0502040204020203" pitchFamily="34" charset="0"/>
              </a:rPr>
              <a:t>4</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a:t>
            </a:r>
            <a:r>
              <a:rPr lang="en-US" sz="900" dirty="0" smtClean="0">
                <a:latin typeface="Segoe UI Light" panose="020B0502040204020203" pitchFamily="34" charset="0"/>
                <a:ea typeface="Times New Roman" panose="02020603050405020304" pitchFamily="18" charset="0"/>
                <a:cs typeface="Segoe UI Light" panose="020B0502040204020203" pitchFamily="34" charset="0"/>
              </a:rPr>
              <a:t>Status</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Υπηκοότητας Παιδιού</a:t>
            </a:r>
          </a:p>
          <a:p>
            <a:pPr>
              <a:lnSpc>
                <a:spcPct val="115000"/>
              </a:lnSpc>
              <a:spcAft>
                <a:spcPts val="0"/>
              </a:spcAft>
            </a:pPr>
            <a:r>
              <a:rPr lang="el-GR" sz="900" b="1"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rPr>
              <a:t> </a:t>
            </a:r>
            <a:endParaRPr lang="el-GR" sz="900" b="1" i="1" spc="75" dirty="0" smtClean="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endParaRPr lang="el-GR" sz="900" i="1" spc="75" dirty="0" smtClean="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endParaRPr lang="el-GR" sz="900"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r>
              <a:rPr lang="el-GR" sz="900" b="1" i="1" dirty="0">
                <a:solidFill>
                  <a:srgbClr val="76923C"/>
                </a:solidFill>
                <a:latin typeface="Segoe UI Light" panose="020B0502040204020203" pitchFamily="34" charset="0"/>
                <a:ea typeface="Times New Roman" panose="02020603050405020304" pitchFamily="18" charset="0"/>
                <a:cs typeface="Segoe UI Light" panose="020B0502040204020203" pitchFamily="34" charset="0"/>
              </a:rPr>
              <a:t>Στοιχεία Δεδομένων που σχετίζονται με την ”ΟΙΚΟΓΕΝΕΙΑ” </a:t>
            </a:r>
            <a:endParaRPr lang="el-GR" sz="900"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F</a:t>
            </a:r>
            <a:r>
              <a:rPr lang="el-GR" sz="900" dirty="0">
                <a:latin typeface="Segoe UI Light" panose="020B0502040204020203" pitchFamily="34" charset="0"/>
                <a:ea typeface="Times New Roman" panose="02020603050405020304" pitchFamily="18" charset="0"/>
                <a:cs typeface="Segoe UI Light" panose="020B0502040204020203" pitchFamily="34" charset="0"/>
              </a:rPr>
              <a:t>1</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Σύνθεση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Οικογένειας </a:t>
            </a: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F</a:t>
            </a:r>
            <a:r>
              <a:rPr lang="el-GR" sz="900" dirty="0">
                <a:latin typeface="Segoe UI Light" panose="020B0502040204020203" pitchFamily="34" charset="0"/>
                <a:ea typeface="Times New Roman" panose="02020603050405020304" pitchFamily="18" charset="0"/>
                <a:cs typeface="Segoe UI Light" panose="020B0502040204020203" pitchFamily="34" charset="0"/>
              </a:rPr>
              <a:t>2</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Σχέση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Βασικού/-</a:t>
            </a:r>
            <a:r>
              <a:rPr lang="el-GR" sz="900" dirty="0" err="1">
                <a:latin typeface="Segoe UI Light" panose="020B0502040204020203" pitchFamily="34" charset="0"/>
                <a:ea typeface="Times New Roman" panose="02020603050405020304" pitchFamily="18" charset="0"/>
                <a:cs typeface="Segoe UI Light" panose="020B0502040204020203" pitchFamily="34" charset="0"/>
              </a:rPr>
              <a:t>ών</a:t>
            </a:r>
            <a:r>
              <a:rPr lang="el-GR" sz="900" dirty="0">
                <a:latin typeface="Segoe UI Light" panose="020B0502040204020203" pitchFamily="34" charset="0"/>
                <a:ea typeface="Times New Roman" panose="02020603050405020304" pitchFamily="18" charset="0"/>
                <a:cs typeface="Segoe UI Light" panose="020B0502040204020203" pitchFamily="34" charset="0"/>
              </a:rPr>
              <a:t> Φροντιστών με το παιδί </a:t>
            </a: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F</a:t>
            </a:r>
            <a:r>
              <a:rPr lang="el-GR" sz="900" dirty="0">
                <a:latin typeface="Segoe UI Light" panose="020B0502040204020203" pitchFamily="34" charset="0"/>
                <a:ea typeface="Times New Roman" panose="02020603050405020304" pitchFamily="18" charset="0"/>
                <a:cs typeface="Segoe UI Light" panose="020B0502040204020203" pitchFamily="34" charset="0"/>
              </a:rPr>
              <a:t>3</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Φύλο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Βασικού/-</a:t>
            </a:r>
            <a:r>
              <a:rPr lang="el-GR" sz="900" dirty="0" err="1">
                <a:latin typeface="Segoe UI Light" panose="020B0502040204020203" pitchFamily="34" charset="0"/>
                <a:ea typeface="Times New Roman" panose="02020603050405020304" pitchFamily="18" charset="0"/>
                <a:cs typeface="Segoe UI Light" panose="020B0502040204020203" pitchFamily="34" charset="0"/>
              </a:rPr>
              <a:t>ών</a:t>
            </a:r>
            <a:r>
              <a:rPr lang="el-GR" sz="900" dirty="0">
                <a:latin typeface="Segoe UI Light" panose="020B0502040204020203" pitchFamily="34" charset="0"/>
                <a:ea typeface="Times New Roman" panose="02020603050405020304" pitchFamily="18" charset="0"/>
                <a:cs typeface="Segoe UI Light" panose="020B0502040204020203" pitchFamily="34" charset="0"/>
              </a:rPr>
              <a:t> Φροντιστών με το παιδί</a:t>
            </a: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F</a:t>
            </a:r>
            <a:r>
              <a:rPr lang="el-GR" sz="900" dirty="0">
                <a:latin typeface="Segoe UI Light" panose="020B0502040204020203" pitchFamily="34" charset="0"/>
                <a:ea typeface="Times New Roman" panose="02020603050405020304" pitchFamily="18" charset="0"/>
                <a:cs typeface="Segoe UI Light" panose="020B0502040204020203" pitchFamily="34" charset="0"/>
              </a:rPr>
              <a:t>4</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Ημερομηνία </a:t>
            </a:r>
            <a:r>
              <a:rPr lang="el-GR" sz="900" dirty="0">
                <a:latin typeface="Segoe UI Light" panose="020B0502040204020203" pitchFamily="34" charset="0"/>
                <a:ea typeface="Times New Roman" panose="02020603050405020304" pitchFamily="18" charset="0"/>
                <a:cs typeface="Segoe UI Light" panose="020B0502040204020203" pitchFamily="34" charset="0"/>
              </a:rPr>
              <a:t>Γέννησης Βασικού/-</a:t>
            </a:r>
            <a:r>
              <a:rPr lang="el-GR" sz="900" dirty="0" err="1">
                <a:latin typeface="Segoe UI Light" panose="020B0502040204020203" pitchFamily="34" charset="0"/>
                <a:ea typeface="Times New Roman" panose="02020603050405020304" pitchFamily="18" charset="0"/>
                <a:cs typeface="Segoe UI Light" panose="020B0502040204020203" pitchFamily="34" charset="0"/>
              </a:rPr>
              <a:t>ών</a:t>
            </a:r>
            <a:r>
              <a:rPr lang="el-GR" sz="900" dirty="0">
                <a:latin typeface="Segoe UI Light" panose="020B0502040204020203" pitchFamily="34" charset="0"/>
                <a:ea typeface="Times New Roman" panose="02020603050405020304" pitchFamily="18" charset="0"/>
                <a:cs typeface="Segoe UI Light" panose="020B0502040204020203" pitchFamily="34" charset="0"/>
              </a:rPr>
              <a:t> Φροντιστών με το παιδί</a:t>
            </a:r>
          </a:p>
          <a:p>
            <a:pPr>
              <a:lnSpc>
                <a:spcPct val="115000"/>
              </a:lnSpc>
              <a:spcAft>
                <a:spcPts val="0"/>
              </a:spcAft>
            </a:pPr>
            <a:endParaRPr lang="el-GR" sz="900" b="1" i="1" spc="75" dirty="0" smtClean="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endParaRPr lang="el-GR" sz="900" b="1" i="1" spc="75" dirty="0" smtClean="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r>
              <a:rPr lang="el-GR" sz="900" b="1"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rPr>
              <a:t> </a:t>
            </a:r>
            <a:endParaRPr lang="el-GR" sz="900"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nSpc>
                <a:spcPct val="115000"/>
              </a:lnSpc>
              <a:spcAft>
                <a:spcPts val="0"/>
              </a:spcAft>
            </a:pPr>
            <a:r>
              <a:rPr lang="el-GR" sz="900" b="1" i="1" dirty="0">
                <a:solidFill>
                  <a:srgbClr val="5F497A"/>
                </a:solidFill>
                <a:latin typeface="Segoe UI Light" panose="020B0502040204020203" pitchFamily="34" charset="0"/>
                <a:ea typeface="Times New Roman" panose="02020603050405020304" pitchFamily="18" charset="0"/>
                <a:cs typeface="Segoe UI Light" panose="020B0502040204020203" pitchFamily="34" charset="0"/>
              </a:rPr>
              <a:t>Στοιχεία Δεδομένων που σχετίζονται με τις ”ΥΠΗΡΕΣΙΕΣ” </a:t>
            </a:r>
            <a:endParaRPr lang="el-GR" sz="900" i="1" spc="75" dirty="0">
              <a:solidFill>
                <a:srgbClr val="4F81BD"/>
              </a:solidFill>
              <a:latin typeface="Segoe UI Light" panose="020B0502040204020203" pitchFamily="34" charset="0"/>
              <a:ea typeface="Times New Roman" panose="02020603050405020304" pitchFamily="18" charset="0"/>
              <a:cs typeface="Segoe UI Light" panose="020B0502040204020203" pitchFamily="34" charset="0"/>
            </a:endParaRP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S</a:t>
            </a:r>
            <a:r>
              <a:rPr lang="el-GR" sz="900" dirty="0">
                <a:latin typeface="Segoe UI Light" panose="020B0502040204020203" pitchFamily="34" charset="0"/>
                <a:ea typeface="Times New Roman" panose="02020603050405020304" pitchFamily="18" charset="0"/>
                <a:cs typeface="Segoe UI Light" panose="020B0502040204020203" pitchFamily="34" charset="0"/>
              </a:rPr>
              <a:t>1</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Απόκριση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Φορέα </a:t>
            </a:r>
          </a:p>
          <a:p>
            <a:pPr algn="just">
              <a:lnSpc>
                <a:spcPct val="115000"/>
              </a:lnSpc>
              <a:spcAft>
                <a:spcPts val="0"/>
              </a:spcAft>
            </a:pPr>
            <a:r>
              <a:rPr lang="en-US" sz="900" dirty="0">
                <a:latin typeface="Segoe UI Light" panose="020B0502040204020203" pitchFamily="34" charset="0"/>
                <a:ea typeface="Times New Roman" panose="02020603050405020304" pitchFamily="18" charset="0"/>
                <a:cs typeface="Segoe UI Light" panose="020B0502040204020203" pitchFamily="34" charset="0"/>
              </a:rPr>
              <a:t>DE</a:t>
            </a:r>
            <a:r>
              <a:rPr lang="el-GR" sz="900" dirty="0">
                <a:latin typeface="Segoe UI Light" panose="020B0502040204020203" pitchFamily="34" charset="0"/>
                <a:ea typeface="Times New Roman" panose="02020603050405020304" pitchFamily="18" charset="0"/>
                <a:cs typeface="Segoe UI Light" panose="020B0502040204020203" pitchFamily="34" charset="0"/>
              </a:rPr>
              <a:t>_</a:t>
            </a:r>
            <a:r>
              <a:rPr lang="en-US" sz="900" dirty="0">
                <a:latin typeface="Segoe UI Light" panose="020B0502040204020203" pitchFamily="34" charset="0"/>
                <a:ea typeface="Times New Roman" panose="02020603050405020304" pitchFamily="18" charset="0"/>
                <a:cs typeface="Segoe UI Light" panose="020B0502040204020203" pitchFamily="34" charset="0"/>
              </a:rPr>
              <a:t>S</a:t>
            </a:r>
            <a:r>
              <a:rPr lang="el-GR" sz="900" dirty="0">
                <a:latin typeface="Segoe UI Light" panose="020B0502040204020203" pitchFamily="34" charset="0"/>
                <a:ea typeface="Times New Roman" panose="02020603050405020304" pitchFamily="18" charset="0"/>
                <a:cs typeface="Segoe UI Light" panose="020B0502040204020203" pitchFamily="34" charset="0"/>
              </a:rPr>
              <a:t>2</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 Παραπομπές </a:t>
            </a:r>
            <a:r>
              <a:rPr lang="el-GR" sz="900" dirty="0">
                <a:latin typeface="Segoe UI Light" panose="020B0502040204020203" pitchFamily="34" charset="0"/>
                <a:ea typeface="Times New Roman" panose="02020603050405020304" pitchFamily="18" charset="0"/>
                <a:cs typeface="Segoe UI Light" panose="020B0502040204020203" pitchFamily="34" charset="0"/>
              </a:rPr>
              <a:t>σε άλλες </a:t>
            </a:r>
            <a:r>
              <a:rPr lang="el-GR" sz="900" dirty="0" smtClean="0">
                <a:latin typeface="Segoe UI Light" panose="020B0502040204020203" pitchFamily="34" charset="0"/>
                <a:ea typeface="Times New Roman" panose="02020603050405020304" pitchFamily="18" charset="0"/>
                <a:cs typeface="Segoe UI Light" panose="020B0502040204020203" pitchFamily="34" charset="0"/>
              </a:rPr>
              <a:t>υπηρεσίες </a:t>
            </a:r>
            <a:r>
              <a:rPr lang="el-GR" sz="900" i="1" dirty="0" smtClean="0">
                <a:solidFill>
                  <a:schemeClr val="accent6"/>
                </a:solidFill>
                <a:latin typeface="Segoe UI Light" panose="020B0502040204020203" pitchFamily="34" charset="0"/>
                <a:ea typeface="Times New Roman" panose="02020603050405020304" pitchFamily="18" charset="0"/>
                <a:cs typeface="Segoe UI Light" panose="020B0502040204020203" pitchFamily="34" charset="0"/>
              </a:rPr>
              <a:t>/ ανατροφοδότηση</a:t>
            </a:r>
            <a:endParaRPr lang="el-GR" sz="900" i="1" dirty="0">
              <a:solidFill>
                <a:schemeClr val="accent6"/>
              </a:solidFill>
              <a:effectLst/>
              <a:latin typeface="Segoe UI Light" panose="020B0502040204020203" pitchFamily="34" charset="0"/>
              <a:ea typeface="Times New Roman" panose="02020603050405020304" pitchFamily="18" charset="0"/>
              <a:cs typeface="Segoe UI Light" panose="020B0502040204020203" pitchFamily="34" charset="0"/>
            </a:endParaRPr>
          </a:p>
        </p:txBody>
      </p:sp>
      <p:sp>
        <p:nvSpPr>
          <p:cNvPr id="13" name="Rectangle 12"/>
          <p:cNvSpPr/>
          <p:nvPr/>
        </p:nvSpPr>
        <p:spPr>
          <a:xfrm>
            <a:off x="5526667" y="1203236"/>
            <a:ext cx="3461767" cy="3523399"/>
          </a:xfrm>
          <a:prstGeom prst="rect">
            <a:avLst/>
          </a:prstGeom>
          <a:solidFill>
            <a:schemeClr val="accent1"/>
          </a:solidFill>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just"/>
            <a:r>
              <a:rPr lang="el-GR" sz="1100" b="1" dirty="0">
                <a:latin typeface="Segoe UI Light" panose="020B0502040204020203" pitchFamily="34" charset="0"/>
                <a:cs typeface="Segoe UI Light" panose="020B0502040204020203" pitchFamily="34" charset="0"/>
              </a:rPr>
              <a:t>Στο πλαίσιο του </a:t>
            </a:r>
            <a:r>
              <a:rPr lang="en-US" sz="1100" b="1" dirty="0">
                <a:latin typeface="Segoe UI Light" panose="020B0502040204020203" pitchFamily="34" charset="0"/>
                <a:cs typeface="Segoe UI Light" panose="020B0502040204020203" pitchFamily="34" charset="0"/>
              </a:rPr>
              <a:t>CAN</a:t>
            </a:r>
            <a:r>
              <a:rPr lang="el-GR" sz="1100" b="1" dirty="0">
                <a:latin typeface="Segoe UI Light" panose="020B0502040204020203" pitchFamily="34" charset="0"/>
                <a:cs typeface="Segoe UI Light" panose="020B0502040204020203" pitchFamily="34" charset="0"/>
              </a:rPr>
              <a:t>-</a:t>
            </a:r>
            <a:r>
              <a:rPr lang="en-US" sz="1100" b="1" dirty="0">
                <a:latin typeface="Segoe UI Light" panose="020B0502040204020203" pitchFamily="34" charset="0"/>
                <a:cs typeface="Segoe UI Light" panose="020B0502040204020203" pitchFamily="34" charset="0"/>
              </a:rPr>
              <a:t>MDS</a:t>
            </a:r>
            <a:r>
              <a:rPr lang="el-GR" sz="1100" b="1" dirty="0">
                <a:latin typeface="Segoe UI Light" panose="020B0502040204020203" pitchFamily="34" charset="0"/>
                <a:cs typeface="Segoe UI Light" panose="020B0502040204020203" pitchFamily="34" charset="0"/>
              </a:rPr>
              <a:t>, ο ορισμός της </a:t>
            </a:r>
            <a:r>
              <a:rPr lang="el-GR" sz="1100" b="1" dirty="0" err="1">
                <a:latin typeface="Segoe UI Light" panose="020B0502040204020203" pitchFamily="34" charset="0"/>
                <a:cs typeface="Segoe UI Light" panose="020B0502040204020203" pitchFamily="34" charset="0"/>
              </a:rPr>
              <a:t>ΚαΠα</a:t>
            </a:r>
            <a:r>
              <a:rPr lang="el-GR" sz="1100" b="1" dirty="0">
                <a:latin typeface="Segoe UI Light" panose="020B0502040204020203" pitchFamily="34" charset="0"/>
                <a:cs typeface="Segoe UI Light" panose="020B0502040204020203" pitchFamily="34" charset="0"/>
              </a:rPr>
              <a:t> βασίζεται στο Γενικό Σχόλιο Ν. 13 της Επιτροπής των Ηνωμένων Εθνών για τα Δικαιώματα του Παιδιού με τίτλο </a:t>
            </a:r>
            <a:r>
              <a:rPr lang="el-GR" sz="1100" b="1" i="1" dirty="0">
                <a:latin typeface="Segoe UI Light" panose="020B0502040204020203" pitchFamily="34" charset="0"/>
                <a:cs typeface="Segoe UI Light" panose="020B0502040204020203" pitchFamily="34" charset="0"/>
              </a:rPr>
              <a:t>«Το δικαίωμα του παιδιού στην ελευθερία από όλες τις μορφές βίας»</a:t>
            </a:r>
            <a:r>
              <a:rPr lang="el-GR" sz="1100" b="1" dirty="0">
                <a:latin typeface="Segoe UI Light" panose="020B0502040204020203" pitchFamily="34" charset="0"/>
                <a:cs typeface="Segoe UI Light" panose="020B0502040204020203" pitchFamily="34" charset="0"/>
              </a:rPr>
              <a:t> [</a:t>
            </a:r>
            <a:r>
              <a:rPr lang="en-US" sz="1100" b="1" dirty="0">
                <a:latin typeface="Segoe UI Light" panose="020B0502040204020203" pitchFamily="34" charset="0"/>
                <a:cs typeface="Segoe UI Light" panose="020B0502040204020203" pitchFamily="34" charset="0"/>
              </a:rPr>
              <a:t>CRC</a:t>
            </a:r>
            <a:r>
              <a:rPr lang="el-GR" sz="1100" b="1" dirty="0">
                <a:latin typeface="Segoe UI Light" panose="020B0502040204020203" pitchFamily="34" charset="0"/>
                <a:cs typeface="Segoe UI Light" panose="020B0502040204020203" pitchFamily="34" charset="0"/>
              </a:rPr>
              <a:t>/</a:t>
            </a:r>
            <a:r>
              <a:rPr lang="en-US" sz="1100" b="1" dirty="0">
                <a:latin typeface="Segoe UI Light" panose="020B0502040204020203" pitchFamily="34" charset="0"/>
                <a:cs typeface="Segoe UI Light" panose="020B0502040204020203" pitchFamily="34" charset="0"/>
              </a:rPr>
              <a:t>C</a:t>
            </a:r>
            <a:r>
              <a:rPr lang="el-GR" sz="1100" b="1" dirty="0">
                <a:latin typeface="Segoe UI Light" panose="020B0502040204020203" pitchFamily="34" charset="0"/>
                <a:cs typeface="Segoe UI Light" panose="020B0502040204020203" pitchFamily="34" charset="0"/>
              </a:rPr>
              <a:t>/</a:t>
            </a:r>
            <a:r>
              <a:rPr lang="en-US" sz="1100" b="1" dirty="0">
                <a:latin typeface="Segoe UI Light" panose="020B0502040204020203" pitchFamily="34" charset="0"/>
                <a:cs typeface="Segoe UI Light" panose="020B0502040204020203" pitchFamily="34" charset="0"/>
              </a:rPr>
              <a:t>GC</a:t>
            </a:r>
            <a:r>
              <a:rPr lang="el-GR" sz="1100" b="1" dirty="0">
                <a:latin typeface="Segoe UI Light" panose="020B0502040204020203" pitchFamily="34" charset="0"/>
                <a:cs typeface="Segoe UI Light" panose="020B0502040204020203" pitchFamily="34" charset="0"/>
              </a:rPr>
              <a:t>/13 (2011) </a:t>
            </a:r>
            <a:endParaRPr lang="el-GR" sz="1100" b="1" dirty="0" smtClean="0">
              <a:latin typeface="Segoe UI Light" panose="020B0502040204020203" pitchFamily="34" charset="0"/>
              <a:cs typeface="Segoe UI Light" panose="020B0502040204020203" pitchFamily="34" charset="0"/>
            </a:endParaRPr>
          </a:p>
          <a:p>
            <a:pPr algn="just"/>
            <a:endParaRPr lang="en-US" sz="700" b="1" dirty="0">
              <a:latin typeface="Segoe UI Light" panose="020B0502040204020203" pitchFamily="34" charset="0"/>
              <a:cs typeface="Segoe UI Light" panose="020B0502040204020203" pitchFamily="34" charset="0"/>
            </a:endParaRPr>
          </a:p>
          <a:p>
            <a:pPr algn="just"/>
            <a:r>
              <a:rPr lang="el-GR" sz="1100" i="1" spc="-30" dirty="0">
                <a:solidFill>
                  <a:schemeClr val="bg1"/>
                </a:solidFill>
                <a:latin typeface="Segoe UI Light" panose="020B0502040204020203" pitchFamily="34" charset="0"/>
                <a:cs typeface="Segoe UI Light" panose="020B0502040204020203" pitchFamily="34" charset="0"/>
              </a:rPr>
              <a:t>Η από-κάτω-προς-τα-πάνω προσέγγιση του ορισμού της </a:t>
            </a:r>
            <a:r>
              <a:rPr lang="el-GR" sz="1100" i="1" spc="-30" dirty="0" smtClean="0">
                <a:solidFill>
                  <a:schemeClr val="bg1"/>
                </a:solidFill>
                <a:latin typeface="Segoe UI Light" panose="020B0502040204020203" pitchFamily="34" charset="0"/>
                <a:cs typeface="Segoe UI Light" panose="020B0502040204020203" pitchFamily="34" charset="0"/>
              </a:rPr>
              <a:t>ΚαΠα-π </a:t>
            </a:r>
            <a:r>
              <a:rPr lang="el-GR" sz="1100" i="1" spc="-30" dirty="0">
                <a:solidFill>
                  <a:schemeClr val="bg1"/>
                </a:solidFill>
                <a:latin typeface="Segoe UI Light" panose="020B0502040204020203" pitchFamily="34" charset="0"/>
                <a:cs typeface="Segoe UI Light" panose="020B0502040204020203" pitchFamily="34" charset="0"/>
              </a:rPr>
              <a:t>αναμένεται να διασφαλίσει στο μεγαλύτερο δυνατό βαθμό  την από κοινού κατανόηση από όλα τα εμπλεκόμενα μέρη του ποια ακριβώς πληροφορία αναμένεται να καταγραφεί στο Σύστημα, περιορίζοντας την υποκειμενική κρίση του τι θα μπορούσε ή τι θα έπρεπε να καταγραφεί. </a:t>
            </a:r>
            <a:endParaRPr lang="en-US" sz="1100" i="1" spc="-30" dirty="0">
              <a:solidFill>
                <a:schemeClr val="bg1"/>
              </a:solidFill>
              <a:latin typeface="Segoe UI Light" panose="020B0502040204020203" pitchFamily="34" charset="0"/>
              <a:cs typeface="Segoe UI Light" panose="020B0502040204020203" pitchFamily="34" charset="0"/>
            </a:endParaRPr>
          </a:p>
          <a:p>
            <a:pPr marL="92075" indent="-92075" algn="just">
              <a:buFont typeface="Arial" panose="020B0604020202020204" pitchFamily="34" charset="0"/>
              <a:buChar char="•"/>
            </a:pPr>
            <a:r>
              <a:rPr lang="el-GR" sz="1100" i="1" spc="-30" dirty="0">
                <a:solidFill>
                  <a:schemeClr val="bg1"/>
                </a:solidFill>
                <a:latin typeface="Segoe UI Light" panose="020B0502040204020203" pitchFamily="34" charset="0"/>
                <a:cs typeface="Segoe UI Light" panose="020B0502040204020203" pitchFamily="34" charset="0"/>
              </a:rPr>
              <a:t>Ο/η χρήστης/-</a:t>
            </a:r>
            <a:r>
              <a:rPr lang="el-GR" sz="1100" i="1" spc="-30" dirty="0" err="1">
                <a:solidFill>
                  <a:schemeClr val="bg1"/>
                </a:solidFill>
                <a:latin typeface="Segoe UI Light" panose="020B0502040204020203" pitchFamily="34" charset="0"/>
                <a:cs typeface="Segoe UI Light" panose="020B0502040204020203" pitchFamily="34" charset="0"/>
              </a:rPr>
              <a:t>τρια</a:t>
            </a:r>
            <a:r>
              <a:rPr lang="el-GR" sz="1100" i="1" spc="-30" dirty="0">
                <a:solidFill>
                  <a:schemeClr val="bg1"/>
                </a:solidFill>
                <a:latin typeface="Segoe UI Light" panose="020B0502040204020203" pitchFamily="34" charset="0"/>
                <a:cs typeface="Segoe UI Light" panose="020B0502040204020203" pitchFamily="34" charset="0"/>
              </a:rPr>
              <a:t> καλείται να επιλέξει από τις λίστες όποιες ενέργειες και παραλείψεις ισχύουν κατά περίπτωση αποκλειστικά με βάση τις πληροφορίες που έχει λάβει</a:t>
            </a:r>
            <a:endParaRPr lang="en-US" sz="1100" i="1" spc="-30" dirty="0">
              <a:solidFill>
                <a:schemeClr val="bg1"/>
              </a:solidFill>
              <a:latin typeface="Segoe UI Light" panose="020B0502040204020203" pitchFamily="34" charset="0"/>
              <a:cs typeface="Segoe UI Light" panose="020B0502040204020203" pitchFamily="34" charset="0"/>
            </a:endParaRPr>
          </a:p>
          <a:p>
            <a:pPr marL="92075" indent="-92075" algn="just">
              <a:buFont typeface="Arial" panose="020B0604020202020204" pitchFamily="34" charset="0"/>
              <a:buChar char="•"/>
            </a:pPr>
            <a:r>
              <a:rPr lang="en-US" sz="1100" i="1" spc="-30" dirty="0">
                <a:solidFill>
                  <a:schemeClr val="bg1"/>
                </a:solidFill>
                <a:latin typeface="Segoe UI Light" panose="020B0502040204020203" pitchFamily="34" charset="0"/>
                <a:cs typeface="Segoe UI Light" panose="020B0502040204020203" pitchFamily="34" charset="0"/>
              </a:rPr>
              <a:t>To </a:t>
            </a:r>
            <a:r>
              <a:rPr lang="el-GR" sz="1100" i="1" spc="-30" dirty="0">
                <a:solidFill>
                  <a:schemeClr val="bg1"/>
                </a:solidFill>
                <a:latin typeface="Segoe UI Light" panose="020B0502040204020203" pitchFamily="34" charset="0"/>
                <a:cs typeface="Segoe UI Light" panose="020B0502040204020203" pitchFamily="34" charset="0"/>
              </a:rPr>
              <a:t>Λεξικό </a:t>
            </a:r>
            <a:r>
              <a:rPr lang="en-US" sz="1100" i="1" spc="-30" dirty="0">
                <a:solidFill>
                  <a:schemeClr val="bg1"/>
                </a:solidFill>
                <a:latin typeface="Segoe UI Light" panose="020B0502040204020203" pitchFamily="34" charset="0"/>
                <a:cs typeface="Segoe UI Light" panose="020B0502040204020203" pitchFamily="34" charset="0"/>
              </a:rPr>
              <a:t>CAN-MDS </a:t>
            </a:r>
            <a:r>
              <a:rPr lang="el-GR" sz="1100" i="1" spc="-30" dirty="0">
                <a:solidFill>
                  <a:schemeClr val="bg1"/>
                </a:solidFill>
                <a:latin typeface="Segoe UI Light" panose="020B0502040204020203" pitchFamily="34" charset="0"/>
                <a:cs typeface="Segoe UI Light" panose="020B0502040204020203" pitchFamily="34" charset="0"/>
              </a:rPr>
              <a:t>Δεδομένων, Όροι &amp; Ορισμοί</a:t>
            </a:r>
            <a:r>
              <a:rPr lang="en-US" sz="1100" i="1" spc="-30" dirty="0">
                <a:solidFill>
                  <a:schemeClr val="bg1"/>
                </a:solidFill>
                <a:latin typeface="Segoe UI Light" panose="020B0502040204020203" pitchFamily="34" charset="0"/>
                <a:cs typeface="Segoe UI Light" panose="020B0502040204020203" pitchFamily="34" charset="0"/>
              </a:rPr>
              <a:t> </a:t>
            </a:r>
            <a:r>
              <a:rPr lang="el-GR" sz="1100" i="1" spc="-30" dirty="0">
                <a:solidFill>
                  <a:schemeClr val="bg1"/>
                </a:solidFill>
                <a:latin typeface="Segoe UI Light" panose="020B0502040204020203" pitchFamily="34" charset="0"/>
                <a:cs typeface="Segoe UI Light" panose="020B0502040204020203" pitchFamily="34" charset="0"/>
              </a:rPr>
              <a:t>είναι διαθέσιμο για να διασφαλίσει κοινή κατανόηση κατά τη συλλογή και ερμηνεία της πληροφορίας</a:t>
            </a:r>
          </a:p>
        </p:txBody>
      </p:sp>
    </p:spTree>
    <p:extLst>
      <p:ext uri="{BB962C8B-B14F-4D97-AF65-F5344CB8AC3E}">
        <p14:creationId xmlns:p14="http://schemas.microsoft.com/office/powerpoint/2010/main" xmlns="" val="80927578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1+#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P spid="15" grpId="0"/>
      <p:bldP spid="12" grpId="0" animBg="1"/>
      <p:bldP spid="16" grpId="0"/>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 xmlns:a16="http://schemas.microsoft.com/office/drawing/2014/main" id="{1AA24A79-C2FD-F244-8208-EA246100DB9A}"/>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38652" y="1199477"/>
            <a:ext cx="7850550" cy="3525900"/>
          </a:xfrm>
          <a:prstGeom prst="rect">
            <a:avLst/>
          </a:prstGeom>
        </p:spPr>
      </p:pic>
      <p:sp>
        <p:nvSpPr>
          <p:cNvPr id="4" name="Rectangle 3"/>
          <p:cNvSpPr/>
          <p:nvPr/>
        </p:nvSpPr>
        <p:spPr>
          <a:xfrm>
            <a:off x="550415" y="424064"/>
            <a:ext cx="8079769" cy="493981"/>
          </a:xfrm>
          <a:prstGeom prst="rect">
            <a:avLst/>
          </a:prstGeom>
        </p:spPr>
        <p:txBody>
          <a:bodyPr wrap="square" lIns="68580" tIns="34290" rIns="68580" bIns="34290">
            <a:spAutoFit/>
          </a:bodyPr>
          <a:lstStyle/>
          <a:p>
            <a:pPr>
              <a:lnSpc>
                <a:spcPct val="115000"/>
              </a:lnSpc>
            </a:pPr>
            <a:r>
              <a:rPr lang="el-GR" sz="2400" b="1" dirty="0">
                <a:latin typeface="Segoe UI Black" panose="020B0A02040204020203" pitchFamily="34" charset="0"/>
                <a:ea typeface="Segoe UI Black" panose="020B0A02040204020203" pitchFamily="34" charset="0"/>
              </a:rPr>
              <a:t>Ιδιότητες Στοιχείων Δεδομένων (ΣΔ) στο </a:t>
            </a:r>
            <a:r>
              <a:rPr lang="en-US" sz="2400" b="1" dirty="0">
                <a:latin typeface="Segoe UI Black" panose="020B0A02040204020203" pitchFamily="34" charset="0"/>
                <a:ea typeface="Segoe UI Black" panose="020B0A02040204020203" pitchFamily="34" charset="0"/>
              </a:rPr>
              <a:t>CAN-MDS</a:t>
            </a:r>
            <a:endParaRPr lang="el-GR" sz="2400" b="1" dirty="0">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xmlns="" val="366529477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550415" y="424064"/>
            <a:ext cx="8079769" cy="493981"/>
          </a:xfrm>
          <a:prstGeom prst="rect">
            <a:avLst/>
          </a:prstGeom>
        </p:spPr>
        <p:txBody>
          <a:bodyPr wrap="square" lIns="68580" tIns="34290" rIns="68580" bIns="34290">
            <a:spAutoFit/>
          </a:bodyPr>
          <a:lstStyle/>
          <a:p>
            <a:pPr>
              <a:lnSpc>
                <a:spcPct val="115000"/>
              </a:lnSpc>
            </a:pPr>
            <a:r>
              <a:rPr lang="el-GR" sz="2400" b="1" dirty="0">
                <a:latin typeface="Segoe UI Black" panose="020B0A02040204020203" pitchFamily="34" charset="0"/>
                <a:ea typeface="Segoe UI Black" panose="020B0A02040204020203" pitchFamily="34" charset="0"/>
              </a:rPr>
              <a:t>Ιδιότητες Στοιχείων Δεδομένων (ΣΔ) στο </a:t>
            </a:r>
            <a:r>
              <a:rPr lang="en-US" sz="2400" b="1" dirty="0">
                <a:latin typeface="Segoe UI Black" panose="020B0A02040204020203" pitchFamily="34" charset="0"/>
                <a:ea typeface="Segoe UI Black" panose="020B0A02040204020203" pitchFamily="34" charset="0"/>
              </a:rPr>
              <a:t>CAN-MDS</a:t>
            </a:r>
            <a:endParaRPr lang="el-GR" sz="2400" b="1" dirty="0">
              <a:latin typeface="Segoe UI Black" panose="020B0A02040204020203" pitchFamily="34" charset="0"/>
              <a:ea typeface="Segoe UI Black" panose="020B0A02040204020203" pitchFamily="34" charset="0"/>
            </a:endParaRPr>
          </a:p>
        </p:txBody>
      </p:sp>
      <p:pic>
        <p:nvPicPr>
          <p:cNvPr id="3" name="Picture 2" descr="A screenshot of a cell phone&#10;&#10;Description automatically generated">
            <a:extLst>
              <a:ext uri="{FF2B5EF4-FFF2-40B4-BE49-F238E27FC236}">
                <a16:creationId xmlns="" xmlns:a16="http://schemas.microsoft.com/office/drawing/2014/main" id="{0A48646E-858E-CE4B-9029-EB08C2514826}"/>
              </a:ext>
            </a:extLst>
          </p:cNvPr>
          <p:cNvPicPr>
            <a:picLocks noChangeAspect="1"/>
          </p:cNvPicPr>
          <p:nvPr/>
        </p:nvPicPr>
        <p:blipFill rotWithShape="1">
          <a:blip r:embed="rId3">
            <a:extLst>
              <a:ext uri="{28A0092B-C50C-407E-A947-70E740481C1C}">
                <a14:useLocalDpi xmlns:a14="http://schemas.microsoft.com/office/drawing/2010/main" xmlns="" val="0"/>
              </a:ext>
            </a:extLst>
          </a:blip>
          <a:srcRect l="2559" t="933" b="22454"/>
          <a:stretch/>
        </p:blipFill>
        <p:spPr>
          <a:xfrm>
            <a:off x="585926" y="1216241"/>
            <a:ext cx="8044258" cy="3364637"/>
          </a:xfrm>
          <a:prstGeom prst="rect">
            <a:avLst/>
          </a:prstGeom>
        </p:spPr>
      </p:pic>
    </p:spTree>
    <p:extLst>
      <p:ext uri="{BB962C8B-B14F-4D97-AF65-F5344CB8AC3E}">
        <p14:creationId xmlns:p14="http://schemas.microsoft.com/office/powerpoint/2010/main" xmlns="" val="730757836"/>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 xmlns:a16="http://schemas.microsoft.com/office/drawing/2014/main" id="{0A48646E-858E-CE4B-9029-EB08C2514826}"/>
              </a:ext>
            </a:extLst>
          </p:cNvPr>
          <p:cNvPicPr>
            <a:picLocks noChangeAspect="1"/>
          </p:cNvPicPr>
          <p:nvPr/>
        </p:nvPicPr>
        <p:blipFill rotWithShape="1">
          <a:blip r:embed="rId3">
            <a:extLst>
              <a:ext uri="{28A0092B-C50C-407E-A947-70E740481C1C}">
                <a14:useLocalDpi xmlns:a14="http://schemas.microsoft.com/office/drawing/2010/main" xmlns="" val="0"/>
              </a:ext>
            </a:extLst>
          </a:blip>
          <a:srcRect l="2667" t="76822" r="2145" b="3119"/>
          <a:stretch/>
        </p:blipFill>
        <p:spPr>
          <a:xfrm>
            <a:off x="630319" y="1997475"/>
            <a:ext cx="7918877" cy="887767"/>
          </a:xfrm>
          <a:prstGeom prst="rect">
            <a:avLst/>
          </a:prstGeom>
        </p:spPr>
      </p:pic>
      <p:sp>
        <p:nvSpPr>
          <p:cNvPr id="4" name="Rectangle 3"/>
          <p:cNvSpPr/>
          <p:nvPr/>
        </p:nvSpPr>
        <p:spPr>
          <a:xfrm>
            <a:off x="550415" y="424064"/>
            <a:ext cx="8079769" cy="493981"/>
          </a:xfrm>
          <a:prstGeom prst="rect">
            <a:avLst/>
          </a:prstGeom>
        </p:spPr>
        <p:txBody>
          <a:bodyPr wrap="square" lIns="68580" tIns="34290" rIns="68580" bIns="34290">
            <a:spAutoFit/>
          </a:bodyPr>
          <a:lstStyle/>
          <a:p>
            <a:pPr>
              <a:lnSpc>
                <a:spcPct val="115000"/>
              </a:lnSpc>
            </a:pPr>
            <a:r>
              <a:rPr lang="el-GR" sz="2400" b="1" dirty="0">
                <a:latin typeface="Segoe UI Black" panose="020B0A02040204020203" pitchFamily="34" charset="0"/>
                <a:ea typeface="Segoe UI Black" panose="020B0A02040204020203" pitchFamily="34" charset="0"/>
              </a:rPr>
              <a:t>Ιδιότητες Στοιχείων Δεδομένων (ΣΔ) στο </a:t>
            </a:r>
            <a:r>
              <a:rPr lang="en-US" sz="2400" b="1" dirty="0">
                <a:latin typeface="Segoe UI Black" panose="020B0A02040204020203" pitchFamily="34" charset="0"/>
                <a:ea typeface="Segoe UI Black" panose="020B0A02040204020203" pitchFamily="34" charset="0"/>
              </a:rPr>
              <a:t>CAN-MDS</a:t>
            </a:r>
            <a:endParaRPr lang="el-GR" sz="2400" b="1" dirty="0">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xmlns="" val="106017717"/>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1128040615"/>
              </p:ext>
            </p:extLst>
          </p:nvPr>
        </p:nvGraphicFramePr>
        <p:xfrm>
          <a:off x="2355698" y="1612438"/>
          <a:ext cx="6362175" cy="3033656"/>
        </p:xfrm>
        <a:graphic>
          <a:graphicData uri="http://schemas.openxmlformats.org/drawingml/2006/table">
            <a:tbl>
              <a:tblPr/>
              <a:tblGrid>
                <a:gridCol w="6362175">
                  <a:extLst>
                    <a:ext uri="{9D8B030D-6E8A-4147-A177-3AD203B41FA5}">
                      <a16:colId xmlns="" xmlns:a16="http://schemas.microsoft.com/office/drawing/2014/main" val="20000"/>
                    </a:ext>
                  </a:extLst>
                </a:gridCol>
              </a:tblGrid>
              <a:tr h="3033656">
                <a:tc>
                  <a:txBody>
                    <a:bodyPr/>
                    <a:lstStyle/>
                    <a:p>
                      <a:pPr marL="1339850" indent="-1339850">
                        <a:lnSpc>
                          <a:spcPct val="115000"/>
                        </a:lnSpc>
                        <a:spcAft>
                          <a:spcPts val="0"/>
                        </a:spcAft>
                      </a:pPr>
                      <a:r>
                        <a:rPr lang="el-GR" sz="2400" b="1" dirty="0">
                          <a:solidFill>
                            <a:schemeClr val="accent1"/>
                          </a:solidFill>
                          <a:latin typeface="Segoe UI Semibold" panose="020B0702040204020203" pitchFamily="34" charset="0"/>
                          <a:ea typeface="Times New Roman"/>
                          <a:cs typeface="Segoe UI Semibold" panose="020B0702040204020203" pitchFamily="34" charset="0"/>
                        </a:rPr>
                        <a:t>ΜΕΡΟΣ</a:t>
                      </a:r>
                      <a:r>
                        <a:rPr lang="en-US" sz="2400" b="1" dirty="0">
                          <a:solidFill>
                            <a:schemeClr val="accent1"/>
                          </a:solidFill>
                          <a:latin typeface="Segoe UI Semibold" panose="020B0702040204020203" pitchFamily="34" charset="0"/>
                          <a:ea typeface="Times New Roman"/>
                          <a:cs typeface="Segoe UI Semibold" panose="020B0702040204020203" pitchFamily="34" charset="0"/>
                        </a:rPr>
                        <a:t> 3 </a:t>
                      </a:r>
                      <a:r>
                        <a:rPr lang="el-GR" sz="2400" b="1" dirty="0">
                          <a:solidFill>
                            <a:schemeClr val="accent1"/>
                          </a:solidFill>
                          <a:latin typeface="Segoe UI Semibold" panose="020B0702040204020203" pitchFamily="34" charset="0"/>
                          <a:ea typeface="Times New Roman"/>
                          <a:cs typeface="Segoe UI Semibold" panose="020B0702040204020203" pitchFamily="34" charset="0"/>
                        </a:rPr>
                        <a:t>ΛΕΞΙΚΟ </a:t>
                      </a:r>
                      <a:r>
                        <a:rPr lang="en-US" sz="2400" b="1" dirty="0">
                          <a:solidFill>
                            <a:schemeClr val="accent1"/>
                          </a:solidFill>
                          <a:latin typeface="Segoe UI Semibold" panose="020B0702040204020203" pitchFamily="34" charset="0"/>
                          <a:ea typeface="Times New Roman"/>
                          <a:cs typeface="Segoe UI Semibold" panose="020B0702040204020203" pitchFamily="34" charset="0"/>
                        </a:rPr>
                        <a:t>CAN-MDS </a:t>
                      </a:r>
                      <a:r>
                        <a:rPr lang="el-GR" sz="2400" b="1" dirty="0">
                          <a:solidFill>
                            <a:schemeClr val="accent1"/>
                          </a:solidFill>
                          <a:latin typeface="Segoe UI Semibold" panose="020B0702040204020203" pitchFamily="34" charset="0"/>
                          <a:ea typeface="Times New Roman"/>
                          <a:cs typeface="Segoe UI Semibold" panose="020B0702040204020203" pitchFamily="34" charset="0"/>
                        </a:rPr>
                        <a:t>ΔΕΔΟΜΕΝΩΝ, ΟΡΟΙ &amp; ΟΡΙΣΜΟΙ</a:t>
                      </a:r>
                      <a:endParaRPr lang="en-US" sz="2400" b="1" dirty="0">
                        <a:solidFill>
                          <a:schemeClr val="accent1"/>
                        </a:solidFill>
                        <a:latin typeface="Segoe UI Semibold" panose="020B0702040204020203" pitchFamily="34" charset="0"/>
                        <a:ea typeface="Times New Roman"/>
                        <a:cs typeface="Segoe UI Semibold" panose="020B07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V.01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Λεξικό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Δεδομένων</a:t>
                      </a:r>
                    </a:p>
                    <a:p>
                      <a:pPr marL="171450" indent="-171450"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περιγραφή επιτρεπόμενων τιμών ανά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DE </a:t>
                      </a:r>
                      <a:endPar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ΕΓΓΡΑΦΗ,</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ΠΕΡΙΣΤΑΤΙΚΟ,</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ΠΑΙΔΙ,</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ΟΙΚΟΓΕΝΕΙΑ,</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ΥΠΗΡΕΣΙΕΣ</a:t>
                      </a:r>
                      <a:endPar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V.01 –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όροι και ορισμοί ,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A – Z</a:t>
                      </a:r>
                      <a:endPar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171450" indent="-171450"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Αναφορές</a:t>
                      </a:r>
                      <a:endPar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a:lnSpc>
                          <a:spcPct val="115000"/>
                        </a:lnSpc>
                        <a:spcAft>
                          <a:spcPts val="0"/>
                        </a:spcAft>
                      </a:pPr>
                      <a:r>
                        <a:rPr lang="el-GR" sz="2000" b="1" dirty="0" smtClean="0">
                          <a:latin typeface="Segoe UI Light" panose="020B0502040204020203" pitchFamily="34" charset="0"/>
                          <a:ea typeface="Times New Roman"/>
                          <a:cs typeface="Segoe UI Light" panose="020B0502040204020203" pitchFamily="34" charset="0"/>
                        </a:rPr>
                        <a:t>ΠΑΡΑΡΤΗΜΑΤΑ</a:t>
                      </a:r>
                      <a:endParaRPr lang="el-GR" sz="2000" b="1" dirty="0">
                        <a:latin typeface="Segoe UI Light" panose="020B0502040204020203" pitchFamily="34" charset="0"/>
                        <a:ea typeface="Times New Roman"/>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 xmlns:a16="http://schemas.microsoft.com/office/drawing/2014/main"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a:spLocks noGrp="1"/>
          </p:cNvSpPr>
          <p:nvPr>
            <p:ph type="title"/>
          </p:nvPr>
        </p:nvSpPr>
        <p:spPr>
          <a:xfrm>
            <a:off x="159204" y="147911"/>
            <a:ext cx="8805182" cy="857250"/>
          </a:xfrm>
        </p:spPr>
        <p:txBody>
          <a:bodyPr>
            <a:noAutofit/>
          </a:bodyPr>
          <a:lstStyle/>
          <a:p>
            <a:pPr>
              <a:defRPr/>
            </a:pPr>
            <a:r>
              <a:rPr lang="en-US" sz="2800" dirty="0"/>
              <a:t>CAN-MDS </a:t>
            </a:r>
            <a:r>
              <a:rPr lang="el-GR" sz="2800" dirty="0"/>
              <a:t>Εγχειρίδιο Χρήσης</a:t>
            </a:r>
            <a:r>
              <a:rPr lang="en-US" sz="2800" dirty="0"/>
              <a:t>– </a:t>
            </a:r>
            <a:r>
              <a:rPr lang="el-GR" sz="2800" dirty="0"/>
              <a:t>ΔΟΜΗ</a:t>
            </a:r>
          </a:p>
        </p:txBody>
      </p:sp>
      <p:pic>
        <p:nvPicPr>
          <p:cNvPr id="12" name="Picture 11" descr="A screenshot of a social media post&#10;&#10;Description automatically generated">
            <a:extLst>
              <a:ext uri="{FF2B5EF4-FFF2-40B4-BE49-F238E27FC236}">
                <a16:creationId xmlns="" xmlns:a16="http://schemas.microsoft.com/office/drawing/2014/main" id="{2196DDB8-4B68-6B44-874E-2EC65AC5F0FC}"/>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5097" y="1700785"/>
            <a:ext cx="1835011" cy="2572446"/>
          </a:xfrm>
          <a:prstGeom prst="rect">
            <a:avLst/>
          </a:prstGeom>
          <a:ln>
            <a:noFill/>
          </a:ln>
          <a:effectLst>
            <a:outerShdw blurRad="190500" algn="tl" rotWithShape="0">
              <a:srgbClr val="000000">
                <a:alpha val="70000"/>
              </a:srgbClr>
            </a:outerShdw>
          </a:effectLst>
        </p:spPr>
      </p:pic>
      <p:pic>
        <p:nvPicPr>
          <p:cNvPr id="9" name="Picture 8"/>
          <p:cNvPicPr/>
          <p:nvPr/>
        </p:nvPicPr>
        <p:blipFill>
          <a:blip r:embed="rId4" cstate="print">
            <a:clrChange>
              <a:clrFrom>
                <a:srgbClr val="000000"/>
              </a:clrFrom>
              <a:clrTo>
                <a:srgbClr val="000000">
                  <a:alpha val="0"/>
                </a:srgbClr>
              </a:clrTo>
            </a:clrChange>
          </a:blip>
          <a:srcRect/>
          <a:stretch>
            <a:fillRect/>
          </a:stretch>
        </p:blipFill>
        <p:spPr bwMode="auto">
          <a:xfrm>
            <a:off x="0" y="2987008"/>
            <a:ext cx="1479450" cy="1461392"/>
          </a:xfrm>
          <a:prstGeom prst="rect">
            <a:avLst/>
          </a:prstGeom>
          <a:noFill/>
        </p:spPr>
      </p:pic>
    </p:spTree>
    <p:extLst>
      <p:ext uri="{BB962C8B-B14F-4D97-AF65-F5344CB8AC3E}">
        <p14:creationId xmlns:p14="http://schemas.microsoft.com/office/powerpoint/2010/main" xmlns="" val="9326865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42"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nodePh="1">
                                  <p:stCondLst>
                                    <p:cond delay="0"/>
                                  </p:stCondLst>
                                  <p:endCondLst>
                                    <p:cond evt="begin" delay="0">
                                      <p:tn val="29"/>
                                    </p:cond>
                                  </p:end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nodePh="1">
                                  <p:stCondLst>
                                    <p:cond delay="0"/>
                                  </p:stCondLst>
                                  <p:endCondLst>
                                    <p:cond evt="begin" delay="0">
                                      <p:tn val="34"/>
                                    </p:cond>
                                  </p:end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t>Δομή του Λεξικού </a:t>
            </a:r>
            <a:r>
              <a:rPr lang="en-US" b="1" dirty="0"/>
              <a:t>CAN-MDS </a:t>
            </a:r>
            <a:r>
              <a:rPr lang="el-GR" b="1" dirty="0"/>
              <a:t>Δεδομένων </a:t>
            </a:r>
            <a:endParaRPr lang="el-GR" dirty="0"/>
          </a:p>
        </p:txBody>
      </p:sp>
      <p:sp>
        <p:nvSpPr>
          <p:cNvPr id="3" name="Content Placeholder 2"/>
          <p:cNvSpPr>
            <a:spLocks noGrp="1"/>
          </p:cNvSpPr>
          <p:nvPr>
            <p:ph idx="1"/>
          </p:nvPr>
        </p:nvSpPr>
        <p:spPr>
          <a:xfrm>
            <a:off x="628650" y="1251988"/>
            <a:ext cx="7886700" cy="3263504"/>
          </a:xfrm>
        </p:spPr>
        <p:txBody>
          <a:bodyPr>
            <a:normAutofit lnSpcReduction="10000"/>
          </a:bodyPr>
          <a:lstStyle/>
          <a:p>
            <a:r>
              <a:rPr lang="el-GR" sz="1700" dirty="0"/>
              <a:t> Το </a:t>
            </a:r>
            <a:r>
              <a:rPr lang="en-US" sz="1700" dirty="0"/>
              <a:t>CAN-MDS </a:t>
            </a:r>
            <a:r>
              <a:rPr lang="el-GR" sz="1700" dirty="0"/>
              <a:t>Λεξικό Δεδομένων αποτελείται από δύο κύρια μέρη:</a:t>
            </a:r>
          </a:p>
          <a:p>
            <a:pPr marL="342891" lvl="1" indent="0">
              <a:buNone/>
            </a:pPr>
            <a:r>
              <a:rPr lang="en-US" sz="1700" dirty="0" err="1">
                <a:solidFill>
                  <a:schemeClr val="accent1"/>
                </a:solidFill>
              </a:rPr>
              <a:t>i</a:t>
            </a:r>
            <a:r>
              <a:rPr lang="en-US" sz="1700" dirty="0">
                <a:solidFill>
                  <a:schemeClr val="accent1"/>
                </a:solidFill>
              </a:rPr>
              <a:t>. </a:t>
            </a:r>
            <a:r>
              <a:rPr lang="el-GR" sz="1700" dirty="0">
                <a:solidFill>
                  <a:schemeClr val="accent1"/>
                </a:solidFill>
              </a:rPr>
              <a:t>Περιγραφή επιτρεπόμενων τιμών για κάθε Στοιχείο Δεδομένων </a:t>
            </a:r>
            <a:r>
              <a:rPr lang="en-US" sz="1700" dirty="0">
                <a:solidFill>
                  <a:schemeClr val="accent1"/>
                </a:solidFill>
              </a:rPr>
              <a:t>(</a:t>
            </a:r>
            <a:r>
              <a:rPr lang="en-US" sz="1700" dirty="0" err="1">
                <a:solidFill>
                  <a:schemeClr val="accent1"/>
                </a:solidFill>
              </a:rPr>
              <a:t>ή</a:t>
            </a:r>
            <a:r>
              <a:rPr lang="el-GR" sz="1700" dirty="0">
                <a:solidFill>
                  <a:schemeClr val="accent1"/>
                </a:solidFill>
              </a:rPr>
              <a:t> εύρους επιτρεπόμενων τιμών</a:t>
            </a:r>
            <a:r>
              <a:rPr lang="en-US" sz="1700" dirty="0">
                <a:solidFill>
                  <a:schemeClr val="accent1"/>
                </a:solidFill>
              </a:rPr>
              <a:t>)</a:t>
            </a:r>
            <a:r>
              <a:rPr lang="en-US" sz="1700" dirty="0"/>
              <a:t> </a:t>
            </a:r>
          </a:p>
          <a:p>
            <a:pPr marL="609600" lvl="1" indent="0">
              <a:buNone/>
            </a:pPr>
            <a:r>
              <a:rPr lang="el-GR" sz="1700" dirty="0"/>
              <a:t>Η παρουσίαση των επιτρεπόμενων τιμών γίνεται ανά κατηγορία/άξονα στοιχείων δεδομένων (υπάρχουν 5 στο </a:t>
            </a:r>
            <a:r>
              <a:rPr lang="en-US" sz="1700" dirty="0"/>
              <a:t>CAN-MDS</a:t>
            </a:r>
            <a:r>
              <a:rPr lang="el-GR" sz="1700" dirty="0"/>
              <a:t>) και ακολουθεί την εξής μορφή:</a:t>
            </a:r>
            <a:r>
              <a:rPr lang="en-US" sz="1700" dirty="0"/>
              <a:t> </a:t>
            </a:r>
            <a:endParaRPr lang="el-GR" sz="1700" dirty="0"/>
          </a:p>
          <a:p>
            <a:pPr lvl="2"/>
            <a:r>
              <a:rPr lang="el-GR" sz="1700" dirty="0"/>
              <a:t>Ορισμός άξονα</a:t>
            </a:r>
          </a:p>
          <a:p>
            <a:pPr lvl="3"/>
            <a:r>
              <a:rPr lang="el-GR" sz="1700" dirty="0"/>
              <a:t>Ορισμός στοιχείου δεδομένου</a:t>
            </a:r>
          </a:p>
          <a:p>
            <a:pPr lvl="4"/>
            <a:r>
              <a:rPr lang="el-GR" sz="1700" dirty="0"/>
              <a:t>Ορισμός εύρους επιτρεπόμενων τιμών</a:t>
            </a:r>
          </a:p>
          <a:p>
            <a:pPr marL="685784" lvl="2" indent="0">
              <a:buNone/>
            </a:pPr>
            <a:endParaRPr lang="el-GR" sz="1700" dirty="0"/>
          </a:p>
          <a:p>
            <a:pPr marL="342891" lvl="1" indent="0">
              <a:buNone/>
            </a:pPr>
            <a:r>
              <a:rPr lang="en-US" sz="1700" dirty="0">
                <a:solidFill>
                  <a:schemeClr val="accent1"/>
                </a:solidFill>
              </a:rPr>
              <a:t>ii. </a:t>
            </a:r>
            <a:r>
              <a:rPr lang="el-GR" sz="1700" dirty="0">
                <a:solidFill>
                  <a:schemeClr val="accent1"/>
                </a:solidFill>
              </a:rPr>
              <a:t>Όροι και ορισμοί στο </a:t>
            </a:r>
            <a:r>
              <a:rPr lang="en-US" sz="1700" dirty="0">
                <a:solidFill>
                  <a:schemeClr val="accent1"/>
                </a:solidFill>
              </a:rPr>
              <a:t> CAN-MDS </a:t>
            </a:r>
            <a:r>
              <a:rPr lang="el-GR" sz="1700" dirty="0">
                <a:solidFill>
                  <a:schemeClr val="accent1"/>
                </a:solidFill>
              </a:rPr>
              <a:t>σε παρουσίαση με αλφαβητική σειρά</a:t>
            </a:r>
            <a:endParaRPr lang="en-US" sz="1700" dirty="0">
              <a:solidFill>
                <a:schemeClr val="accent1"/>
              </a:solidFill>
            </a:endParaRPr>
          </a:p>
          <a:p>
            <a:pPr lvl="2"/>
            <a:r>
              <a:rPr lang="el-GR" sz="1700" dirty="0"/>
              <a:t>Ειδικότερη επεξήγηση όρων και ορισμών</a:t>
            </a:r>
            <a:endParaRPr lang="el-GR" sz="1700" dirty="0">
              <a:solidFill>
                <a:schemeClr val="accent1"/>
              </a:solidFill>
            </a:endParaRPr>
          </a:p>
          <a:p>
            <a:endParaRPr lang="el-GR" sz="1700" dirty="0"/>
          </a:p>
        </p:txBody>
      </p:sp>
    </p:spTree>
    <p:extLst>
      <p:ext uri="{BB962C8B-B14F-4D97-AF65-F5344CB8AC3E}">
        <p14:creationId xmlns:p14="http://schemas.microsoft.com/office/powerpoint/2010/main" xmlns="" val="706825811"/>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049" name="Imag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648" y="2111499"/>
            <a:ext cx="1028700" cy="676275"/>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3"/>
          <p:cNvSpPr>
            <a:spLocks noChangeArrowheads="1"/>
          </p:cNvSpPr>
          <p:nvPr/>
        </p:nvSpPr>
        <p:spPr bwMode="auto">
          <a:xfrm>
            <a:off x="2536796" y="2083282"/>
            <a:ext cx="5131548" cy="7694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This publication was funded by the European Union</a:t>
            </a:r>
            <a:r>
              <a:rPr lang="en-GB" altLang="el-GR" sz="1100" i="1" dirty="0" smtClean="0">
                <a:latin typeface="Calibri" panose="020F0502020204030204" pitchFamily="34" charset="0"/>
                <a:ea typeface="Calibri" panose="020F0502020204030204" pitchFamily="34" charset="0"/>
                <a:cs typeface="Times New Roman" panose="02020603050405020304" pitchFamily="18" charset="0"/>
              </a:rPr>
              <a:t>’</a:t>
            </a:r>
            <a:r>
              <a:rPr lang="en-GB" altLang="el-GR" sz="1100" i="1" dirty="0" smtClean="0">
                <a:latin typeface="Times New Roman" panose="02020603050405020304" pitchFamily="18" charset="0"/>
                <a:ea typeface="Calibri" panose="020F0502020204030204" pitchFamily="34" charset="0"/>
                <a:cs typeface="Times New Roman" panose="02020603050405020304" pitchFamily="18" charset="0"/>
              </a:rPr>
              <a:t>s Rights, Equality and Citizenship Programme (REC 2014-2020). The content of this publication represents only the views of the authors and is their sole responsibility. </a:t>
            </a:r>
            <a:r>
              <a:rPr lang="en-GB" altLang="el-GR" sz="1100" i="1" smtClean="0">
                <a:latin typeface="Times New Roman" panose="02020603050405020304" pitchFamily="18" charset="0"/>
                <a:ea typeface="Calibri" panose="020F0502020204030204" pitchFamily="34" charset="0"/>
                <a:cs typeface="Times New Roman" panose="02020603050405020304" pitchFamily="18" charset="0"/>
              </a:rPr>
              <a:t>The European Commission does not accept any responsibility for use that may be made of the information it contains.</a:t>
            </a:r>
            <a:endParaRPr kumimoji="0" lang="en-GB" altLang="el-G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 xmlns:p14="http://schemas.microsoft.com/office/powerpoint/2010/main" val="538370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endParaRPr lang="en-US" sz="2700" b="1" dirty="0"/>
          </a:p>
          <a:p>
            <a:r>
              <a:rPr lang="el-GR" sz="2700" b="1" dirty="0" smtClean="0"/>
              <a:t>Παράδειγμα</a:t>
            </a:r>
            <a:r>
              <a:rPr lang="en-US" sz="2700" b="1" dirty="0" smtClean="0"/>
              <a:t>: </a:t>
            </a:r>
            <a:endParaRPr lang="el-GR" sz="2700" b="1" dirty="0" smtClean="0"/>
          </a:p>
          <a:p>
            <a:pPr marL="0" indent="0">
              <a:buNone/>
            </a:pPr>
            <a:endParaRPr lang="el-GR" sz="2700" dirty="0" smtClean="0"/>
          </a:p>
          <a:p>
            <a:pPr marL="0" indent="0">
              <a:buNone/>
            </a:pPr>
            <a:r>
              <a:rPr lang="en-US" sz="2700" dirty="0" smtClean="0"/>
              <a:t>[</a:t>
            </a:r>
            <a:r>
              <a:rPr lang="en-US" sz="2700" dirty="0"/>
              <a:t>DE_R4 </a:t>
            </a:r>
            <a:r>
              <a:rPr lang="el-GR" sz="2700" dirty="0"/>
              <a:t>Πηγή πληροφορίας</a:t>
            </a:r>
            <a:r>
              <a:rPr lang="en-US" sz="2700" dirty="0"/>
              <a:t>]</a:t>
            </a:r>
            <a:endParaRPr lang="en-US" sz="2700" b="1" dirty="0"/>
          </a:p>
          <a:p>
            <a:endParaRPr lang="el-GR" sz="2700" b="1" dirty="0" smtClean="0"/>
          </a:p>
          <a:p>
            <a:pPr lvl="1"/>
            <a:r>
              <a:rPr lang="en-US" sz="2400" b="1" dirty="0" smtClean="0"/>
              <a:t>4</a:t>
            </a:r>
            <a:r>
              <a:rPr lang="el-GR" sz="2400" b="1" baseline="30000" dirty="0"/>
              <a:t>ο</a:t>
            </a:r>
            <a:r>
              <a:rPr lang="en-US" sz="2400" b="1" dirty="0"/>
              <a:t> </a:t>
            </a:r>
            <a:r>
              <a:rPr lang="el-GR" sz="2400" b="1" dirty="0"/>
              <a:t>Στοιχείο Δεδομένων</a:t>
            </a:r>
            <a:r>
              <a:rPr lang="en-US" sz="2400" b="1" dirty="0"/>
              <a:t> [DE]</a:t>
            </a:r>
            <a:r>
              <a:rPr lang="el-GR" sz="2400" b="1" dirty="0"/>
              <a:t> </a:t>
            </a:r>
            <a:endParaRPr lang="el-GR" sz="2400" b="1" dirty="0" smtClean="0"/>
          </a:p>
          <a:p>
            <a:pPr lvl="1"/>
            <a:r>
              <a:rPr lang="el-GR" sz="2400" b="1" dirty="0" smtClean="0"/>
              <a:t>στον </a:t>
            </a:r>
            <a:r>
              <a:rPr lang="el-GR" sz="2400" b="1" dirty="0"/>
              <a:t>Άξονα «Καταγραφή»</a:t>
            </a:r>
            <a:r>
              <a:rPr lang="en-US" sz="2400" b="1" dirty="0"/>
              <a:t> </a:t>
            </a:r>
            <a:r>
              <a:rPr lang="el-GR" sz="2400" b="1" dirty="0"/>
              <a:t>[</a:t>
            </a:r>
            <a:r>
              <a:rPr lang="en-US" sz="2400" b="1" dirty="0"/>
              <a:t>Record</a:t>
            </a:r>
            <a:r>
              <a:rPr lang="el-GR" sz="2400" b="1" dirty="0"/>
              <a:t>,το οποίο μας δίνει το αρχικό </a:t>
            </a:r>
            <a:r>
              <a:rPr lang="en-US" sz="2400" b="1" dirty="0"/>
              <a:t>R </a:t>
            </a:r>
            <a:r>
              <a:rPr lang="el-GR" sz="2400" b="1" dirty="0"/>
              <a:t>στο </a:t>
            </a:r>
            <a:r>
              <a:rPr lang="en-US" sz="2400" b="1" dirty="0"/>
              <a:t>R4]</a:t>
            </a:r>
          </a:p>
          <a:p>
            <a:endParaRPr lang="el-GR" sz="2700" b="1" dirty="0"/>
          </a:p>
        </p:txBody>
      </p:sp>
      <p:sp>
        <p:nvSpPr>
          <p:cNvPr id="4" name="Title 1"/>
          <p:cNvSpPr>
            <a:spLocks noGrp="1"/>
          </p:cNvSpPr>
          <p:nvPr>
            <p:ph type="title"/>
          </p:nvPr>
        </p:nvSpPr>
        <p:spPr>
          <a:xfrm>
            <a:off x="628650" y="273846"/>
            <a:ext cx="7886700" cy="892970"/>
          </a:xfrm>
        </p:spPr>
        <p:txBody>
          <a:bodyPr/>
          <a:lstStyle/>
          <a:p>
            <a:r>
              <a:rPr lang="el-GR" b="1" dirty="0"/>
              <a:t>Πώς να χρησιμοποιήσετε τα Μέρη</a:t>
            </a:r>
            <a:r>
              <a:rPr lang="en-US" b="1" dirty="0"/>
              <a:t> 2 &amp; 3 </a:t>
            </a:r>
            <a:r>
              <a:rPr lang="el-GR" b="1" dirty="0"/>
              <a:t>του Εγχειριδίου Χρήσης </a:t>
            </a:r>
            <a:r>
              <a:rPr lang="en-US" b="1" dirty="0"/>
              <a:t>CAN-MDS</a:t>
            </a:r>
            <a:endParaRPr lang="el-GR" dirty="0"/>
          </a:p>
        </p:txBody>
      </p:sp>
    </p:spTree>
    <p:extLst>
      <p:ext uri="{BB962C8B-B14F-4D97-AF65-F5344CB8AC3E}">
        <p14:creationId xmlns:p14="http://schemas.microsoft.com/office/powerpoint/2010/main" xmlns="" val="38185162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A screenshot of a cell phone&#10;&#10;Description automatically generated">
            <a:extLst>
              <a:ext uri="{FF2B5EF4-FFF2-40B4-BE49-F238E27FC236}">
                <a16:creationId xmlns="" xmlns:a16="http://schemas.microsoft.com/office/drawing/2014/main" id="{8E80BB30-AD08-EC42-BFE2-633BBCF9337E}"/>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94532" y="1191851"/>
            <a:ext cx="5244352" cy="3541512"/>
          </a:xfrm>
          <a:prstGeom prst="rect">
            <a:avLst/>
          </a:prstGeom>
        </p:spPr>
      </p:pic>
      <p:sp>
        <p:nvSpPr>
          <p:cNvPr id="2" name="Title 1"/>
          <p:cNvSpPr>
            <a:spLocks noGrp="1"/>
          </p:cNvSpPr>
          <p:nvPr>
            <p:ph type="title"/>
          </p:nvPr>
        </p:nvSpPr>
        <p:spPr>
          <a:xfrm>
            <a:off x="228600" y="273846"/>
            <a:ext cx="8283388" cy="892970"/>
          </a:xfrm>
        </p:spPr>
        <p:txBody>
          <a:bodyPr>
            <a:normAutofit fontScale="90000"/>
          </a:bodyPr>
          <a:lstStyle/>
          <a:p>
            <a:pPr algn="r"/>
            <a:r>
              <a:rPr lang="en-US" dirty="0"/>
              <a:t>DE_R4 </a:t>
            </a:r>
            <a:r>
              <a:rPr lang="el-GR" dirty="0" err="1"/>
              <a:t>Πηγ</a:t>
            </a:r>
            <a:r>
              <a:rPr lang="en-US" dirty="0" err="1"/>
              <a:t>ή</a:t>
            </a:r>
            <a:r>
              <a:rPr lang="el-GR" dirty="0"/>
              <a:t> Πληροφορίας </a:t>
            </a:r>
            <a:r>
              <a:rPr lang="en-US" dirty="0">
                <a:solidFill>
                  <a:srgbClr val="FF0000"/>
                </a:solidFill>
                <a:latin typeface="Segoe UI Light" panose="020B0502040204020203" pitchFamily="34" charset="0"/>
                <a:cs typeface="Segoe UI Light" panose="020B0502040204020203" pitchFamily="34" charset="0"/>
              </a:rPr>
              <a:t>(</a:t>
            </a:r>
            <a:r>
              <a:rPr lang="el-GR" dirty="0">
                <a:solidFill>
                  <a:srgbClr val="FF0000"/>
                </a:solidFill>
                <a:latin typeface="Segoe UI Light" panose="020B0502040204020203" pitchFamily="34" charset="0"/>
                <a:cs typeface="Segoe UI Light" panose="020B0502040204020203" pitchFamily="34" charset="0"/>
              </a:rPr>
              <a:t>σελ.45</a:t>
            </a:r>
            <a:r>
              <a:rPr lang="en-US" dirty="0">
                <a:solidFill>
                  <a:srgbClr val="FF0000"/>
                </a:solidFill>
                <a:latin typeface="Segoe UI Light" panose="020B0502040204020203" pitchFamily="34" charset="0"/>
                <a:cs typeface="Segoe UI Light" panose="020B0502040204020203" pitchFamily="34" charset="0"/>
              </a:rPr>
              <a:t>)</a:t>
            </a:r>
            <a:r>
              <a:rPr lang="en-US" dirty="0">
                <a:solidFill>
                  <a:srgbClr val="FF0000"/>
                </a:solidFill>
              </a:rPr>
              <a:t/>
            </a:r>
            <a:br>
              <a:rPr lang="en-US" dirty="0">
                <a:solidFill>
                  <a:srgbClr val="FF0000"/>
                </a:solidFill>
              </a:rPr>
            </a:br>
            <a:r>
              <a:rPr lang="el-GR" sz="2000" dirty="0" smtClean="0">
                <a:solidFill>
                  <a:schemeClr val="accent1"/>
                </a:solidFill>
                <a:latin typeface="Segoe UI Light" panose="020B0502040204020203" pitchFamily="34" charset="0"/>
                <a:cs typeface="Segoe UI Light" panose="020B0502040204020203" pitchFamily="34" charset="0"/>
              </a:rPr>
              <a:t>εδώ θα βρείτε όλες τις </a:t>
            </a:r>
            <a:r>
              <a:rPr lang="el-GR" sz="2000" dirty="0">
                <a:solidFill>
                  <a:schemeClr val="accent1"/>
                </a:solidFill>
                <a:latin typeface="Segoe UI Light" panose="020B0502040204020203" pitchFamily="34" charset="0"/>
                <a:cs typeface="Segoe UI Light" panose="020B0502040204020203" pitchFamily="34" charset="0"/>
              </a:rPr>
              <a:t>ιδιότητες </a:t>
            </a:r>
            <a:r>
              <a:rPr lang="el-GR" sz="2000" dirty="0" smtClean="0">
                <a:solidFill>
                  <a:schemeClr val="accent1"/>
                </a:solidFill>
                <a:latin typeface="Segoe UI Light" panose="020B0502040204020203" pitchFamily="34" charset="0"/>
                <a:cs typeface="Segoe UI Light" panose="020B0502040204020203" pitchFamily="34" charset="0"/>
              </a:rPr>
              <a:t>του συγκεκριμένου στοιχείου </a:t>
            </a:r>
            <a:r>
              <a:rPr lang="el-GR" sz="2000" dirty="0">
                <a:solidFill>
                  <a:schemeClr val="accent1"/>
                </a:solidFill>
                <a:latin typeface="Segoe UI Light" panose="020B0502040204020203" pitchFamily="34" charset="0"/>
                <a:cs typeface="Segoe UI Light" panose="020B0502040204020203" pitchFamily="34" charset="0"/>
              </a:rPr>
              <a:t>δεδομένων</a:t>
            </a:r>
          </a:p>
        </p:txBody>
      </p:sp>
      <p:sp>
        <p:nvSpPr>
          <p:cNvPr id="3" name="Content Placeholder 2"/>
          <p:cNvSpPr>
            <a:spLocks noGrp="1"/>
          </p:cNvSpPr>
          <p:nvPr>
            <p:ph idx="1"/>
          </p:nvPr>
        </p:nvSpPr>
        <p:spPr>
          <a:xfrm>
            <a:off x="317688" y="2869716"/>
            <a:ext cx="2952000" cy="404779"/>
          </a:xfrm>
        </p:spPr>
        <p:txBody>
          <a:bodyPr>
            <a:normAutofit/>
          </a:bodyPr>
          <a:lstStyle/>
          <a:p>
            <a:pPr marL="174625" indent="-174625"/>
            <a:r>
              <a:rPr lang="el-GR" sz="1200" b="1" dirty="0" smtClean="0"/>
              <a:t>εάν το συγκεκριμένο ΣΔ επιτρέπει την επιλογή μιας ή πολλαπλών τιμών</a:t>
            </a:r>
            <a:endParaRPr lang="el-GR" sz="1200" b="1" dirty="0"/>
          </a:p>
        </p:txBody>
      </p:sp>
      <p:sp>
        <p:nvSpPr>
          <p:cNvPr id="10" name="Rectangle 9"/>
          <p:cNvSpPr/>
          <p:nvPr/>
        </p:nvSpPr>
        <p:spPr>
          <a:xfrm>
            <a:off x="317689" y="1823422"/>
            <a:ext cx="2952000" cy="438582"/>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el-GR" sz="1200" b="1" dirty="0" smtClean="0">
                <a:latin typeface="Segoe UI Light" panose="020B0502040204020203" pitchFamily="34" charset="0"/>
                <a:cs typeface="Segoe UI Light" panose="020B0502040204020203" pitchFamily="34" charset="0"/>
              </a:rPr>
              <a:t>ποιος συμπληρώνει την πληροφορία (ο/η χρήστης/-</a:t>
            </a:r>
            <a:r>
              <a:rPr lang="el-GR" sz="1200" b="1" dirty="0" err="1" smtClean="0">
                <a:latin typeface="Segoe UI Light" panose="020B0502040204020203" pitchFamily="34" charset="0"/>
                <a:cs typeface="Segoe UI Light" panose="020B0502040204020203" pitchFamily="34" charset="0"/>
              </a:rPr>
              <a:t>τρια</a:t>
            </a:r>
            <a:r>
              <a:rPr lang="el-GR" sz="1200" b="1" dirty="0" smtClean="0">
                <a:latin typeface="Segoe UI Light" panose="020B0502040204020203" pitchFamily="34" charset="0"/>
                <a:cs typeface="Segoe UI Light" panose="020B0502040204020203" pitchFamily="34" charset="0"/>
              </a:rPr>
              <a:t> ή το σύστημα)</a:t>
            </a:r>
            <a:endParaRPr lang="el-GR" sz="1200" b="1" dirty="0">
              <a:latin typeface="Segoe UI Light" panose="020B0502040204020203" pitchFamily="34" charset="0"/>
              <a:cs typeface="Segoe UI Light" panose="020B0502040204020203" pitchFamily="34" charset="0"/>
            </a:endParaRPr>
          </a:p>
        </p:txBody>
      </p:sp>
      <p:sp>
        <p:nvSpPr>
          <p:cNvPr id="11" name="Rectangle 10"/>
          <p:cNvSpPr/>
          <p:nvPr/>
        </p:nvSpPr>
        <p:spPr>
          <a:xfrm>
            <a:off x="317688" y="1352066"/>
            <a:ext cx="2952000" cy="438582"/>
          </a:xfrm>
          <a:prstGeom prst="rect">
            <a:avLst/>
          </a:prstGeom>
        </p:spPr>
        <p:txBody>
          <a:bodyPr wrap="square" lIns="68580" tIns="34290" rIns="68580" bIns="34290">
            <a:spAutoFit/>
          </a:bodyPr>
          <a:lstStyle/>
          <a:p>
            <a:pPr marL="214313" indent="-214313">
              <a:buClr>
                <a:schemeClr val="accent1"/>
              </a:buClr>
              <a:buFont typeface="Wingdings 3" panose="05040102010807070707" pitchFamily="18" charset="2"/>
              <a:buChar char="´"/>
            </a:pPr>
            <a:r>
              <a:rPr lang="el-GR" sz="1200" b="1" dirty="0" smtClean="0">
                <a:latin typeface="Segoe UI Light" panose="020B0502040204020203" pitchFamily="34" charset="0"/>
                <a:cs typeface="Segoe UI Light" panose="020B0502040204020203" pitchFamily="34" charset="0"/>
              </a:rPr>
              <a:t>τι είναι το συγκεκριμένο στοιχείο δεδομένων (ορισμός)</a:t>
            </a:r>
            <a:endParaRPr lang="el-GR" sz="1200" b="1" dirty="0">
              <a:latin typeface="Segoe UI Light" panose="020B0502040204020203" pitchFamily="34" charset="0"/>
              <a:cs typeface="Segoe UI Light" panose="020B0502040204020203" pitchFamily="34" charset="0"/>
            </a:endParaRPr>
          </a:p>
        </p:txBody>
      </p:sp>
      <p:sp>
        <p:nvSpPr>
          <p:cNvPr id="12" name="Rectangle 11"/>
          <p:cNvSpPr/>
          <p:nvPr/>
        </p:nvSpPr>
        <p:spPr>
          <a:xfrm>
            <a:off x="317688" y="3307269"/>
            <a:ext cx="2952000" cy="438582"/>
          </a:xfrm>
          <a:prstGeom prst="rect">
            <a:avLst/>
          </a:prstGeom>
        </p:spPr>
        <p:txBody>
          <a:bodyPr wrap="square" lIns="68580" tIns="34290" rIns="68580" bIns="34290">
            <a:spAutoFit/>
          </a:bodyPr>
          <a:lstStyle/>
          <a:p>
            <a:pPr marL="174625" indent="-174625">
              <a:buClr>
                <a:schemeClr val="accent1"/>
              </a:buClr>
              <a:buFont typeface="Wingdings 3" panose="05040102010807070707" pitchFamily="18" charset="2"/>
              <a:buChar char="´"/>
            </a:pPr>
            <a:r>
              <a:rPr lang="el-GR" sz="1200" b="1" dirty="0" smtClean="0">
                <a:latin typeface="Segoe UI Light" panose="020B0502040204020203" pitchFamily="34" charset="0"/>
                <a:cs typeface="Segoe UI Light" panose="020B0502040204020203" pitchFamily="34" charset="0"/>
              </a:rPr>
              <a:t>πώς πρέπει να γίνει η συμπλήρωση (οδηγίες) </a:t>
            </a:r>
            <a:endParaRPr lang="el-GR" sz="1200" b="1" dirty="0">
              <a:latin typeface="Segoe UI Light" panose="020B0502040204020203" pitchFamily="34" charset="0"/>
              <a:cs typeface="Segoe UI Light" panose="020B0502040204020203" pitchFamily="34" charset="0"/>
            </a:endParaRPr>
          </a:p>
        </p:txBody>
      </p:sp>
      <p:sp>
        <p:nvSpPr>
          <p:cNvPr id="13" name="Content Placeholder 2"/>
          <p:cNvSpPr txBox="1">
            <a:spLocks/>
          </p:cNvSpPr>
          <p:nvPr/>
        </p:nvSpPr>
        <p:spPr>
          <a:xfrm>
            <a:off x="317688" y="2294778"/>
            <a:ext cx="2952000" cy="542164"/>
          </a:xfrm>
          <a:prstGeom prst="rect">
            <a:avLst/>
          </a:prstGeom>
        </p:spPr>
        <p:txBody>
          <a:bodyPr vert="horz" lIns="68580" tIns="34290" rIns="68580" bIns="34290" rtlCol="0">
            <a:normAutofit lnSpcReduction="10000"/>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4625" indent="-174625"/>
            <a:r>
              <a:rPr lang="el-GR" sz="1200" b="1" dirty="0" smtClean="0"/>
              <a:t>κατά πόσο η συμπλήρωση είναι υποχρεωτική ή εξαρτάται από την περίπτωση</a:t>
            </a:r>
            <a:endParaRPr lang="el-GR" sz="1200" b="1" dirty="0"/>
          </a:p>
        </p:txBody>
      </p:sp>
      <p:sp>
        <p:nvSpPr>
          <p:cNvPr id="14" name="Content Placeholder 2"/>
          <p:cNvSpPr txBox="1">
            <a:spLocks/>
          </p:cNvSpPr>
          <p:nvPr/>
        </p:nvSpPr>
        <p:spPr>
          <a:xfrm>
            <a:off x="317688" y="3778624"/>
            <a:ext cx="2952000" cy="905435"/>
          </a:xfrm>
          <a:prstGeom prst="rect">
            <a:avLst/>
          </a:prstGeom>
        </p:spPr>
        <p:txBody>
          <a:bodyPr vert="horz" lIns="68580" tIns="34290" rIns="68580" bIns="3429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4625" indent="-174625"/>
            <a:r>
              <a:rPr lang="el-GR" sz="1200" b="1" dirty="0" smtClean="0"/>
              <a:t>τι τύπου δεδομένα απαιτούνται (τιμές από προ-κωδικοποιημένη λίστα; ΄Ημερομηνία και ώρα; Αριθμός;), </a:t>
            </a:r>
            <a:r>
              <a:rPr lang="el-GR" sz="1200" b="1" dirty="0" err="1" smtClean="0"/>
              <a:t>Ταυτοποιεί</a:t>
            </a:r>
            <a:r>
              <a:rPr lang="el-GR" sz="1200" b="1" dirty="0" smtClean="0"/>
              <a:t> η πληροφορία το άτομο; Αφορά χρονική διάρκεια;</a:t>
            </a:r>
            <a:endParaRPr lang="el-GR" sz="1200" b="1" dirty="0"/>
          </a:p>
        </p:txBody>
      </p:sp>
      <p:sp>
        <p:nvSpPr>
          <p:cNvPr id="4" name="Oval 3"/>
          <p:cNvSpPr/>
          <p:nvPr/>
        </p:nvSpPr>
        <p:spPr>
          <a:xfrm>
            <a:off x="3269688" y="1501403"/>
            <a:ext cx="925794" cy="385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Oval 14"/>
          <p:cNvSpPr/>
          <p:nvPr/>
        </p:nvSpPr>
        <p:spPr>
          <a:xfrm>
            <a:off x="4195482" y="1501403"/>
            <a:ext cx="925794" cy="385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 name="Oval 15"/>
          <p:cNvSpPr/>
          <p:nvPr/>
        </p:nvSpPr>
        <p:spPr>
          <a:xfrm>
            <a:off x="5094382" y="1501403"/>
            <a:ext cx="925794" cy="385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7" name="Oval 16"/>
          <p:cNvSpPr/>
          <p:nvPr/>
        </p:nvSpPr>
        <p:spPr>
          <a:xfrm>
            <a:off x="5993282" y="1501403"/>
            <a:ext cx="2411130" cy="4168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8" name="Oval 17"/>
          <p:cNvSpPr/>
          <p:nvPr/>
        </p:nvSpPr>
        <p:spPr>
          <a:xfrm>
            <a:off x="3294531" y="2294778"/>
            <a:ext cx="925794" cy="385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9" name="Oval 18"/>
          <p:cNvSpPr/>
          <p:nvPr/>
        </p:nvSpPr>
        <p:spPr>
          <a:xfrm>
            <a:off x="3319374" y="3464669"/>
            <a:ext cx="925794" cy="385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0" name="Oval 19"/>
          <p:cNvSpPr/>
          <p:nvPr/>
        </p:nvSpPr>
        <p:spPr>
          <a:xfrm>
            <a:off x="3344217" y="4231150"/>
            <a:ext cx="925794" cy="3852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xmlns="" val="488269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anim calcmode="lin" valueType="num">
                                      <p:cBhvr>
                                        <p:cTn id="5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53" dur="500"/>
                                        <p:tgtEl>
                                          <p:spTgt spid="3">
                                            <p:txEl>
                                              <p:pRg st="0" end="0"/>
                                            </p:txEl>
                                          </p:spTgt>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Effect transition="in" filter="fade">
                                      <p:cBhvr>
                                        <p:cTn id="65" dur="500"/>
                                        <p:tgtEl>
                                          <p:spTgt spid="1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Effect transition="in" filter="fade">
                                      <p:cBhvr>
                                        <p:cTn id="70" dur="500"/>
                                        <p:tgtEl>
                                          <p:spTgt spid="19"/>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animEffect transition="in" filter="fade">
                                      <p:cBhvr>
                                        <p:cTn id="77" dur="500"/>
                                        <p:tgtEl>
                                          <p:spTgt spid="14"/>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p:cTn id="80" dur="500" fill="hold"/>
                                        <p:tgtEl>
                                          <p:spTgt spid="20"/>
                                        </p:tgtEl>
                                        <p:attrNameLst>
                                          <p:attrName>ppt_w</p:attrName>
                                        </p:attrNameLst>
                                      </p:cBhvr>
                                      <p:tavLst>
                                        <p:tav tm="0">
                                          <p:val>
                                            <p:fltVal val="0"/>
                                          </p:val>
                                        </p:tav>
                                        <p:tav tm="100000">
                                          <p:val>
                                            <p:strVal val="#ppt_w"/>
                                          </p:val>
                                        </p:tav>
                                      </p:tavLst>
                                    </p:anim>
                                    <p:anim calcmode="lin" valueType="num">
                                      <p:cBhvr>
                                        <p:cTn id="81" dur="500" fill="hold"/>
                                        <p:tgtEl>
                                          <p:spTgt spid="20"/>
                                        </p:tgtEl>
                                        <p:attrNameLst>
                                          <p:attrName>ppt_h</p:attrName>
                                        </p:attrNameLst>
                                      </p:cBhvr>
                                      <p:tavLst>
                                        <p:tav tm="0">
                                          <p:val>
                                            <p:fltVal val="0"/>
                                          </p:val>
                                        </p:tav>
                                        <p:tav tm="100000">
                                          <p:val>
                                            <p:strVal val="#ppt_h"/>
                                          </p:val>
                                        </p:tav>
                                      </p:tavLst>
                                    </p:anim>
                                    <p:animEffect transition="in" filter="fade">
                                      <p:cBhvr>
                                        <p:cTn id="82" dur="500"/>
                                        <p:tgtEl>
                                          <p:spTgt spid="20"/>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p:cTn id="85" dur="500" fill="hold"/>
                                        <p:tgtEl>
                                          <p:spTgt spid="17"/>
                                        </p:tgtEl>
                                        <p:attrNameLst>
                                          <p:attrName>ppt_w</p:attrName>
                                        </p:attrNameLst>
                                      </p:cBhvr>
                                      <p:tavLst>
                                        <p:tav tm="0">
                                          <p:val>
                                            <p:fltVal val="0"/>
                                          </p:val>
                                        </p:tav>
                                        <p:tav tm="100000">
                                          <p:val>
                                            <p:strVal val="#ppt_w"/>
                                          </p:val>
                                        </p:tav>
                                      </p:tavLst>
                                    </p:anim>
                                    <p:anim calcmode="lin" valueType="num">
                                      <p:cBhvr>
                                        <p:cTn id="86" dur="500" fill="hold"/>
                                        <p:tgtEl>
                                          <p:spTgt spid="17"/>
                                        </p:tgtEl>
                                        <p:attrNameLst>
                                          <p:attrName>ppt_h</p:attrName>
                                        </p:attrNameLst>
                                      </p:cBhvr>
                                      <p:tavLst>
                                        <p:tav tm="0">
                                          <p:val>
                                            <p:fltVal val="0"/>
                                          </p:val>
                                        </p:tav>
                                        <p:tav tm="100000">
                                          <p:val>
                                            <p:strVal val="#ppt_h"/>
                                          </p:val>
                                        </p:tav>
                                      </p:tavLst>
                                    </p:anim>
                                    <p:animEffect transition="in" filter="fade">
                                      <p:cBhvr>
                                        <p:cTn id="8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p:bldP spid="11" grpId="0"/>
      <p:bldP spid="12" grpId="0"/>
      <p:bldP spid="13" grpId="0"/>
      <p:bldP spid="14" grpId="0"/>
      <p:bldP spid="4" grpId="0" animBg="1"/>
      <p:bldP spid="15" grpId="0" animBg="1"/>
      <p:bldP spid="16" grpId="0" animBg="1"/>
      <p:bldP spid="17" grpId="0" animBg="1"/>
      <p:bldP spid="18" grpId="0" animBg="1"/>
      <p:bldP spid="19"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a:t>DE_R4 </a:t>
            </a:r>
            <a:r>
              <a:rPr lang="el-GR" dirty="0" err="1"/>
              <a:t>Πηγ</a:t>
            </a:r>
            <a:r>
              <a:rPr lang="en-US" dirty="0" err="1"/>
              <a:t>ή</a:t>
            </a:r>
            <a:r>
              <a:rPr lang="el-GR" dirty="0"/>
              <a:t> Πληροφορίας </a:t>
            </a:r>
            <a:r>
              <a:rPr lang="en-US" dirty="0">
                <a:solidFill>
                  <a:srgbClr val="FF0000"/>
                </a:solidFill>
                <a:latin typeface="Segoe UI Light" panose="020B0502040204020203" pitchFamily="34" charset="0"/>
                <a:cs typeface="Segoe UI Light" panose="020B0502040204020203" pitchFamily="34" charset="0"/>
              </a:rPr>
              <a:t>(</a:t>
            </a:r>
            <a:r>
              <a:rPr lang="el-GR" dirty="0">
                <a:solidFill>
                  <a:srgbClr val="FF0000"/>
                </a:solidFill>
                <a:latin typeface="Segoe UI Light" panose="020B0502040204020203" pitchFamily="34" charset="0"/>
                <a:cs typeface="Segoe UI Light" panose="020B0502040204020203" pitchFamily="34" charset="0"/>
              </a:rPr>
              <a:t>σελ.45</a:t>
            </a:r>
            <a:r>
              <a:rPr lang="en-US" dirty="0">
                <a:solidFill>
                  <a:srgbClr val="FF0000"/>
                </a:solidFill>
                <a:latin typeface="Segoe UI Light" panose="020B0502040204020203" pitchFamily="34" charset="0"/>
                <a:cs typeface="Segoe UI Light" panose="020B0502040204020203" pitchFamily="34" charset="0"/>
              </a:rPr>
              <a:t>)</a:t>
            </a:r>
            <a:r>
              <a:rPr lang="en-US" dirty="0">
                <a:solidFill>
                  <a:srgbClr val="FF0000"/>
                </a:solidFill>
              </a:rPr>
              <a:t/>
            </a:r>
            <a:br>
              <a:rPr lang="en-US" dirty="0">
                <a:solidFill>
                  <a:srgbClr val="FF0000"/>
                </a:solidFill>
              </a:rPr>
            </a:br>
            <a:endParaRPr lang="el-GR" dirty="0">
              <a:solidFill>
                <a:srgbClr val="FF0000"/>
              </a:solidFill>
              <a:latin typeface="Segoe UI Light" panose="020B0502040204020203" pitchFamily="34" charset="0"/>
              <a:cs typeface="Segoe UI Light" panose="020B0502040204020203" pitchFamily="34" charset="0"/>
            </a:endParaRPr>
          </a:p>
        </p:txBody>
      </p:sp>
      <p:sp>
        <p:nvSpPr>
          <p:cNvPr id="3" name="Content Placeholder 2"/>
          <p:cNvSpPr>
            <a:spLocks noGrp="1"/>
          </p:cNvSpPr>
          <p:nvPr>
            <p:ph idx="1"/>
          </p:nvPr>
        </p:nvSpPr>
        <p:spPr>
          <a:xfrm>
            <a:off x="574863" y="1369219"/>
            <a:ext cx="3477185" cy="648507"/>
          </a:xfrm>
        </p:spPr>
        <p:txBody>
          <a:bodyPr>
            <a:noAutofit/>
          </a:bodyPr>
          <a:lstStyle/>
          <a:p>
            <a:r>
              <a:rPr lang="el-GR" sz="2000" b="1" dirty="0"/>
              <a:t>Είδος πληροφορίας απαραίτητης για το </a:t>
            </a:r>
            <a:r>
              <a:rPr lang="en-US" sz="2000" b="1" dirty="0"/>
              <a:t>DE_R4</a:t>
            </a:r>
            <a:r>
              <a:rPr lang="en-US" sz="2000" dirty="0"/>
              <a:t>: </a:t>
            </a:r>
            <a:endParaRPr lang="el-GR" sz="2000" dirty="0" smtClean="0"/>
          </a:p>
          <a:p>
            <a:endParaRPr lang="en-US" sz="500" dirty="0"/>
          </a:p>
          <a:p>
            <a:pPr marL="272654" lvl="1" indent="0">
              <a:buNone/>
            </a:pPr>
            <a:endParaRPr lang="en-US" sz="2000" dirty="0"/>
          </a:p>
        </p:txBody>
      </p:sp>
      <p:pic>
        <p:nvPicPr>
          <p:cNvPr id="6" name="Picture 5" descr="A screenshot of a computer&#10;&#10;Description automatically generated">
            <a:extLst>
              <a:ext uri="{FF2B5EF4-FFF2-40B4-BE49-F238E27FC236}">
                <a16:creationId xmlns="" xmlns:a16="http://schemas.microsoft.com/office/drawing/2014/main" id="{15480768-3EC5-9D41-98EE-4F14ECB4AACB}"/>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2908" t="1643" b="2210"/>
          <a:stretch/>
        </p:blipFill>
        <p:spPr>
          <a:xfrm>
            <a:off x="3974995" y="1178896"/>
            <a:ext cx="4755049" cy="3536687"/>
          </a:xfrm>
          <a:prstGeom prst="rect">
            <a:avLst/>
          </a:prstGeom>
        </p:spPr>
      </p:pic>
      <p:sp>
        <p:nvSpPr>
          <p:cNvPr id="5" name="Content Placeholder 2"/>
          <p:cNvSpPr txBox="1">
            <a:spLocks/>
          </p:cNvSpPr>
          <p:nvPr/>
        </p:nvSpPr>
        <p:spPr>
          <a:xfrm>
            <a:off x="530781" y="4398187"/>
            <a:ext cx="3477185" cy="324952"/>
          </a:xfrm>
          <a:prstGeom prst="rect">
            <a:avLst/>
          </a:prstGeom>
        </p:spPr>
        <p:txBody>
          <a:bodyPr vert="horz" lIns="68580" tIns="34290" rIns="68580" bIns="34290" rtlCol="0">
            <a:noAutofit/>
          </a:bodyPr>
          <a:lstStyle>
            <a:lvl1pPr marL="271457" indent="-271457" algn="l" defTabSz="685783" rtl="0" eaLnBrk="1" latinLnBrk="0" hangingPunct="1">
              <a:lnSpc>
                <a:spcPct val="90000"/>
              </a:lnSpc>
              <a:spcBef>
                <a:spcPts val="750"/>
              </a:spcBef>
              <a:buClr>
                <a:schemeClr val="accent1"/>
              </a:buClr>
              <a:buFont typeface="Wingdings 3" panose="05040102010807070707" pitchFamily="18" charset="2"/>
              <a:buChar char="´"/>
              <a:defRPr sz="2100" kern="1200">
                <a:solidFill>
                  <a:schemeClr val="tx1"/>
                </a:solidFill>
                <a:latin typeface="Segoe UI Light" panose="020B0502040204020203" pitchFamily="34" charset="0"/>
                <a:ea typeface="+mn-ea"/>
                <a:cs typeface="Segoe UI Light" panose="020B0502040204020203" pitchFamily="34" charset="0"/>
              </a:defRPr>
            </a:lvl1pPr>
            <a:lvl2pPr marL="607204" indent="-264313" algn="l" defTabSz="685783" rtl="0" eaLnBrk="1" latinLnBrk="0" hangingPunct="1">
              <a:lnSpc>
                <a:spcPct val="90000"/>
              </a:lnSpc>
              <a:spcBef>
                <a:spcPts val="375"/>
              </a:spcBef>
              <a:buClr>
                <a:schemeClr val="accent1">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2pPr>
            <a:lvl3pPr marL="942952" indent="-257168" algn="l" defTabSz="685783" rtl="0" eaLnBrk="1" latinLnBrk="0" hangingPunct="1">
              <a:lnSpc>
                <a:spcPct val="90000"/>
              </a:lnSpc>
              <a:spcBef>
                <a:spcPts val="375"/>
              </a:spcBef>
              <a:buClr>
                <a:schemeClr val="accent1">
                  <a:lumMod val="50000"/>
                </a:schemeClr>
              </a:buClr>
              <a:buFont typeface="Wingdings 3" panose="05040102010807070707" pitchFamily="18" charset="2"/>
              <a:buChar char="´"/>
              <a:defRPr sz="1500" kern="1200">
                <a:solidFill>
                  <a:schemeClr val="tx1"/>
                </a:solidFill>
                <a:latin typeface="Segoe UI Light" panose="020B0502040204020203" pitchFamily="34" charset="0"/>
                <a:ea typeface="+mn-ea"/>
                <a:cs typeface="Segoe UI Light" panose="020B0502040204020203" pitchFamily="34" charset="0"/>
              </a:defRPr>
            </a:lvl3pPr>
            <a:lvl4pPr marL="1278699" indent="-250025" algn="l" defTabSz="685783" rtl="0" eaLnBrk="1" latinLnBrk="0" hangingPunct="1">
              <a:lnSpc>
                <a:spcPct val="90000"/>
              </a:lnSpc>
              <a:spcBef>
                <a:spcPts val="375"/>
              </a:spcBef>
              <a:buClr>
                <a:schemeClr val="tx2">
                  <a:lumMod val="50000"/>
                </a:schemeClr>
              </a:buClr>
              <a:buFont typeface="Wingdings 3" panose="05040102010807070707" pitchFamily="18" charset="2"/>
              <a:buChar char="´"/>
              <a:defRPr sz="1400" kern="1200">
                <a:solidFill>
                  <a:schemeClr val="tx1"/>
                </a:solidFill>
                <a:latin typeface="Segoe UI Light" panose="020B0502040204020203" pitchFamily="34" charset="0"/>
                <a:ea typeface="+mn-ea"/>
                <a:cs typeface="Segoe UI Light" panose="020B0502040204020203" pitchFamily="34" charset="0"/>
              </a:defRPr>
            </a:lvl4pPr>
            <a:lvl5pPr marL="1614448" indent="-242882" algn="l" defTabSz="685783" rtl="0" eaLnBrk="1" latinLnBrk="0" hangingPunct="1">
              <a:lnSpc>
                <a:spcPct val="90000"/>
              </a:lnSpc>
              <a:spcBef>
                <a:spcPts val="375"/>
              </a:spcBef>
              <a:buClr>
                <a:schemeClr val="tx2">
                  <a:lumMod val="75000"/>
                </a:schemeClr>
              </a:buClr>
              <a:buFont typeface="Wingdings 3" panose="05040102010807070707" pitchFamily="18" charset="2"/>
              <a:buChar char="´"/>
              <a:defRPr sz="1400" kern="1200">
                <a:solidFill>
                  <a:schemeClr val="tx1"/>
                </a:solidFill>
                <a:latin typeface="Segoe UI Light" panose="020B0502040204020203" pitchFamily="34" charset="0"/>
                <a:ea typeface="+mn-ea"/>
                <a:cs typeface="Segoe UI Light" panose="020B0502040204020203"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l-GR" sz="1400" dirty="0" smtClean="0"/>
              <a:t>Στη συνέχεια δείτε τις σελίδες</a:t>
            </a:r>
            <a:r>
              <a:rPr lang="en-US" sz="1400" dirty="0" smtClean="0"/>
              <a:t> </a:t>
            </a:r>
            <a:r>
              <a:rPr lang="en-US" sz="1400" dirty="0" smtClean="0">
                <a:solidFill>
                  <a:srgbClr val="FF0000"/>
                </a:solidFill>
              </a:rPr>
              <a:t>70-71</a:t>
            </a:r>
            <a:endParaRPr lang="el-GR" sz="1400" dirty="0">
              <a:solidFill>
                <a:srgbClr val="FF0000"/>
              </a:solidFill>
            </a:endParaRPr>
          </a:p>
        </p:txBody>
      </p:sp>
      <p:sp>
        <p:nvSpPr>
          <p:cNvPr id="4" name="Rectangle 3"/>
          <p:cNvSpPr/>
          <p:nvPr/>
        </p:nvSpPr>
        <p:spPr>
          <a:xfrm>
            <a:off x="827494" y="2025499"/>
            <a:ext cx="3064374" cy="1169551"/>
          </a:xfrm>
          <a:prstGeom prst="rect">
            <a:avLst/>
          </a:prstGeom>
        </p:spPr>
        <p:txBody>
          <a:bodyPr wrap="square">
            <a:spAutoFit/>
          </a:bodyPr>
          <a:lstStyle/>
          <a:p>
            <a:r>
              <a:rPr lang="el-GR" dirty="0">
                <a:latin typeface="Segoe UI Light" panose="020B0502040204020203" pitchFamily="34" charset="0"/>
                <a:cs typeface="Segoe UI Light" panose="020B0502040204020203" pitchFamily="34" charset="0"/>
              </a:rPr>
              <a:t>η</a:t>
            </a:r>
            <a:r>
              <a:rPr lang="el-GR" b="1" dirty="0">
                <a:solidFill>
                  <a:schemeClr val="accent1"/>
                </a:solidFill>
                <a:latin typeface="Segoe UI Light" panose="020B0502040204020203" pitchFamily="34" charset="0"/>
                <a:cs typeface="Segoe UI Light" panose="020B0502040204020203" pitchFamily="34" charset="0"/>
              </a:rPr>
              <a:t> συμπλήρωση</a:t>
            </a:r>
            <a:r>
              <a:rPr lang="en-US" b="1" dirty="0">
                <a:solidFill>
                  <a:schemeClr val="accent1"/>
                </a:solidFill>
                <a:latin typeface="Segoe UI Light" panose="020B0502040204020203" pitchFamily="34" charset="0"/>
                <a:cs typeface="Segoe UI Light" panose="020B0502040204020203" pitchFamily="34" charset="0"/>
              </a:rPr>
              <a:t> </a:t>
            </a:r>
            <a:r>
              <a:rPr lang="el-GR" dirty="0">
                <a:latin typeface="Segoe UI Light" panose="020B0502040204020203" pitchFamily="34" charset="0"/>
                <a:cs typeface="Segoe UI Light" panose="020B0502040204020203" pitchFamily="34" charset="0"/>
              </a:rPr>
              <a:t>βασίζεται στην επιλογή </a:t>
            </a:r>
            <a:r>
              <a:rPr lang="el-GR" b="1" dirty="0">
                <a:latin typeface="Segoe UI Light" panose="020B0502040204020203" pitchFamily="34" charset="0"/>
                <a:cs typeface="Segoe UI Light" panose="020B0502040204020203" pitchFamily="34" charset="0"/>
              </a:rPr>
              <a:t>μίας μοναδικής τιμής </a:t>
            </a:r>
            <a:r>
              <a:rPr lang="el-GR" dirty="0">
                <a:latin typeface="Segoe UI Light" panose="020B0502040204020203" pitchFamily="34" charset="0"/>
                <a:cs typeface="Segoe UI Light" panose="020B0502040204020203" pitchFamily="34" charset="0"/>
              </a:rPr>
              <a:t>από τις 23 </a:t>
            </a:r>
            <a:r>
              <a:rPr lang="el-GR" dirty="0" smtClean="0">
                <a:latin typeface="Segoe UI Light" panose="020B0502040204020203" pitchFamily="34" charset="0"/>
                <a:cs typeface="Segoe UI Light" panose="020B0502040204020203" pitchFamily="34" charset="0"/>
              </a:rPr>
              <a:t>επιτρεπόμενες (αμοιβαία </a:t>
            </a:r>
            <a:r>
              <a:rPr lang="el-GR" dirty="0" err="1" smtClean="0">
                <a:latin typeface="Segoe UI Light" panose="020B0502040204020203" pitchFamily="34" charset="0"/>
                <a:cs typeface="Segoe UI Light" panose="020B0502040204020203" pitchFamily="34" charset="0"/>
              </a:rPr>
              <a:t>αποκλειόμενες</a:t>
            </a:r>
            <a:r>
              <a:rPr lang="el-GR" dirty="0" smtClean="0">
                <a:latin typeface="Segoe UI Light" panose="020B0502040204020203" pitchFamily="34" charset="0"/>
                <a:cs typeface="Segoe UI Light" panose="020B0502040204020203" pitchFamily="34" charset="0"/>
              </a:rPr>
              <a:t>) </a:t>
            </a:r>
            <a:r>
              <a:rPr lang="el-GR" dirty="0">
                <a:latin typeface="Segoe UI Light" panose="020B0502040204020203" pitchFamily="34" charset="0"/>
                <a:cs typeface="Segoe UI Light" panose="020B0502040204020203" pitchFamily="34" charset="0"/>
              </a:rPr>
              <a:t>τιμές μιας λίστας με </a:t>
            </a:r>
            <a:r>
              <a:rPr lang="el-GR" dirty="0">
                <a:solidFill>
                  <a:schemeClr val="accent1"/>
                </a:solidFill>
                <a:latin typeface="Segoe UI Light" panose="020B0502040204020203" pitchFamily="34" charset="0"/>
                <a:cs typeface="Segoe UI Light" panose="020B0502040204020203" pitchFamily="34" charset="0"/>
              </a:rPr>
              <a:t>προ-κωδικοποιημένες τιμές</a:t>
            </a:r>
            <a:endParaRPr lang="el-GR" dirty="0">
              <a:latin typeface="Segoe UI Light" panose="020B0502040204020203" pitchFamily="34" charset="0"/>
              <a:cs typeface="Segoe UI Light" panose="020B0502040204020203" pitchFamily="34" charset="0"/>
            </a:endParaRPr>
          </a:p>
        </p:txBody>
      </p:sp>
      <p:sp>
        <p:nvSpPr>
          <p:cNvPr id="7" name="Oval 6"/>
          <p:cNvSpPr/>
          <p:nvPr/>
        </p:nvSpPr>
        <p:spPr>
          <a:xfrm>
            <a:off x="4541773" y="1376776"/>
            <a:ext cx="279902" cy="319144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Rectangle 7"/>
          <p:cNvSpPr/>
          <p:nvPr/>
        </p:nvSpPr>
        <p:spPr>
          <a:xfrm>
            <a:off x="827494" y="3319009"/>
            <a:ext cx="3064374" cy="307777"/>
          </a:xfrm>
          <a:prstGeom prst="rect">
            <a:avLst/>
          </a:prstGeom>
        </p:spPr>
        <p:txBody>
          <a:bodyPr wrap="square">
            <a:spAutoFit/>
          </a:bodyPr>
          <a:lstStyle/>
          <a:p>
            <a:r>
              <a:rPr lang="el-GR" dirty="0" smtClean="0">
                <a:solidFill>
                  <a:schemeClr val="accent2"/>
                </a:solidFill>
                <a:latin typeface="Segoe UI Light" panose="020B0502040204020203" pitchFamily="34" charset="0"/>
                <a:cs typeface="Segoe UI Light" panose="020B0502040204020203" pitchFamily="34" charset="0"/>
              </a:rPr>
              <a:t>παράδειγμα</a:t>
            </a:r>
            <a:endParaRPr lang="el-GR" dirty="0">
              <a:solidFill>
                <a:schemeClr val="accent2"/>
              </a:solidFill>
              <a:latin typeface="Segoe UI Light" panose="020B0502040204020203" pitchFamily="34" charset="0"/>
              <a:cs typeface="Segoe UI Light" panose="020B0502040204020203" pitchFamily="34" charset="0"/>
            </a:endParaRPr>
          </a:p>
        </p:txBody>
      </p:sp>
      <p:sp>
        <p:nvSpPr>
          <p:cNvPr id="9" name="Oval 8"/>
          <p:cNvSpPr/>
          <p:nvPr/>
        </p:nvSpPr>
        <p:spPr>
          <a:xfrm>
            <a:off x="4628381" y="1869052"/>
            <a:ext cx="102313" cy="85837"/>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xmlns="" val="272810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4" grpId="0"/>
      <p:bldP spid="7" grpId="0" animBg="1"/>
      <p:bldP spid="8" grpId="0"/>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7495" y="254796"/>
            <a:ext cx="3369272" cy="892970"/>
          </a:xfrm>
        </p:spPr>
        <p:txBody>
          <a:bodyPr>
            <a:normAutofit fontScale="90000"/>
          </a:bodyPr>
          <a:lstStyle/>
          <a:p>
            <a:r>
              <a:rPr lang="el-GR" sz="2100" b="1" dirty="0" smtClean="0">
                <a:solidFill>
                  <a:schemeClr val="accent1"/>
                </a:solidFill>
              </a:rPr>
              <a:t>Περιγραφή των επιτρεπόμενων τιμών του </a:t>
            </a:r>
            <a:r>
              <a:rPr lang="en-US" sz="2100" b="1" dirty="0" smtClean="0">
                <a:solidFill>
                  <a:schemeClr val="accent1"/>
                </a:solidFill>
              </a:rPr>
              <a:t>DE_R4</a:t>
            </a:r>
            <a:endParaRPr lang="el-GR" sz="2100" dirty="0">
              <a:solidFill>
                <a:schemeClr val="accent1"/>
              </a:solidFill>
            </a:endParaRPr>
          </a:p>
        </p:txBody>
      </p:sp>
      <p:sp>
        <p:nvSpPr>
          <p:cNvPr id="3" name="Content Placeholder 2"/>
          <p:cNvSpPr>
            <a:spLocks noGrp="1"/>
          </p:cNvSpPr>
          <p:nvPr>
            <p:ph idx="1"/>
          </p:nvPr>
        </p:nvSpPr>
        <p:spPr>
          <a:xfrm>
            <a:off x="628651" y="1369219"/>
            <a:ext cx="3400425" cy="373856"/>
          </a:xfrm>
        </p:spPr>
        <p:txBody>
          <a:bodyPr>
            <a:normAutofit/>
          </a:bodyPr>
          <a:lstStyle/>
          <a:p>
            <a:r>
              <a:rPr lang="el-GR" sz="1700" dirty="0" smtClean="0">
                <a:solidFill>
                  <a:schemeClr val="accent1"/>
                </a:solidFill>
              </a:rPr>
              <a:t>Ορισμός του </a:t>
            </a:r>
            <a:r>
              <a:rPr lang="en-US" sz="1700" dirty="0"/>
              <a:t>DE_R4</a:t>
            </a:r>
          </a:p>
          <a:p>
            <a:endParaRPr lang="el-GR" sz="1700" dirty="0"/>
          </a:p>
          <a:p>
            <a:endParaRPr lang="el-GR" sz="1700" dirty="0"/>
          </a:p>
        </p:txBody>
      </p:sp>
      <p:sp>
        <p:nvSpPr>
          <p:cNvPr id="6" name="Rectangle 5"/>
          <p:cNvSpPr/>
          <p:nvPr/>
        </p:nvSpPr>
        <p:spPr>
          <a:xfrm>
            <a:off x="125507" y="327337"/>
            <a:ext cx="3903570" cy="650947"/>
          </a:xfrm>
          <a:prstGeom prst="rect">
            <a:avLst/>
          </a:prstGeom>
        </p:spPr>
        <p:txBody>
          <a:bodyPr wrap="square" lIns="68580" tIns="34290" rIns="68580" bIns="34290">
            <a:spAutoFit/>
          </a:bodyPr>
          <a:lstStyle/>
          <a:p>
            <a:pPr algn="r" defTabSz="685783">
              <a:lnSpc>
                <a:spcPct val="90000"/>
              </a:lnSpc>
              <a:spcBef>
                <a:spcPct val="0"/>
              </a:spcBef>
            </a:pPr>
            <a:r>
              <a:rPr lang="el-GR" sz="2100" b="1" dirty="0">
                <a:solidFill>
                  <a:schemeClr val="accent1"/>
                </a:solidFill>
                <a:latin typeface="Segoe UI Black" panose="020B0A02040204020203" pitchFamily="34" charset="0"/>
                <a:ea typeface="Segoe UI Black" panose="020B0A02040204020203" pitchFamily="34" charset="0"/>
                <a:cs typeface="+mj-cs"/>
              </a:rPr>
              <a:t>Μέρος </a:t>
            </a:r>
            <a:r>
              <a:rPr lang="en-US" sz="2100" b="1" dirty="0">
                <a:solidFill>
                  <a:schemeClr val="accent1"/>
                </a:solidFill>
                <a:latin typeface="Segoe UI Black" panose="020B0A02040204020203" pitchFamily="34" charset="0"/>
                <a:ea typeface="Segoe UI Black" panose="020B0A02040204020203" pitchFamily="34" charset="0"/>
                <a:cs typeface="+mj-cs"/>
              </a:rPr>
              <a:t>3 </a:t>
            </a:r>
            <a:r>
              <a:rPr lang="en-US" sz="2100" dirty="0">
                <a:latin typeface="Segoe UI Light" panose="020B0502040204020203" pitchFamily="34" charset="0"/>
                <a:cs typeface="Segoe UI Light" panose="020B0502040204020203" pitchFamily="34" charset="0"/>
              </a:rPr>
              <a:t>(</a:t>
            </a:r>
            <a:r>
              <a:rPr lang="el-GR" sz="2100" dirty="0">
                <a:latin typeface="Segoe UI Light" panose="020B0502040204020203" pitchFamily="34" charset="0"/>
                <a:cs typeface="Segoe UI Light" panose="020B0502040204020203" pitchFamily="34" charset="0"/>
              </a:rPr>
              <a:t>Λεξικό</a:t>
            </a:r>
            <a:r>
              <a:rPr lang="en-US" sz="2100" dirty="0">
                <a:latin typeface="Segoe UI Light" panose="020B0502040204020203" pitchFamily="34" charset="0"/>
                <a:cs typeface="Segoe UI Light" panose="020B0502040204020203" pitchFamily="34" charset="0"/>
              </a:rPr>
              <a:t> </a:t>
            </a:r>
            <a:r>
              <a:rPr lang="el-GR" sz="2100" dirty="0" smtClean="0">
                <a:latin typeface="Segoe UI Light" panose="020B0502040204020203" pitchFamily="34" charset="0"/>
                <a:cs typeface="Segoe UI Light" panose="020B0502040204020203" pitchFamily="34" charset="0"/>
              </a:rPr>
              <a:t>Δεδομένων</a:t>
            </a:r>
            <a:r>
              <a:rPr lang="en-US" sz="2100" dirty="0">
                <a:latin typeface="Segoe UI Light" panose="020B0502040204020203" pitchFamily="34" charset="0"/>
                <a:cs typeface="Segoe UI Light" panose="020B0502040204020203" pitchFamily="34" charset="0"/>
              </a:rPr>
              <a:t> CAN-MDS</a:t>
            </a:r>
            <a:r>
              <a:rPr lang="el-GR" sz="2100" dirty="0" smtClean="0">
                <a:latin typeface="Segoe UI Light" panose="020B0502040204020203" pitchFamily="34" charset="0"/>
                <a:cs typeface="Segoe UI Light" panose="020B0502040204020203" pitchFamily="34" charset="0"/>
              </a:rPr>
              <a:t>, </a:t>
            </a:r>
            <a:r>
              <a:rPr lang="el-GR" sz="2100" dirty="0">
                <a:latin typeface="Segoe UI Light" panose="020B0502040204020203" pitchFamily="34" charset="0"/>
                <a:cs typeface="Segoe UI Light" panose="020B0502040204020203" pitchFamily="34" charset="0"/>
              </a:rPr>
              <a:t>Όροι, Ορισμοί </a:t>
            </a:r>
            <a:r>
              <a:rPr lang="en-US" sz="2100" dirty="0">
                <a:latin typeface="Segoe UI Light" panose="020B0502040204020203" pitchFamily="34" charset="0"/>
                <a:cs typeface="Segoe UI Light" panose="020B0502040204020203" pitchFamily="34" charset="0"/>
              </a:rPr>
              <a:t>)</a:t>
            </a:r>
            <a:endParaRPr lang="el-GR" sz="2100" dirty="0">
              <a:latin typeface="Segoe UI Light" panose="020B0502040204020203" pitchFamily="34" charset="0"/>
              <a:cs typeface="Segoe UI Light" panose="020B0502040204020203" pitchFamily="34" charset="0"/>
            </a:endParaRPr>
          </a:p>
        </p:txBody>
      </p:sp>
      <p:sp>
        <p:nvSpPr>
          <p:cNvPr id="7" name="Rectangle 6"/>
          <p:cNvSpPr/>
          <p:nvPr/>
        </p:nvSpPr>
        <p:spPr>
          <a:xfrm>
            <a:off x="628649" y="2621732"/>
            <a:ext cx="3347918" cy="1246495"/>
          </a:xfrm>
          <a:prstGeom prst="rect">
            <a:avLst/>
          </a:prstGeom>
        </p:spPr>
        <p:txBody>
          <a:bodyPr wrap="square" lIns="68580" tIns="34290" rIns="68580" bIns="34290">
            <a:spAutoFit/>
          </a:bodyPr>
          <a:lstStyle/>
          <a:p>
            <a:pPr marL="271457" indent="-271457" defTabSz="685783">
              <a:lnSpc>
                <a:spcPct val="90000"/>
              </a:lnSpc>
              <a:spcBef>
                <a:spcPts val="750"/>
              </a:spcBef>
              <a:buClr>
                <a:schemeClr val="accent1"/>
              </a:buClr>
              <a:buFont typeface="Wingdings 3" panose="05040102010807070707" pitchFamily="18" charset="2"/>
              <a:buChar char="´"/>
            </a:pPr>
            <a:r>
              <a:rPr lang="el-GR" sz="1700" dirty="0" smtClean="0">
                <a:solidFill>
                  <a:schemeClr val="accent1"/>
                </a:solidFill>
                <a:latin typeface="Segoe UI Light" panose="020B0502040204020203" pitchFamily="34" charset="0"/>
                <a:cs typeface="Segoe UI Light" panose="020B0502040204020203" pitchFamily="34" charset="0"/>
              </a:rPr>
              <a:t>Συγκεκριμένοι όροι</a:t>
            </a:r>
            <a:r>
              <a:rPr lang="en-US" sz="1700" dirty="0" smtClean="0">
                <a:solidFill>
                  <a:schemeClr val="accent1"/>
                </a:solidFill>
                <a:latin typeface="Segoe UI Light" panose="020B0502040204020203" pitchFamily="34" charset="0"/>
                <a:cs typeface="Segoe UI Light" panose="020B0502040204020203" pitchFamily="34" charset="0"/>
              </a:rPr>
              <a:t> </a:t>
            </a:r>
            <a:r>
              <a:rPr lang="el-GR" sz="1700" dirty="0" smtClean="0">
                <a:latin typeface="Segoe UI Light" panose="020B0502040204020203" pitchFamily="34" charset="0"/>
                <a:cs typeface="Segoe UI Light" panose="020B0502040204020203" pitchFamily="34" charset="0"/>
              </a:rPr>
              <a:t>για τους οποίους χρειάζεται περαιτέρω επεξήγηση εμφανίζονται </a:t>
            </a:r>
            <a:r>
              <a:rPr lang="el-GR" sz="1700" dirty="0">
                <a:latin typeface="Segoe UI Light" panose="020B0502040204020203" pitchFamily="34" charset="0"/>
                <a:cs typeface="Segoe UI Light" panose="020B0502040204020203" pitchFamily="34" charset="0"/>
              </a:rPr>
              <a:t>με </a:t>
            </a:r>
            <a:r>
              <a:rPr lang="el-GR" sz="1700" dirty="0" smtClean="0">
                <a:latin typeface="Segoe UI Light" panose="020B0502040204020203" pitchFamily="34" charset="0"/>
                <a:cs typeface="Segoe UI Light" panose="020B0502040204020203" pitchFamily="34" charset="0"/>
              </a:rPr>
              <a:t>έντονους χαρακτήρες και περιγράφονται </a:t>
            </a:r>
            <a:r>
              <a:rPr lang="el-GR" sz="1700" dirty="0">
                <a:latin typeface="Segoe UI Light" panose="020B0502040204020203" pitchFamily="34" charset="0"/>
                <a:cs typeface="Segoe UI Light" panose="020B0502040204020203" pitchFamily="34" charset="0"/>
              </a:rPr>
              <a:t>στο μέρος </a:t>
            </a:r>
            <a:r>
              <a:rPr lang="en-US" sz="1700" dirty="0">
                <a:latin typeface="Segoe UI Light" panose="020B0502040204020203" pitchFamily="34" charset="0"/>
                <a:cs typeface="Segoe UI Light" panose="020B0502040204020203" pitchFamily="34" charset="0"/>
              </a:rPr>
              <a:t>ii</a:t>
            </a:r>
            <a:endParaRPr lang="el-GR" sz="1700" dirty="0">
              <a:latin typeface="Segoe UI Light" panose="020B0502040204020203" pitchFamily="34" charset="0"/>
              <a:cs typeface="Segoe UI Light" panose="020B0502040204020203" pitchFamily="34" charset="0"/>
            </a:endParaRPr>
          </a:p>
        </p:txBody>
      </p:sp>
      <p:sp>
        <p:nvSpPr>
          <p:cNvPr id="12" name="Right Arrow 11"/>
          <p:cNvSpPr/>
          <p:nvPr/>
        </p:nvSpPr>
        <p:spPr>
          <a:xfrm>
            <a:off x="4572000" y="438150"/>
            <a:ext cx="381000" cy="4353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a:p>
        </p:txBody>
      </p:sp>
      <p:sp>
        <p:nvSpPr>
          <p:cNvPr id="13" name="Content Placeholder 2"/>
          <p:cNvSpPr txBox="1">
            <a:spLocks/>
          </p:cNvSpPr>
          <p:nvPr/>
        </p:nvSpPr>
        <p:spPr>
          <a:xfrm>
            <a:off x="628651" y="1841086"/>
            <a:ext cx="3400425" cy="682635"/>
          </a:xfrm>
          <a:prstGeom prst="rect">
            <a:avLst/>
          </a:prstGeom>
        </p:spPr>
        <p:txBody>
          <a:bodyPr vert="horz" lIns="68580" tIns="34290" rIns="68580" bIns="34290" rtlCol="0">
            <a:normAutofit/>
          </a:bodyPr>
          <a:lstStyle>
            <a:lvl1pPr marL="361942" indent="-361942" algn="l" defTabSz="914377" rtl="0" eaLnBrk="1" latinLnBrk="0" hangingPunct="1">
              <a:lnSpc>
                <a:spcPct val="90000"/>
              </a:lnSpc>
              <a:spcBef>
                <a:spcPts val="1000"/>
              </a:spcBef>
              <a:buClr>
                <a:schemeClr val="accent1"/>
              </a:buClr>
              <a:buFont typeface="Wingdings 3" panose="05040102010807070707" pitchFamily="18" charset="2"/>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809605" indent="-352417" algn="l" defTabSz="914377" rtl="0" eaLnBrk="1" latinLnBrk="0" hangingPunct="1">
              <a:lnSpc>
                <a:spcPct val="90000"/>
              </a:lnSpc>
              <a:spcBef>
                <a:spcPts val="500"/>
              </a:spcBef>
              <a:buClr>
                <a:schemeClr val="accent1">
                  <a:lumMod val="75000"/>
                </a:schemeClr>
              </a:buClr>
              <a:buFont typeface="Wingdings 3" panose="05040102010807070707" pitchFamily="18" charset="2"/>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257269" indent="-342891" algn="l" defTabSz="914377" rtl="0" eaLnBrk="1" latinLnBrk="0" hangingPunct="1">
              <a:lnSpc>
                <a:spcPct val="90000"/>
              </a:lnSpc>
              <a:spcBef>
                <a:spcPts val="500"/>
              </a:spcBef>
              <a:buClr>
                <a:schemeClr val="accent1">
                  <a:lumMod val="50000"/>
                </a:schemeClr>
              </a:buClr>
              <a:buFont typeface="Wingdings 3" panose="05040102010807070707" pitchFamily="18" charset="2"/>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704932" indent="-333366" algn="l" defTabSz="914377" rtl="0" eaLnBrk="1" latinLnBrk="0" hangingPunct="1">
              <a:lnSpc>
                <a:spcPct val="90000"/>
              </a:lnSpc>
              <a:spcBef>
                <a:spcPts val="500"/>
              </a:spcBef>
              <a:buClr>
                <a:schemeClr val="tx2">
                  <a:lumMod val="50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152597" indent="-323843" algn="l" defTabSz="914377" rtl="0" eaLnBrk="1" latinLnBrk="0" hangingPunct="1">
              <a:lnSpc>
                <a:spcPct val="90000"/>
              </a:lnSpc>
              <a:spcBef>
                <a:spcPts val="500"/>
              </a:spcBef>
              <a:buClr>
                <a:schemeClr val="tx2">
                  <a:lumMod val="75000"/>
                </a:schemeClr>
              </a:buClr>
              <a:buFont typeface="Wingdings 3" panose="05040102010807070707" pitchFamily="18" charset="2"/>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l-GR" sz="1700" dirty="0" smtClean="0">
                <a:solidFill>
                  <a:schemeClr val="accent1"/>
                </a:solidFill>
              </a:rPr>
              <a:t>Ορισμοί επιτρεπόμενων τιμών του </a:t>
            </a:r>
            <a:r>
              <a:rPr lang="en-US" sz="1700" dirty="0" smtClean="0"/>
              <a:t>DE_R4 </a:t>
            </a:r>
            <a:endParaRPr lang="en-US" sz="1700" dirty="0">
              <a:solidFill>
                <a:schemeClr val="accent1"/>
              </a:solidFill>
            </a:endParaRPr>
          </a:p>
          <a:p>
            <a:endParaRPr lang="el-GR" sz="1700" dirty="0"/>
          </a:p>
          <a:p>
            <a:pPr marL="0" indent="0">
              <a:buNone/>
            </a:pPr>
            <a:endParaRPr lang="el-GR" sz="1700" dirty="0"/>
          </a:p>
        </p:txBody>
      </p:sp>
      <p:sp>
        <p:nvSpPr>
          <p:cNvPr id="14" name="Rectangle 13"/>
          <p:cNvSpPr/>
          <p:nvPr/>
        </p:nvSpPr>
        <p:spPr>
          <a:xfrm>
            <a:off x="628650" y="3966239"/>
            <a:ext cx="3347918" cy="540148"/>
          </a:xfrm>
          <a:prstGeom prst="rect">
            <a:avLst/>
          </a:prstGeom>
        </p:spPr>
        <p:txBody>
          <a:bodyPr wrap="square" lIns="68580" tIns="34290" rIns="68580" bIns="34290">
            <a:spAutoFit/>
          </a:bodyPr>
          <a:lstStyle/>
          <a:p>
            <a:pPr marL="271457" indent="-271457" defTabSz="685783">
              <a:lnSpc>
                <a:spcPct val="90000"/>
              </a:lnSpc>
              <a:spcBef>
                <a:spcPts val="750"/>
              </a:spcBef>
              <a:buClr>
                <a:schemeClr val="accent1"/>
              </a:buClr>
              <a:buFont typeface="Wingdings 3" panose="05040102010807070707" pitchFamily="18" charset="2"/>
              <a:buChar char="´"/>
            </a:pPr>
            <a:r>
              <a:rPr lang="el-GR" sz="1700" dirty="0">
                <a:solidFill>
                  <a:schemeClr val="accent1"/>
                </a:solidFill>
                <a:latin typeface="Segoe UI Light" panose="020B0502040204020203" pitchFamily="34" charset="0"/>
                <a:cs typeface="Segoe UI Light" panose="020B0502040204020203" pitchFamily="34" charset="0"/>
              </a:rPr>
              <a:t>Ορισμοί </a:t>
            </a:r>
            <a:r>
              <a:rPr lang="el-GR" sz="1700" dirty="0" smtClean="0">
                <a:solidFill>
                  <a:schemeClr val="accent1"/>
                </a:solidFill>
                <a:latin typeface="Segoe UI Light" panose="020B0502040204020203" pitchFamily="34" charset="0"/>
                <a:cs typeface="Segoe UI Light" panose="020B0502040204020203" pitchFamily="34" charset="0"/>
              </a:rPr>
              <a:t>των όρων του </a:t>
            </a:r>
            <a:r>
              <a:rPr lang="en-US" sz="1700" dirty="0" smtClean="0">
                <a:solidFill>
                  <a:schemeClr val="accent1"/>
                </a:solidFill>
                <a:latin typeface="Segoe UI Light" panose="020B0502040204020203" pitchFamily="34" charset="0"/>
                <a:cs typeface="Segoe UI Light" panose="020B0502040204020203" pitchFamily="34" charset="0"/>
              </a:rPr>
              <a:t>CAN-MDS </a:t>
            </a:r>
            <a:r>
              <a:rPr lang="en-US" sz="1700" dirty="0">
                <a:latin typeface="Segoe UI Light" panose="020B0502040204020203" pitchFamily="34" charset="0"/>
                <a:cs typeface="Segoe UI Light" panose="020B0502040204020203" pitchFamily="34" charset="0"/>
              </a:rPr>
              <a:t>(</a:t>
            </a:r>
            <a:r>
              <a:rPr lang="el-GR" sz="1700" dirty="0">
                <a:latin typeface="Segoe UI Light" panose="020B0502040204020203" pitchFamily="34" charset="0"/>
                <a:cs typeface="Segoe UI Light" panose="020B0502040204020203" pitchFamily="34" charset="0"/>
              </a:rPr>
              <a:t>αλφαβητικά</a:t>
            </a:r>
            <a:r>
              <a:rPr lang="en-US" sz="1700" dirty="0">
                <a:latin typeface="Segoe UI Light" panose="020B0502040204020203" pitchFamily="34" charset="0"/>
                <a:cs typeface="Segoe UI Light" panose="020B0502040204020203" pitchFamily="34" charset="0"/>
              </a:rPr>
              <a:t>)</a:t>
            </a:r>
            <a:endParaRPr lang="el-GR" sz="1700" dirty="0">
              <a:latin typeface="Segoe UI Light" panose="020B0502040204020203" pitchFamily="34" charset="0"/>
              <a:cs typeface="Segoe UI Light" panose="020B0502040204020203" pitchFamily="34" charset="0"/>
            </a:endParaRPr>
          </a:p>
        </p:txBody>
      </p:sp>
      <p:pic>
        <p:nvPicPr>
          <p:cNvPr id="4" name="Picture 3"/>
          <p:cNvPicPr>
            <a:picLocks noChangeAspect="1"/>
          </p:cNvPicPr>
          <p:nvPr/>
        </p:nvPicPr>
        <p:blipFill rotWithShape="1">
          <a:blip r:embed="rId3"/>
          <a:srcRect l="21422" t="19247" r="20264" b="5822"/>
          <a:stretch/>
        </p:blipFill>
        <p:spPr>
          <a:xfrm>
            <a:off x="4913395" y="1219494"/>
            <a:ext cx="4111715" cy="3201489"/>
          </a:xfrm>
          <a:prstGeom prst="rect">
            <a:avLst/>
          </a:prstGeom>
        </p:spPr>
      </p:pic>
      <p:sp>
        <p:nvSpPr>
          <p:cNvPr id="15" name="Text Box 5989"/>
          <p:cNvSpPr txBox="1">
            <a:spLocks/>
          </p:cNvSpPr>
          <p:nvPr/>
        </p:nvSpPr>
        <p:spPr bwMode="auto">
          <a:xfrm>
            <a:off x="4541254" y="4326658"/>
            <a:ext cx="4493260" cy="332105"/>
          </a:xfrm>
          <a:prstGeom prst="rect">
            <a:avLst/>
          </a:prstGeom>
          <a:solidFill>
            <a:schemeClr val="bg1"/>
          </a:solidFill>
          <a:ln>
            <a:noFill/>
          </a:ln>
          <a:effectLst>
            <a:outerShdw blurRad="50800" dist="38100" dir="2700000" algn="tl" rotWithShape="0">
              <a:prstClr val="black">
                <a:alpha val="40000"/>
              </a:prstClr>
            </a:outerShdw>
          </a:effectLst>
          <a:extLst/>
        </p:spPr>
        <p:txBody>
          <a:bodyPr rot="0" vert="horz" wrap="square" lIns="91440" tIns="45720" rIns="91440" bIns="45720" anchor="t" anchorCtr="0" upright="1">
            <a:noAutofit/>
          </a:bodyPr>
          <a:lstStyle/>
          <a:p>
            <a:pPr>
              <a:lnSpc>
                <a:spcPct val="115000"/>
              </a:lnSpc>
              <a:spcAft>
                <a:spcPts val="1000"/>
              </a:spcAft>
            </a:pPr>
            <a:r>
              <a:rPr lang="en-GB" sz="900" b="1" kern="50" dirty="0">
                <a:solidFill>
                  <a:srgbClr val="943634"/>
                </a:solidFill>
                <a:effectLst/>
                <a:latin typeface="Arial Narrow" panose="020B0606020202030204" pitchFamily="34" charset="0"/>
                <a:ea typeface="Calibri" panose="020F0502020204030204" pitchFamily="34" charset="0"/>
                <a:cs typeface="Calibri" panose="020F0502020204030204" pitchFamily="34" charset="0"/>
              </a:rPr>
              <a:t>TIP</a:t>
            </a:r>
            <a:r>
              <a:rPr lang="el-GR" sz="900" b="1" kern="50" dirty="0">
                <a:solidFill>
                  <a:srgbClr val="943634"/>
                </a:solidFill>
                <a:effectLst/>
                <a:latin typeface="Arial Narrow" panose="020B0606020202030204" pitchFamily="34" charset="0"/>
                <a:ea typeface="Calibri" panose="020F0502020204030204" pitchFamily="34" charset="0"/>
                <a:cs typeface="Calibri" panose="020F0502020204030204" pitchFamily="34" charset="0"/>
              </a:rPr>
              <a:t>:</a:t>
            </a:r>
            <a:r>
              <a:rPr lang="el-GR" sz="900" dirty="0">
                <a:solidFill>
                  <a:srgbClr val="943634"/>
                </a:solidFill>
                <a:effectLst/>
                <a:latin typeface="Arial Narrow" panose="020B0606020202030204" pitchFamily="34" charset="0"/>
                <a:ea typeface="Times New Roman" panose="02020603050405020304" pitchFamily="18" charset="0"/>
                <a:cs typeface="Times New Roman" panose="02020603050405020304" pitchFamily="18" charset="0"/>
              </a:rPr>
              <a:t> </a:t>
            </a:r>
            <a:r>
              <a:rPr lang="el-GR" sz="900" kern="50" dirty="0">
                <a:solidFill>
                  <a:srgbClr val="943634"/>
                </a:solidFill>
                <a:effectLst/>
                <a:latin typeface="Arial Narrow" panose="020B0606020202030204" pitchFamily="34" charset="0"/>
                <a:ea typeface="Calibri" panose="020F0502020204030204" pitchFamily="34" charset="0"/>
                <a:cs typeface="Calibri" panose="020F0502020204030204" pitchFamily="34" charset="0"/>
              </a:rPr>
              <a:t>Για τους υπογραμμισμένους όρους υπάρχουν διαθέσιμοι ορισμοί στην ενότητα</a:t>
            </a:r>
            <a:r>
              <a:rPr lang="el-GR" sz="900" b="1" kern="50" dirty="0">
                <a:solidFill>
                  <a:srgbClr val="943634"/>
                </a:solidFill>
                <a:effectLst/>
                <a:latin typeface="Arial Narrow" panose="020B0606020202030204" pitchFamily="34" charset="0"/>
                <a:ea typeface="Calibri" panose="020F0502020204030204" pitchFamily="34" charset="0"/>
                <a:cs typeface="Calibri" panose="020F0502020204030204" pitchFamily="34" charset="0"/>
              </a:rPr>
              <a:t> “όροι &amp; ορισμοί” </a:t>
            </a:r>
            <a:endParaRPr lang="el-GR" sz="11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l-GR" sz="1100" dirty="0">
                <a:effectLst/>
                <a:latin typeface="Calibri" panose="020F0502020204030204" pitchFamily="34" charset="0"/>
                <a:ea typeface="Times New Roman" panose="02020603050405020304" pitchFamily="18" charset="0"/>
                <a:cs typeface="Times New Roman" panose="02020603050405020304" pitchFamily="18" charset="0"/>
              </a:rPr>
              <a:t> </a:t>
            </a:r>
          </a:p>
        </p:txBody>
      </p:sp>
      <p:pic>
        <p:nvPicPr>
          <p:cNvPr id="18" name="Picture 17" descr="A screenshot of a cell phone&#10;&#10;Description automatically generated">
            <a:extLst>
              <a:ext uri="{FF2B5EF4-FFF2-40B4-BE49-F238E27FC236}">
                <a16:creationId xmlns="" xmlns:a16="http://schemas.microsoft.com/office/drawing/2014/main" id="{7885E680-1387-3E48-8CC4-0722785BF97E}"/>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t="12174" r="24306"/>
          <a:stretch/>
        </p:blipFill>
        <p:spPr>
          <a:xfrm>
            <a:off x="5271622" y="2423338"/>
            <a:ext cx="3395259" cy="101435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Left Bracket 8"/>
          <p:cNvSpPr/>
          <p:nvPr/>
        </p:nvSpPr>
        <p:spPr>
          <a:xfrm>
            <a:off x="4700470" y="1177994"/>
            <a:ext cx="412455" cy="907745"/>
          </a:xfrm>
          <a:prstGeom prst="leftBracket">
            <a:avLst>
              <a:gd name="adj" fmla="val 99944"/>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9" name="Left Bracket 18"/>
          <p:cNvSpPr/>
          <p:nvPr/>
        </p:nvSpPr>
        <p:spPr>
          <a:xfrm>
            <a:off x="4675092" y="2116581"/>
            <a:ext cx="412455" cy="2542182"/>
          </a:xfrm>
          <a:prstGeom prst="leftBracket">
            <a:avLst>
              <a:gd name="adj" fmla="val 99944"/>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pic>
        <p:nvPicPr>
          <p:cNvPr id="5" name="Picture 4"/>
          <p:cNvPicPr>
            <a:picLocks noChangeAspect="1"/>
          </p:cNvPicPr>
          <p:nvPr/>
        </p:nvPicPr>
        <p:blipFill rotWithShape="1">
          <a:blip r:embed="rId5"/>
          <a:srcRect l="19108" t="27621" r="19463" b="45638"/>
          <a:stretch/>
        </p:blipFill>
        <p:spPr>
          <a:xfrm>
            <a:off x="4602228" y="3489921"/>
            <a:ext cx="4462514" cy="1177069"/>
          </a:xfrm>
          <a:prstGeom prst="rect">
            <a:avLst/>
          </a:prstGeom>
          <a:ln>
            <a:noFill/>
          </a:ln>
          <a:effectLst>
            <a:outerShdw blurRad="190500" algn="tl" rotWithShape="0">
              <a:srgbClr val="000000">
                <a:alpha val="70000"/>
              </a:srgbClr>
            </a:outerShdw>
          </a:effectLst>
        </p:spPr>
      </p:pic>
      <p:sp>
        <p:nvSpPr>
          <p:cNvPr id="21" name="Oval 20"/>
          <p:cNvSpPr/>
          <p:nvPr/>
        </p:nvSpPr>
        <p:spPr>
          <a:xfrm>
            <a:off x="5750249" y="2617297"/>
            <a:ext cx="416283" cy="2619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2" name="Oval 21"/>
          <p:cNvSpPr/>
          <p:nvPr/>
        </p:nvSpPr>
        <p:spPr>
          <a:xfrm>
            <a:off x="4731212" y="3764177"/>
            <a:ext cx="416283" cy="2619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17" name="Straight Connector 16"/>
          <p:cNvCxnSpPr>
            <a:stCxn id="21" idx="4"/>
            <a:endCxn id="22" idx="0"/>
          </p:cNvCxnSpPr>
          <p:nvPr/>
        </p:nvCxnSpPr>
        <p:spPr>
          <a:xfrm flipH="1">
            <a:off x="4939354" y="2879226"/>
            <a:ext cx="1019037" cy="88495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2423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3">
                                            <p:txEl>
                                              <p:pRg st="0" end="0"/>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childTnLst>
                          </p:cTn>
                        </p:par>
                        <p:par>
                          <p:cTn id="49" fill="hold">
                            <p:stCondLst>
                              <p:cond delay="50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par>
                          <p:cTn id="55" fill="hold">
                            <p:stCondLst>
                              <p:cond delay="1000"/>
                            </p:stCondLst>
                            <p:childTnLst>
                              <p:par>
                                <p:cTn id="56" presetID="53" presetClass="entr" presetSubtype="16"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par>
                                <p:cTn id="68" presetID="53" presetClass="entr" presetSubtype="16" fill="hold" nodeType="with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p:cTn id="70" dur="500" fill="hold"/>
                                        <p:tgtEl>
                                          <p:spTgt spid="5"/>
                                        </p:tgtEl>
                                        <p:attrNameLst>
                                          <p:attrName>ppt_w</p:attrName>
                                        </p:attrNameLst>
                                      </p:cBhvr>
                                      <p:tavLst>
                                        <p:tav tm="0">
                                          <p:val>
                                            <p:fltVal val="0"/>
                                          </p:val>
                                        </p:tav>
                                        <p:tav tm="100000">
                                          <p:val>
                                            <p:strVal val="#ppt_w"/>
                                          </p:val>
                                        </p:tav>
                                      </p:tavLst>
                                    </p:anim>
                                    <p:anim calcmode="lin" valueType="num">
                                      <p:cBhvr>
                                        <p:cTn id="71" dur="500" fill="hold"/>
                                        <p:tgtEl>
                                          <p:spTgt spid="5"/>
                                        </p:tgtEl>
                                        <p:attrNameLst>
                                          <p:attrName>ppt_h</p:attrName>
                                        </p:attrNameLst>
                                      </p:cBhvr>
                                      <p:tavLst>
                                        <p:tav tm="0">
                                          <p:val>
                                            <p:fltVal val="0"/>
                                          </p:val>
                                        </p:tav>
                                        <p:tav tm="100000">
                                          <p:val>
                                            <p:strVal val="#ppt_h"/>
                                          </p:val>
                                        </p:tav>
                                      </p:tavLst>
                                    </p:anim>
                                    <p:animEffect transition="in" filter="fade">
                                      <p:cBhvr>
                                        <p:cTn id="72" dur="500"/>
                                        <p:tgtEl>
                                          <p:spTgt spid="5"/>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p:cTn id="77" dur="500" fill="hold"/>
                                        <p:tgtEl>
                                          <p:spTgt spid="21"/>
                                        </p:tgtEl>
                                        <p:attrNameLst>
                                          <p:attrName>ppt_w</p:attrName>
                                        </p:attrNameLst>
                                      </p:cBhvr>
                                      <p:tavLst>
                                        <p:tav tm="0">
                                          <p:val>
                                            <p:fltVal val="0"/>
                                          </p:val>
                                        </p:tav>
                                        <p:tav tm="100000">
                                          <p:val>
                                            <p:strVal val="#ppt_w"/>
                                          </p:val>
                                        </p:tav>
                                      </p:tavLst>
                                    </p:anim>
                                    <p:anim calcmode="lin" valueType="num">
                                      <p:cBhvr>
                                        <p:cTn id="78" dur="500" fill="hold"/>
                                        <p:tgtEl>
                                          <p:spTgt spid="21"/>
                                        </p:tgtEl>
                                        <p:attrNameLst>
                                          <p:attrName>ppt_h</p:attrName>
                                        </p:attrNameLst>
                                      </p:cBhvr>
                                      <p:tavLst>
                                        <p:tav tm="0">
                                          <p:val>
                                            <p:fltVal val="0"/>
                                          </p:val>
                                        </p:tav>
                                        <p:tav tm="100000">
                                          <p:val>
                                            <p:strVal val="#ppt_h"/>
                                          </p:val>
                                        </p:tav>
                                      </p:tavLst>
                                    </p:anim>
                                    <p:animEffect transition="in" filter="fade">
                                      <p:cBhvr>
                                        <p:cTn id="79" dur="500"/>
                                        <p:tgtEl>
                                          <p:spTgt spid="21"/>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500" fill="hold"/>
                                        <p:tgtEl>
                                          <p:spTgt spid="22"/>
                                        </p:tgtEl>
                                        <p:attrNameLst>
                                          <p:attrName>ppt_w</p:attrName>
                                        </p:attrNameLst>
                                      </p:cBhvr>
                                      <p:tavLst>
                                        <p:tav tm="0">
                                          <p:val>
                                            <p:fltVal val="0"/>
                                          </p:val>
                                        </p:tav>
                                        <p:tav tm="100000">
                                          <p:val>
                                            <p:strVal val="#ppt_w"/>
                                          </p:val>
                                        </p:tav>
                                      </p:tavLst>
                                    </p:anim>
                                    <p:anim calcmode="lin" valueType="num">
                                      <p:cBhvr>
                                        <p:cTn id="83" dur="500" fill="hold"/>
                                        <p:tgtEl>
                                          <p:spTgt spid="22"/>
                                        </p:tgtEl>
                                        <p:attrNameLst>
                                          <p:attrName>ppt_h</p:attrName>
                                        </p:attrNameLst>
                                      </p:cBhvr>
                                      <p:tavLst>
                                        <p:tav tm="0">
                                          <p:val>
                                            <p:fltVal val="0"/>
                                          </p:val>
                                        </p:tav>
                                        <p:tav tm="100000">
                                          <p:val>
                                            <p:strVal val="#ppt_h"/>
                                          </p:val>
                                        </p:tav>
                                      </p:tavLst>
                                    </p:anim>
                                    <p:animEffect transition="in" filter="fade">
                                      <p:cBhvr>
                                        <p:cTn id="84" dur="500"/>
                                        <p:tgtEl>
                                          <p:spTgt spid="22"/>
                                        </p:tgtEl>
                                      </p:cBhvr>
                                    </p:animEffect>
                                  </p:childTnLst>
                                </p:cTn>
                              </p:par>
                              <p:par>
                                <p:cTn id="85" presetID="53" presetClass="entr" presetSubtype="16" fill="hold" nodeType="with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p:cTn id="87" dur="500" fill="hold"/>
                                        <p:tgtEl>
                                          <p:spTgt spid="17"/>
                                        </p:tgtEl>
                                        <p:attrNameLst>
                                          <p:attrName>ppt_w</p:attrName>
                                        </p:attrNameLst>
                                      </p:cBhvr>
                                      <p:tavLst>
                                        <p:tav tm="0">
                                          <p:val>
                                            <p:fltVal val="0"/>
                                          </p:val>
                                        </p:tav>
                                        <p:tav tm="100000">
                                          <p:val>
                                            <p:strVal val="#ppt_w"/>
                                          </p:val>
                                        </p:tav>
                                      </p:tavLst>
                                    </p:anim>
                                    <p:anim calcmode="lin" valueType="num">
                                      <p:cBhvr>
                                        <p:cTn id="88" dur="500" fill="hold"/>
                                        <p:tgtEl>
                                          <p:spTgt spid="17"/>
                                        </p:tgtEl>
                                        <p:attrNameLst>
                                          <p:attrName>ppt_h</p:attrName>
                                        </p:attrNameLst>
                                      </p:cBhvr>
                                      <p:tavLst>
                                        <p:tav tm="0">
                                          <p:val>
                                            <p:fltVal val="0"/>
                                          </p:val>
                                        </p:tav>
                                        <p:tav tm="100000">
                                          <p:val>
                                            <p:strVal val="#ppt_h"/>
                                          </p:val>
                                        </p:tav>
                                      </p:tavLst>
                                    </p:anim>
                                    <p:animEffect transition="in" filter="fade">
                                      <p:cBhvr>
                                        <p:cTn id="8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12" grpId="0" animBg="1"/>
      <p:bldP spid="13" grpId="0"/>
      <p:bldP spid="14" grpId="0"/>
      <p:bldP spid="15" grpId="0" animBg="1"/>
      <p:bldP spid="9" grpId="0" animBg="1"/>
      <p:bldP spid="19" grpId="0" animBg="1"/>
      <p:bldP spid="21"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166" y="2257768"/>
            <a:ext cx="8319246" cy="892970"/>
          </a:xfrm>
        </p:spPr>
        <p:txBody>
          <a:bodyPr>
            <a:normAutofit fontScale="90000"/>
          </a:bodyPr>
          <a:lstStyle/>
          <a:p>
            <a:r>
              <a:rPr lang="el-GR" dirty="0"/>
              <a:t>Τα υπόλοιπα εργαλεία στην εργαλειοθήκη </a:t>
            </a:r>
            <a:r>
              <a:rPr lang="en-US" dirty="0"/>
              <a:t>CAN-MDS</a:t>
            </a:r>
            <a:br>
              <a:rPr lang="en-US" dirty="0"/>
            </a:br>
            <a:r>
              <a:rPr lang="el-GR" i="1" dirty="0"/>
              <a:t>συνοπτική παρουσίαση</a:t>
            </a:r>
            <a:endParaRPr lang="en-US" dirty="0"/>
          </a:p>
        </p:txBody>
      </p:sp>
      <p:sp>
        <p:nvSpPr>
          <p:cNvPr id="3" name="Rectangle 2"/>
          <p:cNvSpPr/>
          <p:nvPr/>
        </p:nvSpPr>
        <p:spPr>
          <a:xfrm>
            <a:off x="628650" y="4269878"/>
            <a:ext cx="7967230" cy="300082"/>
          </a:xfrm>
          <a:prstGeom prst="rect">
            <a:avLst/>
          </a:prstGeom>
        </p:spPr>
        <p:txBody>
          <a:bodyPr wrap="square" lIns="68580" tIns="34290" rIns="68580" bIns="34290">
            <a:spAutoFit/>
          </a:bodyPr>
          <a:lstStyle/>
          <a:p>
            <a:r>
              <a:rPr lang="en-US" sz="1500" dirty="0" smtClean="0">
                <a:solidFill>
                  <a:schemeClr val="accent1"/>
                </a:solidFill>
              </a:rPr>
              <a:t>(</a:t>
            </a:r>
            <a:r>
              <a:rPr lang="el-GR" sz="1500" dirty="0" smtClean="0">
                <a:solidFill>
                  <a:schemeClr val="accent1"/>
                </a:solidFill>
              </a:rPr>
              <a:t>καθένα από αυτά θα παρουσιαστεί λεπτομερώς στη συνέχεια)</a:t>
            </a:r>
            <a:endParaRPr lang="en-US" sz="1500" dirty="0">
              <a:solidFill>
                <a:schemeClr val="accent1"/>
              </a:solidFill>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4003310286"/>
              </p:ext>
            </p:extLst>
          </p:nvPr>
        </p:nvGraphicFramePr>
        <p:xfrm>
          <a:off x="2886635" y="1420655"/>
          <a:ext cx="6183885" cy="2703109"/>
        </p:xfrm>
        <a:graphic>
          <a:graphicData uri="http://schemas.openxmlformats.org/drawingml/2006/table">
            <a:tbl>
              <a:tblPr/>
              <a:tblGrid>
                <a:gridCol w="6183885">
                  <a:extLst>
                    <a:ext uri="{9D8B030D-6E8A-4147-A177-3AD203B41FA5}">
                      <a16:colId xmlns="" xmlns:a16="http://schemas.microsoft.com/office/drawing/2014/main" val="20000"/>
                    </a:ext>
                  </a:extLst>
                </a:gridCol>
              </a:tblGrid>
              <a:tr h="2703109">
                <a:tc>
                  <a:txBody>
                    <a:bodyPr/>
                    <a:lstStyle/>
                    <a:p>
                      <a:pPr>
                        <a:lnSpc>
                          <a:spcPct val="100000"/>
                        </a:lnSpc>
                        <a:spcAft>
                          <a:spcPts val="600"/>
                        </a:spcAft>
                      </a:pPr>
                      <a:r>
                        <a:rPr lang="el-GR" sz="2000" b="1" dirty="0">
                          <a:latin typeface="Segoe UI Light" panose="020B0502040204020203" pitchFamily="34" charset="0"/>
                          <a:ea typeface="Times New Roman"/>
                          <a:cs typeface="Segoe UI Light" panose="020B0502040204020203" pitchFamily="34" charset="0"/>
                        </a:rPr>
                        <a:t>1 ΛΟΓΙΚΗ </a:t>
                      </a:r>
                      <a:r>
                        <a:rPr lang="en-US" sz="2000" b="1" dirty="0">
                          <a:latin typeface="Segoe UI Light" panose="020B0502040204020203" pitchFamily="34" charset="0"/>
                          <a:ea typeface="Times New Roman"/>
                          <a:cs typeface="Segoe UI Light" panose="020B0502040204020203" pitchFamily="34" charset="0"/>
                        </a:rPr>
                        <a:t>CAN-MDS</a:t>
                      </a:r>
                      <a:endParaRPr lang="el-GR" sz="2000" b="1" dirty="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000" b="1" dirty="0">
                          <a:latin typeface="Segoe UI Light" panose="020B0502040204020203" pitchFamily="34" charset="0"/>
                          <a:ea typeface="Times New Roman"/>
                          <a:cs typeface="Segoe UI Light" panose="020B0502040204020203" pitchFamily="34" charset="0"/>
                        </a:rPr>
                        <a:t>2 ΣΤΟΧΟΣ</a:t>
                      </a:r>
                    </a:p>
                    <a:p>
                      <a:pPr>
                        <a:lnSpc>
                          <a:spcPct val="100000"/>
                        </a:lnSpc>
                        <a:spcAft>
                          <a:spcPts val="600"/>
                        </a:spcAft>
                      </a:pPr>
                      <a:r>
                        <a:rPr lang="el-GR" sz="2000" b="1" dirty="0">
                          <a:latin typeface="Segoe UI Light" panose="020B0502040204020203" pitchFamily="34" charset="0"/>
                          <a:ea typeface="Times New Roman"/>
                          <a:cs typeface="Segoe UI Light" panose="020B0502040204020203" pitchFamily="34" charset="0"/>
                        </a:rPr>
                        <a:t>3 ΕΦΑΡΜΟΓΗ</a:t>
                      </a:r>
                    </a:p>
                    <a:p>
                      <a:pPr>
                        <a:lnSpc>
                          <a:spcPct val="100000"/>
                        </a:lnSpc>
                        <a:spcAft>
                          <a:spcPts val="600"/>
                        </a:spcAft>
                      </a:pPr>
                      <a:r>
                        <a:rPr lang="el-GR" sz="2000" b="1" dirty="0">
                          <a:latin typeface="Segoe UI Light" panose="020B0502040204020203" pitchFamily="34" charset="0"/>
                          <a:ea typeface="Times New Roman"/>
                          <a:cs typeface="Segoe UI Light" panose="020B0502040204020203" pitchFamily="34" charset="0"/>
                        </a:rPr>
                        <a:t>4 ΠΗΓΕΣ ΠΛΗΡΟΦΟΡΙΑΣ</a:t>
                      </a:r>
                    </a:p>
                    <a:p>
                      <a:pPr marL="180975" indent="-180975">
                        <a:lnSpc>
                          <a:spcPct val="100000"/>
                        </a:lnSpc>
                        <a:spcAft>
                          <a:spcPts val="600"/>
                        </a:spcAft>
                      </a:pPr>
                      <a:r>
                        <a:rPr lang="el-GR" sz="2000" b="1" dirty="0">
                          <a:latin typeface="Segoe UI Light" panose="020B0502040204020203" pitchFamily="34" charset="0"/>
                          <a:ea typeface="Times New Roman"/>
                          <a:cs typeface="Segoe UI Light" panose="020B0502040204020203" pitchFamily="34" charset="0"/>
                        </a:rPr>
                        <a:t>5 ΚΡΙΤΗΡΙΑ ΕΠΙΛΕΞΙΜΟΤΗΤΑΣ Περιστατικών </a:t>
                      </a:r>
                      <a:r>
                        <a:rPr lang="el-GR" sz="2000" b="1" dirty="0" err="1">
                          <a:latin typeface="Segoe UI Light" panose="020B0502040204020203" pitchFamily="34" charset="0"/>
                          <a:ea typeface="Times New Roman"/>
                          <a:cs typeface="Segoe UI Light" panose="020B0502040204020203" pitchFamily="34" charset="0"/>
                        </a:rPr>
                        <a:t>ΚαΠα</a:t>
                      </a:r>
                      <a:r>
                        <a:rPr lang="el-GR" sz="2000" b="1" dirty="0">
                          <a:latin typeface="Segoe UI Light" panose="020B0502040204020203" pitchFamily="34" charset="0"/>
                          <a:ea typeface="Times New Roman"/>
                          <a:cs typeface="Segoe UI Light" panose="020B0502040204020203" pitchFamily="34" charset="0"/>
                        </a:rPr>
                        <a:t>-Π για Εισαγωγή στο Σύστημα </a:t>
                      </a:r>
                      <a:r>
                        <a:rPr lang="en-US" sz="2000" b="1" dirty="0">
                          <a:latin typeface="Segoe UI Light" panose="020B0502040204020203" pitchFamily="34" charset="0"/>
                          <a:ea typeface="Times New Roman"/>
                          <a:cs typeface="Segoe UI Light" panose="020B0502040204020203" pitchFamily="34" charset="0"/>
                        </a:rPr>
                        <a:t>CAN-MDS</a:t>
                      </a:r>
                      <a:endParaRPr lang="el-GR" sz="2000" b="1" dirty="0">
                        <a:latin typeface="Segoe UI Light" panose="020B0502040204020203" pitchFamily="34" charset="0"/>
                        <a:ea typeface="Times New Roman"/>
                        <a:cs typeface="Segoe UI Light" panose="020B0502040204020203" pitchFamily="34" charset="0"/>
                      </a:endParaRPr>
                    </a:p>
                    <a:p>
                      <a:pPr>
                        <a:lnSpc>
                          <a:spcPct val="100000"/>
                        </a:lnSpc>
                        <a:spcAft>
                          <a:spcPts val="600"/>
                        </a:spcAft>
                      </a:pPr>
                      <a:r>
                        <a:rPr lang="el-GR" sz="2000" b="1" dirty="0">
                          <a:latin typeface="Segoe UI Light" panose="020B0502040204020203" pitchFamily="34" charset="0"/>
                          <a:ea typeface="Times New Roman"/>
                          <a:cs typeface="Segoe UI Light" panose="020B0502040204020203" pitchFamily="34" charset="0"/>
                        </a:rPr>
                        <a:t>6 </a:t>
                      </a:r>
                      <a:r>
                        <a:rPr lang="el-GR" sz="2000" b="1" dirty="0" smtClean="0">
                          <a:latin typeface="Segoe UI Light" panose="020B0502040204020203" pitchFamily="34" charset="0"/>
                          <a:ea typeface="Times New Roman"/>
                          <a:cs typeface="Segoe UI Light" panose="020B0502040204020203" pitchFamily="34" charset="0"/>
                        </a:rPr>
                        <a:t>ΣΥΝΘΗΚΕΣ</a:t>
                      </a:r>
                      <a:endParaRPr lang="el-GR" sz="2000" b="1" dirty="0">
                        <a:latin typeface="Segoe UI Light" panose="020B0502040204020203" pitchFamily="34" charset="0"/>
                        <a:ea typeface="Times New Roman"/>
                        <a:cs typeface="Segoe UI Light" panose="020B0502040204020203" pitchFamily="34" charset="0"/>
                      </a:endParaRPr>
                    </a:p>
                  </a:txBody>
                  <a:tcPr marL="51435" marR="51435" marT="0" marB="0">
                    <a:lnL>
                      <a:noFill/>
                    </a:lnL>
                    <a:lnR w="12700" cap="flat" cmpd="sng" algn="ctr">
                      <a:solidFill>
                        <a:srgbClr val="4F81BD"/>
                      </a:solidFill>
                      <a:prstDash val="solid"/>
                      <a:round/>
                      <a:headEnd type="none" w="med" len="med"/>
                      <a:tailEnd type="none" w="med" len="med"/>
                    </a:lnR>
                    <a:lnT>
                      <a:noFill/>
                    </a:lnT>
                    <a:lnB>
                      <a:noFill/>
                    </a:lnB>
                    <a:noFill/>
                  </a:tcPr>
                </a:tc>
                <a:extLst>
                  <a:ext uri="{0D108BD9-81ED-4DB2-BD59-A6C34878D82A}">
                    <a16:rowId xmlns="" xmlns:a16="http://schemas.microsoft.com/office/drawing/2014/main" val="10000"/>
                  </a:ext>
                </a:extLst>
              </a:tr>
            </a:tbl>
          </a:graphicData>
        </a:graphic>
      </p:graphicFrame>
      <p:sp>
        <p:nvSpPr>
          <p:cNvPr id="9" name="Title 1"/>
          <p:cNvSpPr>
            <a:spLocks noGrp="1"/>
          </p:cNvSpPr>
          <p:nvPr>
            <p:ph type="title"/>
          </p:nvPr>
        </p:nvSpPr>
        <p:spPr>
          <a:xfrm>
            <a:off x="617844" y="13197"/>
            <a:ext cx="8302752" cy="857250"/>
          </a:xfrm>
        </p:spPr>
        <p:txBody>
          <a:bodyPr>
            <a:noAutofit/>
          </a:bodyPr>
          <a:lstStyle/>
          <a:p>
            <a:r>
              <a:rPr lang="el-GR" dirty="0"/>
              <a:t>Πρωτόκολλο Συλλογής Δεδομένων </a:t>
            </a:r>
            <a:r>
              <a:rPr lang="en-US" dirty="0"/>
              <a:t>CAN-MDS</a:t>
            </a:r>
            <a:endParaRPr lang="el-GR" dirty="0"/>
          </a:p>
        </p:txBody>
      </p:sp>
      <p:pic>
        <p:nvPicPr>
          <p:cNvPr id="3" name="Picture 2" descr="A screenshot of a cell phone&#10;&#10;Description automatically generated">
            <a:extLst>
              <a:ext uri="{FF2B5EF4-FFF2-40B4-BE49-F238E27FC236}">
                <a16:creationId xmlns="" xmlns:a16="http://schemas.microsoft.com/office/drawing/2014/main" id="{D6831290-B5D6-1141-A60A-258EDA5AA121}"/>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7844" y="1384797"/>
            <a:ext cx="1793009" cy="253130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xmlns="" val="111570699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defTabSz="685800" fontAlgn="base">
              <a:lnSpc>
                <a:spcPct val="100000"/>
              </a:lnSpc>
              <a:spcAft>
                <a:spcPct val="0"/>
              </a:spcAft>
            </a:pPr>
            <a:r>
              <a:rPr lang="en-US" sz="3000" b="1" dirty="0">
                <a:cs typeface="Times New Roman" pitchFamily="18" charset="0"/>
              </a:rPr>
              <a:t>e-app CAN-MDS</a:t>
            </a:r>
            <a:endParaRPr lang="en-US" sz="2100" i="1" dirty="0">
              <a:latin typeface="Segoe UI Light" pitchFamily="34" charset="0"/>
              <a:cs typeface="Segoe UI Light" pitchFamily="34" charset="0"/>
            </a:endParaRPr>
          </a:p>
        </p:txBody>
      </p:sp>
      <p:pic>
        <p:nvPicPr>
          <p:cNvPr id="1025" name="Picture 2"/>
          <p:cNvPicPr>
            <a:picLocks noChangeAspect="1" noChangeArrowheads="1"/>
          </p:cNvPicPr>
          <p:nvPr/>
        </p:nvPicPr>
        <p:blipFill>
          <a:blip r:embed="rId3"/>
          <a:srcRect b="41176"/>
          <a:stretch>
            <a:fillRect/>
          </a:stretch>
        </p:blipFill>
        <p:spPr bwMode="auto">
          <a:xfrm>
            <a:off x="600070" y="1380341"/>
            <a:ext cx="7930564" cy="2807942"/>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355147" y="3656746"/>
            <a:ext cx="8523515" cy="284693"/>
          </a:xfrm>
          <a:prstGeom prst="rect">
            <a:avLst/>
          </a:prstGeom>
          <a:solidFill>
            <a:schemeClr val="bg1"/>
          </a:solidFill>
        </p:spPr>
        <p:txBody>
          <a:bodyPr wrap="square" lIns="68580" tIns="34290" rIns="68580" bIns="34290">
            <a:spAutoFit/>
          </a:bodyPr>
          <a:lstStyle/>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500" fill="hold"/>
                                        <p:tgtEl>
                                          <p:spTgt spid="1025"/>
                                        </p:tgtEl>
                                        <p:attrNameLst>
                                          <p:attrName>ppt_w</p:attrName>
                                        </p:attrNameLst>
                                      </p:cBhvr>
                                      <p:tavLst>
                                        <p:tav tm="0">
                                          <p:val>
                                            <p:fltVal val="0"/>
                                          </p:val>
                                        </p:tav>
                                        <p:tav tm="100000">
                                          <p:val>
                                            <p:strVal val="#ppt_w"/>
                                          </p:val>
                                        </p:tav>
                                      </p:tavLst>
                                    </p:anim>
                                    <p:anim calcmode="lin" valueType="num">
                                      <p:cBhvr>
                                        <p:cTn id="8" dur="500" fill="hold"/>
                                        <p:tgtEl>
                                          <p:spTgt spid="1025"/>
                                        </p:tgtEl>
                                        <p:attrNameLst>
                                          <p:attrName>ppt_h</p:attrName>
                                        </p:attrNameLst>
                                      </p:cBhvr>
                                      <p:tavLst>
                                        <p:tav tm="0">
                                          <p:val>
                                            <p:fltVal val="0"/>
                                          </p:val>
                                        </p:tav>
                                        <p:tav tm="100000">
                                          <p:val>
                                            <p:strVal val="#ppt_h"/>
                                          </p:val>
                                        </p:tav>
                                      </p:tavLst>
                                    </p:anim>
                                    <p:animEffect transition="in" filter="fade">
                                      <p:cBhvr>
                                        <p:cTn id="9" dur="5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168141"/>
            <a:ext cx="8460432" cy="3474386"/>
          </a:xfrm>
          <a:solidFill>
            <a:schemeClr val="bg1"/>
          </a:solidFill>
        </p:spPr>
        <p:txBody>
          <a:bodyPr>
            <a:noAutofit/>
          </a:bodyPr>
          <a:lstStyle/>
          <a:p>
            <a:pPr marL="3175" indent="0" algn="just" fontAlgn="base">
              <a:lnSpc>
                <a:spcPct val="100000"/>
              </a:lnSpc>
              <a:spcBef>
                <a:spcPct val="0"/>
              </a:spcBef>
              <a:spcAft>
                <a:spcPct val="0"/>
              </a:spcAft>
              <a:buClrTx/>
              <a:buSzPts val="1000"/>
              <a:buNone/>
            </a:pPr>
            <a:r>
              <a:rPr lang="el-GR" sz="1000" b="1" dirty="0"/>
              <a:t>Τα εν δυνάμει δεδομένα ενός Συστήματος Επιδημιολογικής Επιτήρησης CAN-MDS, θα μπορούσαν να χρησιμοποιηθούν: </a:t>
            </a:r>
            <a:endParaRPr lang="en-US" sz="1000" b="1" dirty="0" smtClean="0">
              <a:solidFill>
                <a:srgbClr val="365F91"/>
              </a:solidFill>
            </a:endParaRPr>
          </a:p>
          <a:p>
            <a:pPr marL="174625" indent="-171450" algn="just" fontAlgn="base">
              <a:lnSpc>
                <a:spcPct val="100000"/>
              </a:lnSpc>
              <a:spcBef>
                <a:spcPct val="0"/>
              </a:spcBef>
              <a:spcAft>
                <a:spcPct val="0"/>
              </a:spcAft>
              <a:buClrTx/>
              <a:buSzPts val="1000"/>
            </a:pPr>
            <a:r>
              <a:rPr lang="el-GR" sz="1000" dirty="0" smtClean="0">
                <a:solidFill>
                  <a:srgbClr val="365F91"/>
                </a:solidFill>
              </a:rPr>
              <a:t>για </a:t>
            </a:r>
            <a:r>
              <a:rPr lang="el-GR" sz="1000" dirty="0">
                <a:solidFill>
                  <a:srgbClr val="365F91"/>
                </a:solidFill>
              </a:rPr>
              <a:t>την εφαρμογή </a:t>
            </a:r>
            <a:r>
              <a:rPr lang="el-GR" sz="1000" b="1" dirty="0">
                <a:solidFill>
                  <a:srgbClr val="365F91"/>
                </a:solidFill>
              </a:rPr>
              <a:t>περιοδικών μετρήσεων της επίπτωσης της ΚαΠα-Π με </a:t>
            </a:r>
            <a:r>
              <a:rPr lang="el-GR" sz="1000" b="1" dirty="0" smtClean="0">
                <a:solidFill>
                  <a:srgbClr val="365F91"/>
                </a:solidFill>
              </a:rPr>
              <a:t>βάση</a:t>
            </a:r>
            <a:r>
              <a:rPr lang="en-US" sz="1000" b="1" dirty="0" smtClean="0">
                <a:solidFill>
                  <a:srgbClr val="365F91"/>
                </a:solidFill>
              </a:rPr>
              <a:t> </a:t>
            </a:r>
            <a:r>
              <a:rPr lang="el-GR" sz="1000" b="1" dirty="0" smtClean="0">
                <a:solidFill>
                  <a:srgbClr val="365F91"/>
                </a:solidFill>
              </a:rPr>
              <a:t>την </a:t>
            </a:r>
            <a:r>
              <a:rPr lang="el-GR" sz="1000" b="1" dirty="0">
                <a:solidFill>
                  <a:srgbClr val="365F91"/>
                </a:solidFill>
              </a:rPr>
              <a:t>απόκριση των Υπηρεσιών σε μεμονωμένες </a:t>
            </a:r>
            <a:r>
              <a:rPr lang="el-GR" sz="1000" b="1" dirty="0" smtClean="0">
                <a:solidFill>
                  <a:srgbClr val="365F91"/>
                </a:solidFill>
              </a:rPr>
              <a:t>περιπτώσεις</a:t>
            </a:r>
            <a:r>
              <a:rPr lang="el-GR" sz="1000" dirty="0" smtClean="0">
                <a:solidFill>
                  <a:srgbClr val="365F91"/>
                </a:solidFill>
              </a:rPr>
              <a:t> </a:t>
            </a:r>
            <a:r>
              <a:rPr lang="el-GR" sz="1000" b="1" dirty="0" smtClean="0">
                <a:solidFill>
                  <a:srgbClr val="365F91"/>
                </a:solidFill>
              </a:rPr>
              <a:t>ΚΑΙ</a:t>
            </a:r>
            <a:endParaRPr lang="el-GR" sz="1000" b="1" dirty="0">
              <a:solidFill>
                <a:srgbClr val="365F91"/>
              </a:solidFill>
            </a:endParaRPr>
          </a:p>
          <a:p>
            <a:pPr marL="174625" indent="-171450" algn="just" fontAlgn="base">
              <a:lnSpc>
                <a:spcPct val="100000"/>
              </a:lnSpc>
              <a:spcBef>
                <a:spcPct val="0"/>
              </a:spcBef>
              <a:spcAft>
                <a:spcPct val="0"/>
              </a:spcAft>
              <a:buClrTx/>
              <a:buSzPts val="1000"/>
            </a:pPr>
            <a:r>
              <a:rPr lang="el-GR" sz="1000" dirty="0" smtClean="0">
                <a:solidFill>
                  <a:srgbClr val="365F91"/>
                </a:solidFill>
              </a:rPr>
              <a:t>για </a:t>
            </a:r>
            <a:r>
              <a:rPr lang="el-GR" sz="1000" dirty="0">
                <a:solidFill>
                  <a:srgbClr val="365F91"/>
                </a:solidFill>
              </a:rPr>
              <a:t>την </a:t>
            </a:r>
            <a:r>
              <a:rPr lang="el-GR" sz="1000" b="1" dirty="0">
                <a:solidFill>
                  <a:srgbClr val="365F91"/>
                </a:solidFill>
              </a:rPr>
              <a:t>παρακολούθηση των τάσεων του φαινομένου </a:t>
            </a:r>
            <a:r>
              <a:rPr lang="el-GR" sz="1000" dirty="0" smtClean="0">
                <a:solidFill>
                  <a:srgbClr val="365F91"/>
                </a:solidFill>
              </a:rPr>
              <a:t>συμπεριλαμβανομένης</a:t>
            </a:r>
            <a:r>
              <a:rPr lang="en-US" sz="1000" dirty="0" smtClean="0">
                <a:solidFill>
                  <a:srgbClr val="365F91"/>
                </a:solidFill>
              </a:rPr>
              <a:t> </a:t>
            </a:r>
            <a:r>
              <a:rPr lang="el-GR" sz="1000" dirty="0" smtClean="0">
                <a:solidFill>
                  <a:srgbClr val="365F91"/>
                </a:solidFill>
              </a:rPr>
              <a:t>της </a:t>
            </a:r>
            <a:r>
              <a:rPr lang="el-GR" sz="1000" dirty="0">
                <a:solidFill>
                  <a:srgbClr val="365F91"/>
                </a:solidFill>
              </a:rPr>
              <a:t>έγκαιρης αναγνώριση επικρατέστερων, νέων ή αναδυόμενων </a:t>
            </a:r>
            <a:r>
              <a:rPr lang="el-GR" sz="1000" dirty="0" smtClean="0">
                <a:solidFill>
                  <a:srgbClr val="365F91"/>
                </a:solidFill>
              </a:rPr>
              <a:t>προτύπων</a:t>
            </a:r>
            <a:r>
              <a:rPr lang="en-US" sz="1000" dirty="0" smtClean="0">
                <a:solidFill>
                  <a:srgbClr val="365F91"/>
                </a:solidFill>
              </a:rPr>
              <a:t> </a:t>
            </a:r>
            <a:r>
              <a:rPr lang="el-GR" sz="1000" dirty="0" smtClean="0">
                <a:solidFill>
                  <a:srgbClr val="365F91"/>
                </a:solidFill>
              </a:rPr>
              <a:t>ΚαΠα-Π </a:t>
            </a:r>
            <a:r>
              <a:rPr lang="el-GR" sz="1000" dirty="0">
                <a:solidFill>
                  <a:srgbClr val="365F91"/>
                </a:solidFill>
              </a:rPr>
              <a:t>ή/και πληθυσμών υψηλού κινδύνου</a:t>
            </a:r>
          </a:p>
          <a:p>
            <a:pPr marL="174625" lvl="1" indent="-171450" algn="just" fontAlgn="base">
              <a:lnSpc>
                <a:spcPct val="100000"/>
              </a:lnSpc>
              <a:spcBef>
                <a:spcPct val="0"/>
              </a:spcBef>
              <a:spcAft>
                <a:spcPct val="0"/>
              </a:spcAft>
              <a:buClrTx/>
              <a:buSzPts val="1000"/>
            </a:pPr>
            <a:r>
              <a:rPr lang="el-GR" sz="1000" dirty="0" smtClean="0">
                <a:solidFill>
                  <a:srgbClr val="365F91"/>
                </a:solidFill>
              </a:rPr>
              <a:t>συνολικά και ανά </a:t>
            </a:r>
            <a:r>
              <a:rPr lang="el-GR" sz="1000" dirty="0">
                <a:solidFill>
                  <a:srgbClr val="365F91"/>
                </a:solidFill>
              </a:rPr>
              <a:t>γεωγραφική </a:t>
            </a:r>
            <a:r>
              <a:rPr lang="el-GR" sz="1000" dirty="0" smtClean="0">
                <a:solidFill>
                  <a:srgbClr val="365F91"/>
                </a:solidFill>
              </a:rPr>
              <a:t>περιοχή</a:t>
            </a:r>
            <a:r>
              <a:rPr lang="en-US" sz="1000" dirty="0" smtClean="0">
                <a:solidFill>
                  <a:srgbClr val="365F91"/>
                </a:solidFill>
              </a:rPr>
              <a:t>/ </a:t>
            </a:r>
            <a:r>
              <a:rPr lang="el-GR" sz="1000" dirty="0" smtClean="0">
                <a:solidFill>
                  <a:srgbClr val="365F91"/>
                </a:solidFill>
              </a:rPr>
              <a:t>τομέα</a:t>
            </a:r>
            <a:r>
              <a:rPr lang="en-US" sz="1000" dirty="0" smtClean="0">
                <a:solidFill>
                  <a:srgbClr val="365F91"/>
                </a:solidFill>
              </a:rPr>
              <a:t>/ </a:t>
            </a:r>
            <a:r>
              <a:rPr lang="el-GR" sz="1000" dirty="0" smtClean="0">
                <a:solidFill>
                  <a:srgbClr val="365F91"/>
                </a:solidFill>
              </a:rPr>
              <a:t>τύπο Υπηρεσίας/ τύπο ΚαΠα-π</a:t>
            </a:r>
            <a:r>
              <a:rPr lang="en-US" sz="1000" dirty="0" smtClean="0">
                <a:solidFill>
                  <a:srgbClr val="365F91"/>
                </a:solidFill>
              </a:rPr>
              <a:t>/ </a:t>
            </a:r>
            <a:r>
              <a:rPr lang="el-GR" sz="1000" dirty="0" smtClean="0">
                <a:solidFill>
                  <a:srgbClr val="365F91"/>
                </a:solidFill>
              </a:rPr>
              <a:t>χαρακτηριστικά </a:t>
            </a:r>
            <a:r>
              <a:rPr lang="el-GR" sz="1000" dirty="0">
                <a:solidFill>
                  <a:srgbClr val="365F91"/>
                </a:solidFill>
              </a:rPr>
              <a:t>παιδιών/ φροντιστών/ </a:t>
            </a:r>
            <a:r>
              <a:rPr lang="el-GR" sz="1000" dirty="0" smtClean="0">
                <a:solidFill>
                  <a:srgbClr val="365F91"/>
                </a:solidFill>
              </a:rPr>
              <a:t>οικογενειών</a:t>
            </a:r>
            <a:endParaRPr lang="el-GR" sz="1000" dirty="0">
              <a:solidFill>
                <a:srgbClr val="365F91"/>
              </a:solidFill>
            </a:endParaRPr>
          </a:p>
          <a:p>
            <a:pPr marL="3175" indent="0" algn="just" fontAlgn="base">
              <a:lnSpc>
                <a:spcPct val="100000"/>
              </a:lnSpc>
              <a:spcBef>
                <a:spcPct val="0"/>
              </a:spcBef>
              <a:spcAft>
                <a:spcPct val="0"/>
              </a:spcAft>
              <a:buClrTx/>
              <a:buSzPts val="1000"/>
              <a:buNone/>
            </a:pPr>
            <a:endParaRPr lang="el-GR" sz="700" b="1" dirty="0" smtClean="0">
              <a:solidFill>
                <a:srgbClr val="365F91"/>
              </a:solidFill>
            </a:endParaRPr>
          </a:p>
          <a:p>
            <a:pPr marL="3175" indent="0" algn="just" fontAlgn="base">
              <a:lnSpc>
                <a:spcPct val="100000"/>
              </a:lnSpc>
              <a:spcBef>
                <a:spcPct val="0"/>
              </a:spcBef>
              <a:spcAft>
                <a:spcPct val="0"/>
              </a:spcAft>
              <a:buClrTx/>
              <a:buSzPts val="1000"/>
              <a:buNone/>
            </a:pPr>
            <a:r>
              <a:rPr lang="el-GR" sz="1000" b="1" dirty="0" smtClean="0">
                <a:solidFill>
                  <a:srgbClr val="365F91"/>
                </a:solidFill>
              </a:rPr>
              <a:t>ΑΠΌ </a:t>
            </a:r>
            <a:r>
              <a:rPr lang="el-GR" sz="1000" b="1" dirty="0">
                <a:solidFill>
                  <a:srgbClr val="365F91"/>
                </a:solidFill>
              </a:rPr>
              <a:t>ΤΑ ΑΠΟΤΕΛΕΣΜΑΤΑ ΑΝΑΛΥΣΕΩΝ ΤΩΝ ΠΑΡΑΠΑΝΩ ΔΕΔΟΜΕΝΩΝ</a:t>
            </a:r>
          </a:p>
          <a:p>
            <a:pPr marL="174625" indent="-171450" algn="just" fontAlgn="base">
              <a:lnSpc>
                <a:spcPct val="100000"/>
              </a:lnSpc>
              <a:spcBef>
                <a:spcPct val="0"/>
              </a:spcBef>
              <a:spcAft>
                <a:spcPct val="0"/>
              </a:spcAft>
              <a:buClrTx/>
              <a:buSzPts val="1000"/>
            </a:pPr>
            <a:r>
              <a:rPr lang="el-GR" sz="1000" dirty="0" smtClean="0">
                <a:solidFill>
                  <a:srgbClr val="365F91"/>
                </a:solidFill>
              </a:rPr>
              <a:t>θα </a:t>
            </a:r>
            <a:r>
              <a:rPr lang="el-GR" sz="1000" dirty="0">
                <a:solidFill>
                  <a:srgbClr val="365F91"/>
                </a:solidFill>
              </a:rPr>
              <a:t>μπορούσαν να προκύψουν δείκτες για να χρησιμοποιηθούν ως βάση </a:t>
            </a:r>
            <a:r>
              <a:rPr lang="el-GR" sz="1000" dirty="0" smtClean="0">
                <a:solidFill>
                  <a:srgbClr val="365F91"/>
                </a:solidFill>
              </a:rPr>
              <a:t>για</a:t>
            </a:r>
            <a:r>
              <a:rPr lang="en-US" sz="1000" dirty="0" smtClean="0">
                <a:solidFill>
                  <a:srgbClr val="365F91"/>
                </a:solidFill>
              </a:rPr>
              <a:t> </a:t>
            </a:r>
            <a:r>
              <a:rPr lang="el-GR" sz="1000" dirty="0" smtClean="0">
                <a:solidFill>
                  <a:srgbClr val="365F91"/>
                </a:solidFill>
              </a:rPr>
              <a:t>την εκτίμηση</a:t>
            </a:r>
            <a:r>
              <a:rPr lang="en-US" sz="1000" dirty="0" smtClean="0">
                <a:solidFill>
                  <a:srgbClr val="365F91"/>
                </a:solidFill>
              </a:rPr>
              <a:t> </a:t>
            </a:r>
            <a:r>
              <a:rPr lang="el-GR" sz="1000" dirty="0" smtClean="0">
                <a:solidFill>
                  <a:srgbClr val="365F91"/>
                </a:solidFill>
              </a:rPr>
              <a:t>των </a:t>
            </a:r>
            <a:r>
              <a:rPr lang="el-GR" sz="1000" dirty="0">
                <a:solidFill>
                  <a:srgbClr val="365F91"/>
                </a:solidFill>
              </a:rPr>
              <a:t>αναγκών των υπηρεσιών αναφορικά με τη διαχείριση </a:t>
            </a:r>
            <a:r>
              <a:rPr lang="el-GR" sz="1000" dirty="0" smtClean="0">
                <a:solidFill>
                  <a:srgbClr val="365F91"/>
                </a:solidFill>
              </a:rPr>
              <a:t>περιπτώσεων</a:t>
            </a:r>
            <a:r>
              <a:rPr lang="en-US" sz="1000" dirty="0" smtClean="0">
                <a:solidFill>
                  <a:srgbClr val="365F91"/>
                </a:solidFill>
              </a:rPr>
              <a:t> </a:t>
            </a:r>
            <a:r>
              <a:rPr lang="el-GR" sz="1000" dirty="0" smtClean="0">
                <a:solidFill>
                  <a:srgbClr val="365F91"/>
                </a:solidFill>
              </a:rPr>
              <a:t>ΚαΠα-Π</a:t>
            </a:r>
            <a:endParaRPr lang="el-GR" sz="1000" dirty="0">
              <a:solidFill>
                <a:srgbClr val="365F91"/>
              </a:solidFill>
            </a:endParaRPr>
          </a:p>
          <a:p>
            <a:pPr marL="174625" indent="-171450" algn="just" fontAlgn="base">
              <a:lnSpc>
                <a:spcPct val="100000"/>
              </a:lnSpc>
              <a:spcBef>
                <a:spcPct val="0"/>
              </a:spcBef>
              <a:spcAft>
                <a:spcPct val="0"/>
              </a:spcAft>
              <a:buClrTx/>
              <a:buSzPts val="1000"/>
            </a:pPr>
            <a:r>
              <a:rPr lang="el-GR" sz="1000" dirty="0" smtClean="0">
                <a:solidFill>
                  <a:srgbClr val="365F91"/>
                </a:solidFill>
              </a:rPr>
              <a:t>της </a:t>
            </a:r>
            <a:r>
              <a:rPr lang="el-GR" sz="1000" dirty="0">
                <a:solidFill>
                  <a:srgbClr val="365F91"/>
                </a:solidFill>
              </a:rPr>
              <a:t>αποτελεσματικότητας των εφαρμοζόμενων πρακτικών πρόληψης </a:t>
            </a:r>
            <a:r>
              <a:rPr lang="el-GR" sz="1000" dirty="0" smtClean="0">
                <a:solidFill>
                  <a:srgbClr val="365F91"/>
                </a:solidFill>
              </a:rPr>
              <a:t>&amp;</a:t>
            </a:r>
            <a:r>
              <a:rPr lang="en-US" sz="1000" dirty="0" smtClean="0">
                <a:solidFill>
                  <a:srgbClr val="365F91"/>
                </a:solidFill>
              </a:rPr>
              <a:t> </a:t>
            </a:r>
            <a:r>
              <a:rPr lang="el-GR" sz="1000" dirty="0" smtClean="0">
                <a:solidFill>
                  <a:srgbClr val="365F91"/>
                </a:solidFill>
              </a:rPr>
              <a:t>παρέμβασης </a:t>
            </a:r>
            <a:r>
              <a:rPr lang="el-GR" sz="1000" dirty="0">
                <a:solidFill>
                  <a:srgbClr val="365F91"/>
                </a:solidFill>
              </a:rPr>
              <a:t>στην ΚαΠα-Π</a:t>
            </a:r>
          </a:p>
          <a:p>
            <a:pPr marL="174625" indent="-171450" algn="just" fontAlgn="base">
              <a:lnSpc>
                <a:spcPct val="100000"/>
              </a:lnSpc>
              <a:spcBef>
                <a:spcPct val="0"/>
              </a:spcBef>
              <a:spcAft>
                <a:spcPct val="0"/>
              </a:spcAft>
              <a:buClrTx/>
              <a:buSzPts val="1000"/>
            </a:pPr>
            <a:r>
              <a:rPr lang="el-GR" sz="1000" dirty="0" smtClean="0">
                <a:solidFill>
                  <a:srgbClr val="365F91"/>
                </a:solidFill>
              </a:rPr>
              <a:t>της </a:t>
            </a:r>
            <a:r>
              <a:rPr lang="el-GR" sz="1000" dirty="0">
                <a:solidFill>
                  <a:srgbClr val="365F91"/>
                </a:solidFill>
              </a:rPr>
              <a:t>αποτελεσματικότητας των πολιτικών πρόληψης &amp; διαχείρισης της ΚαΠα-Π</a:t>
            </a:r>
          </a:p>
          <a:p>
            <a:pPr marL="174625" indent="-171450" algn="just" fontAlgn="base">
              <a:lnSpc>
                <a:spcPct val="100000"/>
              </a:lnSpc>
              <a:spcBef>
                <a:spcPct val="0"/>
              </a:spcBef>
              <a:spcAft>
                <a:spcPct val="0"/>
              </a:spcAft>
              <a:buClrTx/>
              <a:buSzPts val="1000"/>
              <a:buFont typeface="Courier New" panose="02070309020205020404" pitchFamily="49" charset="0"/>
              <a:buChar char="o"/>
            </a:pPr>
            <a:endParaRPr lang="el-GR" sz="1000" dirty="0">
              <a:solidFill>
                <a:srgbClr val="365F91"/>
              </a:solidFill>
            </a:endParaRPr>
          </a:p>
          <a:p>
            <a:pPr marL="3175" indent="0" algn="just" fontAlgn="base">
              <a:lnSpc>
                <a:spcPct val="100000"/>
              </a:lnSpc>
              <a:spcBef>
                <a:spcPct val="0"/>
              </a:spcBef>
              <a:spcAft>
                <a:spcPct val="0"/>
              </a:spcAft>
              <a:buClrTx/>
              <a:buSzPts val="1000"/>
              <a:buNone/>
            </a:pPr>
            <a:r>
              <a:rPr lang="el-GR" sz="1000" b="1" dirty="0" smtClean="0">
                <a:solidFill>
                  <a:srgbClr val="365F91"/>
                </a:solidFill>
              </a:rPr>
              <a:t>ΚΑΙ</a:t>
            </a:r>
            <a:endParaRPr lang="el-GR" sz="1000" b="1" dirty="0">
              <a:solidFill>
                <a:srgbClr val="365F91"/>
              </a:solidFill>
            </a:endParaRPr>
          </a:p>
          <a:p>
            <a:pPr marL="0" indent="0" algn="just" fontAlgn="base">
              <a:lnSpc>
                <a:spcPct val="100000"/>
              </a:lnSpc>
              <a:spcBef>
                <a:spcPct val="0"/>
              </a:spcBef>
              <a:spcAft>
                <a:spcPct val="0"/>
              </a:spcAft>
              <a:buClrTx/>
              <a:buSzPts val="1000"/>
              <a:buNone/>
            </a:pPr>
            <a:endParaRPr lang="el-GR" sz="1000" dirty="0">
              <a:solidFill>
                <a:srgbClr val="365F91"/>
              </a:solidFill>
            </a:endParaRPr>
          </a:p>
          <a:p>
            <a:pPr marL="177800" indent="-177800" algn="just" fontAlgn="base">
              <a:lnSpc>
                <a:spcPct val="100000"/>
              </a:lnSpc>
              <a:spcBef>
                <a:spcPct val="0"/>
              </a:spcBef>
              <a:spcAft>
                <a:spcPct val="0"/>
              </a:spcAft>
              <a:buClrTx/>
              <a:buSzPts val="1000"/>
            </a:pPr>
            <a:r>
              <a:rPr lang="el-GR" sz="1000" dirty="0">
                <a:solidFill>
                  <a:srgbClr val="365F91"/>
                </a:solidFill>
              </a:rPr>
              <a:t>για την περιγραφή των πρακτικών που εφαρμόζονται για τη διαχείριση περιπτώσεων </a:t>
            </a:r>
            <a:r>
              <a:rPr lang="el-GR" sz="1000" dirty="0" smtClean="0">
                <a:solidFill>
                  <a:srgbClr val="365F91"/>
                </a:solidFill>
              </a:rPr>
              <a:t>ΚαΠα-Π</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για </a:t>
            </a:r>
            <a:r>
              <a:rPr lang="el-GR" sz="1000" dirty="0">
                <a:solidFill>
                  <a:srgbClr val="365F91"/>
                </a:solidFill>
              </a:rPr>
              <a:t>την παρακολούθηση αλλαγών στις πρακτικές διαχείρισης περιπτώσεων ΚαΠα-Π ΚΑΙ των επιδράσεων αυτών των </a:t>
            </a:r>
            <a:r>
              <a:rPr lang="el-GR" sz="1000" dirty="0" smtClean="0">
                <a:solidFill>
                  <a:srgbClr val="365F91"/>
                </a:solidFill>
              </a:rPr>
              <a:t>αλλαγών</a:t>
            </a:r>
            <a:endParaRPr lang="en-US" sz="1000" dirty="0" smtClean="0">
              <a:solidFill>
                <a:srgbClr val="365F91"/>
              </a:solidFill>
            </a:endParaRPr>
          </a:p>
          <a:p>
            <a:pPr marL="177800" indent="-177800" algn="just" fontAlgn="base">
              <a:lnSpc>
                <a:spcPct val="100000"/>
              </a:lnSpc>
              <a:spcBef>
                <a:spcPct val="0"/>
              </a:spcBef>
              <a:spcAft>
                <a:spcPct val="0"/>
              </a:spcAft>
              <a:buClrTx/>
              <a:buSzPts val="1000"/>
              <a:buNone/>
            </a:pPr>
            <a:endParaRPr lang="el-GR" sz="400" b="1" dirty="0" smtClean="0">
              <a:solidFill>
                <a:srgbClr val="365F91"/>
              </a:solidFill>
            </a:endParaRPr>
          </a:p>
          <a:p>
            <a:pPr marL="177800" indent="-177800" algn="just" fontAlgn="base">
              <a:lnSpc>
                <a:spcPct val="100000"/>
              </a:lnSpc>
              <a:spcBef>
                <a:spcPct val="0"/>
              </a:spcBef>
              <a:spcAft>
                <a:spcPct val="0"/>
              </a:spcAft>
              <a:buClrTx/>
              <a:buSzPts val="1000"/>
              <a:buNone/>
            </a:pPr>
            <a:r>
              <a:rPr lang="el-GR" sz="1000" b="1" dirty="0" smtClean="0">
                <a:solidFill>
                  <a:srgbClr val="365F91"/>
                </a:solidFill>
              </a:rPr>
              <a:t>ΕΠΙΣΗΣ</a:t>
            </a:r>
            <a:r>
              <a:rPr lang="el-GR" sz="1000" b="1" dirty="0">
                <a:solidFill>
                  <a:srgbClr val="365F91"/>
                </a:solidFill>
              </a:rPr>
              <a:t>, το Σύστημα CAN-MDS θα μπορούσε</a:t>
            </a:r>
            <a:r>
              <a:rPr lang="el-GR" sz="1000" b="1" dirty="0" smtClean="0">
                <a:solidFill>
                  <a:srgbClr val="365F91"/>
                </a:solidFill>
              </a:rPr>
              <a:t>:</a:t>
            </a:r>
            <a:endParaRPr lang="en-US" sz="1000" b="1" dirty="0" smtClean="0">
              <a:solidFill>
                <a:srgbClr val="365F91"/>
              </a:solidFill>
            </a:endParaRPr>
          </a:p>
          <a:p>
            <a:pPr marL="177800" indent="-177800" fontAlgn="base">
              <a:lnSpc>
                <a:spcPct val="100000"/>
              </a:lnSpc>
              <a:spcBef>
                <a:spcPct val="0"/>
              </a:spcBef>
              <a:spcAft>
                <a:spcPct val="0"/>
              </a:spcAft>
              <a:buClrTx/>
              <a:buSzPts val="1000"/>
            </a:pPr>
            <a:r>
              <a:rPr lang="el-GR" sz="1000" dirty="0" smtClean="0">
                <a:solidFill>
                  <a:srgbClr val="365F91"/>
                </a:solidFill>
              </a:rPr>
              <a:t>να </a:t>
            </a:r>
            <a:r>
              <a:rPr lang="el-GR" sz="1000" dirty="0">
                <a:solidFill>
                  <a:srgbClr val="365F91"/>
                </a:solidFill>
              </a:rPr>
              <a:t>λειτουργήσει ως δίαυλος επικοινωνίας μεταξύ επαγγελματιών από διάφορους τομείς που εμπλέκονται </a:t>
            </a:r>
            <a:r>
              <a:rPr lang="el-GR" sz="1000" dirty="0" smtClean="0">
                <a:solidFill>
                  <a:srgbClr val="365F91"/>
                </a:solidFill>
              </a:rPr>
              <a:t>στη</a:t>
            </a:r>
            <a:r>
              <a:rPr lang="en-US" sz="1000" dirty="0" smtClean="0">
                <a:solidFill>
                  <a:srgbClr val="365F91"/>
                </a:solidFill>
              </a:rPr>
              <a:t> </a:t>
            </a:r>
            <a:r>
              <a:rPr lang="el-GR" sz="1000" dirty="0" smtClean="0">
                <a:solidFill>
                  <a:srgbClr val="365F91"/>
                </a:solidFill>
              </a:rPr>
              <a:t>διαχείριση </a:t>
            </a:r>
            <a:r>
              <a:rPr lang="el-GR" sz="1000" dirty="0">
                <a:solidFill>
                  <a:srgbClr val="365F91"/>
                </a:solidFill>
              </a:rPr>
              <a:t>των περιπτώσεων </a:t>
            </a:r>
            <a:r>
              <a:rPr lang="el-GR" sz="1000" dirty="0" smtClean="0">
                <a:solidFill>
                  <a:srgbClr val="365F91"/>
                </a:solidFill>
              </a:rPr>
              <a:t>ΚαΠα-Π</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να </a:t>
            </a:r>
            <a:r>
              <a:rPr lang="el-GR" sz="1000" dirty="0">
                <a:solidFill>
                  <a:srgbClr val="365F91"/>
                </a:solidFill>
              </a:rPr>
              <a:t>αποτελέσει έτοιμο-προς-χρήση-εργαλείο για την αναφορά, τη διερεύνηση και την αξιολόγηση (πιθανών) νέων περιπτώσεων από πιστοποιημένες αρχές </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να </a:t>
            </a:r>
            <a:r>
              <a:rPr lang="el-GR" sz="1000" dirty="0">
                <a:solidFill>
                  <a:srgbClr val="365F91"/>
                </a:solidFill>
              </a:rPr>
              <a:t>παρέχει ανατροφοδότηση σε επίπεδο περίπτωσης για ήδη γνωστές περιπτώσεις σε εξουσιοδοτημένες υπηρεσίες και επαγγελματίες και να διευκολύνει την παρακολούθηση της πορείας &amp; της έκβασης μεμονωμένων περιπτώσεων</a:t>
            </a:r>
          </a:p>
          <a:p>
            <a:pPr marL="0" indent="0" algn="just" fontAlgn="base">
              <a:lnSpc>
                <a:spcPct val="100000"/>
              </a:lnSpc>
              <a:spcBef>
                <a:spcPct val="0"/>
              </a:spcBef>
              <a:spcAft>
                <a:spcPct val="0"/>
              </a:spcAft>
              <a:buClrTx/>
              <a:buSzPts val="1000"/>
              <a:buNone/>
            </a:pPr>
            <a:endParaRPr lang="el-GR" sz="1000" dirty="0">
              <a:solidFill>
                <a:srgbClr val="365F91"/>
              </a:solidFill>
            </a:endParaRPr>
          </a:p>
        </p:txBody>
      </p:sp>
      <p:sp>
        <p:nvSpPr>
          <p:cNvPr id="7" name="Rounded Rectangle 6"/>
          <p:cNvSpPr/>
          <p:nvPr/>
        </p:nvSpPr>
        <p:spPr>
          <a:xfrm>
            <a:off x="107504" y="1235465"/>
            <a:ext cx="467544" cy="1714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l-GR" sz="1500" b="1" dirty="0" smtClean="0"/>
              <a:t>Πληροφορία για Δράση</a:t>
            </a:r>
            <a:endParaRPr lang="en-US" sz="1500" b="1" dirty="0"/>
          </a:p>
        </p:txBody>
      </p:sp>
      <p:sp>
        <p:nvSpPr>
          <p:cNvPr id="8" name="Rounded Rectangle 7"/>
          <p:cNvSpPr/>
          <p:nvPr/>
        </p:nvSpPr>
        <p:spPr>
          <a:xfrm>
            <a:off x="134123" y="3414395"/>
            <a:ext cx="405431" cy="11735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l-GR" b="1" dirty="0" smtClean="0"/>
              <a:t>Πληροφορία για Χρήση</a:t>
            </a:r>
            <a:endParaRPr lang="el-GR" b="1" dirty="0"/>
          </a:p>
        </p:txBody>
      </p:sp>
      <p:sp>
        <p:nvSpPr>
          <p:cNvPr id="6" name="Rounded Rectangle 5"/>
          <p:cNvSpPr/>
          <p:nvPr/>
        </p:nvSpPr>
        <p:spPr>
          <a:xfrm>
            <a:off x="35512" y="3256909"/>
            <a:ext cx="9108488" cy="1475082"/>
          </a:xfrm>
          <a:prstGeom prst="round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
        <p:nvSpPr>
          <p:cNvPr id="9" name="Title 1"/>
          <p:cNvSpPr>
            <a:spLocks noGrp="1"/>
          </p:cNvSpPr>
          <p:nvPr>
            <p:ph type="title"/>
          </p:nvPr>
        </p:nvSpPr>
        <p:spPr>
          <a:xfrm>
            <a:off x="628650" y="273846"/>
            <a:ext cx="7886700" cy="892970"/>
          </a:xfrm>
        </p:spPr>
        <p:txBody>
          <a:bodyPr>
            <a:noAutofit/>
          </a:bodyPr>
          <a:lstStyle/>
          <a:p>
            <a:r>
              <a:rPr lang="el-GR" sz="2000" dirty="0"/>
              <a:t>Πιθανές χρήσεις των δεδομένων από ένα εθνικό Σύστημα Επιδημιολογικής Επιτήρησης CAN-MDS</a:t>
            </a:r>
            <a:endParaRPr lang="el-GR" sz="2000" dirty="0">
              <a:solidFill>
                <a:schemeClr val="accent1"/>
              </a:solidFill>
            </a:endParaRPr>
          </a:p>
        </p:txBody>
      </p:sp>
    </p:spTree>
    <p:extLst>
      <p:ext uri="{BB962C8B-B14F-4D97-AF65-F5344CB8AC3E}">
        <p14:creationId xmlns:p14="http://schemas.microsoft.com/office/powerpoint/2010/main" xmlns="" val="168429978"/>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par>
                                <p:cTn id="13" presetID="23" presetClass="entr" presetSubtype="16"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168141"/>
            <a:ext cx="8460432" cy="3474386"/>
          </a:xfrm>
          <a:solidFill>
            <a:schemeClr val="bg1"/>
          </a:solidFill>
        </p:spPr>
        <p:txBody>
          <a:bodyPr>
            <a:noAutofit/>
          </a:bodyPr>
          <a:lstStyle/>
          <a:p>
            <a:pPr marL="3175" indent="0" algn="just" fontAlgn="base">
              <a:lnSpc>
                <a:spcPct val="100000"/>
              </a:lnSpc>
              <a:spcBef>
                <a:spcPct val="0"/>
              </a:spcBef>
              <a:spcAft>
                <a:spcPct val="0"/>
              </a:spcAft>
              <a:buClrTx/>
              <a:buSzPts val="1000"/>
              <a:buNone/>
            </a:pPr>
            <a:r>
              <a:rPr lang="el-GR" sz="1000" b="1" dirty="0"/>
              <a:t>Τα εν δυνάμει δεδομένα ενός Συστήματος Επιδημιολογικής Επιτήρησης CAN-MDS, θα μπορούσαν να χρησιμοποιηθούν: </a:t>
            </a:r>
            <a:endParaRPr lang="en-US" sz="1000" b="1" dirty="0" smtClean="0">
              <a:solidFill>
                <a:srgbClr val="365F91"/>
              </a:solidFill>
            </a:endParaRPr>
          </a:p>
          <a:p>
            <a:pPr marL="174625" indent="-171450" algn="just" fontAlgn="base">
              <a:lnSpc>
                <a:spcPct val="100000"/>
              </a:lnSpc>
              <a:spcBef>
                <a:spcPct val="0"/>
              </a:spcBef>
              <a:spcAft>
                <a:spcPct val="0"/>
              </a:spcAft>
              <a:buClrTx/>
              <a:buSzPts val="1000"/>
            </a:pPr>
            <a:r>
              <a:rPr lang="el-GR" sz="1000" dirty="0" smtClean="0">
                <a:solidFill>
                  <a:srgbClr val="365F91"/>
                </a:solidFill>
              </a:rPr>
              <a:t>για </a:t>
            </a:r>
            <a:r>
              <a:rPr lang="el-GR" sz="1000" dirty="0">
                <a:solidFill>
                  <a:srgbClr val="365F91"/>
                </a:solidFill>
              </a:rPr>
              <a:t>την εφαρμογή </a:t>
            </a:r>
            <a:r>
              <a:rPr lang="el-GR" sz="1000" b="1" dirty="0">
                <a:solidFill>
                  <a:srgbClr val="365F91"/>
                </a:solidFill>
              </a:rPr>
              <a:t>περιοδικών μετρήσεων της επίπτωσης της ΚαΠα-Π με </a:t>
            </a:r>
            <a:r>
              <a:rPr lang="el-GR" sz="1000" b="1" dirty="0" smtClean="0">
                <a:solidFill>
                  <a:srgbClr val="365F91"/>
                </a:solidFill>
              </a:rPr>
              <a:t>βάση</a:t>
            </a:r>
            <a:r>
              <a:rPr lang="en-US" sz="1000" b="1" dirty="0" smtClean="0">
                <a:solidFill>
                  <a:srgbClr val="365F91"/>
                </a:solidFill>
              </a:rPr>
              <a:t> </a:t>
            </a:r>
            <a:r>
              <a:rPr lang="el-GR" sz="1000" b="1" dirty="0" smtClean="0">
                <a:solidFill>
                  <a:srgbClr val="365F91"/>
                </a:solidFill>
              </a:rPr>
              <a:t>την </a:t>
            </a:r>
            <a:r>
              <a:rPr lang="el-GR" sz="1000" b="1" dirty="0">
                <a:solidFill>
                  <a:srgbClr val="365F91"/>
                </a:solidFill>
              </a:rPr>
              <a:t>απόκριση των Υπηρεσιών σε μεμονωμένες </a:t>
            </a:r>
            <a:r>
              <a:rPr lang="el-GR" sz="1000" b="1" dirty="0" smtClean="0">
                <a:solidFill>
                  <a:srgbClr val="365F91"/>
                </a:solidFill>
              </a:rPr>
              <a:t>περιπτώσεις</a:t>
            </a:r>
            <a:r>
              <a:rPr lang="el-GR" sz="1000" dirty="0" smtClean="0">
                <a:solidFill>
                  <a:srgbClr val="365F91"/>
                </a:solidFill>
              </a:rPr>
              <a:t> </a:t>
            </a:r>
            <a:r>
              <a:rPr lang="el-GR" sz="1000" b="1" dirty="0" smtClean="0">
                <a:solidFill>
                  <a:srgbClr val="365F91"/>
                </a:solidFill>
              </a:rPr>
              <a:t>ΚΑΙ</a:t>
            </a:r>
            <a:endParaRPr lang="el-GR" sz="1000" b="1" dirty="0">
              <a:solidFill>
                <a:srgbClr val="365F91"/>
              </a:solidFill>
            </a:endParaRPr>
          </a:p>
          <a:p>
            <a:pPr marL="174625" indent="-171450" algn="just" fontAlgn="base">
              <a:lnSpc>
                <a:spcPct val="100000"/>
              </a:lnSpc>
              <a:spcBef>
                <a:spcPct val="0"/>
              </a:spcBef>
              <a:spcAft>
                <a:spcPct val="0"/>
              </a:spcAft>
              <a:buClrTx/>
              <a:buSzPts val="1000"/>
            </a:pPr>
            <a:r>
              <a:rPr lang="el-GR" sz="1000" dirty="0" smtClean="0">
                <a:solidFill>
                  <a:srgbClr val="365F91"/>
                </a:solidFill>
              </a:rPr>
              <a:t>για </a:t>
            </a:r>
            <a:r>
              <a:rPr lang="el-GR" sz="1000" dirty="0">
                <a:solidFill>
                  <a:srgbClr val="365F91"/>
                </a:solidFill>
              </a:rPr>
              <a:t>την </a:t>
            </a:r>
            <a:r>
              <a:rPr lang="el-GR" sz="1000" b="1" dirty="0">
                <a:solidFill>
                  <a:srgbClr val="365F91"/>
                </a:solidFill>
              </a:rPr>
              <a:t>παρακολούθηση των τάσεων του φαινομένου </a:t>
            </a:r>
            <a:r>
              <a:rPr lang="el-GR" sz="1000" dirty="0" smtClean="0">
                <a:solidFill>
                  <a:srgbClr val="365F91"/>
                </a:solidFill>
              </a:rPr>
              <a:t>συμπεριλαμβανομένης</a:t>
            </a:r>
            <a:r>
              <a:rPr lang="en-US" sz="1000" dirty="0" smtClean="0">
                <a:solidFill>
                  <a:srgbClr val="365F91"/>
                </a:solidFill>
              </a:rPr>
              <a:t> </a:t>
            </a:r>
            <a:r>
              <a:rPr lang="el-GR" sz="1000" dirty="0" smtClean="0">
                <a:solidFill>
                  <a:srgbClr val="365F91"/>
                </a:solidFill>
              </a:rPr>
              <a:t>της </a:t>
            </a:r>
            <a:r>
              <a:rPr lang="el-GR" sz="1000" dirty="0">
                <a:solidFill>
                  <a:srgbClr val="365F91"/>
                </a:solidFill>
              </a:rPr>
              <a:t>έγκαιρης αναγνώριση επικρατέστερων, νέων ή αναδυόμενων </a:t>
            </a:r>
            <a:r>
              <a:rPr lang="el-GR" sz="1000" dirty="0" smtClean="0">
                <a:solidFill>
                  <a:srgbClr val="365F91"/>
                </a:solidFill>
              </a:rPr>
              <a:t>προτύπων</a:t>
            </a:r>
            <a:r>
              <a:rPr lang="en-US" sz="1000" dirty="0" smtClean="0">
                <a:solidFill>
                  <a:srgbClr val="365F91"/>
                </a:solidFill>
              </a:rPr>
              <a:t> </a:t>
            </a:r>
            <a:r>
              <a:rPr lang="el-GR" sz="1000" dirty="0" smtClean="0">
                <a:solidFill>
                  <a:srgbClr val="365F91"/>
                </a:solidFill>
              </a:rPr>
              <a:t>ΚαΠα-Π </a:t>
            </a:r>
            <a:r>
              <a:rPr lang="el-GR" sz="1000" dirty="0">
                <a:solidFill>
                  <a:srgbClr val="365F91"/>
                </a:solidFill>
              </a:rPr>
              <a:t>ή/και πληθυσμών υψηλού κινδύνου</a:t>
            </a:r>
          </a:p>
          <a:p>
            <a:pPr marL="174625" lvl="1" indent="-171450" algn="just" fontAlgn="base">
              <a:lnSpc>
                <a:spcPct val="100000"/>
              </a:lnSpc>
              <a:spcBef>
                <a:spcPct val="0"/>
              </a:spcBef>
              <a:spcAft>
                <a:spcPct val="0"/>
              </a:spcAft>
              <a:buClrTx/>
              <a:buSzPts val="1000"/>
            </a:pPr>
            <a:r>
              <a:rPr lang="el-GR" sz="1000" dirty="0" smtClean="0">
                <a:solidFill>
                  <a:srgbClr val="365F91"/>
                </a:solidFill>
              </a:rPr>
              <a:t>συνολικά και ανά </a:t>
            </a:r>
            <a:r>
              <a:rPr lang="el-GR" sz="1000" dirty="0">
                <a:solidFill>
                  <a:srgbClr val="365F91"/>
                </a:solidFill>
              </a:rPr>
              <a:t>γεωγραφική </a:t>
            </a:r>
            <a:r>
              <a:rPr lang="el-GR" sz="1000" dirty="0" smtClean="0">
                <a:solidFill>
                  <a:srgbClr val="365F91"/>
                </a:solidFill>
              </a:rPr>
              <a:t>περιοχή</a:t>
            </a:r>
            <a:r>
              <a:rPr lang="en-US" sz="1000" dirty="0" smtClean="0">
                <a:solidFill>
                  <a:srgbClr val="365F91"/>
                </a:solidFill>
              </a:rPr>
              <a:t>/ </a:t>
            </a:r>
            <a:r>
              <a:rPr lang="el-GR" sz="1000" dirty="0" smtClean="0">
                <a:solidFill>
                  <a:srgbClr val="365F91"/>
                </a:solidFill>
              </a:rPr>
              <a:t>τομέα</a:t>
            </a:r>
            <a:r>
              <a:rPr lang="en-US" sz="1000" dirty="0" smtClean="0">
                <a:solidFill>
                  <a:srgbClr val="365F91"/>
                </a:solidFill>
              </a:rPr>
              <a:t>/ </a:t>
            </a:r>
            <a:r>
              <a:rPr lang="el-GR" sz="1000" dirty="0" smtClean="0">
                <a:solidFill>
                  <a:srgbClr val="365F91"/>
                </a:solidFill>
              </a:rPr>
              <a:t>τύπο Υπηρεσίας/ τύπο ΚαΠα-π</a:t>
            </a:r>
            <a:r>
              <a:rPr lang="en-US" sz="1000" dirty="0" smtClean="0">
                <a:solidFill>
                  <a:srgbClr val="365F91"/>
                </a:solidFill>
              </a:rPr>
              <a:t>/ </a:t>
            </a:r>
            <a:r>
              <a:rPr lang="el-GR" sz="1000" dirty="0" smtClean="0">
                <a:solidFill>
                  <a:srgbClr val="365F91"/>
                </a:solidFill>
              </a:rPr>
              <a:t>χαρακτηριστικά </a:t>
            </a:r>
            <a:r>
              <a:rPr lang="el-GR" sz="1000" dirty="0">
                <a:solidFill>
                  <a:srgbClr val="365F91"/>
                </a:solidFill>
              </a:rPr>
              <a:t>παιδιών/ φροντιστών/ </a:t>
            </a:r>
            <a:r>
              <a:rPr lang="el-GR" sz="1000" dirty="0" smtClean="0">
                <a:solidFill>
                  <a:srgbClr val="365F91"/>
                </a:solidFill>
              </a:rPr>
              <a:t>οικογενειών</a:t>
            </a:r>
            <a:endParaRPr lang="el-GR" sz="1000" dirty="0">
              <a:solidFill>
                <a:srgbClr val="365F91"/>
              </a:solidFill>
            </a:endParaRPr>
          </a:p>
          <a:p>
            <a:pPr marL="3175" indent="0" algn="just" fontAlgn="base">
              <a:lnSpc>
                <a:spcPct val="100000"/>
              </a:lnSpc>
              <a:spcBef>
                <a:spcPct val="0"/>
              </a:spcBef>
              <a:spcAft>
                <a:spcPct val="0"/>
              </a:spcAft>
              <a:buClrTx/>
              <a:buSzPts val="1000"/>
              <a:buNone/>
            </a:pPr>
            <a:endParaRPr lang="el-GR" sz="700" b="1" dirty="0" smtClean="0">
              <a:solidFill>
                <a:srgbClr val="365F91"/>
              </a:solidFill>
            </a:endParaRPr>
          </a:p>
          <a:p>
            <a:pPr marL="3175" indent="0" algn="just" fontAlgn="base">
              <a:lnSpc>
                <a:spcPct val="100000"/>
              </a:lnSpc>
              <a:spcBef>
                <a:spcPct val="0"/>
              </a:spcBef>
              <a:spcAft>
                <a:spcPct val="0"/>
              </a:spcAft>
              <a:buClrTx/>
              <a:buSzPts val="1000"/>
              <a:buNone/>
            </a:pPr>
            <a:r>
              <a:rPr lang="el-GR" sz="1000" b="1" dirty="0" smtClean="0">
                <a:solidFill>
                  <a:srgbClr val="365F91"/>
                </a:solidFill>
              </a:rPr>
              <a:t>ΑΠΌ </a:t>
            </a:r>
            <a:r>
              <a:rPr lang="el-GR" sz="1000" b="1" dirty="0">
                <a:solidFill>
                  <a:srgbClr val="365F91"/>
                </a:solidFill>
              </a:rPr>
              <a:t>ΤΑ ΑΠΟΤΕΛΕΣΜΑΤΑ ΑΝΑΛΥΣΕΩΝ ΤΩΝ ΠΑΡΑΠΑΝΩ ΔΕΔΟΜΕΝΩΝ</a:t>
            </a:r>
          </a:p>
          <a:p>
            <a:pPr marL="174625" indent="-171450" algn="just" fontAlgn="base">
              <a:lnSpc>
                <a:spcPct val="100000"/>
              </a:lnSpc>
              <a:spcBef>
                <a:spcPct val="0"/>
              </a:spcBef>
              <a:spcAft>
                <a:spcPct val="0"/>
              </a:spcAft>
              <a:buClrTx/>
              <a:buSzPts val="1000"/>
            </a:pPr>
            <a:r>
              <a:rPr lang="el-GR" sz="1000" dirty="0" smtClean="0">
                <a:solidFill>
                  <a:srgbClr val="365F91"/>
                </a:solidFill>
              </a:rPr>
              <a:t>θα </a:t>
            </a:r>
            <a:r>
              <a:rPr lang="el-GR" sz="1000" dirty="0">
                <a:solidFill>
                  <a:srgbClr val="365F91"/>
                </a:solidFill>
              </a:rPr>
              <a:t>μπορούσαν να προκύψουν δείκτες για να χρησιμοποιηθούν ως βάση </a:t>
            </a:r>
            <a:r>
              <a:rPr lang="el-GR" sz="1000" dirty="0" smtClean="0">
                <a:solidFill>
                  <a:srgbClr val="365F91"/>
                </a:solidFill>
              </a:rPr>
              <a:t>για</a:t>
            </a:r>
            <a:r>
              <a:rPr lang="en-US" sz="1000" dirty="0" smtClean="0">
                <a:solidFill>
                  <a:srgbClr val="365F91"/>
                </a:solidFill>
              </a:rPr>
              <a:t> </a:t>
            </a:r>
            <a:r>
              <a:rPr lang="el-GR" sz="1000" dirty="0" smtClean="0">
                <a:solidFill>
                  <a:srgbClr val="365F91"/>
                </a:solidFill>
              </a:rPr>
              <a:t>την εκτίμηση</a:t>
            </a:r>
            <a:r>
              <a:rPr lang="en-US" sz="1000" dirty="0" smtClean="0">
                <a:solidFill>
                  <a:srgbClr val="365F91"/>
                </a:solidFill>
              </a:rPr>
              <a:t> </a:t>
            </a:r>
            <a:r>
              <a:rPr lang="el-GR" sz="1000" dirty="0" smtClean="0">
                <a:solidFill>
                  <a:srgbClr val="365F91"/>
                </a:solidFill>
              </a:rPr>
              <a:t>των </a:t>
            </a:r>
            <a:r>
              <a:rPr lang="el-GR" sz="1000" dirty="0">
                <a:solidFill>
                  <a:srgbClr val="365F91"/>
                </a:solidFill>
              </a:rPr>
              <a:t>αναγκών των υπηρεσιών αναφορικά με τη διαχείριση </a:t>
            </a:r>
            <a:r>
              <a:rPr lang="el-GR" sz="1000" dirty="0" smtClean="0">
                <a:solidFill>
                  <a:srgbClr val="365F91"/>
                </a:solidFill>
              </a:rPr>
              <a:t>περιπτώσεων</a:t>
            </a:r>
            <a:r>
              <a:rPr lang="en-US" sz="1000" dirty="0" smtClean="0">
                <a:solidFill>
                  <a:srgbClr val="365F91"/>
                </a:solidFill>
              </a:rPr>
              <a:t> </a:t>
            </a:r>
            <a:r>
              <a:rPr lang="el-GR" sz="1000" dirty="0" smtClean="0">
                <a:solidFill>
                  <a:srgbClr val="365F91"/>
                </a:solidFill>
              </a:rPr>
              <a:t>ΚαΠα-Π</a:t>
            </a:r>
            <a:endParaRPr lang="el-GR" sz="1000" dirty="0">
              <a:solidFill>
                <a:srgbClr val="365F91"/>
              </a:solidFill>
            </a:endParaRPr>
          </a:p>
          <a:p>
            <a:pPr marL="174625" indent="-171450" algn="just" fontAlgn="base">
              <a:lnSpc>
                <a:spcPct val="100000"/>
              </a:lnSpc>
              <a:spcBef>
                <a:spcPct val="0"/>
              </a:spcBef>
              <a:spcAft>
                <a:spcPct val="0"/>
              </a:spcAft>
              <a:buClrTx/>
              <a:buSzPts val="1000"/>
            </a:pPr>
            <a:r>
              <a:rPr lang="el-GR" sz="1000" dirty="0" smtClean="0">
                <a:solidFill>
                  <a:srgbClr val="365F91"/>
                </a:solidFill>
              </a:rPr>
              <a:t>της </a:t>
            </a:r>
            <a:r>
              <a:rPr lang="el-GR" sz="1000" dirty="0">
                <a:solidFill>
                  <a:srgbClr val="365F91"/>
                </a:solidFill>
              </a:rPr>
              <a:t>αποτελεσματικότητας των εφαρμοζόμενων πρακτικών πρόληψης </a:t>
            </a:r>
            <a:r>
              <a:rPr lang="el-GR" sz="1000" dirty="0" smtClean="0">
                <a:solidFill>
                  <a:srgbClr val="365F91"/>
                </a:solidFill>
              </a:rPr>
              <a:t>&amp;</a:t>
            </a:r>
            <a:r>
              <a:rPr lang="en-US" sz="1000" dirty="0" smtClean="0">
                <a:solidFill>
                  <a:srgbClr val="365F91"/>
                </a:solidFill>
              </a:rPr>
              <a:t> </a:t>
            </a:r>
            <a:r>
              <a:rPr lang="el-GR" sz="1000" dirty="0" smtClean="0">
                <a:solidFill>
                  <a:srgbClr val="365F91"/>
                </a:solidFill>
              </a:rPr>
              <a:t>παρέμβασης </a:t>
            </a:r>
            <a:r>
              <a:rPr lang="el-GR" sz="1000" dirty="0">
                <a:solidFill>
                  <a:srgbClr val="365F91"/>
                </a:solidFill>
              </a:rPr>
              <a:t>στην ΚαΠα-Π</a:t>
            </a:r>
          </a:p>
          <a:p>
            <a:pPr marL="174625" indent="-171450" algn="just" fontAlgn="base">
              <a:lnSpc>
                <a:spcPct val="100000"/>
              </a:lnSpc>
              <a:spcBef>
                <a:spcPct val="0"/>
              </a:spcBef>
              <a:spcAft>
                <a:spcPct val="0"/>
              </a:spcAft>
              <a:buClrTx/>
              <a:buSzPts val="1000"/>
            </a:pPr>
            <a:r>
              <a:rPr lang="el-GR" sz="1000" dirty="0" smtClean="0">
                <a:solidFill>
                  <a:srgbClr val="365F91"/>
                </a:solidFill>
              </a:rPr>
              <a:t>της </a:t>
            </a:r>
            <a:r>
              <a:rPr lang="el-GR" sz="1000" dirty="0">
                <a:solidFill>
                  <a:srgbClr val="365F91"/>
                </a:solidFill>
              </a:rPr>
              <a:t>αποτελεσματικότητας των πολιτικών πρόληψης &amp; διαχείρισης της ΚαΠα-Π</a:t>
            </a:r>
          </a:p>
          <a:p>
            <a:pPr marL="174625" indent="-171450" algn="just" fontAlgn="base">
              <a:lnSpc>
                <a:spcPct val="100000"/>
              </a:lnSpc>
              <a:spcBef>
                <a:spcPct val="0"/>
              </a:spcBef>
              <a:spcAft>
                <a:spcPct val="0"/>
              </a:spcAft>
              <a:buClrTx/>
              <a:buSzPts val="1000"/>
              <a:buFont typeface="Courier New" panose="02070309020205020404" pitchFamily="49" charset="0"/>
              <a:buChar char="o"/>
            </a:pPr>
            <a:endParaRPr lang="el-GR" sz="1000" dirty="0">
              <a:solidFill>
                <a:srgbClr val="365F91"/>
              </a:solidFill>
            </a:endParaRPr>
          </a:p>
          <a:p>
            <a:pPr marL="3175" indent="0" algn="just" fontAlgn="base">
              <a:lnSpc>
                <a:spcPct val="100000"/>
              </a:lnSpc>
              <a:spcBef>
                <a:spcPct val="0"/>
              </a:spcBef>
              <a:spcAft>
                <a:spcPct val="0"/>
              </a:spcAft>
              <a:buClrTx/>
              <a:buSzPts val="1000"/>
              <a:buNone/>
            </a:pPr>
            <a:r>
              <a:rPr lang="el-GR" sz="1000" b="1" dirty="0" smtClean="0">
                <a:solidFill>
                  <a:srgbClr val="365F91"/>
                </a:solidFill>
              </a:rPr>
              <a:t>ΚΑΙ</a:t>
            </a:r>
            <a:endParaRPr lang="el-GR" sz="1000" b="1" dirty="0">
              <a:solidFill>
                <a:srgbClr val="365F91"/>
              </a:solidFill>
            </a:endParaRPr>
          </a:p>
          <a:p>
            <a:pPr marL="0" indent="0" algn="just" fontAlgn="base">
              <a:lnSpc>
                <a:spcPct val="100000"/>
              </a:lnSpc>
              <a:spcBef>
                <a:spcPct val="0"/>
              </a:spcBef>
              <a:spcAft>
                <a:spcPct val="0"/>
              </a:spcAft>
              <a:buClrTx/>
              <a:buSzPts val="1000"/>
              <a:buNone/>
            </a:pPr>
            <a:endParaRPr lang="el-GR" sz="1000" dirty="0">
              <a:solidFill>
                <a:srgbClr val="365F91"/>
              </a:solidFill>
            </a:endParaRPr>
          </a:p>
          <a:p>
            <a:pPr marL="177800" indent="-177800" algn="just" fontAlgn="base">
              <a:lnSpc>
                <a:spcPct val="100000"/>
              </a:lnSpc>
              <a:spcBef>
                <a:spcPct val="0"/>
              </a:spcBef>
              <a:spcAft>
                <a:spcPct val="0"/>
              </a:spcAft>
              <a:buClrTx/>
              <a:buSzPts val="1000"/>
            </a:pPr>
            <a:r>
              <a:rPr lang="el-GR" sz="1000" dirty="0">
                <a:solidFill>
                  <a:srgbClr val="365F91"/>
                </a:solidFill>
              </a:rPr>
              <a:t>για την περιγραφή των πρακτικών που εφαρμόζονται για τη διαχείριση περιπτώσεων </a:t>
            </a:r>
            <a:r>
              <a:rPr lang="el-GR" sz="1000" dirty="0" smtClean="0">
                <a:solidFill>
                  <a:srgbClr val="365F91"/>
                </a:solidFill>
              </a:rPr>
              <a:t>ΚαΠα-Π</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για </a:t>
            </a:r>
            <a:r>
              <a:rPr lang="el-GR" sz="1000" dirty="0">
                <a:solidFill>
                  <a:srgbClr val="365F91"/>
                </a:solidFill>
              </a:rPr>
              <a:t>την παρακολούθηση αλλαγών στις πρακτικές διαχείρισης περιπτώσεων ΚαΠα-Π ΚΑΙ των επιδράσεων αυτών των </a:t>
            </a:r>
            <a:r>
              <a:rPr lang="el-GR" sz="1000" dirty="0" smtClean="0">
                <a:solidFill>
                  <a:srgbClr val="365F91"/>
                </a:solidFill>
              </a:rPr>
              <a:t>αλλαγών</a:t>
            </a:r>
            <a:endParaRPr lang="en-US" sz="1000" dirty="0" smtClean="0">
              <a:solidFill>
                <a:srgbClr val="365F91"/>
              </a:solidFill>
            </a:endParaRPr>
          </a:p>
          <a:p>
            <a:pPr marL="177800" indent="-177800" algn="just" fontAlgn="base">
              <a:lnSpc>
                <a:spcPct val="100000"/>
              </a:lnSpc>
              <a:spcBef>
                <a:spcPct val="0"/>
              </a:spcBef>
              <a:spcAft>
                <a:spcPct val="0"/>
              </a:spcAft>
              <a:buClrTx/>
              <a:buSzPts val="1000"/>
              <a:buNone/>
            </a:pPr>
            <a:endParaRPr lang="el-GR" sz="400" b="1" dirty="0" smtClean="0">
              <a:solidFill>
                <a:srgbClr val="365F91"/>
              </a:solidFill>
            </a:endParaRPr>
          </a:p>
          <a:p>
            <a:pPr marL="177800" indent="-177800" algn="just" fontAlgn="base">
              <a:lnSpc>
                <a:spcPct val="100000"/>
              </a:lnSpc>
              <a:spcBef>
                <a:spcPct val="0"/>
              </a:spcBef>
              <a:spcAft>
                <a:spcPct val="0"/>
              </a:spcAft>
              <a:buClrTx/>
              <a:buSzPts val="1000"/>
              <a:buNone/>
            </a:pPr>
            <a:r>
              <a:rPr lang="el-GR" sz="1000" b="1" dirty="0" smtClean="0">
                <a:solidFill>
                  <a:srgbClr val="365F91"/>
                </a:solidFill>
              </a:rPr>
              <a:t>ΕΠΙΣΗΣ</a:t>
            </a:r>
            <a:r>
              <a:rPr lang="el-GR" sz="1000" b="1" dirty="0">
                <a:solidFill>
                  <a:srgbClr val="365F91"/>
                </a:solidFill>
              </a:rPr>
              <a:t>, το Σύστημα CAN-MDS θα μπορούσε</a:t>
            </a:r>
            <a:r>
              <a:rPr lang="el-GR" sz="1000" b="1" dirty="0" smtClean="0">
                <a:solidFill>
                  <a:srgbClr val="365F91"/>
                </a:solidFill>
              </a:rPr>
              <a:t>:</a:t>
            </a:r>
            <a:endParaRPr lang="en-US" sz="1000" b="1" dirty="0" smtClean="0">
              <a:solidFill>
                <a:srgbClr val="365F91"/>
              </a:solidFill>
            </a:endParaRPr>
          </a:p>
          <a:p>
            <a:pPr marL="177800" indent="-177800" fontAlgn="base">
              <a:lnSpc>
                <a:spcPct val="100000"/>
              </a:lnSpc>
              <a:spcBef>
                <a:spcPct val="0"/>
              </a:spcBef>
              <a:spcAft>
                <a:spcPct val="0"/>
              </a:spcAft>
              <a:buClrTx/>
              <a:buSzPts val="1000"/>
            </a:pPr>
            <a:r>
              <a:rPr lang="el-GR" sz="1000" dirty="0" smtClean="0">
                <a:solidFill>
                  <a:srgbClr val="365F91"/>
                </a:solidFill>
              </a:rPr>
              <a:t>να </a:t>
            </a:r>
            <a:r>
              <a:rPr lang="el-GR" sz="1000" dirty="0">
                <a:solidFill>
                  <a:srgbClr val="365F91"/>
                </a:solidFill>
              </a:rPr>
              <a:t>λειτουργήσει ως δίαυλος επικοινωνίας μεταξύ επαγγελματιών από διάφορους τομείς που εμπλέκονται </a:t>
            </a:r>
            <a:r>
              <a:rPr lang="el-GR" sz="1000" dirty="0" smtClean="0">
                <a:solidFill>
                  <a:srgbClr val="365F91"/>
                </a:solidFill>
              </a:rPr>
              <a:t>στη</a:t>
            </a:r>
            <a:r>
              <a:rPr lang="en-US" sz="1000" dirty="0" smtClean="0">
                <a:solidFill>
                  <a:srgbClr val="365F91"/>
                </a:solidFill>
              </a:rPr>
              <a:t> </a:t>
            </a:r>
            <a:r>
              <a:rPr lang="el-GR" sz="1000" dirty="0" smtClean="0">
                <a:solidFill>
                  <a:srgbClr val="365F91"/>
                </a:solidFill>
              </a:rPr>
              <a:t>διαχείριση </a:t>
            </a:r>
            <a:r>
              <a:rPr lang="el-GR" sz="1000" dirty="0">
                <a:solidFill>
                  <a:srgbClr val="365F91"/>
                </a:solidFill>
              </a:rPr>
              <a:t>των περιπτώσεων </a:t>
            </a:r>
            <a:r>
              <a:rPr lang="el-GR" sz="1000" dirty="0" smtClean="0">
                <a:solidFill>
                  <a:srgbClr val="365F91"/>
                </a:solidFill>
              </a:rPr>
              <a:t>ΚαΠα-Π</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να </a:t>
            </a:r>
            <a:r>
              <a:rPr lang="el-GR" sz="1000" dirty="0">
                <a:solidFill>
                  <a:srgbClr val="365F91"/>
                </a:solidFill>
              </a:rPr>
              <a:t>αποτελέσει έτοιμο-προς-χρήση-εργαλείο για την αναφορά, τη διερεύνηση και την αξιολόγηση (πιθανών) νέων περιπτώσεων από πιστοποιημένες αρχές </a:t>
            </a:r>
            <a:endParaRPr lang="en-US" sz="1000" dirty="0" smtClean="0">
              <a:solidFill>
                <a:srgbClr val="365F91"/>
              </a:solidFill>
            </a:endParaRPr>
          </a:p>
          <a:p>
            <a:pPr marL="177800" indent="-177800" algn="just" fontAlgn="base">
              <a:lnSpc>
                <a:spcPct val="100000"/>
              </a:lnSpc>
              <a:spcBef>
                <a:spcPct val="0"/>
              </a:spcBef>
              <a:spcAft>
                <a:spcPct val="0"/>
              </a:spcAft>
              <a:buClrTx/>
              <a:buSzPts val="1000"/>
            </a:pPr>
            <a:r>
              <a:rPr lang="el-GR" sz="1000" dirty="0" smtClean="0">
                <a:solidFill>
                  <a:srgbClr val="365F91"/>
                </a:solidFill>
              </a:rPr>
              <a:t>να </a:t>
            </a:r>
            <a:r>
              <a:rPr lang="el-GR" sz="1000" dirty="0">
                <a:solidFill>
                  <a:srgbClr val="365F91"/>
                </a:solidFill>
              </a:rPr>
              <a:t>παρέχει ανατροφοδότηση σε επίπεδο περίπτωσης για ήδη γνωστές περιπτώσεις σε εξουσιοδοτημένες υπηρεσίες και επαγγελματίες και να διευκολύνει την παρακολούθηση της πορείας &amp; της έκβασης μεμονωμένων περιπτώσεων</a:t>
            </a:r>
          </a:p>
          <a:p>
            <a:pPr marL="0" indent="0" algn="just" fontAlgn="base">
              <a:lnSpc>
                <a:spcPct val="100000"/>
              </a:lnSpc>
              <a:spcBef>
                <a:spcPct val="0"/>
              </a:spcBef>
              <a:spcAft>
                <a:spcPct val="0"/>
              </a:spcAft>
              <a:buClrTx/>
              <a:buSzPts val="1000"/>
              <a:buNone/>
            </a:pPr>
            <a:endParaRPr lang="el-GR" sz="1000" dirty="0">
              <a:solidFill>
                <a:srgbClr val="365F91"/>
              </a:solidFill>
            </a:endParaRPr>
          </a:p>
        </p:txBody>
      </p:sp>
      <p:sp>
        <p:nvSpPr>
          <p:cNvPr id="7" name="Rounded Rectangle 6"/>
          <p:cNvSpPr/>
          <p:nvPr/>
        </p:nvSpPr>
        <p:spPr>
          <a:xfrm>
            <a:off x="107504" y="1235465"/>
            <a:ext cx="467544" cy="1714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l-GR" sz="1500" b="1" dirty="0" smtClean="0"/>
              <a:t>Πληροφορία για Δράση</a:t>
            </a:r>
            <a:endParaRPr lang="en-US" sz="1500" b="1" dirty="0"/>
          </a:p>
        </p:txBody>
      </p:sp>
      <p:sp>
        <p:nvSpPr>
          <p:cNvPr id="6" name="Rounded Rectangle 5"/>
          <p:cNvSpPr/>
          <p:nvPr/>
        </p:nvSpPr>
        <p:spPr>
          <a:xfrm>
            <a:off x="35512" y="3256909"/>
            <a:ext cx="9108488" cy="1475082"/>
          </a:xfrm>
          <a:prstGeom prst="roundRect">
            <a:avLst/>
          </a:prstGeom>
          <a:solidFill>
            <a:schemeClr val="bg1"/>
          </a:solid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l-GR" sz="1800" dirty="0"/>
          </a:p>
        </p:txBody>
      </p:sp>
      <p:sp>
        <p:nvSpPr>
          <p:cNvPr id="9" name="Title 1"/>
          <p:cNvSpPr>
            <a:spLocks noGrp="1"/>
          </p:cNvSpPr>
          <p:nvPr>
            <p:ph type="title"/>
          </p:nvPr>
        </p:nvSpPr>
        <p:spPr>
          <a:xfrm>
            <a:off x="628650" y="273846"/>
            <a:ext cx="7886700" cy="892970"/>
          </a:xfrm>
        </p:spPr>
        <p:txBody>
          <a:bodyPr>
            <a:noAutofit/>
          </a:bodyPr>
          <a:lstStyle/>
          <a:p>
            <a:r>
              <a:rPr lang="el-GR" sz="2000" dirty="0"/>
              <a:t>Πιθανές χρήσεις των δεδομένων από ένα εθνικό Σύστημα Επιδημιολογικής Επιτήρησης CAN-MDS</a:t>
            </a:r>
            <a:endParaRPr lang="el-GR" sz="2000" dirty="0">
              <a:solidFill>
                <a:schemeClr val="accent1"/>
              </a:solidFill>
            </a:endParaRPr>
          </a:p>
        </p:txBody>
      </p:sp>
      <p:sp>
        <p:nvSpPr>
          <p:cNvPr id="10" name="Rectangle 9">
            <a:extLst>
              <a:ext uri="{FF2B5EF4-FFF2-40B4-BE49-F238E27FC236}">
                <a16:creationId xmlns="" xmlns:a16="http://schemas.microsoft.com/office/drawing/2014/main" id="{0AC4F3B5-C6D9-1940-83D6-D5D7B4F8D486}"/>
              </a:ext>
            </a:extLst>
          </p:cNvPr>
          <p:cNvSpPr/>
          <p:nvPr/>
        </p:nvSpPr>
        <p:spPr>
          <a:xfrm>
            <a:off x="755576" y="3422529"/>
            <a:ext cx="7992888" cy="11654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l-GR" sz="1600" dirty="0"/>
              <a:t>αυτή η πιθανή χρήση των δεδομένων θα μπορούσε να αποτελέσει </a:t>
            </a:r>
            <a:r>
              <a:rPr lang="el-GR" sz="1600" i="1" dirty="0"/>
              <a:t>κίνητρο </a:t>
            </a:r>
            <a:r>
              <a:rPr lang="el-GR" sz="1600" dirty="0"/>
              <a:t>για τους/τις επαγγελματίες και τις υπηρεσίες που δυνητικά θα εμπλακούν στο </a:t>
            </a:r>
            <a:r>
              <a:rPr lang="en-US" sz="1600" dirty="0"/>
              <a:t>CAN-MDS </a:t>
            </a:r>
            <a:r>
              <a:rPr lang="el-GR" sz="1600" dirty="0"/>
              <a:t>ως αντίρροπο της μη επαρκούς ανατροφοδότησης προς τα ενδιαφερόμενα μέρη που κάποιες φορές οδηγεί στην εσφαλμένη αντίληψη ότι η επιδημιολογική επιτήρηση είναι </a:t>
            </a:r>
            <a:r>
              <a:rPr lang="el-GR" sz="1600" i="1" dirty="0"/>
              <a:t>αυτοσκοπός </a:t>
            </a:r>
            <a:r>
              <a:rPr lang="el-GR" sz="1600" dirty="0"/>
              <a:t>και όχι </a:t>
            </a:r>
            <a:r>
              <a:rPr lang="el-GR" sz="1600" i="1" dirty="0"/>
              <a:t>εργαλείο </a:t>
            </a:r>
            <a:r>
              <a:rPr lang="el-GR" sz="1600" dirty="0"/>
              <a:t>και έχει ως επακόλουθο τη μη-συστηματική καταγραφή</a:t>
            </a:r>
            <a:endParaRPr lang="en-US" sz="1600" dirty="0"/>
          </a:p>
        </p:txBody>
      </p:sp>
      <p:sp>
        <p:nvSpPr>
          <p:cNvPr id="8" name="Rounded Rectangle 7"/>
          <p:cNvSpPr/>
          <p:nvPr/>
        </p:nvSpPr>
        <p:spPr>
          <a:xfrm>
            <a:off x="134123" y="3414395"/>
            <a:ext cx="405431" cy="11735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lIns="68580" tIns="34290" rIns="68580" bIns="34290" rtlCol="0" anchor="ctr"/>
          <a:lstStyle/>
          <a:p>
            <a:pPr algn="ctr"/>
            <a:r>
              <a:rPr lang="el-GR" b="1" dirty="0" smtClean="0"/>
              <a:t>Πληροφορία για Χρήση</a:t>
            </a:r>
            <a:endParaRPr lang="el-GR" b="1" dirty="0"/>
          </a:p>
        </p:txBody>
      </p:sp>
    </p:spTree>
    <p:extLst>
      <p:ext uri="{BB962C8B-B14F-4D97-AF65-F5344CB8AC3E}">
        <p14:creationId xmlns:p14="http://schemas.microsoft.com/office/powerpoint/2010/main" xmlns="" val="6870968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300" dirty="0" smtClean="0"/>
              <a:t>περίγραμμα </a:t>
            </a:r>
            <a:endParaRPr lang="el-GR" sz="3300" dirty="0"/>
          </a:p>
        </p:txBody>
      </p:sp>
      <p:sp>
        <p:nvSpPr>
          <p:cNvPr id="3" name="Content Placeholder 2"/>
          <p:cNvSpPr>
            <a:spLocks noGrp="1"/>
          </p:cNvSpPr>
          <p:nvPr>
            <p:ph idx="1"/>
          </p:nvPr>
        </p:nvSpPr>
        <p:spPr/>
        <p:txBody>
          <a:bodyPr>
            <a:normAutofit lnSpcReduction="10000"/>
          </a:bodyPr>
          <a:lstStyle/>
          <a:p>
            <a:r>
              <a:rPr lang="el-GR" dirty="0"/>
              <a:t>Συνοπτική παρουσίαση της εργαλειοθήκης</a:t>
            </a:r>
            <a:endParaRPr lang="en-US" dirty="0"/>
          </a:p>
          <a:p>
            <a:r>
              <a:rPr lang="el-GR" dirty="0"/>
              <a:t>Εγχειρίδιο </a:t>
            </a:r>
            <a:r>
              <a:rPr lang="el-GR" dirty="0" smtClean="0"/>
              <a:t>Χρήσης Συστήματος </a:t>
            </a:r>
            <a:r>
              <a:rPr lang="en-US" dirty="0" smtClean="0"/>
              <a:t>CAN-MDS</a:t>
            </a:r>
            <a:endParaRPr lang="en-US" dirty="0"/>
          </a:p>
          <a:p>
            <a:pPr lvl="1"/>
            <a:r>
              <a:rPr lang="el-GR" dirty="0" smtClean="0"/>
              <a:t>Περιεχόμενα</a:t>
            </a:r>
            <a:endParaRPr lang="en-US" dirty="0"/>
          </a:p>
          <a:p>
            <a:pPr lvl="1"/>
            <a:r>
              <a:rPr lang="el-GR" dirty="0"/>
              <a:t>Δομή</a:t>
            </a:r>
            <a:endParaRPr lang="en-US" dirty="0"/>
          </a:p>
          <a:p>
            <a:pPr lvl="2"/>
            <a:r>
              <a:rPr lang="el-GR" dirty="0"/>
              <a:t>Μ</a:t>
            </a:r>
            <a:r>
              <a:rPr lang="en-US" dirty="0" err="1"/>
              <a:t>έ</a:t>
            </a:r>
            <a:r>
              <a:rPr lang="el-GR" dirty="0" err="1"/>
              <a:t>ρος</a:t>
            </a:r>
            <a:r>
              <a:rPr lang="en-US" dirty="0"/>
              <a:t> 1 </a:t>
            </a:r>
            <a:r>
              <a:rPr lang="el-GR" dirty="0"/>
              <a:t>Εισαγωγή στο </a:t>
            </a:r>
            <a:r>
              <a:rPr lang="en-US" dirty="0"/>
              <a:t>CAN-MDS</a:t>
            </a:r>
          </a:p>
          <a:p>
            <a:pPr lvl="2"/>
            <a:r>
              <a:rPr lang="el-GR" dirty="0"/>
              <a:t>Μ</a:t>
            </a:r>
            <a:r>
              <a:rPr lang="en-US" dirty="0" err="1"/>
              <a:t>έ</a:t>
            </a:r>
            <a:r>
              <a:rPr lang="el-GR" dirty="0" err="1"/>
              <a:t>ρος</a:t>
            </a:r>
            <a:r>
              <a:rPr lang="en-US" dirty="0"/>
              <a:t> 2 </a:t>
            </a:r>
            <a:r>
              <a:rPr lang="el-GR" dirty="0"/>
              <a:t>Οδηγός για τον Χρήστη/την </a:t>
            </a:r>
            <a:r>
              <a:rPr lang="el-GR" dirty="0" err="1"/>
              <a:t>Χρήστρια</a:t>
            </a:r>
            <a:endParaRPr lang="en-US" dirty="0"/>
          </a:p>
          <a:p>
            <a:pPr lvl="2"/>
            <a:r>
              <a:rPr lang="el-GR" dirty="0"/>
              <a:t>Μ</a:t>
            </a:r>
            <a:r>
              <a:rPr lang="en-US" dirty="0" err="1"/>
              <a:t>έ</a:t>
            </a:r>
            <a:r>
              <a:rPr lang="el-GR" dirty="0" err="1"/>
              <a:t>ρος</a:t>
            </a:r>
            <a:r>
              <a:rPr lang="en-US" dirty="0"/>
              <a:t> 3 </a:t>
            </a:r>
            <a:r>
              <a:rPr lang="el-GR" dirty="0"/>
              <a:t>Λεξικό </a:t>
            </a:r>
            <a:r>
              <a:rPr lang="en-US" dirty="0"/>
              <a:t>CAN-MDS </a:t>
            </a:r>
            <a:r>
              <a:rPr lang="el-GR" dirty="0"/>
              <a:t>Δεδομένων, Όροι &amp; Ορισμοί</a:t>
            </a:r>
            <a:endParaRPr lang="en-US" dirty="0"/>
          </a:p>
          <a:p>
            <a:r>
              <a:rPr lang="el-GR" dirty="0"/>
              <a:t>Παραδείγματα</a:t>
            </a:r>
            <a:endParaRPr lang="en-US" dirty="0"/>
          </a:p>
          <a:p>
            <a:r>
              <a:rPr lang="el-GR" dirty="0"/>
              <a:t>Τα υπόλοιπα εργαλεία του </a:t>
            </a:r>
            <a:r>
              <a:rPr lang="en-US" dirty="0"/>
              <a:t>CAN-MDS Toolkit </a:t>
            </a:r>
            <a:r>
              <a:rPr lang="el-GR" i="1" dirty="0"/>
              <a:t>με μια ματιά</a:t>
            </a:r>
            <a:endParaRPr lang="en-US" i="1" dirty="0"/>
          </a:p>
          <a:p>
            <a:r>
              <a:rPr lang="el-GR" i="1" dirty="0"/>
              <a:t>Πιθανές εφαρμογές των δεδομένων του </a:t>
            </a:r>
            <a:r>
              <a:rPr lang="en-US" i="1" dirty="0"/>
              <a:t>CAN-MDS</a:t>
            </a:r>
          </a:p>
          <a:p>
            <a:endParaRPr lang="en-US" dirty="0"/>
          </a:p>
          <a:p>
            <a:endParaRPr lang="en-US" b="1" dirty="0">
              <a:solidFill>
                <a:schemeClr val="accent1"/>
              </a:solidFill>
              <a:latin typeface="Segoe UI Semibold" panose="020B0702040204020203" pitchFamily="34" charset="0"/>
              <a:ea typeface="Times New Roman"/>
              <a:cs typeface="Segoe UI Semibold" panose="020B0702040204020203" pitchFamily="34" charset="0"/>
            </a:endParaRPr>
          </a:p>
          <a:p>
            <a:endParaRPr lang="en-US" dirty="0"/>
          </a:p>
          <a:p>
            <a:endParaRPr lang="el-GR" dirty="0"/>
          </a:p>
        </p:txBody>
      </p:sp>
    </p:spTree>
    <p:extLst>
      <p:ext uri="{BB962C8B-B14F-4D97-AF65-F5344CB8AC3E}">
        <p14:creationId xmlns:p14="http://schemas.microsoft.com/office/powerpoint/2010/main" xmlns="" val="34081020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1611" y="554715"/>
            <a:ext cx="7524764" cy="2977738"/>
          </a:xfrm>
          <a:prstGeom prst="rect">
            <a:avLst/>
          </a:prstGeom>
        </p:spPr>
        <p:txBody>
          <a:bodyPr wrap="square" lIns="68580" tIns="34290" rIns="68580" bIns="34290">
            <a:spAutoFit/>
          </a:bodyPr>
          <a:lstStyle/>
          <a:p>
            <a:r>
              <a:rPr lang="el-GR" sz="2700" dirty="0">
                <a:latin typeface="Segoe UI Light" panose="020B0502040204020203" pitchFamily="34" charset="0"/>
                <a:ea typeface="Segoe UI Black" pitchFamily="34" charset="0"/>
                <a:cs typeface="Segoe UI Light" panose="020B0502040204020203" pitchFamily="34" charset="0"/>
              </a:rPr>
              <a:t>Η ΕΡΓΑΛΕΙΟΘΗΚΗ</a:t>
            </a:r>
            <a:r>
              <a:rPr lang="en-US" sz="2700" dirty="0">
                <a:latin typeface="Segoe UI Light" panose="020B0502040204020203" pitchFamily="34" charset="0"/>
                <a:ea typeface="Segoe UI Black" pitchFamily="34" charset="0"/>
                <a:cs typeface="Segoe UI Light" panose="020B0502040204020203" pitchFamily="34" charset="0"/>
              </a:rPr>
              <a:t> </a:t>
            </a:r>
            <a:r>
              <a:rPr lang="en-US" sz="2700" dirty="0" smtClean="0">
                <a:latin typeface="Segoe UI Light" panose="020B0502040204020203" pitchFamily="34" charset="0"/>
                <a:ea typeface="Segoe UI Black" pitchFamily="34" charset="0"/>
                <a:cs typeface="Segoe UI Light" panose="020B0502040204020203" pitchFamily="34" charset="0"/>
              </a:rPr>
              <a:t>CAN-MDS</a:t>
            </a:r>
            <a:r>
              <a:rPr lang="en-US" sz="2700" dirty="0">
                <a:latin typeface="Segoe UI Light" panose="020B0502040204020203" pitchFamily="34" charset="0"/>
                <a:ea typeface="Segoe UI Black" pitchFamily="34" charset="0"/>
                <a:cs typeface="Segoe UI Light" panose="020B0502040204020203" pitchFamily="34" charset="0"/>
              </a:rPr>
              <a:t/>
            </a:r>
            <a:br>
              <a:rPr lang="en-US" sz="2700" dirty="0">
                <a:latin typeface="Segoe UI Light" panose="020B0502040204020203" pitchFamily="34" charset="0"/>
                <a:ea typeface="Segoe UI Black" pitchFamily="34" charset="0"/>
                <a:cs typeface="Segoe UI Light" panose="020B0502040204020203" pitchFamily="34" charset="0"/>
              </a:rPr>
            </a:br>
            <a:endParaRPr lang="el-GR" sz="2700" dirty="0" smtClean="0">
              <a:latin typeface="Segoe UI Light" panose="020B0502040204020203" pitchFamily="34" charset="0"/>
              <a:ea typeface="Segoe UI Black" pitchFamily="34" charset="0"/>
              <a:cs typeface="Segoe UI Light" panose="020B0502040204020203" pitchFamily="34" charset="0"/>
            </a:endParaRPr>
          </a:p>
          <a:p>
            <a:endParaRPr lang="el-GR" sz="2700" dirty="0">
              <a:latin typeface="Segoe UI Light" panose="020B0502040204020203" pitchFamily="34" charset="0"/>
              <a:ea typeface="Segoe UI Black" pitchFamily="34" charset="0"/>
              <a:cs typeface="Segoe UI Light" panose="020B0502040204020203" pitchFamily="34" charset="0"/>
            </a:endParaRPr>
          </a:p>
          <a:p>
            <a:endParaRPr lang="en-US" sz="2700" dirty="0">
              <a:latin typeface="Segoe UI Light" panose="020B0502040204020203" pitchFamily="34" charset="0"/>
              <a:ea typeface="Segoe UI Black" pitchFamily="34" charset="0"/>
              <a:cs typeface="Segoe UI Light" panose="020B0502040204020203" pitchFamily="34" charset="0"/>
            </a:endParaRPr>
          </a:p>
          <a:p>
            <a:pPr marL="361950" indent="-361950">
              <a:buFont typeface="Wingdings 3" pitchFamily="18" charset="2"/>
              <a:buChar char="´"/>
            </a:pPr>
            <a:r>
              <a:rPr lang="el-GR" sz="2700" dirty="0">
                <a:solidFill>
                  <a:schemeClr val="accent1"/>
                </a:solidFill>
                <a:latin typeface="Segoe UI Light" panose="020B0502040204020203" pitchFamily="34" charset="0"/>
                <a:ea typeface="Segoe UI Black" pitchFamily="34" charset="0"/>
                <a:cs typeface="Segoe UI Light" panose="020B0502040204020203" pitchFamily="34" charset="0"/>
              </a:rPr>
              <a:t>ΕΓΧΕΙΡΙΔΙΟ ΧΡΗΣΗΣ</a:t>
            </a:r>
            <a:endParaRPr lang="en-US" sz="2700" dirty="0">
              <a:solidFill>
                <a:schemeClr val="accent1"/>
              </a:solidFill>
              <a:latin typeface="Segoe UI Light" panose="020B0502040204020203" pitchFamily="34" charset="0"/>
              <a:ea typeface="Segoe UI Black" pitchFamily="34" charset="0"/>
              <a:cs typeface="Segoe UI Light" panose="020B0502040204020203" pitchFamily="34" charset="0"/>
            </a:endParaRPr>
          </a:p>
          <a:p>
            <a:pPr marL="361950" indent="-361950">
              <a:buFont typeface="Wingdings 3" pitchFamily="18" charset="2"/>
              <a:buChar char="´"/>
            </a:pPr>
            <a:r>
              <a:rPr lang="el-GR" sz="2700" dirty="0">
                <a:latin typeface="Segoe UI Light" panose="020B0502040204020203" pitchFamily="34" charset="0"/>
                <a:ea typeface="Segoe UI Black" pitchFamily="34" charset="0"/>
                <a:cs typeface="Segoe UI Light" panose="020B0502040204020203" pitchFamily="34" charset="0"/>
              </a:rPr>
              <a:t>ΠΡΩΤΟΚΟΛΛΟ ΣΥΛΛΟΓΗΣ ΔΕΔΟΜΕΝΩΝ</a:t>
            </a:r>
            <a:endParaRPr lang="en-US" sz="2700" dirty="0">
              <a:latin typeface="Segoe UI Light" panose="020B0502040204020203" pitchFamily="34" charset="0"/>
              <a:ea typeface="Segoe UI Black" pitchFamily="34" charset="0"/>
              <a:cs typeface="Segoe UI Light" panose="020B0502040204020203" pitchFamily="34" charset="0"/>
            </a:endParaRPr>
          </a:p>
          <a:p>
            <a:pPr marL="361950" indent="-361950">
              <a:buFont typeface="Wingdings 3" pitchFamily="18" charset="2"/>
              <a:buChar char="´"/>
            </a:pPr>
            <a:r>
              <a:rPr lang="en-US" sz="2700" dirty="0">
                <a:latin typeface="Segoe UI Light" panose="020B0502040204020203" pitchFamily="34" charset="0"/>
                <a:ea typeface="Segoe UI Black" pitchFamily="34" charset="0"/>
                <a:cs typeface="Segoe UI Light" panose="020B0502040204020203" pitchFamily="34" charset="0"/>
              </a:rPr>
              <a:t>e-app </a:t>
            </a:r>
            <a:r>
              <a:rPr lang="en-US" sz="2700" dirty="0" smtClean="0">
                <a:latin typeface="Segoe UI Light" panose="020B0502040204020203" pitchFamily="34" charset="0"/>
                <a:ea typeface="Segoe UI Black" pitchFamily="34" charset="0"/>
                <a:cs typeface="Segoe UI Light" panose="020B0502040204020203" pitchFamily="34" charset="0"/>
              </a:rPr>
              <a:t>(</a:t>
            </a:r>
            <a:r>
              <a:rPr lang="el-GR" sz="2700" dirty="0" smtClean="0">
                <a:latin typeface="Segoe UI Light" panose="020B0502040204020203" pitchFamily="34" charset="0"/>
                <a:ea typeface="Segoe UI Black" pitchFamily="34" charset="0"/>
                <a:cs typeface="Segoe UI Light" panose="020B0502040204020203" pitchFamily="34" charset="0"/>
              </a:rPr>
              <a:t>Σύστημα </a:t>
            </a:r>
            <a:r>
              <a:rPr lang="en-US" sz="2700" dirty="0">
                <a:latin typeface="Segoe UI Light" panose="020B0502040204020203" pitchFamily="34" charset="0"/>
                <a:ea typeface="Segoe UI Black" pitchFamily="34" charset="0"/>
                <a:cs typeface="Segoe UI Light" panose="020B0502040204020203" pitchFamily="34" charset="0"/>
              </a:rPr>
              <a:t>CAN-MDS)</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invX="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Περιεχόμενα</a:t>
            </a:r>
            <a:endParaRPr lang="el-GR" dirty="0"/>
          </a:p>
        </p:txBody>
      </p:sp>
      <p:sp>
        <p:nvSpPr>
          <p:cNvPr id="3" name="Content Placeholder 2"/>
          <p:cNvSpPr>
            <a:spLocks noGrp="1"/>
          </p:cNvSpPr>
          <p:nvPr>
            <p:ph idx="1"/>
          </p:nvPr>
        </p:nvSpPr>
        <p:spPr>
          <a:xfrm>
            <a:off x="63500" y="1273968"/>
            <a:ext cx="7289800" cy="3263504"/>
          </a:xfrm>
        </p:spPr>
        <p:txBody>
          <a:bodyPr>
            <a:noAutofit/>
          </a:bodyPr>
          <a:lstStyle/>
          <a:p>
            <a:pPr marL="0" indent="0">
              <a:lnSpc>
                <a:spcPct val="100000"/>
              </a:lnSpc>
              <a:spcBef>
                <a:spcPts val="0"/>
              </a:spcBef>
              <a:buNone/>
            </a:pPr>
            <a:r>
              <a:rPr lang="el-GR" sz="1500" dirty="0"/>
              <a:t>Το Εγχειρίδιο </a:t>
            </a:r>
            <a:r>
              <a:rPr lang="el-GR" sz="1500" dirty="0" smtClean="0"/>
              <a:t>Χρήσης περιλαμβάνει όλες τις πληροφορίες που είναι απαραίτητες για τους/τις επαγγελματίες που πρόκειται να χρησιμοποιήσουν το σύστημα όσον αφορά</a:t>
            </a:r>
            <a:endParaRPr lang="el-GR" sz="1500" dirty="0"/>
          </a:p>
          <a:p>
            <a:pPr>
              <a:lnSpc>
                <a:spcPct val="100000"/>
              </a:lnSpc>
              <a:spcBef>
                <a:spcPts val="0"/>
              </a:spcBef>
            </a:pPr>
            <a:r>
              <a:rPr lang="el-GR" sz="1500" dirty="0" smtClean="0"/>
              <a:t>την ανάγκη για επιδημιολογική επιτήρηση της ΚαΠα-π στην Ελλάδα</a:t>
            </a:r>
            <a:endParaRPr lang="el-GR" sz="1500" dirty="0"/>
          </a:p>
          <a:p>
            <a:pPr>
              <a:lnSpc>
                <a:spcPct val="100000"/>
              </a:lnSpc>
              <a:spcBef>
                <a:spcPts val="0"/>
              </a:spcBef>
            </a:pPr>
            <a:r>
              <a:rPr lang="el-GR" sz="1500" dirty="0" smtClean="0"/>
              <a:t>τα ζητήματα ηθικής και δεοντολογίας που συνδέονται άμεσα με τον Γενικό Κανονισμό Προστασίας Δεδομένων </a:t>
            </a:r>
            <a:r>
              <a:rPr lang="el-GR" sz="1500" dirty="0"/>
              <a:t>Προσωπικού Χαρακτήρα</a:t>
            </a:r>
          </a:p>
          <a:p>
            <a:pPr>
              <a:lnSpc>
                <a:spcPct val="100000"/>
              </a:lnSpc>
              <a:spcBef>
                <a:spcPts val="0"/>
              </a:spcBef>
            </a:pPr>
            <a:r>
              <a:rPr lang="el-GR" sz="1500" dirty="0" smtClean="0"/>
              <a:t>το νομικό πλαίσιο για την ΚαΠα-π και υποχρέωση αναφοράς ΚαΠα-π από επαγγελματίες που εργάζονται σε σχετικούς τομείς</a:t>
            </a:r>
            <a:endParaRPr lang="el-GR" sz="1500" dirty="0"/>
          </a:p>
          <a:p>
            <a:pPr>
              <a:lnSpc>
                <a:spcPct val="100000"/>
              </a:lnSpc>
              <a:spcBef>
                <a:spcPts val="0"/>
              </a:spcBef>
            </a:pPr>
            <a:r>
              <a:rPr lang="el-GR" sz="1500" dirty="0" smtClean="0"/>
              <a:t>τον ορισμό περίπτωσης ΚαΠα-π</a:t>
            </a:r>
          </a:p>
          <a:p>
            <a:pPr>
              <a:lnSpc>
                <a:spcPct val="100000"/>
              </a:lnSpc>
              <a:spcBef>
                <a:spcPts val="0"/>
              </a:spcBef>
            </a:pPr>
            <a:r>
              <a:rPr lang="el-GR" sz="1500" dirty="0" smtClean="0"/>
              <a:t>Οδηγίες για τον/την χρήστη/-</a:t>
            </a:r>
            <a:r>
              <a:rPr lang="el-GR" sz="1500" dirty="0" err="1" smtClean="0"/>
              <a:t>τρια</a:t>
            </a:r>
            <a:r>
              <a:rPr lang="el-GR" sz="1500" dirty="0" smtClean="0"/>
              <a:t> του συστήματος</a:t>
            </a:r>
          </a:p>
          <a:p>
            <a:pPr>
              <a:lnSpc>
                <a:spcPct val="100000"/>
              </a:lnSpc>
              <a:spcBef>
                <a:spcPts val="0"/>
              </a:spcBef>
            </a:pPr>
            <a:endParaRPr lang="el-GR" sz="1500" dirty="0"/>
          </a:p>
          <a:p>
            <a:pPr marL="0" indent="0">
              <a:lnSpc>
                <a:spcPct val="100000"/>
              </a:lnSpc>
              <a:spcBef>
                <a:spcPts val="0"/>
              </a:spcBef>
              <a:buNone/>
            </a:pPr>
            <a:r>
              <a:rPr lang="el-GR" sz="1500" dirty="0" smtClean="0"/>
              <a:t>Περιλαμβάνει επίσης αναλυτική παρουσίαση</a:t>
            </a:r>
          </a:p>
          <a:p>
            <a:pPr>
              <a:lnSpc>
                <a:spcPct val="100000"/>
              </a:lnSpc>
              <a:spcBef>
                <a:spcPts val="0"/>
              </a:spcBef>
            </a:pPr>
            <a:r>
              <a:rPr lang="el-GR" sz="1500" dirty="0" smtClean="0"/>
              <a:t>της ηλεκτρονικής εφαρμογής </a:t>
            </a:r>
            <a:r>
              <a:rPr lang="en-US" sz="1500" dirty="0" smtClean="0"/>
              <a:t>CAN-MDS,</a:t>
            </a:r>
            <a:r>
              <a:rPr lang="el-GR" sz="1500" dirty="0" smtClean="0"/>
              <a:t> την παρουσίαση των Στοιχείων </a:t>
            </a:r>
            <a:r>
              <a:rPr lang="el-GR" sz="1500" dirty="0"/>
              <a:t>Δεδομένων </a:t>
            </a:r>
            <a:r>
              <a:rPr lang="el-GR" sz="1500" dirty="0" smtClean="0"/>
              <a:t>(</a:t>
            </a:r>
            <a:r>
              <a:rPr lang="en-US" sz="1500" dirty="0"/>
              <a:t>Data Elements) </a:t>
            </a:r>
            <a:r>
              <a:rPr lang="el-GR" sz="1500" dirty="0" smtClean="0"/>
              <a:t>και της διαδικασίας συλλογής δεδομένων</a:t>
            </a:r>
          </a:p>
          <a:p>
            <a:pPr>
              <a:lnSpc>
                <a:spcPct val="100000"/>
              </a:lnSpc>
              <a:spcBef>
                <a:spcPts val="0"/>
              </a:spcBef>
            </a:pPr>
            <a:r>
              <a:rPr lang="el-GR" sz="1500" dirty="0" smtClean="0"/>
              <a:t>των τεχνικών χαρακτηριστικών ανά </a:t>
            </a:r>
            <a:r>
              <a:rPr lang="el-GR" sz="1500" dirty="0"/>
              <a:t>Στοιχείο Δεδομένων (</a:t>
            </a:r>
            <a:r>
              <a:rPr lang="en-US" sz="1500" dirty="0"/>
              <a:t>DE</a:t>
            </a:r>
            <a:r>
              <a:rPr lang="en-US" sz="1500" dirty="0" smtClean="0"/>
              <a:t>)</a:t>
            </a:r>
            <a:r>
              <a:rPr lang="el-GR" sz="1500" dirty="0" smtClean="0"/>
              <a:t> (επιτρεπόμενες τιμές, λεξικό </a:t>
            </a:r>
            <a:r>
              <a:rPr lang="en-US" sz="1500" dirty="0" smtClean="0"/>
              <a:t>CAN-MDS </a:t>
            </a:r>
            <a:r>
              <a:rPr lang="el-GR" sz="1500" dirty="0" smtClean="0"/>
              <a:t>δεδομένων</a:t>
            </a:r>
            <a:r>
              <a:rPr lang="en-US" sz="1500" dirty="0" smtClean="0"/>
              <a:t>, </a:t>
            </a:r>
            <a:r>
              <a:rPr lang="en-US" sz="1500" dirty="0"/>
              <a:t>ό</a:t>
            </a:r>
            <a:r>
              <a:rPr lang="el-GR" sz="1500" dirty="0" err="1"/>
              <a:t>ροι</a:t>
            </a:r>
            <a:r>
              <a:rPr lang="el-GR" sz="1500" dirty="0"/>
              <a:t> και </a:t>
            </a:r>
            <a:r>
              <a:rPr lang="el-GR" sz="1500" dirty="0" smtClean="0"/>
              <a:t>ορισμοί)</a:t>
            </a:r>
            <a:endParaRPr lang="en-US" sz="1500" dirty="0"/>
          </a:p>
          <a:p>
            <a:pPr lvl="1">
              <a:lnSpc>
                <a:spcPct val="100000"/>
              </a:lnSpc>
              <a:spcBef>
                <a:spcPts val="0"/>
              </a:spcBef>
            </a:pPr>
            <a:endParaRPr lang="en-US" sz="1500" dirty="0"/>
          </a:p>
        </p:txBody>
      </p:sp>
      <p:sp>
        <p:nvSpPr>
          <p:cNvPr id="5" name="Rectangle 4"/>
          <p:cNvSpPr/>
          <p:nvPr/>
        </p:nvSpPr>
        <p:spPr>
          <a:xfrm>
            <a:off x="7308676" y="1251354"/>
            <a:ext cx="1766945" cy="3516347"/>
          </a:xfrm>
          <a:prstGeom prst="rect">
            <a:avLst/>
          </a:prstGeom>
        </p:spPr>
        <p:txBody>
          <a:bodyPr wrap="square" lIns="68580" tIns="34290" rIns="68580" bIns="34290">
            <a:spAutoFit/>
          </a:bodyPr>
          <a:lstStyle/>
          <a:p>
            <a:pPr algn="r"/>
            <a:r>
              <a:rPr lang="el-GR" dirty="0" smtClean="0">
                <a:solidFill>
                  <a:schemeClr val="accent1"/>
                </a:solidFill>
                <a:latin typeface="Tekton Pro" panose="020F0603020208020904" pitchFamily="34" charset="0"/>
              </a:rPr>
              <a:t>Σημείωση </a:t>
            </a:r>
            <a:r>
              <a:rPr lang="el-GR" dirty="0">
                <a:solidFill>
                  <a:schemeClr val="accent1"/>
                </a:solidFill>
                <a:latin typeface="Tekton Pro" panose="020F0603020208020904" pitchFamily="34" charset="0"/>
              </a:rPr>
              <a:t>για </a:t>
            </a:r>
            <a:r>
              <a:rPr lang="el-GR" dirty="0" smtClean="0">
                <a:solidFill>
                  <a:schemeClr val="accent1"/>
                </a:solidFill>
                <a:latin typeface="Tekton Pro" panose="020F0603020208020904" pitchFamily="34" charset="0"/>
              </a:rPr>
              <a:t>τους</a:t>
            </a:r>
            <a:r>
              <a:rPr lang="en-US" dirty="0" smtClean="0">
                <a:solidFill>
                  <a:schemeClr val="accent1"/>
                </a:solidFill>
                <a:latin typeface="Tekton Pro" panose="020F0603020208020904" pitchFamily="34" charset="0"/>
              </a:rPr>
              <a:t>/</a:t>
            </a:r>
            <a:r>
              <a:rPr lang="el-GR" dirty="0" smtClean="0">
                <a:solidFill>
                  <a:schemeClr val="accent1"/>
                </a:solidFill>
                <a:latin typeface="Tekton Pro" panose="020F0603020208020904" pitchFamily="34" charset="0"/>
              </a:rPr>
              <a:t>τις εκπαιδευόμενους/-</a:t>
            </a:r>
            <a:r>
              <a:rPr lang="el-GR" dirty="0" err="1" smtClean="0">
                <a:solidFill>
                  <a:schemeClr val="accent1"/>
                </a:solidFill>
                <a:latin typeface="Tekton Pro" panose="020F0603020208020904" pitchFamily="34" charset="0"/>
              </a:rPr>
              <a:t>ες</a:t>
            </a:r>
            <a:endParaRPr lang="en-US" dirty="0">
              <a:solidFill>
                <a:schemeClr val="accent1"/>
              </a:solidFill>
              <a:latin typeface="Tekton Pro" panose="020F0603020208020904" pitchFamily="34" charset="0"/>
            </a:endParaRPr>
          </a:p>
          <a:p>
            <a:pPr algn="r"/>
            <a:endParaRPr lang="en-US" dirty="0">
              <a:solidFill>
                <a:schemeClr val="accent1"/>
              </a:solidFill>
              <a:latin typeface="Tekton Pro" panose="020F0603020208020904" pitchFamily="34" charset="0"/>
            </a:endParaRPr>
          </a:p>
          <a:p>
            <a:pPr algn="r"/>
            <a:r>
              <a:rPr lang="el-GR" dirty="0" smtClean="0">
                <a:solidFill>
                  <a:schemeClr val="accent1"/>
                </a:solidFill>
                <a:latin typeface="Tekton Pro" panose="020F0603020208020904" pitchFamily="34" charset="0"/>
              </a:rPr>
              <a:t>Στις διαφάνειες που ακολουθούν παρουσιάζονται αναλυτικά τα </a:t>
            </a:r>
            <a:r>
              <a:rPr lang="el-GR" dirty="0">
                <a:solidFill>
                  <a:schemeClr val="accent1"/>
                </a:solidFill>
                <a:latin typeface="Tekton Pro" panose="020F0603020208020904" pitchFamily="34" charset="0"/>
              </a:rPr>
              <a:t>τρία διακριτά μέρη του </a:t>
            </a:r>
            <a:r>
              <a:rPr lang="el-GR" dirty="0" smtClean="0">
                <a:solidFill>
                  <a:schemeClr val="accent1"/>
                </a:solidFill>
                <a:latin typeface="Tekton Pro" panose="020F0603020208020904" pitchFamily="34" charset="0"/>
              </a:rPr>
              <a:t>Εγχειριδίου</a:t>
            </a:r>
            <a:r>
              <a:rPr lang="en-US" dirty="0" smtClean="0">
                <a:solidFill>
                  <a:schemeClr val="accent1"/>
                </a:solidFill>
                <a:latin typeface="Tekton Pro" panose="020F0603020208020904" pitchFamily="34" charset="0"/>
              </a:rPr>
              <a:t>.</a:t>
            </a:r>
            <a:endParaRPr lang="en-US" dirty="0">
              <a:solidFill>
                <a:schemeClr val="accent1"/>
              </a:solidFill>
              <a:latin typeface="Tekton Pro" panose="020F0603020208020904" pitchFamily="34" charset="0"/>
            </a:endParaRPr>
          </a:p>
          <a:p>
            <a:pPr algn="r"/>
            <a:endParaRPr lang="en-US" dirty="0">
              <a:solidFill>
                <a:schemeClr val="accent1"/>
              </a:solidFill>
              <a:latin typeface="Tekton Pro" panose="020F0603020208020904" pitchFamily="34" charset="0"/>
            </a:endParaRPr>
          </a:p>
          <a:p>
            <a:pPr algn="r"/>
            <a:r>
              <a:rPr lang="el-GR" dirty="0" smtClean="0">
                <a:solidFill>
                  <a:schemeClr val="accent1"/>
                </a:solidFill>
                <a:latin typeface="Tekton Pro" panose="020F0603020208020904" pitchFamily="34" charset="0"/>
              </a:rPr>
              <a:t>Μπορείτε να ανοίξετε το Εγχειρίδιο και να παρακολουθείτε τις διάφορες ενότητες ενώ γίνεται η παρουσίαση τους.</a:t>
            </a:r>
            <a:endParaRPr lang="en-US" dirty="0">
              <a:solidFill>
                <a:schemeClr val="accent1"/>
              </a:solidFill>
              <a:latin typeface="Tekton Pro" panose="020F0603020208020904" pitchFamily="34" charset="0"/>
            </a:endParaRPr>
          </a:p>
        </p:txBody>
      </p:sp>
    </p:spTree>
    <p:extLst>
      <p:ext uri="{BB962C8B-B14F-4D97-AF65-F5344CB8AC3E}">
        <p14:creationId xmlns:p14="http://schemas.microsoft.com/office/powerpoint/2010/main" xmlns="" val="207852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204" y="111171"/>
            <a:ext cx="8805182" cy="857250"/>
          </a:xfrm>
        </p:spPr>
        <p:txBody>
          <a:bodyPr>
            <a:noAutofit/>
          </a:bodyPr>
          <a:lstStyle/>
          <a:p>
            <a:r>
              <a:rPr lang="en-US" dirty="0"/>
              <a:t>CAN-MDS </a:t>
            </a:r>
            <a:r>
              <a:rPr lang="el-GR" dirty="0"/>
              <a:t>Εγχειρίδιο </a:t>
            </a:r>
            <a:r>
              <a:rPr lang="el-GR" dirty="0" smtClean="0"/>
              <a:t>Χρήσης </a:t>
            </a:r>
            <a:r>
              <a:rPr lang="en-US" dirty="0" smtClean="0"/>
              <a:t>– </a:t>
            </a:r>
            <a:r>
              <a:rPr lang="el-GR" dirty="0"/>
              <a:t>ΔΟΜΗ</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333489930"/>
              </p:ext>
            </p:extLst>
          </p:nvPr>
        </p:nvGraphicFramePr>
        <p:xfrm>
          <a:off x="2296435" y="1464578"/>
          <a:ext cx="6667951" cy="3070670"/>
        </p:xfrm>
        <a:graphic>
          <a:graphicData uri="http://schemas.openxmlformats.org/drawingml/2006/table">
            <a:tbl>
              <a:tblPr/>
              <a:tblGrid>
                <a:gridCol w="6667951">
                  <a:extLst>
                    <a:ext uri="{9D8B030D-6E8A-4147-A177-3AD203B41FA5}">
                      <a16:colId xmlns="" xmlns:a16="http://schemas.microsoft.com/office/drawing/2014/main" val="20000"/>
                    </a:ext>
                  </a:extLst>
                </a:gridCol>
              </a:tblGrid>
              <a:tr h="3070670">
                <a:tc>
                  <a:txBody>
                    <a:bodyPr/>
                    <a:lstStyle/>
                    <a:p>
                      <a:pPr marL="0" indent="0" rtl="0" eaLnBrk="1" fontAlgn="auto" latinLnBrk="0" hangingPunct="1">
                        <a:buFont typeface="Wingdings 3" panose="05040102010807070707" pitchFamily="18" charset="2"/>
                        <a:buNone/>
                      </a:pPr>
                      <a:r>
                        <a:rPr lang="el-GR" sz="2400" b="1" dirty="0">
                          <a:solidFill>
                            <a:schemeClr val="accent1"/>
                          </a:solidFill>
                          <a:latin typeface="Segoe UI Semibold" panose="020B0702040204020203" pitchFamily="34" charset="0"/>
                          <a:ea typeface="Times New Roman"/>
                          <a:cs typeface="Segoe UI Semibold" panose="020B0702040204020203" pitchFamily="34" charset="0"/>
                        </a:rPr>
                        <a:t>ΜΕΡΟΣ </a:t>
                      </a:r>
                      <a:r>
                        <a:rPr lang="en-US" sz="2400" b="1" dirty="0">
                          <a:solidFill>
                            <a:schemeClr val="accent1"/>
                          </a:solidFill>
                          <a:latin typeface="Segoe UI Semibold" panose="020B0702040204020203" pitchFamily="34" charset="0"/>
                          <a:ea typeface="Times New Roman"/>
                          <a:cs typeface="Segoe UI Semibold" panose="020B0702040204020203" pitchFamily="34" charset="0"/>
                        </a:rPr>
                        <a:t>1 </a:t>
                      </a:r>
                      <a:r>
                        <a:rPr lang="el-GR" sz="2400" b="1" dirty="0">
                          <a:solidFill>
                            <a:schemeClr val="accent1"/>
                          </a:solidFill>
                          <a:latin typeface="Segoe UI Semibold" panose="020B0702040204020203" pitchFamily="34" charset="0"/>
                          <a:ea typeface="Times New Roman"/>
                          <a:cs typeface="Segoe UI Semibold" panose="020B0702040204020203" pitchFamily="34" charset="0"/>
                        </a:rPr>
                        <a:t>Εισαγωγή στο </a:t>
                      </a:r>
                      <a:r>
                        <a:rPr lang="en-US" sz="2400" b="1" dirty="0">
                          <a:solidFill>
                            <a:schemeClr val="accent1"/>
                          </a:solidFill>
                          <a:latin typeface="Segoe UI Semibold" panose="020B0702040204020203" pitchFamily="34" charset="0"/>
                          <a:ea typeface="Times New Roman"/>
                          <a:cs typeface="Segoe UI Semibold" panose="020B0702040204020203" pitchFamily="34" charset="0"/>
                        </a:rPr>
                        <a:t>CAN-MDS</a:t>
                      </a:r>
                    </a:p>
                    <a:p>
                      <a:pPr marL="539750" indent="-268288" rtl="0" eaLnBrk="1" fontAlgn="auto" latinLnBrk="0" hangingPunct="1">
                        <a:buFont typeface="Wingdings 3" panose="05040102010807070707" pitchFamily="18" charset="2"/>
                        <a:buChar char=""/>
                      </a:pPr>
                      <a:endPar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539750" indent="-268288" rtl="0" eaLnBrk="1" fontAlgn="auto" latinLnBrk="0" hangingPunct="1">
                        <a:buFont typeface="Wingdings 3" panose="05040102010807070707" pitchFamily="18" charset="2"/>
                        <a:buChar char=""/>
                      </a:pP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Γενικό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πλαίσιο</a:t>
                      </a:r>
                      <a:endParaRPr lang="el-GR" sz="2000" b="0"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539750" indent="-268288" rtl="0" eaLnBrk="1" fontAlgn="t" latinLnBrk="0" hangingPunct="1">
                        <a:buFont typeface="Wingdings 3" panose="05040102010807070707" pitchFamily="18" charset="2"/>
                        <a:buChar char=""/>
                      </a:pP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a:t>
                      </a:r>
                      <a:r>
                        <a:rPr lang="en-US"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v1.0-</a:t>
                      </a:r>
                      <a:r>
                        <a:rPr lang="el-GR" sz="20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σκοπός </a:t>
                      </a:r>
                      <a:r>
                        <a:rPr lang="el-GR" sz="2000" b="1" i="1" u="none" strike="noStrike" kern="1200" dirty="0">
                          <a:solidFill>
                            <a:schemeClr val="tx1"/>
                          </a:solidFill>
                          <a:effectLst/>
                          <a:latin typeface="Segoe UI Light" panose="020B0502040204020203" pitchFamily="34" charset="0"/>
                          <a:ea typeface="+mn-ea"/>
                          <a:cs typeface="Segoe UI Light" panose="020B0502040204020203" pitchFamily="34" charset="0"/>
                        </a:rPr>
                        <a:t>και επιμέρους στόχοι</a:t>
                      </a:r>
                      <a:endParaRPr lang="el-GR" sz="2000" b="0"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539750" indent="-268288" rtl="0" eaLnBrk="1" fontAlgn="t" latinLnBrk="0" hangingPunct="1">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Εργαλειοθήκη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a:t>
                      </a:r>
                      <a:endParaRPr lang="en-US" sz="2000" b="0"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539750" indent="-268288" rtl="0" eaLnBrk="1" fontAlgn="t" latinLnBrk="0" hangingPunct="1">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Επιλέξιμα Περιστατικά για εισαγωγή στο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 </a:t>
                      </a:r>
                      <a:r>
                        <a:rPr lang="el-GR" sz="2000" b="1" i="1" u="none" strike="noStrike" kern="1200" dirty="0">
                          <a:solidFill>
                            <a:schemeClr val="tx1"/>
                          </a:solidFill>
                          <a:effectLst/>
                          <a:latin typeface="Segoe UI Light" panose="020B0502040204020203" pitchFamily="34" charset="0"/>
                          <a:ea typeface="+mn-ea"/>
                          <a:cs typeface="Segoe UI Light" panose="020B0502040204020203" pitchFamily="34" charset="0"/>
                        </a:rPr>
                        <a:t>ορισμοί περίπτωσης</a:t>
                      </a:r>
                    </a:p>
                    <a:p>
                      <a:pPr marL="539750" indent="-268288" rtl="0" eaLnBrk="1" fontAlgn="t" latinLnBrk="0" hangingPunct="1">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Νομικά Ζητήματα, ΓΚΠΔ και θέματα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Δεοντολογίας</a:t>
                      </a:r>
                      <a:endParaRPr lang="el-GR" sz="2000" b="0"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algn="just">
                        <a:lnSpc>
                          <a:spcPct val="115000"/>
                        </a:lnSpc>
                        <a:spcAft>
                          <a:spcPts val="0"/>
                        </a:spcAft>
                      </a:pPr>
                      <a:endParaRPr lang="en-US" sz="800" dirty="0">
                        <a:latin typeface="Segoe UI Light" panose="020B0502040204020203" pitchFamily="34" charset="0"/>
                        <a:ea typeface="SimSun"/>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 xmlns:a16="http://schemas.microsoft.com/office/drawing/2014/main"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pic>
        <p:nvPicPr>
          <p:cNvPr id="6" name="Picture 5" descr="A screenshot of a social media post&#10;&#10;Description automatically generated">
            <a:extLst>
              <a:ext uri="{FF2B5EF4-FFF2-40B4-BE49-F238E27FC236}">
                <a16:creationId xmlns="" xmlns:a16="http://schemas.microsoft.com/office/drawing/2014/main" id="{2196DDB8-4B68-6B44-874E-2EC65AC5F0FC}"/>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5097" y="1510660"/>
            <a:ext cx="1835011" cy="257244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xmlns="" val="83730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nodePh="1">
                                  <p:stCondLst>
                                    <p:cond delay="0"/>
                                  </p:stCondLst>
                                  <p:endCondLst>
                                    <p:cond evt="begin" delay="0">
                                      <p:tn val="22"/>
                                    </p:cond>
                                  </p:end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nodePh="1">
                                  <p:stCondLst>
                                    <p:cond delay="0"/>
                                  </p:stCondLst>
                                  <p:endCondLst>
                                    <p:cond evt="begin" delay="0">
                                      <p:tn val="27"/>
                                    </p:cond>
                                  </p:end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2265125121"/>
              </p:ext>
            </p:extLst>
          </p:nvPr>
        </p:nvGraphicFramePr>
        <p:xfrm>
          <a:off x="2158712" y="1627258"/>
          <a:ext cx="6805674" cy="2694142"/>
        </p:xfrm>
        <a:graphic>
          <a:graphicData uri="http://schemas.openxmlformats.org/drawingml/2006/table">
            <a:tbl>
              <a:tblPr/>
              <a:tblGrid>
                <a:gridCol w="6805674">
                  <a:extLst>
                    <a:ext uri="{9D8B030D-6E8A-4147-A177-3AD203B41FA5}">
                      <a16:colId xmlns="" xmlns:a16="http://schemas.microsoft.com/office/drawing/2014/main" val="20000"/>
                    </a:ext>
                  </a:extLst>
                </a:gridCol>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l-GR" sz="2400" b="1" kern="1200" dirty="0">
                          <a:solidFill>
                            <a:schemeClr val="accent1"/>
                          </a:solidFill>
                          <a:latin typeface="Segoe UI Semibold" panose="020B0702040204020203" pitchFamily="34" charset="0"/>
                          <a:ea typeface="Times New Roman"/>
                          <a:cs typeface="Segoe UI Semibold" panose="020B0702040204020203" pitchFamily="34" charset="0"/>
                        </a:rPr>
                        <a:t>ΜΕΡΟΣ</a:t>
                      </a:r>
                      <a:r>
                        <a:rPr lang="en-US" sz="2400" b="1" kern="1200" dirty="0">
                          <a:solidFill>
                            <a:schemeClr val="accent1"/>
                          </a:solidFill>
                          <a:latin typeface="Segoe UI Semibold" panose="020B0702040204020203" pitchFamily="34" charset="0"/>
                          <a:ea typeface="Times New Roman"/>
                          <a:cs typeface="Segoe UI Semibold" panose="020B0702040204020203" pitchFamily="34" charset="0"/>
                        </a:rPr>
                        <a:t> 2 </a:t>
                      </a:r>
                      <a:r>
                        <a:rPr lang="el-GR" sz="2400" b="1" kern="1200" dirty="0">
                          <a:solidFill>
                            <a:schemeClr val="accent1"/>
                          </a:solidFill>
                          <a:latin typeface="Segoe UI Semibold" panose="020B0702040204020203" pitchFamily="34" charset="0"/>
                          <a:ea typeface="Times New Roman"/>
                          <a:cs typeface="Segoe UI Semibold" panose="020B0702040204020203" pitchFamily="34" charset="0"/>
                        </a:rPr>
                        <a:t>Οδηγός για τον Χρήστη/την </a:t>
                      </a:r>
                      <a:r>
                        <a:rPr lang="el-GR" sz="2400" b="1" kern="1200" dirty="0" err="1">
                          <a:solidFill>
                            <a:schemeClr val="accent1"/>
                          </a:solidFill>
                          <a:latin typeface="Segoe UI Semibold" panose="020B0702040204020203" pitchFamily="34" charset="0"/>
                          <a:ea typeface="Times New Roman"/>
                          <a:cs typeface="Segoe UI Semibold" panose="020B0702040204020203" pitchFamily="34" charset="0"/>
                        </a:rPr>
                        <a:t>Χρήστρια</a:t>
                      </a:r>
                      <a:endParaRPr lang="en-US" sz="2400" b="1" kern="1200" dirty="0">
                        <a:solidFill>
                          <a:schemeClr val="accent1"/>
                        </a:solidFill>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endPar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στόχος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και δομή</a:t>
                      </a: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en-US" sz="20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ά</a:t>
                      </a:r>
                      <a:r>
                        <a:rPr lang="el-GR" sz="2000" b="1" i="1" u="none" strike="noStrike" kern="1200" dirty="0" err="1">
                          <a:solidFill>
                            <a:schemeClr val="tx1"/>
                          </a:solidFill>
                          <a:effectLst/>
                          <a:latin typeface="Segoe UI Light" panose="020B0502040204020203" pitchFamily="34" charset="0"/>
                          <a:ea typeface="+mn-ea"/>
                          <a:cs typeface="Segoe UI Light" panose="020B0502040204020203" pitchFamily="34" charset="0"/>
                        </a:rPr>
                        <a:t>ξονες</a:t>
                      </a:r>
                      <a:endParaRPr lang="el-GR" sz="2000" b="1" i="1"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συλλογή δεδομένων και εκθέσεις δεδομένων</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Στοιχεία Δεδομένων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Data Elements) –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παρουσίαση</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παροχή ανατροφοδότησης στον/στην Χρήστη/-</a:t>
                      </a:r>
                      <a:r>
                        <a:rPr lang="el-GR" sz="2000" b="1" i="0" u="none" strike="noStrike" kern="1200" dirty="0" err="1">
                          <a:solidFill>
                            <a:schemeClr val="tx1"/>
                          </a:solidFill>
                          <a:effectLst/>
                          <a:latin typeface="Segoe UI Light" panose="020B0502040204020203" pitchFamily="34" charset="0"/>
                          <a:ea typeface="+mn-ea"/>
                          <a:cs typeface="Segoe UI Light" panose="020B0502040204020203" pitchFamily="34" charset="0"/>
                        </a:rPr>
                        <a:t>τρια</a:t>
                      </a:r>
                      <a:endPar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 xmlns:a16="http://schemas.microsoft.com/office/drawing/2014/main"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a:latin typeface="Segoe UI Black" panose="020B0A02040204020203" pitchFamily="34" charset="0"/>
                <a:ea typeface="Segoe UI Black" panose="020B0A02040204020203" pitchFamily="34" charset="0"/>
                <a:cs typeface="+mj-cs"/>
              </a:rPr>
              <a:t>CAN-MDS </a:t>
            </a:r>
            <a:r>
              <a:rPr lang="el-GR" sz="2700" dirty="0">
                <a:latin typeface="Segoe UI Black" panose="020B0A02040204020203" pitchFamily="34" charset="0"/>
                <a:ea typeface="Segoe UI Black" panose="020B0A02040204020203" pitchFamily="34" charset="0"/>
                <a:cs typeface="+mj-cs"/>
              </a:rPr>
              <a:t>Εγχειρίδιο </a:t>
            </a:r>
            <a:r>
              <a:rPr lang="el-GR" sz="2700" dirty="0" smtClean="0">
                <a:latin typeface="Segoe UI Black" panose="020B0A02040204020203" pitchFamily="34" charset="0"/>
                <a:ea typeface="Segoe UI Black" panose="020B0A02040204020203" pitchFamily="34" charset="0"/>
                <a:cs typeface="+mj-cs"/>
              </a:rPr>
              <a:t>Χρήσης </a:t>
            </a:r>
            <a:r>
              <a:rPr lang="en-US" sz="2700" dirty="0" smtClean="0">
                <a:latin typeface="Segoe UI Black" panose="020B0A02040204020203" pitchFamily="34" charset="0"/>
                <a:ea typeface="Segoe UI Black" panose="020B0A02040204020203" pitchFamily="34" charset="0"/>
                <a:cs typeface="+mj-cs"/>
              </a:rPr>
              <a:t>– </a:t>
            </a:r>
            <a:r>
              <a:rPr lang="el-GR" sz="2700" dirty="0">
                <a:latin typeface="Segoe UI Black" panose="020B0A02040204020203" pitchFamily="34" charset="0"/>
                <a:ea typeface="Segoe UI Black" panose="020B0A02040204020203" pitchFamily="34" charset="0"/>
                <a:cs typeface="+mj-cs"/>
              </a:rPr>
              <a:t>ΔΟΜΗ</a:t>
            </a:r>
          </a:p>
        </p:txBody>
      </p:sp>
      <p:pic>
        <p:nvPicPr>
          <p:cNvPr id="11" name="Picture 10" descr="A screenshot of a social media post&#10;&#10;Description automatically generated">
            <a:extLst>
              <a:ext uri="{FF2B5EF4-FFF2-40B4-BE49-F238E27FC236}">
                <a16:creationId xmlns="" xmlns:a16="http://schemas.microsoft.com/office/drawing/2014/main" id="{2196DDB8-4B68-6B44-874E-2EC65AC5F0FC}"/>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5097" y="1700785"/>
            <a:ext cx="1835011" cy="2572446"/>
          </a:xfrm>
          <a:prstGeom prst="rect">
            <a:avLst/>
          </a:prstGeom>
          <a:ln>
            <a:noFill/>
          </a:ln>
          <a:effectLst>
            <a:outerShdw blurRad="190500" algn="tl" rotWithShape="0">
              <a:srgbClr val="000000">
                <a:alpha val="70000"/>
              </a:srgbClr>
            </a:outerShdw>
          </a:effectLst>
        </p:spPr>
      </p:pic>
      <p:sp>
        <p:nvSpPr>
          <p:cNvPr id="2" name="Left Arrow 1"/>
          <p:cNvSpPr/>
          <p:nvPr/>
        </p:nvSpPr>
        <p:spPr>
          <a:xfrm>
            <a:off x="4789280" y="2743468"/>
            <a:ext cx="534154" cy="371192"/>
          </a:xfrm>
          <a:prstGeom prst="lef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Oval 2"/>
          <p:cNvSpPr/>
          <p:nvPr/>
        </p:nvSpPr>
        <p:spPr>
          <a:xfrm>
            <a:off x="3594228" y="2697933"/>
            <a:ext cx="1149790" cy="434833"/>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xmlns="" val="265780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nodePh="1">
                                  <p:stCondLst>
                                    <p:cond delay="0"/>
                                  </p:stCondLst>
                                  <p:endCondLst>
                                    <p:cond evt="begin" delay="0">
                                      <p:tn val="22"/>
                                    </p:cond>
                                  </p:end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nodePh="1">
                                  <p:stCondLst>
                                    <p:cond delay="0"/>
                                  </p:stCondLst>
                                  <p:endCondLst>
                                    <p:cond evt="begin" delay="0">
                                      <p:tn val="27"/>
                                    </p:cond>
                                  </p:end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ppt_w</p:attrName>
                                        </p:attrNameLst>
                                      </p:cBhvr>
                                      <p:tavLst>
                                        <p:tav tm="0">
                                          <p:val>
                                            <p:fltVal val="0"/>
                                          </p:val>
                                        </p:tav>
                                        <p:tav tm="100000">
                                          <p:val>
                                            <p:strVal val="#ppt_w"/>
                                          </p:val>
                                        </p:tav>
                                      </p:tavLst>
                                    </p:anim>
                                    <p:anim calcmode="lin" valueType="num">
                                      <p:cBhvr>
                                        <p:cTn id="37" dur="500" fill="hold"/>
                                        <p:tgtEl>
                                          <p:spTgt spid="3"/>
                                        </p:tgtEl>
                                        <p:attrNameLst>
                                          <p:attrName>ppt_h</p:attrName>
                                        </p:attrNameLst>
                                      </p:cBhvr>
                                      <p:tavLst>
                                        <p:tav tm="0">
                                          <p:val>
                                            <p:fltVal val="0"/>
                                          </p:val>
                                        </p:tav>
                                        <p:tav tm="100000">
                                          <p:val>
                                            <p:strVal val="#ppt_h"/>
                                          </p:val>
                                        </p:tav>
                                      </p:tavLst>
                                    </p:anim>
                                    <p:animEffect transition="in" filter="fade">
                                      <p:cBhvr>
                                        <p:cTn id="38" dur="500"/>
                                        <p:tgtEl>
                                          <p:spTgt spid="3"/>
                                        </p:tgtEl>
                                      </p:cBhvr>
                                    </p:animEffect>
                                  </p:childTnLst>
                                </p:cTn>
                              </p:par>
                              <p:par>
                                <p:cTn id="39" presetID="2" presetClass="entr" presetSubtype="2" fill="hold" grpId="0"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1+#ppt_w/2"/>
                                          </p:val>
                                        </p:tav>
                                        <p:tav tm="100000">
                                          <p:val>
                                            <p:strVal val="#ppt_x"/>
                                          </p:val>
                                        </p:tav>
                                      </p:tavLst>
                                    </p:anim>
                                    <p:anim calcmode="lin" valueType="num">
                                      <p:cBhvr additive="base">
                                        <p:cTn id="4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4192"/>
            <a:ext cx="7886700" cy="892970"/>
          </a:xfrm>
        </p:spPr>
        <p:txBody>
          <a:bodyPr/>
          <a:lstStyle/>
          <a:p>
            <a:r>
              <a:rPr lang="en-US" b="1" dirty="0" err="1">
                <a:solidFill>
                  <a:schemeClr val="accent1"/>
                </a:solidFill>
              </a:rPr>
              <a:t>ά</a:t>
            </a:r>
            <a:r>
              <a:rPr lang="el-GR" b="1" dirty="0" err="1">
                <a:solidFill>
                  <a:schemeClr val="accent1"/>
                </a:solidFill>
              </a:rPr>
              <a:t>ξονες</a:t>
            </a:r>
            <a:r>
              <a:rPr lang="en-US" b="1" dirty="0">
                <a:solidFill>
                  <a:schemeClr val="accent1"/>
                </a:solidFill>
              </a:rPr>
              <a:t> &amp; </a:t>
            </a:r>
            <a:r>
              <a:rPr lang="el-GR" b="1" dirty="0">
                <a:solidFill>
                  <a:schemeClr val="accent1"/>
                </a:solidFill>
              </a:rPr>
              <a:t>στοιχεία δεδομένων </a:t>
            </a:r>
            <a:r>
              <a:rPr lang="en-US" dirty="0"/>
              <a:t> </a:t>
            </a:r>
            <a:r>
              <a:rPr lang="el-GR" dirty="0"/>
              <a:t>του </a:t>
            </a:r>
            <a:r>
              <a:rPr lang="en-US" dirty="0"/>
              <a:t>CAN-MDS</a:t>
            </a:r>
            <a:endParaRPr lang="el-GR"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73267925"/>
              </p:ext>
            </p:extLst>
          </p:nvPr>
        </p:nvGraphicFramePr>
        <p:xfrm>
          <a:off x="3413157" y="895214"/>
          <a:ext cx="5123681" cy="795224"/>
        </p:xfrm>
        <a:graphic>
          <a:graphicData uri="http://schemas.openxmlformats.org/drawingml/2006/table">
            <a:tbl>
              <a:tblPr/>
              <a:tblGrid>
                <a:gridCol w="463899">
                  <a:extLst>
                    <a:ext uri="{9D8B030D-6E8A-4147-A177-3AD203B41FA5}">
                      <a16:colId xmlns="" xmlns:a16="http://schemas.microsoft.com/office/drawing/2014/main" val="20000"/>
                    </a:ext>
                  </a:extLst>
                </a:gridCol>
                <a:gridCol w="4659782">
                  <a:extLst>
                    <a:ext uri="{9D8B030D-6E8A-4147-A177-3AD203B41FA5}">
                      <a16:colId xmlns="" xmlns:a16="http://schemas.microsoft.com/office/drawing/2014/main" val="20001"/>
                    </a:ext>
                  </a:extLst>
                </a:gridCol>
              </a:tblGrid>
              <a:tr h="145461">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R1</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Αναγνωριστικός Κωδικός [</a:t>
                      </a:r>
                      <a:r>
                        <a:rPr lang="en-US" sz="1050" kern="1200" dirty="0">
                          <a:solidFill>
                            <a:schemeClr val="tx1"/>
                          </a:solidFill>
                          <a:effectLst/>
                          <a:latin typeface="Segoe UI Light" panose="020B0502040204020203" pitchFamily="34" charset="0"/>
                          <a:ea typeface="+mn-ea"/>
                          <a:cs typeface="Segoe UI Light" panose="020B0502040204020203" pitchFamily="34" charset="0"/>
                        </a:rPr>
                        <a:t>ID</a:t>
                      </a:r>
                      <a:r>
                        <a:rPr lang="el-GR" sz="1050" kern="1200" dirty="0">
                          <a:solidFill>
                            <a:schemeClr val="tx1"/>
                          </a:solidFill>
                          <a:effectLst/>
                          <a:latin typeface="Segoe UI Light" panose="020B0502040204020203" pitchFamily="34" charset="0"/>
                          <a:ea typeface="+mn-ea"/>
                          <a:cs typeface="Segoe UI Light" panose="020B0502040204020203" pitchFamily="34" charset="0"/>
                        </a:rPr>
                        <a:t>] Φορέα</a:t>
                      </a:r>
                      <a:r>
                        <a:rPr lang="x-none" sz="1050" dirty="0">
                          <a:effectLst/>
                          <a:latin typeface="Segoe UI Light" panose="020B0502040204020203" pitchFamily="34" charset="0"/>
                          <a:cs typeface="Segoe UI Light" panose="020B0502040204020203" pitchFamily="34" charset="0"/>
                        </a:rPr>
                        <a:t>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112688">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R2</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L="0" marR="0" lvl="0" indent="0" algn="just" defTabSz="685783" rtl="0" eaLnBrk="1" fontAlgn="auto" latinLnBrk="0" hangingPunct="1">
                        <a:lnSpc>
                          <a:spcPct val="100000"/>
                        </a:lnSpc>
                        <a:spcBef>
                          <a:spcPts val="0"/>
                        </a:spcBef>
                        <a:spcAft>
                          <a:spcPts val="0"/>
                        </a:spcAft>
                        <a:buClrTx/>
                        <a:buSzTx/>
                        <a:buFontTx/>
                        <a:buNone/>
                        <a:tabLst/>
                        <a:defRPr/>
                      </a:pPr>
                      <a:r>
                        <a:rPr lang="el-GR" sz="1050" kern="1200" dirty="0">
                          <a:solidFill>
                            <a:schemeClr val="tx1"/>
                          </a:solidFill>
                          <a:effectLst/>
                          <a:latin typeface="Segoe UI Light" panose="020B0502040204020203" pitchFamily="34" charset="0"/>
                          <a:ea typeface="+mn-ea"/>
                          <a:cs typeface="Segoe UI Light" panose="020B0502040204020203" pitchFamily="34" charset="0"/>
                        </a:rPr>
                        <a:t>Αναγνωριστικός Κωδικός [</a:t>
                      </a:r>
                      <a:r>
                        <a:rPr lang="en-US" sz="1050" kern="1200" dirty="0">
                          <a:solidFill>
                            <a:schemeClr val="tx1"/>
                          </a:solidFill>
                          <a:effectLst/>
                          <a:latin typeface="Segoe UI Light" panose="020B0502040204020203" pitchFamily="34" charset="0"/>
                          <a:ea typeface="+mn-ea"/>
                          <a:cs typeface="Segoe UI Light" panose="020B0502040204020203" pitchFamily="34" charset="0"/>
                        </a:rPr>
                        <a:t>ID</a:t>
                      </a:r>
                      <a:r>
                        <a:rPr lang="el-GR" sz="1050" kern="1200" dirty="0">
                          <a:solidFill>
                            <a:schemeClr val="tx1"/>
                          </a:solidFill>
                          <a:effectLst/>
                          <a:latin typeface="Segoe UI Light" panose="020B0502040204020203" pitchFamily="34" charset="0"/>
                          <a:ea typeface="+mn-ea"/>
                          <a:cs typeface="Segoe UI Light" panose="020B0502040204020203" pitchFamily="34" charset="0"/>
                        </a:rPr>
                        <a:t>] Χρήστη/-</a:t>
                      </a:r>
                      <a:r>
                        <a:rPr lang="el-GR" sz="1050" kern="1200" dirty="0" err="1" smtClean="0">
                          <a:solidFill>
                            <a:schemeClr val="tx1"/>
                          </a:solidFill>
                          <a:effectLst/>
                          <a:latin typeface="Segoe UI Light" panose="020B0502040204020203" pitchFamily="34" charset="0"/>
                          <a:ea typeface="+mn-ea"/>
                          <a:cs typeface="Segoe UI Light" panose="020B0502040204020203" pitchFamily="34" charset="0"/>
                        </a:rPr>
                        <a:t>τριας</a:t>
                      </a:r>
                      <a:endParaRPr lang="x-none" sz="1050" kern="1200" dirty="0">
                        <a:solidFill>
                          <a:schemeClr val="tx1"/>
                        </a:solidFill>
                        <a:effectLst/>
                        <a:latin typeface="Segoe UI Light" panose="020B0502040204020203" pitchFamily="34" charset="0"/>
                        <a:ea typeface="+mn-ea"/>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145461">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R3</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400" dirty="0">
                          <a:solidFill>
                            <a:srgbClr val="000000"/>
                          </a:solidFill>
                          <a:latin typeface="Segoe UI Light" panose="020B0502040204020203" pitchFamily="34" charset="0"/>
                          <a:ea typeface="Segoe UI Symbol" panose="020B0502040204020203" pitchFamily="34" charset="0"/>
                          <a:cs typeface="Segoe UI Light" panose="020B0502040204020203" pitchFamily="34" charset="0"/>
                        </a:rPr>
                        <a:t>Ημερομηνία Καταγραφής</a:t>
                      </a: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145461">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R4</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400" dirty="0" err="1">
                          <a:solidFill>
                            <a:srgbClr val="000000"/>
                          </a:solidFill>
                          <a:latin typeface="Segoe UI Light" panose="020B0502040204020203" pitchFamily="34" charset="0"/>
                          <a:cs typeface="Segoe UI Light" panose="020B0502040204020203" pitchFamily="34" charset="0"/>
                        </a:rPr>
                        <a:t>Πηγ</a:t>
                      </a:r>
                      <a:r>
                        <a:rPr lang="en-US" sz="1050" kern="1400" dirty="0" err="1">
                          <a:solidFill>
                            <a:srgbClr val="000000"/>
                          </a:solidFill>
                          <a:latin typeface="Segoe UI Light" panose="020B0502040204020203" pitchFamily="34" charset="0"/>
                          <a:cs typeface="Segoe UI Light" panose="020B0502040204020203" pitchFamily="34" charset="0"/>
                        </a:rPr>
                        <a:t>ή</a:t>
                      </a:r>
                      <a:r>
                        <a:rPr lang="el-GR" sz="1050" kern="1400" dirty="0">
                          <a:solidFill>
                            <a:srgbClr val="000000"/>
                          </a:solidFill>
                          <a:latin typeface="Segoe UI Light" panose="020B0502040204020203" pitchFamily="34" charset="0"/>
                          <a:cs typeface="Segoe UI Light" panose="020B0502040204020203" pitchFamily="34" charset="0"/>
                        </a:rPr>
                        <a:t> Πληροφορίας</a:t>
                      </a: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bl>
          </a:graphicData>
        </a:graphic>
      </p:graphicFrame>
      <p:graphicFrame>
        <p:nvGraphicFramePr>
          <p:cNvPr id="7" name="Content Placeholder 3"/>
          <p:cNvGraphicFramePr>
            <a:graphicFrameLocks noGrp="1"/>
          </p:cNvGraphicFramePr>
          <p:nvPr>
            <p:ph idx="1"/>
            <p:extLst>
              <p:ext uri="{D42A27DB-BD31-4B8C-83A1-F6EECF244321}">
                <p14:modId xmlns:p14="http://schemas.microsoft.com/office/powerpoint/2010/main" xmlns="" val="5068905"/>
              </p:ext>
            </p:extLst>
          </p:nvPr>
        </p:nvGraphicFramePr>
        <p:xfrm>
          <a:off x="581852" y="1150278"/>
          <a:ext cx="2108155" cy="3528042"/>
        </p:xfrm>
        <a:graphic>
          <a:graphicData uri="http://schemas.openxmlformats.org/drawingml/2006/table">
            <a:tbl>
              <a:tblPr/>
              <a:tblGrid>
                <a:gridCol w="2108155">
                  <a:extLst>
                    <a:ext uri="{9D8B030D-6E8A-4147-A177-3AD203B41FA5}">
                      <a16:colId xmlns="" xmlns:a16="http://schemas.microsoft.com/office/drawing/2014/main" val="20000"/>
                    </a:ext>
                  </a:extLst>
                </a:gridCol>
              </a:tblGrid>
              <a:tr h="183076">
                <a:tc>
                  <a:txBody>
                    <a:bodyPr/>
                    <a:lstStyle/>
                    <a:p>
                      <a:pPr marR="0" indent="0" algn="ctr" rtl="0">
                        <a:spcBef>
                          <a:spcPts val="0"/>
                        </a:spcBef>
                        <a:spcAft>
                          <a:spcPts val="0"/>
                        </a:spcAft>
                      </a:pPr>
                      <a:r>
                        <a:rPr lang="en-US" sz="1300" b="1" kern="1400" dirty="0" err="1">
                          <a:solidFill>
                            <a:srgbClr val="FFFFFF"/>
                          </a:solidFill>
                          <a:latin typeface="Segoe UI Light" panose="020B0502040204020203" pitchFamily="34" charset="0"/>
                          <a:cs typeface="Segoe UI Light" panose="020B0502040204020203" pitchFamily="34" charset="0"/>
                        </a:rPr>
                        <a:t>Ά</a:t>
                      </a:r>
                      <a:r>
                        <a:rPr lang="el-GR" sz="1300" b="1" kern="1400" dirty="0" err="1">
                          <a:solidFill>
                            <a:srgbClr val="FFFFFF"/>
                          </a:solidFill>
                          <a:latin typeface="Segoe UI Light" panose="020B0502040204020203" pitchFamily="34" charset="0"/>
                          <a:cs typeface="Segoe UI Light" panose="020B0502040204020203" pitchFamily="34" charset="0"/>
                        </a:rPr>
                        <a:t>ξονες</a:t>
                      </a:r>
                      <a:endParaRPr lang="el-GR" sz="1300" kern="1400" dirty="0">
                        <a:solidFill>
                          <a:srgbClr val="000000"/>
                        </a:solidFill>
                        <a:latin typeface="Segoe UI Light" panose="020B0502040204020203" pitchFamily="34" charset="0"/>
                        <a:cs typeface="Segoe UI Light" panose="020B0502040204020203" pitchFamily="34" charset="0"/>
                      </a:endParaRPr>
                    </a:p>
                  </a:txBody>
                  <a:tcPr marL="68580"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rgbClr val="4F81BD"/>
                    </a:solidFill>
                  </a:tcPr>
                </a:tc>
                <a:extLst>
                  <a:ext uri="{0D108BD9-81ED-4DB2-BD59-A6C34878D82A}">
                    <a16:rowId xmlns="" xmlns:a16="http://schemas.microsoft.com/office/drawing/2014/main" val="10000"/>
                  </a:ext>
                </a:extLst>
              </a:tr>
              <a:tr h="690999">
                <a:tc>
                  <a:txBody>
                    <a:bodyPr/>
                    <a:lstStyle/>
                    <a:p>
                      <a:pPr marR="0" indent="0" algn="ctr" rtl="0">
                        <a:spcBef>
                          <a:spcPts val="0"/>
                        </a:spcBef>
                        <a:spcAft>
                          <a:spcPts val="0"/>
                        </a:spcAft>
                      </a:pPr>
                      <a:r>
                        <a:rPr lang="el-GR" sz="1300" b="1" kern="1400" dirty="0">
                          <a:solidFill>
                            <a:srgbClr val="000000"/>
                          </a:solidFill>
                          <a:latin typeface="Segoe UI Light" panose="020B0502040204020203" pitchFamily="34" charset="0"/>
                          <a:cs typeface="Segoe UI Light" panose="020B0502040204020203" pitchFamily="34" charset="0"/>
                        </a:rPr>
                        <a:t>Καταγραφή</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στοιχεία δεδομένων</a:t>
                      </a: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noFill/>
                  </a:tcPr>
                </a:tc>
                <a:extLst>
                  <a:ext uri="{0D108BD9-81ED-4DB2-BD59-A6C34878D82A}">
                    <a16:rowId xmlns="" xmlns:a16="http://schemas.microsoft.com/office/drawing/2014/main" val="10001"/>
                  </a:ext>
                </a:extLst>
              </a:tr>
              <a:tr h="681521">
                <a:tc>
                  <a:txBody>
                    <a:bodyPr/>
                    <a:lstStyle/>
                    <a:p>
                      <a:pPr marR="0" indent="0" algn="ctr" rtl="0">
                        <a:spcBef>
                          <a:spcPts val="0"/>
                        </a:spcBef>
                        <a:spcAft>
                          <a:spcPts val="0"/>
                        </a:spcAft>
                      </a:pPr>
                      <a:r>
                        <a:rPr lang="el-GR" sz="1300" b="1" kern="1400" dirty="0">
                          <a:solidFill>
                            <a:srgbClr val="000000"/>
                          </a:solidFill>
                          <a:latin typeface="Segoe UI Light" panose="020B0502040204020203" pitchFamily="34" charset="0"/>
                          <a:cs typeface="Segoe UI Light" panose="020B0502040204020203" pitchFamily="34" charset="0"/>
                        </a:rPr>
                        <a:t>Περιστατικό</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στοιχεία δεδομένων</a:t>
                      </a: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noFill/>
                  </a:tcPr>
                </a:tc>
                <a:extLst>
                  <a:ext uri="{0D108BD9-81ED-4DB2-BD59-A6C34878D82A}">
                    <a16:rowId xmlns="" xmlns:a16="http://schemas.microsoft.com/office/drawing/2014/main" val="10002"/>
                  </a:ext>
                </a:extLst>
              </a:tr>
              <a:tr h="681521">
                <a:tc>
                  <a:txBody>
                    <a:bodyPr/>
                    <a:lstStyle/>
                    <a:p>
                      <a:pPr marR="0" indent="0" algn="ctr" rtl="0">
                        <a:spcBef>
                          <a:spcPts val="0"/>
                        </a:spcBef>
                        <a:spcAft>
                          <a:spcPts val="0"/>
                        </a:spcAft>
                      </a:pPr>
                      <a:r>
                        <a:rPr lang="el-GR" sz="1300" b="1" kern="1400" dirty="0">
                          <a:solidFill>
                            <a:srgbClr val="000000"/>
                          </a:solidFill>
                          <a:latin typeface="Segoe UI Light" panose="020B0502040204020203" pitchFamily="34" charset="0"/>
                          <a:cs typeface="Segoe UI Light" panose="020B0502040204020203" pitchFamily="34" charset="0"/>
                        </a:rPr>
                        <a:t>Παιδί</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στοιχεία δεδομένων</a:t>
                      </a: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noFill/>
                  </a:tcPr>
                </a:tc>
                <a:extLst>
                  <a:ext uri="{0D108BD9-81ED-4DB2-BD59-A6C34878D82A}">
                    <a16:rowId xmlns="" xmlns:a16="http://schemas.microsoft.com/office/drawing/2014/main" val="10003"/>
                  </a:ext>
                </a:extLst>
              </a:tr>
              <a:tr h="681521">
                <a:tc>
                  <a:txBody>
                    <a:bodyPr/>
                    <a:lstStyle/>
                    <a:p>
                      <a:pPr marR="0" indent="0" algn="ctr" rtl="0">
                        <a:spcBef>
                          <a:spcPts val="0"/>
                        </a:spcBef>
                        <a:spcAft>
                          <a:spcPts val="0"/>
                        </a:spcAft>
                      </a:pPr>
                      <a:r>
                        <a:rPr lang="el-GR" sz="1300" b="1" kern="1400" dirty="0">
                          <a:solidFill>
                            <a:srgbClr val="000000"/>
                          </a:solidFill>
                          <a:latin typeface="Segoe UI Light" panose="020B0502040204020203" pitchFamily="34" charset="0"/>
                          <a:cs typeface="Segoe UI Light" panose="020B0502040204020203" pitchFamily="34" charset="0"/>
                        </a:rPr>
                        <a:t>Οικογένεια</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4 στοιχεία δεδομένων</a:t>
                      </a: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9525" cap="flat" cmpd="sng" algn="ctr">
                      <a:solidFill>
                        <a:srgbClr val="336699"/>
                      </a:solidFill>
                      <a:prstDash val="solid"/>
                      <a:round/>
                      <a:headEnd type="none" w="med" len="med"/>
                      <a:tailEnd type="none" w="med" len="med"/>
                    </a:lnB>
                    <a:noFill/>
                  </a:tcPr>
                </a:tc>
                <a:extLst>
                  <a:ext uri="{0D108BD9-81ED-4DB2-BD59-A6C34878D82A}">
                    <a16:rowId xmlns="" xmlns:a16="http://schemas.microsoft.com/office/drawing/2014/main" val="10004"/>
                  </a:ext>
                </a:extLst>
              </a:tr>
              <a:tr h="366150">
                <a:tc>
                  <a:txBody>
                    <a:bodyPr/>
                    <a:lstStyle/>
                    <a:p>
                      <a:pPr marR="0" indent="0" algn="ctr" rtl="0">
                        <a:spcBef>
                          <a:spcPts val="0"/>
                        </a:spcBef>
                        <a:spcAft>
                          <a:spcPts val="0"/>
                        </a:spcAft>
                      </a:pPr>
                      <a:r>
                        <a:rPr lang="el-GR" sz="1300" b="1" kern="1400" dirty="0">
                          <a:solidFill>
                            <a:srgbClr val="000000"/>
                          </a:solidFill>
                          <a:latin typeface="Segoe UI Light" panose="020B0502040204020203" pitchFamily="34" charset="0"/>
                          <a:cs typeface="Segoe UI Light" panose="020B0502040204020203" pitchFamily="34" charset="0"/>
                        </a:rPr>
                        <a:t>Υπηρεσίες</a:t>
                      </a:r>
                      <a:endParaRPr lang="el-GR" sz="1300" kern="1400" dirty="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r>
                        <a:rPr lang="el-GR" sz="1300" kern="1400" dirty="0">
                          <a:solidFill>
                            <a:srgbClr val="000000"/>
                          </a:solidFill>
                          <a:latin typeface="Segoe UI Light" panose="020B0502040204020203" pitchFamily="34" charset="0"/>
                          <a:cs typeface="Segoe UI Light" panose="020B0502040204020203" pitchFamily="34" charset="0"/>
                        </a:rPr>
                        <a:t>2 </a:t>
                      </a:r>
                      <a:r>
                        <a:rPr lang="el-GR" sz="1300" kern="1400" dirty="0" err="1">
                          <a:solidFill>
                            <a:srgbClr val="000000"/>
                          </a:solidFill>
                          <a:latin typeface="Segoe UI Light" panose="020B0502040204020203" pitchFamily="34" charset="0"/>
                          <a:cs typeface="Segoe UI Light" panose="020B0502040204020203" pitchFamily="34" charset="0"/>
                        </a:rPr>
                        <a:t>στοιχε</a:t>
                      </a:r>
                      <a:r>
                        <a:rPr lang="en-US" sz="1300" kern="1400" dirty="0" err="1">
                          <a:solidFill>
                            <a:srgbClr val="000000"/>
                          </a:solidFill>
                          <a:latin typeface="Segoe UI Light" panose="020B0502040204020203" pitchFamily="34" charset="0"/>
                          <a:cs typeface="Segoe UI Light" panose="020B0502040204020203" pitchFamily="34" charset="0"/>
                        </a:rPr>
                        <a:t>ί</a:t>
                      </a:r>
                      <a:r>
                        <a:rPr lang="el-GR" sz="1300" kern="1400" dirty="0">
                          <a:solidFill>
                            <a:srgbClr val="000000"/>
                          </a:solidFill>
                          <a:latin typeface="Segoe UI Light" panose="020B0502040204020203" pitchFamily="34" charset="0"/>
                          <a:cs typeface="Segoe UI Light" panose="020B0502040204020203" pitchFamily="34" charset="0"/>
                        </a:rPr>
                        <a:t>α </a:t>
                      </a:r>
                      <a:r>
                        <a:rPr lang="el-GR" sz="1300" kern="1400" dirty="0" smtClean="0">
                          <a:solidFill>
                            <a:srgbClr val="000000"/>
                          </a:solidFill>
                          <a:latin typeface="Segoe UI Light" panose="020B0502040204020203" pitchFamily="34" charset="0"/>
                          <a:cs typeface="Segoe UI Light" panose="020B0502040204020203" pitchFamily="34" charset="0"/>
                        </a:rPr>
                        <a:t>δεδομένων</a:t>
                      </a:r>
                      <a:endParaRPr lang="en-US" sz="1300" kern="1400" dirty="0" smtClean="0">
                        <a:solidFill>
                          <a:srgbClr val="000000"/>
                        </a:solidFill>
                        <a:latin typeface="Segoe UI Light" panose="020B0502040204020203" pitchFamily="34" charset="0"/>
                        <a:cs typeface="Segoe UI Light" panose="020B0502040204020203" pitchFamily="34" charset="0"/>
                      </a:endParaRPr>
                    </a:p>
                    <a:p>
                      <a:pPr marR="0" indent="0" algn="ctr" rtl="0">
                        <a:spcBef>
                          <a:spcPts val="0"/>
                        </a:spcBef>
                        <a:spcAft>
                          <a:spcPts val="0"/>
                        </a:spcAft>
                      </a:pPr>
                      <a:endParaRPr lang="el-GR" sz="1300" kern="1400" dirty="0">
                        <a:solidFill>
                          <a:srgbClr val="000000"/>
                        </a:solidFill>
                        <a:latin typeface="Segoe UI Light" panose="020B0502040204020203" pitchFamily="34" charset="0"/>
                        <a:cs typeface="Segoe UI Light" panose="020B0502040204020203" pitchFamily="34" charset="0"/>
                      </a:endParaRPr>
                    </a:p>
                  </a:txBody>
                  <a:tcPr marL="35992" marR="68580" marT="0" marB="0" anchor="ctr">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9525"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noFill/>
                  </a:tcPr>
                </a:tc>
                <a:extLst>
                  <a:ext uri="{0D108BD9-81ED-4DB2-BD59-A6C34878D82A}">
                    <a16:rowId xmlns="" xmlns:a16="http://schemas.microsoft.com/office/drawing/2014/main" val="10005"/>
                  </a:ext>
                </a:extLst>
              </a:tr>
            </a:tbl>
          </a:graphicData>
        </a:graphic>
      </p:graphicFrame>
      <p:sp>
        <p:nvSpPr>
          <p:cNvPr id="3" name="Rounded Rectangle 2"/>
          <p:cNvSpPr/>
          <p:nvPr/>
        </p:nvSpPr>
        <p:spPr>
          <a:xfrm>
            <a:off x="854319" y="1245555"/>
            <a:ext cx="1548912" cy="3510461"/>
          </a:xfrm>
          <a:prstGeom prst="roundRect">
            <a:avLst/>
          </a:prstGeom>
          <a:noFill/>
          <a:effectLst>
            <a:glow rad="1397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lIns="68580" tIns="34290" rIns="68580" bIns="34290" rtlCol="0" anchor="ctr"/>
          <a:lstStyle/>
          <a:p>
            <a:pPr algn="ctr"/>
            <a:endParaRPr lang="el-GR"/>
          </a:p>
        </p:txBody>
      </p:sp>
      <p:sp>
        <p:nvSpPr>
          <p:cNvPr id="6" name="Right Bracket 5"/>
          <p:cNvSpPr/>
          <p:nvPr/>
        </p:nvSpPr>
        <p:spPr>
          <a:xfrm>
            <a:off x="2748861" y="1372654"/>
            <a:ext cx="89407" cy="612000"/>
          </a:xfrm>
          <a:prstGeom prst="rightBracket">
            <a:avLst/>
          </a:prstGeom>
          <a:ln w="28575">
            <a:solidFill>
              <a:srgbClr val="FF858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8" name="Right Bracket 7"/>
          <p:cNvSpPr/>
          <p:nvPr/>
        </p:nvSpPr>
        <p:spPr>
          <a:xfrm>
            <a:off x="2748861" y="2043739"/>
            <a:ext cx="89407" cy="612000"/>
          </a:xfrm>
          <a:prstGeom prst="rightBracket">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9" name="Right Bracket 8"/>
          <p:cNvSpPr/>
          <p:nvPr/>
        </p:nvSpPr>
        <p:spPr>
          <a:xfrm>
            <a:off x="2748861" y="2714824"/>
            <a:ext cx="89407" cy="612000"/>
          </a:xfrm>
          <a:prstGeom prst="rightBracket">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0" name="Right Bracket 9"/>
          <p:cNvSpPr/>
          <p:nvPr/>
        </p:nvSpPr>
        <p:spPr>
          <a:xfrm>
            <a:off x="2748861" y="3385909"/>
            <a:ext cx="89407" cy="612000"/>
          </a:xfrm>
          <a:prstGeom prst="rightBracket">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1" name="Right Bracket 10"/>
          <p:cNvSpPr/>
          <p:nvPr/>
        </p:nvSpPr>
        <p:spPr>
          <a:xfrm>
            <a:off x="2748861" y="4056995"/>
            <a:ext cx="89407" cy="612000"/>
          </a:xfrm>
          <a:prstGeom prst="rightBracket">
            <a:avLst/>
          </a:prstGeom>
          <a:ln w="28575">
            <a:solidFill>
              <a:srgbClr val="D1B2E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2" name="Right Bracket 11"/>
          <p:cNvSpPr/>
          <p:nvPr/>
        </p:nvSpPr>
        <p:spPr>
          <a:xfrm flipH="1">
            <a:off x="3198890" y="931576"/>
            <a:ext cx="135713" cy="732598"/>
          </a:xfrm>
          <a:prstGeom prst="rightBracket">
            <a:avLst/>
          </a:prstGeom>
          <a:ln w="28575">
            <a:solidFill>
              <a:srgbClr val="FF858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3" name="Right Bracket 12"/>
          <p:cNvSpPr/>
          <p:nvPr/>
        </p:nvSpPr>
        <p:spPr>
          <a:xfrm flipH="1">
            <a:off x="3198891" y="1778778"/>
            <a:ext cx="135713" cy="729240"/>
          </a:xfrm>
          <a:prstGeom prst="rightBracket">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4" name="Right Bracket 13"/>
          <p:cNvSpPr/>
          <p:nvPr/>
        </p:nvSpPr>
        <p:spPr>
          <a:xfrm flipH="1">
            <a:off x="3198891" y="2637252"/>
            <a:ext cx="135713" cy="767046"/>
          </a:xfrm>
          <a:prstGeom prst="rightBracket">
            <a:avLst/>
          </a:prstGeom>
          <a:ln w="285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5" name="Right Bracket 14"/>
          <p:cNvSpPr/>
          <p:nvPr/>
        </p:nvSpPr>
        <p:spPr>
          <a:xfrm flipH="1">
            <a:off x="3198891" y="3488018"/>
            <a:ext cx="135713" cy="723626"/>
          </a:xfrm>
          <a:prstGeom prst="rightBracket">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16" name="Right Bracket 15"/>
          <p:cNvSpPr/>
          <p:nvPr/>
        </p:nvSpPr>
        <p:spPr>
          <a:xfrm flipH="1">
            <a:off x="3198890" y="4310405"/>
            <a:ext cx="135713" cy="367916"/>
          </a:xfrm>
          <a:prstGeom prst="rightBracket">
            <a:avLst/>
          </a:prstGeom>
          <a:ln w="28575">
            <a:solidFill>
              <a:srgbClr val="D1B2E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cxnSp>
        <p:nvCxnSpPr>
          <p:cNvPr id="18" name="Straight Arrow Connector 17"/>
          <p:cNvCxnSpPr>
            <a:stCxn id="12" idx="2"/>
            <a:endCxn id="6" idx="2"/>
          </p:cNvCxnSpPr>
          <p:nvPr/>
        </p:nvCxnSpPr>
        <p:spPr>
          <a:xfrm flipH="1">
            <a:off x="2838268" y="1297875"/>
            <a:ext cx="360622" cy="380779"/>
          </a:xfrm>
          <a:prstGeom prst="straightConnector1">
            <a:avLst/>
          </a:prstGeom>
          <a:ln>
            <a:solidFill>
              <a:srgbClr val="FF8585"/>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8" idx="2"/>
          </p:cNvCxnSpPr>
          <p:nvPr/>
        </p:nvCxnSpPr>
        <p:spPr>
          <a:xfrm flipH="1">
            <a:off x="2838268" y="2231178"/>
            <a:ext cx="343192" cy="118561"/>
          </a:xfrm>
          <a:prstGeom prst="straightConnector1">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2"/>
            <a:endCxn id="9" idx="2"/>
          </p:cNvCxnSpPr>
          <p:nvPr/>
        </p:nvCxnSpPr>
        <p:spPr>
          <a:xfrm flipH="1">
            <a:off x="2838268" y="3020775"/>
            <a:ext cx="360623" cy="49"/>
          </a:xfrm>
          <a:prstGeom prst="straightConnector1">
            <a:avLst/>
          </a:prstGeom>
          <a:ln>
            <a:solidFill>
              <a:schemeClr val="accent4">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5" idx="2"/>
            <a:endCxn id="10" idx="2"/>
          </p:cNvCxnSpPr>
          <p:nvPr/>
        </p:nvCxnSpPr>
        <p:spPr>
          <a:xfrm flipH="1" flipV="1">
            <a:off x="2838268" y="3691909"/>
            <a:ext cx="360623" cy="157922"/>
          </a:xfrm>
          <a:prstGeom prst="straightConnector1">
            <a:avLst/>
          </a:prstGeom>
          <a:ln>
            <a:solidFill>
              <a:schemeClr val="accent6">
                <a:lumMod val="60000"/>
                <a:lumOff val="4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6" idx="2"/>
            <a:endCxn id="11" idx="2"/>
          </p:cNvCxnSpPr>
          <p:nvPr/>
        </p:nvCxnSpPr>
        <p:spPr>
          <a:xfrm flipH="1" flipV="1">
            <a:off x="2838268" y="4362995"/>
            <a:ext cx="360622" cy="131368"/>
          </a:xfrm>
          <a:prstGeom prst="straightConnector1">
            <a:avLst/>
          </a:prstGeom>
          <a:ln>
            <a:solidFill>
              <a:srgbClr val="D1B2E8"/>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aphicFrame>
        <p:nvGraphicFramePr>
          <p:cNvPr id="31" name="Content Placeholder 3"/>
          <p:cNvGraphicFramePr>
            <a:graphicFrameLocks noGrp="1"/>
          </p:cNvGraphicFramePr>
          <p:nvPr>
            <p:ph idx="1"/>
            <p:extLst>
              <p:ext uri="{D42A27DB-BD31-4B8C-83A1-F6EECF244321}">
                <p14:modId xmlns:p14="http://schemas.microsoft.com/office/powerpoint/2010/main" xmlns="" val="1502250170"/>
              </p:ext>
            </p:extLst>
          </p:nvPr>
        </p:nvGraphicFramePr>
        <p:xfrm>
          <a:off x="3413157" y="1746282"/>
          <a:ext cx="5123681" cy="795224"/>
        </p:xfrm>
        <a:graphic>
          <a:graphicData uri="http://schemas.openxmlformats.org/drawingml/2006/table">
            <a:tbl>
              <a:tblPr/>
              <a:tblGrid>
                <a:gridCol w="456584">
                  <a:extLst>
                    <a:ext uri="{9D8B030D-6E8A-4147-A177-3AD203B41FA5}">
                      <a16:colId xmlns="" xmlns:a16="http://schemas.microsoft.com/office/drawing/2014/main" val="20000"/>
                    </a:ext>
                  </a:extLst>
                </a:gridCol>
                <a:gridCol w="4667097">
                  <a:extLst>
                    <a:ext uri="{9D8B030D-6E8A-4147-A177-3AD203B41FA5}">
                      <a16:colId xmlns="" xmlns:a16="http://schemas.microsoft.com/office/drawing/2014/main" val="20001"/>
                    </a:ext>
                  </a:extLst>
                </a:gridCol>
              </a:tblGrid>
              <a:tr h="111196">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I1</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dirty="0">
                          <a:latin typeface="Segoe UI Light" panose="020B0502040204020203" pitchFamily="34" charset="0"/>
                          <a:cs typeface="Segoe UI Light" panose="020B0502040204020203" pitchFamily="34" charset="0"/>
                        </a:rPr>
                        <a:t>Αναγνωριστικός Κωδικός</a:t>
                      </a:r>
                      <a:r>
                        <a:rPr lang="en-GB" sz="1050" dirty="0">
                          <a:latin typeface="Segoe UI Light" panose="020B0502040204020203" pitchFamily="34" charset="0"/>
                          <a:cs typeface="Segoe UI Light" panose="020B0502040204020203" pitchFamily="34" charset="0"/>
                        </a:rPr>
                        <a:t> </a:t>
                      </a:r>
                      <a:r>
                        <a:rPr lang="el-GR" sz="1050" dirty="0">
                          <a:latin typeface="Segoe UI Light" panose="020B0502040204020203" pitchFamily="34" charset="0"/>
                          <a:cs typeface="Segoe UI Light" panose="020B0502040204020203" pitchFamily="34" charset="0"/>
                        </a:rPr>
                        <a:t>[</a:t>
                      </a:r>
                      <a:r>
                        <a:rPr lang="en-GB" sz="1050" dirty="0">
                          <a:latin typeface="Segoe UI Light" panose="020B0502040204020203" pitchFamily="34" charset="0"/>
                          <a:cs typeface="Segoe UI Light" panose="020B0502040204020203" pitchFamily="34" charset="0"/>
                        </a:rPr>
                        <a:t>ID</a:t>
                      </a:r>
                      <a:r>
                        <a:rPr lang="el-GR" sz="1050" dirty="0">
                          <a:latin typeface="Segoe UI Light" panose="020B0502040204020203" pitchFamily="34" charset="0"/>
                          <a:cs typeface="Segoe UI Light" panose="020B0502040204020203" pitchFamily="34" charset="0"/>
                        </a:rPr>
                        <a:t>] Περιστατικού</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87955">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I2</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Ημερομηνία που έλαβε χώρα το Περιστατικό</a:t>
                      </a:r>
                      <a:r>
                        <a:rPr lang="x-none" sz="1050" dirty="0">
                          <a:effectLst/>
                          <a:latin typeface="Segoe UI Light" panose="020B0502040204020203" pitchFamily="34" charset="0"/>
                          <a:cs typeface="Segoe UI Light" panose="020B0502040204020203" pitchFamily="34" charset="0"/>
                        </a:rPr>
                        <a:t>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r h="145461">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I3</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dirty="0">
                          <a:latin typeface="Segoe UI Light" panose="020B0502040204020203" pitchFamily="34" charset="0"/>
                          <a:cs typeface="Segoe UI Light" panose="020B0502040204020203" pitchFamily="34" charset="0"/>
                        </a:rPr>
                        <a:t>Μορφή/</a:t>
                      </a:r>
                      <a:r>
                        <a:rPr lang="el-GR" sz="1050" dirty="0" err="1">
                          <a:latin typeface="Segoe UI Light" panose="020B0502040204020203" pitchFamily="34" charset="0"/>
                          <a:cs typeface="Segoe UI Light" panose="020B0502040204020203" pitchFamily="34" charset="0"/>
                        </a:rPr>
                        <a:t>ές</a:t>
                      </a:r>
                      <a:r>
                        <a:rPr lang="el-GR" sz="1050" dirty="0">
                          <a:latin typeface="Segoe UI Light" panose="020B0502040204020203" pitchFamily="34" charset="0"/>
                          <a:cs typeface="Segoe UI Light" panose="020B0502040204020203" pitchFamily="34" charset="0"/>
                        </a:rPr>
                        <a:t> Κακομεταχείρισης</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145461">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I4</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400" dirty="0">
                          <a:solidFill>
                            <a:srgbClr val="000000"/>
                          </a:solidFill>
                          <a:latin typeface="Segoe UI Light" panose="020B0502040204020203" pitchFamily="34" charset="0"/>
                          <a:cs typeface="Segoe UI Light" panose="020B0502040204020203" pitchFamily="34" charset="0"/>
                        </a:rPr>
                        <a:t>Τ</a:t>
                      </a:r>
                      <a:r>
                        <a:rPr lang="en-GB" sz="1050" kern="1400" dirty="0" err="1">
                          <a:solidFill>
                            <a:srgbClr val="000000"/>
                          </a:solidFill>
                          <a:latin typeface="Segoe UI Light" panose="020B0502040204020203" pitchFamily="34" charset="0"/>
                          <a:cs typeface="Segoe UI Light" panose="020B0502040204020203" pitchFamily="34" charset="0"/>
                        </a:rPr>
                        <a:t>ό</a:t>
                      </a:r>
                      <a:r>
                        <a:rPr lang="el-GR" sz="1050" kern="1400" dirty="0" err="1">
                          <a:solidFill>
                            <a:srgbClr val="000000"/>
                          </a:solidFill>
                          <a:latin typeface="Segoe UI Light" panose="020B0502040204020203" pitchFamily="34" charset="0"/>
                          <a:cs typeface="Segoe UI Light" panose="020B0502040204020203" pitchFamily="34" charset="0"/>
                        </a:rPr>
                        <a:t>πος</a:t>
                      </a:r>
                      <a:r>
                        <a:rPr lang="el-GR" sz="1050" kern="1400" dirty="0">
                          <a:solidFill>
                            <a:srgbClr val="000000"/>
                          </a:solidFill>
                          <a:latin typeface="Segoe UI Light" panose="020B0502040204020203" pitchFamily="34" charset="0"/>
                          <a:cs typeface="Segoe UI Light" panose="020B0502040204020203" pitchFamily="34" charset="0"/>
                        </a:rPr>
                        <a:t> όπου έλαβε χώρα το περιστατικό</a:t>
                      </a: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8"/>
                  </a:ext>
                </a:extLst>
              </a:tr>
            </a:tbl>
          </a:graphicData>
        </a:graphic>
      </p:graphicFrame>
      <p:graphicFrame>
        <p:nvGraphicFramePr>
          <p:cNvPr id="32" name="Content Placeholder 3"/>
          <p:cNvGraphicFramePr>
            <a:graphicFrameLocks noGrp="1"/>
          </p:cNvGraphicFramePr>
          <p:nvPr>
            <p:ph idx="1"/>
            <p:extLst>
              <p:ext uri="{D42A27DB-BD31-4B8C-83A1-F6EECF244321}">
                <p14:modId xmlns:p14="http://schemas.microsoft.com/office/powerpoint/2010/main" xmlns="" val="672123275"/>
              </p:ext>
            </p:extLst>
          </p:nvPr>
        </p:nvGraphicFramePr>
        <p:xfrm>
          <a:off x="3413157" y="2597350"/>
          <a:ext cx="5123681" cy="795224"/>
        </p:xfrm>
        <a:graphic>
          <a:graphicData uri="http://schemas.openxmlformats.org/drawingml/2006/table">
            <a:tbl>
              <a:tblPr/>
              <a:tblGrid>
                <a:gridCol w="456584">
                  <a:extLst>
                    <a:ext uri="{9D8B030D-6E8A-4147-A177-3AD203B41FA5}">
                      <a16:colId xmlns="" xmlns:a16="http://schemas.microsoft.com/office/drawing/2014/main" val="20000"/>
                    </a:ext>
                  </a:extLst>
                </a:gridCol>
                <a:gridCol w="4667097">
                  <a:extLst>
                    <a:ext uri="{9D8B030D-6E8A-4147-A177-3AD203B41FA5}">
                      <a16:colId xmlns="" xmlns:a16="http://schemas.microsoft.com/office/drawing/2014/main" val="20001"/>
                    </a:ext>
                  </a:extLst>
                </a:gridCol>
              </a:tblGrid>
              <a:tr h="164536">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C1</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Αναγνωριστικός Κωδικός Παιδιού (Ψευδώνυμο) [</a:t>
                      </a:r>
                      <a:r>
                        <a:rPr lang="en-US" sz="1050" kern="1200" dirty="0">
                          <a:solidFill>
                            <a:schemeClr val="tx1"/>
                          </a:solidFill>
                          <a:effectLst/>
                          <a:latin typeface="Segoe UI Light" panose="020B0502040204020203" pitchFamily="34" charset="0"/>
                          <a:ea typeface="+mn-ea"/>
                          <a:cs typeface="Segoe UI Light" panose="020B0502040204020203" pitchFamily="34" charset="0"/>
                        </a:rPr>
                        <a:t>ID</a:t>
                      </a:r>
                      <a:r>
                        <a:rPr lang="el-GR" sz="1050" kern="1200" dirty="0">
                          <a:solidFill>
                            <a:schemeClr val="tx1"/>
                          </a:solidFill>
                          <a:effectLst/>
                          <a:latin typeface="Segoe UI Light" panose="020B0502040204020203" pitchFamily="34" charset="0"/>
                          <a:ea typeface="+mn-ea"/>
                          <a:cs typeface="Segoe UI Light" panose="020B0502040204020203" pitchFamily="34" charset="0"/>
                        </a:rPr>
                        <a:t>]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r h="90088">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C2</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Φύλο Παιδιού</a:t>
                      </a:r>
                      <a:r>
                        <a:rPr lang="x-none" sz="1050" dirty="0">
                          <a:effectLst/>
                          <a:latin typeface="Segoe UI Light" panose="020B0502040204020203" pitchFamily="34" charset="0"/>
                          <a:cs typeface="Segoe UI Light" panose="020B0502040204020203" pitchFamily="34" charset="0"/>
                        </a:rPr>
                        <a:t>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0"/>
                  </a:ext>
                </a:extLst>
              </a:tr>
              <a:tr h="118053">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C3</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Ημερομηνία Γέννησης Παιδιού</a:t>
                      </a:r>
                      <a:r>
                        <a:rPr lang="x-none" sz="1050" dirty="0">
                          <a:effectLst/>
                          <a:latin typeface="Segoe UI Light" panose="020B0502040204020203" pitchFamily="34" charset="0"/>
                          <a:cs typeface="Segoe UI Light" panose="020B0502040204020203" pitchFamily="34" charset="0"/>
                        </a:rPr>
                        <a:t>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1"/>
                  </a:ext>
                </a:extLst>
              </a:tr>
              <a:tr h="72866">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C4</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n-US" sz="1050" kern="1200" dirty="0">
                          <a:solidFill>
                            <a:schemeClr val="tx1"/>
                          </a:solidFill>
                          <a:effectLst/>
                          <a:latin typeface="Segoe UI Light" panose="020B0502040204020203" pitchFamily="34" charset="0"/>
                          <a:ea typeface="+mn-ea"/>
                          <a:cs typeface="Segoe UI Light" panose="020B0502040204020203" pitchFamily="34" charset="0"/>
                        </a:rPr>
                        <a:t>Status</a:t>
                      </a:r>
                      <a:r>
                        <a:rPr lang="el-GR" sz="1050" kern="1200" dirty="0">
                          <a:solidFill>
                            <a:schemeClr val="tx1"/>
                          </a:solidFill>
                          <a:effectLst/>
                          <a:latin typeface="Segoe UI Light" panose="020B0502040204020203" pitchFamily="34" charset="0"/>
                          <a:ea typeface="+mn-ea"/>
                          <a:cs typeface="Segoe UI Light" panose="020B0502040204020203" pitchFamily="34" charset="0"/>
                        </a:rPr>
                        <a:t> Υπηκοότητας Παιδιού</a:t>
                      </a:r>
                      <a:r>
                        <a:rPr lang="x-none" sz="1050" dirty="0">
                          <a:effectLst/>
                          <a:latin typeface="Segoe UI Light" panose="020B0502040204020203" pitchFamily="34" charset="0"/>
                          <a:cs typeface="Segoe UI Light" panose="020B0502040204020203" pitchFamily="34" charset="0"/>
                        </a:rPr>
                        <a:t>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2"/>
                  </a:ext>
                </a:extLst>
              </a:tr>
            </a:tbl>
          </a:graphicData>
        </a:graphic>
      </p:graphicFrame>
      <p:graphicFrame>
        <p:nvGraphicFramePr>
          <p:cNvPr id="33" name="Content Placeholder 3"/>
          <p:cNvGraphicFramePr>
            <a:graphicFrameLocks noGrp="1"/>
          </p:cNvGraphicFramePr>
          <p:nvPr>
            <p:ph idx="1"/>
            <p:extLst>
              <p:ext uri="{D42A27DB-BD31-4B8C-83A1-F6EECF244321}">
                <p14:modId xmlns:p14="http://schemas.microsoft.com/office/powerpoint/2010/main" xmlns="" val="1268298053"/>
              </p:ext>
            </p:extLst>
          </p:nvPr>
        </p:nvGraphicFramePr>
        <p:xfrm>
          <a:off x="3413157" y="3448418"/>
          <a:ext cx="5123681" cy="795224"/>
        </p:xfrm>
        <a:graphic>
          <a:graphicData uri="http://schemas.openxmlformats.org/drawingml/2006/table">
            <a:tbl>
              <a:tblPr/>
              <a:tblGrid>
                <a:gridCol w="456584">
                  <a:extLst>
                    <a:ext uri="{9D8B030D-6E8A-4147-A177-3AD203B41FA5}">
                      <a16:colId xmlns="" xmlns:a16="http://schemas.microsoft.com/office/drawing/2014/main" val="20000"/>
                    </a:ext>
                  </a:extLst>
                </a:gridCol>
                <a:gridCol w="4667097">
                  <a:extLst>
                    <a:ext uri="{9D8B030D-6E8A-4147-A177-3AD203B41FA5}">
                      <a16:colId xmlns="" xmlns:a16="http://schemas.microsoft.com/office/drawing/2014/main" val="20001"/>
                    </a:ext>
                  </a:extLst>
                </a:gridCol>
              </a:tblGrid>
              <a:tr h="144147">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F1</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L="0" marR="0" lvl="0" indent="0" algn="just" defTabSz="685783" rtl="0" eaLnBrk="1" fontAlgn="auto" latinLnBrk="0" hangingPunct="1">
                        <a:lnSpc>
                          <a:spcPct val="100000"/>
                        </a:lnSpc>
                        <a:spcBef>
                          <a:spcPts val="0"/>
                        </a:spcBef>
                        <a:spcAft>
                          <a:spcPts val="0"/>
                        </a:spcAft>
                        <a:buClrTx/>
                        <a:buSzTx/>
                        <a:buFontTx/>
                        <a:buNone/>
                        <a:tabLst/>
                        <a:defRPr/>
                      </a:pPr>
                      <a:r>
                        <a:rPr lang="el-GR" sz="1050" kern="1200" dirty="0">
                          <a:solidFill>
                            <a:schemeClr val="tx1"/>
                          </a:solidFill>
                          <a:effectLst/>
                          <a:latin typeface="Segoe UI Light" panose="020B0502040204020203" pitchFamily="34" charset="0"/>
                          <a:ea typeface="+mn-ea"/>
                          <a:cs typeface="Segoe UI Light" panose="020B0502040204020203" pitchFamily="34" charset="0"/>
                        </a:rPr>
                        <a:t>Σύνθεση Οικογένειας </a:t>
                      </a:r>
                      <a:endParaRPr lang="x-none" sz="1050" kern="1200" dirty="0">
                        <a:solidFill>
                          <a:schemeClr val="tx1"/>
                        </a:solidFill>
                        <a:effectLst/>
                        <a:latin typeface="Segoe UI Light" panose="020B0502040204020203" pitchFamily="34" charset="0"/>
                        <a:ea typeface="+mn-ea"/>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3"/>
                  </a:ext>
                </a:extLst>
              </a:tr>
              <a:tr h="145461">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F2</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Σχέση Βασικού/-</a:t>
                      </a:r>
                      <a:r>
                        <a:rPr lang="el-GR" sz="1050" kern="1200" dirty="0" err="1">
                          <a:solidFill>
                            <a:schemeClr val="tx1"/>
                          </a:solidFill>
                          <a:effectLst/>
                          <a:latin typeface="Segoe UI Light" panose="020B0502040204020203" pitchFamily="34" charset="0"/>
                          <a:ea typeface="+mn-ea"/>
                          <a:cs typeface="Segoe UI Light" panose="020B0502040204020203" pitchFamily="34" charset="0"/>
                        </a:rPr>
                        <a:t>ών</a:t>
                      </a:r>
                      <a:r>
                        <a:rPr lang="el-GR" sz="1050" kern="1200" dirty="0">
                          <a:solidFill>
                            <a:schemeClr val="tx1"/>
                          </a:solidFill>
                          <a:effectLst/>
                          <a:latin typeface="Segoe UI Light" panose="020B0502040204020203" pitchFamily="34" charset="0"/>
                          <a:ea typeface="+mn-ea"/>
                          <a:cs typeface="Segoe UI Light" panose="020B0502040204020203" pitchFamily="34" charset="0"/>
                        </a:rPr>
                        <a:t> Φροντιστών με το παιδί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4"/>
                  </a:ext>
                </a:extLst>
              </a:tr>
              <a:tr h="145461">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F3</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r>
                        <a:rPr lang="el-GR" sz="1050" kern="1200" dirty="0">
                          <a:solidFill>
                            <a:schemeClr val="tx1"/>
                          </a:solidFill>
                          <a:effectLst/>
                          <a:latin typeface="Segoe UI Light" panose="020B0502040204020203" pitchFamily="34" charset="0"/>
                          <a:ea typeface="+mn-ea"/>
                          <a:cs typeface="Segoe UI Light" panose="020B0502040204020203" pitchFamily="34" charset="0"/>
                        </a:rPr>
                        <a:t>Φύλο Βασικού/-</a:t>
                      </a:r>
                      <a:r>
                        <a:rPr lang="el-GR" sz="1050" kern="1200" dirty="0" err="1">
                          <a:solidFill>
                            <a:schemeClr val="tx1"/>
                          </a:solidFill>
                          <a:effectLst/>
                          <a:latin typeface="Segoe UI Light" panose="020B0502040204020203" pitchFamily="34" charset="0"/>
                          <a:ea typeface="+mn-ea"/>
                          <a:cs typeface="Segoe UI Light" panose="020B0502040204020203" pitchFamily="34" charset="0"/>
                        </a:rPr>
                        <a:t>ών</a:t>
                      </a:r>
                      <a:r>
                        <a:rPr lang="el-GR" sz="1050" kern="1200" dirty="0">
                          <a:solidFill>
                            <a:schemeClr val="tx1"/>
                          </a:solidFill>
                          <a:effectLst/>
                          <a:latin typeface="Segoe UI Light" panose="020B0502040204020203" pitchFamily="34" charset="0"/>
                          <a:ea typeface="+mn-ea"/>
                          <a:cs typeface="Segoe UI Light" panose="020B0502040204020203" pitchFamily="34" charset="0"/>
                        </a:rPr>
                        <a:t> Φροντιστών με το παιδί</a:t>
                      </a:r>
                      <a:endParaRPr lang="x-none" sz="1050" kern="1200" dirty="0">
                        <a:solidFill>
                          <a:schemeClr val="tx1"/>
                        </a:solidFill>
                        <a:effectLst/>
                        <a:latin typeface="Segoe UI Light" panose="020B0502040204020203" pitchFamily="34" charset="0"/>
                        <a:ea typeface="+mn-ea"/>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5"/>
                  </a:ext>
                </a:extLst>
              </a:tr>
              <a:tr h="128877">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F4</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Ημερομηνία Γέννησης Βασικού/-</a:t>
                      </a:r>
                      <a:r>
                        <a:rPr lang="el-GR" sz="1050" kern="1200" dirty="0" err="1">
                          <a:solidFill>
                            <a:schemeClr val="tx1"/>
                          </a:solidFill>
                          <a:effectLst/>
                          <a:latin typeface="Segoe UI Light" panose="020B0502040204020203" pitchFamily="34" charset="0"/>
                          <a:ea typeface="+mn-ea"/>
                          <a:cs typeface="Segoe UI Light" panose="020B0502040204020203" pitchFamily="34" charset="0"/>
                        </a:rPr>
                        <a:t>ών</a:t>
                      </a:r>
                      <a:r>
                        <a:rPr lang="el-GR" sz="1050" kern="1200" dirty="0">
                          <a:solidFill>
                            <a:schemeClr val="tx1"/>
                          </a:solidFill>
                          <a:effectLst/>
                          <a:latin typeface="Segoe UI Light" panose="020B0502040204020203" pitchFamily="34" charset="0"/>
                          <a:ea typeface="+mn-ea"/>
                          <a:cs typeface="Segoe UI Light" panose="020B0502040204020203" pitchFamily="34" charset="0"/>
                        </a:rPr>
                        <a:t> Φροντιστών με το παιδί</a:t>
                      </a:r>
                      <a:r>
                        <a:rPr lang="x-none" sz="1050" dirty="0">
                          <a:effectLst/>
                          <a:latin typeface="Segoe UI Light" panose="020B0502040204020203" pitchFamily="34" charset="0"/>
                          <a:cs typeface="Segoe UI Light" panose="020B0502040204020203" pitchFamily="34" charset="0"/>
                        </a:rPr>
                        <a:t>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6"/>
                  </a:ext>
                </a:extLst>
              </a:tr>
            </a:tbl>
          </a:graphicData>
        </a:graphic>
      </p:graphicFrame>
      <p:graphicFrame>
        <p:nvGraphicFramePr>
          <p:cNvPr id="34" name="Content Placeholder 3"/>
          <p:cNvGraphicFramePr>
            <a:graphicFrameLocks noGrp="1"/>
          </p:cNvGraphicFramePr>
          <p:nvPr>
            <p:ph idx="1"/>
            <p:extLst>
              <p:ext uri="{D42A27DB-BD31-4B8C-83A1-F6EECF244321}">
                <p14:modId xmlns:p14="http://schemas.microsoft.com/office/powerpoint/2010/main" xmlns="" val="3453654120"/>
              </p:ext>
            </p:extLst>
          </p:nvPr>
        </p:nvGraphicFramePr>
        <p:xfrm>
          <a:off x="3413156" y="4299486"/>
          <a:ext cx="5123681" cy="397612"/>
        </p:xfrm>
        <a:graphic>
          <a:graphicData uri="http://schemas.openxmlformats.org/drawingml/2006/table">
            <a:tbl>
              <a:tblPr/>
              <a:tblGrid>
                <a:gridCol w="456585">
                  <a:extLst>
                    <a:ext uri="{9D8B030D-6E8A-4147-A177-3AD203B41FA5}">
                      <a16:colId xmlns="" xmlns:a16="http://schemas.microsoft.com/office/drawing/2014/main" val="20000"/>
                    </a:ext>
                  </a:extLst>
                </a:gridCol>
                <a:gridCol w="4667096">
                  <a:extLst>
                    <a:ext uri="{9D8B030D-6E8A-4147-A177-3AD203B41FA5}">
                      <a16:colId xmlns="" xmlns:a16="http://schemas.microsoft.com/office/drawing/2014/main" val="20001"/>
                    </a:ext>
                  </a:extLst>
                </a:gridCol>
              </a:tblGrid>
              <a:tr h="129247">
                <a:tc>
                  <a:txBody>
                    <a:bodyPr/>
                    <a:lstStyle/>
                    <a:p>
                      <a:pPr marR="0" indent="0" algn="ctr" rtl="0">
                        <a:spcBef>
                          <a:spcPts val="0"/>
                        </a:spcBef>
                        <a:spcAft>
                          <a:spcPts val="0"/>
                        </a:spcAft>
                      </a:pPr>
                      <a:r>
                        <a:rPr lang="en-US" sz="1050" b="1" kern="1400" dirty="0">
                          <a:solidFill>
                            <a:srgbClr val="000000"/>
                          </a:solidFill>
                          <a:latin typeface="Segoe UI Light" panose="020B0502040204020203" pitchFamily="34" charset="0"/>
                          <a:cs typeface="Segoe UI Light" panose="020B0502040204020203" pitchFamily="34" charset="0"/>
                        </a:rPr>
                        <a:t>S1</a:t>
                      </a:r>
                      <a:endParaRPr lang="en-US"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R="0" indent="0" algn="just" rtl="0">
                        <a:spcBef>
                          <a:spcPts val="0"/>
                        </a:spcBef>
                        <a:spcAft>
                          <a:spcPts val="0"/>
                        </a:spcAft>
                      </a:pPr>
                      <a:r>
                        <a:rPr lang="el-GR" sz="1050" kern="1200" dirty="0">
                          <a:solidFill>
                            <a:schemeClr val="tx1"/>
                          </a:solidFill>
                          <a:effectLst/>
                          <a:latin typeface="Segoe UI Light" panose="020B0502040204020203" pitchFamily="34" charset="0"/>
                          <a:ea typeface="+mn-ea"/>
                          <a:cs typeface="Segoe UI Light" panose="020B0502040204020203" pitchFamily="34" charset="0"/>
                        </a:rPr>
                        <a:t>Απόκριση Φορέα </a:t>
                      </a:r>
                      <a:endParaRPr lang="el-GR"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7"/>
                  </a:ext>
                </a:extLst>
              </a:tr>
              <a:tr h="0">
                <a:tc>
                  <a:txBody>
                    <a:bodyPr/>
                    <a:lstStyle/>
                    <a:p>
                      <a:pPr marR="12878" indent="0" algn="ctr" rtl="0">
                        <a:spcBef>
                          <a:spcPts val="0"/>
                        </a:spcBef>
                        <a:spcAft>
                          <a:spcPts val="0"/>
                        </a:spcAft>
                      </a:pPr>
                      <a:r>
                        <a:rPr lang="en-GB" sz="1050" b="1" kern="1400" dirty="0">
                          <a:solidFill>
                            <a:srgbClr val="000000"/>
                          </a:solidFill>
                          <a:latin typeface="Segoe UI Light" panose="020B0502040204020203" pitchFamily="34" charset="0"/>
                          <a:cs typeface="Segoe UI Light" panose="020B0502040204020203" pitchFamily="34" charset="0"/>
                        </a:rPr>
                        <a:t>S2</a:t>
                      </a:r>
                      <a:endParaRPr lang="en-GB" sz="1050" kern="1400" dirty="0">
                        <a:solidFill>
                          <a:srgbClr val="000000"/>
                        </a:solidFill>
                        <a:latin typeface="Segoe UI Light" panose="020B0502040204020203" pitchFamily="34" charset="0"/>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tc>
                  <a:txBody>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lang="el-GR" sz="1050" kern="1200" dirty="0">
                          <a:solidFill>
                            <a:schemeClr val="tx1"/>
                          </a:solidFill>
                          <a:effectLst/>
                          <a:latin typeface="Segoe UI Light" panose="020B0502040204020203" pitchFamily="34" charset="0"/>
                          <a:ea typeface="+mn-ea"/>
                          <a:cs typeface="Segoe UI Light" panose="020B0502040204020203" pitchFamily="34" charset="0"/>
                        </a:rPr>
                        <a:t>Παραπομπές σε άλλες </a:t>
                      </a:r>
                      <a:r>
                        <a:rPr lang="el-GR" sz="1050" kern="1200" dirty="0" smtClean="0">
                          <a:solidFill>
                            <a:schemeClr val="tx1"/>
                          </a:solidFill>
                          <a:effectLst/>
                          <a:latin typeface="Segoe UI Light" panose="020B0502040204020203" pitchFamily="34" charset="0"/>
                          <a:ea typeface="+mn-ea"/>
                          <a:cs typeface="Segoe UI Light" panose="020B0502040204020203" pitchFamily="34" charset="0"/>
                        </a:rPr>
                        <a:t>υπηρεσίες</a:t>
                      </a:r>
                      <a:endParaRPr lang="x-none" sz="1050" kern="1200" dirty="0">
                        <a:solidFill>
                          <a:schemeClr val="tx1"/>
                        </a:solidFill>
                        <a:effectLst/>
                        <a:latin typeface="Segoe UI Light" panose="020B0502040204020203" pitchFamily="34" charset="0"/>
                        <a:ea typeface="+mn-ea"/>
                        <a:cs typeface="Segoe UI Light" panose="020B0502040204020203" pitchFamily="34" charset="0"/>
                      </a:endParaRPr>
                    </a:p>
                  </a:txBody>
                  <a:tcPr marL="19393" marR="19393" marT="19393" marB="19393">
                    <a:lnL w="6350" cap="flat" cmpd="sng" algn="ctr">
                      <a:solidFill>
                        <a:srgbClr val="336699"/>
                      </a:solidFill>
                      <a:prstDash val="solid"/>
                      <a:round/>
                      <a:headEnd type="none" w="med" len="med"/>
                      <a:tailEnd type="none" w="med" len="med"/>
                    </a:lnL>
                    <a:lnR w="6350" cap="flat" cmpd="sng" algn="ctr">
                      <a:solidFill>
                        <a:srgbClr val="336699"/>
                      </a:solidFill>
                      <a:prstDash val="solid"/>
                      <a:round/>
                      <a:headEnd type="none" w="med" len="med"/>
                      <a:tailEnd type="none" w="med" len="med"/>
                    </a:lnR>
                    <a:lnT w="6350" cap="flat" cmpd="sng" algn="ctr">
                      <a:solidFill>
                        <a:srgbClr val="336699"/>
                      </a:solidFill>
                      <a:prstDash val="solid"/>
                      <a:round/>
                      <a:headEnd type="none" w="med" len="med"/>
                      <a:tailEnd type="none" w="med" len="med"/>
                    </a:lnT>
                    <a:lnB w="6350" cap="flat" cmpd="sng" algn="ctr">
                      <a:solidFill>
                        <a:srgbClr val="336699"/>
                      </a:solidFill>
                      <a:prstDash val="solid"/>
                      <a:round/>
                      <a:headEnd type="none" w="med" len="med"/>
                      <a:tailEnd type="none" w="med" len="med"/>
                    </a:lnB>
                    <a:solidFill>
                      <a:schemeClr val="bg1"/>
                    </a:solidFill>
                  </a:tcPr>
                </a:tc>
                <a:extLst>
                  <a:ext uri="{0D108BD9-81ED-4DB2-BD59-A6C34878D82A}">
                    <a16:rowId xmlns="" xmlns:a16="http://schemas.microsoft.com/office/drawing/2014/main" val="10018"/>
                  </a:ext>
                </a:extLst>
              </a:tr>
            </a:tbl>
          </a:graphicData>
        </a:graphic>
      </p:graphicFrame>
    </p:spTree>
    <p:extLst>
      <p:ext uri="{BB962C8B-B14F-4D97-AF65-F5344CB8AC3E}">
        <p14:creationId xmlns:p14="http://schemas.microsoft.com/office/powerpoint/2010/main" xmlns="" val="29795750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childTnLst>
                          </p:cTn>
                        </p:par>
                        <p:par>
                          <p:cTn id="33" fill="hold">
                            <p:stCondLst>
                              <p:cond delay="500"/>
                            </p:stCondLst>
                            <p:childTnLst>
                              <p:par>
                                <p:cTn id="34" presetID="2" presetClass="entr" presetSubtype="4"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par>
                                <p:cTn id="45" presetID="53" presetClass="entr" presetSubtype="16"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childTnLst>
                          </p:cTn>
                        </p:par>
                        <p:par>
                          <p:cTn id="55" fill="hold">
                            <p:stCondLst>
                              <p:cond delay="500"/>
                            </p:stCondLst>
                            <p:childTnLst>
                              <p:par>
                                <p:cTn id="56" presetID="2" presetClass="entr" presetSubtype="4"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500" fill="hold"/>
                                        <p:tgtEl>
                                          <p:spTgt spid="9"/>
                                        </p:tgtEl>
                                        <p:attrNameLst>
                                          <p:attrName>ppt_w</p:attrName>
                                        </p:attrNameLst>
                                      </p:cBhvr>
                                      <p:tavLst>
                                        <p:tav tm="0">
                                          <p:val>
                                            <p:fltVal val="0"/>
                                          </p:val>
                                        </p:tav>
                                        <p:tav tm="100000">
                                          <p:val>
                                            <p:strVal val="#ppt_w"/>
                                          </p:val>
                                        </p:tav>
                                      </p:tavLst>
                                    </p:anim>
                                    <p:anim calcmode="lin" valueType="num">
                                      <p:cBhvr>
                                        <p:cTn id="65" dur="500" fill="hold"/>
                                        <p:tgtEl>
                                          <p:spTgt spid="9"/>
                                        </p:tgtEl>
                                        <p:attrNameLst>
                                          <p:attrName>ppt_h</p:attrName>
                                        </p:attrNameLst>
                                      </p:cBhvr>
                                      <p:tavLst>
                                        <p:tav tm="0">
                                          <p:val>
                                            <p:fltVal val="0"/>
                                          </p:val>
                                        </p:tav>
                                        <p:tav tm="100000">
                                          <p:val>
                                            <p:strVal val="#ppt_h"/>
                                          </p:val>
                                        </p:tav>
                                      </p:tavLst>
                                    </p:anim>
                                    <p:animEffect transition="in" filter="fade">
                                      <p:cBhvr>
                                        <p:cTn id="66" dur="500"/>
                                        <p:tgtEl>
                                          <p:spTgt spid="9"/>
                                        </p:tgtEl>
                                      </p:cBhvr>
                                    </p:animEffect>
                                  </p:childTnLst>
                                </p:cTn>
                              </p:par>
                              <p:par>
                                <p:cTn id="67" presetID="53" presetClass="entr" presetSubtype="16" fill="hold"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fltVal val="0"/>
                                          </p:val>
                                        </p:tav>
                                        <p:tav tm="100000">
                                          <p:val>
                                            <p:strVal val="#ppt_w"/>
                                          </p:val>
                                        </p:tav>
                                      </p:tavLst>
                                    </p:anim>
                                    <p:anim calcmode="lin" valueType="num">
                                      <p:cBhvr>
                                        <p:cTn id="75" dur="500" fill="hold"/>
                                        <p:tgtEl>
                                          <p:spTgt spid="14"/>
                                        </p:tgtEl>
                                        <p:attrNameLst>
                                          <p:attrName>ppt_h</p:attrName>
                                        </p:attrNameLst>
                                      </p:cBhvr>
                                      <p:tavLst>
                                        <p:tav tm="0">
                                          <p:val>
                                            <p:fltVal val="0"/>
                                          </p:val>
                                        </p:tav>
                                        <p:tav tm="100000">
                                          <p:val>
                                            <p:strVal val="#ppt_h"/>
                                          </p:val>
                                        </p:tav>
                                      </p:tavLst>
                                    </p:anim>
                                    <p:animEffect transition="in" filter="fade">
                                      <p:cBhvr>
                                        <p:cTn id="76" dur="500"/>
                                        <p:tgtEl>
                                          <p:spTgt spid="14"/>
                                        </p:tgtEl>
                                      </p:cBhvr>
                                    </p:animEffect>
                                  </p:childTnLst>
                                </p:cTn>
                              </p:par>
                            </p:childTnLst>
                          </p:cTn>
                        </p:par>
                        <p:par>
                          <p:cTn id="77" fill="hold">
                            <p:stCondLst>
                              <p:cond delay="500"/>
                            </p:stCondLst>
                            <p:childTnLst>
                              <p:par>
                                <p:cTn id="78" presetID="2" presetClass="entr" presetSubtype="4"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500" fill="hold"/>
                                        <p:tgtEl>
                                          <p:spTgt spid="32"/>
                                        </p:tgtEl>
                                        <p:attrNameLst>
                                          <p:attrName>ppt_x</p:attrName>
                                        </p:attrNameLst>
                                      </p:cBhvr>
                                      <p:tavLst>
                                        <p:tav tm="0">
                                          <p:val>
                                            <p:strVal val="#ppt_x"/>
                                          </p:val>
                                        </p:tav>
                                        <p:tav tm="100000">
                                          <p:val>
                                            <p:strVal val="#ppt_x"/>
                                          </p:val>
                                        </p:tav>
                                      </p:tavLst>
                                    </p:anim>
                                    <p:anim calcmode="lin" valueType="num">
                                      <p:cBhvr additive="base">
                                        <p:cTn id="8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10"/>
                                        </p:tgtEl>
                                        <p:attrNameLst>
                                          <p:attrName>style.visibility</p:attrName>
                                        </p:attrNameLst>
                                      </p:cBhvr>
                                      <p:to>
                                        <p:strVal val="visible"/>
                                      </p:to>
                                    </p:set>
                                    <p:anim calcmode="lin" valueType="num">
                                      <p:cBhvr>
                                        <p:cTn id="86" dur="500" fill="hold"/>
                                        <p:tgtEl>
                                          <p:spTgt spid="10"/>
                                        </p:tgtEl>
                                        <p:attrNameLst>
                                          <p:attrName>ppt_w</p:attrName>
                                        </p:attrNameLst>
                                      </p:cBhvr>
                                      <p:tavLst>
                                        <p:tav tm="0">
                                          <p:val>
                                            <p:fltVal val="0"/>
                                          </p:val>
                                        </p:tav>
                                        <p:tav tm="100000">
                                          <p:val>
                                            <p:strVal val="#ppt_w"/>
                                          </p:val>
                                        </p:tav>
                                      </p:tavLst>
                                    </p:anim>
                                    <p:anim calcmode="lin" valueType="num">
                                      <p:cBhvr>
                                        <p:cTn id="87" dur="500" fill="hold"/>
                                        <p:tgtEl>
                                          <p:spTgt spid="10"/>
                                        </p:tgtEl>
                                        <p:attrNameLst>
                                          <p:attrName>ppt_h</p:attrName>
                                        </p:attrNameLst>
                                      </p:cBhvr>
                                      <p:tavLst>
                                        <p:tav tm="0">
                                          <p:val>
                                            <p:fltVal val="0"/>
                                          </p:val>
                                        </p:tav>
                                        <p:tav tm="100000">
                                          <p:val>
                                            <p:strVal val="#ppt_h"/>
                                          </p:val>
                                        </p:tav>
                                      </p:tavLst>
                                    </p:anim>
                                    <p:animEffect transition="in" filter="fade">
                                      <p:cBhvr>
                                        <p:cTn id="88" dur="500"/>
                                        <p:tgtEl>
                                          <p:spTgt spid="10"/>
                                        </p:tgtEl>
                                      </p:cBhvr>
                                    </p:animEffect>
                                  </p:childTnLst>
                                </p:cTn>
                              </p:par>
                              <p:par>
                                <p:cTn id="89" presetID="53" presetClass="entr" presetSubtype="16" fill="hold"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500" fill="hold"/>
                                        <p:tgtEl>
                                          <p:spTgt spid="25"/>
                                        </p:tgtEl>
                                        <p:attrNameLst>
                                          <p:attrName>ppt_w</p:attrName>
                                        </p:attrNameLst>
                                      </p:cBhvr>
                                      <p:tavLst>
                                        <p:tav tm="0">
                                          <p:val>
                                            <p:fltVal val="0"/>
                                          </p:val>
                                        </p:tav>
                                        <p:tav tm="100000">
                                          <p:val>
                                            <p:strVal val="#ppt_w"/>
                                          </p:val>
                                        </p:tav>
                                      </p:tavLst>
                                    </p:anim>
                                    <p:anim calcmode="lin" valueType="num">
                                      <p:cBhvr>
                                        <p:cTn id="92" dur="500" fill="hold"/>
                                        <p:tgtEl>
                                          <p:spTgt spid="25"/>
                                        </p:tgtEl>
                                        <p:attrNameLst>
                                          <p:attrName>ppt_h</p:attrName>
                                        </p:attrNameLst>
                                      </p:cBhvr>
                                      <p:tavLst>
                                        <p:tav tm="0">
                                          <p:val>
                                            <p:fltVal val="0"/>
                                          </p:val>
                                        </p:tav>
                                        <p:tav tm="100000">
                                          <p:val>
                                            <p:strVal val="#ppt_h"/>
                                          </p:val>
                                        </p:tav>
                                      </p:tavLst>
                                    </p:anim>
                                    <p:animEffect transition="in" filter="fade">
                                      <p:cBhvr>
                                        <p:cTn id="93" dur="500"/>
                                        <p:tgtEl>
                                          <p:spTgt spid="25"/>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5"/>
                                        </p:tgtEl>
                                        <p:attrNameLst>
                                          <p:attrName>style.visibility</p:attrName>
                                        </p:attrNameLst>
                                      </p:cBhvr>
                                      <p:to>
                                        <p:strVal val="visible"/>
                                      </p:to>
                                    </p:set>
                                    <p:anim calcmode="lin" valueType="num">
                                      <p:cBhvr>
                                        <p:cTn id="96" dur="500" fill="hold"/>
                                        <p:tgtEl>
                                          <p:spTgt spid="15"/>
                                        </p:tgtEl>
                                        <p:attrNameLst>
                                          <p:attrName>ppt_w</p:attrName>
                                        </p:attrNameLst>
                                      </p:cBhvr>
                                      <p:tavLst>
                                        <p:tav tm="0">
                                          <p:val>
                                            <p:fltVal val="0"/>
                                          </p:val>
                                        </p:tav>
                                        <p:tav tm="100000">
                                          <p:val>
                                            <p:strVal val="#ppt_w"/>
                                          </p:val>
                                        </p:tav>
                                      </p:tavLst>
                                    </p:anim>
                                    <p:anim calcmode="lin" valueType="num">
                                      <p:cBhvr>
                                        <p:cTn id="97" dur="500" fill="hold"/>
                                        <p:tgtEl>
                                          <p:spTgt spid="15"/>
                                        </p:tgtEl>
                                        <p:attrNameLst>
                                          <p:attrName>ppt_h</p:attrName>
                                        </p:attrNameLst>
                                      </p:cBhvr>
                                      <p:tavLst>
                                        <p:tav tm="0">
                                          <p:val>
                                            <p:fltVal val="0"/>
                                          </p:val>
                                        </p:tav>
                                        <p:tav tm="100000">
                                          <p:val>
                                            <p:strVal val="#ppt_h"/>
                                          </p:val>
                                        </p:tav>
                                      </p:tavLst>
                                    </p:anim>
                                    <p:animEffect transition="in" filter="fade">
                                      <p:cBhvr>
                                        <p:cTn id="98" dur="500"/>
                                        <p:tgtEl>
                                          <p:spTgt spid="15"/>
                                        </p:tgtEl>
                                      </p:cBhvr>
                                    </p:animEffect>
                                  </p:childTnLst>
                                </p:cTn>
                              </p:par>
                            </p:childTnLst>
                          </p:cTn>
                        </p:par>
                        <p:par>
                          <p:cTn id="99" fill="hold">
                            <p:stCondLst>
                              <p:cond delay="500"/>
                            </p:stCondLst>
                            <p:childTnLst>
                              <p:par>
                                <p:cTn id="100" presetID="2" presetClass="entr" presetSubtype="4" fill="hold" nodeType="afterEffect">
                                  <p:stCondLst>
                                    <p:cond delay="0"/>
                                  </p:stCondLst>
                                  <p:childTnLst>
                                    <p:set>
                                      <p:cBhvr>
                                        <p:cTn id="101" dur="1" fill="hold">
                                          <p:stCondLst>
                                            <p:cond delay="0"/>
                                          </p:stCondLst>
                                        </p:cTn>
                                        <p:tgtEl>
                                          <p:spTgt spid="33"/>
                                        </p:tgtEl>
                                        <p:attrNameLst>
                                          <p:attrName>style.visibility</p:attrName>
                                        </p:attrNameLst>
                                      </p:cBhvr>
                                      <p:to>
                                        <p:strVal val="visible"/>
                                      </p:to>
                                    </p:set>
                                    <p:anim calcmode="lin" valueType="num">
                                      <p:cBhvr additive="base">
                                        <p:cTn id="102" dur="500" fill="hold"/>
                                        <p:tgtEl>
                                          <p:spTgt spid="33"/>
                                        </p:tgtEl>
                                        <p:attrNameLst>
                                          <p:attrName>ppt_x</p:attrName>
                                        </p:attrNameLst>
                                      </p:cBhvr>
                                      <p:tavLst>
                                        <p:tav tm="0">
                                          <p:val>
                                            <p:strVal val="#ppt_x"/>
                                          </p:val>
                                        </p:tav>
                                        <p:tav tm="100000">
                                          <p:val>
                                            <p:strVal val="#ppt_x"/>
                                          </p:val>
                                        </p:tav>
                                      </p:tavLst>
                                    </p:anim>
                                    <p:anim calcmode="lin" valueType="num">
                                      <p:cBhvr additive="base">
                                        <p:cTn id="103"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grpId="0" nodeType="clickEffect">
                                  <p:stCondLst>
                                    <p:cond delay="0"/>
                                  </p:stCondLst>
                                  <p:childTnLst>
                                    <p:set>
                                      <p:cBhvr>
                                        <p:cTn id="107" dur="1" fill="hold">
                                          <p:stCondLst>
                                            <p:cond delay="0"/>
                                          </p:stCondLst>
                                        </p:cTn>
                                        <p:tgtEl>
                                          <p:spTgt spid="11"/>
                                        </p:tgtEl>
                                        <p:attrNameLst>
                                          <p:attrName>style.visibility</p:attrName>
                                        </p:attrNameLst>
                                      </p:cBhvr>
                                      <p:to>
                                        <p:strVal val="visible"/>
                                      </p:to>
                                    </p:set>
                                    <p:anim calcmode="lin" valueType="num">
                                      <p:cBhvr>
                                        <p:cTn id="108" dur="500" fill="hold"/>
                                        <p:tgtEl>
                                          <p:spTgt spid="11"/>
                                        </p:tgtEl>
                                        <p:attrNameLst>
                                          <p:attrName>ppt_w</p:attrName>
                                        </p:attrNameLst>
                                      </p:cBhvr>
                                      <p:tavLst>
                                        <p:tav tm="0">
                                          <p:val>
                                            <p:fltVal val="0"/>
                                          </p:val>
                                        </p:tav>
                                        <p:tav tm="100000">
                                          <p:val>
                                            <p:strVal val="#ppt_w"/>
                                          </p:val>
                                        </p:tav>
                                      </p:tavLst>
                                    </p:anim>
                                    <p:anim calcmode="lin" valueType="num">
                                      <p:cBhvr>
                                        <p:cTn id="109" dur="500" fill="hold"/>
                                        <p:tgtEl>
                                          <p:spTgt spid="11"/>
                                        </p:tgtEl>
                                        <p:attrNameLst>
                                          <p:attrName>ppt_h</p:attrName>
                                        </p:attrNameLst>
                                      </p:cBhvr>
                                      <p:tavLst>
                                        <p:tav tm="0">
                                          <p:val>
                                            <p:fltVal val="0"/>
                                          </p:val>
                                        </p:tav>
                                        <p:tav tm="100000">
                                          <p:val>
                                            <p:strVal val="#ppt_h"/>
                                          </p:val>
                                        </p:tav>
                                      </p:tavLst>
                                    </p:anim>
                                    <p:animEffect transition="in" filter="fade">
                                      <p:cBhvr>
                                        <p:cTn id="110" dur="500"/>
                                        <p:tgtEl>
                                          <p:spTgt spid="11"/>
                                        </p:tgtEl>
                                      </p:cBhvr>
                                    </p:animEffect>
                                  </p:childTnLst>
                                </p:cTn>
                              </p:par>
                              <p:par>
                                <p:cTn id="111" presetID="53" presetClass="entr" presetSubtype="16" fill="hold" nodeType="withEffect">
                                  <p:stCondLst>
                                    <p:cond delay="0"/>
                                  </p:stCondLst>
                                  <p:childTnLst>
                                    <p:set>
                                      <p:cBhvr>
                                        <p:cTn id="112" dur="1" fill="hold">
                                          <p:stCondLst>
                                            <p:cond delay="0"/>
                                          </p:stCondLst>
                                        </p:cTn>
                                        <p:tgtEl>
                                          <p:spTgt spid="28"/>
                                        </p:tgtEl>
                                        <p:attrNameLst>
                                          <p:attrName>style.visibility</p:attrName>
                                        </p:attrNameLst>
                                      </p:cBhvr>
                                      <p:to>
                                        <p:strVal val="visible"/>
                                      </p:to>
                                    </p:set>
                                    <p:anim calcmode="lin" valueType="num">
                                      <p:cBhvr>
                                        <p:cTn id="113" dur="500" fill="hold"/>
                                        <p:tgtEl>
                                          <p:spTgt spid="28"/>
                                        </p:tgtEl>
                                        <p:attrNameLst>
                                          <p:attrName>ppt_w</p:attrName>
                                        </p:attrNameLst>
                                      </p:cBhvr>
                                      <p:tavLst>
                                        <p:tav tm="0">
                                          <p:val>
                                            <p:fltVal val="0"/>
                                          </p:val>
                                        </p:tav>
                                        <p:tav tm="100000">
                                          <p:val>
                                            <p:strVal val="#ppt_w"/>
                                          </p:val>
                                        </p:tav>
                                      </p:tavLst>
                                    </p:anim>
                                    <p:anim calcmode="lin" valueType="num">
                                      <p:cBhvr>
                                        <p:cTn id="114" dur="500" fill="hold"/>
                                        <p:tgtEl>
                                          <p:spTgt spid="28"/>
                                        </p:tgtEl>
                                        <p:attrNameLst>
                                          <p:attrName>ppt_h</p:attrName>
                                        </p:attrNameLst>
                                      </p:cBhvr>
                                      <p:tavLst>
                                        <p:tav tm="0">
                                          <p:val>
                                            <p:fltVal val="0"/>
                                          </p:val>
                                        </p:tav>
                                        <p:tav tm="100000">
                                          <p:val>
                                            <p:strVal val="#ppt_h"/>
                                          </p:val>
                                        </p:tav>
                                      </p:tavLst>
                                    </p:anim>
                                    <p:animEffect transition="in" filter="fade">
                                      <p:cBhvr>
                                        <p:cTn id="115" dur="500"/>
                                        <p:tgtEl>
                                          <p:spTgt spid="2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16"/>
                                        </p:tgtEl>
                                        <p:attrNameLst>
                                          <p:attrName>style.visibility</p:attrName>
                                        </p:attrNameLst>
                                      </p:cBhvr>
                                      <p:to>
                                        <p:strVal val="visible"/>
                                      </p:to>
                                    </p:set>
                                    <p:anim calcmode="lin" valueType="num">
                                      <p:cBhvr>
                                        <p:cTn id="118" dur="500" fill="hold"/>
                                        <p:tgtEl>
                                          <p:spTgt spid="16"/>
                                        </p:tgtEl>
                                        <p:attrNameLst>
                                          <p:attrName>ppt_w</p:attrName>
                                        </p:attrNameLst>
                                      </p:cBhvr>
                                      <p:tavLst>
                                        <p:tav tm="0">
                                          <p:val>
                                            <p:fltVal val="0"/>
                                          </p:val>
                                        </p:tav>
                                        <p:tav tm="100000">
                                          <p:val>
                                            <p:strVal val="#ppt_w"/>
                                          </p:val>
                                        </p:tav>
                                      </p:tavLst>
                                    </p:anim>
                                    <p:anim calcmode="lin" valueType="num">
                                      <p:cBhvr>
                                        <p:cTn id="119" dur="500" fill="hold"/>
                                        <p:tgtEl>
                                          <p:spTgt spid="16"/>
                                        </p:tgtEl>
                                        <p:attrNameLst>
                                          <p:attrName>ppt_h</p:attrName>
                                        </p:attrNameLst>
                                      </p:cBhvr>
                                      <p:tavLst>
                                        <p:tav tm="0">
                                          <p:val>
                                            <p:fltVal val="0"/>
                                          </p:val>
                                        </p:tav>
                                        <p:tav tm="100000">
                                          <p:val>
                                            <p:strVal val="#ppt_h"/>
                                          </p:val>
                                        </p:tav>
                                      </p:tavLst>
                                    </p:anim>
                                    <p:animEffect transition="in" filter="fade">
                                      <p:cBhvr>
                                        <p:cTn id="120" dur="500"/>
                                        <p:tgtEl>
                                          <p:spTgt spid="16"/>
                                        </p:tgtEl>
                                      </p:cBhvr>
                                    </p:animEffect>
                                  </p:childTnLst>
                                </p:cTn>
                              </p:par>
                            </p:childTnLst>
                          </p:cTn>
                        </p:par>
                        <p:par>
                          <p:cTn id="121" fill="hold">
                            <p:stCondLst>
                              <p:cond delay="500"/>
                            </p:stCondLst>
                            <p:childTnLst>
                              <p:par>
                                <p:cTn id="122" presetID="2" presetClass="entr" presetSubtype="4" fill="hold" nodeType="afterEffect">
                                  <p:stCondLst>
                                    <p:cond delay="0"/>
                                  </p:stCondLst>
                                  <p:childTnLst>
                                    <p:set>
                                      <p:cBhvr>
                                        <p:cTn id="123" dur="1" fill="hold">
                                          <p:stCondLst>
                                            <p:cond delay="0"/>
                                          </p:stCondLst>
                                        </p:cTn>
                                        <p:tgtEl>
                                          <p:spTgt spid="34"/>
                                        </p:tgtEl>
                                        <p:attrNameLst>
                                          <p:attrName>style.visibility</p:attrName>
                                        </p:attrNameLst>
                                      </p:cBhvr>
                                      <p:to>
                                        <p:strVal val="visible"/>
                                      </p:to>
                                    </p:set>
                                    <p:anim calcmode="lin" valueType="num">
                                      <p:cBhvr additive="base">
                                        <p:cTn id="124" dur="500" fill="hold"/>
                                        <p:tgtEl>
                                          <p:spTgt spid="34"/>
                                        </p:tgtEl>
                                        <p:attrNameLst>
                                          <p:attrName>ppt_x</p:attrName>
                                        </p:attrNameLst>
                                      </p:cBhvr>
                                      <p:tavLst>
                                        <p:tav tm="0">
                                          <p:val>
                                            <p:strVal val="#ppt_x"/>
                                          </p:val>
                                        </p:tav>
                                        <p:tav tm="100000">
                                          <p:val>
                                            <p:strVal val="#ppt_x"/>
                                          </p:val>
                                        </p:tav>
                                      </p:tavLst>
                                    </p:anim>
                                    <p:anim calcmode="lin" valueType="num">
                                      <p:cBhvr additive="base">
                                        <p:cTn id="125"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2158712" y="1627258"/>
          <a:ext cx="6805674" cy="2694142"/>
        </p:xfrm>
        <a:graphic>
          <a:graphicData uri="http://schemas.openxmlformats.org/drawingml/2006/table">
            <a:tbl>
              <a:tblPr/>
              <a:tblGrid>
                <a:gridCol w="6805674">
                  <a:extLst>
                    <a:ext uri="{9D8B030D-6E8A-4147-A177-3AD203B41FA5}">
                      <a16:colId xmlns="" xmlns:a16="http://schemas.microsoft.com/office/drawing/2014/main" val="20000"/>
                    </a:ext>
                  </a:extLst>
                </a:gridCol>
              </a:tblGrid>
              <a:tr h="2694142">
                <a:tc>
                  <a:txBody>
                    <a:bodyPr/>
                    <a:lstStyle/>
                    <a:p>
                      <a:pPr marL="0" marR="0" indent="0" algn="l" defTabSz="457200" rtl="0" eaLnBrk="1" fontAlgn="auto" latinLnBrk="0" hangingPunct="1">
                        <a:lnSpc>
                          <a:spcPct val="115000"/>
                        </a:lnSpc>
                        <a:spcBef>
                          <a:spcPts val="0"/>
                        </a:spcBef>
                        <a:spcAft>
                          <a:spcPts val="0"/>
                        </a:spcAft>
                        <a:buClrTx/>
                        <a:buSzTx/>
                        <a:buFont typeface="Wingdings 3" panose="05040102010807070707" pitchFamily="18" charset="2"/>
                        <a:buNone/>
                        <a:tabLst/>
                        <a:defRPr/>
                      </a:pPr>
                      <a:r>
                        <a:rPr lang="el-GR" sz="2400" b="1" kern="1200" dirty="0">
                          <a:solidFill>
                            <a:schemeClr val="accent1"/>
                          </a:solidFill>
                          <a:latin typeface="Segoe UI Semibold" panose="020B0702040204020203" pitchFamily="34" charset="0"/>
                          <a:ea typeface="Times New Roman"/>
                          <a:cs typeface="Segoe UI Semibold" panose="020B0702040204020203" pitchFamily="34" charset="0"/>
                        </a:rPr>
                        <a:t>ΜΕΡΟΣ</a:t>
                      </a:r>
                      <a:r>
                        <a:rPr lang="en-US" sz="2400" b="1" kern="1200" dirty="0">
                          <a:solidFill>
                            <a:schemeClr val="accent1"/>
                          </a:solidFill>
                          <a:latin typeface="Segoe UI Semibold" panose="020B0702040204020203" pitchFamily="34" charset="0"/>
                          <a:ea typeface="Times New Roman"/>
                          <a:cs typeface="Segoe UI Semibold" panose="020B0702040204020203" pitchFamily="34" charset="0"/>
                        </a:rPr>
                        <a:t> 2 </a:t>
                      </a:r>
                      <a:r>
                        <a:rPr lang="el-GR" sz="2400" b="1" kern="1200" dirty="0">
                          <a:solidFill>
                            <a:schemeClr val="accent1"/>
                          </a:solidFill>
                          <a:latin typeface="Segoe UI Semibold" panose="020B0702040204020203" pitchFamily="34" charset="0"/>
                          <a:ea typeface="Times New Roman"/>
                          <a:cs typeface="Segoe UI Semibold" panose="020B0702040204020203" pitchFamily="34" charset="0"/>
                        </a:rPr>
                        <a:t>Οδηγός για τον Χρήστη/την </a:t>
                      </a:r>
                      <a:r>
                        <a:rPr lang="el-GR" sz="2400" b="1" kern="1200" dirty="0" err="1">
                          <a:solidFill>
                            <a:schemeClr val="accent1"/>
                          </a:solidFill>
                          <a:latin typeface="Segoe UI Semibold" panose="020B0702040204020203" pitchFamily="34" charset="0"/>
                          <a:ea typeface="Times New Roman"/>
                          <a:cs typeface="Segoe UI Semibold" panose="020B0702040204020203" pitchFamily="34" charset="0"/>
                        </a:rPr>
                        <a:t>Χρήστρια</a:t>
                      </a:r>
                      <a:endParaRPr lang="en-US" sz="2400" b="1" kern="1200" dirty="0">
                        <a:solidFill>
                          <a:schemeClr val="accent1"/>
                        </a:solidFill>
                        <a:latin typeface="Segoe UI Semibold" panose="020B0702040204020203" pitchFamily="34" charset="0"/>
                        <a:ea typeface="Times New Roman"/>
                        <a:cs typeface="Segoe UI Semibold" panose="020B07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endPar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endParaRP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στόχος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και δομή</a:t>
                      </a:r>
                    </a:p>
                    <a:p>
                      <a:pPr marL="263525" marR="0" indent="-263525" algn="l" defTabSz="457200" rtl="0" eaLnBrk="1" fontAlgn="auto" latinLnBrk="0" hangingPunct="1">
                        <a:lnSpc>
                          <a:spcPct val="115000"/>
                        </a:lnSpc>
                        <a:spcBef>
                          <a:spcPts val="0"/>
                        </a:spcBef>
                        <a:spcAft>
                          <a:spcPts val="0"/>
                        </a:spcAft>
                        <a:buClrTx/>
                        <a:buSzTx/>
                        <a:buFont typeface="Wingdings 3" panose="05040102010807070707" pitchFamily="18" charset="2"/>
                        <a:buChar char=""/>
                        <a:tabLst/>
                        <a:defRPr/>
                      </a:pP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CAN-MDS </a:t>
                      </a:r>
                      <a:r>
                        <a:rPr lang="el-GR" sz="2000" b="1" i="0"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 </a:t>
                      </a:r>
                      <a:r>
                        <a:rPr lang="en-US" sz="2000" b="1" i="1" u="none" strike="noStrike" kern="1200" dirty="0" smtClean="0">
                          <a:solidFill>
                            <a:schemeClr val="tx1"/>
                          </a:solidFill>
                          <a:effectLst/>
                          <a:latin typeface="Segoe UI Light" panose="020B0502040204020203" pitchFamily="34" charset="0"/>
                          <a:ea typeface="+mn-ea"/>
                          <a:cs typeface="Segoe UI Light" panose="020B0502040204020203" pitchFamily="34" charset="0"/>
                        </a:rPr>
                        <a:t>ά</a:t>
                      </a:r>
                      <a:r>
                        <a:rPr lang="el-GR" sz="2000" b="1" i="1" u="none" strike="noStrike" kern="1200" dirty="0" err="1">
                          <a:solidFill>
                            <a:schemeClr val="tx1"/>
                          </a:solidFill>
                          <a:effectLst/>
                          <a:latin typeface="Segoe UI Light" panose="020B0502040204020203" pitchFamily="34" charset="0"/>
                          <a:ea typeface="+mn-ea"/>
                          <a:cs typeface="Segoe UI Light" panose="020B0502040204020203" pitchFamily="34" charset="0"/>
                        </a:rPr>
                        <a:t>ξονες</a:t>
                      </a:r>
                      <a:endParaRPr lang="el-GR" sz="2000" b="1" i="1" u="none" strike="noStrike" kern="1200" dirty="0">
                        <a:solidFill>
                          <a:schemeClr val="tx1"/>
                        </a:solidFill>
                        <a:effectLst/>
                        <a:latin typeface="Segoe UI Light" panose="020B0502040204020203" pitchFamily="34" charset="0"/>
                        <a:ea typeface="+mn-ea"/>
                        <a:cs typeface="Segoe UI Light" panose="020B0502040204020203" pitchFamily="34" charset="0"/>
                      </a:endParaRP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συλλογή δεδομένων και εκθέσεις δεδομένων</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Στοιχεία Δεδομένων  (</a:t>
                      </a:r>
                      <a:r>
                        <a:rPr lang="en-US"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Data Elements) – </a:t>
                      </a: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παρουσίαση</a:t>
                      </a:r>
                    </a:p>
                    <a:p>
                      <a:pPr marL="720714" lvl="1" indent="-263525" algn="l" defTabSz="457200" rtl="0" eaLnBrk="1" latinLnBrk="0" hangingPunct="1">
                        <a:lnSpc>
                          <a:spcPct val="115000"/>
                        </a:lnSpc>
                        <a:spcAft>
                          <a:spcPts val="0"/>
                        </a:spcAft>
                        <a:buFont typeface="Wingdings 3" panose="05040102010807070707" pitchFamily="18" charset="2"/>
                        <a:buChar char=""/>
                      </a:pPr>
                      <a:r>
                        <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rPr>
                        <a:t>παροχή ανατροφοδότησης στον/στην Χρήστη/-</a:t>
                      </a:r>
                      <a:r>
                        <a:rPr lang="el-GR" sz="2000" b="1" i="0" u="none" strike="noStrike" kern="1200" dirty="0" err="1">
                          <a:solidFill>
                            <a:schemeClr val="tx1"/>
                          </a:solidFill>
                          <a:effectLst/>
                          <a:latin typeface="Segoe UI Light" panose="020B0502040204020203" pitchFamily="34" charset="0"/>
                          <a:ea typeface="+mn-ea"/>
                          <a:cs typeface="Segoe UI Light" panose="020B0502040204020203" pitchFamily="34" charset="0"/>
                        </a:rPr>
                        <a:t>τρια</a:t>
                      </a:r>
                      <a:endParaRPr lang="el-GR" sz="2000" b="1" i="0" u="none" strike="noStrike" kern="1200" dirty="0">
                        <a:solidFill>
                          <a:schemeClr val="tx1"/>
                        </a:solidFill>
                        <a:effectLst/>
                        <a:latin typeface="Segoe UI Light" panose="020B0502040204020203" pitchFamily="34" charset="0"/>
                        <a:ea typeface="+mn-ea"/>
                        <a:cs typeface="Segoe UI Light" panose="020B0502040204020203" pitchFamily="34" charset="0"/>
                      </a:endParaRPr>
                    </a:p>
                  </a:txBody>
                  <a:tcPr marL="10027" marR="10027" marT="0" marB="0">
                    <a:lnL>
                      <a:noFill/>
                    </a:lnL>
                    <a:lnR>
                      <a:noFill/>
                    </a:lnR>
                    <a:lnT>
                      <a:noFill/>
                    </a:lnT>
                    <a:lnB w="38100" cap="flat" cmpd="sng" algn="ctr">
                      <a:noFill/>
                      <a:prstDash val="solid"/>
                      <a:round/>
                      <a:headEnd type="none" w="med" len="med"/>
                      <a:tailEnd type="none" w="med" len="med"/>
                    </a:lnB>
                    <a:noFill/>
                  </a:tcPr>
                </a:tc>
                <a:extLst>
                  <a:ext uri="{0D108BD9-81ED-4DB2-BD59-A6C34878D82A}">
                    <a16:rowId xmlns="" xmlns:a16="http://schemas.microsoft.com/office/drawing/2014/main" val="10000"/>
                  </a:ext>
                </a:extLst>
              </a:tr>
            </a:tbl>
          </a:graphicData>
        </a:graphic>
      </p:graphicFrame>
      <p:sp>
        <p:nvSpPr>
          <p:cNvPr id="7" name="Title 1"/>
          <p:cNvSpPr txBox="1">
            <a:spLocks/>
          </p:cNvSpPr>
          <p:nvPr/>
        </p:nvSpPr>
        <p:spPr>
          <a:xfrm>
            <a:off x="3995937" y="-2053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8" name="Title 1"/>
          <p:cNvSpPr txBox="1">
            <a:spLocks/>
          </p:cNvSpPr>
          <p:nvPr/>
        </p:nvSpPr>
        <p:spPr>
          <a:xfrm>
            <a:off x="6588225" y="-39588"/>
            <a:ext cx="2510755" cy="857250"/>
          </a:xfrm>
          <a:prstGeom prst="rect">
            <a:avLst/>
          </a:prstGeom>
        </p:spPr>
        <p:txBody>
          <a:bodyPr vert="horz" lIns="91438" tIns="45719" rIns="91438" bIns="45719"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l-GR" sz="1600" b="1" dirty="0"/>
          </a:p>
        </p:txBody>
      </p:sp>
      <p:sp>
        <p:nvSpPr>
          <p:cNvPr id="10" name="Title 1"/>
          <p:cNvSpPr txBox="1">
            <a:spLocks/>
          </p:cNvSpPr>
          <p:nvPr/>
        </p:nvSpPr>
        <p:spPr>
          <a:xfrm>
            <a:off x="159204" y="135665"/>
            <a:ext cx="8805182" cy="857250"/>
          </a:xfrm>
          <a:prstGeom prst="rect">
            <a:avLst/>
          </a:prstGeom>
        </p:spPr>
        <p:txBody>
          <a:bodyPr vert="horz" lIns="68580" tIns="34290" rIns="68580" bIns="34290" rtlCol="0" anchor="ctr">
            <a:noAutofit/>
          </a:bodyPr>
          <a:lstStyle/>
          <a:p>
            <a:pPr defTabSz="685783">
              <a:lnSpc>
                <a:spcPct val="90000"/>
              </a:lnSpc>
              <a:spcBef>
                <a:spcPct val="0"/>
              </a:spcBef>
              <a:defRPr/>
            </a:pPr>
            <a:r>
              <a:rPr lang="en-US" sz="2700" dirty="0">
                <a:latin typeface="Segoe UI Black" panose="020B0A02040204020203" pitchFamily="34" charset="0"/>
                <a:ea typeface="Segoe UI Black" panose="020B0A02040204020203" pitchFamily="34" charset="0"/>
                <a:cs typeface="+mj-cs"/>
              </a:rPr>
              <a:t>CAN-MDS </a:t>
            </a:r>
            <a:r>
              <a:rPr lang="el-GR" sz="2700" dirty="0">
                <a:latin typeface="Segoe UI Black" panose="020B0A02040204020203" pitchFamily="34" charset="0"/>
                <a:ea typeface="Segoe UI Black" panose="020B0A02040204020203" pitchFamily="34" charset="0"/>
                <a:cs typeface="+mj-cs"/>
              </a:rPr>
              <a:t>Εγχειρίδιο </a:t>
            </a:r>
            <a:r>
              <a:rPr lang="el-GR" sz="2700" dirty="0" smtClean="0">
                <a:latin typeface="Segoe UI Black" panose="020B0A02040204020203" pitchFamily="34" charset="0"/>
                <a:ea typeface="Segoe UI Black" panose="020B0A02040204020203" pitchFamily="34" charset="0"/>
                <a:cs typeface="+mj-cs"/>
              </a:rPr>
              <a:t>Χρήσης </a:t>
            </a:r>
            <a:r>
              <a:rPr lang="en-US" sz="2700" dirty="0" smtClean="0">
                <a:latin typeface="Segoe UI Black" panose="020B0A02040204020203" pitchFamily="34" charset="0"/>
                <a:ea typeface="Segoe UI Black" panose="020B0A02040204020203" pitchFamily="34" charset="0"/>
                <a:cs typeface="+mj-cs"/>
              </a:rPr>
              <a:t>– </a:t>
            </a:r>
            <a:r>
              <a:rPr lang="el-GR" sz="2700" dirty="0">
                <a:latin typeface="Segoe UI Black" panose="020B0A02040204020203" pitchFamily="34" charset="0"/>
                <a:ea typeface="Segoe UI Black" panose="020B0A02040204020203" pitchFamily="34" charset="0"/>
                <a:cs typeface="+mj-cs"/>
              </a:rPr>
              <a:t>ΔΟΜΗ</a:t>
            </a:r>
          </a:p>
        </p:txBody>
      </p:sp>
      <p:pic>
        <p:nvPicPr>
          <p:cNvPr id="11" name="Picture 10" descr="A screenshot of a social media post&#10;&#10;Description automatically generated">
            <a:extLst>
              <a:ext uri="{FF2B5EF4-FFF2-40B4-BE49-F238E27FC236}">
                <a16:creationId xmlns="" xmlns:a16="http://schemas.microsoft.com/office/drawing/2014/main" id="{2196DDB8-4B68-6B44-874E-2EC65AC5F0FC}"/>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5097" y="1700785"/>
            <a:ext cx="1835011" cy="2572446"/>
          </a:xfrm>
          <a:prstGeom prst="rect">
            <a:avLst/>
          </a:prstGeom>
          <a:ln>
            <a:noFill/>
          </a:ln>
          <a:effectLst>
            <a:outerShdw blurRad="190500" algn="tl" rotWithShape="0">
              <a:srgbClr val="000000">
                <a:alpha val="70000"/>
              </a:srgbClr>
            </a:outerShdw>
          </a:effectLst>
        </p:spPr>
      </p:pic>
      <p:sp>
        <p:nvSpPr>
          <p:cNvPr id="2" name="Left Arrow 1"/>
          <p:cNvSpPr/>
          <p:nvPr/>
        </p:nvSpPr>
        <p:spPr>
          <a:xfrm>
            <a:off x="8093573" y="3094083"/>
            <a:ext cx="534154" cy="371192"/>
          </a:xfrm>
          <a:prstGeom prst="lef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Oval 2"/>
          <p:cNvSpPr/>
          <p:nvPr/>
        </p:nvSpPr>
        <p:spPr>
          <a:xfrm>
            <a:off x="2846147" y="3060670"/>
            <a:ext cx="5217198" cy="434833"/>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xmlns="" val="13735210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15252</TotalTime>
  <Words>3823</Words>
  <Application>Microsoft Office PowerPoint</Application>
  <PresentationFormat>On-screen Show (16:9)</PresentationFormat>
  <Paragraphs>486</Paragraphs>
  <Slides>28</Slides>
  <Notes>25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Η λογική του CAN-MDS</vt:lpstr>
      <vt:lpstr>Slide 2</vt:lpstr>
      <vt:lpstr>περίγραμμα </vt:lpstr>
      <vt:lpstr>Slide 4</vt:lpstr>
      <vt:lpstr>Περιεχόμενα</vt:lpstr>
      <vt:lpstr>CAN-MDS Εγχειρίδιο Χρήσης – ΔΟΜΗ</vt:lpstr>
      <vt:lpstr>Slide 7</vt:lpstr>
      <vt:lpstr>άξονες &amp; στοιχεία δεδομένων  του CAN-MDS</vt:lpstr>
      <vt:lpstr>Slide 9</vt:lpstr>
      <vt:lpstr>Η ΔΙΑΔΙΚΑΣΙΑ συνοπτική παρουσίαση</vt:lpstr>
      <vt:lpstr>Slide 11</vt:lpstr>
      <vt:lpstr>Slide 12</vt:lpstr>
      <vt:lpstr>Slide 13</vt:lpstr>
      <vt:lpstr>Άξονες και στοιχεία δεδομένων όπως εμφανίζονται στην εφαρμογή [e-app CAN-MDS] </vt:lpstr>
      <vt:lpstr>Slide 15</vt:lpstr>
      <vt:lpstr>Slide 16</vt:lpstr>
      <vt:lpstr>Slide 17</vt:lpstr>
      <vt:lpstr>CAN-MDS Εγχειρίδιο Χρήσης– ΔΟΜΗ</vt:lpstr>
      <vt:lpstr>Δομή του Λεξικού CAN-MDS Δεδομένων </vt:lpstr>
      <vt:lpstr>Πώς να χρησιμοποιήσετε τα Μέρη 2 &amp; 3 του Εγχειριδίου Χρήσης CAN-MDS</vt:lpstr>
      <vt:lpstr>DE_R4 Πηγή Πληροφορίας (σελ.45) εδώ θα βρείτε όλες τις ιδιότητες του συγκεκριμένου στοιχείου δεδομένων</vt:lpstr>
      <vt:lpstr>DE_R4 Πηγή Πληροφορίας (σελ.45) </vt:lpstr>
      <vt:lpstr>Περιγραφή των επιτρεπόμενων τιμών του DE_R4</vt:lpstr>
      <vt:lpstr>Τα υπόλοιπα εργαλεία στην εργαλειοθήκη CAN-MDS συνοπτική παρουσίαση</vt:lpstr>
      <vt:lpstr>Πρωτόκολλο Συλλογής Δεδομένων CAN-MDS</vt:lpstr>
      <vt:lpstr>e-app CAN-MDS</vt:lpstr>
      <vt:lpstr>Πιθανές χρήσεις των δεδομένων από ένα εθνικό Σύστημα Επιδημιολογικής Επιτήρησης CAN-MDS</vt:lpstr>
      <vt:lpstr>Πιθανές χρήσεις των δεδομένων από ένα εθνικό Σύστημα Επιδημιολογικής Επιτήρησης CAN-MDS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iyplaptop1</cp:lastModifiedBy>
  <cp:revision>147</cp:revision>
  <dcterms:created xsi:type="dcterms:W3CDTF">2018-11-08T14:12:16Z</dcterms:created>
  <dcterms:modified xsi:type="dcterms:W3CDTF">2022-02-01T18:03:04Z</dcterms:modified>
</cp:coreProperties>
</file>